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72" r:id="rId1"/>
    <p:sldMasterId id="2147484273" r:id="rId2"/>
    <p:sldMasterId id="2147484306" r:id="rId3"/>
    <p:sldMasterId id="2147484318" r:id="rId4"/>
    <p:sldMasterId id="2147484330" r:id="rId5"/>
  </p:sldMasterIdLst>
  <p:notesMasterIdLst>
    <p:notesMasterId r:id="rId55"/>
  </p:notesMasterIdLst>
  <p:handoutMasterIdLst>
    <p:handoutMasterId r:id="rId56"/>
  </p:handoutMasterIdLst>
  <p:sldIdLst>
    <p:sldId id="345" r:id="rId6"/>
    <p:sldId id="346" r:id="rId7"/>
    <p:sldId id="347" r:id="rId8"/>
    <p:sldId id="335" r:id="rId9"/>
    <p:sldId id="371" r:id="rId10"/>
    <p:sldId id="372" r:id="rId11"/>
    <p:sldId id="396" r:id="rId12"/>
    <p:sldId id="394" r:id="rId13"/>
    <p:sldId id="395" r:id="rId14"/>
    <p:sldId id="393" r:id="rId15"/>
    <p:sldId id="374" r:id="rId16"/>
    <p:sldId id="375" r:id="rId17"/>
    <p:sldId id="376"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66" r:id="rId35"/>
    <p:sldId id="367" r:id="rId36"/>
    <p:sldId id="368" r:id="rId37"/>
    <p:sldId id="369" r:id="rId38"/>
    <p:sldId id="370" r:id="rId39"/>
    <p:sldId id="344" r:id="rId40"/>
    <p:sldId id="336" r:id="rId41"/>
    <p:sldId id="337" r:id="rId42"/>
    <p:sldId id="338" r:id="rId43"/>
    <p:sldId id="339" r:id="rId44"/>
    <p:sldId id="341" r:id="rId45"/>
    <p:sldId id="342" r:id="rId46"/>
    <p:sldId id="358" r:id="rId47"/>
    <p:sldId id="359" r:id="rId48"/>
    <p:sldId id="360" r:id="rId49"/>
    <p:sldId id="361" r:id="rId50"/>
    <p:sldId id="362" r:id="rId51"/>
    <p:sldId id="363" r:id="rId52"/>
    <p:sldId id="364" r:id="rId53"/>
    <p:sldId id="365" r:id="rId54"/>
  </p:sldIdLst>
  <p:sldSz cx="9144000" cy="6858000" type="screen4x3"/>
  <p:notesSz cx="6858000" cy="9144000"/>
  <p:defaultTextStyle>
    <a:defPPr>
      <a:defRPr lang="it-IT"/>
    </a:defPPr>
    <a:lvl1pPr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1480">
          <p15:clr>
            <a:srgbClr val="A4A3A4"/>
          </p15:clr>
        </p15:guide>
        <p15:guide id="3" pos="385">
          <p15:clr>
            <a:srgbClr val="A4A3A4"/>
          </p15:clr>
        </p15:guide>
        <p15:guide id="4" pos="13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660066"/>
    <a:srgbClr val="000000"/>
    <a:srgbClr val="006778"/>
    <a:srgbClr val="AAC9B6"/>
    <a:srgbClr val="CC0000"/>
    <a:srgbClr val="9900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34" autoAdjust="0"/>
  </p:normalViewPr>
  <p:slideViewPr>
    <p:cSldViewPr>
      <p:cViewPr varScale="1">
        <p:scale>
          <a:sx n="52" d="100"/>
          <a:sy n="52" d="100"/>
        </p:scale>
        <p:origin x="1416" y="66"/>
      </p:cViewPr>
      <p:guideLst>
        <p:guide orient="horz" pos="2160"/>
        <p:guide orient="horz" pos="1480"/>
        <p:guide pos="385"/>
        <p:guide pos="1300"/>
      </p:guideLst>
    </p:cSldViewPr>
  </p:slideViewPr>
  <p:outlineViewPr>
    <p:cViewPr>
      <p:scale>
        <a:sx n="66" d="100"/>
        <a:sy n="66" d="100"/>
      </p:scale>
      <p:origin x="0" y="0"/>
    </p:cViewPr>
    <p:sldLst>
      <p:sld r:id="rId1" collapse="1"/>
    </p:sldLst>
  </p:outlineViewPr>
  <p:notesTextViewPr>
    <p:cViewPr>
      <p:scale>
        <a:sx n="100" d="100"/>
        <a:sy n="100" d="100"/>
      </p:scale>
      <p:origin x="0" y="0"/>
    </p:cViewPr>
  </p:notesTextViewPr>
  <p:sorterViewPr>
    <p:cViewPr>
      <p:scale>
        <a:sx n="66" d="100"/>
        <a:sy n="66" d="100"/>
      </p:scale>
      <p:origin x="0" y="5016"/>
    </p:cViewPr>
  </p:sorterViewPr>
  <p:notesViewPr>
    <p:cSldViewPr>
      <p:cViewPr varScale="1">
        <p:scale>
          <a:sx n="54" d="100"/>
          <a:sy n="54" d="100"/>
        </p:scale>
        <p:origin x="-120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ea typeface="ＭＳ Ｐゴシック" pitchFamily="34" charset="-128"/>
                <a:cs typeface="+mn-cs"/>
              </a:defRPr>
            </a:lvl1pPr>
          </a:lstStyle>
          <a:p>
            <a:pPr>
              <a:defRPr/>
            </a:pPr>
            <a:endParaRPr lang="it-IT"/>
          </a:p>
        </p:txBody>
      </p:sp>
      <p:sp>
        <p:nvSpPr>
          <p:cNvPr id="3075"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ＭＳ Ｐゴシック" pitchFamily="34" charset="-128"/>
                <a:cs typeface="+mn-cs"/>
              </a:defRPr>
            </a:lvl1pPr>
          </a:lstStyle>
          <a:p>
            <a:pPr>
              <a:defRPr/>
            </a:pPr>
            <a:endParaRPr lang="it-IT"/>
          </a:p>
        </p:txBody>
      </p:sp>
      <p:sp>
        <p:nvSpPr>
          <p:cNvPr id="3076"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ea typeface="ＭＳ Ｐゴシック" pitchFamily="34" charset="-128"/>
                <a:cs typeface="+mn-cs"/>
              </a:defRPr>
            </a:lvl1pPr>
          </a:lstStyle>
          <a:p>
            <a:pPr>
              <a:defRPr/>
            </a:pPr>
            <a:endParaRPr lang="it-IT"/>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08CA0C12-F200-40D8-A17A-8828126ED051}" type="slidenum">
              <a:rPr lang="it-IT"/>
              <a:pPr>
                <a:defRPr/>
              </a:pPr>
              <a:t>‹N›</a:t>
            </a:fld>
            <a:endParaRPr lang="it-IT"/>
          </a:p>
        </p:txBody>
      </p:sp>
    </p:spTree>
    <p:extLst>
      <p:ext uri="{BB962C8B-B14F-4D97-AF65-F5344CB8AC3E}">
        <p14:creationId xmlns:p14="http://schemas.microsoft.com/office/powerpoint/2010/main" val="214030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ea typeface="ＭＳ Ｐゴシック" pitchFamily="34" charset="-128"/>
                <a:cs typeface="+mn-cs"/>
              </a:defRPr>
            </a:lvl1pPr>
          </a:lstStyle>
          <a:p>
            <a:pPr>
              <a:defRPr/>
            </a:pPr>
            <a:endParaRPr lang="it-IT"/>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ＭＳ Ｐゴシック" pitchFamily="34" charset="-128"/>
                <a:cs typeface="+mn-cs"/>
              </a:defRPr>
            </a:lvl1pPr>
          </a:lstStyle>
          <a:p>
            <a:pPr>
              <a:defRPr/>
            </a:pPr>
            <a:endParaRPr lang="it-IT"/>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ea typeface="ＭＳ Ｐゴシック" pitchFamily="34" charset="-128"/>
                <a:cs typeface="+mn-cs"/>
              </a:defRPr>
            </a:lvl1pPr>
          </a:lstStyle>
          <a:p>
            <a:pPr>
              <a:defRPr/>
            </a:pPr>
            <a:endParaRPr lang="it-IT"/>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06F37E14-3B09-48AD-B107-C17F0F00E3AE}" type="slidenum">
              <a:rPr lang="it-IT"/>
              <a:pPr>
                <a:defRPr/>
              </a:pPr>
              <a:t>‹N›</a:t>
            </a:fld>
            <a:endParaRPr lang="it-IT"/>
          </a:p>
        </p:txBody>
      </p:sp>
    </p:spTree>
    <p:extLst>
      <p:ext uri="{BB962C8B-B14F-4D97-AF65-F5344CB8AC3E}">
        <p14:creationId xmlns:p14="http://schemas.microsoft.com/office/powerpoint/2010/main" val="1670754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79586EBB-9EA4-476C-8606-CBAB06F20005}" type="slidenum">
              <a:rPr lang="it-IT" altLang="it-IT" sz="1200">
                <a:solidFill>
                  <a:schemeClr val="tx1"/>
                </a:solidFill>
              </a:rPr>
              <a:pPr/>
              <a:t>1</a:t>
            </a:fld>
            <a:endParaRPr lang="it-IT" altLang="it-IT" sz="1200">
              <a:solidFill>
                <a:schemeClr val="tx1"/>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it-IT" altLang="it-IT"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84032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22980-98B2-461C-ABF7-3D5A1AB35BFD}" type="slidenum">
              <a:rPr lang="it-IT"/>
              <a:pPr/>
              <a:t>15</a:t>
            </a:fld>
            <a:endParaRPr lang="it-IT"/>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008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A8097-0C07-49BD-838C-3F0F3435BA22}" type="slidenum">
              <a:rPr lang="it-IT"/>
              <a:pPr/>
              <a:t>16</a:t>
            </a:fld>
            <a:endParaRPr lang="it-IT"/>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054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80555-5F38-4912-AE4D-84C35C17D097}" type="slidenum">
              <a:rPr lang="it-IT"/>
              <a:pPr/>
              <a:t>17</a:t>
            </a:fld>
            <a:endParaRPr lang="it-IT"/>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6411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1FC94-F4ED-4ECF-8F59-C5D0D527A9D8}" type="slidenum">
              <a:rPr lang="it-IT"/>
              <a:pPr/>
              <a:t>18</a:t>
            </a:fld>
            <a:endParaRPr lang="it-IT"/>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8396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CB8C1-6338-4AAE-8BE0-5B6810B528B7}" type="slidenum">
              <a:rPr lang="it-IT"/>
              <a:pPr/>
              <a:t>19</a:t>
            </a:fld>
            <a:endParaRPr lang="it-IT"/>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2336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2A994-4F5A-4249-AB0C-F191FFB744C6}" type="slidenum">
              <a:rPr lang="it-IT"/>
              <a:pPr/>
              <a:t>20</a:t>
            </a:fld>
            <a:endParaRPr lang="it-IT"/>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9768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0C487-FB25-4BFC-98B9-8A24A3E8567F}" type="slidenum">
              <a:rPr lang="it-IT"/>
              <a:pPr/>
              <a:t>21</a:t>
            </a:fld>
            <a:endParaRPr lang="it-IT"/>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2313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652C1-9475-404E-8047-C62898442F9B}" type="slidenum">
              <a:rPr lang="it-IT"/>
              <a:pPr/>
              <a:t>22</a:t>
            </a:fld>
            <a:endParaRPr lang="it-IT"/>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093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F321D-A3F7-4810-9FAB-B898EB6DBD4D}" type="slidenum">
              <a:rPr lang="it-IT"/>
              <a:pPr/>
              <a:t>23</a:t>
            </a:fld>
            <a:endParaRPr lang="it-IT"/>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8251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3924D2-6E61-4322-8789-444F64852DB3}" type="slidenum">
              <a:rPr lang="it-IT"/>
              <a:pPr/>
              <a:t>24</a:t>
            </a:fld>
            <a:endParaRPr lang="it-IT"/>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093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DB7D9250-1429-4F26-BF7D-F9CEFE7B018B}" type="slidenum">
              <a:rPr lang="it-IT" altLang="it-IT" sz="1200">
                <a:solidFill>
                  <a:srgbClr val="000000"/>
                </a:solidFill>
              </a:rPr>
              <a:pPr/>
              <a:t>2</a:t>
            </a:fld>
            <a:endParaRPr lang="it-IT" altLang="it-IT" sz="1200">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93490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BFBB0-FCED-4F47-93BE-B8B1A2767091}" type="slidenum">
              <a:rPr lang="it-IT"/>
              <a:pPr/>
              <a:t>25</a:t>
            </a:fld>
            <a:endParaRPr lang="it-IT"/>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564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15D77-E4C9-4FFA-825A-E2C3DBDD0608}" type="slidenum">
              <a:rPr lang="it-IT"/>
              <a:pPr/>
              <a:t>26</a:t>
            </a:fld>
            <a:endParaRPr lang="it-IT"/>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6882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755A3-67E9-4967-A386-DF093299C327}" type="slidenum">
              <a:rPr lang="it-IT"/>
              <a:pPr/>
              <a:t>27</a:t>
            </a:fld>
            <a:endParaRPr lang="it-IT"/>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356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5A658-B181-454F-944B-3C0FFA20E614}" type="slidenum">
              <a:rPr lang="it-IT"/>
              <a:pPr/>
              <a:t>28</a:t>
            </a:fld>
            <a:endParaRPr lang="it-IT"/>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8080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5E8B4-292A-4F1A-BCFE-574AFDE95A9C}" type="slidenum">
              <a:rPr lang="it-IT"/>
              <a:pPr/>
              <a:t>29</a:t>
            </a:fld>
            <a:endParaRPr lang="it-IT"/>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4283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it-IT" smtClean="0">
              <a:cs typeface="Arial" panose="020B0604020202020204" pitchFamily="34" charset="0"/>
            </a:endParaRPr>
          </a:p>
        </p:txBody>
      </p:sp>
    </p:spTree>
    <p:extLst>
      <p:ext uri="{BB962C8B-B14F-4D97-AF65-F5344CB8AC3E}">
        <p14:creationId xmlns:p14="http://schemas.microsoft.com/office/powerpoint/2010/main" val="3010754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pPr>
              <a:defRPr/>
            </a:pPr>
            <a:fld id="{06F37E14-3B09-48AD-B107-C17F0F00E3AE}" type="slidenum">
              <a:rPr lang="it-IT" smtClean="0"/>
              <a:pPr>
                <a:defRPr/>
              </a:pPr>
              <a:t>32</a:t>
            </a:fld>
            <a:endParaRPr lang="it-IT"/>
          </a:p>
        </p:txBody>
      </p:sp>
    </p:spTree>
    <p:extLst>
      <p:ext uri="{BB962C8B-B14F-4D97-AF65-F5344CB8AC3E}">
        <p14:creationId xmlns:p14="http://schemas.microsoft.com/office/powerpoint/2010/main" val="3061588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a:ln/>
        </p:spPr>
      </p:sp>
      <p:sp>
        <p:nvSpPr>
          <p:cNvPr id="4710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smtClean="0">
              <a:cs typeface="Arial" panose="020B0604020202020204" pitchFamily="34" charset="0"/>
            </a:endParaRPr>
          </a:p>
        </p:txBody>
      </p:sp>
      <p:sp>
        <p:nvSpPr>
          <p:cNvPr id="4" name="Segnaposto numero diapositiva 3"/>
          <p:cNvSpPr>
            <a:spLocks noGrp="1"/>
          </p:cNvSpPr>
          <p:nvPr>
            <p:ph type="sldNum" sz="quarter"/>
          </p:nvPr>
        </p:nvSpPr>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fld id="{F978249A-34BE-47C1-868C-033E145A3CBC}" type="slidenum">
              <a:rPr lang="it-IT">
                <a:solidFill>
                  <a:srgbClr val="000000"/>
                </a:solidFill>
                <a:ea typeface="Arial Unicode MS" panose="020B0604020202020204" pitchFamily="34" charset="-128"/>
              </a:rPr>
              <a:pPr/>
              <a:t>34</a:t>
            </a:fld>
            <a:endParaRPr lang="it-IT">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4057952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179513" y="696913"/>
            <a:ext cx="4648200" cy="3486150"/>
          </a:xfrm>
          <a:ln/>
        </p:spPr>
      </p:sp>
      <p:sp>
        <p:nvSpPr>
          <p:cNvPr id="8195" name="Rectangle 3"/>
          <p:cNvSpPr>
            <a:spLocks noGrp="1" noChangeArrowheads="1"/>
          </p:cNvSpPr>
          <p:nvPr>
            <p:ph type="body" idx="1"/>
          </p:nvPr>
        </p:nvSpPr>
        <p:spPr>
          <a:xfrm>
            <a:off x="935038" y="4414838"/>
            <a:ext cx="5138737"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646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r"/>
            <a:fld id="{A42BA9B9-51F3-42D7-BB98-6DD086282147}" type="slidenum">
              <a:rPr lang="it-IT" sz="1200">
                <a:solidFill>
                  <a:schemeClr val="tx1"/>
                </a:solidFill>
              </a:rPr>
              <a:pPr algn="r"/>
              <a:t>36</a:t>
            </a:fld>
            <a:endParaRPr lang="it-IT" sz="1200">
              <a:solidFill>
                <a:schemeClr val="tx1"/>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9296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48B37816-D905-45A1-8C0E-83FD9583366E}" type="slidenum">
              <a:rPr lang="it-IT" altLang="it-IT" sz="1200">
                <a:solidFill>
                  <a:srgbClr val="000000"/>
                </a:solidFill>
              </a:rPr>
              <a:pPr/>
              <a:t>3</a:t>
            </a:fld>
            <a:endParaRPr lang="it-IT" altLang="it-IT"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it-IT" altLang="it-IT"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03002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r"/>
            <a:fld id="{F799B32F-C2D3-4CD4-A100-1177C6CE9237}" type="slidenum">
              <a:rPr lang="it-IT" sz="1200">
                <a:solidFill>
                  <a:schemeClr val="tx1"/>
                </a:solidFill>
              </a:rPr>
              <a:pPr algn="r"/>
              <a:t>37</a:t>
            </a:fld>
            <a:endParaRPr lang="it-IT" sz="1200">
              <a:solidFill>
                <a:schemeClr val="tx1"/>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726273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r"/>
            <a:fld id="{AF43B088-4A8A-4CF2-929E-9466E4714617}" type="slidenum">
              <a:rPr lang="it-IT" sz="1200">
                <a:solidFill>
                  <a:schemeClr val="tx1"/>
                </a:solidFill>
              </a:rPr>
              <a:pPr algn="r"/>
              <a:t>38</a:t>
            </a:fld>
            <a:endParaRPr lang="it-IT" sz="1200">
              <a:solidFill>
                <a:schemeClr val="tx1"/>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460808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r"/>
            <a:fld id="{7CF871FA-1B3B-4B5D-B995-B58BFB1B924F}" type="slidenum">
              <a:rPr lang="it-IT" sz="1200">
                <a:solidFill>
                  <a:schemeClr val="tx1"/>
                </a:solidFill>
              </a:rPr>
              <a:pPr algn="r"/>
              <a:t>39</a:t>
            </a:fld>
            <a:endParaRPr lang="it-IT" sz="1200">
              <a:solidFill>
                <a:schemeClr val="tx1"/>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686258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r"/>
            <a:fld id="{C6F783D8-C1A1-4CDD-9BA1-A4027FF5DDF6}" type="slidenum">
              <a:rPr lang="it-IT" sz="1200">
                <a:solidFill>
                  <a:schemeClr val="tx1"/>
                </a:solidFill>
              </a:rPr>
              <a:pPr algn="r"/>
              <a:t>40</a:t>
            </a:fld>
            <a:endParaRPr lang="it-IT" sz="1200">
              <a:solidFill>
                <a:schemeClr val="tx1"/>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179851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r"/>
            <a:fld id="{CAA25364-8B6A-4FA2-A692-732B50A26AE7}" type="slidenum">
              <a:rPr lang="it-IT" sz="1200">
                <a:solidFill>
                  <a:schemeClr val="tx1"/>
                </a:solidFill>
              </a:rPr>
              <a:pPr algn="r"/>
              <a:t>41</a:t>
            </a:fld>
            <a:endParaRPr lang="it-IT" sz="120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903258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fld id="{B8C8C9C9-6FF7-40A2-BE3E-5EB9B79560D3}" type="slidenum">
              <a:rPr lang="it-IT">
                <a:solidFill>
                  <a:srgbClr val="000000"/>
                </a:solidFill>
                <a:ea typeface="Arial Unicode MS" panose="020B0604020202020204" pitchFamily="34" charset="-128"/>
              </a:rPr>
              <a:pPr/>
              <a:t>42</a:t>
            </a:fld>
            <a:endParaRPr lang="it-IT">
              <a:solidFill>
                <a:srgbClr val="000000"/>
              </a:solidFill>
              <a:ea typeface="Arial Unicode MS" panose="020B0604020202020204" pitchFamily="34" charset="-128"/>
            </a:endParaRPr>
          </a:p>
        </p:txBody>
      </p:sp>
      <p:sp>
        <p:nvSpPr>
          <p:cNvPr id="39939" name="Rectangle 1"/>
          <p:cNvSpPr>
            <a:spLocks noGrp="1" noRot="1" noChangeAspect="1" noChangeArrowheads="1" noTextEdit="1"/>
          </p:cNvSpPr>
          <p:nvPr>
            <p:ph type="sldImg"/>
          </p:nvPr>
        </p:nvSpPr>
        <p:spPr>
          <a:xfrm>
            <a:off x="1181100" y="696913"/>
            <a:ext cx="4648200" cy="3486150"/>
          </a:xfrm>
          <a:ln/>
        </p:spPr>
      </p:sp>
      <p:sp>
        <p:nvSpPr>
          <p:cNvPr id="39940"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it-IT" smtClean="0">
              <a:cs typeface="Arial" panose="020B0604020202020204" pitchFamily="34" charset="0"/>
            </a:endParaRPr>
          </a:p>
        </p:txBody>
      </p:sp>
    </p:spTree>
    <p:extLst>
      <p:ext uri="{BB962C8B-B14F-4D97-AF65-F5344CB8AC3E}">
        <p14:creationId xmlns:p14="http://schemas.microsoft.com/office/powerpoint/2010/main" val="1632369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fld id="{E6D15228-DAF8-4078-895C-E888DB76F091}" type="slidenum">
              <a:rPr lang="it-IT">
                <a:solidFill>
                  <a:srgbClr val="000000"/>
                </a:solidFill>
                <a:ea typeface="Arial Unicode MS" panose="020B0604020202020204" pitchFamily="34" charset="-128"/>
              </a:rPr>
              <a:pPr/>
              <a:t>43</a:t>
            </a:fld>
            <a:endParaRPr lang="it-IT">
              <a:solidFill>
                <a:srgbClr val="000000"/>
              </a:solidFill>
              <a:ea typeface="Arial Unicode MS" panose="020B0604020202020204" pitchFamily="34" charset="-128"/>
            </a:endParaRPr>
          </a:p>
        </p:txBody>
      </p:sp>
      <p:sp>
        <p:nvSpPr>
          <p:cNvPr id="40963" name="Text Box 1"/>
          <p:cNvSpPr txBox="1">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r">
              <a:buClr>
                <a:srgbClr val="000000"/>
              </a:buClr>
              <a:buSzPct val="100000"/>
              <a:buFont typeface="Arial" panose="020B0604020202020204" pitchFamily="34" charset="0"/>
              <a:buNone/>
            </a:pPr>
            <a:fld id="{5B9DF428-C60D-4905-BFCC-17ADBCCFFD3B}" type="slidenum">
              <a:rPr lang="it-IT" sz="1200">
                <a:solidFill>
                  <a:srgbClr val="000000"/>
                </a:solidFill>
                <a:ea typeface="Arial Unicode MS" panose="020B0604020202020204" pitchFamily="34" charset="-128"/>
                <a:cs typeface="Arial Unicode MS" panose="020B0604020202020204" pitchFamily="34" charset="-128"/>
              </a:rPr>
              <a:pPr algn="r">
                <a:buClr>
                  <a:srgbClr val="000000"/>
                </a:buClr>
                <a:buSzPct val="100000"/>
                <a:buFont typeface="Arial" panose="020B0604020202020204" pitchFamily="34" charset="0"/>
                <a:buNone/>
              </a:pPr>
              <a:t>43</a:t>
            </a:fld>
            <a:endParaRPr lang="it-IT" sz="1200">
              <a:solidFill>
                <a:srgbClr val="000000"/>
              </a:solidFill>
              <a:ea typeface="Arial Unicode MS" panose="020B0604020202020204" pitchFamily="34" charset="-128"/>
              <a:cs typeface="Arial Unicode MS" panose="020B0604020202020204" pitchFamily="34" charset="-128"/>
            </a:endParaRPr>
          </a:p>
        </p:txBody>
      </p:sp>
      <p:sp>
        <p:nvSpPr>
          <p:cNvPr id="40964" name="Text Box 2"/>
          <p:cNvSpPr txBox="1">
            <a:spLocks noChangeArrowheads="1"/>
          </p:cNvSpPr>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buClr>
                <a:srgbClr val="000000"/>
              </a:buClr>
              <a:buSzPct val="100000"/>
              <a:buFont typeface="Arial" panose="020B0604020202020204" pitchFamily="34" charset="0"/>
              <a:buNone/>
            </a:pPr>
            <a:endParaRPr lang="it-IT" sz="1200">
              <a:solidFill>
                <a:srgbClr val="000000"/>
              </a:solidFill>
              <a:ea typeface="Arial Unicode MS" panose="020B0604020202020204" pitchFamily="34" charset="-128"/>
              <a:cs typeface="Arial Unicode MS" panose="020B0604020202020204" pitchFamily="34" charset="-128"/>
            </a:endParaRPr>
          </a:p>
        </p:txBody>
      </p:sp>
      <p:sp>
        <p:nvSpPr>
          <p:cNvPr id="40965" name="Text Box 3"/>
          <p:cNvSpPr txBox="1">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buClr>
                <a:srgbClr val="000000"/>
              </a:buClr>
              <a:buSzPct val="100000"/>
              <a:buFont typeface="Arial" panose="020B0604020202020204" pitchFamily="34" charset="0"/>
              <a:buNone/>
            </a:pPr>
            <a:endParaRPr lang="it-IT" sz="1200">
              <a:solidFill>
                <a:srgbClr val="000000"/>
              </a:solidFill>
              <a:ea typeface="Arial Unicode MS" panose="020B0604020202020204" pitchFamily="34" charset="-128"/>
              <a:cs typeface="Arial Unicode MS" panose="020B0604020202020204" pitchFamily="34" charset="-128"/>
            </a:endParaRPr>
          </a:p>
        </p:txBody>
      </p:sp>
      <p:sp>
        <p:nvSpPr>
          <p:cNvPr id="40966" name="Text Box 4"/>
          <p:cNvSpPr txBox="1">
            <a:spLocks noChangeArrowheads="1"/>
          </p:cNvSpPr>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r">
              <a:buClr>
                <a:srgbClr val="000000"/>
              </a:buClr>
              <a:buSzPct val="100000"/>
              <a:buFont typeface="Arial" panose="020B0604020202020204" pitchFamily="34" charset="0"/>
              <a:buNone/>
            </a:pPr>
            <a:endParaRPr lang="it-IT" sz="1200">
              <a:solidFill>
                <a:srgbClr val="000000"/>
              </a:solidFill>
              <a:ea typeface="Arial Unicode MS" panose="020B0604020202020204" pitchFamily="34" charset="-128"/>
              <a:cs typeface="Arial Unicode MS" panose="020B0604020202020204" pitchFamily="34" charset="-128"/>
            </a:endParaRPr>
          </a:p>
        </p:txBody>
      </p:sp>
      <p:sp>
        <p:nvSpPr>
          <p:cNvPr id="40967" name="Text Box 5"/>
          <p:cNvSpPr txBox="1">
            <a:spLocks noChangeArrowheads="1"/>
          </p:cNvSpPr>
          <p:nvPr/>
        </p:nvSpPr>
        <p:spPr bwMode="auto">
          <a:xfrm>
            <a:off x="1181100" y="696913"/>
            <a:ext cx="4648200" cy="348615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panose="020B0604020202020204" pitchFamily="34" charset="0"/>
                <a:ea typeface="MS Gothic" panose="020B0609070205080204" pitchFamily="49" charset="-128"/>
              </a:defRPr>
            </a:lvl1pPr>
            <a:lvl2pPr marL="742950" indent="-285750" eaLnBrk="0" hangingPunct="0">
              <a:defRPr>
                <a:solidFill>
                  <a:schemeClr val="bg1"/>
                </a:solidFill>
                <a:latin typeface="Arial" panose="020B0604020202020204" pitchFamily="34" charset="0"/>
                <a:ea typeface="MS Gothic" panose="020B0609070205080204" pitchFamily="49" charset="-128"/>
              </a:defRPr>
            </a:lvl2pPr>
            <a:lvl3pPr marL="1143000" indent="-228600" eaLnBrk="0" hangingPunct="0">
              <a:defRPr>
                <a:solidFill>
                  <a:schemeClr val="bg1"/>
                </a:solidFill>
                <a:latin typeface="Arial" panose="020B0604020202020204" pitchFamily="34" charset="0"/>
                <a:ea typeface="MS Gothic" panose="020B0609070205080204" pitchFamily="49" charset="-128"/>
              </a:defRPr>
            </a:lvl3pPr>
            <a:lvl4pPr marL="1600200" indent="-228600" eaLnBrk="0" hangingPunct="0">
              <a:defRPr>
                <a:solidFill>
                  <a:schemeClr val="bg1"/>
                </a:solidFill>
                <a:latin typeface="Arial" panose="020B0604020202020204" pitchFamily="34" charset="0"/>
                <a:ea typeface="MS Gothic" panose="020B0609070205080204" pitchFamily="49" charset="-128"/>
              </a:defRPr>
            </a:lvl4pPr>
            <a:lvl5pPr marL="2057400" indent="-228600" eaLnBrk="0" hangingPunct="0">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9pPr>
          </a:lstStyle>
          <a:p>
            <a:pPr>
              <a:buClr>
                <a:srgbClr val="FFFFFF"/>
              </a:buClr>
              <a:buSzPct val="100000"/>
              <a:buFont typeface="Arial" panose="020B0604020202020204" pitchFamily="34" charset="0"/>
              <a:buNone/>
            </a:pPr>
            <a:endParaRPr lang="it-IT"/>
          </a:p>
        </p:txBody>
      </p:sp>
      <p:sp>
        <p:nvSpPr>
          <p:cNvPr id="40968" name="Rectangle 6"/>
          <p:cNvSpPr>
            <a:spLocks noGrp="1" noChangeArrowheads="1"/>
          </p:cNvSpPr>
          <p:nvPr>
            <p:ph type="body"/>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it-IT" smtClean="0">
              <a:cs typeface="Arial" panose="020B0604020202020204" pitchFamily="34" charset="0"/>
            </a:endParaRPr>
          </a:p>
        </p:txBody>
      </p:sp>
    </p:spTree>
    <p:extLst>
      <p:ext uri="{BB962C8B-B14F-4D97-AF65-F5344CB8AC3E}">
        <p14:creationId xmlns:p14="http://schemas.microsoft.com/office/powerpoint/2010/main" val="2035357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a:ln/>
        </p:spPr>
      </p:sp>
      <p:sp>
        <p:nvSpPr>
          <p:cNvPr id="419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smtClean="0">
              <a:cs typeface="Arial" panose="020B0604020202020204" pitchFamily="34" charset="0"/>
            </a:endParaRPr>
          </a:p>
        </p:txBody>
      </p:sp>
      <p:sp>
        <p:nvSpPr>
          <p:cNvPr id="4" name="Segnaposto numero diapositiva 3"/>
          <p:cNvSpPr>
            <a:spLocks noGrp="1"/>
          </p:cNvSpPr>
          <p:nvPr>
            <p:ph type="sldNum" sz="quarter"/>
          </p:nvPr>
        </p:nvSpPr>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fld id="{CF56E345-A843-473C-8AA0-64ADD908CEAD}" type="slidenum">
              <a:rPr lang="it-IT">
                <a:solidFill>
                  <a:srgbClr val="000000"/>
                </a:solidFill>
                <a:ea typeface="Arial Unicode MS" panose="020B0604020202020204" pitchFamily="34" charset="-128"/>
              </a:rPr>
              <a:pPr/>
              <a:t>44</a:t>
            </a:fld>
            <a:endParaRPr lang="it-IT">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3753001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smtClean="0">
              <a:cs typeface="Arial" panose="020B0604020202020204" pitchFamily="34" charset="0"/>
            </a:endParaRPr>
          </a:p>
        </p:txBody>
      </p:sp>
      <p:sp>
        <p:nvSpPr>
          <p:cNvPr id="4" name="Segnaposto numero diapositiva 3"/>
          <p:cNvSpPr>
            <a:spLocks noGrp="1"/>
          </p:cNvSpPr>
          <p:nvPr>
            <p:ph type="sldNum" sz="quarter"/>
          </p:nvPr>
        </p:nvSpPr>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fld id="{4772AE54-DA82-4115-9472-760DA21DBECA}" type="slidenum">
              <a:rPr lang="it-IT">
                <a:solidFill>
                  <a:srgbClr val="000000"/>
                </a:solidFill>
                <a:ea typeface="Arial Unicode MS" panose="020B0604020202020204" pitchFamily="34" charset="-128"/>
              </a:rPr>
              <a:pPr/>
              <a:t>45</a:t>
            </a:fld>
            <a:endParaRPr lang="it-IT">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1967331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smtClean="0">
              <a:cs typeface="Arial" panose="020B0604020202020204" pitchFamily="34" charset="0"/>
            </a:endParaRPr>
          </a:p>
        </p:txBody>
      </p:sp>
      <p:sp>
        <p:nvSpPr>
          <p:cNvPr id="4" name="Segnaposto numero diapositiva 3"/>
          <p:cNvSpPr>
            <a:spLocks noGrp="1"/>
          </p:cNvSpPr>
          <p:nvPr>
            <p:ph type="sldNum" sz="quarter"/>
          </p:nvPr>
        </p:nvSpPr>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fld id="{2EA60CD2-A6FA-4972-860F-11658EDBC497}" type="slidenum">
              <a:rPr lang="it-IT">
                <a:solidFill>
                  <a:srgbClr val="000000"/>
                </a:solidFill>
                <a:ea typeface="Arial Unicode MS" panose="020B0604020202020204" pitchFamily="34" charset="-128"/>
              </a:rPr>
              <a:pPr/>
              <a:t>46</a:t>
            </a:fld>
            <a:endParaRPr lang="it-IT">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1055561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r"/>
            <a:fld id="{0E5A55E8-E15A-48DC-92AC-9D3C73B5AA20}" type="slidenum">
              <a:rPr lang="it-IT" sz="1200">
                <a:solidFill>
                  <a:schemeClr val="tx1"/>
                </a:solidFill>
              </a:rPr>
              <a:pPr algn="r"/>
              <a:t>4</a:t>
            </a:fld>
            <a:endParaRPr lang="it-IT" sz="1200">
              <a:solidFill>
                <a:schemeClr val="tx1"/>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522322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fld id="{A3C1106B-44D5-46EA-A85A-15BA86C39B3A}" type="slidenum">
              <a:rPr lang="it-IT">
                <a:solidFill>
                  <a:srgbClr val="000000"/>
                </a:solidFill>
                <a:ea typeface="Arial Unicode MS" panose="020B0604020202020204" pitchFamily="34" charset="-128"/>
              </a:rPr>
              <a:pPr/>
              <a:t>47</a:t>
            </a:fld>
            <a:endParaRPr lang="it-IT">
              <a:solidFill>
                <a:srgbClr val="000000"/>
              </a:solidFill>
              <a:ea typeface="Arial Unicode MS" panose="020B0604020202020204" pitchFamily="34" charset="-128"/>
            </a:endParaRPr>
          </a:p>
        </p:txBody>
      </p:sp>
      <p:sp>
        <p:nvSpPr>
          <p:cNvPr id="45059" name="Text Box 1"/>
          <p:cNvSpPr txBox="1">
            <a:spLocks noChangeArrowheads="1"/>
          </p:cNvSpPr>
          <p:nvPr/>
        </p:nvSpPr>
        <p:spPr bwMode="auto">
          <a:xfrm>
            <a:off x="1181100" y="696913"/>
            <a:ext cx="4648200" cy="348615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panose="020B0604020202020204" pitchFamily="34" charset="0"/>
                <a:ea typeface="MS Gothic" panose="020B0609070205080204" pitchFamily="49" charset="-128"/>
              </a:defRPr>
            </a:lvl1pPr>
            <a:lvl2pPr marL="742950" indent="-285750" eaLnBrk="0" hangingPunct="0">
              <a:defRPr>
                <a:solidFill>
                  <a:schemeClr val="bg1"/>
                </a:solidFill>
                <a:latin typeface="Arial" panose="020B0604020202020204" pitchFamily="34" charset="0"/>
                <a:ea typeface="MS Gothic" panose="020B0609070205080204" pitchFamily="49" charset="-128"/>
              </a:defRPr>
            </a:lvl2pPr>
            <a:lvl3pPr marL="1143000" indent="-228600" eaLnBrk="0" hangingPunct="0">
              <a:defRPr>
                <a:solidFill>
                  <a:schemeClr val="bg1"/>
                </a:solidFill>
                <a:latin typeface="Arial" panose="020B0604020202020204" pitchFamily="34" charset="0"/>
                <a:ea typeface="MS Gothic" panose="020B0609070205080204" pitchFamily="49" charset="-128"/>
              </a:defRPr>
            </a:lvl3pPr>
            <a:lvl4pPr marL="1600200" indent="-228600" eaLnBrk="0" hangingPunct="0">
              <a:defRPr>
                <a:solidFill>
                  <a:schemeClr val="bg1"/>
                </a:solidFill>
                <a:latin typeface="Arial" panose="020B0604020202020204" pitchFamily="34" charset="0"/>
                <a:ea typeface="MS Gothic" panose="020B0609070205080204" pitchFamily="49" charset="-128"/>
              </a:defRPr>
            </a:lvl4pPr>
            <a:lvl5pPr marL="2057400" indent="-228600" eaLnBrk="0" hangingPunct="0">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9pPr>
          </a:lstStyle>
          <a:p>
            <a:pPr>
              <a:buClr>
                <a:srgbClr val="FFFFFF"/>
              </a:buClr>
              <a:buSzPct val="100000"/>
              <a:buFont typeface="Arial" panose="020B0604020202020204" pitchFamily="34" charset="0"/>
              <a:buNone/>
            </a:pPr>
            <a:endParaRPr lang="it-IT"/>
          </a:p>
        </p:txBody>
      </p:sp>
      <p:sp>
        <p:nvSpPr>
          <p:cNvPr id="45060" name="Rectangle 2"/>
          <p:cNvSpPr>
            <a:spLocks noGrp="1" noChangeArrowheads="1"/>
          </p:cNvSpPr>
          <p:nvPr>
            <p:ph type="body"/>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it-IT" smtClean="0">
              <a:cs typeface="Arial" panose="020B0604020202020204" pitchFamily="34" charset="0"/>
            </a:endParaRPr>
          </a:p>
        </p:txBody>
      </p:sp>
    </p:spTree>
    <p:extLst>
      <p:ext uri="{BB962C8B-B14F-4D97-AF65-F5344CB8AC3E}">
        <p14:creationId xmlns:p14="http://schemas.microsoft.com/office/powerpoint/2010/main" val="98333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pPr>
              <a:defRPr/>
            </a:pPr>
            <a:fld id="{06F37E14-3B09-48AD-B107-C17F0F00E3AE}" type="slidenum">
              <a:rPr lang="it-IT" smtClean="0"/>
              <a:pPr>
                <a:defRPr/>
              </a:pPr>
              <a:t>49</a:t>
            </a:fld>
            <a:endParaRPr lang="it-IT"/>
          </a:p>
        </p:txBody>
      </p:sp>
    </p:spTree>
    <p:extLst>
      <p:ext uri="{BB962C8B-B14F-4D97-AF65-F5344CB8AC3E}">
        <p14:creationId xmlns:p14="http://schemas.microsoft.com/office/powerpoint/2010/main" val="2347974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06F37E14-3B09-48AD-B107-C17F0F00E3AE}" type="slidenum">
              <a:rPr lang="it-IT" smtClean="0"/>
              <a:pPr>
                <a:defRPr/>
              </a:pPr>
              <a:t>5</a:t>
            </a:fld>
            <a:endParaRPr lang="it-IT"/>
          </a:p>
        </p:txBody>
      </p:sp>
    </p:spTree>
    <p:extLst>
      <p:ext uri="{BB962C8B-B14F-4D97-AF65-F5344CB8AC3E}">
        <p14:creationId xmlns:p14="http://schemas.microsoft.com/office/powerpoint/2010/main" val="315403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9AF70-BFF8-4EE4-9514-2022EE361221}" type="slidenum">
              <a:rPr lang="it-IT"/>
              <a:pPr/>
              <a:t>11</a:t>
            </a:fld>
            <a:endParaRPr lang="it-IT"/>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043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34AEC-0476-4557-B7E5-327F23903975}" type="slidenum">
              <a:rPr lang="it-IT"/>
              <a:pPr/>
              <a:t>12</a:t>
            </a:fld>
            <a:endParaRPr lang="it-IT"/>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065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BC83E-5566-4CD9-81F1-B2C20F7F3B7F}" type="slidenum">
              <a:rPr lang="it-IT"/>
              <a:pPr/>
              <a:t>13</a:t>
            </a:fld>
            <a:endParaRPr lang="it-IT"/>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8477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B3E3BB-5346-4D05-AF7B-D1A9F9FFB367}" type="slidenum">
              <a:rPr lang="it-IT"/>
              <a:pPr/>
              <a:t>14</a:t>
            </a:fld>
            <a:endParaRPr lang="it-IT"/>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964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116013" y="1482452"/>
            <a:ext cx="3703637"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72050" y="1482452"/>
            <a:ext cx="3703638"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xfrm>
            <a:off x="6494307" y="6309320"/>
            <a:ext cx="1800225" cy="457200"/>
          </a:xfrm>
          <a:prstGeom prst="rect">
            <a:avLst/>
          </a:prstGeom>
          <a:ln/>
        </p:spPr>
        <p:txBody>
          <a:bodyPr/>
          <a:lstStyle>
            <a:lvl1pPr>
              <a:defRPr/>
            </a:lvl1pPr>
          </a:lstStyle>
          <a:p>
            <a:pPr>
              <a:defRPr/>
            </a:pPr>
            <a:fld id="{ACE39F12-F9EE-4EF0-B5EA-FBFD8C869FBB}" type="datetime1">
              <a:rPr lang="en-GB" altLang="it-IT" smtClean="0"/>
              <a:t>06/10/2014</a:t>
            </a:fld>
            <a:endParaRPr lang="it-IT" altLang="it-IT"/>
          </a:p>
        </p:txBody>
      </p:sp>
      <p:sp>
        <p:nvSpPr>
          <p:cNvPr id="6" name="Rectangle 5"/>
          <p:cNvSpPr>
            <a:spLocks noGrp="1" noChangeArrowheads="1"/>
          </p:cNvSpPr>
          <p:nvPr>
            <p:ph type="ftr" sz="quarter" idx="11"/>
          </p:nvPr>
        </p:nvSpPr>
        <p:spPr>
          <a:ln/>
        </p:spPr>
        <p:txBody>
          <a:bodyPr/>
          <a:lstStyle>
            <a:lvl1pPr>
              <a:defRPr/>
            </a:lvl1p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7" name="Rectangle 6"/>
          <p:cNvSpPr>
            <a:spLocks noGrp="1" noChangeArrowheads="1"/>
          </p:cNvSpPr>
          <p:nvPr>
            <p:ph type="sldNum" sz="quarter" idx="12"/>
          </p:nvPr>
        </p:nvSpPr>
        <p:spPr>
          <a:xfrm>
            <a:off x="8675688" y="6337934"/>
            <a:ext cx="430212" cy="457200"/>
          </a:xfrm>
          <a:ln/>
        </p:spPr>
        <p:txBody>
          <a:bodyPr/>
          <a:lstStyle>
            <a:lvl1pPr>
              <a:defRPr/>
            </a:lvl1pPr>
          </a:lstStyle>
          <a:p>
            <a:fld id="{DA48B7C3-5892-4C4C-9CC0-E602ACC104A3}" type="slidenum">
              <a:rPr lang="it-IT" altLang="it-IT" smtClean="0"/>
              <a:pPr/>
              <a:t>‹N›</a:t>
            </a:fld>
            <a:endParaRPr lang="it-IT" altLang="it-IT" dirty="0"/>
          </a:p>
        </p:txBody>
      </p:sp>
    </p:spTree>
    <p:extLst>
      <p:ext uri="{BB962C8B-B14F-4D97-AF65-F5344CB8AC3E}">
        <p14:creationId xmlns:p14="http://schemas.microsoft.com/office/powerpoint/2010/main" val="35930314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F3266-3A1E-4D15-93B4-5D36EB80EC80}" type="datetime1">
              <a:rPr lang="en-GB" smtClean="0"/>
              <a:t>06/10/2014</a:t>
            </a:fld>
            <a:endParaRPr lang="en-GB"/>
          </a:p>
        </p:txBody>
      </p:sp>
      <p:sp>
        <p:nvSpPr>
          <p:cNvPr id="3" name="Footer Placeholder 2"/>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4" name="Slide Number Placeholder 3"/>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235443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smtClean="0"/>
              <a:t>10/6/2014</a:t>
            </a:fld>
            <a:endParaRPr lang="en-US" dirty="0"/>
          </a:p>
        </p:txBody>
      </p:sp>
      <p:sp>
        <p:nvSpPr>
          <p:cNvPr id="6" name="Footer Placeholder 5"/>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7" name="Slide Number Placeholder 6"/>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270656847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10/6/2014</a:t>
            </a:fld>
            <a:endParaRPr lang="en-US" dirty="0"/>
          </a:p>
        </p:txBody>
      </p:sp>
      <p:sp>
        <p:nvSpPr>
          <p:cNvPr id="5" name="Footer Placeholder 4"/>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1779220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10/6/2014</a:t>
            </a:fld>
            <a:endParaRPr lang="en-US" dirty="0"/>
          </a:p>
        </p:txBody>
      </p:sp>
      <p:sp>
        <p:nvSpPr>
          <p:cNvPr id="5" name="Footer Placeholder 4"/>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375647959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516216" y="6356350"/>
            <a:ext cx="2057400" cy="365125"/>
          </a:xfrm>
          <a:prstGeom prst="rect">
            <a:avLst/>
          </a:prstGeom>
        </p:spPr>
        <p:txBody>
          <a:bodyPr/>
          <a:lstStyle/>
          <a:p>
            <a:fld id="{3C2F3266-3A1E-4D15-93B4-5D36EB80EC80}" type="datetime1">
              <a:rPr lang="en-GB" smtClean="0"/>
              <a:t>06/10/2014</a:t>
            </a:fld>
            <a:endParaRPr lang="en-GB"/>
          </a:p>
        </p:txBody>
      </p:sp>
      <p:sp>
        <p:nvSpPr>
          <p:cNvPr id="3" name="Segnaposto piè di pagina 2"/>
          <p:cNvSpPr>
            <a:spLocks noGrp="1"/>
          </p:cNvSpPr>
          <p:nvPr>
            <p:ph type="ftr" sz="quarter" idx="11"/>
          </p:nvPr>
        </p:nvSpPr>
        <p:spPr/>
        <p:txBody>
          <a:bodyPr/>
          <a:lstStyle>
            <a:lvl1pPr>
              <a:defRPr sz="1100">
                <a:solidFill>
                  <a:srgbClr val="0070C0"/>
                </a:solidFill>
                <a:latin typeface="+mn-lt"/>
              </a:defRPr>
            </a:lvl1p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4" name="Segnaposto numero diapositiva 3"/>
          <p:cNvSpPr>
            <a:spLocks noGrp="1"/>
          </p:cNvSpPr>
          <p:nvPr>
            <p:ph type="sldNum" sz="quarter" idx="12"/>
          </p:nvPr>
        </p:nvSpPr>
        <p:spPr>
          <a:xfrm>
            <a:off x="8676456" y="6356350"/>
            <a:ext cx="342950" cy="365125"/>
          </a:xfrm>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238590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a:xfrm>
            <a:off x="5220072" y="6290840"/>
            <a:ext cx="1800225" cy="457200"/>
          </a:xfrm>
          <a:prstGeom prst="rect">
            <a:avLst/>
          </a:prstGeom>
        </p:spPr>
        <p:txBody>
          <a:bodyPr/>
          <a:lstStyle>
            <a:lvl1pPr>
              <a:defRPr/>
            </a:lvl1pPr>
          </a:lstStyle>
          <a:p>
            <a:pPr>
              <a:defRPr/>
            </a:pPr>
            <a:fld id="{A0F464F9-A224-4FF7-8A55-9C5C309FB400}" type="datetime1">
              <a:rPr lang="en-GB" smtClean="0"/>
              <a:t>06/10/2014</a:t>
            </a:fld>
            <a:endParaRPr lang="it-IT" dirty="0"/>
          </a:p>
        </p:txBody>
      </p:sp>
      <p:sp>
        <p:nvSpPr>
          <p:cNvPr id="5" name="Segnaposto piè di pagina 4"/>
          <p:cNvSpPr>
            <a:spLocks noGrp="1"/>
          </p:cNvSpPr>
          <p:nvPr>
            <p:ph type="ftr" sz="quarter" idx="11"/>
          </p:nvPr>
        </p:nvSpPr>
        <p:spPr>
          <a:xfrm>
            <a:off x="2120414" y="6290840"/>
            <a:ext cx="2880320" cy="547688"/>
          </a:xfrm>
        </p:spPr>
        <p:txBody>
          <a:bodyPr/>
          <a:lstStyle>
            <a:lvl1pPr>
              <a:defRPr/>
            </a:lvl1pPr>
          </a:lstStyle>
          <a:p>
            <a:r>
              <a:rPr lang="en-GB" b="1" smtClean="0"/>
              <a:t>Italian- Serbian Bilateral Workshop on  “Science for Cultural Heritage”  November 12th, 2013</a:t>
            </a:r>
            <a:endParaRPr lang="en-GB" dirty="0" smtClean="0"/>
          </a:p>
        </p:txBody>
      </p:sp>
      <p:sp>
        <p:nvSpPr>
          <p:cNvPr id="6" name="Segnaposto numero diapositiva 5"/>
          <p:cNvSpPr>
            <a:spLocks noGrp="1"/>
          </p:cNvSpPr>
          <p:nvPr>
            <p:ph type="sldNum" sz="quarter" idx="12"/>
          </p:nvPr>
        </p:nvSpPr>
        <p:spPr>
          <a:xfrm>
            <a:off x="7020297" y="6336877"/>
            <a:ext cx="2057400" cy="365125"/>
          </a:xfrm>
        </p:spPr>
        <p:txBody>
          <a:bodyPr/>
          <a:lstStyle>
            <a:lvl1pPr>
              <a:defRPr/>
            </a:lvl1pPr>
          </a:lstStyle>
          <a:p>
            <a:pPr>
              <a:defRPr/>
            </a:pPr>
            <a:r>
              <a:rPr lang="it-IT" smtClean="0"/>
              <a:t> </a:t>
            </a:r>
            <a:fld id="{7E02779C-6B53-4992-8CF8-F275C9F8D4CD}" type="slidenum">
              <a:rPr lang="it-IT" smtClean="0"/>
              <a:pPr>
                <a:defRPr/>
              </a:pPr>
              <a:t>‹N›</a:t>
            </a:fld>
            <a:endParaRPr lang="it-IT"/>
          </a:p>
        </p:txBody>
      </p:sp>
    </p:spTree>
    <p:extLst>
      <p:ext uri="{BB962C8B-B14F-4D97-AF65-F5344CB8AC3E}">
        <p14:creationId xmlns:p14="http://schemas.microsoft.com/office/powerpoint/2010/main" val="42334631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116013" y="1482452"/>
            <a:ext cx="3703637"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72050" y="1482452"/>
            <a:ext cx="3703638"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xfrm>
            <a:off x="6494307" y="6309320"/>
            <a:ext cx="1800225" cy="457200"/>
          </a:xfrm>
          <a:prstGeom prst="rect">
            <a:avLst/>
          </a:prstGeom>
          <a:ln/>
        </p:spPr>
        <p:txBody>
          <a:bodyPr/>
          <a:lstStyle>
            <a:lvl1pPr>
              <a:defRPr/>
            </a:lvl1pPr>
          </a:lstStyle>
          <a:p>
            <a:pPr>
              <a:defRPr/>
            </a:pPr>
            <a:fld id="{ACE39F12-F9EE-4EF0-B5EA-FBFD8C869FBB}" type="datetime1">
              <a:rPr lang="en-GB" altLang="it-IT" smtClean="0"/>
              <a:t>06/10/2014</a:t>
            </a:fld>
            <a:endParaRPr lang="it-IT" altLang="it-IT"/>
          </a:p>
        </p:txBody>
      </p:sp>
      <p:sp>
        <p:nvSpPr>
          <p:cNvPr id="6" name="Rectangle 5"/>
          <p:cNvSpPr>
            <a:spLocks noGrp="1" noChangeArrowheads="1"/>
          </p:cNvSpPr>
          <p:nvPr>
            <p:ph type="ftr" sz="quarter" idx="11"/>
          </p:nvPr>
        </p:nvSpPr>
        <p:spPr>
          <a:ln/>
        </p:spPr>
        <p:txBody>
          <a:bodyPr/>
          <a:lstStyle>
            <a:lvl1pPr>
              <a:defRPr/>
            </a:lvl1p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7" name="Rectangle 6"/>
          <p:cNvSpPr>
            <a:spLocks noGrp="1" noChangeArrowheads="1"/>
          </p:cNvSpPr>
          <p:nvPr>
            <p:ph type="sldNum" sz="quarter" idx="12"/>
          </p:nvPr>
        </p:nvSpPr>
        <p:spPr>
          <a:xfrm>
            <a:off x="8675688" y="6337934"/>
            <a:ext cx="430212" cy="457200"/>
          </a:xfrm>
          <a:ln/>
        </p:spPr>
        <p:txBody>
          <a:bodyPr/>
          <a:lstStyle>
            <a:lvl1pPr>
              <a:defRPr/>
            </a:lvl1pPr>
          </a:lstStyle>
          <a:p>
            <a:fld id="{DA48B7C3-5892-4C4C-9CC0-E602ACC104A3}" type="slidenum">
              <a:rPr lang="it-IT" altLang="it-IT" smtClean="0"/>
              <a:pPr/>
              <a:t>‹N›</a:t>
            </a:fld>
            <a:endParaRPr lang="it-IT" altLang="it-IT" dirty="0"/>
          </a:p>
        </p:txBody>
      </p:sp>
    </p:spTree>
    <p:extLst>
      <p:ext uri="{BB962C8B-B14F-4D97-AF65-F5344CB8AC3E}">
        <p14:creationId xmlns:p14="http://schemas.microsoft.com/office/powerpoint/2010/main" val="6279573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0_Vuota">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idx="10"/>
          </p:nvPr>
        </p:nvSpPr>
        <p:spPr>
          <a:ln/>
        </p:spPr>
        <p:txBody>
          <a:bodyPr/>
          <a:lstStyle>
            <a:lvl1pPr>
              <a:defRPr/>
            </a:lvl1p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5" name="Rectangle 3"/>
          <p:cNvSpPr>
            <a:spLocks noGrp="1" noChangeArrowheads="1"/>
          </p:cNvSpPr>
          <p:nvPr>
            <p:ph type="sldNum" idx="11"/>
          </p:nvPr>
        </p:nvSpPr>
        <p:spPr>
          <a:ln/>
        </p:spPr>
        <p:txBody>
          <a:bodyPr/>
          <a:lstStyle>
            <a:lvl1pPr>
              <a:defRPr/>
            </a:lvl1pPr>
          </a:lstStyle>
          <a:p>
            <a:fld id="{19D6DED8-2995-4193-8824-F05EC002B92D}" type="slidenum">
              <a:rPr lang="it-IT" smtClean="0"/>
              <a:pPr/>
              <a:t>‹N›</a:t>
            </a:fld>
            <a:endParaRPr lang="it-IT"/>
          </a:p>
        </p:txBody>
      </p:sp>
    </p:spTree>
    <p:extLst>
      <p:ext uri="{BB962C8B-B14F-4D97-AF65-F5344CB8AC3E}">
        <p14:creationId xmlns:p14="http://schemas.microsoft.com/office/powerpoint/2010/main" val="3912606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339752" y="116632"/>
            <a:ext cx="6624736" cy="1470025"/>
          </a:xfrm>
        </p:spPr>
        <p:txBody>
          <a:bodyPr/>
          <a:lstStyle/>
          <a:p>
            <a:r>
              <a:rPr lang="it-IT" smtClean="0"/>
              <a:t>Fare clic per modificare lo stile del titolo</a:t>
            </a:r>
            <a:endParaRPr lang="en-GB" dirty="0"/>
          </a:p>
        </p:txBody>
      </p:sp>
      <p:sp>
        <p:nvSpPr>
          <p:cNvPr id="3" name="Sottotitolo 2"/>
          <p:cNvSpPr>
            <a:spLocks noGrp="1"/>
          </p:cNvSpPr>
          <p:nvPr>
            <p:ph type="subTitle" idx="1"/>
          </p:nvPr>
        </p:nvSpPr>
        <p:spPr>
          <a:xfrm>
            <a:off x="2294198" y="234888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a:xfrm>
            <a:off x="6494307" y="6428184"/>
            <a:ext cx="1800225" cy="457200"/>
          </a:xfrm>
          <a:prstGeom prst="rect">
            <a:avLst/>
          </a:prstGeom>
        </p:spPr>
        <p:txBody>
          <a:bodyPr/>
          <a:lstStyle>
            <a:lvl1pPr>
              <a:defRPr/>
            </a:lvl1pPr>
          </a:lstStyle>
          <a:p>
            <a:pPr>
              <a:defRPr/>
            </a:pPr>
            <a:fld id="{819CAB45-466F-4885-9CD8-4EA3AD8ACA5A}" type="datetime1">
              <a:rPr lang="en-GB" smtClean="0"/>
              <a:t>06/10/2014</a:t>
            </a:fld>
            <a:endParaRPr lang="it-IT"/>
          </a:p>
        </p:txBody>
      </p:sp>
      <p:sp>
        <p:nvSpPr>
          <p:cNvPr id="5" name="Segnaposto piè di pagina 4"/>
          <p:cNvSpPr>
            <a:spLocks noGrp="1"/>
          </p:cNvSpPr>
          <p:nvPr>
            <p:ph type="ftr" sz="quarter" idx="11"/>
          </p:nvPr>
        </p:nvSpPr>
        <p:spPr/>
        <p:txBody>
          <a:bodyPr/>
          <a:lstStyle>
            <a:lvl1pPr>
              <a:defRPr/>
            </a:lvl1p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egnaposto numero diapositiva 5"/>
          <p:cNvSpPr>
            <a:spLocks noGrp="1"/>
          </p:cNvSpPr>
          <p:nvPr>
            <p:ph type="sldNum" sz="quarter" idx="12"/>
          </p:nvPr>
        </p:nvSpPr>
        <p:spPr/>
        <p:txBody>
          <a:bodyPr/>
          <a:lstStyle>
            <a:lvl1pPr>
              <a:defRPr/>
            </a:lvl1pPr>
          </a:lstStyle>
          <a:p>
            <a:pPr>
              <a:defRPr/>
            </a:pPr>
            <a:r>
              <a:rPr lang="it-IT" smtClean="0"/>
              <a:t> </a:t>
            </a:r>
            <a:fld id="{01D3A961-C0C6-4C19-A379-E5D396A3C712}" type="slidenum">
              <a:rPr lang="it-IT" smtClean="0"/>
              <a:pPr>
                <a:defRPr/>
              </a:pPr>
              <a:t>‹N›</a:t>
            </a:fld>
            <a:endParaRPr lang="it-IT"/>
          </a:p>
        </p:txBody>
      </p:sp>
    </p:spTree>
    <p:extLst>
      <p:ext uri="{BB962C8B-B14F-4D97-AF65-F5344CB8AC3E}">
        <p14:creationId xmlns:p14="http://schemas.microsoft.com/office/powerpoint/2010/main" val="20821475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0_Vuota">
    <p:spTree>
      <p:nvGrpSpPr>
        <p:cNvPr id="1" name=""/>
        <p:cNvGrpSpPr/>
        <p:nvPr/>
      </p:nvGrpSpPr>
      <p:grpSpPr>
        <a:xfrm>
          <a:off x="0" y="0"/>
          <a:ext cx="0" cy="0"/>
          <a:chOff x="0" y="0"/>
          <a:chExt cx="0" cy="0"/>
        </a:xfrm>
      </p:grpSpPr>
      <p:sp>
        <p:nvSpPr>
          <p:cNvPr id="4" name="Titolo 3"/>
          <p:cNvSpPr>
            <a:spLocks noGrp="1"/>
          </p:cNvSpPr>
          <p:nvPr>
            <p:ph type="title"/>
          </p:nvPr>
        </p:nvSpPr>
        <p:spPr>
          <a:xfrm>
            <a:off x="2123728" y="17309"/>
            <a:ext cx="6768752" cy="1196753"/>
          </a:xfrm>
        </p:spPr>
        <p:txBody>
          <a:bodyPr/>
          <a:lstStyle/>
          <a:p>
            <a:r>
              <a:rPr lang="it-IT" smtClean="0"/>
              <a:t>Fare clic per modificare lo stile del titolo</a:t>
            </a:r>
            <a:endParaRPr lang="it-IT" dirty="0"/>
          </a:p>
        </p:txBody>
      </p:sp>
      <p:sp>
        <p:nvSpPr>
          <p:cNvPr id="3" name="Rectangle 2"/>
          <p:cNvSpPr>
            <a:spLocks noGrp="1" noChangeArrowheads="1"/>
          </p:cNvSpPr>
          <p:nvPr>
            <p:ph type="ftr" idx="10"/>
          </p:nvPr>
        </p:nvSpPr>
        <p:spPr>
          <a:ln/>
        </p:spPr>
        <p:txBody>
          <a:bodyPr/>
          <a:lstStyle>
            <a:lvl1pPr>
              <a:defRPr/>
            </a:lvl1p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5" name="Rectangle 3"/>
          <p:cNvSpPr>
            <a:spLocks noGrp="1" noChangeArrowheads="1"/>
          </p:cNvSpPr>
          <p:nvPr>
            <p:ph type="sldNum" idx="11"/>
          </p:nvPr>
        </p:nvSpPr>
        <p:spPr>
          <a:ln/>
        </p:spPr>
        <p:txBody>
          <a:bodyPr/>
          <a:lstStyle>
            <a:lvl1pPr>
              <a:defRPr/>
            </a:lvl1pPr>
          </a:lstStyle>
          <a:p>
            <a:fld id="{19D6DED8-2995-4193-8824-F05EC002B92D}" type="slidenum">
              <a:rPr lang="it-IT" smtClean="0"/>
              <a:pPr/>
              <a:t>‹N›</a:t>
            </a:fld>
            <a:endParaRPr lang="it-IT"/>
          </a:p>
        </p:txBody>
      </p:sp>
    </p:spTree>
    <p:extLst>
      <p:ext uri="{BB962C8B-B14F-4D97-AF65-F5344CB8AC3E}">
        <p14:creationId xmlns:p14="http://schemas.microsoft.com/office/powerpoint/2010/main" val="333816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339752" y="116632"/>
            <a:ext cx="6624736" cy="1470025"/>
          </a:xfrm>
        </p:spPr>
        <p:txBody>
          <a:bodyPr/>
          <a:lstStyle/>
          <a:p>
            <a:r>
              <a:rPr lang="it-IT" dirty="0" smtClean="0"/>
              <a:t>Fare clic per modificare lo stile del titolo</a:t>
            </a:r>
            <a:endParaRPr lang="en-GB" dirty="0"/>
          </a:p>
        </p:txBody>
      </p:sp>
      <p:sp>
        <p:nvSpPr>
          <p:cNvPr id="3" name="Sottotitolo 2"/>
          <p:cNvSpPr>
            <a:spLocks noGrp="1"/>
          </p:cNvSpPr>
          <p:nvPr>
            <p:ph type="subTitle" idx="1"/>
          </p:nvPr>
        </p:nvSpPr>
        <p:spPr>
          <a:xfrm>
            <a:off x="2294198" y="234888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a:xfrm>
            <a:off x="6494307" y="6428184"/>
            <a:ext cx="1800225" cy="457200"/>
          </a:xfrm>
          <a:prstGeom prst="rect">
            <a:avLst/>
          </a:prstGeom>
        </p:spPr>
        <p:txBody>
          <a:bodyPr/>
          <a:lstStyle>
            <a:lvl1pPr>
              <a:defRPr/>
            </a:lvl1pPr>
          </a:lstStyle>
          <a:p>
            <a:pPr>
              <a:defRPr/>
            </a:pPr>
            <a:fld id="{819CAB45-466F-4885-9CD8-4EA3AD8ACA5A}" type="datetime1">
              <a:rPr lang="en-GB" smtClean="0"/>
              <a:t>06/10/2014</a:t>
            </a:fld>
            <a:endParaRPr lang="it-IT"/>
          </a:p>
        </p:txBody>
      </p:sp>
      <p:sp>
        <p:nvSpPr>
          <p:cNvPr id="5" name="Segnaposto piè di pagina 4"/>
          <p:cNvSpPr>
            <a:spLocks noGrp="1"/>
          </p:cNvSpPr>
          <p:nvPr>
            <p:ph type="ftr" sz="quarter" idx="11"/>
          </p:nvPr>
        </p:nvSpPr>
        <p:spPr/>
        <p:txBody>
          <a:bodyPr/>
          <a:lstStyle>
            <a:lvl1pPr>
              <a:defRPr/>
            </a:lvl1p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egnaposto numero diapositiva 5"/>
          <p:cNvSpPr>
            <a:spLocks noGrp="1"/>
          </p:cNvSpPr>
          <p:nvPr>
            <p:ph type="sldNum" sz="quarter" idx="12"/>
          </p:nvPr>
        </p:nvSpPr>
        <p:spPr/>
        <p:txBody>
          <a:bodyPr/>
          <a:lstStyle>
            <a:lvl1pPr>
              <a:defRPr/>
            </a:lvl1pPr>
          </a:lstStyle>
          <a:p>
            <a:pPr>
              <a:defRPr/>
            </a:pPr>
            <a:r>
              <a:rPr lang="it-IT"/>
              <a:t> </a:t>
            </a:r>
            <a:fld id="{01D3A961-C0C6-4C19-A379-E5D396A3C712}" type="slidenum">
              <a:rPr lang="it-IT"/>
              <a:pPr>
                <a:defRPr/>
              </a:pPr>
              <a:t>‹N›</a:t>
            </a:fld>
            <a:endParaRPr lang="it-IT"/>
          </a:p>
        </p:txBody>
      </p:sp>
    </p:spTree>
    <p:extLst>
      <p:ext uri="{BB962C8B-B14F-4D97-AF65-F5344CB8AC3E}">
        <p14:creationId xmlns:p14="http://schemas.microsoft.com/office/powerpoint/2010/main" val="31622943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Vuota">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idx="10"/>
          </p:nvPr>
        </p:nvSpPr>
        <p:spPr>
          <a:ln/>
        </p:spPr>
        <p:txBody>
          <a:bodyPr/>
          <a:lstStyle>
            <a:lvl1pPr>
              <a:defRPr/>
            </a:lvl1pPr>
          </a:lstStyle>
          <a:p>
            <a:pPr>
              <a:defRPr/>
            </a:pPr>
            <a:r>
              <a:rPr lang="en-GB" smtClean="0"/>
              <a:t>Italian- Serbian Bilateral Workshop on  “Science for Cultural Heritage”  November 12th, 2013</a:t>
            </a:r>
            <a:endParaRPr lang="it-IT"/>
          </a:p>
        </p:txBody>
      </p:sp>
      <p:sp>
        <p:nvSpPr>
          <p:cNvPr id="5" name="Rectangle 3"/>
          <p:cNvSpPr>
            <a:spLocks noGrp="1" noChangeArrowheads="1"/>
          </p:cNvSpPr>
          <p:nvPr>
            <p:ph type="sldNum" idx="11"/>
          </p:nvPr>
        </p:nvSpPr>
        <p:spPr>
          <a:ln/>
        </p:spPr>
        <p:txBody>
          <a:bodyPr/>
          <a:lstStyle>
            <a:lvl1pPr>
              <a:defRPr/>
            </a:lvl1pPr>
          </a:lstStyle>
          <a:p>
            <a:fld id="{DE10E7FF-D093-458F-80FE-E121EA991012}" type="slidenum">
              <a:rPr lang="it-IT"/>
              <a:pPr/>
              <a:t>‹N›</a:t>
            </a:fld>
            <a:endParaRPr lang="it-IT"/>
          </a:p>
        </p:txBody>
      </p:sp>
    </p:spTree>
    <p:extLst>
      <p:ext uri="{BB962C8B-B14F-4D97-AF65-F5344CB8AC3E}">
        <p14:creationId xmlns:p14="http://schemas.microsoft.com/office/powerpoint/2010/main" val="345011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en-GB"/>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data 5"/>
          <p:cNvSpPr>
            <a:spLocks noGrp="1"/>
          </p:cNvSpPr>
          <p:nvPr>
            <p:ph type="dt" sz="half" idx="10"/>
          </p:nvPr>
        </p:nvSpPr>
        <p:spPr>
          <a:xfrm>
            <a:off x="457200" y="6245225"/>
            <a:ext cx="2133600" cy="476250"/>
          </a:xfrm>
          <a:prstGeom prst="rect">
            <a:avLst/>
          </a:prstGeom>
        </p:spPr>
        <p:txBody>
          <a:bodyPr/>
          <a:lstStyle>
            <a:lvl1pPr>
              <a:defRPr/>
            </a:lvl1pPr>
          </a:lstStyle>
          <a:p>
            <a:endParaRPr lang="it-IT"/>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endParaRPr lang="it-IT"/>
          </a:p>
        </p:txBody>
      </p:sp>
      <p:sp>
        <p:nvSpPr>
          <p:cNvPr id="8" name="Segnaposto numero diapositiva 7"/>
          <p:cNvSpPr>
            <a:spLocks noGrp="1"/>
          </p:cNvSpPr>
          <p:nvPr>
            <p:ph type="sldNum" sz="quarter" idx="12"/>
          </p:nvPr>
        </p:nvSpPr>
        <p:spPr>
          <a:xfrm>
            <a:off x="6553200" y="6245225"/>
            <a:ext cx="2133600" cy="476250"/>
          </a:xfrm>
        </p:spPr>
        <p:txBody>
          <a:bodyPr/>
          <a:lstStyle>
            <a:lvl1pPr>
              <a:defRPr/>
            </a:lvl1pPr>
          </a:lstStyle>
          <a:p>
            <a:fld id="{8001FD46-3DB1-45BC-B464-A9E87A5B087E}" type="slidenum">
              <a:rPr lang="it-IT"/>
              <a:pPr/>
              <a:t>‹N›</a:t>
            </a:fld>
            <a:endParaRPr lang="it-IT"/>
          </a:p>
        </p:txBody>
      </p:sp>
    </p:spTree>
    <p:extLst>
      <p:ext uri="{BB962C8B-B14F-4D97-AF65-F5344CB8AC3E}">
        <p14:creationId xmlns:p14="http://schemas.microsoft.com/office/powerpoint/2010/main" val="755939285"/>
      </p:ext>
    </p:extLst>
  </p:cSld>
  <p:clrMapOvr>
    <a:masterClrMapping/>
  </p:clrMapOvr>
  <p:transition advTm="1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3391261-FD02-406C-8794-ECBEF7681CEF}" type="datetime1">
              <a:rPr lang="en-GB" smtClean="0"/>
              <a:t>06/10/2014</a:t>
            </a:fld>
            <a:endParaRPr lang="en-US" dirty="0"/>
          </a:p>
        </p:txBody>
      </p:sp>
      <p:sp>
        <p:nvSpPr>
          <p:cNvPr id="5" name="Footer Placeholder 4"/>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3168742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958975" y="1825625"/>
            <a:ext cx="3117081"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220073" y="1792590"/>
            <a:ext cx="3360529" cy="4351338"/>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6" name="Footer Placeholder 5"/>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7" name="Slide Number Placeholder 6"/>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3682509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a:xfrm>
            <a:off x="628650" y="6356351"/>
            <a:ext cx="2057400" cy="365125"/>
          </a:xfrm>
          <a:prstGeom prst="rect">
            <a:avLst/>
          </a:prstGeom>
        </p:spPr>
        <p:txBody>
          <a:bodyPr/>
          <a:lstStyle/>
          <a:p>
            <a:fld id="{637735CE-8768-4676-8493-7D8575E94004}" type="datetime1">
              <a:rPr lang="en-GB" smtClean="0"/>
              <a:t>06/10/2014</a:t>
            </a:fld>
            <a:endParaRPr lang="en-US" dirty="0"/>
          </a:p>
        </p:txBody>
      </p:sp>
      <p:sp>
        <p:nvSpPr>
          <p:cNvPr id="4" name="Segnaposto piè di pagina 3"/>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5" name="Segnaposto numero diapositiva 4"/>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1944888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692696"/>
            <a:ext cx="6093296"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051720" y="3602038"/>
            <a:ext cx="594928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smtClean="0"/>
              <a:t>Fare clic per modificare lo stile del sottotitolo dello schema</a:t>
            </a:r>
            <a:endParaRPr lang="en-US" dirty="0"/>
          </a:p>
        </p:txBody>
      </p:sp>
      <p:sp>
        <p:nvSpPr>
          <p:cNvPr id="5" name="Footer Placeholder 4"/>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12"/>
          </p:nvPr>
        </p:nvSpPr>
        <p:spPr/>
        <p:txBody>
          <a:bodyPr/>
          <a:lstStyle/>
          <a:p>
            <a:pPr>
              <a:defRPr/>
            </a:pPr>
            <a:r>
              <a:rPr lang="it-IT" smtClean="0"/>
              <a:t> </a:t>
            </a:r>
            <a:fld id="{01D3A961-C0C6-4C19-A379-E5D396A3C712}" type="slidenum">
              <a:rPr lang="it-IT" smtClean="0"/>
              <a:pPr>
                <a:defRPr/>
              </a:pPr>
              <a:t>‹N›</a:t>
            </a:fld>
            <a:endParaRPr lang="it-IT"/>
          </a:p>
        </p:txBody>
      </p:sp>
    </p:spTree>
    <p:extLst>
      <p:ext uri="{BB962C8B-B14F-4D97-AF65-F5344CB8AC3E}">
        <p14:creationId xmlns:p14="http://schemas.microsoft.com/office/powerpoint/2010/main" val="3134215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fld id="{A0F464F9-A224-4FF7-8A55-9C5C309FB400}" type="datetime1">
              <a:rPr lang="en-GB" smtClean="0"/>
              <a:t>06/10/2014</a:t>
            </a:fld>
            <a:endParaRPr lang="it-IT" dirty="0"/>
          </a:p>
        </p:txBody>
      </p:sp>
      <p:sp>
        <p:nvSpPr>
          <p:cNvPr id="5" name="Footer Placeholder 4"/>
          <p:cNvSpPr>
            <a:spLocks noGrp="1"/>
          </p:cNvSpPr>
          <p:nvPr>
            <p:ph type="ftr" sz="quarter" idx="11"/>
          </p:nvPr>
        </p:nvSpPr>
        <p:spPr/>
        <p:txBody>
          <a:bodyPr/>
          <a:lstStyle/>
          <a:p>
            <a:r>
              <a:rPr lang="en-GB" b="1" smtClean="0"/>
              <a:t>Italian- Serbian Bilateral Workshop on  “Science for Cultural Heritage”  November 12th, 2013</a:t>
            </a:r>
            <a:endParaRPr lang="en-GB" dirty="0" smtClean="0"/>
          </a:p>
        </p:txBody>
      </p:sp>
      <p:sp>
        <p:nvSpPr>
          <p:cNvPr id="6" name="Slide Number Placeholder 5"/>
          <p:cNvSpPr>
            <a:spLocks noGrp="1"/>
          </p:cNvSpPr>
          <p:nvPr>
            <p:ph type="sldNum" sz="quarter" idx="12"/>
          </p:nvPr>
        </p:nvSpPr>
        <p:spPr/>
        <p:txBody>
          <a:bodyPr/>
          <a:lstStyle/>
          <a:p>
            <a:pPr>
              <a:defRPr/>
            </a:pPr>
            <a:r>
              <a:rPr lang="it-IT" smtClean="0"/>
              <a:t> </a:t>
            </a:r>
            <a:fld id="{7E02779C-6B53-4992-8CF8-F275C9F8D4CD}" type="slidenum">
              <a:rPr lang="it-IT" smtClean="0"/>
              <a:pPr>
                <a:defRPr/>
              </a:pPr>
              <a:t>‹N›</a:t>
            </a:fld>
            <a:endParaRPr lang="it-IT"/>
          </a:p>
        </p:txBody>
      </p:sp>
    </p:spTree>
    <p:extLst>
      <p:ext uri="{BB962C8B-B14F-4D97-AF65-F5344CB8AC3E}">
        <p14:creationId xmlns:p14="http://schemas.microsoft.com/office/powerpoint/2010/main" val="3612555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764DE79-268F-4C1A-8933-263129D2AF90}" type="datetimeFigureOut">
              <a:rPr lang="en-US" smtClean="0"/>
              <a:t>10/6/2014</a:t>
            </a:fld>
            <a:endParaRPr lang="en-US" dirty="0"/>
          </a:p>
        </p:txBody>
      </p:sp>
      <p:sp>
        <p:nvSpPr>
          <p:cNvPr id="5" name="Footer Placeholder 4"/>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1182816360"/>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10/6/2014</a:t>
            </a:fld>
            <a:endParaRPr lang="en-US" dirty="0"/>
          </a:p>
        </p:txBody>
      </p:sp>
      <p:sp>
        <p:nvSpPr>
          <p:cNvPr id="6" name="Footer Placeholder 5"/>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7" name="Slide Number Placeholder 6"/>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616665463"/>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10/6/2014</a:t>
            </a:fld>
            <a:endParaRPr lang="en-US" dirty="0"/>
          </a:p>
        </p:txBody>
      </p:sp>
      <p:sp>
        <p:nvSpPr>
          <p:cNvPr id="8" name="Footer Placeholder 7"/>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9" name="Slide Number Placeholder 8"/>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140922120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Vuota">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idx="10"/>
          </p:nvPr>
        </p:nvSpPr>
        <p:spPr>
          <a:ln/>
        </p:spPr>
        <p:txBody>
          <a:bodyPr/>
          <a:lstStyle>
            <a:lvl1pPr>
              <a:defRPr/>
            </a:lvl1pPr>
          </a:lstStyle>
          <a:p>
            <a:pPr>
              <a:defRPr/>
            </a:pPr>
            <a:r>
              <a:rPr lang="en-GB" smtClean="0"/>
              <a:t>Italian- Serbian Bilateral Workshop on  “Science for Cultural Heritage”  November 12th, 2013</a:t>
            </a:r>
            <a:endParaRPr lang="it-IT"/>
          </a:p>
        </p:txBody>
      </p:sp>
      <p:sp>
        <p:nvSpPr>
          <p:cNvPr id="5" name="Rectangle 3"/>
          <p:cNvSpPr>
            <a:spLocks noGrp="1" noChangeArrowheads="1"/>
          </p:cNvSpPr>
          <p:nvPr>
            <p:ph type="sldNum" idx="11"/>
          </p:nvPr>
        </p:nvSpPr>
        <p:spPr>
          <a:ln/>
        </p:spPr>
        <p:txBody>
          <a:bodyPr/>
          <a:lstStyle>
            <a:lvl1pPr>
              <a:defRPr/>
            </a:lvl1pPr>
          </a:lstStyle>
          <a:p>
            <a:fld id="{DE10E7FF-D093-458F-80FE-E121EA991012}" type="slidenum">
              <a:rPr lang="it-IT"/>
              <a:pPr/>
              <a:t>‹N›</a:t>
            </a:fld>
            <a:endParaRPr lang="it-IT"/>
          </a:p>
        </p:txBody>
      </p:sp>
    </p:spTree>
    <p:extLst>
      <p:ext uri="{BB962C8B-B14F-4D97-AF65-F5344CB8AC3E}">
        <p14:creationId xmlns:p14="http://schemas.microsoft.com/office/powerpoint/2010/main" val="262412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10/6/2014</a:t>
            </a:fld>
            <a:endParaRPr lang="en-US" dirty="0"/>
          </a:p>
        </p:txBody>
      </p:sp>
      <p:sp>
        <p:nvSpPr>
          <p:cNvPr id="4" name="Footer Placeholder 3"/>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5" name="Slide Number Placeholder 4"/>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2971526650"/>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F3266-3A1E-4D15-93B4-5D36EB80EC80}" type="datetime1">
              <a:rPr lang="en-GB" smtClean="0"/>
              <a:t>06/10/2014</a:t>
            </a:fld>
            <a:endParaRPr lang="en-GB"/>
          </a:p>
        </p:txBody>
      </p:sp>
      <p:sp>
        <p:nvSpPr>
          <p:cNvPr id="3" name="Footer Placeholder 2"/>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4" name="Slide Number Placeholder 3"/>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2566907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smtClean="0"/>
              <a:t>10/6/2014</a:t>
            </a:fld>
            <a:endParaRPr lang="en-US" dirty="0"/>
          </a:p>
        </p:txBody>
      </p:sp>
      <p:sp>
        <p:nvSpPr>
          <p:cNvPr id="6" name="Footer Placeholder 5"/>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7" name="Slide Number Placeholder 6"/>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2396705532"/>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smtClean="0"/>
              <a:t>10/6/2014</a:t>
            </a:fld>
            <a:endParaRPr lang="en-US" dirty="0"/>
          </a:p>
        </p:txBody>
      </p:sp>
      <p:sp>
        <p:nvSpPr>
          <p:cNvPr id="6" name="Footer Placeholder 5"/>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7" name="Slide Number Placeholder 6"/>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3908369032"/>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10/6/2014</a:t>
            </a:fld>
            <a:endParaRPr lang="en-US" dirty="0"/>
          </a:p>
        </p:txBody>
      </p:sp>
      <p:sp>
        <p:nvSpPr>
          <p:cNvPr id="5" name="Footer Placeholder 4"/>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2997641565"/>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10/6/2014</a:t>
            </a:fld>
            <a:endParaRPr lang="en-US" dirty="0"/>
          </a:p>
        </p:txBody>
      </p:sp>
      <p:sp>
        <p:nvSpPr>
          <p:cNvPr id="5" name="Footer Placeholder 4"/>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1790756233"/>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fld id="{64745724-B1DC-42A9-8DE1-51B5CCD31645}" type="datetime1">
              <a:rPr lang="en-GB" smtClean="0"/>
              <a:t>06/10/2014</a:t>
            </a:fld>
            <a:endParaRPr lang="it-IT"/>
          </a:p>
        </p:txBody>
      </p:sp>
      <p:sp>
        <p:nvSpPr>
          <p:cNvPr id="5" name="Footer Placeholder 4"/>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12"/>
          </p:nvPr>
        </p:nvSpPr>
        <p:spPr/>
        <p:txBody>
          <a:bodyPr/>
          <a:lstStyle/>
          <a:p>
            <a:pPr>
              <a:defRPr/>
            </a:pPr>
            <a:r>
              <a:rPr lang="it-IT" smtClean="0"/>
              <a:t> </a:t>
            </a:r>
            <a:fld id="{01D3A961-C0C6-4C19-A379-E5D396A3C712}" type="slidenum">
              <a:rPr lang="it-IT" smtClean="0"/>
              <a:pPr>
                <a:defRPr/>
              </a:pPr>
              <a:t>‹N›</a:t>
            </a:fld>
            <a:endParaRPr lang="it-IT"/>
          </a:p>
        </p:txBody>
      </p:sp>
    </p:spTree>
    <p:extLst>
      <p:ext uri="{BB962C8B-B14F-4D97-AF65-F5344CB8AC3E}">
        <p14:creationId xmlns:p14="http://schemas.microsoft.com/office/powerpoint/2010/main" val="1714972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fld id="{FE80E2F6-6D0D-480B-B2E5-53620E69905D}" type="datetime1">
              <a:rPr lang="en-GB" smtClean="0"/>
              <a:t>06/10/2014</a:t>
            </a:fld>
            <a:endParaRPr lang="it-IT" dirty="0"/>
          </a:p>
        </p:txBody>
      </p:sp>
      <p:sp>
        <p:nvSpPr>
          <p:cNvPr id="5" name="Footer Placeholder 4"/>
          <p:cNvSpPr>
            <a:spLocks noGrp="1"/>
          </p:cNvSpPr>
          <p:nvPr>
            <p:ph type="ftr" sz="quarter" idx="11"/>
          </p:nvPr>
        </p:nvSpPr>
        <p:spPr/>
        <p:txBody>
          <a:bodyPr/>
          <a:lstStyle/>
          <a:p>
            <a:r>
              <a:rPr lang="en-GB" b="1" smtClean="0"/>
              <a:t>Italian- Serbian Bilateral Workshop on  “Science for Cultural Heritage”  November 12th, 2013</a:t>
            </a:r>
            <a:endParaRPr lang="en-GB" dirty="0" smtClean="0"/>
          </a:p>
        </p:txBody>
      </p:sp>
      <p:sp>
        <p:nvSpPr>
          <p:cNvPr id="6" name="Slide Number Placeholder 5"/>
          <p:cNvSpPr>
            <a:spLocks noGrp="1"/>
          </p:cNvSpPr>
          <p:nvPr>
            <p:ph type="sldNum" sz="quarter" idx="12"/>
          </p:nvPr>
        </p:nvSpPr>
        <p:spPr/>
        <p:txBody>
          <a:bodyPr/>
          <a:lstStyle/>
          <a:p>
            <a:pPr>
              <a:defRPr/>
            </a:pPr>
            <a:r>
              <a:rPr lang="it-IT" smtClean="0"/>
              <a:t> </a:t>
            </a:r>
            <a:fld id="{7E02779C-6B53-4992-8CF8-F275C9F8D4CD}" type="slidenum">
              <a:rPr lang="it-IT" smtClean="0"/>
              <a:pPr>
                <a:defRPr/>
              </a:pPr>
              <a:t>‹N›</a:t>
            </a:fld>
            <a:endParaRPr lang="it-IT"/>
          </a:p>
        </p:txBody>
      </p:sp>
      <p:pic>
        <p:nvPicPr>
          <p:cNvPr id="7" name="Picture 4"/>
          <p:cNvPicPr>
            <a:picLocks noChangeAspect="1" noChangeArrowheads="1"/>
          </p:cNvPicPr>
          <p:nvPr/>
        </p:nvPicPr>
        <p:blipFill>
          <a:blip r:embed="rId2"/>
          <a:srcRect/>
          <a:stretch>
            <a:fillRect/>
          </a:stretch>
        </p:blipFill>
        <p:spPr bwMode="auto">
          <a:xfrm>
            <a:off x="8362553" y="5746427"/>
            <a:ext cx="991393" cy="104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270114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3391261-FD02-406C-8794-ECBEF7681CEF}" type="datetime1">
              <a:rPr lang="en-GB" smtClean="0"/>
              <a:t>06/10/2014</a:t>
            </a:fld>
            <a:endParaRPr lang="en-US" dirty="0"/>
          </a:p>
        </p:txBody>
      </p:sp>
      <p:sp>
        <p:nvSpPr>
          <p:cNvPr id="5" name="Footer Placeholder 4"/>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2044871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2059B05-2724-453B-8893-314F6BD96A58}" type="datetime1">
              <a:rPr lang="en-GB" smtClean="0"/>
              <a:t>06/10/2014</a:t>
            </a:fld>
            <a:endParaRPr lang="en-US" dirty="0"/>
          </a:p>
        </p:txBody>
      </p:sp>
      <p:sp>
        <p:nvSpPr>
          <p:cNvPr id="6" name="Footer Placeholder 5"/>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7" name="Slide Number Placeholder 6"/>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158827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3391261-FD02-406C-8794-ECBEF7681CEF}" type="datetime1">
              <a:rPr lang="en-GB" smtClean="0"/>
              <a:t>06/10/2014</a:t>
            </a:fld>
            <a:endParaRPr lang="en-US" dirty="0"/>
          </a:p>
        </p:txBody>
      </p:sp>
      <p:sp>
        <p:nvSpPr>
          <p:cNvPr id="5" name="Footer Placeholder 4"/>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36704292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F535A900-F00F-4CB6-8767-F97D8A02F39A}" type="datetime1">
              <a:rPr lang="en-GB" smtClean="0"/>
              <a:t>06/10/2014</a:t>
            </a:fld>
            <a:endParaRPr lang="en-US" dirty="0"/>
          </a:p>
        </p:txBody>
      </p:sp>
      <p:sp>
        <p:nvSpPr>
          <p:cNvPr id="8" name="Footer Placeholder 7"/>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9" name="Slide Number Placeholder 8"/>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320994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DE389F20-8C03-44B5-9C72-60B9C09E3733}" type="datetime1">
              <a:rPr lang="en-GB" smtClean="0"/>
              <a:t>06/10/2014</a:t>
            </a:fld>
            <a:endParaRPr lang="en-US" dirty="0"/>
          </a:p>
        </p:txBody>
      </p:sp>
      <p:sp>
        <p:nvSpPr>
          <p:cNvPr id="4" name="Footer Placeholder 3"/>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5" name="Slide Number Placeholder 4"/>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3384811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2BC31-6D92-4BF8-B88C-7F7294A784D0}" type="datetime1">
              <a:rPr lang="en-GB" smtClean="0"/>
              <a:t>06/10/2014</a:t>
            </a:fld>
            <a:endParaRPr lang="en-GB"/>
          </a:p>
        </p:txBody>
      </p:sp>
      <p:sp>
        <p:nvSpPr>
          <p:cNvPr id="3" name="Footer Placeholder 2"/>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4" name="Slide Number Placeholder 3"/>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1299955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5064616-F7CA-48BB-AD1A-C74ABC2B7131}" type="datetime1">
              <a:rPr lang="en-GB" smtClean="0"/>
              <a:t>06/10/2014</a:t>
            </a:fld>
            <a:endParaRPr lang="en-US" dirty="0"/>
          </a:p>
        </p:txBody>
      </p:sp>
      <p:sp>
        <p:nvSpPr>
          <p:cNvPr id="6" name="Footer Placeholder 5"/>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7" name="Slide Number Placeholder 6"/>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702462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094DFB0-2575-4CB5-881F-359CB441DD0C}" type="datetime1">
              <a:rPr lang="en-GB" smtClean="0"/>
              <a:t>06/10/2014</a:t>
            </a:fld>
            <a:endParaRPr lang="en-US" dirty="0"/>
          </a:p>
        </p:txBody>
      </p:sp>
      <p:sp>
        <p:nvSpPr>
          <p:cNvPr id="6" name="Footer Placeholder 5"/>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7" name="Slide Number Placeholder 6"/>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1131476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71C31E0-329D-4AC0-BF28-AC04E754F0D1}" type="datetime1">
              <a:rPr lang="en-GB" smtClean="0"/>
              <a:t>06/10/2014</a:t>
            </a:fld>
            <a:endParaRPr lang="en-US" dirty="0"/>
          </a:p>
        </p:txBody>
      </p:sp>
      <p:sp>
        <p:nvSpPr>
          <p:cNvPr id="5" name="Footer Placeholder 4"/>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2324365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13BC4A6-ADEB-4AF1-ACB6-544EE01E1512}" type="datetime1">
              <a:rPr lang="en-GB" smtClean="0"/>
              <a:t>06/10/2014</a:t>
            </a:fld>
            <a:endParaRPr lang="en-US" dirty="0"/>
          </a:p>
        </p:txBody>
      </p:sp>
      <p:sp>
        <p:nvSpPr>
          <p:cNvPr id="5" name="Footer Placeholder 4"/>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3599209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_Vuota">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idx="10"/>
          </p:nvPr>
        </p:nvSpPr>
        <p:spPr>
          <a:ln/>
        </p:spPr>
        <p:txBody>
          <a:bodyPr/>
          <a:lstStyle>
            <a:lvl1pPr>
              <a:defRPr/>
            </a:lvl1pPr>
          </a:lstStyle>
          <a:p>
            <a:pPr>
              <a:defRPr/>
            </a:pPr>
            <a:r>
              <a:rPr lang="en-GB" smtClean="0"/>
              <a:t>Italian- Serbian Bilateral Workshop on  “Science for Cultural Heritage”  November 12th, 2013</a:t>
            </a:r>
            <a:endParaRPr lang="it-IT"/>
          </a:p>
        </p:txBody>
      </p:sp>
      <p:sp>
        <p:nvSpPr>
          <p:cNvPr id="5" name="Rectangle 3"/>
          <p:cNvSpPr>
            <a:spLocks noGrp="1" noChangeArrowheads="1"/>
          </p:cNvSpPr>
          <p:nvPr>
            <p:ph type="sldNum" idx="11"/>
          </p:nvPr>
        </p:nvSpPr>
        <p:spPr>
          <a:ln/>
        </p:spPr>
        <p:txBody>
          <a:bodyPr/>
          <a:lstStyle>
            <a:lvl1pPr>
              <a:defRPr/>
            </a:lvl1pPr>
          </a:lstStyle>
          <a:p>
            <a:fld id="{DE10E7FF-D093-458F-80FE-E121EA991012}" type="slidenum">
              <a:rPr lang="it-IT"/>
              <a:pPr/>
              <a:t>‹N›</a:t>
            </a:fld>
            <a:endParaRPr lang="it-IT"/>
          </a:p>
        </p:txBody>
      </p:sp>
    </p:spTree>
    <p:extLst>
      <p:ext uri="{BB962C8B-B14F-4D97-AF65-F5344CB8AC3E}">
        <p14:creationId xmlns:p14="http://schemas.microsoft.com/office/powerpoint/2010/main" val="1268778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en-GB"/>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a:xfrm>
            <a:off x="457200" y="6245225"/>
            <a:ext cx="2133600" cy="476250"/>
          </a:xfrm>
        </p:spPr>
        <p:txBody>
          <a:bodyPr/>
          <a:lstStyle>
            <a:lvl1pPr>
              <a:defRPr/>
            </a:lvl1pPr>
          </a:lstStyle>
          <a:p>
            <a:fld id="{08A39C05-016B-4E1F-87C5-E7A206F17580}" type="datetime1">
              <a:rPr lang="en-GB" smtClean="0"/>
              <a:t>06/10/2014</a:t>
            </a:fld>
            <a:endParaRPr lang="it-IT"/>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r>
              <a:rPr lang="en-GB" smtClean="0"/>
              <a:t>Italian- Serbian Bilateral Workshop on  “Science for Cultural Heritage”  November 12th, 2013</a:t>
            </a:r>
            <a:endParaRPr lang="it-IT"/>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fld id="{CE9B1376-357A-4AC5-8508-1308FDE5CA9E}" type="slidenum">
              <a:rPr lang="it-IT"/>
              <a:pPr/>
              <a:t>‹N›</a:t>
            </a:fld>
            <a:endParaRPr lang="it-IT"/>
          </a:p>
        </p:txBody>
      </p:sp>
    </p:spTree>
    <p:extLst>
      <p:ext uri="{BB962C8B-B14F-4D97-AF65-F5344CB8AC3E}">
        <p14:creationId xmlns:p14="http://schemas.microsoft.com/office/powerpoint/2010/main" val="2800394867"/>
      </p:ext>
    </p:extLst>
  </p:cSld>
  <p:clrMapOvr>
    <a:masterClrMapping/>
  </p:clrMapOvr>
  <p:transition advTm="10"/>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en-GB"/>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data 5"/>
          <p:cNvSpPr>
            <a:spLocks noGrp="1"/>
          </p:cNvSpPr>
          <p:nvPr>
            <p:ph type="dt" sz="half" idx="10"/>
          </p:nvPr>
        </p:nvSpPr>
        <p:spPr>
          <a:xfrm>
            <a:off x="457200" y="6245225"/>
            <a:ext cx="2133600" cy="476250"/>
          </a:xfrm>
        </p:spPr>
        <p:txBody>
          <a:bodyPr/>
          <a:lstStyle>
            <a:lvl1pPr>
              <a:defRPr/>
            </a:lvl1pPr>
          </a:lstStyle>
          <a:p>
            <a:endParaRPr lang="it-IT"/>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endParaRPr lang="it-IT"/>
          </a:p>
        </p:txBody>
      </p:sp>
      <p:sp>
        <p:nvSpPr>
          <p:cNvPr id="8" name="Segnaposto numero diapositiva 7"/>
          <p:cNvSpPr>
            <a:spLocks noGrp="1"/>
          </p:cNvSpPr>
          <p:nvPr>
            <p:ph type="sldNum" sz="quarter" idx="12"/>
          </p:nvPr>
        </p:nvSpPr>
        <p:spPr>
          <a:xfrm>
            <a:off x="6553200" y="6245225"/>
            <a:ext cx="2133600" cy="476250"/>
          </a:xfrm>
        </p:spPr>
        <p:txBody>
          <a:bodyPr/>
          <a:lstStyle>
            <a:lvl1pPr>
              <a:defRPr/>
            </a:lvl1pPr>
          </a:lstStyle>
          <a:p>
            <a:fld id="{8001FD46-3DB1-45BC-B464-A9E87A5B087E}" type="slidenum">
              <a:rPr lang="it-IT"/>
              <a:pPr/>
              <a:t>‹N›</a:t>
            </a:fld>
            <a:endParaRPr lang="it-IT"/>
          </a:p>
        </p:txBody>
      </p:sp>
    </p:spTree>
    <p:extLst>
      <p:ext uri="{BB962C8B-B14F-4D97-AF65-F5344CB8AC3E}">
        <p14:creationId xmlns:p14="http://schemas.microsoft.com/office/powerpoint/2010/main" val="3808232033"/>
      </p:ext>
    </p:extLst>
  </p:cSld>
  <p:clrMapOvr>
    <a:masterClrMapping/>
  </p:clrMapOvr>
  <p:transition advTm="1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a:xfrm>
            <a:off x="628650" y="6356351"/>
            <a:ext cx="2057400" cy="365125"/>
          </a:xfrm>
          <a:prstGeom prst="rect">
            <a:avLst/>
          </a:prstGeom>
        </p:spPr>
        <p:txBody>
          <a:bodyPr/>
          <a:lstStyle/>
          <a:p>
            <a:fld id="{637735CE-8768-4676-8493-7D8575E94004}" type="datetime1">
              <a:rPr lang="en-GB" smtClean="0"/>
              <a:t>06/10/2014</a:t>
            </a:fld>
            <a:endParaRPr lang="en-US" dirty="0"/>
          </a:p>
        </p:txBody>
      </p:sp>
      <p:sp>
        <p:nvSpPr>
          <p:cNvPr id="4" name="Segnaposto piè di pagina 3"/>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5" name="Segnaposto numero diapositiva 4"/>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139320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637735CE-8768-4676-8493-7D8575E94004}" type="datetime1">
              <a:rPr lang="en-GB" smtClean="0"/>
              <a:t>06/10/2014</a:t>
            </a:fld>
            <a:endParaRPr lang="en-US" dirty="0"/>
          </a:p>
        </p:txBody>
      </p:sp>
      <p:sp>
        <p:nvSpPr>
          <p:cNvPr id="4" name="Segnaposto piè di pagina 3"/>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5" name="Segnaposto numero diapositiva 4"/>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1317077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Vuota">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idx="10"/>
          </p:nvPr>
        </p:nvSpPr>
        <p:spPr>
          <a:ln/>
        </p:spPr>
        <p:txBody>
          <a:bodyPr/>
          <a:lstStyle>
            <a:lvl1pPr>
              <a:defRPr/>
            </a:lvl1pPr>
          </a:lstStyle>
          <a:p>
            <a:pPr>
              <a:defRPr/>
            </a:pPr>
            <a:r>
              <a:rPr lang="en-GB" smtClean="0"/>
              <a:t>Italian- Serbian Bilateral Workshop on  “Science for Cultural Heritage”  November 12th, 2013</a:t>
            </a:r>
            <a:endParaRPr lang="it-IT"/>
          </a:p>
        </p:txBody>
      </p:sp>
      <p:sp>
        <p:nvSpPr>
          <p:cNvPr id="5" name="Rectangle 3"/>
          <p:cNvSpPr>
            <a:spLocks noGrp="1" noChangeArrowheads="1"/>
          </p:cNvSpPr>
          <p:nvPr>
            <p:ph type="sldNum" idx="11"/>
          </p:nvPr>
        </p:nvSpPr>
        <p:spPr>
          <a:ln/>
        </p:spPr>
        <p:txBody>
          <a:bodyPr/>
          <a:lstStyle>
            <a:lvl1pPr>
              <a:defRPr/>
            </a:lvl1pPr>
          </a:lstStyle>
          <a:p>
            <a:fld id="{730538C7-A751-4CF0-9A04-5F60054BAFDD}" type="slidenum">
              <a:rPr lang="it-IT"/>
              <a:pPr/>
              <a:t>‹N›</a:t>
            </a:fld>
            <a:endParaRPr lang="it-IT"/>
          </a:p>
        </p:txBody>
      </p:sp>
    </p:spTree>
    <p:extLst>
      <p:ext uri="{BB962C8B-B14F-4D97-AF65-F5344CB8AC3E}">
        <p14:creationId xmlns:p14="http://schemas.microsoft.com/office/powerpoint/2010/main" val="25698159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0_Vuota">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idx="10"/>
          </p:nvPr>
        </p:nvSpPr>
        <p:spPr>
          <a:ln/>
        </p:spPr>
        <p:txBody>
          <a:bodyPr/>
          <a:lstStyle>
            <a:lvl1pPr>
              <a:defRPr/>
            </a:lvl1p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5" name="Rectangle 3"/>
          <p:cNvSpPr>
            <a:spLocks noGrp="1" noChangeArrowheads="1"/>
          </p:cNvSpPr>
          <p:nvPr>
            <p:ph type="sldNum" idx="11"/>
          </p:nvPr>
        </p:nvSpPr>
        <p:spPr>
          <a:ln/>
        </p:spPr>
        <p:txBody>
          <a:bodyPr/>
          <a:lstStyle>
            <a:lvl1pPr>
              <a:defRPr/>
            </a:lvl1pPr>
          </a:lstStyle>
          <a:p>
            <a:fld id="{19D6DED8-2995-4193-8824-F05EC002B92D}" type="slidenum">
              <a:rPr lang="it-IT"/>
              <a:pPr/>
              <a:t>‹N›</a:t>
            </a:fld>
            <a:endParaRPr lang="it-IT"/>
          </a:p>
        </p:txBody>
      </p:sp>
    </p:spTree>
    <p:extLst>
      <p:ext uri="{BB962C8B-B14F-4D97-AF65-F5344CB8AC3E}">
        <p14:creationId xmlns:p14="http://schemas.microsoft.com/office/powerpoint/2010/main" val="15982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_Vuota">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idx="10"/>
          </p:nvPr>
        </p:nvSpPr>
        <p:spPr>
          <a:ln/>
        </p:spPr>
        <p:txBody>
          <a:bodyPr/>
          <a:lstStyle>
            <a:lvl1pPr>
              <a:defRPr/>
            </a:lvl1p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5" name="Rectangle 3"/>
          <p:cNvSpPr>
            <a:spLocks noGrp="1" noChangeArrowheads="1"/>
          </p:cNvSpPr>
          <p:nvPr>
            <p:ph type="sldNum" idx="11"/>
          </p:nvPr>
        </p:nvSpPr>
        <p:spPr>
          <a:ln/>
        </p:spPr>
        <p:txBody>
          <a:bodyPr/>
          <a:lstStyle>
            <a:lvl1pPr>
              <a:defRPr/>
            </a:lvl1pPr>
          </a:lstStyle>
          <a:p>
            <a:fld id="{19D6DED8-2995-4193-8824-F05EC002B92D}" type="slidenum">
              <a:rPr lang="it-IT"/>
              <a:pPr/>
              <a:t>‹N›</a:t>
            </a:fld>
            <a:endParaRPr lang="it-IT"/>
          </a:p>
        </p:txBody>
      </p:sp>
    </p:spTree>
    <p:extLst>
      <p:ext uri="{BB962C8B-B14F-4D97-AF65-F5344CB8AC3E}">
        <p14:creationId xmlns:p14="http://schemas.microsoft.com/office/powerpoint/2010/main" val="418062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fld id="{A0F464F9-A224-4FF7-8A55-9C5C309FB400}" type="datetime1">
              <a:rPr lang="en-GB" smtClean="0"/>
              <a:t>06/10/2014</a:t>
            </a:fld>
            <a:endParaRPr lang="it-IT" dirty="0"/>
          </a:p>
        </p:txBody>
      </p:sp>
      <p:sp>
        <p:nvSpPr>
          <p:cNvPr id="5" name="Footer Placeholder 4"/>
          <p:cNvSpPr>
            <a:spLocks noGrp="1"/>
          </p:cNvSpPr>
          <p:nvPr>
            <p:ph type="ftr" sz="quarter" idx="11"/>
          </p:nvPr>
        </p:nvSpPr>
        <p:spPr/>
        <p:txBody>
          <a:bodyPr/>
          <a:lstStyle/>
          <a:p>
            <a:r>
              <a:rPr lang="en-GB" b="1" smtClean="0"/>
              <a:t>Italian- Serbian Bilateral Workshop on  “Science for Cultural Heritage”  November 12th, 2013</a:t>
            </a:r>
            <a:endParaRPr lang="en-GB" dirty="0" smtClean="0"/>
          </a:p>
        </p:txBody>
      </p:sp>
      <p:sp>
        <p:nvSpPr>
          <p:cNvPr id="6" name="Slide Number Placeholder 5"/>
          <p:cNvSpPr>
            <a:spLocks noGrp="1"/>
          </p:cNvSpPr>
          <p:nvPr>
            <p:ph type="sldNum" sz="quarter" idx="12"/>
          </p:nvPr>
        </p:nvSpPr>
        <p:spPr/>
        <p:txBody>
          <a:bodyPr/>
          <a:lstStyle/>
          <a:p>
            <a:pPr>
              <a:defRPr/>
            </a:pPr>
            <a:r>
              <a:rPr lang="it-IT" smtClean="0"/>
              <a:t> </a:t>
            </a:r>
            <a:fld id="{7E02779C-6B53-4992-8CF8-F275C9F8D4CD}" type="slidenum">
              <a:rPr lang="it-IT" smtClean="0"/>
              <a:pPr>
                <a:defRPr/>
              </a:pPr>
              <a:t>‹N›</a:t>
            </a:fld>
            <a:endParaRPr lang="it-IT"/>
          </a:p>
        </p:txBody>
      </p:sp>
    </p:spTree>
    <p:extLst>
      <p:ext uri="{BB962C8B-B14F-4D97-AF65-F5344CB8AC3E}">
        <p14:creationId xmlns:p14="http://schemas.microsoft.com/office/powerpoint/2010/main" val="82273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10/6/2014</a:t>
            </a:fld>
            <a:endParaRPr lang="en-US" dirty="0"/>
          </a:p>
        </p:txBody>
      </p:sp>
      <p:sp>
        <p:nvSpPr>
          <p:cNvPr id="6" name="Footer Placeholder 5"/>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7" name="Slide Number Placeholder 6"/>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327821388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10/6/2014</a:t>
            </a:fld>
            <a:endParaRPr lang="en-US" dirty="0"/>
          </a:p>
        </p:txBody>
      </p:sp>
      <p:sp>
        <p:nvSpPr>
          <p:cNvPr id="8" name="Footer Placeholder 7"/>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9" name="Slide Number Placeholder 8"/>
          <p:cNvSpPr>
            <a:spLocks noGrp="1"/>
          </p:cNvSpPr>
          <p:nvPr>
            <p:ph type="sldNum" sz="quarter" idx="12"/>
          </p:nvPr>
        </p:nvSpPr>
        <p:spPr/>
        <p:txBody>
          <a:bodyPr/>
          <a:lstStyle/>
          <a:p>
            <a:fld id="{37A8B6EB-D5A9-4D4E-98E7-F3DD140622DF}" type="slidenum">
              <a:rPr lang="en-GB" smtClean="0"/>
              <a:t>‹N›</a:t>
            </a:fld>
            <a:endParaRPr lang="en-GB"/>
          </a:p>
        </p:txBody>
      </p:sp>
    </p:spTree>
    <p:extLst>
      <p:ext uri="{BB962C8B-B14F-4D97-AF65-F5344CB8AC3E}">
        <p14:creationId xmlns:p14="http://schemas.microsoft.com/office/powerpoint/2010/main" val="354525405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3.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123728" y="365125"/>
            <a:ext cx="6391622" cy="831627"/>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2123728" y="2055813"/>
            <a:ext cx="6391622" cy="4121150"/>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5" name="Segnaposto piè di pagina 4"/>
          <p:cNvSpPr>
            <a:spLocks noGrp="1"/>
          </p:cNvSpPr>
          <p:nvPr>
            <p:ph type="ftr" sz="quarter" idx="3"/>
          </p:nvPr>
        </p:nvSpPr>
        <p:spPr>
          <a:xfrm>
            <a:off x="1958975" y="6176963"/>
            <a:ext cx="3261098" cy="681037"/>
          </a:xfrm>
          <a:prstGeom prst="rect">
            <a:avLst/>
          </a:prstGeom>
        </p:spPr>
        <p:txBody>
          <a:bodyPr vert="horz" lIns="91440" tIns="45720" rIns="91440" bIns="45720" rtlCol="0" anchor="ctr"/>
          <a:lstStyle>
            <a:lvl1pPr algn="ctr">
              <a:defRPr sz="1100">
                <a:solidFill>
                  <a:srgbClr val="0070C0"/>
                </a:solidFill>
                <a:latin typeface="+mn-lt"/>
              </a:defRPr>
            </a:lvl1pPr>
          </a:lstStyle>
          <a:p>
            <a:r>
              <a:rPr lang="en-GB" b="1" dirty="0" smtClean="0"/>
              <a:t>Italian- Serbian Bilateral Workshop on</a:t>
            </a:r>
          </a:p>
          <a:p>
            <a:r>
              <a:rPr lang="en-GB" b="1" dirty="0" smtClean="0"/>
              <a:t> “Science for Cultural Heritage”</a:t>
            </a:r>
            <a:endParaRPr lang="en-GB" dirty="0" smtClean="0"/>
          </a:p>
          <a:p>
            <a:r>
              <a:rPr lang="en-GB" i="1" dirty="0" smtClean="0"/>
              <a:t> November 12</a:t>
            </a:r>
            <a:r>
              <a:rPr lang="en-GB" i="1" baseline="30000" dirty="0" smtClean="0"/>
              <a:t>th</a:t>
            </a:r>
            <a:r>
              <a:rPr lang="en-GB" i="1" dirty="0" smtClean="0"/>
              <a:t>, 2013</a:t>
            </a:r>
            <a:endParaRPr lang="en-GB" dirty="0" smtClean="0"/>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8B6EB-D5A9-4D4E-98E7-F3DD140622DF}" type="slidenum">
              <a:rPr lang="en-GB" smtClean="0"/>
              <a:t>‹N›</a:t>
            </a:fld>
            <a:endParaRPr lang="en-GB"/>
          </a:p>
        </p:txBody>
      </p:sp>
      <p:pic>
        <p:nvPicPr>
          <p:cNvPr id="7"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958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4"/>
          <p:cNvPicPr>
            <a:picLocks noChangeAspect="1" noChangeArrowheads="1"/>
          </p:cNvPicPr>
          <p:nvPr userDrawn="1"/>
        </p:nvPicPr>
        <p:blipFill>
          <a:blip r:embed="rId9"/>
          <a:srcRect/>
          <a:stretch>
            <a:fillRect/>
          </a:stretch>
        </p:blipFill>
        <p:spPr bwMode="auto">
          <a:xfrm>
            <a:off x="683568" y="85169"/>
            <a:ext cx="864096" cy="91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291041067"/>
      </p:ext>
    </p:extLst>
  </p:cSld>
  <p:clrMap bg1="lt1" tx1="dk1" bg2="lt2" tx2="dk2" accent1="accent1" accent2="accent2" accent3="accent3" accent4="accent4" accent5="accent5" accent6="accent6" hlink="hlink" folHlink="folHlink"/>
  <p:sldLayoutIdLst>
    <p:sldLayoutId id="2147483781" r:id="rId1"/>
    <p:sldLayoutId id="2147483801" r:id="rId2"/>
    <p:sldLayoutId id="2147484301" r:id="rId3"/>
    <p:sldLayoutId id="2147484303" r:id="rId4"/>
    <p:sldLayoutId id="2147484305" r:id="rId5"/>
    <p:sldLayoutId id="2147484173" r:id="rId6"/>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10/6/2014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8B6EB-D5A9-4D4E-98E7-F3DD140622DF}" type="slidenum">
              <a:rPr lang="en-GB" smtClean="0"/>
              <a:t>‹N›</a:t>
            </a:fld>
            <a:endParaRPr lang="en-GB"/>
          </a:p>
        </p:txBody>
      </p:sp>
      <p:pic>
        <p:nvPicPr>
          <p:cNvPr id="7" name="Picture 4"/>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1958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4"/>
          <p:cNvPicPr>
            <a:picLocks noChangeAspect="1" noChangeArrowheads="1"/>
          </p:cNvPicPr>
          <p:nvPr userDrawn="1"/>
        </p:nvPicPr>
        <p:blipFill>
          <a:blip r:embed="rId10"/>
          <a:srcRect/>
          <a:stretch>
            <a:fillRect/>
          </a:stretch>
        </p:blipFill>
        <p:spPr bwMode="auto">
          <a:xfrm>
            <a:off x="683568" y="85169"/>
            <a:ext cx="864096" cy="91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103351770"/>
      </p:ext>
    </p:extLst>
  </p:cSld>
  <p:clrMap bg1="lt1" tx1="dk1" bg2="lt2" tx2="dk2" accent1="accent1" accent2="accent2" accent3="accent3" accent4="accent4" accent5="accent5" accent6="accent6" hlink="hlink" folHlink="folHlink"/>
  <p:sldLayoutIdLst>
    <p:sldLayoutId id="2147484275" r:id="rId1"/>
    <p:sldLayoutId id="2147484277" r:id="rId2"/>
    <p:sldLayoutId id="2147484278" r:id="rId3"/>
    <p:sldLayoutId id="2147484280" r:id="rId4"/>
    <p:sldLayoutId id="2147484282" r:id="rId5"/>
    <p:sldLayoutId id="2147484283" r:id="rId6"/>
    <p:sldLayoutId id="2147484284"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123728" y="365125"/>
            <a:ext cx="6391622" cy="831627"/>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2123728" y="2055813"/>
            <a:ext cx="6391622" cy="4121150"/>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5" name="Segnaposto piè di pagina 4"/>
          <p:cNvSpPr>
            <a:spLocks noGrp="1"/>
          </p:cNvSpPr>
          <p:nvPr>
            <p:ph type="ftr" sz="quarter" idx="3"/>
          </p:nvPr>
        </p:nvSpPr>
        <p:spPr>
          <a:xfrm>
            <a:off x="1958975" y="6176963"/>
            <a:ext cx="3261098" cy="681037"/>
          </a:xfrm>
          <a:prstGeom prst="rect">
            <a:avLst/>
          </a:prstGeom>
        </p:spPr>
        <p:txBody>
          <a:bodyPr vert="horz" lIns="91440" tIns="45720" rIns="91440" bIns="45720" rtlCol="0" anchor="ctr"/>
          <a:lstStyle>
            <a:lvl1pPr algn="ctr">
              <a:defRPr sz="1100">
                <a:solidFill>
                  <a:srgbClr val="0070C0"/>
                </a:solidFill>
                <a:latin typeface="+mn-lt"/>
              </a:defRPr>
            </a:lvl1p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8B6EB-D5A9-4D4E-98E7-F3DD140622DF}" type="slidenum">
              <a:rPr lang="en-GB" smtClean="0"/>
              <a:t>‹N›</a:t>
            </a:fld>
            <a:endParaRPr lang="en-GB"/>
          </a:p>
        </p:txBody>
      </p:sp>
      <p:pic>
        <p:nvPicPr>
          <p:cNvPr id="7"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58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4"/>
          <p:cNvPicPr>
            <a:picLocks noChangeAspect="1" noChangeArrowheads="1"/>
          </p:cNvPicPr>
          <p:nvPr/>
        </p:nvPicPr>
        <p:blipFill>
          <a:blip r:embed="rId14"/>
          <a:srcRect/>
          <a:stretch>
            <a:fillRect/>
          </a:stretch>
        </p:blipFill>
        <p:spPr bwMode="auto">
          <a:xfrm>
            <a:off x="683568" y="85169"/>
            <a:ext cx="864096" cy="91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958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4"/>
          <p:cNvPicPr>
            <a:picLocks noChangeAspect="1" noChangeArrowheads="1"/>
          </p:cNvPicPr>
          <p:nvPr userDrawn="1"/>
        </p:nvPicPr>
        <p:blipFill>
          <a:blip r:embed="rId14"/>
          <a:srcRect/>
          <a:stretch>
            <a:fillRect/>
          </a:stretch>
        </p:blipFill>
        <p:spPr bwMode="auto">
          <a:xfrm>
            <a:off x="683568" y="85169"/>
            <a:ext cx="864096" cy="91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652226188"/>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10/6/2014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8B6EB-D5A9-4D4E-98E7-F3DD140622DF}" type="slidenum">
              <a:rPr lang="en-GB" smtClean="0"/>
              <a:t>‹N›</a:t>
            </a:fld>
            <a:endParaRPr lang="en-GB"/>
          </a:p>
        </p:txBody>
      </p:sp>
      <p:pic>
        <p:nvPicPr>
          <p:cNvPr id="7"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958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4"/>
          <p:cNvPicPr>
            <a:picLocks noChangeAspect="1" noChangeArrowheads="1"/>
          </p:cNvPicPr>
          <p:nvPr/>
        </p:nvPicPr>
        <p:blipFill>
          <a:blip r:embed="rId14"/>
          <a:srcRect/>
          <a:stretch>
            <a:fillRect/>
          </a:stretch>
        </p:blipFill>
        <p:spPr bwMode="auto">
          <a:xfrm>
            <a:off x="683568" y="85169"/>
            <a:ext cx="864096" cy="91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631740792"/>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10/6/2014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8B6EB-D5A9-4D4E-98E7-F3DD140622DF}" type="slidenum">
              <a:rPr lang="en-GB" smtClean="0"/>
              <a:t>‹N›</a:t>
            </a:fld>
            <a:endParaRPr lang="en-GB"/>
          </a:p>
        </p:txBody>
      </p:sp>
      <p:pic>
        <p:nvPicPr>
          <p:cNvPr id="7" name="Picture 15"/>
          <p:cNvPicPr>
            <a:picLocks noChangeAspect="1" noChangeArrowheads="1"/>
          </p:cNvPicPr>
          <p:nvPr/>
        </p:nvPicPr>
        <p:blipFill>
          <a:blip r:embed="rId19" cstate="print">
            <a:lum bright="70000" contrast="-70000"/>
          </a:blip>
          <a:srcRect/>
          <a:stretch>
            <a:fillRect/>
          </a:stretch>
        </p:blipFill>
        <p:spPr bwMode="auto">
          <a:xfrm>
            <a:off x="0" y="0"/>
            <a:ext cx="9144000" cy="6858000"/>
          </a:xfrm>
          <a:prstGeom prst="rect">
            <a:avLst/>
          </a:prstGeom>
          <a:noFill/>
          <a:ln w="9525">
            <a:noFill/>
            <a:miter lim="800000"/>
            <a:headEnd/>
            <a:tailEnd/>
          </a:ln>
          <a:effectLst/>
        </p:spPr>
      </p:pic>
      <p:pic>
        <p:nvPicPr>
          <p:cNvPr id="8" name="Picture 4"/>
          <p:cNvPicPr>
            <a:picLocks noChangeAspect="1" noChangeArrowheads="1"/>
          </p:cNvPicPr>
          <p:nvPr/>
        </p:nvPicPr>
        <p:blipFill>
          <a:blip r:embed="rId20"/>
          <a:srcRect/>
          <a:stretch>
            <a:fillRect/>
          </a:stretch>
        </p:blipFill>
        <p:spPr bwMode="auto">
          <a:xfrm>
            <a:off x="-72261" y="5990478"/>
            <a:ext cx="819150" cy="86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67773350"/>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 id="2147484347"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39.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36.xml"/><Relationship Id="rId5" Type="http://schemas.openxmlformats.org/officeDocument/2006/relationships/image" Target="../media/image46.jpeg"/><Relationship Id="rId4" Type="http://schemas.openxmlformats.org/officeDocument/2006/relationships/image" Target="file:///\\http\www.romaculta.it\Images\apollo_veji.jp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erasmusmundus-archmat.uevora.pt/" TargetMode="External"/><Relationship Id="rId2" Type="http://schemas.openxmlformats.org/officeDocument/2006/relationships/notesSlide" Target="../notesSlides/notesSlide34.xml"/><Relationship Id="rId1" Type="http://schemas.openxmlformats.org/officeDocument/2006/relationships/slideLayout" Target="../slideLayouts/slideLayout36.xml"/><Relationship Id="rId5" Type="http://schemas.openxmlformats.org/officeDocument/2006/relationships/image" Target="../media/image48.jpeg"/><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4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50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Fondi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6914"/>
            <a:ext cx="9144000" cy="343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5"/>
          <a:srcRect/>
          <a:stretch>
            <a:fillRect/>
          </a:stretch>
        </p:blipFill>
        <p:spPr bwMode="auto">
          <a:xfrm>
            <a:off x="6660232" y="-18114"/>
            <a:ext cx="2664296" cy="265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Text Box 9"/>
          <p:cNvSpPr txBox="1">
            <a:spLocks noChangeArrowheads="1"/>
          </p:cNvSpPr>
          <p:nvPr/>
        </p:nvSpPr>
        <p:spPr bwMode="auto">
          <a:xfrm>
            <a:off x="1817106" y="4778735"/>
            <a:ext cx="70760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
                <a:srgbClr val="FFFFFF"/>
              </a:buClr>
              <a:buFontTx/>
              <a:buNone/>
            </a:pPr>
            <a:r>
              <a:rPr lang="en-GB" dirty="0" smtClean="0">
                <a:solidFill>
                  <a:srgbClr val="92D050"/>
                </a:solidFill>
                <a:ea typeface="MS Gothic" panose="020B0609070205080204" pitchFamily="49" charset="-128"/>
              </a:rPr>
              <a:t>Giovanni E. Gigante</a:t>
            </a:r>
          </a:p>
          <a:p>
            <a:pPr algn="ctr" eaLnBrk="1" hangingPunct="1">
              <a:spcBef>
                <a:spcPct val="0"/>
              </a:spcBef>
              <a:buClrTx/>
              <a:buFontTx/>
              <a:buNone/>
            </a:pPr>
            <a:r>
              <a:rPr lang="en-GB" dirty="0" smtClean="0">
                <a:solidFill>
                  <a:srgbClr val="92D050"/>
                </a:solidFill>
                <a:latin typeface="Calibri" panose="020F0502020204030204" pitchFamily="34" charset="0"/>
                <a:ea typeface="MS Gothic" panose="020B0609070205080204" pitchFamily="49" charset="-128"/>
              </a:rPr>
              <a:t>Department of Pure and Applied Sciences</a:t>
            </a:r>
          </a:p>
          <a:p>
            <a:pPr algn="ctr" eaLnBrk="1" hangingPunct="1">
              <a:spcBef>
                <a:spcPct val="0"/>
              </a:spcBef>
              <a:buClrTx/>
              <a:buFontTx/>
              <a:buNone/>
            </a:pPr>
            <a:r>
              <a:rPr lang="en-GB" dirty="0" smtClean="0">
                <a:solidFill>
                  <a:srgbClr val="92D050"/>
                </a:solidFill>
                <a:latin typeface="Calibri" panose="020F0502020204030204" pitchFamily="34" charset="0"/>
                <a:ea typeface="MS Gothic" panose="020B0609070205080204" pitchFamily="49" charset="-128"/>
              </a:rPr>
              <a:t>(http://w3.uniroma1.it/gegigante/homepage.html)</a:t>
            </a:r>
            <a:endParaRPr lang="en-GB" dirty="0">
              <a:solidFill>
                <a:srgbClr val="92D050"/>
              </a:solidFill>
              <a:latin typeface="Calibri" panose="020F0502020204030204" pitchFamily="34" charset="0"/>
              <a:ea typeface="MS Gothic" panose="020B0609070205080204" pitchFamily="49" charset="-128"/>
            </a:endParaRPr>
          </a:p>
        </p:txBody>
      </p:sp>
      <p:pic>
        <p:nvPicPr>
          <p:cNvPr id="7" name="Picture 33" descr="Immagine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3463" y="2749716"/>
            <a:ext cx="6840537" cy="82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logo +marchi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06962"/>
            <a:ext cx="8893175" cy="111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ctrTitle"/>
          </p:nvPr>
        </p:nvSpPr>
        <p:spPr>
          <a:xfrm>
            <a:off x="193662" y="154281"/>
            <a:ext cx="6478488" cy="2376861"/>
          </a:xfrm>
        </p:spPr>
        <p:txBody>
          <a:bodyPr>
            <a:normAutofit/>
          </a:bodyPr>
          <a:lstStyle/>
          <a:p>
            <a:r>
              <a:rPr lang="en-GB" sz="4800" b="1" dirty="0">
                <a:solidFill>
                  <a:schemeClr val="tx2">
                    <a:lumMod val="20000"/>
                    <a:lumOff val="80000"/>
                  </a:schemeClr>
                </a:solidFill>
              </a:rPr>
              <a:t>Scientific approach in the conservation of cultural </a:t>
            </a:r>
            <a:r>
              <a:rPr lang="en-GB" sz="4800" b="1" dirty="0" smtClean="0">
                <a:solidFill>
                  <a:schemeClr val="tx2">
                    <a:lumMod val="20000"/>
                    <a:lumOff val="80000"/>
                  </a:schemeClr>
                </a:solidFill>
              </a:rPr>
              <a:t>heritage</a:t>
            </a:r>
            <a:endParaRPr lang="en-GB" sz="4800" b="1" dirty="0">
              <a:solidFill>
                <a:schemeClr val="tx2">
                  <a:lumMod val="20000"/>
                  <a:lumOff val="80000"/>
                </a:schemeClr>
              </a:solidFill>
            </a:endParaRPr>
          </a:p>
        </p:txBody>
      </p:sp>
    </p:spTree>
    <p:extLst>
      <p:ext uri="{BB962C8B-B14F-4D97-AF65-F5344CB8AC3E}">
        <p14:creationId xmlns:p14="http://schemas.microsoft.com/office/powerpoint/2010/main" val="3777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70549" y="188640"/>
            <a:ext cx="6991722" cy="1164283"/>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ctr"/>
            <a:r>
              <a:rPr lang="en-GB" dirty="0" smtClean="0">
                <a:solidFill>
                  <a:schemeClr val="bg1"/>
                </a:solidFill>
              </a:rPr>
              <a:t>Aesthetic principles or  constrains </a:t>
            </a:r>
            <a:endParaRPr lang="en-GB" dirty="0">
              <a:solidFill>
                <a:schemeClr val="bg1"/>
              </a:solidFill>
            </a:endParaRPr>
          </a:p>
        </p:txBody>
      </p:sp>
      <p:sp>
        <p:nvSpPr>
          <p:cNvPr id="3" name="Segnaposto contenuto 2"/>
          <p:cNvSpPr>
            <a:spLocks noGrp="1"/>
          </p:cNvSpPr>
          <p:nvPr>
            <p:ph idx="1"/>
          </p:nvPr>
        </p:nvSpPr>
        <p:spPr>
          <a:xfrm>
            <a:off x="2214589" y="1844824"/>
            <a:ext cx="6734496" cy="4231158"/>
          </a:xfrm>
        </p:spPr>
        <p:txBody>
          <a:bodyPr>
            <a:normAutofit lnSpcReduction="10000"/>
          </a:bodyPr>
          <a:lstStyle/>
          <a:p>
            <a:pPr marL="0" indent="0" algn="just">
              <a:buNone/>
            </a:pPr>
            <a:r>
              <a:rPr lang="en-GB" sz="3600" dirty="0"/>
              <a:t>T</a:t>
            </a:r>
            <a:r>
              <a:rPr lang="en-GB" sz="3600" dirty="0" smtClean="0"/>
              <a:t>he modern conservation </a:t>
            </a:r>
            <a:r>
              <a:rPr lang="en-GB" sz="3600" dirty="0" err="1" smtClean="0"/>
              <a:t>renoun-ce</a:t>
            </a:r>
            <a:r>
              <a:rPr lang="en-GB" sz="3600" dirty="0" smtClean="0"/>
              <a:t> to traditional Aesthetic </a:t>
            </a:r>
            <a:r>
              <a:rPr lang="en-GB" sz="3600" dirty="0" err="1" smtClean="0"/>
              <a:t>founda-tions</a:t>
            </a:r>
            <a:r>
              <a:rPr lang="en-GB" sz="3600" dirty="0" smtClean="0"/>
              <a:t>, but still remain the constrain to have results that are suitable from an aesthetic point of view.</a:t>
            </a:r>
          </a:p>
          <a:p>
            <a:pPr marL="0" indent="0">
              <a:buNone/>
            </a:pPr>
            <a:r>
              <a:rPr lang="en-GB" sz="3600" dirty="0" smtClean="0"/>
              <a:t>Also the historical meaning (or heritage) is more a constrain then the principal stimulus to the conservative action.</a:t>
            </a:r>
            <a:endParaRPr lang="en-GB" sz="3600" dirty="0"/>
          </a:p>
        </p:txBody>
      </p:sp>
      <p:sp>
        <p:nvSpPr>
          <p:cNvPr id="4" name="Segnaposto piè di pagina 3"/>
          <p:cNvSpPr>
            <a:spLocks noGrp="1"/>
          </p:cNvSpPr>
          <p:nvPr>
            <p:ph type="ftr" sz="quarter" idx="11"/>
          </p:nvPr>
        </p:nvSpPr>
        <p:spPr/>
        <p:txBody>
          <a:bodyPr/>
          <a:lstStyle/>
          <a:p>
            <a:r>
              <a:rPr lang="en-GB" b="1" smtClean="0"/>
              <a:t>Italian- Serbian Bilateral Workshop on  “Science for Cultural Heritage”  November 12th, 2013</a:t>
            </a:r>
            <a:endParaRPr lang="en-GB" dirty="0" smtClean="0"/>
          </a:p>
        </p:txBody>
      </p:sp>
      <p:sp>
        <p:nvSpPr>
          <p:cNvPr id="5" name="Segnaposto numero diapositiva 4"/>
          <p:cNvSpPr>
            <a:spLocks noGrp="1"/>
          </p:cNvSpPr>
          <p:nvPr>
            <p:ph type="sldNum" sz="quarter" idx="12"/>
          </p:nvPr>
        </p:nvSpPr>
        <p:spPr/>
        <p:txBody>
          <a:bodyPr/>
          <a:lstStyle/>
          <a:p>
            <a:pPr>
              <a:defRPr/>
            </a:pPr>
            <a:r>
              <a:rPr lang="it-IT" smtClean="0"/>
              <a:t> </a:t>
            </a:r>
            <a:fld id="{7E02779C-6B53-4992-8CF8-F275C9F8D4CD}" type="slidenum">
              <a:rPr lang="it-IT" smtClean="0"/>
              <a:pPr>
                <a:defRPr/>
              </a:pPr>
              <a:t>10</a:t>
            </a:fld>
            <a:endParaRPr lang="it-IT"/>
          </a:p>
        </p:txBody>
      </p:sp>
    </p:spTree>
    <p:extLst>
      <p:ext uri="{BB962C8B-B14F-4D97-AF65-F5344CB8AC3E}">
        <p14:creationId xmlns:p14="http://schemas.microsoft.com/office/powerpoint/2010/main" val="1235542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15950" y="279649"/>
            <a:ext cx="7772400" cy="662781"/>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GB" sz="4000" b="1" dirty="0"/>
              <a:t>The Evolution of Conservation Theory</a:t>
            </a:r>
            <a:r>
              <a:rPr lang="en-GB" sz="4000" dirty="0"/>
              <a:t> </a:t>
            </a:r>
            <a:endParaRPr lang="it-IT" sz="4000" dirty="0"/>
          </a:p>
        </p:txBody>
      </p:sp>
      <p:sp>
        <p:nvSpPr>
          <p:cNvPr id="135171" name="Rectangle 3"/>
          <p:cNvSpPr>
            <a:spLocks noGrp="1" noChangeArrowheads="1"/>
          </p:cNvSpPr>
          <p:nvPr>
            <p:ph type="subTitle" idx="1"/>
          </p:nvPr>
        </p:nvSpPr>
        <p:spPr>
          <a:xfrm>
            <a:off x="251520" y="942430"/>
            <a:ext cx="5112568" cy="5726930"/>
          </a:xfrm>
        </p:spPr>
        <p:txBody>
          <a:bodyPr>
            <a:noAutofit/>
          </a:bodyPr>
          <a:lstStyle/>
          <a:p>
            <a:pPr marL="457200" indent="-457200" algn="l">
              <a:lnSpc>
                <a:spcPct val="90000"/>
              </a:lnSpc>
              <a:buFont typeface="Arial" panose="020B0604020202020204" pitchFamily="34" charset="0"/>
              <a:buChar char="•"/>
            </a:pPr>
            <a:r>
              <a:rPr lang="en-GB" sz="3200" dirty="0">
                <a:solidFill>
                  <a:schemeClr val="accent4">
                    <a:lumMod val="50000"/>
                  </a:schemeClr>
                </a:solidFill>
              </a:rPr>
              <a:t>Monuments as Memorials (ancient times to present)  </a:t>
            </a:r>
            <a:endParaRPr lang="it-IT" sz="3200" dirty="0">
              <a:solidFill>
                <a:schemeClr val="accent4">
                  <a:lumMod val="50000"/>
                </a:schemeClr>
              </a:solidFill>
            </a:endParaRPr>
          </a:p>
          <a:p>
            <a:pPr marL="457200" indent="-457200" algn="l">
              <a:lnSpc>
                <a:spcPct val="90000"/>
              </a:lnSpc>
              <a:buFont typeface="Arial" panose="020B0604020202020204" pitchFamily="34" charset="0"/>
              <a:buChar char="•"/>
            </a:pPr>
            <a:r>
              <a:rPr lang="en-GB" sz="3200" dirty="0">
                <a:solidFill>
                  <a:schemeClr val="accent4">
                    <a:lumMod val="50000"/>
                  </a:schemeClr>
                </a:solidFill>
              </a:rPr>
              <a:t>Stylistic Restoration (late eighteenth century to present)  </a:t>
            </a:r>
            <a:endParaRPr lang="it-IT" sz="3200" dirty="0">
              <a:solidFill>
                <a:schemeClr val="accent4">
                  <a:lumMod val="50000"/>
                </a:schemeClr>
              </a:solidFill>
            </a:endParaRPr>
          </a:p>
          <a:p>
            <a:pPr marL="457200" indent="-457200" algn="l">
              <a:lnSpc>
                <a:spcPct val="90000"/>
              </a:lnSpc>
              <a:buFont typeface="Arial" panose="020B0604020202020204" pitchFamily="34" charset="0"/>
              <a:buChar char="•"/>
            </a:pPr>
            <a:r>
              <a:rPr lang="en-GB" sz="3200" dirty="0">
                <a:solidFill>
                  <a:schemeClr val="accent4">
                    <a:lumMod val="50000"/>
                  </a:schemeClr>
                </a:solidFill>
              </a:rPr>
              <a:t>Modern Conservation (nineteenth century to present)  </a:t>
            </a:r>
            <a:endParaRPr lang="it-IT" sz="3200" dirty="0">
              <a:solidFill>
                <a:schemeClr val="accent4">
                  <a:lumMod val="50000"/>
                </a:schemeClr>
              </a:solidFill>
            </a:endParaRPr>
          </a:p>
          <a:p>
            <a:pPr marL="457200" indent="-457200" algn="l">
              <a:lnSpc>
                <a:spcPct val="90000"/>
              </a:lnSpc>
              <a:buFont typeface="Arial" panose="020B0604020202020204" pitchFamily="34" charset="0"/>
              <a:buChar char="•"/>
            </a:pPr>
            <a:r>
              <a:rPr lang="en-GB" sz="3200" dirty="0">
                <a:solidFill>
                  <a:schemeClr val="accent4">
                    <a:lumMod val="50000"/>
                  </a:schemeClr>
                </a:solidFill>
              </a:rPr>
              <a:t>Traditional Continuity (twentieth century to present) </a:t>
            </a:r>
            <a:endParaRPr lang="it-IT" sz="3200" dirty="0">
              <a:solidFill>
                <a:schemeClr val="accent4">
                  <a:lumMod val="50000"/>
                </a:schemeClr>
              </a:solidFill>
            </a:endParaRPr>
          </a:p>
        </p:txBody>
      </p:sp>
      <p:pic>
        <p:nvPicPr>
          <p:cNvPr id="135174" name="Picture 6" descr="loggia PsicheGIF"/>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5562600" y="1557338"/>
            <a:ext cx="3581400"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5176" name="Text Box 8"/>
          <p:cNvSpPr txBox="1">
            <a:spLocks noChangeArrowheads="1"/>
          </p:cNvSpPr>
          <p:nvPr/>
        </p:nvSpPr>
        <p:spPr bwMode="auto">
          <a:xfrm>
            <a:off x="6011863" y="6216650"/>
            <a:ext cx="23764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None/>
            </a:pPr>
            <a:r>
              <a:rPr lang="it-IT" sz="1800">
                <a:solidFill>
                  <a:srgbClr val="002060"/>
                </a:solidFill>
                <a:latin typeface="+mn-lt"/>
              </a:rPr>
              <a:t>Psyche lodge by Raffaello</a:t>
            </a:r>
          </a:p>
        </p:txBody>
      </p:sp>
    </p:spTree>
    <p:extLst>
      <p:ext uri="{BB962C8B-B14F-4D97-AF65-F5344CB8AC3E}">
        <p14:creationId xmlns:p14="http://schemas.microsoft.com/office/powerpoint/2010/main" val="333451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1000"/>
                            </p:stCondLst>
                            <p:childTnLst>
                              <p:par>
                                <p:cTn id="5" presetID="10" presetClass="entr" presetSubtype="0" fill="hold" grpId="0" nodeType="after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fade">
                                      <p:cBhvr>
                                        <p:cTn id="7" dur="500"/>
                                        <p:tgtEl>
                                          <p:spTgt spid="135171">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35171">
                                            <p:txEl>
                                              <p:pRg st="1" end="1"/>
                                            </p:txEl>
                                          </p:spTgt>
                                        </p:tgtEl>
                                        <p:attrNameLst>
                                          <p:attrName>style.visibility</p:attrName>
                                        </p:attrNameLst>
                                      </p:cBhvr>
                                      <p:to>
                                        <p:strVal val="visible"/>
                                      </p:to>
                                    </p:set>
                                    <p:animEffect transition="in" filter="fade">
                                      <p:cBhvr>
                                        <p:cTn id="11" dur="500"/>
                                        <p:tgtEl>
                                          <p:spTgt spid="135171">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5171">
                                            <p:txEl>
                                              <p:pRg st="2" end="2"/>
                                            </p:txEl>
                                          </p:spTgt>
                                        </p:tgtEl>
                                        <p:attrNameLst>
                                          <p:attrName>style.visibility</p:attrName>
                                        </p:attrNameLst>
                                      </p:cBhvr>
                                      <p:to>
                                        <p:strVal val="visible"/>
                                      </p:to>
                                    </p:set>
                                    <p:animEffect transition="in" filter="fade">
                                      <p:cBhvr>
                                        <p:cTn id="15" dur="500"/>
                                        <p:tgtEl>
                                          <p:spTgt spid="135171">
                                            <p:txEl>
                                              <p:pRg st="2" end="2"/>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35171">
                                            <p:txEl>
                                              <p:pRg st="3" end="3"/>
                                            </p:txEl>
                                          </p:spTgt>
                                        </p:tgtEl>
                                        <p:attrNameLst>
                                          <p:attrName>style.visibility</p:attrName>
                                        </p:attrNameLst>
                                      </p:cBhvr>
                                      <p:to>
                                        <p:strVal val="visible"/>
                                      </p:to>
                                    </p:set>
                                    <p:animEffect transition="in" filter="fade">
                                      <p:cBhvr>
                                        <p:cTn id="19" dur="500"/>
                                        <p:tgtEl>
                                          <p:spTgt spid="135171">
                                            <p:txEl>
                                              <p:pRg st="3" end="3"/>
                                            </p:txEl>
                                          </p:spTgt>
                                        </p:tgtEl>
                                      </p:cBhvr>
                                    </p:animEffect>
                                  </p:childTnLst>
                                </p:cTn>
                              </p:par>
                            </p:childTnLst>
                          </p:cTn>
                        </p:par>
                        <p:par>
                          <p:cTn id="20" fill="hold">
                            <p:stCondLst>
                              <p:cond delay="3000"/>
                            </p:stCondLst>
                            <p:childTnLst>
                              <p:par>
                                <p:cTn id="21" presetID="4" presetClass="entr" presetSubtype="16" fill="hold" nodeType="afterEffect">
                                  <p:stCondLst>
                                    <p:cond delay="0"/>
                                  </p:stCondLst>
                                  <p:childTnLst>
                                    <p:set>
                                      <p:cBhvr>
                                        <p:cTn id="22" dur="1" fill="hold">
                                          <p:stCondLst>
                                            <p:cond delay="0"/>
                                          </p:stCondLst>
                                        </p:cTn>
                                        <p:tgtEl>
                                          <p:spTgt spid="135174"/>
                                        </p:tgtEl>
                                        <p:attrNameLst>
                                          <p:attrName>style.visibility</p:attrName>
                                        </p:attrNameLst>
                                      </p:cBhvr>
                                      <p:to>
                                        <p:strVal val="visible"/>
                                      </p:to>
                                    </p:set>
                                    <p:animEffect transition="in" filter="box(in)">
                                      <p:cBhvr>
                                        <p:cTn id="23" dur="500"/>
                                        <p:tgtEl>
                                          <p:spTgt spid="13517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35176"/>
                                        </p:tgtEl>
                                        <p:attrNameLst>
                                          <p:attrName>style.visibility</p:attrName>
                                        </p:attrNameLst>
                                      </p:cBhvr>
                                      <p:to>
                                        <p:strVal val="visible"/>
                                      </p:to>
                                    </p:set>
                                    <p:animEffect transition="in" filter="box(in)">
                                      <p:cBhvr>
                                        <p:cTn id="26" dur="500"/>
                                        <p:tgtEl>
                                          <p:spTgt spid="135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P spid="1351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4294967295"/>
          </p:nvPr>
        </p:nvSpPr>
        <p:spPr>
          <a:xfrm>
            <a:off x="2051050" y="728663"/>
            <a:ext cx="7092950" cy="5940425"/>
          </a:xfrm>
        </p:spPr>
        <p:txBody>
          <a:bodyPr>
            <a:noAutofit/>
          </a:bodyPr>
          <a:lstStyle/>
          <a:p>
            <a:pPr marL="0" indent="0" algn="just">
              <a:buFontTx/>
              <a:buNone/>
            </a:pPr>
            <a:r>
              <a:rPr lang="en-GB" sz="3200" dirty="0"/>
              <a:t>Ruskin, William Morris (architect and artist) and many other prominent artisans and  theorists founded the Society for the Protection of Ancient Buildings (SPAB) in 1877. The  society issued an important manifesto in which it denounced the restoring, copying and  moving of heritage structures as inauthentic. Rather, it called for </a:t>
            </a:r>
            <a:r>
              <a:rPr lang="en-GB" sz="3200" b="1" dirty="0"/>
              <a:t>conservative</a:t>
            </a:r>
            <a:r>
              <a:rPr lang="en-GB" sz="3200" dirty="0"/>
              <a:t> repair and  regular maintenance and respect for all alterations and additions created throughout a  building’s life-cycle. These beliefs earned it the nickname</a:t>
            </a:r>
            <a:endParaRPr lang="it-IT" sz="3200" dirty="0"/>
          </a:p>
        </p:txBody>
      </p:sp>
      <p:sp>
        <p:nvSpPr>
          <p:cNvPr id="28674" name="Rectangle 2"/>
          <p:cNvSpPr>
            <a:spLocks noGrp="1" noChangeArrowheads="1"/>
          </p:cNvSpPr>
          <p:nvPr>
            <p:ph type="title" idx="4294967295"/>
          </p:nvPr>
        </p:nvSpPr>
        <p:spPr>
          <a:xfrm>
            <a:off x="2987675" y="0"/>
            <a:ext cx="5219700" cy="701675"/>
          </a:xfr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GB" dirty="0"/>
              <a:t>“Anti-Scrape Society”</a:t>
            </a:r>
            <a:r>
              <a:rPr lang="it-IT" dirty="0"/>
              <a:t> </a:t>
            </a:r>
          </a:p>
        </p:txBody>
      </p:sp>
    </p:spTree>
    <p:extLst>
      <p:ext uri="{BB962C8B-B14F-4D97-AF65-F5344CB8AC3E}">
        <p14:creationId xmlns:p14="http://schemas.microsoft.com/office/powerpoint/2010/main" val="332320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53598" y="72846"/>
            <a:ext cx="7236804" cy="610379"/>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en-GB" b="1" dirty="0">
                <a:solidFill>
                  <a:schemeClr val="bg1"/>
                </a:solidFill>
              </a:rPr>
              <a:t>Modern Conservation</a:t>
            </a:r>
            <a:r>
              <a:rPr lang="en-GB" dirty="0">
                <a:solidFill>
                  <a:schemeClr val="bg1"/>
                </a:solidFill>
              </a:rPr>
              <a:t> </a:t>
            </a:r>
            <a:endParaRPr lang="it-IT" dirty="0">
              <a:solidFill>
                <a:schemeClr val="bg1"/>
              </a:solidFill>
            </a:endParaRPr>
          </a:p>
        </p:txBody>
      </p:sp>
      <p:sp>
        <p:nvSpPr>
          <p:cNvPr id="2" name="Segnaposto piè di pagina 1"/>
          <p:cNvSpPr>
            <a:spLocks noGrp="1"/>
          </p:cNvSpPr>
          <p:nvPr>
            <p:ph type="ftr" idx="10"/>
          </p:nvPr>
        </p:nvSpPr>
        <p:spPr/>
        <p:txBody>
          <a:bodyPr/>
          <a:lstStyle/>
          <a:p>
            <a:pPr>
              <a:defRPr/>
            </a:pPr>
            <a:r>
              <a:rPr lang="en-GB" smtClean="0"/>
              <a:t>Italian- Serbian Bilateral Workshop on  “Science for Cultural Heritage”  November 12th, 2013</a:t>
            </a:r>
            <a:endParaRPr lang="it-IT"/>
          </a:p>
        </p:txBody>
      </p:sp>
      <p:sp>
        <p:nvSpPr>
          <p:cNvPr id="3" name="Segnaposto numero diapositiva 2"/>
          <p:cNvSpPr>
            <a:spLocks noGrp="1"/>
          </p:cNvSpPr>
          <p:nvPr>
            <p:ph type="sldNum" idx="11"/>
          </p:nvPr>
        </p:nvSpPr>
        <p:spPr/>
        <p:txBody>
          <a:bodyPr/>
          <a:lstStyle/>
          <a:p>
            <a:fld id="{DE10E7FF-D093-458F-80FE-E121EA991012}" type="slidenum">
              <a:rPr lang="it-IT" smtClean="0"/>
              <a:pPr/>
              <a:t>13</a:t>
            </a:fld>
            <a:endParaRPr lang="it-IT"/>
          </a:p>
        </p:txBody>
      </p:sp>
      <p:sp>
        <p:nvSpPr>
          <p:cNvPr id="27651" name="Rectangle 3"/>
          <p:cNvSpPr>
            <a:spLocks noGrp="1" noChangeArrowheads="1"/>
          </p:cNvSpPr>
          <p:nvPr>
            <p:ph type="body" idx="4294967295"/>
          </p:nvPr>
        </p:nvSpPr>
        <p:spPr>
          <a:xfrm>
            <a:off x="0" y="733425"/>
            <a:ext cx="8980488" cy="1447800"/>
          </a:xfrm>
        </p:spPr>
        <p:txBody>
          <a:bodyPr>
            <a:noAutofit/>
          </a:bodyPr>
          <a:lstStyle/>
          <a:p>
            <a:pPr marL="0" indent="0" algn="just">
              <a:buFontTx/>
              <a:buNone/>
            </a:pPr>
            <a:r>
              <a:rPr lang="en-GB" sz="3600" dirty="0">
                <a:solidFill>
                  <a:schemeClr val="accent4">
                    <a:lumMod val="50000"/>
                  </a:schemeClr>
                </a:solidFill>
              </a:rPr>
              <a:t>Modern conservation theory was </a:t>
            </a:r>
            <a:r>
              <a:rPr lang="en-GB" sz="3600" dirty="0" smtClean="0">
                <a:solidFill>
                  <a:schemeClr val="accent4">
                    <a:lumMod val="50000"/>
                  </a:schemeClr>
                </a:solidFill>
              </a:rPr>
              <a:t>conceived </a:t>
            </a:r>
            <a:r>
              <a:rPr lang="en-GB" sz="3600" dirty="0">
                <a:solidFill>
                  <a:schemeClr val="accent4">
                    <a:lumMod val="50000"/>
                  </a:schemeClr>
                </a:solidFill>
              </a:rPr>
              <a:t>as a backlash against </a:t>
            </a:r>
            <a:r>
              <a:rPr lang="en-GB" sz="3600" b="1" dirty="0" smtClean="0">
                <a:solidFill>
                  <a:schemeClr val="accent4">
                    <a:lumMod val="50000"/>
                  </a:schemeClr>
                </a:solidFill>
              </a:rPr>
              <a:t>restoration</a:t>
            </a:r>
            <a:r>
              <a:rPr lang="en-GB" sz="3600" dirty="0">
                <a:solidFill>
                  <a:schemeClr val="accent4">
                    <a:lumMod val="50000"/>
                  </a:schemeClr>
                </a:solidFill>
              </a:rPr>
              <a:t>. Its chief  proponent was the art critic and theorist, John Ruskin. </a:t>
            </a:r>
            <a:endParaRPr lang="it-IT" sz="3600" dirty="0">
              <a:solidFill>
                <a:schemeClr val="accent4">
                  <a:lumMod val="50000"/>
                </a:schemeClr>
              </a:solidFill>
            </a:endParaRPr>
          </a:p>
        </p:txBody>
      </p:sp>
      <p:sp>
        <p:nvSpPr>
          <p:cNvPr id="27654" name="Text Box 6"/>
          <p:cNvSpPr txBox="1">
            <a:spLocks noChangeArrowheads="1"/>
          </p:cNvSpPr>
          <p:nvPr/>
        </p:nvSpPr>
        <p:spPr bwMode="auto">
          <a:xfrm>
            <a:off x="6222963" y="5237581"/>
            <a:ext cx="28650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None/>
            </a:pPr>
            <a:r>
              <a:rPr lang="it-IT" sz="2000" dirty="0">
                <a:solidFill>
                  <a:schemeClr val="tx1"/>
                </a:solidFill>
                <a:latin typeface="+mn-lt"/>
              </a:rPr>
              <a:t>John </a:t>
            </a:r>
            <a:r>
              <a:rPr lang="it-IT" sz="2000" dirty="0" err="1">
                <a:solidFill>
                  <a:schemeClr val="tx1"/>
                </a:solidFill>
                <a:latin typeface="+mn-lt"/>
              </a:rPr>
              <a:t>Ruskin</a:t>
            </a:r>
            <a:r>
              <a:rPr lang="it-IT" sz="2000" dirty="0">
                <a:solidFill>
                  <a:schemeClr val="tx1"/>
                </a:solidFill>
                <a:latin typeface="+mn-lt"/>
              </a:rPr>
              <a:t> (</a:t>
            </a:r>
            <a:r>
              <a:rPr lang="it-IT" sz="2000" dirty="0" smtClean="0">
                <a:solidFill>
                  <a:schemeClr val="tx1"/>
                </a:solidFill>
                <a:latin typeface="+mn-lt"/>
              </a:rPr>
              <a:t>1819 </a:t>
            </a:r>
            <a:r>
              <a:rPr lang="it-IT" sz="2000" dirty="0">
                <a:solidFill>
                  <a:schemeClr val="tx1"/>
                </a:solidFill>
                <a:latin typeface="+mn-lt"/>
              </a:rPr>
              <a:t>- 1900)</a:t>
            </a:r>
          </a:p>
        </p:txBody>
      </p:sp>
      <p:pic>
        <p:nvPicPr>
          <p:cNvPr id="27656" name="Picture 8" descr="John Rusk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617" y="2347763"/>
            <a:ext cx="1998662" cy="2665413"/>
          </a:xfrm>
          <a:prstGeom prst="rect">
            <a:avLst/>
          </a:prstGeom>
          <a:extLst/>
        </p:spPr>
        <p:style>
          <a:lnRef idx="2">
            <a:schemeClr val="accent5">
              <a:shade val="50000"/>
            </a:schemeClr>
          </a:lnRef>
          <a:fillRef idx="1">
            <a:schemeClr val="accent5"/>
          </a:fillRef>
          <a:effectRef idx="0">
            <a:schemeClr val="accent5"/>
          </a:effectRef>
          <a:fontRef idx="minor">
            <a:schemeClr val="lt1"/>
          </a:fontRef>
        </p:style>
      </p:pic>
      <p:sp>
        <p:nvSpPr>
          <p:cNvPr id="4" name="CasellaDiTesto 3"/>
          <p:cNvSpPr txBox="1"/>
          <p:nvPr/>
        </p:nvSpPr>
        <p:spPr>
          <a:xfrm>
            <a:off x="36853" y="2707387"/>
            <a:ext cx="6661764" cy="3554819"/>
          </a:xfrm>
          <a:prstGeom prst="rect">
            <a:avLst/>
          </a:prstGeom>
          <a:noFill/>
        </p:spPr>
        <p:txBody>
          <a:bodyPr wrap="square" rtlCol="0">
            <a:spAutoFit/>
          </a:bodyPr>
          <a:lstStyle/>
          <a:p>
            <a:r>
              <a:rPr lang="en-GB" sz="3600" dirty="0">
                <a:solidFill>
                  <a:schemeClr val="accent4">
                    <a:lumMod val="50000"/>
                  </a:schemeClr>
                </a:solidFill>
                <a:latin typeface="+mn-lt"/>
              </a:rPr>
              <a:t>The theory emphasised preserving  those elements that were genuine and original (and thus authentic) and respecting all layers  that had been added over time, as well as the </a:t>
            </a:r>
            <a:r>
              <a:rPr lang="en-GB" sz="3600" dirty="0" smtClean="0">
                <a:solidFill>
                  <a:schemeClr val="accent4">
                    <a:lumMod val="50000"/>
                  </a:schemeClr>
                </a:solidFill>
                <a:latin typeface="+mn-lt"/>
              </a:rPr>
              <a:t>patina</a:t>
            </a:r>
            <a:endParaRPr lang="it-IT" dirty="0">
              <a:solidFill>
                <a:schemeClr val="accent4">
                  <a:lumMod val="50000"/>
                </a:schemeClr>
              </a:solidFill>
            </a:endParaRPr>
          </a:p>
          <a:p>
            <a:endParaRPr lang="en-GB" dirty="0"/>
          </a:p>
        </p:txBody>
      </p:sp>
    </p:spTree>
    <p:extLst>
      <p:ext uri="{BB962C8B-B14F-4D97-AF65-F5344CB8AC3E}">
        <p14:creationId xmlns:p14="http://schemas.microsoft.com/office/powerpoint/2010/main" val="2976066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7656"/>
                                        </p:tgtEl>
                                        <p:attrNameLst>
                                          <p:attrName>style.visibility</p:attrName>
                                        </p:attrNameLst>
                                      </p:cBhvr>
                                      <p:to>
                                        <p:strVal val="visible"/>
                                      </p:to>
                                    </p:set>
                                    <p:animEffect transition="in" filter="fade">
                                      <p:cBhvr>
                                        <p:cTn id="14" dur="500"/>
                                        <p:tgtEl>
                                          <p:spTgt spid="2765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fade">
                                      <p:cBhvr>
                                        <p:cTn id="1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4"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69615" y="209747"/>
            <a:ext cx="7972723" cy="11430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en-GB" b="1" dirty="0">
                <a:solidFill>
                  <a:schemeClr val="bg1"/>
                </a:solidFill>
              </a:rPr>
              <a:t>Cultural </a:t>
            </a:r>
            <a:r>
              <a:rPr lang="en-GB" b="1" dirty="0" smtClean="0">
                <a:solidFill>
                  <a:schemeClr val="bg1"/>
                </a:solidFill>
              </a:rPr>
              <a:t>Heritage or Traditional Continuity </a:t>
            </a:r>
            <a:endParaRPr lang="it-IT" dirty="0">
              <a:solidFill>
                <a:schemeClr val="bg1"/>
              </a:solidFill>
            </a:endParaRPr>
          </a:p>
        </p:txBody>
      </p:sp>
      <p:sp>
        <p:nvSpPr>
          <p:cNvPr id="32771" name="Rectangle 3"/>
          <p:cNvSpPr>
            <a:spLocks noGrp="1" noChangeArrowheads="1"/>
          </p:cNvSpPr>
          <p:nvPr>
            <p:ph type="body" sz="half" idx="1"/>
          </p:nvPr>
        </p:nvSpPr>
        <p:spPr>
          <a:xfrm>
            <a:off x="199677" y="1476870"/>
            <a:ext cx="4588347" cy="5120482"/>
          </a:xfrm>
        </p:spPr>
        <p:txBody>
          <a:bodyPr>
            <a:noAutofit/>
          </a:bodyPr>
          <a:lstStyle/>
          <a:p>
            <a:pPr marL="0" indent="0" algn="just">
              <a:buFontTx/>
              <a:buNone/>
            </a:pPr>
            <a:r>
              <a:rPr lang="en-GB" sz="3600" dirty="0">
                <a:solidFill>
                  <a:schemeClr val="accent4">
                    <a:lumMod val="50000"/>
                  </a:schemeClr>
                </a:solidFill>
              </a:rPr>
              <a:t>The ideas of traditional continuity developed in parallel to those of modern conservation. The  </a:t>
            </a:r>
            <a:r>
              <a:rPr lang="en-GB" sz="3600" dirty="0" smtClean="0">
                <a:solidFill>
                  <a:schemeClr val="accent4">
                    <a:lumMod val="50000"/>
                  </a:schemeClr>
                </a:solidFill>
              </a:rPr>
              <a:t>maintenance </a:t>
            </a:r>
            <a:r>
              <a:rPr lang="en-GB" sz="3600" dirty="0">
                <a:solidFill>
                  <a:schemeClr val="accent4">
                    <a:lumMod val="50000"/>
                  </a:schemeClr>
                </a:solidFill>
              </a:rPr>
              <a:t>of living cultures and traditions and the principles of </a:t>
            </a:r>
            <a:r>
              <a:rPr lang="en-GB" sz="3600" dirty="0" err="1" smtClean="0">
                <a:solidFill>
                  <a:schemeClr val="accent4">
                    <a:lumMod val="50000"/>
                  </a:schemeClr>
                </a:solidFill>
              </a:rPr>
              <a:t>sustaina-bility</a:t>
            </a:r>
            <a:r>
              <a:rPr lang="en-GB" sz="3600" dirty="0" smtClean="0">
                <a:solidFill>
                  <a:schemeClr val="accent4">
                    <a:lumMod val="50000"/>
                  </a:schemeClr>
                </a:solidFill>
              </a:rPr>
              <a:t> </a:t>
            </a:r>
            <a:r>
              <a:rPr lang="en-GB" sz="3600" dirty="0">
                <a:solidFill>
                  <a:schemeClr val="accent4">
                    <a:lumMod val="50000"/>
                  </a:schemeClr>
                </a:solidFill>
              </a:rPr>
              <a:t>are  emphasised. </a:t>
            </a:r>
            <a:endParaRPr lang="it-IT" sz="3600" dirty="0">
              <a:solidFill>
                <a:schemeClr val="accent4">
                  <a:lumMod val="50000"/>
                </a:schemeClr>
              </a:solidFill>
            </a:endParaRPr>
          </a:p>
        </p:txBody>
      </p:sp>
      <p:pic>
        <p:nvPicPr>
          <p:cNvPr id="32775" name="Picture 7" descr="Bardo_6"/>
          <p:cNvPicPr>
            <a:picLocks noGrp="1" noChangeAspect="1" noChangeArrowheads="1"/>
          </p:cNvPicPr>
          <p:nvPr>
            <p:ph sz="half" idx="2"/>
          </p:nvPr>
        </p:nvPicPr>
        <p:blipFill>
          <a:blip r:embed="rId3">
            <a:lum bright="-20000"/>
            <a:extLst>
              <a:ext uri="{28A0092B-C50C-407E-A947-70E740481C1C}">
                <a14:useLocalDpi xmlns:a14="http://schemas.microsoft.com/office/drawing/2010/main" val="0"/>
              </a:ext>
            </a:extLst>
          </a:blip>
          <a:stretch>
            <a:fillRect/>
          </a:stretch>
        </p:blipFill>
        <p:spPr>
          <a:xfrm>
            <a:off x="4971288" y="1602327"/>
            <a:ext cx="3392424" cy="45217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egnaposto piè di pagina 1"/>
          <p:cNvSpPr>
            <a:spLocks noGrp="1"/>
          </p:cNvSpPr>
          <p:nvPr>
            <p:ph type="ftr" sz="quarter" idx="11"/>
          </p:nvPr>
        </p:nvSpPr>
        <p:spPr/>
        <p:txBody>
          <a:bodyPr/>
          <a:lstStyle/>
          <a:p>
            <a:r>
              <a:rPr lang="en-GB" smtClean="0"/>
              <a:t>Italian- Serbian Bilateral Workshop on  “Science for Cultural Heritage”  November 12th, 2013</a:t>
            </a:r>
            <a:endParaRPr lang="it-IT"/>
          </a:p>
        </p:txBody>
      </p:sp>
      <p:sp>
        <p:nvSpPr>
          <p:cNvPr id="3" name="Segnaposto numero diapositiva 2"/>
          <p:cNvSpPr>
            <a:spLocks noGrp="1"/>
          </p:cNvSpPr>
          <p:nvPr>
            <p:ph type="sldNum" sz="quarter" idx="12"/>
          </p:nvPr>
        </p:nvSpPr>
        <p:spPr/>
        <p:txBody>
          <a:bodyPr/>
          <a:lstStyle/>
          <a:p>
            <a:fld id="{CE9B1376-357A-4AC5-8508-1308FDE5CA9E}" type="slidenum">
              <a:rPr lang="it-IT" smtClean="0"/>
              <a:pPr/>
              <a:t>14</a:t>
            </a:fld>
            <a:endParaRPr lang="it-IT"/>
          </a:p>
        </p:txBody>
      </p:sp>
    </p:spTree>
    <p:extLst>
      <p:ext uri="{BB962C8B-B14F-4D97-AF65-F5344CB8AC3E}">
        <p14:creationId xmlns:p14="http://schemas.microsoft.com/office/powerpoint/2010/main" val="2922952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fade">
                                      <p:cBhvr>
                                        <p:cTn id="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4000" dirty="0">
                <a:solidFill>
                  <a:schemeClr val="bg1"/>
                </a:solidFill>
              </a:rPr>
              <a:t>I</a:t>
            </a:r>
            <a:r>
              <a:rPr lang="en-GB" sz="4000" b="1" dirty="0">
                <a:solidFill>
                  <a:schemeClr val="bg1"/>
                </a:solidFill>
              </a:rPr>
              <a:t>nternational  Restoration Charter, Venice </a:t>
            </a:r>
            <a:r>
              <a:rPr lang="en-GB" sz="4000" b="1" i="1" dirty="0" smtClean="0">
                <a:solidFill>
                  <a:schemeClr val="bg1"/>
                </a:solidFill>
              </a:rPr>
              <a:t>Charter</a:t>
            </a:r>
            <a:endParaRPr lang="it-IT" sz="4000" i="1" dirty="0">
              <a:solidFill>
                <a:schemeClr val="bg1"/>
              </a:solidFill>
            </a:endParaRPr>
          </a:p>
        </p:txBody>
      </p:sp>
      <p:sp>
        <p:nvSpPr>
          <p:cNvPr id="31747" name="Rectangle 3"/>
          <p:cNvSpPr>
            <a:spLocks noGrp="1" noChangeArrowheads="1"/>
          </p:cNvSpPr>
          <p:nvPr>
            <p:ph type="body" idx="4294967295"/>
          </p:nvPr>
        </p:nvSpPr>
        <p:spPr>
          <a:xfrm>
            <a:off x="0" y="1692275"/>
            <a:ext cx="7318375" cy="4616450"/>
          </a:xfrm>
        </p:spPr>
        <p:txBody>
          <a:bodyPr>
            <a:noAutofit/>
          </a:bodyPr>
          <a:lstStyle/>
          <a:p>
            <a:pPr marL="0" indent="0" algn="just">
              <a:lnSpc>
                <a:spcPct val="90000"/>
              </a:lnSpc>
              <a:buFontTx/>
              <a:buNone/>
            </a:pPr>
            <a:r>
              <a:rPr lang="en-GB" sz="3600" dirty="0">
                <a:solidFill>
                  <a:schemeClr val="accent4">
                    <a:lumMod val="50000"/>
                  </a:schemeClr>
                </a:solidFill>
              </a:rPr>
              <a:t>This charter </a:t>
            </a:r>
            <a:r>
              <a:rPr lang="en-GB" sz="3600" dirty="0" smtClean="0">
                <a:solidFill>
                  <a:schemeClr val="accent4">
                    <a:lumMod val="50000"/>
                  </a:schemeClr>
                </a:solidFill>
              </a:rPr>
              <a:t>launch </a:t>
            </a:r>
            <a:r>
              <a:rPr lang="en-GB" sz="3600" dirty="0">
                <a:solidFill>
                  <a:schemeClr val="accent4">
                    <a:lumMod val="50000"/>
                  </a:schemeClr>
                </a:solidFill>
              </a:rPr>
              <a:t>the  foundation </a:t>
            </a:r>
            <a:r>
              <a:rPr lang="en-GB" sz="3600" dirty="0" smtClean="0">
                <a:solidFill>
                  <a:schemeClr val="accent4">
                    <a:lumMod val="50000"/>
                  </a:schemeClr>
                </a:solidFill>
              </a:rPr>
              <a:t>in </a:t>
            </a:r>
            <a:r>
              <a:rPr lang="en-GB" sz="3600" dirty="0">
                <a:solidFill>
                  <a:schemeClr val="accent4">
                    <a:lumMod val="50000"/>
                  </a:schemeClr>
                </a:solidFill>
              </a:rPr>
              <a:t>1965 of the International Council on Monuments and Sites  (ICOMOS), an organisation that would bring together </a:t>
            </a:r>
            <a:r>
              <a:rPr lang="en-GB" sz="3600" dirty="0" smtClean="0">
                <a:solidFill>
                  <a:schemeClr val="accent4">
                    <a:lumMod val="50000"/>
                  </a:schemeClr>
                </a:solidFill>
              </a:rPr>
              <a:t>architects</a:t>
            </a:r>
            <a:r>
              <a:rPr lang="en-GB" sz="3600" dirty="0">
                <a:solidFill>
                  <a:schemeClr val="accent4">
                    <a:lumMod val="50000"/>
                  </a:schemeClr>
                </a:solidFill>
              </a:rPr>
              <a:t>, restoration specialists,  </a:t>
            </a:r>
            <a:r>
              <a:rPr lang="en-GB" sz="3600" dirty="0" smtClean="0">
                <a:solidFill>
                  <a:schemeClr val="accent4">
                    <a:lumMod val="50000"/>
                  </a:schemeClr>
                </a:solidFill>
              </a:rPr>
              <a:t>archaeologists </a:t>
            </a:r>
            <a:r>
              <a:rPr lang="en-GB" sz="3600" dirty="0">
                <a:solidFill>
                  <a:schemeClr val="accent4">
                    <a:lumMod val="50000"/>
                  </a:schemeClr>
                </a:solidFill>
              </a:rPr>
              <a:t>and town planners. The </a:t>
            </a:r>
            <a:r>
              <a:rPr lang="en-GB" sz="3600" i="1" dirty="0">
                <a:solidFill>
                  <a:schemeClr val="accent4">
                    <a:lumMod val="50000"/>
                  </a:schemeClr>
                </a:solidFill>
              </a:rPr>
              <a:t>Venice Charter</a:t>
            </a:r>
            <a:r>
              <a:rPr lang="en-GB" sz="3600" dirty="0">
                <a:solidFill>
                  <a:schemeClr val="accent4">
                    <a:lumMod val="50000"/>
                  </a:schemeClr>
                </a:solidFill>
              </a:rPr>
              <a:t> remains the principal document of the  </a:t>
            </a:r>
            <a:r>
              <a:rPr lang="en-GB" sz="3600" dirty="0" smtClean="0">
                <a:solidFill>
                  <a:schemeClr val="accent4">
                    <a:lumMod val="50000"/>
                  </a:schemeClr>
                </a:solidFill>
              </a:rPr>
              <a:t>organisation.</a:t>
            </a:r>
            <a:endParaRPr lang="it-IT" sz="3600" dirty="0">
              <a:solidFill>
                <a:schemeClr val="accent4">
                  <a:lumMod val="50000"/>
                </a:schemeClr>
              </a:solidFill>
            </a:endParaRPr>
          </a:p>
        </p:txBody>
      </p:sp>
    </p:spTree>
    <p:extLst>
      <p:ext uri="{BB962C8B-B14F-4D97-AF65-F5344CB8AC3E}">
        <p14:creationId xmlns:p14="http://schemas.microsoft.com/office/powerpoint/2010/main" val="167683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267744" y="152486"/>
            <a:ext cx="6408737" cy="1292225"/>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it-IT" i="1" dirty="0">
                <a:solidFill>
                  <a:schemeClr val="bg1"/>
                </a:solidFill>
              </a:rPr>
              <a:t>Charter of </a:t>
            </a:r>
            <a:r>
              <a:rPr lang="it-IT" i="1" dirty="0" err="1" smtClean="0">
                <a:solidFill>
                  <a:schemeClr val="bg1"/>
                </a:solidFill>
              </a:rPr>
              <a:t>Venice</a:t>
            </a:r>
            <a:r>
              <a:rPr lang="it-IT" dirty="0" smtClean="0">
                <a:solidFill>
                  <a:schemeClr val="bg1"/>
                </a:solidFill>
              </a:rPr>
              <a:t>:  </a:t>
            </a:r>
            <a:r>
              <a:rPr lang="it-IT" dirty="0" err="1" smtClean="0">
                <a:solidFill>
                  <a:schemeClr val="bg1"/>
                </a:solidFill>
              </a:rPr>
              <a:t>Article</a:t>
            </a:r>
            <a:r>
              <a:rPr lang="it-IT" dirty="0" smtClean="0">
                <a:solidFill>
                  <a:schemeClr val="bg1"/>
                </a:solidFill>
              </a:rPr>
              <a:t> </a:t>
            </a:r>
            <a:r>
              <a:rPr lang="it-IT" dirty="0">
                <a:solidFill>
                  <a:schemeClr val="bg1"/>
                </a:solidFill>
              </a:rPr>
              <a:t>2</a:t>
            </a:r>
          </a:p>
        </p:txBody>
      </p:sp>
      <p:sp>
        <p:nvSpPr>
          <p:cNvPr id="55299" name="Rectangle 3"/>
          <p:cNvSpPr>
            <a:spLocks noGrp="1" noChangeArrowheads="1"/>
          </p:cNvSpPr>
          <p:nvPr>
            <p:ph type="body" idx="4294967295"/>
          </p:nvPr>
        </p:nvSpPr>
        <p:spPr>
          <a:xfrm>
            <a:off x="2036900" y="1778793"/>
            <a:ext cx="3788320" cy="4891088"/>
          </a:xfrm>
        </p:spPr>
        <p:txBody>
          <a:bodyPr>
            <a:noAutofit/>
          </a:bodyPr>
          <a:lstStyle/>
          <a:p>
            <a:pPr marL="0" indent="0" algn="just">
              <a:buFontTx/>
              <a:buNone/>
            </a:pPr>
            <a:r>
              <a:rPr lang="en-GB" sz="3200" dirty="0"/>
              <a:t>The conservation and restoration of </a:t>
            </a:r>
            <a:r>
              <a:rPr lang="en-GB" sz="3200" dirty="0" err="1" smtClean="0"/>
              <a:t>monu-ments</a:t>
            </a:r>
            <a:r>
              <a:rPr lang="en-GB" sz="3200" dirty="0" smtClean="0"/>
              <a:t> </a:t>
            </a:r>
            <a:r>
              <a:rPr lang="en-GB" sz="3200" dirty="0"/>
              <a:t>must have recourse to all the sciences and </a:t>
            </a:r>
            <a:r>
              <a:rPr lang="en-GB" sz="3200" dirty="0" err="1" smtClean="0"/>
              <a:t>techni-ques</a:t>
            </a:r>
            <a:r>
              <a:rPr lang="en-GB" sz="3200" dirty="0" smtClean="0"/>
              <a:t> </a:t>
            </a:r>
            <a:r>
              <a:rPr lang="en-GB" sz="3200" dirty="0"/>
              <a:t>which can </a:t>
            </a:r>
            <a:r>
              <a:rPr lang="en-GB" sz="3200" dirty="0" smtClean="0"/>
              <a:t>con-tribute </a:t>
            </a:r>
            <a:r>
              <a:rPr lang="en-GB" sz="3200" dirty="0"/>
              <a:t>to the study and </a:t>
            </a:r>
            <a:r>
              <a:rPr lang="en-GB" sz="3200" dirty="0" smtClean="0"/>
              <a:t>safe-guarding </a:t>
            </a:r>
            <a:r>
              <a:rPr lang="en-GB" sz="3200" dirty="0"/>
              <a:t>of the </a:t>
            </a:r>
            <a:r>
              <a:rPr lang="en-GB" sz="3200" dirty="0" smtClean="0"/>
              <a:t>architectural </a:t>
            </a:r>
            <a:r>
              <a:rPr lang="en-GB" sz="3200" dirty="0" err="1" smtClean="0"/>
              <a:t>heri-tage</a:t>
            </a:r>
            <a:r>
              <a:rPr lang="en-GB" sz="3200" dirty="0" smtClean="0"/>
              <a:t> </a:t>
            </a:r>
            <a:endParaRPr lang="en-GB" sz="3200" dirty="0"/>
          </a:p>
        </p:txBody>
      </p:sp>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466" y="1778793"/>
            <a:ext cx="3348038"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5417" y="4043362"/>
            <a:ext cx="31670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7" name="Text Box 11"/>
          <p:cNvSpPr txBox="1">
            <a:spLocks noChangeArrowheads="1"/>
          </p:cNvSpPr>
          <p:nvPr/>
        </p:nvSpPr>
        <p:spPr bwMode="auto">
          <a:xfrm>
            <a:off x="5825220" y="5838884"/>
            <a:ext cx="31816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None/>
            </a:pPr>
            <a:r>
              <a:rPr lang="en-GB" sz="1600" dirty="0">
                <a:solidFill>
                  <a:schemeClr val="tx1"/>
                </a:solidFill>
                <a:latin typeface="+mn-lt"/>
              </a:rPr>
              <a:t>Comparison between the graph of transfer function (orange) and acoustical radiation blue</a:t>
            </a:r>
          </a:p>
        </p:txBody>
      </p:sp>
    </p:spTree>
    <p:extLst>
      <p:ext uri="{BB962C8B-B14F-4D97-AF65-F5344CB8AC3E}">
        <p14:creationId xmlns:p14="http://schemas.microsoft.com/office/powerpoint/2010/main" val="743220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5304"/>
                                        </p:tgtEl>
                                        <p:attrNameLst>
                                          <p:attrName>style.visibility</p:attrName>
                                        </p:attrNameLst>
                                      </p:cBhvr>
                                      <p:to>
                                        <p:strVal val="visible"/>
                                      </p:to>
                                    </p:set>
                                    <p:animEffect transition="in" filter="box(in)">
                                      <p:cBhvr>
                                        <p:cTn id="7" dur="500"/>
                                        <p:tgtEl>
                                          <p:spTgt spid="55304"/>
                                        </p:tgtEl>
                                      </p:cBhvr>
                                    </p:animEffect>
                                  </p:childTnLst>
                                </p:cTn>
                              </p:par>
                            </p:childTnLst>
                          </p:cTn>
                        </p:par>
                        <p:par>
                          <p:cTn id="8" fill="hold" nodeType="with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55305"/>
                                        </p:tgtEl>
                                        <p:attrNameLst>
                                          <p:attrName>style.visibility</p:attrName>
                                        </p:attrNameLst>
                                      </p:cBhvr>
                                      <p:to>
                                        <p:strVal val="visible"/>
                                      </p:to>
                                    </p:set>
                                    <p:animEffect transition="in" filter="box(in)">
                                      <p:cBhvr>
                                        <p:cTn id="11" dur="500"/>
                                        <p:tgtEl>
                                          <p:spTgt spid="55305"/>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55307"/>
                                        </p:tgtEl>
                                        <p:attrNameLst>
                                          <p:attrName>style.visibility</p:attrName>
                                        </p:attrNameLst>
                                      </p:cBhvr>
                                      <p:to>
                                        <p:strVal val="visible"/>
                                      </p:to>
                                    </p:set>
                                    <p:animEffect transition="in" filter="box(in)">
                                      <p:cBhvr>
                                        <p:cTn id="14" dur="500"/>
                                        <p:tgtEl>
                                          <p:spTgt spid="55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idx="4294967295"/>
          </p:nvPr>
        </p:nvSpPr>
        <p:spPr>
          <a:xfrm>
            <a:off x="1371600" y="-47625"/>
            <a:ext cx="7772400" cy="11350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solidFill>
                  <a:schemeClr val="bg1"/>
                </a:solidFill>
              </a:rPr>
              <a:t>Science and Conservation</a:t>
            </a:r>
            <a:endParaRPr lang="en-GB" dirty="0">
              <a:solidFill>
                <a:schemeClr val="bg1"/>
              </a:solidFill>
            </a:endParaRPr>
          </a:p>
        </p:txBody>
      </p:sp>
      <p:sp>
        <p:nvSpPr>
          <p:cNvPr id="126979" name="Rectangle 3"/>
          <p:cNvSpPr>
            <a:spLocks noGrp="1" noChangeArrowheads="1"/>
          </p:cNvSpPr>
          <p:nvPr>
            <p:ph type="subTitle" idx="4294967295"/>
          </p:nvPr>
        </p:nvSpPr>
        <p:spPr>
          <a:xfrm>
            <a:off x="0" y="1196975"/>
            <a:ext cx="4610100" cy="5078413"/>
          </a:xfrm>
          <a:noFill/>
        </p:spPr>
        <p:txBody>
          <a:bodyPr wrap="square">
            <a:spAutoFit/>
          </a:bodyPr>
          <a:lstStyle/>
          <a:p>
            <a:pPr marL="0" indent="0" algn="just">
              <a:lnSpc>
                <a:spcPct val="90000"/>
              </a:lnSpc>
              <a:buFontTx/>
              <a:buNone/>
              <a:tabLst>
                <a:tab pos="2690813" algn="l"/>
              </a:tabLst>
            </a:pPr>
            <a:r>
              <a:rPr lang="en-GB" sz="3600" dirty="0">
                <a:solidFill>
                  <a:schemeClr val="accent4">
                    <a:lumMod val="50000"/>
                  </a:schemeClr>
                </a:solidFill>
              </a:rPr>
              <a:t>The development of a scientific approach to the restoration is a quite </a:t>
            </a:r>
            <a:r>
              <a:rPr lang="en-GB" sz="3600" dirty="0" smtClean="0">
                <a:solidFill>
                  <a:schemeClr val="accent4">
                    <a:lumMod val="50000"/>
                  </a:schemeClr>
                </a:solidFill>
              </a:rPr>
              <a:t>recent achieve-</a:t>
            </a:r>
            <a:r>
              <a:rPr lang="en-GB" sz="3600" dirty="0" err="1" smtClean="0">
                <a:solidFill>
                  <a:schemeClr val="accent4">
                    <a:lumMod val="50000"/>
                  </a:schemeClr>
                </a:solidFill>
              </a:rPr>
              <a:t>ment</a:t>
            </a:r>
            <a:r>
              <a:rPr lang="en-GB" sz="3600" dirty="0">
                <a:solidFill>
                  <a:schemeClr val="accent4">
                    <a:lumMod val="50000"/>
                  </a:schemeClr>
                </a:solidFill>
              </a:rPr>
              <a:t>, mostly due to the cultural action of </a:t>
            </a:r>
            <a:r>
              <a:rPr lang="en-GB" sz="3600" dirty="0" err="1">
                <a:solidFill>
                  <a:schemeClr val="accent4">
                    <a:lumMod val="50000"/>
                  </a:schemeClr>
                </a:solidFill>
              </a:rPr>
              <a:t>Cesare</a:t>
            </a:r>
            <a:r>
              <a:rPr lang="en-GB" sz="3600" dirty="0">
                <a:solidFill>
                  <a:schemeClr val="accent4">
                    <a:lumMod val="50000"/>
                  </a:schemeClr>
                </a:solidFill>
              </a:rPr>
              <a:t> Brandi, first director of the Italian </a:t>
            </a:r>
            <a:r>
              <a:rPr lang="en-GB" sz="3600" dirty="0" err="1">
                <a:solidFill>
                  <a:schemeClr val="accent4">
                    <a:lumMod val="50000"/>
                  </a:schemeClr>
                </a:solidFill>
              </a:rPr>
              <a:t>Istituto</a:t>
            </a:r>
            <a:r>
              <a:rPr lang="en-GB" sz="3600" dirty="0">
                <a:solidFill>
                  <a:schemeClr val="accent4">
                    <a:lumMod val="50000"/>
                  </a:schemeClr>
                </a:solidFill>
              </a:rPr>
              <a:t> </a:t>
            </a:r>
            <a:r>
              <a:rPr lang="en-GB" sz="3600" dirty="0" err="1">
                <a:solidFill>
                  <a:schemeClr val="accent4">
                    <a:lumMod val="50000"/>
                  </a:schemeClr>
                </a:solidFill>
              </a:rPr>
              <a:t>Centrale</a:t>
            </a:r>
            <a:r>
              <a:rPr lang="en-GB" sz="3600" dirty="0">
                <a:solidFill>
                  <a:schemeClr val="accent4">
                    <a:lumMod val="50000"/>
                  </a:schemeClr>
                </a:solidFill>
              </a:rPr>
              <a:t> del </a:t>
            </a:r>
            <a:r>
              <a:rPr lang="en-GB" sz="3600" dirty="0" err="1">
                <a:solidFill>
                  <a:schemeClr val="accent4">
                    <a:lumMod val="50000"/>
                  </a:schemeClr>
                </a:solidFill>
              </a:rPr>
              <a:t>Restauro</a:t>
            </a:r>
            <a:r>
              <a:rPr lang="en-GB" sz="3600" dirty="0">
                <a:solidFill>
                  <a:schemeClr val="accent4">
                    <a:lumMod val="50000"/>
                  </a:schemeClr>
                </a:solidFill>
              </a:rPr>
              <a:t>. </a:t>
            </a:r>
            <a:endParaRPr lang="it-IT" sz="3600" dirty="0">
              <a:solidFill>
                <a:schemeClr val="accent4">
                  <a:lumMod val="50000"/>
                </a:schemeClr>
              </a:solidFill>
            </a:endParaRPr>
          </a:p>
        </p:txBody>
      </p:sp>
      <p:pic>
        <p:nvPicPr>
          <p:cNvPr id="126980" name="Picture 4" descr="Foto: Archivio I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1700808"/>
            <a:ext cx="4354513" cy="3167063"/>
          </a:xfrm>
          <a:prstGeom prst="rect">
            <a:avLst/>
          </a:prstGeom>
          <a:noFill/>
          <a:extLst>
            <a:ext uri="{909E8E84-426E-40DD-AFC4-6F175D3DCCD1}">
              <a14:hiddenFill xmlns:a14="http://schemas.microsoft.com/office/drawing/2010/main">
                <a:solidFill>
                  <a:srgbClr val="FFFFFF"/>
                </a:solidFill>
              </a14:hiddenFill>
            </a:ext>
          </a:extLst>
        </p:spPr>
      </p:pic>
      <p:sp>
        <p:nvSpPr>
          <p:cNvPr id="126981" name="Line 5"/>
          <p:cNvSpPr>
            <a:spLocks noChangeShapeType="1"/>
          </p:cNvSpPr>
          <p:nvPr/>
        </p:nvSpPr>
        <p:spPr bwMode="auto">
          <a:xfrm flipV="1">
            <a:off x="1475656" y="3573462"/>
            <a:ext cx="4391744" cy="719633"/>
          </a:xfrm>
          <a:prstGeom prst="line">
            <a:avLst/>
          </a:prstGeom>
          <a:noFill/>
          <a:ln w="38100">
            <a:solidFill>
              <a:srgbClr val="FF00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Tree>
    <p:extLst>
      <p:ext uri="{BB962C8B-B14F-4D97-AF65-F5344CB8AC3E}">
        <p14:creationId xmlns:p14="http://schemas.microsoft.com/office/powerpoint/2010/main" val="1730621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box(in)">
                                      <p:cBhvr>
                                        <p:cTn id="7" dur="500"/>
                                        <p:tgtEl>
                                          <p:spTgt spid="12698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6981"/>
                                        </p:tgtEl>
                                        <p:attrNameLst>
                                          <p:attrName>style.visibility</p:attrName>
                                        </p:attrNameLst>
                                      </p:cBhvr>
                                      <p:to>
                                        <p:strVal val="visible"/>
                                      </p:to>
                                    </p:set>
                                    <p:animEffect transition="in" filter="box(in)">
                                      <p:cBhvr>
                                        <p:cTn id="10" dur="500"/>
                                        <p:tgtEl>
                                          <p:spTgt spid="12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1716088" y="17463"/>
            <a:ext cx="7427912" cy="868362"/>
          </a:xfrm>
        </p:spPr>
        <p:style>
          <a:lnRef idx="2">
            <a:schemeClr val="accent5">
              <a:shade val="50000"/>
            </a:schemeClr>
          </a:lnRef>
          <a:fillRef idx="1">
            <a:schemeClr val="accent5"/>
          </a:fillRef>
          <a:effectRef idx="0">
            <a:schemeClr val="accent5"/>
          </a:effectRef>
          <a:fontRef idx="minor">
            <a:schemeClr val="lt1"/>
          </a:fontRef>
        </p:style>
        <p:txBody>
          <a:bodyPr/>
          <a:lstStyle/>
          <a:p>
            <a:r>
              <a:rPr lang="it-IT" sz="4000" dirty="0" err="1">
                <a:solidFill>
                  <a:schemeClr val="bg1"/>
                </a:solidFill>
              </a:rPr>
              <a:t>Conservation</a:t>
            </a:r>
            <a:r>
              <a:rPr lang="it-IT" sz="4000" dirty="0">
                <a:solidFill>
                  <a:schemeClr val="bg1"/>
                </a:solidFill>
              </a:rPr>
              <a:t> </a:t>
            </a:r>
            <a:r>
              <a:rPr lang="it-IT" sz="4000" dirty="0" err="1">
                <a:solidFill>
                  <a:schemeClr val="bg1"/>
                </a:solidFill>
              </a:rPr>
              <a:t>is</a:t>
            </a:r>
            <a:r>
              <a:rPr lang="it-IT" sz="4000" dirty="0">
                <a:solidFill>
                  <a:schemeClr val="bg1"/>
                </a:solidFill>
              </a:rPr>
              <a:t> a new science</a:t>
            </a:r>
          </a:p>
        </p:txBody>
      </p:sp>
      <p:sp>
        <p:nvSpPr>
          <p:cNvPr id="124931" name="Rectangle 3"/>
          <p:cNvSpPr>
            <a:spLocks noGrp="1" noChangeArrowheads="1"/>
          </p:cNvSpPr>
          <p:nvPr>
            <p:ph type="body" idx="4294967295"/>
          </p:nvPr>
        </p:nvSpPr>
        <p:spPr>
          <a:xfrm>
            <a:off x="0" y="1412875"/>
            <a:ext cx="4773613" cy="4608513"/>
          </a:xfrm>
        </p:spPr>
        <p:txBody>
          <a:bodyPr>
            <a:noAutofit/>
          </a:bodyPr>
          <a:lstStyle/>
          <a:p>
            <a:pPr marL="0" indent="0" algn="just">
              <a:lnSpc>
                <a:spcPct val="80000"/>
              </a:lnSpc>
              <a:buFontTx/>
              <a:buNone/>
            </a:pPr>
            <a:r>
              <a:rPr lang="en-GB" sz="3200" dirty="0">
                <a:solidFill>
                  <a:schemeClr val="accent4">
                    <a:lumMod val="50000"/>
                  </a:schemeClr>
                </a:solidFill>
              </a:rPr>
              <a:t>The influence of </a:t>
            </a:r>
            <a:r>
              <a:rPr lang="en-GB" sz="3200" dirty="0" smtClean="0">
                <a:solidFill>
                  <a:schemeClr val="accent4">
                    <a:lumMod val="50000"/>
                  </a:schemeClr>
                </a:solidFill>
              </a:rPr>
              <a:t>Idealistic </a:t>
            </a:r>
            <a:r>
              <a:rPr lang="en-GB" sz="3200" dirty="0">
                <a:solidFill>
                  <a:schemeClr val="accent4">
                    <a:lumMod val="50000"/>
                  </a:schemeClr>
                </a:solidFill>
              </a:rPr>
              <a:t>philosophy on the </a:t>
            </a:r>
            <a:r>
              <a:rPr lang="en-GB" sz="3200" dirty="0" err="1" smtClean="0">
                <a:solidFill>
                  <a:schemeClr val="accent4">
                    <a:lumMod val="50000"/>
                  </a:schemeClr>
                </a:solidFill>
              </a:rPr>
              <a:t>humani</a:t>
            </a:r>
            <a:r>
              <a:rPr lang="en-GB" sz="3200" dirty="0" smtClean="0">
                <a:solidFill>
                  <a:schemeClr val="accent4">
                    <a:lumMod val="50000"/>
                  </a:schemeClr>
                </a:solidFill>
              </a:rPr>
              <a:t>-ties </a:t>
            </a:r>
            <a:r>
              <a:rPr lang="en-GB" sz="3200" dirty="0">
                <a:solidFill>
                  <a:schemeClr val="accent4">
                    <a:lumMod val="50000"/>
                  </a:schemeClr>
                </a:solidFill>
              </a:rPr>
              <a:t>delayed, in the past years, the </a:t>
            </a:r>
            <a:r>
              <a:rPr lang="en-GB" sz="3200" dirty="0" smtClean="0">
                <a:solidFill>
                  <a:schemeClr val="accent4">
                    <a:lumMod val="50000"/>
                  </a:schemeClr>
                </a:solidFill>
              </a:rPr>
              <a:t>development </a:t>
            </a:r>
            <a:r>
              <a:rPr lang="en-GB" sz="3200" dirty="0">
                <a:solidFill>
                  <a:schemeClr val="accent4">
                    <a:lumMod val="50000"/>
                  </a:schemeClr>
                </a:solidFill>
              </a:rPr>
              <a:t>of a </a:t>
            </a:r>
            <a:r>
              <a:rPr lang="en-GB" sz="3200" dirty="0" err="1" smtClean="0">
                <a:solidFill>
                  <a:schemeClr val="accent4">
                    <a:lumMod val="50000"/>
                  </a:schemeClr>
                </a:solidFill>
              </a:rPr>
              <a:t>rationa-listic</a:t>
            </a:r>
            <a:r>
              <a:rPr lang="en-GB" sz="3200" dirty="0" smtClean="0">
                <a:solidFill>
                  <a:schemeClr val="accent4">
                    <a:lumMod val="50000"/>
                  </a:schemeClr>
                </a:solidFill>
              </a:rPr>
              <a:t> </a:t>
            </a:r>
            <a:r>
              <a:rPr lang="en-GB" sz="3200" dirty="0">
                <a:solidFill>
                  <a:schemeClr val="accent4">
                    <a:lumMod val="50000"/>
                  </a:schemeClr>
                </a:solidFill>
              </a:rPr>
              <a:t>approach to </a:t>
            </a:r>
            <a:r>
              <a:rPr lang="en-GB" sz="3200" dirty="0" smtClean="0">
                <a:solidFill>
                  <a:schemeClr val="accent4">
                    <a:lumMod val="50000"/>
                  </a:schemeClr>
                </a:solidFill>
              </a:rPr>
              <a:t>restoration, which </a:t>
            </a:r>
            <a:r>
              <a:rPr lang="en-GB" sz="3200" dirty="0" err="1" smtClean="0">
                <a:solidFill>
                  <a:schemeClr val="accent4">
                    <a:lumMod val="50000"/>
                  </a:schemeClr>
                </a:solidFill>
              </a:rPr>
              <a:t>ascer-tains</a:t>
            </a:r>
            <a:r>
              <a:rPr lang="en-GB" sz="3200" dirty="0" smtClean="0">
                <a:solidFill>
                  <a:schemeClr val="accent4">
                    <a:lumMod val="50000"/>
                  </a:schemeClr>
                </a:solidFill>
              </a:rPr>
              <a:t> </a:t>
            </a:r>
            <a:r>
              <a:rPr lang="en-GB" sz="3200" dirty="0">
                <a:solidFill>
                  <a:schemeClr val="accent4">
                    <a:lumMod val="50000"/>
                  </a:schemeClr>
                </a:solidFill>
              </a:rPr>
              <a:t>the need of </a:t>
            </a:r>
            <a:r>
              <a:rPr lang="en-GB" sz="3200" dirty="0" err="1" smtClean="0">
                <a:solidFill>
                  <a:schemeClr val="accent4">
                    <a:lumMod val="50000"/>
                  </a:schemeClr>
                </a:solidFill>
              </a:rPr>
              <a:t>recognis-ing</a:t>
            </a:r>
            <a:r>
              <a:rPr lang="en-GB" sz="3200" dirty="0" smtClean="0">
                <a:solidFill>
                  <a:schemeClr val="accent4">
                    <a:lumMod val="50000"/>
                  </a:schemeClr>
                </a:solidFill>
              </a:rPr>
              <a:t> </a:t>
            </a:r>
            <a:r>
              <a:rPr lang="en-GB" sz="3200" dirty="0">
                <a:solidFill>
                  <a:schemeClr val="accent4">
                    <a:lumMod val="50000"/>
                  </a:schemeClr>
                </a:solidFill>
              </a:rPr>
              <a:t>the work of art in its material consistency and of defining the actions (</a:t>
            </a:r>
            <a:r>
              <a:rPr lang="en-GB" sz="3200" dirty="0" err="1" smtClean="0">
                <a:solidFill>
                  <a:schemeClr val="accent4">
                    <a:lumMod val="50000"/>
                  </a:schemeClr>
                </a:solidFill>
              </a:rPr>
              <a:t>resto</a:t>
            </a:r>
            <a:r>
              <a:rPr lang="en-GB" sz="3200" dirty="0" smtClean="0">
                <a:solidFill>
                  <a:schemeClr val="accent4">
                    <a:lumMod val="50000"/>
                  </a:schemeClr>
                </a:solidFill>
              </a:rPr>
              <a:t>-ration</a:t>
            </a:r>
            <a:r>
              <a:rPr lang="en-GB" sz="3200" dirty="0">
                <a:solidFill>
                  <a:schemeClr val="accent4">
                    <a:lumMod val="50000"/>
                  </a:schemeClr>
                </a:solidFill>
              </a:rPr>
              <a:t>) assuring its survival</a:t>
            </a:r>
            <a:r>
              <a:rPr lang="en-GB" sz="3200" dirty="0"/>
              <a:t>. </a:t>
            </a:r>
            <a:endParaRPr lang="it-IT" sz="3200" dirty="0"/>
          </a:p>
        </p:txBody>
      </p:sp>
      <p:pic>
        <p:nvPicPr>
          <p:cNvPr id="124932" name="Picture 4" descr="home_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84" y="1700808"/>
            <a:ext cx="1641475"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24933" name="Picture 5" descr="home_f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184" y="1700808"/>
            <a:ext cx="1581150" cy="1655763"/>
          </a:xfrm>
          <a:prstGeom prst="rect">
            <a:avLst/>
          </a:prstGeom>
          <a:noFill/>
          <a:extLst>
            <a:ext uri="{909E8E84-426E-40DD-AFC4-6F175D3DCCD1}">
              <a14:hiddenFill xmlns:a14="http://schemas.microsoft.com/office/drawing/2010/main">
                <a:solidFill>
                  <a:srgbClr val="FFFFFF"/>
                </a:solidFill>
              </a14:hiddenFill>
            </a:ext>
          </a:extLst>
        </p:spPr>
      </p:pic>
      <p:pic>
        <p:nvPicPr>
          <p:cNvPr id="124934" name="Picture 6" descr="home_th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5334" y="3716933"/>
            <a:ext cx="1735138"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24935" name="Picture 7" descr="home_tw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2084" y="3716933"/>
            <a:ext cx="17335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2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box(in)">
                                      <p:cBhvr>
                                        <p:cTn id="7" dur="500"/>
                                        <p:tgtEl>
                                          <p:spTgt spid="124932"/>
                                        </p:tgtEl>
                                      </p:cBhvr>
                                    </p:animEffect>
                                  </p:childTnLst>
                                </p:cTn>
                              </p:par>
                              <p:par>
                                <p:cTn id="8" presetID="4" presetClass="entr" presetSubtype="16" fill="hold" nodeType="withEffect">
                                  <p:stCondLst>
                                    <p:cond delay="0"/>
                                  </p:stCondLst>
                                  <p:childTnLst>
                                    <p:set>
                                      <p:cBhvr>
                                        <p:cTn id="9" dur="1" fill="hold">
                                          <p:stCondLst>
                                            <p:cond delay="0"/>
                                          </p:stCondLst>
                                        </p:cTn>
                                        <p:tgtEl>
                                          <p:spTgt spid="124933"/>
                                        </p:tgtEl>
                                        <p:attrNameLst>
                                          <p:attrName>style.visibility</p:attrName>
                                        </p:attrNameLst>
                                      </p:cBhvr>
                                      <p:to>
                                        <p:strVal val="visible"/>
                                      </p:to>
                                    </p:set>
                                    <p:animEffect transition="in" filter="box(in)">
                                      <p:cBhvr>
                                        <p:cTn id="10" dur="500"/>
                                        <p:tgtEl>
                                          <p:spTgt spid="124933"/>
                                        </p:tgtEl>
                                      </p:cBhvr>
                                    </p:animEffect>
                                  </p:childTnLst>
                                </p:cTn>
                              </p:par>
                              <p:par>
                                <p:cTn id="11" presetID="4" presetClass="entr" presetSubtype="16" fill="hold" nodeType="withEffect">
                                  <p:stCondLst>
                                    <p:cond delay="0"/>
                                  </p:stCondLst>
                                  <p:childTnLst>
                                    <p:set>
                                      <p:cBhvr>
                                        <p:cTn id="12" dur="1" fill="hold">
                                          <p:stCondLst>
                                            <p:cond delay="0"/>
                                          </p:stCondLst>
                                        </p:cTn>
                                        <p:tgtEl>
                                          <p:spTgt spid="124935"/>
                                        </p:tgtEl>
                                        <p:attrNameLst>
                                          <p:attrName>style.visibility</p:attrName>
                                        </p:attrNameLst>
                                      </p:cBhvr>
                                      <p:to>
                                        <p:strVal val="visible"/>
                                      </p:to>
                                    </p:set>
                                    <p:animEffect transition="in" filter="box(in)">
                                      <p:cBhvr>
                                        <p:cTn id="13" dur="500"/>
                                        <p:tgtEl>
                                          <p:spTgt spid="124935"/>
                                        </p:tgtEl>
                                      </p:cBhvr>
                                    </p:animEffect>
                                  </p:childTnLst>
                                </p:cTn>
                              </p:par>
                              <p:par>
                                <p:cTn id="14" presetID="4" presetClass="entr" presetSubtype="16" fill="hold" nodeType="withEffect">
                                  <p:stCondLst>
                                    <p:cond delay="0"/>
                                  </p:stCondLst>
                                  <p:childTnLst>
                                    <p:set>
                                      <p:cBhvr>
                                        <p:cTn id="15" dur="1" fill="hold">
                                          <p:stCondLst>
                                            <p:cond delay="0"/>
                                          </p:stCondLst>
                                        </p:cTn>
                                        <p:tgtEl>
                                          <p:spTgt spid="124934"/>
                                        </p:tgtEl>
                                        <p:attrNameLst>
                                          <p:attrName>style.visibility</p:attrName>
                                        </p:attrNameLst>
                                      </p:cBhvr>
                                      <p:to>
                                        <p:strVal val="visible"/>
                                      </p:to>
                                    </p:set>
                                    <p:animEffect transition="in" filter="box(in)">
                                      <p:cBhvr>
                                        <p:cTn id="16" dur="500"/>
                                        <p:tgtEl>
                                          <p:spTgt spid="124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246537" y="-945505"/>
            <a:ext cx="7772400" cy="2387600"/>
          </a:xfrm>
        </p:spPr>
        <p:style>
          <a:lnRef idx="2">
            <a:schemeClr val="accent5">
              <a:shade val="50000"/>
            </a:schemeClr>
          </a:lnRef>
          <a:fillRef idx="1">
            <a:schemeClr val="accent5"/>
          </a:fillRef>
          <a:effectRef idx="0">
            <a:schemeClr val="accent5"/>
          </a:effectRef>
          <a:fontRef idx="minor">
            <a:schemeClr val="lt1"/>
          </a:fontRef>
        </p:style>
        <p:txBody>
          <a:bodyPr/>
          <a:lstStyle/>
          <a:p>
            <a:r>
              <a:rPr lang="it-IT" sz="4000" dirty="0" err="1"/>
              <a:t>Conservation</a:t>
            </a:r>
            <a:r>
              <a:rPr lang="it-IT" sz="4000" dirty="0"/>
              <a:t> start with the </a:t>
            </a:r>
            <a:r>
              <a:rPr lang="it-IT" sz="4000" dirty="0" err="1"/>
              <a:t>identification</a:t>
            </a:r>
            <a:endParaRPr lang="it-IT" sz="4000" dirty="0"/>
          </a:p>
        </p:txBody>
      </p:sp>
      <p:sp>
        <p:nvSpPr>
          <p:cNvPr id="58371" name="Rectangle 3"/>
          <p:cNvSpPr>
            <a:spLocks noGrp="1" noChangeArrowheads="1"/>
          </p:cNvSpPr>
          <p:nvPr>
            <p:ph type="subTitle" idx="1"/>
          </p:nvPr>
        </p:nvSpPr>
        <p:spPr>
          <a:xfrm>
            <a:off x="0" y="1540048"/>
            <a:ext cx="6166643" cy="4948021"/>
          </a:xfrm>
          <a:noFill/>
        </p:spPr>
        <p:txBody>
          <a:bodyPr wrap="square">
            <a:spAutoFit/>
          </a:bodyPr>
          <a:lstStyle/>
          <a:p>
            <a:pPr marL="0" indent="0" algn="just">
              <a:lnSpc>
                <a:spcPct val="80000"/>
              </a:lnSpc>
              <a:buFontTx/>
              <a:buNone/>
            </a:pPr>
            <a:r>
              <a:rPr lang="en-GB" altLang="zh-CN" sz="2800" dirty="0">
                <a:solidFill>
                  <a:schemeClr val="accent4">
                    <a:lumMod val="50000"/>
                  </a:schemeClr>
                </a:solidFill>
                <a:ea typeface="宋体" panose="02010600030101010101" pitchFamily="2" charset="-122"/>
              </a:rPr>
              <a:t>conservation of cultural heritage in all its forms and historical periods is rooted in the values attributed to the heritage. Our ability to understand these values depends, in part, on the degree to which information sources about these values may be understood as credible or truthful. Knowledge and understanding of these sources of information, in relation to original and subsequent characteristics of the cultural heritage, and their meaning, is a requisite basis for assessing all aspects of authenticity.</a:t>
            </a:r>
          </a:p>
          <a:p>
            <a:pPr marL="0" indent="0">
              <a:lnSpc>
                <a:spcPct val="80000"/>
              </a:lnSpc>
              <a:buFontTx/>
              <a:buNone/>
            </a:pPr>
            <a:r>
              <a:rPr lang="en-GB" altLang="zh-CN" sz="2000" b="1" dirty="0">
                <a:solidFill>
                  <a:schemeClr val="accent4">
                    <a:lumMod val="50000"/>
                  </a:schemeClr>
                </a:solidFill>
                <a:ea typeface="宋体" panose="02010600030101010101" pitchFamily="2" charset="-122"/>
              </a:rPr>
              <a:t>1994 Nara Document on Authenticity</a:t>
            </a:r>
            <a:endParaRPr lang="it-IT" sz="2000" dirty="0">
              <a:solidFill>
                <a:schemeClr val="accent4">
                  <a:lumMod val="50000"/>
                </a:schemeClr>
              </a:solidFill>
            </a:endParaRPr>
          </a:p>
        </p:txBody>
      </p:sp>
      <p:pic>
        <p:nvPicPr>
          <p:cNvPr id="58372" name="Picture 4"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644" y="1642591"/>
            <a:ext cx="2786062" cy="4394200"/>
          </a:xfrm>
          <a:prstGeom prst="rect">
            <a:avLst/>
          </a:prstGeom>
          <a:noFill/>
          <a:extLst>
            <a:ext uri="{909E8E84-426E-40DD-AFC4-6F175D3DCCD1}">
              <a14:hiddenFill xmlns:a14="http://schemas.microsoft.com/office/drawing/2010/main">
                <a:solidFill>
                  <a:srgbClr val="FFFFFF"/>
                </a:solidFill>
              </a14:hiddenFill>
            </a:ext>
          </a:extLst>
        </p:spPr>
      </p:pic>
      <p:sp>
        <p:nvSpPr>
          <p:cNvPr id="58373" name="Text Box 5"/>
          <p:cNvSpPr txBox="1">
            <a:spLocks noChangeArrowheads="1"/>
          </p:cNvSpPr>
          <p:nvPr/>
        </p:nvSpPr>
        <p:spPr bwMode="auto">
          <a:xfrm>
            <a:off x="6443663" y="6237288"/>
            <a:ext cx="2232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it-IT" sz="1800" dirty="0" err="1">
                <a:solidFill>
                  <a:srgbClr val="00B0F0"/>
                </a:solidFill>
              </a:rPr>
              <a:t>Achelo</a:t>
            </a:r>
            <a:r>
              <a:rPr lang="it-IT" sz="1800" dirty="0">
                <a:solidFill>
                  <a:srgbClr val="00B0F0"/>
                </a:solidFill>
              </a:rPr>
              <a:t> – Villa Giulia</a:t>
            </a:r>
          </a:p>
        </p:txBody>
      </p:sp>
    </p:spTree>
    <p:extLst>
      <p:ext uri="{BB962C8B-B14F-4D97-AF65-F5344CB8AC3E}">
        <p14:creationId xmlns:p14="http://schemas.microsoft.com/office/powerpoint/2010/main" val="285987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ox(in)">
                                      <p:cBhvr>
                                        <p:cTn id="7" dur="500"/>
                                        <p:tgtEl>
                                          <p:spTgt spid="5837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8373"/>
                                        </p:tgtEl>
                                        <p:attrNameLst>
                                          <p:attrName>style.visibility</p:attrName>
                                        </p:attrNameLst>
                                      </p:cBhvr>
                                      <p:to>
                                        <p:strVal val="visible"/>
                                      </p:to>
                                    </p:set>
                                    <p:animEffect transition="in" filter="box(in)">
                                      <p:cBhvr>
                                        <p:cTn id="10"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2099019" y="14768"/>
            <a:ext cx="4882356" cy="1143001"/>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eaLnBrk="1" hangingPunct="1"/>
            <a:r>
              <a:rPr lang="it-IT" altLang="it-IT" dirty="0" smtClean="0"/>
              <a:t>   </a:t>
            </a:r>
            <a:r>
              <a:rPr lang="it-IT" altLang="it-IT" sz="2600" dirty="0" smtClean="0"/>
              <a:t>Sapienza </a:t>
            </a:r>
            <a:r>
              <a:rPr lang="it-IT" altLang="it-IT" sz="2600" dirty="0" err="1" smtClean="0"/>
              <a:t>University</a:t>
            </a:r>
            <a:r>
              <a:rPr lang="it-IT" altLang="it-IT" sz="2600" dirty="0" smtClean="0"/>
              <a:t> of Rome</a:t>
            </a:r>
            <a:r>
              <a:rPr lang="it-IT" altLang="it-IT" dirty="0" smtClean="0"/>
              <a:t/>
            </a:r>
            <a:br>
              <a:rPr lang="it-IT" altLang="it-IT" dirty="0" smtClean="0"/>
            </a:br>
            <a:r>
              <a:rPr lang="it-IT" altLang="it-IT" i="1" dirty="0" smtClean="0">
                <a:latin typeface="Calibri" panose="020F0502020204030204" pitchFamily="34" charset="0"/>
              </a:rPr>
              <a:t>A BRIEF HISTORY</a:t>
            </a:r>
          </a:p>
        </p:txBody>
      </p:sp>
      <p:sp>
        <p:nvSpPr>
          <p:cNvPr id="12293" name="Rectangle 3"/>
          <p:cNvSpPr>
            <a:spLocks noGrp="1" noChangeArrowheads="1"/>
          </p:cNvSpPr>
          <p:nvPr>
            <p:ph idx="4294967295"/>
          </p:nvPr>
        </p:nvSpPr>
        <p:spPr>
          <a:xfrm>
            <a:off x="1993900" y="1412875"/>
            <a:ext cx="7150100" cy="5286375"/>
          </a:xfrm>
        </p:spPr>
        <p:txBody>
          <a:bodyPr>
            <a:noAutofit/>
          </a:bodyPr>
          <a:lstStyle/>
          <a:p>
            <a:pPr>
              <a:spcAft>
                <a:spcPts val="600"/>
              </a:spcAft>
            </a:pPr>
            <a:r>
              <a:rPr kumimoji="1" lang="en-GB" altLang="it-IT" sz="2200" dirty="0" smtClean="0">
                <a:ea typeface="Batang" panose="02030600000101010101" pitchFamily="18" charset="-127"/>
              </a:rPr>
              <a:t>Sapienza University of Rome was founded on 20 April 1303 by Pope </a:t>
            </a:r>
            <a:r>
              <a:rPr kumimoji="1" lang="en-GB" altLang="it-IT" sz="2200" dirty="0" err="1" smtClean="0">
                <a:ea typeface="Batang" panose="02030600000101010101" pitchFamily="18" charset="-127"/>
              </a:rPr>
              <a:t>Bonifacio</a:t>
            </a:r>
            <a:r>
              <a:rPr kumimoji="1" lang="en-GB" altLang="it-IT" sz="2200" dirty="0" smtClean="0">
                <a:ea typeface="Batang" panose="02030600000101010101" pitchFamily="18" charset="-127"/>
              </a:rPr>
              <a:t> VIII as “</a:t>
            </a:r>
            <a:r>
              <a:rPr kumimoji="1" lang="en-GB" altLang="it-IT" sz="2200" dirty="0" err="1" smtClean="0">
                <a:ea typeface="Batang" panose="02030600000101010101" pitchFamily="18" charset="-127"/>
              </a:rPr>
              <a:t>Studium</a:t>
            </a:r>
            <a:r>
              <a:rPr kumimoji="1" lang="en-GB" altLang="it-IT" sz="2200" dirty="0" smtClean="0">
                <a:ea typeface="Batang" panose="02030600000101010101" pitchFamily="18" charset="-127"/>
              </a:rPr>
              <a:t> Urbis”.</a:t>
            </a:r>
          </a:p>
          <a:p>
            <a:pPr>
              <a:spcAft>
                <a:spcPts val="600"/>
              </a:spcAft>
            </a:pPr>
            <a:r>
              <a:rPr kumimoji="1" lang="en-GB" altLang="it-IT" sz="2200" dirty="0" smtClean="0">
                <a:ea typeface="Batang" panose="02030600000101010101" pitchFamily="18" charset="-127"/>
              </a:rPr>
              <a:t>In </a:t>
            </a:r>
            <a:r>
              <a:rPr kumimoji="1" lang="en-GB" altLang="it-IT" sz="2200" b="1" dirty="0" smtClean="0">
                <a:ea typeface="Batang" panose="02030600000101010101" pitchFamily="18" charset="-127"/>
              </a:rPr>
              <a:t>1431 </a:t>
            </a:r>
            <a:r>
              <a:rPr kumimoji="1" lang="en-GB" altLang="it-IT" sz="2200" dirty="0" smtClean="0">
                <a:ea typeface="Batang" panose="02030600000101010101" pitchFamily="18" charset="-127"/>
              </a:rPr>
              <a:t>Pope Eugene IV reorganized the </a:t>
            </a:r>
            <a:r>
              <a:rPr kumimoji="1" lang="en-GB" altLang="it-IT" sz="2200" dirty="0" err="1" smtClean="0">
                <a:ea typeface="Batang" panose="02030600000101010101" pitchFamily="18" charset="-127"/>
              </a:rPr>
              <a:t>Studium</a:t>
            </a:r>
            <a:r>
              <a:rPr kumimoji="1" lang="en-GB" altLang="it-IT" sz="2200" dirty="0" smtClean="0">
                <a:ea typeface="Batang" panose="02030600000101010101" pitchFamily="18" charset="-127"/>
              </a:rPr>
              <a:t> including four faculties (Law, Medicine, Philosophy and Theology) and buying a palace which later, in 1959, housed the </a:t>
            </a:r>
            <a:r>
              <a:rPr kumimoji="1" lang="en-GB" altLang="it-IT" sz="2200" dirty="0" err="1" smtClean="0">
                <a:ea typeface="Batang" panose="02030600000101010101" pitchFamily="18" charset="-127"/>
              </a:rPr>
              <a:t>Sant'Ivo</a:t>
            </a:r>
            <a:r>
              <a:rPr kumimoji="1" lang="en-GB" altLang="it-IT" sz="2200" dirty="0" smtClean="0">
                <a:ea typeface="Batang" panose="02030600000101010101" pitchFamily="18" charset="-127"/>
              </a:rPr>
              <a:t> </a:t>
            </a:r>
            <a:r>
              <a:rPr kumimoji="1" lang="en-GB" altLang="it-IT" sz="2200" dirty="0" err="1" smtClean="0">
                <a:ea typeface="Batang" panose="02030600000101010101" pitchFamily="18" charset="-127"/>
              </a:rPr>
              <a:t>alla</a:t>
            </a:r>
            <a:r>
              <a:rPr kumimoji="1" lang="en-GB" altLang="it-IT" sz="2200" dirty="0" smtClean="0">
                <a:ea typeface="Batang" panose="02030600000101010101" pitchFamily="18" charset="-127"/>
              </a:rPr>
              <a:t> Sapienza church, a Borromini’s baroque masterpiece.</a:t>
            </a:r>
          </a:p>
          <a:p>
            <a:pPr>
              <a:spcAft>
                <a:spcPts val="600"/>
              </a:spcAft>
            </a:pPr>
            <a:r>
              <a:rPr kumimoji="1" lang="en-GB" altLang="it-IT" sz="2200" dirty="0" smtClean="0">
                <a:ea typeface="Batang" panose="02030600000101010101" pitchFamily="18" charset="-127"/>
              </a:rPr>
              <a:t>In </a:t>
            </a:r>
            <a:r>
              <a:rPr kumimoji="1" lang="en-GB" altLang="it-IT" sz="2200" b="1" dirty="0" smtClean="0">
                <a:ea typeface="Batang" panose="02030600000101010101" pitchFamily="18" charset="-127"/>
              </a:rPr>
              <a:t>1808</a:t>
            </a:r>
            <a:r>
              <a:rPr kumimoji="1" lang="en-GB" altLang="it-IT" sz="2200" dirty="0" smtClean="0">
                <a:ea typeface="Batang" panose="02030600000101010101" pitchFamily="18" charset="-127"/>
              </a:rPr>
              <a:t>, the  Faculties were </a:t>
            </a:r>
            <a:r>
              <a:rPr kumimoji="1" lang="en-GB" altLang="it-IT" sz="2200" b="1" dirty="0" smtClean="0">
                <a:ea typeface="Batang" panose="02030600000101010101" pitchFamily="18" charset="-127"/>
              </a:rPr>
              <a:t>Sacred Sciences</a:t>
            </a:r>
            <a:r>
              <a:rPr kumimoji="1" lang="en-GB" altLang="it-IT" sz="2200" dirty="0" smtClean="0">
                <a:ea typeface="Batang" panose="02030600000101010101" pitchFamily="18" charset="-127"/>
              </a:rPr>
              <a:t>, </a:t>
            </a:r>
            <a:r>
              <a:rPr kumimoji="1" lang="en-GB" altLang="it-IT" sz="2200" b="1" dirty="0" smtClean="0">
                <a:ea typeface="Batang" panose="02030600000101010101" pitchFamily="18" charset="-127"/>
              </a:rPr>
              <a:t>Law</a:t>
            </a:r>
            <a:r>
              <a:rPr kumimoji="1" lang="en-GB" altLang="it-IT" sz="2200" dirty="0" smtClean="0">
                <a:ea typeface="Batang" panose="02030600000101010101" pitchFamily="18" charset="-127"/>
              </a:rPr>
              <a:t>, </a:t>
            </a:r>
            <a:r>
              <a:rPr kumimoji="1" lang="en-GB" altLang="it-IT" sz="2200" b="1" dirty="0" smtClean="0">
                <a:ea typeface="Batang" panose="02030600000101010101" pitchFamily="18" charset="-127"/>
              </a:rPr>
              <a:t>Philosophy</a:t>
            </a:r>
            <a:r>
              <a:rPr kumimoji="1" lang="en-GB" altLang="it-IT" sz="2200" dirty="0" smtClean="0">
                <a:ea typeface="Batang" panose="02030600000101010101" pitchFamily="18" charset="-127"/>
              </a:rPr>
              <a:t>, </a:t>
            </a:r>
            <a:r>
              <a:rPr kumimoji="1" lang="en-GB" altLang="it-IT" sz="2200" b="1" dirty="0" smtClean="0">
                <a:ea typeface="Batang" panose="02030600000101010101" pitchFamily="18" charset="-127"/>
              </a:rPr>
              <a:t>Medicine</a:t>
            </a:r>
            <a:r>
              <a:rPr kumimoji="1" lang="en-GB" altLang="it-IT" sz="2200" dirty="0" smtClean="0">
                <a:ea typeface="Batang" panose="02030600000101010101" pitchFamily="18" charset="-127"/>
              </a:rPr>
              <a:t> and </a:t>
            </a:r>
            <a:r>
              <a:rPr kumimoji="1" lang="en-GB" altLang="it-IT" sz="2200" b="1" dirty="0" smtClean="0">
                <a:ea typeface="Batang" panose="02030600000101010101" pitchFamily="18" charset="-127"/>
              </a:rPr>
              <a:t>Surgery</a:t>
            </a:r>
            <a:r>
              <a:rPr kumimoji="1" lang="en-GB" altLang="it-IT" sz="2200" dirty="0" smtClean="0">
                <a:ea typeface="Batang" panose="02030600000101010101" pitchFamily="18" charset="-127"/>
              </a:rPr>
              <a:t>, </a:t>
            </a:r>
            <a:r>
              <a:rPr kumimoji="1" lang="en-GB" altLang="it-IT" sz="2200" b="1" dirty="0" smtClean="0">
                <a:ea typeface="Batang" panose="02030600000101010101" pitchFamily="18" charset="-127"/>
              </a:rPr>
              <a:t>Philology</a:t>
            </a:r>
            <a:r>
              <a:rPr kumimoji="1" lang="en-GB" altLang="it-IT" sz="2200" dirty="0" smtClean="0">
                <a:ea typeface="Batang" panose="02030600000101010101" pitchFamily="18" charset="-127"/>
              </a:rPr>
              <a:t>. </a:t>
            </a:r>
          </a:p>
          <a:p>
            <a:pPr>
              <a:spcAft>
                <a:spcPts val="600"/>
              </a:spcAft>
            </a:pPr>
            <a:r>
              <a:rPr kumimoji="1" lang="en-GB" altLang="it-IT" sz="2200" dirty="0" smtClean="0">
                <a:ea typeface="Batang" panose="02030600000101010101" pitchFamily="18" charset="-127"/>
              </a:rPr>
              <a:t>In </a:t>
            </a:r>
            <a:r>
              <a:rPr kumimoji="1" lang="en-GB" altLang="it-IT" sz="2200" b="1" dirty="0" smtClean="0">
                <a:ea typeface="Batang" panose="02030600000101010101" pitchFamily="18" charset="-127"/>
              </a:rPr>
              <a:t>1904 </a:t>
            </a:r>
            <a:r>
              <a:rPr kumimoji="1" lang="en-GB" altLang="it-IT" sz="2200" dirty="0" smtClean="0">
                <a:ea typeface="Batang" panose="02030600000101010101" pitchFamily="18" charset="-127"/>
              </a:rPr>
              <a:t>the </a:t>
            </a:r>
            <a:r>
              <a:rPr kumimoji="1" lang="en-GB" altLang="it-IT" sz="2200" dirty="0" err="1" smtClean="0">
                <a:ea typeface="Batang" panose="02030600000101010101" pitchFamily="18" charset="-127"/>
              </a:rPr>
              <a:t>Policlinico</a:t>
            </a:r>
            <a:r>
              <a:rPr kumimoji="1" lang="en-GB" altLang="it-IT" sz="2200" dirty="0" smtClean="0">
                <a:ea typeface="Batang" panose="02030600000101010101" pitchFamily="18" charset="-127"/>
              </a:rPr>
              <a:t> Umberto I was opened next to </a:t>
            </a:r>
            <a:r>
              <a:rPr kumimoji="1" lang="en-GB" altLang="it-IT" sz="2200" dirty="0" err="1" smtClean="0">
                <a:ea typeface="Batang" panose="02030600000101010101" pitchFamily="18" charset="-127"/>
              </a:rPr>
              <a:t>Stazione</a:t>
            </a:r>
            <a:r>
              <a:rPr kumimoji="1" lang="en-GB" altLang="it-IT" sz="2200" dirty="0" smtClean="0">
                <a:ea typeface="Batang" panose="02030600000101010101" pitchFamily="18" charset="-127"/>
              </a:rPr>
              <a:t> Termini, as an University hospital and headquarter of the Faculty of Medicine and Surgery.</a:t>
            </a:r>
          </a:p>
          <a:p>
            <a:pPr>
              <a:spcAft>
                <a:spcPts val="600"/>
              </a:spcAft>
            </a:pPr>
            <a:r>
              <a:rPr kumimoji="1" lang="en-GB" altLang="it-IT" sz="2200" dirty="0" smtClean="0">
                <a:ea typeface="Batang" panose="02030600000101010101" pitchFamily="18" charset="-127"/>
              </a:rPr>
              <a:t>In </a:t>
            </a:r>
            <a:r>
              <a:rPr kumimoji="1" lang="en-GB" altLang="it-IT" sz="2200" b="1" dirty="0" smtClean="0">
                <a:ea typeface="Batang" panose="02030600000101010101" pitchFamily="18" charset="-127"/>
              </a:rPr>
              <a:t>1935 </a:t>
            </a:r>
            <a:r>
              <a:rPr kumimoji="1" lang="en-GB" altLang="it-IT" sz="2200" dirty="0" smtClean="0">
                <a:ea typeface="Batang" panose="02030600000101010101" pitchFamily="18" charset="-127"/>
              </a:rPr>
              <a:t>the new university campus planned by Marcello </a:t>
            </a:r>
            <a:r>
              <a:rPr kumimoji="1" lang="en-GB" altLang="it-IT" sz="2200" dirty="0" err="1" smtClean="0">
                <a:ea typeface="Batang" panose="02030600000101010101" pitchFamily="18" charset="-127"/>
              </a:rPr>
              <a:t>Piacentini</a:t>
            </a:r>
            <a:r>
              <a:rPr kumimoji="1" lang="en-GB" altLang="it-IT" sz="2200" dirty="0" smtClean="0">
                <a:ea typeface="Batang" panose="02030600000101010101" pitchFamily="18" charset="-127"/>
              </a:rPr>
              <a:t>, close to </a:t>
            </a:r>
            <a:r>
              <a:rPr kumimoji="1" lang="en-GB" altLang="it-IT" sz="2200" dirty="0" err="1" smtClean="0">
                <a:ea typeface="Batang" panose="02030600000101010101" pitchFamily="18" charset="-127"/>
              </a:rPr>
              <a:t>Stazione</a:t>
            </a:r>
            <a:r>
              <a:rPr kumimoji="1" lang="en-GB" altLang="it-IT" sz="2200" dirty="0" smtClean="0">
                <a:ea typeface="Batang" panose="02030600000101010101" pitchFamily="18" charset="-127"/>
              </a:rPr>
              <a:t> Termini and </a:t>
            </a:r>
            <a:r>
              <a:rPr kumimoji="1" lang="en-GB" altLang="it-IT" sz="2200" dirty="0" err="1" smtClean="0">
                <a:ea typeface="Batang" panose="02030600000101010101" pitchFamily="18" charset="-127"/>
              </a:rPr>
              <a:t>Policlinico</a:t>
            </a:r>
            <a:r>
              <a:rPr kumimoji="1" lang="en-GB" altLang="it-IT" sz="2200" dirty="0" smtClean="0">
                <a:ea typeface="Batang" panose="02030600000101010101" pitchFamily="18" charset="-127"/>
              </a:rPr>
              <a:t> Umberto I, was completed</a:t>
            </a:r>
          </a:p>
        </p:txBody>
      </p:sp>
      <p:pic>
        <p:nvPicPr>
          <p:cNvPr id="56321" name="Picture 1"/>
          <p:cNvPicPr>
            <a:picLocks noChangeAspect="1" noChangeArrowheads="1"/>
          </p:cNvPicPr>
          <p:nvPr/>
        </p:nvPicPr>
        <p:blipFill rotWithShape="1">
          <a:blip r:embed="rId3"/>
          <a:srcRect b="50000"/>
          <a:stretch/>
        </p:blipFill>
        <p:spPr bwMode="auto">
          <a:xfrm>
            <a:off x="-59424" y="-28658"/>
            <a:ext cx="201612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6322" name="Picture 2"/>
          <p:cNvPicPr>
            <a:picLocks noChangeAspect="1" noChangeArrowheads="1"/>
          </p:cNvPicPr>
          <p:nvPr/>
        </p:nvPicPr>
        <p:blipFill rotWithShape="1">
          <a:blip r:embed="rId4"/>
          <a:srcRect b="50000"/>
          <a:stretch/>
        </p:blipFill>
        <p:spPr bwMode="auto">
          <a:xfrm>
            <a:off x="7090569" y="-27384"/>
            <a:ext cx="2017712"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01209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fade">
                                      <p:cBhvr>
                                        <p:cTn id="7" dur="500"/>
                                        <p:tgtEl>
                                          <p:spTgt spid="1229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animEffect transition="in" filter="fade">
                                      <p:cBhvr>
                                        <p:cTn id="11" dur="500"/>
                                        <p:tgtEl>
                                          <p:spTgt spid="1229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293">
                                            <p:txEl>
                                              <p:pRg st="2" end="2"/>
                                            </p:txEl>
                                          </p:spTgt>
                                        </p:tgtEl>
                                        <p:attrNameLst>
                                          <p:attrName>style.visibility</p:attrName>
                                        </p:attrNameLst>
                                      </p:cBhvr>
                                      <p:to>
                                        <p:strVal val="visible"/>
                                      </p:to>
                                    </p:set>
                                    <p:animEffect transition="in" filter="fade">
                                      <p:cBhvr>
                                        <p:cTn id="15" dur="500"/>
                                        <p:tgtEl>
                                          <p:spTgt spid="1229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293">
                                            <p:txEl>
                                              <p:pRg st="3" end="3"/>
                                            </p:txEl>
                                          </p:spTgt>
                                        </p:tgtEl>
                                        <p:attrNameLst>
                                          <p:attrName>style.visibility</p:attrName>
                                        </p:attrNameLst>
                                      </p:cBhvr>
                                      <p:to>
                                        <p:strVal val="visible"/>
                                      </p:to>
                                    </p:set>
                                    <p:animEffect transition="in" filter="fade">
                                      <p:cBhvr>
                                        <p:cTn id="19" dur="500"/>
                                        <p:tgtEl>
                                          <p:spTgt spid="1229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293">
                                            <p:txEl>
                                              <p:pRg st="4" end="4"/>
                                            </p:txEl>
                                          </p:spTgt>
                                        </p:tgtEl>
                                        <p:attrNameLst>
                                          <p:attrName>style.visibility</p:attrName>
                                        </p:attrNameLst>
                                      </p:cBhvr>
                                      <p:to>
                                        <p:strVal val="visible"/>
                                      </p:to>
                                    </p:set>
                                    <p:animEffect transition="in" filter="fade">
                                      <p:cBhvr>
                                        <p:cTn id="23" dur="500"/>
                                        <p:tgtEl>
                                          <p:spTgt spid="122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274638"/>
            <a:ext cx="8229600" cy="1066800"/>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solidFill>
                  <a:schemeClr val="bg1"/>
                </a:solidFill>
              </a:rPr>
              <a:t>Theory of Restoration 1963</a:t>
            </a:r>
            <a:endParaRPr lang="it-IT" dirty="0">
              <a:solidFill>
                <a:schemeClr val="bg1"/>
              </a:solidFill>
            </a:endParaRPr>
          </a:p>
        </p:txBody>
      </p:sp>
      <p:sp>
        <p:nvSpPr>
          <p:cNvPr id="139267" name="Rectangle 3"/>
          <p:cNvSpPr>
            <a:spLocks noGrp="1" noChangeArrowheads="1"/>
          </p:cNvSpPr>
          <p:nvPr>
            <p:ph type="body" sz="half" idx="1"/>
          </p:nvPr>
        </p:nvSpPr>
        <p:spPr>
          <a:xfrm>
            <a:off x="0" y="1989138"/>
            <a:ext cx="5795963" cy="5761037"/>
          </a:xfrm>
        </p:spPr>
        <p:txBody>
          <a:bodyPr/>
          <a:lstStyle/>
          <a:p>
            <a:pPr marL="0" indent="0" algn="just">
              <a:buFontTx/>
              <a:buNone/>
            </a:pPr>
            <a:r>
              <a:rPr lang="en-GB" sz="2600" dirty="0"/>
              <a:t>It </a:t>
            </a:r>
            <a:r>
              <a:rPr lang="en-GB" sz="2600" dirty="0">
                <a:solidFill>
                  <a:schemeClr val="accent4">
                    <a:lumMod val="50000"/>
                  </a:schemeClr>
                </a:solidFill>
              </a:rPr>
              <a:t>is the methodological moment of the recognition of the work (heritage resource) in its physical consistency and its significance (aesthetic and historic), in view of its transmission to the future. The focus in restoration is the material object, and the aim is to re-establish the potential unity of the work so far as this is possible without committing an historic or artistic fake, and without cancelling traces of its passage in time.</a:t>
            </a:r>
            <a:endParaRPr lang="it-IT" sz="2600" dirty="0">
              <a:solidFill>
                <a:schemeClr val="accent4">
                  <a:lumMod val="50000"/>
                </a:schemeClr>
              </a:solidFill>
            </a:endParaRPr>
          </a:p>
        </p:txBody>
      </p:sp>
      <p:pic>
        <p:nvPicPr>
          <p:cNvPr id="139272" name="Picture 8" descr="Matrici rame 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865417" y="1600200"/>
            <a:ext cx="1604165"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9275" name="Text Box 11"/>
          <p:cNvSpPr txBox="1">
            <a:spLocks noChangeArrowheads="1"/>
          </p:cNvSpPr>
          <p:nvPr/>
        </p:nvSpPr>
        <p:spPr bwMode="auto">
          <a:xfrm>
            <a:off x="5795963" y="5942013"/>
            <a:ext cx="2736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None/>
            </a:pPr>
            <a:r>
              <a:rPr lang="it-IT"/>
              <a:t>Copper matrix restored at the Calcografia pontificia</a:t>
            </a:r>
          </a:p>
        </p:txBody>
      </p:sp>
    </p:spTree>
    <p:extLst>
      <p:ext uri="{BB962C8B-B14F-4D97-AF65-F5344CB8AC3E}">
        <p14:creationId xmlns:p14="http://schemas.microsoft.com/office/powerpoint/2010/main" val="847223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39272"/>
                                        </p:tgtEl>
                                        <p:attrNameLst>
                                          <p:attrName>style.visibility</p:attrName>
                                        </p:attrNameLst>
                                      </p:cBhvr>
                                      <p:to>
                                        <p:strVal val="visible"/>
                                      </p:to>
                                    </p:set>
                                    <p:animEffect transition="in" filter="box(in)">
                                      <p:cBhvr>
                                        <p:cTn id="7" dur="500"/>
                                        <p:tgtEl>
                                          <p:spTgt spid="13927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9275"/>
                                        </p:tgtEl>
                                        <p:attrNameLst>
                                          <p:attrName>style.visibility</p:attrName>
                                        </p:attrNameLst>
                                      </p:cBhvr>
                                      <p:to>
                                        <p:strVal val="visible"/>
                                      </p:to>
                                    </p:set>
                                    <p:animEffect transition="in" filter="box(in)">
                                      <p:cBhvr>
                                        <p:cTn id="10" dur="500"/>
                                        <p:tgtEl>
                                          <p:spTgt spid="139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547664" y="20666"/>
            <a:ext cx="6696744" cy="1104078"/>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4000" b="1" dirty="0">
                <a:solidFill>
                  <a:schemeClr val="bg1"/>
                </a:solidFill>
              </a:rPr>
              <a:t>Unity of work of </a:t>
            </a:r>
            <a:r>
              <a:rPr lang="en-GB" sz="4000" b="1" dirty="0" smtClean="0">
                <a:solidFill>
                  <a:schemeClr val="bg1"/>
                </a:solidFill>
              </a:rPr>
              <a:t>art </a:t>
            </a:r>
            <a:r>
              <a:rPr lang="en-GB" sz="2800" dirty="0" smtClean="0">
                <a:solidFill>
                  <a:schemeClr val="bg1"/>
                </a:solidFill>
              </a:rPr>
              <a:t>(Brandi </a:t>
            </a:r>
            <a:r>
              <a:rPr lang="en-GB" sz="2800" dirty="0">
                <a:solidFill>
                  <a:schemeClr val="bg1"/>
                </a:solidFill>
              </a:rPr>
              <a:t>1963)</a:t>
            </a:r>
            <a:endParaRPr lang="it-IT" sz="2800" dirty="0">
              <a:solidFill>
                <a:schemeClr val="bg1"/>
              </a:solidFill>
            </a:endParaRPr>
          </a:p>
        </p:txBody>
      </p:sp>
      <p:sp>
        <p:nvSpPr>
          <p:cNvPr id="128003" name="Rectangle 3"/>
          <p:cNvSpPr>
            <a:spLocks noGrp="1" noChangeArrowheads="1"/>
          </p:cNvSpPr>
          <p:nvPr>
            <p:ph type="body" idx="1"/>
          </p:nvPr>
        </p:nvSpPr>
        <p:spPr>
          <a:xfrm>
            <a:off x="0" y="1428899"/>
            <a:ext cx="4894263" cy="1400025"/>
          </a:xfrm>
        </p:spPr>
        <p:txBody>
          <a:bodyPr>
            <a:noAutofit/>
          </a:bodyPr>
          <a:lstStyle/>
          <a:p>
            <a:pPr marL="0" indent="0" algn="just">
              <a:buFontTx/>
              <a:buNone/>
            </a:pPr>
            <a:r>
              <a:rPr lang="en-GB" sz="3600" dirty="0" smtClean="0">
                <a:solidFill>
                  <a:schemeClr val="accent4">
                    <a:lumMod val="50000"/>
                  </a:schemeClr>
                </a:solidFill>
              </a:rPr>
              <a:t>Re-establish </a:t>
            </a:r>
            <a:r>
              <a:rPr lang="en-GB" sz="3600" dirty="0">
                <a:solidFill>
                  <a:schemeClr val="accent4">
                    <a:lumMod val="50000"/>
                  </a:schemeClr>
                </a:solidFill>
              </a:rPr>
              <a:t>the </a:t>
            </a:r>
            <a:r>
              <a:rPr lang="en-GB" sz="3600" dirty="0" err="1" smtClean="0">
                <a:solidFill>
                  <a:schemeClr val="accent4">
                    <a:lumMod val="50000"/>
                  </a:schemeClr>
                </a:solidFill>
              </a:rPr>
              <a:t>poten-tial</a:t>
            </a:r>
            <a:r>
              <a:rPr lang="en-GB" sz="3600" dirty="0" smtClean="0">
                <a:solidFill>
                  <a:schemeClr val="accent4">
                    <a:lumMod val="50000"/>
                  </a:schemeClr>
                </a:solidFill>
              </a:rPr>
              <a:t> </a:t>
            </a:r>
            <a:r>
              <a:rPr lang="en-GB" sz="3600" dirty="0">
                <a:solidFill>
                  <a:schemeClr val="accent4">
                    <a:lumMod val="50000"/>
                  </a:schemeClr>
                </a:solidFill>
              </a:rPr>
              <a:t>unity of the work of art, as long as this is </a:t>
            </a:r>
            <a:r>
              <a:rPr lang="en-GB" sz="3600" dirty="0" smtClean="0">
                <a:solidFill>
                  <a:schemeClr val="accent4">
                    <a:lumMod val="50000"/>
                  </a:schemeClr>
                </a:solidFill>
              </a:rPr>
              <a:t>possible </a:t>
            </a:r>
            <a:r>
              <a:rPr lang="en-GB" sz="3600" dirty="0">
                <a:solidFill>
                  <a:schemeClr val="accent4">
                    <a:lumMod val="50000"/>
                  </a:schemeClr>
                </a:solidFill>
              </a:rPr>
              <a:t>without </a:t>
            </a:r>
            <a:r>
              <a:rPr lang="en-GB" sz="3600" dirty="0" err="1" smtClean="0">
                <a:solidFill>
                  <a:schemeClr val="accent4">
                    <a:lumMod val="50000"/>
                  </a:schemeClr>
                </a:solidFill>
              </a:rPr>
              <a:t>produ-cing</a:t>
            </a:r>
            <a:r>
              <a:rPr lang="en-GB" sz="3600" dirty="0" smtClean="0">
                <a:solidFill>
                  <a:schemeClr val="accent4">
                    <a:lumMod val="50000"/>
                  </a:schemeClr>
                </a:solidFill>
              </a:rPr>
              <a:t> </a:t>
            </a:r>
            <a:r>
              <a:rPr lang="en-GB" sz="3600" dirty="0">
                <a:solidFill>
                  <a:schemeClr val="accent4">
                    <a:lumMod val="50000"/>
                  </a:schemeClr>
                </a:solidFill>
              </a:rPr>
              <a:t>an artistic or </a:t>
            </a:r>
            <a:r>
              <a:rPr lang="en-GB" sz="3600" dirty="0" err="1" smtClean="0">
                <a:solidFill>
                  <a:schemeClr val="accent4">
                    <a:lumMod val="50000"/>
                  </a:schemeClr>
                </a:solidFill>
              </a:rPr>
              <a:t>histo-rical</a:t>
            </a:r>
            <a:r>
              <a:rPr lang="en-GB" sz="3600" dirty="0" smtClean="0">
                <a:solidFill>
                  <a:schemeClr val="accent4">
                    <a:lumMod val="50000"/>
                  </a:schemeClr>
                </a:solidFill>
              </a:rPr>
              <a:t> </a:t>
            </a:r>
            <a:r>
              <a:rPr lang="en-GB" sz="3600" dirty="0">
                <a:solidFill>
                  <a:schemeClr val="accent4">
                    <a:lumMod val="50000"/>
                  </a:schemeClr>
                </a:solidFill>
              </a:rPr>
              <a:t>forgery and </a:t>
            </a:r>
            <a:r>
              <a:rPr lang="en-GB" sz="3600" dirty="0" smtClean="0">
                <a:solidFill>
                  <a:schemeClr val="accent4">
                    <a:lumMod val="50000"/>
                  </a:schemeClr>
                </a:solidFill>
              </a:rPr>
              <a:t>with-out </a:t>
            </a:r>
            <a:r>
              <a:rPr lang="en-GB" sz="3600" dirty="0">
                <a:solidFill>
                  <a:schemeClr val="accent4">
                    <a:lumMod val="50000"/>
                  </a:schemeClr>
                </a:solidFill>
              </a:rPr>
              <a:t>erasing every trace of the passage of time left on the work of art. </a:t>
            </a:r>
            <a:endParaRPr lang="it-IT" sz="3600" dirty="0">
              <a:solidFill>
                <a:schemeClr val="accent4">
                  <a:lumMod val="50000"/>
                </a:schemeClr>
              </a:solidFill>
            </a:endParaRPr>
          </a:p>
        </p:txBody>
      </p:sp>
      <p:pic>
        <p:nvPicPr>
          <p:cNvPr id="128004" name="Picture 4" descr="dion28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1412875"/>
            <a:ext cx="4248150" cy="2163763"/>
          </a:xfrm>
          <a:prstGeom prst="rect">
            <a:avLst/>
          </a:prstGeom>
          <a:noFill/>
          <a:extLst>
            <a:ext uri="{909E8E84-426E-40DD-AFC4-6F175D3DCCD1}">
              <a14:hiddenFill xmlns:a14="http://schemas.microsoft.com/office/drawing/2010/main">
                <a:solidFill>
                  <a:srgbClr val="FFFFFF"/>
                </a:solidFill>
              </a14:hiddenFill>
            </a:ext>
          </a:extLst>
        </p:spPr>
      </p:pic>
      <p:pic>
        <p:nvPicPr>
          <p:cNvPr id="128005" name="Picture 5" descr="dion285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263" y="3573463"/>
            <a:ext cx="4249737" cy="220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57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box(in)">
                                      <p:cBhvr>
                                        <p:cTn id="7" dur="500"/>
                                        <p:tgtEl>
                                          <p:spTgt spid="128004"/>
                                        </p:tgtEl>
                                      </p:cBhvr>
                                    </p:animEffect>
                                  </p:childTnLst>
                                </p:cTn>
                              </p:par>
                            </p:childTnLst>
                          </p:cTn>
                        </p:par>
                        <p:par>
                          <p:cTn id="8" fill="hold" nodeType="with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28005"/>
                                        </p:tgtEl>
                                        <p:attrNameLst>
                                          <p:attrName>style.visibility</p:attrName>
                                        </p:attrNameLst>
                                      </p:cBhvr>
                                      <p:to>
                                        <p:strVal val="visible"/>
                                      </p:to>
                                    </p:set>
                                    <p:animEffect transition="in" filter="box(in)">
                                      <p:cBhvr>
                                        <p:cTn id="11" dur="5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75656" y="0"/>
            <a:ext cx="7664336" cy="720036"/>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altLang="zh-CN" sz="4000" dirty="0">
                <a:ea typeface="宋体" panose="02010600030101010101" pitchFamily="2" charset="-122"/>
              </a:rPr>
              <a:t>Visual processes and mechanisms</a:t>
            </a:r>
            <a:endParaRPr lang="it-IT" sz="4000" dirty="0">
              <a:ea typeface="宋体" panose="02010600030101010101" pitchFamily="2" charset="-122"/>
            </a:endParaRPr>
          </a:p>
        </p:txBody>
      </p:sp>
      <p:sp>
        <p:nvSpPr>
          <p:cNvPr id="173059" name="Rectangle 3"/>
          <p:cNvSpPr>
            <a:spLocks noGrp="1" noChangeArrowheads="1"/>
          </p:cNvSpPr>
          <p:nvPr>
            <p:ph type="body" idx="1"/>
          </p:nvPr>
        </p:nvSpPr>
        <p:spPr>
          <a:xfrm>
            <a:off x="251520" y="1306831"/>
            <a:ext cx="5040560" cy="4785994"/>
          </a:xfrm>
        </p:spPr>
        <p:txBody>
          <a:bodyPr>
            <a:noAutofit/>
          </a:bodyPr>
          <a:lstStyle/>
          <a:p>
            <a:pPr marL="0" indent="0" algn="just">
              <a:buFontTx/>
              <a:buNone/>
            </a:pPr>
            <a:r>
              <a:rPr lang="en-GB" altLang="zh-CN" sz="3200" dirty="0">
                <a:solidFill>
                  <a:schemeClr val="accent4">
                    <a:lumMod val="50000"/>
                  </a:schemeClr>
                </a:solidFill>
                <a:ea typeface="宋体" panose="02010600030101010101" pitchFamily="2" charset="-122"/>
              </a:rPr>
              <a:t>… </a:t>
            </a:r>
            <a:r>
              <a:rPr lang="en-GB" altLang="zh-CN" sz="3200" dirty="0" smtClean="0">
                <a:solidFill>
                  <a:schemeClr val="accent4">
                    <a:lumMod val="50000"/>
                  </a:schemeClr>
                </a:solidFill>
                <a:ea typeface="宋体" panose="02010600030101010101" pitchFamily="2" charset="-122"/>
              </a:rPr>
              <a:t>re-establishing </a:t>
            </a:r>
            <a:r>
              <a:rPr lang="en-GB" altLang="zh-CN" sz="3200" dirty="0">
                <a:solidFill>
                  <a:schemeClr val="accent4">
                    <a:lumMod val="50000"/>
                  </a:schemeClr>
                </a:solidFill>
                <a:ea typeface="宋体" panose="02010600030101010101" pitchFamily="2" charset="-122"/>
              </a:rPr>
              <a:t>the unity of the image means </a:t>
            </a:r>
            <a:r>
              <a:rPr lang="en-GB" altLang="zh-CN" sz="3200" dirty="0" smtClean="0">
                <a:solidFill>
                  <a:schemeClr val="accent4">
                    <a:lumMod val="50000"/>
                  </a:schemeClr>
                </a:solidFill>
                <a:ea typeface="宋体" panose="02010600030101010101" pitchFamily="2" charset="-122"/>
              </a:rPr>
              <a:t>intervening </a:t>
            </a:r>
            <a:r>
              <a:rPr lang="en-GB" altLang="zh-CN" sz="3200" dirty="0">
                <a:solidFill>
                  <a:schemeClr val="accent4">
                    <a:lumMod val="50000"/>
                  </a:schemeClr>
                </a:solidFill>
                <a:ea typeface="宋体" panose="02010600030101010101" pitchFamily="2" charset="-122"/>
              </a:rPr>
              <a:t>o</a:t>
            </a:r>
            <a:r>
              <a:rPr lang="en-GB" altLang="zh-CN" sz="3200" dirty="0" smtClean="0">
                <a:solidFill>
                  <a:schemeClr val="accent4">
                    <a:lumMod val="50000"/>
                  </a:schemeClr>
                </a:solidFill>
                <a:ea typeface="宋体" panose="02010600030101010101" pitchFamily="2" charset="-122"/>
              </a:rPr>
              <a:t>n </a:t>
            </a:r>
            <a:r>
              <a:rPr lang="en-GB" altLang="zh-CN" sz="3200" dirty="0">
                <a:solidFill>
                  <a:schemeClr val="accent4">
                    <a:lumMod val="50000"/>
                  </a:schemeClr>
                </a:solidFill>
                <a:ea typeface="宋体" panose="02010600030101010101" pitchFamily="2" charset="-122"/>
              </a:rPr>
              <a:t>the image itself. This ought to be done, therefore, </a:t>
            </a:r>
            <a:r>
              <a:rPr lang="en-GB" altLang="zh-CN" sz="3200" dirty="0" smtClean="0">
                <a:solidFill>
                  <a:schemeClr val="accent4">
                    <a:lumMod val="50000"/>
                  </a:schemeClr>
                </a:solidFill>
                <a:ea typeface="宋体" panose="02010600030101010101" pitchFamily="2" charset="-122"/>
              </a:rPr>
              <a:t>taking </a:t>
            </a:r>
            <a:r>
              <a:rPr lang="en-GB" altLang="zh-CN" sz="3200" dirty="0">
                <a:solidFill>
                  <a:schemeClr val="accent4">
                    <a:lumMod val="50000"/>
                  </a:schemeClr>
                </a:solidFill>
                <a:ea typeface="宋体" panose="02010600030101010101" pitchFamily="2" charset="-122"/>
              </a:rPr>
              <a:t>into account the visual </a:t>
            </a:r>
            <a:r>
              <a:rPr lang="en-GB" altLang="zh-CN" sz="3200" dirty="0" smtClean="0">
                <a:solidFill>
                  <a:schemeClr val="accent4">
                    <a:lumMod val="50000"/>
                  </a:schemeClr>
                </a:solidFill>
                <a:ea typeface="宋体" panose="02010600030101010101" pitchFamily="2" charset="-122"/>
              </a:rPr>
              <a:t>processes </a:t>
            </a:r>
            <a:r>
              <a:rPr lang="en-GB" altLang="zh-CN" sz="3200" dirty="0">
                <a:solidFill>
                  <a:schemeClr val="accent4">
                    <a:lumMod val="50000"/>
                  </a:schemeClr>
                </a:solidFill>
                <a:ea typeface="宋体" panose="02010600030101010101" pitchFamily="2" charset="-122"/>
              </a:rPr>
              <a:t>and mechanisms of the human </a:t>
            </a:r>
            <a:r>
              <a:rPr lang="en-GB" altLang="zh-CN" sz="3200" dirty="0" smtClean="0">
                <a:solidFill>
                  <a:schemeClr val="accent4">
                    <a:lumMod val="50000"/>
                  </a:schemeClr>
                </a:solidFill>
                <a:ea typeface="宋体" panose="02010600030101010101" pitchFamily="2" charset="-122"/>
              </a:rPr>
              <a:t>eye/brain interaction. </a:t>
            </a:r>
            <a:r>
              <a:rPr lang="en-GB" altLang="zh-CN" sz="3200" dirty="0">
                <a:solidFill>
                  <a:schemeClr val="accent4">
                    <a:lumMod val="50000"/>
                  </a:schemeClr>
                </a:solidFill>
                <a:ea typeface="宋体" panose="02010600030101010101" pitchFamily="2" charset="-122"/>
              </a:rPr>
              <a:t>Brandi started from this basic insight when formulating his theory</a:t>
            </a:r>
            <a:r>
              <a:rPr lang="en-GB" altLang="zh-CN" sz="3200" dirty="0">
                <a:ea typeface="宋体" panose="02010600030101010101" pitchFamily="2" charset="-122"/>
              </a:rPr>
              <a:t>, </a:t>
            </a:r>
            <a:endParaRPr lang="it-IT" sz="3200" dirty="0"/>
          </a:p>
        </p:txBody>
      </p:sp>
      <p:pic>
        <p:nvPicPr>
          <p:cNvPr id="173060" name="Picture 4" descr="quae a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628775"/>
            <a:ext cx="3341688" cy="4321175"/>
          </a:xfrm>
          <a:prstGeom prst="rect">
            <a:avLst/>
          </a:prstGeom>
          <a:noFill/>
          <a:extLst>
            <a:ext uri="{909E8E84-426E-40DD-AFC4-6F175D3DCCD1}">
              <a14:hiddenFill xmlns:a14="http://schemas.microsoft.com/office/drawing/2010/main">
                <a:solidFill>
                  <a:srgbClr val="FFFFFF"/>
                </a:solidFill>
              </a14:hiddenFill>
            </a:ext>
          </a:extLst>
        </p:spPr>
      </p:pic>
      <p:sp>
        <p:nvSpPr>
          <p:cNvPr id="173061" name="Text Box 5"/>
          <p:cNvSpPr txBox="1">
            <a:spLocks noChangeArrowheads="1"/>
          </p:cNvSpPr>
          <p:nvPr/>
        </p:nvSpPr>
        <p:spPr bwMode="auto">
          <a:xfrm>
            <a:off x="5724525" y="6092825"/>
            <a:ext cx="2592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it-IT"/>
              <a:t>From a Bernini marble</a:t>
            </a:r>
          </a:p>
        </p:txBody>
      </p:sp>
    </p:spTree>
    <p:extLst>
      <p:ext uri="{BB962C8B-B14F-4D97-AF65-F5344CB8AC3E}">
        <p14:creationId xmlns:p14="http://schemas.microsoft.com/office/powerpoint/2010/main" val="2627166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box(in)">
                                      <p:cBhvr>
                                        <p:cTn id="7" dur="500"/>
                                        <p:tgtEl>
                                          <p:spTgt spid="17306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3061"/>
                                        </p:tgtEl>
                                        <p:attrNameLst>
                                          <p:attrName>style.visibility</p:attrName>
                                        </p:attrNameLst>
                                      </p:cBhvr>
                                      <p:to>
                                        <p:strVal val="visible"/>
                                      </p:to>
                                    </p:set>
                                    <p:animEffect transition="in" filter="box(in)">
                                      <p:cBhvr>
                                        <p:cTn id="10" dur="500"/>
                                        <p:tgtEl>
                                          <p:spTgt spid="173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95536" y="0"/>
            <a:ext cx="9001000" cy="1412875"/>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GB" sz="3600" dirty="0"/>
              <a:t>The Autonomy of Restoration: Ethical Considerations in Relation to Artistic Concepts</a:t>
            </a:r>
            <a:endParaRPr lang="it-IT" sz="3600" dirty="0"/>
          </a:p>
        </p:txBody>
      </p:sp>
      <p:sp>
        <p:nvSpPr>
          <p:cNvPr id="129028" name="Text Box 4"/>
          <p:cNvSpPr txBox="1">
            <a:spLocks noChangeArrowheads="1"/>
          </p:cNvSpPr>
          <p:nvPr/>
        </p:nvSpPr>
        <p:spPr bwMode="auto">
          <a:xfrm>
            <a:off x="395536" y="1478177"/>
            <a:ext cx="49688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None/>
            </a:pPr>
            <a:r>
              <a:rPr lang="en-GB" sz="3200" dirty="0">
                <a:solidFill>
                  <a:schemeClr val="accent4">
                    <a:lumMod val="50000"/>
                  </a:schemeClr>
                </a:solidFill>
              </a:rPr>
              <a:t>It is based on the </a:t>
            </a:r>
            <a:r>
              <a:rPr lang="en-GB" sz="3200" i="1" dirty="0">
                <a:solidFill>
                  <a:schemeClr val="accent4">
                    <a:lumMod val="50000"/>
                  </a:schemeClr>
                </a:solidFill>
              </a:rPr>
              <a:t>a priori</a:t>
            </a:r>
            <a:r>
              <a:rPr lang="en-GB" sz="3200" dirty="0">
                <a:solidFill>
                  <a:schemeClr val="accent4">
                    <a:lumMod val="50000"/>
                  </a:schemeClr>
                </a:solidFill>
              </a:rPr>
              <a:t>, all too often confirmed by experience, that </a:t>
            </a:r>
            <a:r>
              <a:rPr lang="en-GB" sz="3200" dirty="0" err="1">
                <a:solidFill>
                  <a:schemeClr val="accent4">
                    <a:lumMod val="50000"/>
                  </a:schemeClr>
                </a:solidFill>
              </a:rPr>
              <a:t>conserva</a:t>
            </a:r>
            <a:r>
              <a:rPr lang="en-GB" sz="3200" dirty="0">
                <a:solidFill>
                  <a:schemeClr val="accent4">
                    <a:lumMod val="50000"/>
                  </a:schemeClr>
                </a:solidFill>
              </a:rPr>
              <a:t>-</a:t>
            </a:r>
            <a:r>
              <a:rPr lang="en-GB" sz="3200" dirty="0" err="1">
                <a:solidFill>
                  <a:schemeClr val="accent4">
                    <a:lumMod val="50000"/>
                  </a:schemeClr>
                </a:solidFill>
              </a:rPr>
              <a:t>tion</a:t>
            </a:r>
            <a:r>
              <a:rPr lang="en-GB" sz="3200" dirty="0">
                <a:solidFill>
                  <a:schemeClr val="accent4">
                    <a:lumMod val="50000"/>
                  </a:schemeClr>
                </a:solidFill>
              </a:rPr>
              <a:t>-restoration is always an interpretation of the object concerned and therefore implies the risk of being a mistaken </a:t>
            </a:r>
            <a:r>
              <a:rPr lang="en-GB" sz="3200" dirty="0" err="1">
                <a:solidFill>
                  <a:schemeClr val="accent4">
                    <a:lumMod val="50000"/>
                  </a:schemeClr>
                </a:solidFill>
              </a:rPr>
              <a:t>ana-chronistic</a:t>
            </a:r>
            <a:r>
              <a:rPr lang="en-GB" sz="3200" dirty="0">
                <a:solidFill>
                  <a:schemeClr val="accent4">
                    <a:lumMod val="50000"/>
                  </a:schemeClr>
                </a:solidFill>
              </a:rPr>
              <a:t> interpretation. </a:t>
            </a:r>
            <a:endParaRPr lang="it-IT" sz="3200" dirty="0">
              <a:solidFill>
                <a:schemeClr val="accent4">
                  <a:lumMod val="50000"/>
                </a:schemeClr>
              </a:solidFill>
            </a:endParaRPr>
          </a:p>
        </p:txBody>
      </p:sp>
      <p:sp>
        <p:nvSpPr>
          <p:cNvPr id="129030" name="Text Box 6"/>
          <p:cNvSpPr txBox="1">
            <a:spLocks noChangeArrowheads="1"/>
          </p:cNvSpPr>
          <p:nvPr/>
        </p:nvSpPr>
        <p:spPr bwMode="auto">
          <a:xfrm>
            <a:off x="5795963" y="6453188"/>
            <a:ext cx="2592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it-IT"/>
              <a:t>Lady of Gualdo Tadino</a:t>
            </a:r>
          </a:p>
        </p:txBody>
      </p:sp>
      <p:pic>
        <p:nvPicPr>
          <p:cNvPr id="129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844675"/>
            <a:ext cx="2965450"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29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466" y="1762125"/>
            <a:ext cx="28956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10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box(in)">
                                      <p:cBhvr>
                                        <p:cTn id="7" dur="500"/>
                                        <p:tgtEl>
                                          <p:spTgt spid="12902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29030"/>
                                        </p:tgtEl>
                                        <p:attrNameLst>
                                          <p:attrName>style.visibility</p:attrName>
                                        </p:attrNameLst>
                                      </p:cBhvr>
                                      <p:to>
                                        <p:strVal val="visible"/>
                                      </p:to>
                                    </p:set>
                                    <p:animEffect transition="in" filter="box(in)">
                                      <p:cBhvr>
                                        <p:cTn id="11" dur="500"/>
                                        <p:tgtEl>
                                          <p:spTgt spid="129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utoUpdateAnimBg="0"/>
      <p:bldP spid="12903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GB" sz="4000" b="1" dirty="0"/>
              <a:t>The Emergence of Modern Conservation Theory</a:t>
            </a:r>
            <a:endParaRPr lang="it-IT" sz="4000" dirty="0"/>
          </a:p>
        </p:txBody>
      </p:sp>
      <p:sp>
        <p:nvSpPr>
          <p:cNvPr id="125955" name="Rectangle 3"/>
          <p:cNvSpPr>
            <a:spLocks noGrp="1" noChangeArrowheads="1"/>
          </p:cNvSpPr>
          <p:nvPr>
            <p:ph type="body" sz="half" idx="1"/>
          </p:nvPr>
        </p:nvSpPr>
        <p:spPr>
          <a:xfrm>
            <a:off x="395288" y="2060575"/>
            <a:ext cx="4681537" cy="3744913"/>
          </a:xfrm>
        </p:spPr>
        <p:txBody>
          <a:bodyPr/>
          <a:lstStyle/>
          <a:p>
            <a:pPr marL="0" indent="0" algn="just">
              <a:buFontTx/>
              <a:buNone/>
            </a:pPr>
            <a:r>
              <a:rPr lang="en-GB" dirty="0">
                <a:solidFill>
                  <a:schemeClr val="accent4">
                    <a:lumMod val="50000"/>
                  </a:schemeClr>
                </a:solidFill>
              </a:rPr>
              <a:t>is that it may be possible to recognize the </a:t>
            </a:r>
            <a:r>
              <a:rPr lang="en-GB" dirty="0" smtClean="0">
                <a:solidFill>
                  <a:schemeClr val="accent4">
                    <a:lumMod val="50000"/>
                  </a:schemeClr>
                </a:solidFill>
              </a:rPr>
              <a:t>museum</a:t>
            </a:r>
            <a:r>
              <a:rPr lang="en-GB" dirty="0">
                <a:solidFill>
                  <a:schemeClr val="accent4">
                    <a:lumMod val="50000"/>
                  </a:schemeClr>
                </a:solidFill>
              </a:rPr>
              <a:t>, or at least the country, from which a painting in an exhibition originated by the manner in which the painting was treated.</a:t>
            </a:r>
          </a:p>
        </p:txBody>
      </p:sp>
      <p:pic>
        <p:nvPicPr>
          <p:cNvPr id="125958" name="Picture 6" descr="Apollo Veio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436096" y="1313597"/>
            <a:ext cx="3392424" cy="45217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60" name="Text Box 8"/>
          <p:cNvSpPr txBox="1">
            <a:spLocks noChangeArrowheads="1"/>
          </p:cNvSpPr>
          <p:nvPr/>
        </p:nvSpPr>
        <p:spPr bwMode="auto">
          <a:xfrm>
            <a:off x="5867400" y="6216650"/>
            <a:ext cx="2303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GB"/>
              <a:t>Apollo of Veio recently restored</a:t>
            </a:r>
          </a:p>
        </p:txBody>
      </p:sp>
    </p:spTree>
    <p:extLst>
      <p:ext uri="{BB962C8B-B14F-4D97-AF65-F5344CB8AC3E}">
        <p14:creationId xmlns:p14="http://schemas.microsoft.com/office/powerpoint/2010/main" val="3969276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5960"/>
                                        </p:tgtEl>
                                        <p:attrNameLst>
                                          <p:attrName>style.visibility</p:attrName>
                                        </p:attrNameLst>
                                      </p:cBhvr>
                                      <p:to>
                                        <p:strVal val="visible"/>
                                      </p:to>
                                    </p:set>
                                    <p:animEffect transition="in" filter="box(in)">
                                      <p:cBhvr>
                                        <p:cTn id="7" dur="500"/>
                                        <p:tgtEl>
                                          <p:spTgt spid="125960"/>
                                        </p:tgtEl>
                                      </p:cBhvr>
                                    </p:animEffect>
                                  </p:childTnLst>
                                </p:cTn>
                              </p:par>
                              <p:par>
                                <p:cTn id="8" presetID="4" presetClass="entr" presetSubtype="16" fill="hold" nodeType="withEffect">
                                  <p:stCondLst>
                                    <p:cond delay="0"/>
                                  </p:stCondLst>
                                  <p:childTnLst>
                                    <p:set>
                                      <p:cBhvr>
                                        <p:cTn id="9" dur="1" fill="hold">
                                          <p:stCondLst>
                                            <p:cond delay="0"/>
                                          </p:stCondLst>
                                        </p:cTn>
                                        <p:tgtEl>
                                          <p:spTgt spid="125958"/>
                                        </p:tgtEl>
                                        <p:attrNameLst>
                                          <p:attrName>style.visibility</p:attrName>
                                        </p:attrNameLst>
                                      </p:cBhvr>
                                      <p:to>
                                        <p:strVal val="visible"/>
                                      </p:to>
                                    </p:set>
                                    <p:animEffect transition="in" filter="box(in)">
                                      <p:cBhvr>
                                        <p:cTn id="10" dur="500"/>
                                        <p:tgtEl>
                                          <p:spTgt spid="125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619672" y="28321"/>
            <a:ext cx="6696744" cy="82031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it-IT" dirty="0" err="1"/>
              <a:t>Restoration</a:t>
            </a:r>
            <a:r>
              <a:rPr lang="it-IT" dirty="0"/>
              <a:t> </a:t>
            </a:r>
            <a:r>
              <a:rPr lang="it-IT" dirty="0" err="1"/>
              <a:t>principles</a:t>
            </a:r>
            <a:endParaRPr lang="it-IT" dirty="0"/>
          </a:p>
        </p:txBody>
      </p:sp>
      <p:sp>
        <p:nvSpPr>
          <p:cNvPr id="131075" name="Rectangle 3"/>
          <p:cNvSpPr>
            <a:spLocks noGrp="1" noChangeArrowheads="1"/>
          </p:cNvSpPr>
          <p:nvPr>
            <p:ph type="body" idx="1"/>
          </p:nvPr>
        </p:nvSpPr>
        <p:spPr>
          <a:xfrm>
            <a:off x="50" y="980728"/>
            <a:ext cx="9143950" cy="1296144"/>
          </a:xfrm>
        </p:spPr>
        <p:txBody>
          <a:bodyPr>
            <a:normAutofit lnSpcReduction="10000"/>
          </a:bodyPr>
          <a:lstStyle/>
          <a:p>
            <a:r>
              <a:rPr lang="en-GB" sz="3200" dirty="0">
                <a:solidFill>
                  <a:schemeClr val="accent4">
                    <a:lumMod val="50000"/>
                  </a:schemeClr>
                </a:solidFill>
              </a:rPr>
              <a:t>Any reintegration should be easily recognizable at close distance but, at  the same time, it should not offend the unity that is being </a:t>
            </a:r>
            <a:r>
              <a:rPr lang="en-GB" sz="3200" dirty="0"/>
              <a:t>restored.  </a:t>
            </a:r>
          </a:p>
        </p:txBody>
      </p:sp>
      <p:pic>
        <p:nvPicPr>
          <p:cNvPr id="5" name="Picture 4" descr="3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276872"/>
            <a:ext cx="2915766" cy="2576723"/>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0" y="2408969"/>
            <a:ext cx="5940102" cy="3970318"/>
          </a:xfrm>
          <a:prstGeom prst="rect">
            <a:avLst/>
          </a:prstGeom>
          <a:noFill/>
        </p:spPr>
        <p:txBody>
          <a:bodyPr wrap="square" rtlCol="0">
            <a:spAutoFit/>
          </a:bodyPr>
          <a:lstStyle/>
          <a:p>
            <a:r>
              <a:rPr lang="en-GB" sz="2800" dirty="0">
                <a:solidFill>
                  <a:schemeClr val="accent4">
                    <a:lumMod val="50000"/>
                  </a:schemeClr>
                </a:solidFill>
                <a:latin typeface="+mn-lt"/>
              </a:rPr>
              <a:t>The part of material that directly results in the images is irreplaceable so  far as it forms the aspect and not the structure.  </a:t>
            </a:r>
          </a:p>
          <a:p>
            <a:r>
              <a:rPr lang="en-GB" sz="2800" dirty="0">
                <a:solidFill>
                  <a:schemeClr val="accent4">
                    <a:lumMod val="50000"/>
                  </a:schemeClr>
                </a:solidFill>
                <a:latin typeface="+mn-lt"/>
              </a:rPr>
              <a:t>Any </a:t>
            </a:r>
            <a:r>
              <a:rPr lang="en-GB" sz="2800" b="1" dirty="0">
                <a:solidFill>
                  <a:schemeClr val="accent4">
                    <a:lumMod val="50000"/>
                  </a:schemeClr>
                </a:solidFill>
                <a:latin typeface="+mn-lt"/>
              </a:rPr>
              <a:t>restoration</a:t>
            </a:r>
            <a:r>
              <a:rPr lang="en-GB" sz="2800" dirty="0">
                <a:solidFill>
                  <a:schemeClr val="accent4">
                    <a:lumMod val="50000"/>
                  </a:schemeClr>
                </a:solidFill>
                <a:latin typeface="+mn-lt"/>
              </a:rPr>
              <a:t> should be so made that it will not be an obstacle for  necessary future interventions. Indeed, these should be facilitated .</a:t>
            </a:r>
            <a:endParaRPr lang="it-IT" sz="2800" dirty="0">
              <a:solidFill>
                <a:schemeClr val="accent4">
                  <a:lumMod val="50000"/>
                </a:schemeClr>
              </a:solidFill>
              <a:latin typeface="+mn-lt"/>
            </a:endParaRPr>
          </a:p>
          <a:p>
            <a:endParaRPr lang="en-GB" sz="2800" dirty="0">
              <a:solidFill>
                <a:schemeClr val="tx1"/>
              </a:solidFill>
              <a:latin typeface="+mn-lt"/>
            </a:endParaRPr>
          </a:p>
        </p:txBody>
      </p:sp>
    </p:spTree>
    <p:extLst>
      <p:ext uri="{BB962C8B-B14F-4D97-AF65-F5344CB8AC3E}">
        <p14:creationId xmlns:p14="http://schemas.microsoft.com/office/powerpoint/2010/main" val="414248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888790" y="-16790"/>
            <a:ext cx="5328592" cy="773436"/>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GB" b="1" dirty="0"/>
              <a:t>The Idea of Patina</a:t>
            </a:r>
            <a:endParaRPr lang="it-IT" dirty="0"/>
          </a:p>
        </p:txBody>
      </p:sp>
      <p:sp>
        <p:nvSpPr>
          <p:cNvPr id="134147" name="Rectangle 3"/>
          <p:cNvSpPr>
            <a:spLocks noGrp="1" noChangeArrowheads="1"/>
          </p:cNvSpPr>
          <p:nvPr>
            <p:ph type="body" idx="1"/>
          </p:nvPr>
        </p:nvSpPr>
        <p:spPr>
          <a:xfrm>
            <a:off x="179512" y="756646"/>
            <a:ext cx="8390756" cy="3376923"/>
          </a:xfrm>
        </p:spPr>
        <p:txBody>
          <a:bodyPr>
            <a:normAutofit/>
          </a:bodyPr>
          <a:lstStyle/>
          <a:p>
            <a:pPr marL="0" indent="0" algn="just">
              <a:lnSpc>
                <a:spcPct val="90000"/>
              </a:lnSpc>
              <a:buFontTx/>
              <a:buNone/>
            </a:pPr>
            <a:r>
              <a:rPr lang="en-GB" sz="3200" dirty="0">
                <a:solidFill>
                  <a:schemeClr val="accent4">
                    <a:lumMod val="50000"/>
                  </a:schemeClr>
                </a:solidFill>
              </a:rPr>
              <a:t>Thus the traces of time, and human interventions </a:t>
            </a:r>
            <a:r>
              <a:rPr lang="en-GB" sz="3200" dirty="0" smtClean="0">
                <a:solidFill>
                  <a:schemeClr val="accent4">
                    <a:lumMod val="50000"/>
                  </a:schemeClr>
                </a:solidFill>
              </a:rPr>
              <a:t>designed </a:t>
            </a:r>
            <a:r>
              <a:rPr lang="en-GB" sz="3200" dirty="0">
                <a:solidFill>
                  <a:schemeClr val="accent4">
                    <a:lumMod val="50000"/>
                  </a:schemeClr>
                </a:solidFill>
              </a:rPr>
              <a:t>to counteract the more disfiguring effects of time, are concentrated in the material of the work of art, especially on its surface. </a:t>
            </a:r>
            <a:r>
              <a:rPr lang="en-GB" sz="3200" dirty="0" smtClean="0">
                <a:solidFill>
                  <a:schemeClr val="accent4">
                    <a:lumMod val="50000"/>
                  </a:schemeClr>
                </a:solidFill>
              </a:rPr>
              <a:t> </a:t>
            </a:r>
            <a:r>
              <a:rPr lang="en-GB" sz="3200" dirty="0">
                <a:solidFill>
                  <a:schemeClr val="accent4">
                    <a:lumMod val="50000"/>
                  </a:schemeClr>
                </a:solidFill>
              </a:rPr>
              <a:t>Scientific analysis and critical </a:t>
            </a:r>
            <a:r>
              <a:rPr lang="en-GB" sz="3200" dirty="0" smtClean="0">
                <a:solidFill>
                  <a:schemeClr val="accent4">
                    <a:lumMod val="50000"/>
                  </a:schemeClr>
                </a:solidFill>
              </a:rPr>
              <a:t>interpretation </a:t>
            </a:r>
            <a:r>
              <a:rPr lang="en-GB" sz="3200" dirty="0">
                <a:solidFill>
                  <a:schemeClr val="accent4">
                    <a:lumMod val="50000"/>
                  </a:schemeClr>
                </a:solidFill>
              </a:rPr>
              <a:t>are often in conflict over the few microns of a layer under discussion.</a:t>
            </a:r>
            <a:endParaRPr lang="it-IT" sz="3200" dirty="0">
              <a:solidFill>
                <a:schemeClr val="accent4">
                  <a:lumMod val="50000"/>
                </a:schemeClr>
              </a:solidFill>
            </a:endParaRPr>
          </a:p>
        </p:txBody>
      </p:sp>
      <p:pic>
        <p:nvPicPr>
          <p:cNvPr id="134148" name="Picture 4" descr="PIC0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456" y="3803609"/>
            <a:ext cx="4114800" cy="3086100"/>
          </a:xfrm>
          <a:prstGeom prst="rect">
            <a:avLst/>
          </a:prstGeom>
          <a:noFill/>
          <a:extLst>
            <a:ext uri="{909E8E84-426E-40DD-AFC4-6F175D3DCCD1}">
              <a14:hiddenFill xmlns:a14="http://schemas.microsoft.com/office/drawing/2010/main">
                <a:solidFill>
                  <a:srgbClr val="FFFFFF"/>
                </a:solidFill>
              </a14:hiddenFill>
            </a:ext>
          </a:extLst>
        </p:spPr>
      </p:pic>
      <p:sp>
        <p:nvSpPr>
          <p:cNvPr id="134149" name="Text Box 5"/>
          <p:cNvSpPr txBox="1">
            <a:spLocks noChangeArrowheads="1"/>
          </p:cNvSpPr>
          <p:nvPr/>
        </p:nvSpPr>
        <p:spPr bwMode="auto">
          <a:xfrm>
            <a:off x="5580063" y="5734050"/>
            <a:ext cx="2592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it-IT"/>
              <a:t>Perseo legs by Cellini</a:t>
            </a:r>
          </a:p>
        </p:txBody>
      </p:sp>
    </p:spTree>
    <p:extLst>
      <p:ext uri="{BB962C8B-B14F-4D97-AF65-F5344CB8AC3E}">
        <p14:creationId xmlns:p14="http://schemas.microsoft.com/office/powerpoint/2010/main" val="4220838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34148"/>
                                        </p:tgtEl>
                                        <p:attrNameLst>
                                          <p:attrName>style.visibility</p:attrName>
                                        </p:attrNameLst>
                                      </p:cBhvr>
                                      <p:to>
                                        <p:strVal val="visible"/>
                                      </p:to>
                                    </p:set>
                                    <p:anim calcmode="lin" valueType="num">
                                      <p:cBhvr additive="base">
                                        <p:cTn id="7" dur="500" fill="hold"/>
                                        <p:tgtEl>
                                          <p:spTgt spid="134148"/>
                                        </p:tgtEl>
                                        <p:attrNameLst>
                                          <p:attrName>ppt_x</p:attrName>
                                        </p:attrNameLst>
                                      </p:cBhvr>
                                      <p:tavLst>
                                        <p:tav tm="0">
                                          <p:val>
                                            <p:strVal val="1+#ppt_w/2"/>
                                          </p:val>
                                        </p:tav>
                                        <p:tav tm="100000">
                                          <p:val>
                                            <p:strVal val="#ppt_x"/>
                                          </p:val>
                                        </p:tav>
                                      </p:tavLst>
                                    </p:anim>
                                    <p:anim calcmode="lin" valueType="num">
                                      <p:cBhvr additive="base">
                                        <p:cTn id="8" dur="500" fill="hold"/>
                                        <p:tgtEl>
                                          <p:spTgt spid="134148"/>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34149"/>
                                        </p:tgtEl>
                                        <p:attrNameLst>
                                          <p:attrName>style.visibility</p:attrName>
                                        </p:attrNameLst>
                                      </p:cBhvr>
                                      <p:to>
                                        <p:strVal val="visible"/>
                                      </p:to>
                                    </p:set>
                                    <p:animEffect transition="in" filter="box(in)">
                                      <p:cBhvr>
                                        <p:cTn id="11" dur="500"/>
                                        <p:tgtEl>
                                          <p:spTgt spid="134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2627784" y="301489"/>
            <a:ext cx="6516216" cy="1368152"/>
          </a:xfrm>
        </p:spPr>
        <p:txBody>
          <a:bodyPr>
            <a:normAutofit fontScale="90000"/>
          </a:bodyPr>
          <a:lstStyle/>
          <a:p>
            <a:r>
              <a:rPr lang="it-IT" dirty="0" err="1">
                <a:solidFill>
                  <a:schemeClr val="accent4">
                    <a:lumMod val="50000"/>
                  </a:schemeClr>
                </a:solidFill>
              </a:rPr>
              <a:t>Conservation</a:t>
            </a:r>
            <a:r>
              <a:rPr lang="it-IT" dirty="0">
                <a:solidFill>
                  <a:schemeClr val="accent4">
                    <a:lumMod val="50000"/>
                  </a:schemeClr>
                </a:solidFill>
              </a:rPr>
              <a:t> and </a:t>
            </a:r>
            <a:r>
              <a:rPr lang="it-IT" dirty="0" err="1">
                <a:solidFill>
                  <a:schemeClr val="accent4">
                    <a:lumMod val="50000"/>
                  </a:schemeClr>
                </a:solidFill>
              </a:rPr>
              <a:t>restoration</a:t>
            </a:r>
            <a:endParaRPr lang="it-IT" dirty="0">
              <a:solidFill>
                <a:schemeClr val="accent4">
                  <a:lumMod val="50000"/>
                </a:schemeClr>
              </a:solidFill>
            </a:endParaRPr>
          </a:p>
        </p:txBody>
      </p:sp>
      <p:sp>
        <p:nvSpPr>
          <p:cNvPr id="132099" name="Rectangle 3"/>
          <p:cNvSpPr>
            <a:spLocks noGrp="1" noChangeArrowheads="1"/>
          </p:cNvSpPr>
          <p:nvPr>
            <p:ph type="subTitle" idx="1"/>
          </p:nvPr>
        </p:nvSpPr>
        <p:spPr>
          <a:xfrm>
            <a:off x="881047" y="2173946"/>
            <a:ext cx="7435369" cy="4648399"/>
          </a:xfrm>
        </p:spPr>
        <p:txBody>
          <a:bodyPr>
            <a:noAutofit/>
          </a:bodyPr>
          <a:lstStyle/>
          <a:p>
            <a:pPr marL="0" indent="0" algn="just">
              <a:lnSpc>
                <a:spcPct val="90000"/>
              </a:lnSpc>
              <a:buFontTx/>
              <a:buNone/>
            </a:pPr>
            <a:r>
              <a:rPr lang="en-GB" altLang="zh-CN" sz="3600" dirty="0">
                <a:solidFill>
                  <a:schemeClr val="accent4">
                    <a:lumMod val="50000"/>
                  </a:schemeClr>
                </a:solidFill>
                <a:ea typeface="宋体" panose="02010600030101010101" pitchFamily="2" charset="-122"/>
              </a:rPr>
              <a:t>It is very difficult to move from general principles to the criteria and precepts that ought to ensure that these principles are put into practice. Many apparent points of agreement fail to make this transition. It appears to be just as difficult to clarify the relationship between the terms </a:t>
            </a:r>
            <a:r>
              <a:rPr lang="en-GB" altLang="zh-CN" sz="3600" i="1" dirty="0">
                <a:solidFill>
                  <a:schemeClr val="accent4">
                    <a:lumMod val="50000"/>
                  </a:schemeClr>
                </a:solidFill>
                <a:ea typeface="宋体" panose="02010600030101010101" pitchFamily="2" charset="-122"/>
              </a:rPr>
              <a:t>conservation</a:t>
            </a:r>
            <a:r>
              <a:rPr lang="en-GB" altLang="zh-CN" sz="3600" dirty="0">
                <a:solidFill>
                  <a:schemeClr val="accent4">
                    <a:lumMod val="50000"/>
                  </a:schemeClr>
                </a:solidFill>
                <a:ea typeface="宋体" panose="02010600030101010101" pitchFamily="2" charset="-122"/>
              </a:rPr>
              <a:t> and </a:t>
            </a:r>
            <a:r>
              <a:rPr lang="en-GB" altLang="zh-CN" sz="3600" i="1" dirty="0">
                <a:solidFill>
                  <a:schemeClr val="accent4">
                    <a:lumMod val="50000"/>
                  </a:schemeClr>
                </a:solidFill>
                <a:ea typeface="宋体" panose="02010600030101010101" pitchFamily="2" charset="-122"/>
              </a:rPr>
              <a:t>restoration</a:t>
            </a:r>
            <a:r>
              <a:rPr lang="en-GB" altLang="zh-CN" sz="3600" dirty="0">
                <a:solidFill>
                  <a:schemeClr val="accent4">
                    <a:lumMod val="50000"/>
                  </a:schemeClr>
                </a:solidFill>
                <a:ea typeface="宋体" panose="02010600030101010101" pitchFamily="2" charset="-122"/>
              </a:rPr>
              <a:t>. </a:t>
            </a:r>
            <a:endParaRPr lang="it-IT" sz="3600" dirty="0">
              <a:solidFill>
                <a:schemeClr val="accent4">
                  <a:lumMod val="50000"/>
                </a:schemeClr>
              </a:solidFill>
            </a:endParaRPr>
          </a:p>
        </p:txBody>
      </p:sp>
      <p:pic>
        <p:nvPicPr>
          <p:cNvPr id="132100" name="Picture 4" descr="Image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98164" cy="2173946"/>
          </a:xfrm>
          <a:prstGeom prst="rect">
            <a:avLst/>
          </a:prstGeom>
          <a:noFill/>
          <a:extLst>
            <a:ext uri="{909E8E84-426E-40DD-AFC4-6F175D3DCCD1}">
              <a14:hiddenFill xmlns:a14="http://schemas.microsoft.com/office/drawing/2010/main">
                <a:solidFill>
                  <a:srgbClr val="FFFFFF"/>
                </a:solidFill>
              </a14:hiddenFill>
            </a:ext>
          </a:extLst>
        </p:spPr>
      </p:pic>
      <p:sp>
        <p:nvSpPr>
          <p:cNvPr id="132101" name="Text Box 5"/>
          <p:cNvSpPr txBox="1">
            <a:spLocks noChangeArrowheads="1"/>
          </p:cNvSpPr>
          <p:nvPr/>
        </p:nvSpPr>
        <p:spPr bwMode="auto">
          <a:xfrm>
            <a:off x="6156325" y="5445125"/>
            <a:ext cx="2735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it-IT"/>
              <a:t>A restorer at work</a:t>
            </a:r>
          </a:p>
        </p:txBody>
      </p:sp>
    </p:spTree>
    <p:extLst>
      <p:ext uri="{BB962C8B-B14F-4D97-AF65-F5344CB8AC3E}">
        <p14:creationId xmlns:p14="http://schemas.microsoft.com/office/powerpoint/2010/main" val="4027815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box(in)">
                                      <p:cBhvr>
                                        <p:cTn id="7" dur="500"/>
                                        <p:tgtEl>
                                          <p:spTgt spid="13210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2101"/>
                                        </p:tgtEl>
                                        <p:attrNameLst>
                                          <p:attrName>style.visibility</p:attrName>
                                        </p:attrNameLst>
                                      </p:cBhvr>
                                      <p:to>
                                        <p:strVal val="visible"/>
                                      </p:to>
                                    </p:set>
                                    <p:animEffect transition="in" filter="box(in)">
                                      <p:cBhvr>
                                        <p:cTn id="10" dur="500"/>
                                        <p:tgtEl>
                                          <p:spTgt spid="13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685800" y="52259"/>
            <a:ext cx="7772400" cy="1233488"/>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sz="4000" dirty="0" smtClean="0"/>
              <a:t>The principle of minimum intervention </a:t>
            </a:r>
            <a:endParaRPr lang="en-GB" sz="4000" dirty="0"/>
          </a:p>
        </p:txBody>
      </p:sp>
      <p:sp>
        <p:nvSpPr>
          <p:cNvPr id="130051" name="Rectangle 3"/>
          <p:cNvSpPr>
            <a:spLocks noGrp="1" noChangeArrowheads="1"/>
          </p:cNvSpPr>
          <p:nvPr>
            <p:ph type="subTitle" idx="1"/>
          </p:nvPr>
        </p:nvSpPr>
        <p:spPr>
          <a:xfrm>
            <a:off x="345668" y="1628800"/>
            <a:ext cx="5328592" cy="4464496"/>
          </a:xfrm>
        </p:spPr>
        <p:txBody>
          <a:bodyPr>
            <a:normAutofit lnSpcReduction="10000"/>
          </a:bodyPr>
          <a:lstStyle/>
          <a:p>
            <a:pPr marL="0" indent="0" algn="just">
              <a:lnSpc>
                <a:spcPct val="90000"/>
              </a:lnSpc>
              <a:buFontTx/>
              <a:buNone/>
            </a:pPr>
            <a:r>
              <a:rPr lang="en-GB" sz="3600" dirty="0">
                <a:solidFill>
                  <a:schemeClr val="accent4">
                    <a:lumMod val="50000"/>
                  </a:schemeClr>
                </a:solidFill>
              </a:rPr>
              <a:t>With rare exceptions, only one wise course of action remains: to leave works of art alone, or, where, necessary, to free them of restorations, whether old or recent, bad or not too bad.</a:t>
            </a:r>
          </a:p>
          <a:p>
            <a:pPr marL="0" indent="0">
              <a:lnSpc>
                <a:spcPct val="90000"/>
              </a:lnSpc>
              <a:buFontTx/>
              <a:buNone/>
            </a:pPr>
            <a:r>
              <a:rPr lang="en-GB" sz="3200" dirty="0">
                <a:solidFill>
                  <a:schemeClr val="accent4">
                    <a:lumMod val="50000"/>
                  </a:schemeClr>
                </a:solidFill>
              </a:rPr>
              <a:t>by </a:t>
            </a:r>
            <a:r>
              <a:rPr lang="en-GB" sz="3200" dirty="0" err="1">
                <a:solidFill>
                  <a:schemeClr val="accent4">
                    <a:lumMod val="50000"/>
                  </a:schemeClr>
                </a:solidFill>
              </a:rPr>
              <a:t>Camillo</a:t>
            </a:r>
            <a:r>
              <a:rPr lang="en-GB" sz="3200" dirty="0">
                <a:solidFill>
                  <a:schemeClr val="accent4">
                    <a:lumMod val="50000"/>
                  </a:schemeClr>
                </a:solidFill>
              </a:rPr>
              <a:t> Boito</a:t>
            </a:r>
            <a:endParaRPr lang="it-IT" sz="3200" dirty="0">
              <a:solidFill>
                <a:schemeClr val="accent4">
                  <a:lumMod val="50000"/>
                </a:schemeClr>
              </a:solidFill>
            </a:endParaRPr>
          </a:p>
        </p:txBody>
      </p:sp>
      <p:pic>
        <p:nvPicPr>
          <p:cNvPr id="130052" name="Picture 4" descr="uno degli spero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276475"/>
            <a:ext cx="2879725"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85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box(in)">
                                      <p:cBhvr>
                                        <p:cTn id="7" dur="500"/>
                                        <p:tgtEl>
                                          <p:spTgt spid="130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685800" y="420199"/>
            <a:ext cx="7772400" cy="945059"/>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Principle of reversibility</a:t>
            </a:r>
          </a:p>
        </p:txBody>
      </p:sp>
      <p:sp>
        <p:nvSpPr>
          <p:cNvPr id="141315" name="Rectangle 3"/>
          <p:cNvSpPr>
            <a:spLocks noGrp="1" noChangeArrowheads="1"/>
          </p:cNvSpPr>
          <p:nvPr>
            <p:ph type="subTitle" idx="1"/>
          </p:nvPr>
        </p:nvSpPr>
        <p:spPr>
          <a:xfrm>
            <a:off x="395536" y="1950830"/>
            <a:ext cx="5112568" cy="4215019"/>
          </a:xfrm>
        </p:spPr>
        <p:txBody>
          <a:bodyPr>
            <a:normAutofit lnSpcReduction="10000"/>
          </a:bodyPr>
          <a:lstStyle/>
          <a:p>
            <a:pPr marL="0" indent="0" algn="just">
              <a:buFontTx/>
              <a:buNone/>
            </a:pPr>
            <a:r>
              <a:rPr lang="en-GB" sz="3200" dirty="0">
                <a:solidFill>
                  <a:schemeClr val="accent4">
                    <a:lumMod val="50000"/>
                  </a:schemeClr>
                </a:solidFill>
              </a:rPr>
              <a:t>The scepticism on the anastylosis methods and the possibility of a necessity of a new intervention in the future, due to a possible </a:t>
            </a:r>
            <a:r>
              <a:rPr lang="en-GB" sz="3200" dirty="0" err="1">
                <a:solidFill>
                  <a:schemeClr val="accent4">
                    <a:lumMod val="50000"/>
                  </a:schemeClr>
                </a:solidFill>
              </a:rPr>
              <a:t>misbehavior</a:t>
            </a:r>
            <a:r>
              <a:rPr lang="en-GB" sz="3200" dirty="0">
                <a:solidFill>
                  <a:schemeClr val="accent4">
                    <a:lumMod val="50000"/>
                  </a:schemeClr>
                </a:solidFill>
              </a:rPr>
              <a:t> of a restored part, leads to the acceptance of the </a:t>
            </a:r>
            <a:r>
              <a:rPr lang="en-GB" sz="3200" b="1" dirty="0">
                <a:solidFill>
                  <a:schemeClr val="accent4">
                    <a:lumMod val="50000"/>
                  </a:schemeClr>
                </a:solidFill>
              </a:rPr>
              <a:t>principle of reversibility, </a:t>
            </a:r>
            <a:r>
              <a:rPr lang="en-GB" sz="3200" dirty="0">
                <a:solidFill>
                  <a:schemeClr val="accent4">
                    <a:lumMod val="50000"/>
                  </a:schemeClr>
                </a:solidFill>
              </a:rPr>
              <a:t>in addition to the rest conservation ethics</a:t>
            </a:r>
          </a:p>
        </p:txBody>
      </p:sp>
      <p:pic>
        <p:nvPicPr>
          <p:cNvPr id="141316" name="Picture 4" descr="ppi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16113"/>
            <a:ext cx="2690813" cy="4103687"/>
          </a:xfrm>
          <a:prstGeom prst="rect">
            <a:avLst/>
          </a:prstGeom>
          <a:noFill/>
          <a:extLst>
            <a:ext uri="{909E8E84-426E-40DD-AFC4-6F175D3DCCD1}">
              <a14:hiddenFill xmlns:a14="http://schemas.microsoft.com/office/drawing/2010/main">
                <a:solidFill>
                  <a:srgbClr val="FFFFFF"/>
                </a:solidFill>
              </a14:hiddenFill>
            </a:ext>
          </a:extLst>
        </p:spPr>
      </p:pic>
      <p:sp>
        <p:nvSpPr>
          <p:cNvPr id="141318" name="Text Box 6"/>
          <p:cNvSpPr txBox="1">
            <a:spLocks noChangeArrowheads="1"/>
          </p:cNvSpPr>
          <p:nvPr/>
        </p:nvSpPr>
        <p:spPr bwMode="auto">
          <a:xfrm>
            <a:off x="6516688" y="6165850"/>
            <a:ext cx="1655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it-IT" sz="1800">
                <a:solidFill>
                  <a:schemeClr val="tx2"/>
                </a:solidFill>
                <a:latin typeface="+mn-lt"/>
              </a:rPr>
              <a:t>Parthenon</a:t>
            </a:r>
          </a:p>
        </p:txBody>
      </p:sp>
    </p:spTree>
    <p:extLst>
      <p:ext uri="{BB962C8B-B14F-4D97-AF65-F5344CB8AC3E}">
        <p14:creationId xmlns:p14="http://schemas.microsoft.com/office/powerpoint/2010/main" val="3294854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box(in)">
                                      <p:cBhvr>
                                        <p:cTn id="7" dur="500"/>
                                        <p:tgtEl>
                                          <p:spTgt spid="1413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1318"/>
                                        </p:tgtEl>
                                        <p:attrNameLst>
                                          <p:attrName>style.visibility</p:attrName>
                                        </p:attrNameLst>
                                      </p:cBhvr>
                                      <p:to>
                                        <p:strVal val="visible"/>
                                      </p:to>
                                    </p:set>
                                    <p:animEffect transition="in" filter="box(in)">
                                      <p:cBhvr>
                                        <p:cTn id="10" dur="500"/>
                                        <p:tgtEl>
                                          <p:spTgt spid="14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idx="4294967295"/>
          </p:nvPr>
        </p:nvSpPr>
        <p:spPr>
          <a:xfrm>
            <a:off x="2262188" y="142875"/>
            <a:ext cx="6881812" cy="504825"/>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eaLnBrk="1" hangingPunct="1"/>
            <a:r>
              <a:rPr lang="it-IT" altLang="it-IT" sz="2800" dirty="0" smtClean="0">
                <a:latin typeface="Calibri" panose="020F0502020204030204" pitchFamily="34" charset="0"/>
              </a:rPr>
              <a:t>    Sapienza </a:t>
            </a:r>
            <a:r>
              <a:rPr lang="it-IT" altLang="it-IT" sz="2800" dirty="0" err="1" smtClean="0">
                <a:latin typeface="Calibri" panose="020F0502020204030204" pitchFamily="34" charset="0"/>
              </a:rPr>
              <a:t>University</a:t>
            </a:r>
            <a:r>
              <a:rPr lang="it-IT" altLang="it-IT" sz="2800" dirty="0" smtClean="0">
                <a:latin typeface="Calibri" panose="020F0502020204030204" pitchFamily="34" charset="0"/>
              </a:rPr>
              <a:t> of Rome…</a:t>
            </a:r>
            <a:r>
              <a:rPr lang="it-IT" altLang="it-IT" sz="2800" dirty="0" err="1" smtClean="0">
                <a:latin typeface="Calibri" panose="020F0502020204030204" pitchFamily="34" charset="0"/>
              </a:rPr>
              <a:t>Today</a:t>
            </a:r>
            <a:endParaRPr lang="it-IT" altLang="it-IT" dirty="0" smtClean="0"/>
          </a:p>
        </p:txBody>
      </p:sp>
      <p:sp>
        <p:nvSpPr>
          <p:cNvPr id="13318" name="Rectangle 5"/>
          <p:cNvSpPr>
            <a:spLocks noGrp="1" noChangeArrowheads="1"/>
          </p:cNvSpPr>
          <p:nvPr>
            <p:ph idx="4294967295"/>
          </p:nvPr>
        </p:nvSpPr>
        <p:spPr>
          <a:xfrm>
            <a:off x="2625725" y="1138238"/>
            <a:ext cx="6518275" cy="5719762"/>
          </a:xfrm>
        </p:spPr>
        <p:txBody>
          <a:bodyPr>
            <a:normAutofit fontScale="47500" lnSpcReduction="20000"/>
          </a:bodyPr>
          <a:lstStyle/>
          <a:p>
            <a:pPr eaLnBrk="1">
              <a:lnSpc>
                <a:spcPct val="110000"/>
              </a:lnSpc>
              <a:buFont typeface="Wingdings" panose="05000000000000000000" pitchFamily="2" charset="2"/>
              <a:buChar char=""/>
            </a:pPr>
            <a:r>
              <a:rPr kumimoji="1" lang="en-GB" altLang="it-IT" sz="3800" b="1" dirty="0" smtClean="0">
                <a:ea typeface="Gungsuh" panose="02030600000101010101" pitchFamily="18" charset="-127"/>
              </a:rPr>
              <a:t>122.782</a:t>
            </a:r>
            <a:r>
              <a:rPr kumimoji="1" lang="en-GB" altLang="it-IT" sz="3800" dirty="0" smtClean="0">
                <a:ea typeface="Gungsuh" panose="02030600000101010101" pitchFamily="18" charset="-127"/>
              </a:rPr>
              <a:t> Enrolled students </a:t>
            </a:r>
            <a:r>
              <a:rPr kumimoji="1" lang="en-GB" altLang="it-IT" sz="3800" dirty="0" err="1" smtClean="0">
                <a:ea typeface="Gungsuh" panose="02030600000101010101" pitchFamily="18" charset="-127"/>
              </a:rPr>
              <a:t>a.y</a:t>
            </a:r>
            <a:r>
              <a:rPr kumimoji="1" lang="en-GB" altLang="it-IT" sz="3800" dirty="0" smtClean="0">
                <a:ea typeface="Gungsuh" panose="02030600000101010101" pitchFamily="18" charset="-127"/>
              </a:rPr>
              <a:t>. 2012/13</a:t>
            </a:r>
          </a:p>
          <a:p>
            <a:pPr eaLnBrk="1">
              <a:lnSpc>
                <a:spcPct val="110000"/>
              </a:lnSpc>
              <a:buFont typeface="Wingdings" panose="05000000000000000000" pitchFamily="2" charset="2"/>
              <a:buChar char=""/>
            </a:pPr>
            <a:r>
              <a:rPr kumimoji="1" lang="en-GB" altLang="it-IT" sz="3800" b="1" dirty="0" smtClean="0">
                <a:ea typeface="Gungsuh" panose="02030600000101010101" pitchFamily="18" charset="-127"/>
              </a:rPr>
              <a:t>8.011</a:t>
            </a:r>
            <a:r>
              <a:rPr kumimoji="1" lang="en-GB" altLang="it-IT" sz="3800" dirty="0" smtClean="0">
                <a:ea typeface="Gungsuh" panose="02030600000101010101" pitchFamily="18" charset="-127"/>
              </a:rPr>
              <a:t> International students </a:t>
            </a:r>
            <a:r>
              <a:rPr kumimoji="1" lang="en-GB" altLang="it-IT" sz="3800" dirty="0" err="1" smtClean="0">
                <a:ea typeface="Gungsuh" panose="02030600000101010101" pitchFamily="18" charset="-127"/>
              </a:rPr>
              <a:t>a.y</a:t>
            </a:r>
            <a:r>
              <a:rPr kumimoji="1" lang="en-GB" altLang="it-IT" sz="3800" dirty="0" smtClean="0">
                <a:ea typeface="Gungsuh" panose="02030600000101010101" pitchFamily="18" charset="-127"/>
              </a:rPr>
              <a:t>. 2012/13</a:t>
            </a:r>
          </a:p>
          <a:p>
            <a:pPr eaLnBrk="1">
              <a:lnSpc>
                <a:spcPct val="110000"/>
              </a:lnSpc>
              <a:buFont typeface="Wingdings" panose="05000000000000000000" pitchFamily="2" charset="2"/>
              <a:buChar char=""/>
            </a:pPr>
            <a:r>
              <a:rPr kumimoji="1" lang="en-US" altLang="it-IT" sz="3800" b="1" dirty="0" smtClean="0">
                <a:ea typeface="Gungsuh" panose="02030600000101010101" pitchFamily="18" charset="-127"/>
              </a:rPr>
              <a:t>935</a:t>
            </a:r>
            <a:r>
              <a:rPr kumimoji="1" lang="en-US" altLang="it-IT" sz="3800" dirty="0" smtClean="0">
                <a:ea typeface="Gungsuh" panose="02030600000101010101" pitchFamily="18" charset="-127"/>
              </a:rPr>
              <a:t> Professors and </a:t>
            </a:r>
            <a:r>
              <a:rPr kumimoji="1" lang="en-US" altLang="it-IT" sz="3800" b="1" dirty="0" smtClean="0">
                <a:ea typeface="Gungsuh" panose="02030600000101010101" pitchFamily="18" charset="-127"/>
              </a:rPr>
              <a:t>1160</a:t>
            </a:r>
            <a:r>
              <a:rPr kumimoji="1" lang="en-US" altLang="it-IT" sz="3800" dirty="0" smtClean="0">
                <a:ea typeface="Gungsuh" panose="02030600000101010101" pitchFamily="18" charset="-127"/>
              </a:rPr>
              <a:t> Associate Professors	 </a:t>
            </a:r>
          </a:p>
          <a:p>
            <a:pPr eaLnBrk="1">
              <a:lnSpc>
                <a:spcPct val="110000"/>
              </a:lnSpc>
              <a:buFont typeface="Wingdings" panose="05000000000000000000" pitchFamily="2" charset="2"/>
              <a:buChar char=""/>
            </a:pPr>
            <a:r>
              <a:rPr kumimoji="1" lang="en-US" altLang="it-IT" sz="3800" b="1" dirty="0" smtClean="0">
                <a:ea typeface="Gungsuh" panose="02030600000101010101" pitchFamily="18" charset="-127"/>
              </a:rPr>
              <a:t>1.794</a:t>
            </a:r>
            <a:r>
              <a:rPr kumimoji="1" lang="en-US" altLang="it-IT" sz="3800" dirty="0" smtClean="0">
                <a:ea typeface="Gungsuh" panose="02030600000101010101" pitchFamily="18" charset="-127"/>
              </a:rPr>
              <a:t> Researchers	</a:t>
            </a:r>
          </a:p>
          <a:p>
            <a:pPr eaLnBrk="1">
              <a:lnSpc>
                <a:spcPct val="110000"/>
              </a:lnSpc>
              <a:buFont typeface="Wingdings" panose="05000000000000000000" pitchFamily="2" charset="2"/>
              <a:buChar char=""/>
            </a:pPr>
            <a:r>
              <a:rPr kumimoji="1" lang="en-US" altLang="it-IT" sz="3800" b="1" dirty="0" smtClean="0">
                <a:ea typeface="Gungsuh" panose="02030600000101010101" pitchFamily="18" charset="-127"/>
              </a:rPr>
              <a:t>776</a:t>
            </a:r>
            <a:r>
              <a:rPr kumimoji="1" lang="en-GB" altLang="it-IT" sz="3800" dirty="0" smtClean="0">
                <a:ea typeface="Gungsuh" panose="02030600000101010101" pitchFamily="18" charset="-127"/>
              </a:rPr>
              <a:t> </a:t>
            </a:r>
            <a:r>
              <a:rPr kumimoji="1" lang="en-US" altLang="it-IT" sz="3800" dirty="0" smtClean="0">
                <a:ea typeface="Gungsuh" panose="02030600000101010101" pitchFamily="18" charset="-127"/>
              </a:rPr>
              <a:t>Research Grants	</a:t>
            </a:r>
          </a:p>
          <a:p>
            <a:pPr eaLnBrk="1">
              <a:lnSpc>
                <a:spcPct val="110000"/>
              </a:lnSpc>
              <a:buFont typeface="Wingdings" panose="05000000000000000000" pitchFamily="2" charset="2"/>
              <a:buChar char=""/>
            </a:pPr>
            <a:r>
              <a:rPr kumimoji="1" lang="en-US" altLang="it-IT" sz="3800" b="1" dirty="0" smtClean="0">
                <a:ea typeface="Gungsuh" panose="02030600000101010101" pitchFamily="18" charset="-127"/>
              </a:rPr>
              <a:t>4.210</a:t>
            </a:r>
            <a:r>
              <a:rPr kumimoji="1" lang="en-US" altLang="it-IT" sz="3800" dirty="0" smtClean="0">
                <a:ea typeface="Gungsuh" panose="02030600000101010101" pitchFamily="18" charset="-127"/>
              </a:rPr>
              <a:t> Administrative Staff</a:t>
            </a:r>
          </a:p>
          <a:p>
            <a:pPr eaLnBrk="1">
              <a:lnSpc>
                <a:spcPct val="110000"/>
              </a:lnSpc>
              <a:buFont typeface="Wingdings" panose="05000000000000000000" pitchFamily="2" charset="2"/>
              <a:buChar char=""/>
            </a:pPr>
            <a:r>
              <a:rPr kumimoji="1" lang="en-US" altLang="it-IT" sz="3800" b="1" dirty="0" smtClean="0">
                <a:ea typeface="Gungsuh" panose="02030600000101010101" pitchFamily="18" charset="-127"/>
              </a:rPr>
              <a:t>153</a:t>
            </a:r>
            <a:r>
              <a:rPr kumimoji="1" lang="en-US" altLang="it-IT" sz="3800" dirty="0" smtClean="0">
                <a:ea typeface="Gungsuh" panose="02030600000101010101" pitchFamily="18" charset="-127"/>
              </a:rPr>
              <a:t> First Cycle (Bachelor) </a:t>
            </a:r>
            <a:r>
              <a:rPr kumimoji="1" lang="en-US" altLang="it-IT" sz="3800" dirty="0" err="1" smtClean="0">
                <a:ea typeface="Gungsuh" panose="02030600000101010101" pitchFamily="18" charset="-127"/>
              </a:rPr>
              <a:t>a.y</a:t>
            </a:r>
            <a:r>
              <a:rPr kumimoji="1" lang="en-US" altLang="it-IT" sz="3800" dirty="0" smtClean="0">
                <a:ea typeface="Gungsuh" panose="02030600000101010101" pitchFamily="18" charset="-127"/>
              </a:rPr>
              <a:t>. 2013/14	</a:t>
            </a:r>
          </a:p>
          <a:p>
            <a:pPr eaLnBrk="1">
              <a:lnSpc>
                <a:spcPct val="110000"/>
              </a:lnSpc>
              <a:buFont typeface="Wingdings" panose="05000000000000000000" pitchFamily="2" charset="2"/>
              <a:buChar char=""/>
            </a:pPr>
            <a:r>
              <a:rPr kumimoji="1" lang="en-US" altLang="it-IT" sz="3800" b="1" dirty="0" smtClean="0">
                <a:ea typeface="Gungsuh" panose="02030600000101010101" pitchFamily="18" charset="-127"/>
              </a:rPr>
              <a:t>109</a:t>
            </a:r>
            <a:r>
              <a:rPr kumimoji="1" lang="en-US" altLang="it-IT" sz="3800" dirty="0" smtClean="0">
                <a:ea typeface="Gungsuh" panose="02030600000101010101" pitchFamily="18" charset="-127"/>
              </a:rPr>
              <a:t> Second Cycle (Master) </a:t>
            </a:r>
            <a:r>
              <a:rPr kumimoji="1" lang="en-US" altLang="it-IT" sz="3800" dirty="0" err="1" smtClean="0">
                <a:ea typeface="Gungsuh" panose="02030600000101010101" pitchFamily="18" charset="-127"/>
              </a:rPr>
              <a:t>a.y</a:t>
            </a:r>
            <a:r>
              <a:rPr kumimoji="1" lang="en-US" altLang="it-IT" sz="3800" dirty="0" smtClean="0">
                <a:ea typeface="Gungsuh" panose="02030600000101010101" pitchFamily="18" charset="-127"/>
              </a:rPr>
              <a:t>. 2013/14	</a:t>
            </a:r>
          </a:p>
          <a:p>
            <a:pPr eaLnBrk="1">
              <a:lnSpc>
                <a:spcPct val="110000"/>
              </a:lnSpc>
              <a:buFont typeface="Wingdings" panose="05000000000000000000" pitchFamily="2" charset="2"/>
              <a:buChar char=""/>
            </a:pPr>
            <a:r>
              <a:rPr kumimoji="1" lang="en-US" altLang="it-IT" sz="3800" b="1" dirty="0" smtClean="0">
                <a:ea typeface="Gungsuh" panose="02030600000101010101" pitchFamily="18" charset="-127"/>
              </a:rPr>
              <a:t>12</a:t>
            </a:r>
            <a:r>
              <a:rPr kumimoji="1" lang="en-US" altLang="it-IT" sz="3800" dirty="0" smtClean="0">
                <a:ea typeface="Gungsuh" panose="02030600000101010101" pitchFamily="18" charset="-127"/>
              </a:rPr>
              <a:t> Single Cycle University Degrees </a:t>
            </a:r>
            <a:r>
              <a:rPr kumimoji="1" lang="en-US" altLang="it-IT" sz="3800" dirty="0" err="1" smtClean="0">
                <a:ea typeface="Gungsuh" panose="02030600000101010101" pitchFamily="18" charset="-127"/>
              </a:rPr>
              <a:t>a.y</a:t>
            </a:r>
            <a:r>
              <a:rPr kumimoji="1" lang="en-US" altLang="it-IT" sz="3800" dirty="0" smtClean="0">
                <a:ea typeface="Gungsuh" panose="02030600000101010101" pitchFamily="18" charset="-127"/>
              </a:rPr>
              <a:t>. 2013/14	</a:t>
            </a:r>
          </a:p>
          <a:p>
            <a:pPr eaLnBrk="1">
              <a:lnSpc>
                <a:spcPct val="110000"/>
              </a:lnSpc>
              <a:buFont typeface="Wingdings" panose="05000000000000000000" pitchFamily="2" charset="2"/>
              <a:buChar char=""/>
            </a:pPr>
            <a:r>
              <a:rPr kumimoji="1" lang="en-US" altLang="it-IT" sz="3800" b="1" dirty="0" smtClean="0">
                <a:ea typeface="Gungsuh" panose="02030600000101010101" pitchFamily="18" charset="-127"/>
              </a:rPr>
              <a:t>6</a:t>
            </a:r>
            <a:r>
              <a:rPr kumimoji="1" lang="en-US" altLang="it-IT" sz="3800" dirty="0" smtClean="0">
                <a:ea typeface="Gungsuh" panose="02030600000101010101" pitchFamily="18" charset="-127"/>
              </a:rPr>
              <a:t> </a:t>
            </a:r>
            <a:r>
              <a:rPr kumimoji="1" lang="en-US" altLang="it-IT" sz="3800" dirty="0" err="1" smtClean="0">
                <a:ea typeface="Gungsuh" panose="02030600000101010101" pitchFamily="18" charset="-127"/>
              </a:rPr>
              <a:t>Programmes</a:t>
            </a:r>
            <a:r>
              <a:rPr kumimoji="1" lang="en-US" altLang="it-IT" sz="3800" dirty="0" smtClean="0">
                <a:ea typeface="Gungsuh" panose="02030600000101010101" pitchFamily="18" charset="-127"/>
              </a:rPr>
              <a:t> Totally Taught in English	</a:t>
            </a:r>
          </a:p>
          <a:p>
            <a:pPr eaLnBrk="1">
              <a:lnSpc>
                <a:spcPct val="110000"/>
              </a:lnSpc>
              <a:buFont typeface="Wingdings" panose="05000000000000000000" pitchFamily="2" charset="2"/>
              <a:buChar char=""/>
            </a:pPr>
            <a:r>
              <a:rPr kumimoji="1" lang="en-GB" altLang="it-IT" sz="3800" b="1" dirty="0" smtClean="0">
                <a:ea typeface="Gungsuh" panose="02030600000101010101" pitchFamily="18" charset="-127"/>
              </a:rPr>
              <a:t>76</a:t>
            </a:r>
            <a:r>
              <a:rPr kumimoji="1" lang="en-GB" altLang="it-IT" sz="3800" dirty="0" smtClean="0">
                <a:ea typeface="Gungsuh" panose="02030600000101010101" pitchFamily="18" charset="-127"/>
              </a:rPr>
              <a:t> PhD </a:t>
            </a:r>
            <a:r>
              <a:rPr kumimoji="1" lang="en-US" altLang="it-IT" sz="3800" dirty="0" smtClean="0">
                <a:ea typeface="Gungsuh" panose="02030600000101010101" pitchFamily="18" charset="-127"/>
              </a:rPr>
              <a:t>Courses - XXIX Cycle </a:t>
            </a:r>
            <a:r>
              <a:rPr kumimoji="1" lang="en-US" altLang="it-IT" sz="3800" dirty="0" err="1" smtClean="0">
                <a:ea typeface="Gungsuh" panose="02030600000101010101" pitchFamily="18" charset="-127"/>
              </a:rPr>
              <a:t>a.y</a:t>
            </a:r>
            <a:r>
              <a:rPr kumimoji="1" lang="en-US" altLang="it-IT" sz="3800" dirty="0" smtClean="0">
                <a:ea typeface="Gungsuh" panose="02030600000101010101" pitchFamily="18" charset="-127"/>
              </a:rPr>
              <a:t>. 2013/14 </a:t>
            </a:r>
            <a:r>
              <a:rPr kumimoji="1" lang="en-GB" altLang="it-IT" sz="3800" dirty="0" smtClean="0">
                <a:ea typeface="Gungsuh" panose="02030600000101010101" pitchFamily="18" charset="-127"/>
              </a:rPr>
              <a:t>(5 of them international)</a:t>
            </a:r>
          </a:p>
          <a:p>
            <a:pPr eaLnBrk="1">
              <a:lnSpc>
                <a:spcPct val="110000"/>
              </a:lnSpc>
              <a:buFont typeface="Wingdings" panose="05000000000000000000" pitchFamily="2" charset="2"/>
              <a:buChar char=""/>
            </a:pPr>
            <a:r>
              <a:rPr kumimoji="1" lang="en-GB" altLang="it-IT" sz="3800" b="1" dirty="0" smtClean="0">
                <a:ea typeface="Gungsuh" panose="02030600000101010101" pitchFamily="18" charset="-127"/>
              </a:rPr>
              <a:t>100</a:t>
            </a:r>
            <a:r>
              <a:rPr kumimoji="1" lang="en-GB" altLang="it-IT" sz="3800" dirty="0" smtClean="0">
                <a:ea typeface="Gungsuh" panose="02030600000101010101" pitchFamily="18" charset="-127"/>
              </a:rPr>
              <a:t> </a:t>
            </a:r>
            <a:r>
              <a:rPr kumimoji="1" lang="en-US" altLang="it-IT" sz="3800" dirty="0" smtClean="0">
                <a:ea typeface="Gungsuh" panose="02030600000101010101" pitchFamily="18" charset="-127"/>
              </a:rPr>
              <a:t>Specialization Schools </a:t>
            </a:r>
            <a:r>
              <a:rPr kumimoji="1" lang="en-US" altLang="it-IT" sz="3800" dirty="0" err="1" smtClean="0">
                <a:ea typeface="Gungsuh" panose="02030600000101010101" pitchFamily="18" charset="-127"/>
              </a:rPr>
              <a:t>a.y</a:t>
            </a:r>
            <a:r>
              <a:rPr kumimoji="1" lang="en-US" altLang="it-IT" sz="3800" dirty="0" smtClean="0">
                <a:ea typeface="Gungsuh" panose="02030600000101010101" pitchFamily="18" charset="-127"/>
              </a:rPr>
              <a:t>. 2012/13</a:t>
            </a:r>
            <a:endParaRPr kumimoji="1" lang="en-GB" altLang="it-IT" sz="3800" dirty="0" smtClean="0">
              <a:ea typeface="Gungsuh" panose="02030600000101010101" pitchFamily="18" charset="-127"/>
            </a:endParaRPr>
          </a:p>
          <a:p>
            <a:pPr eaLnBrk="1">
              <a:lnSpc>
                <a:spcPct val="110000"/>
              </a:lnSpc>
              <a:buFont typeface="Wingdings" panose="05000000000000000000" pitchFamily="2" charset="2"/>
              <a:buChar char=""/>
            </a:pPr>
            <a:r>
              <a:rPr kumimoji="1" lang="en-US" altLang="it-IT" sz="3800" b="1" dirty="0" smtClean="0">
                <a:ea typeface="Gungsuh" panose="02030600000101010101" pitchFamily="18" charset="-127"/>
              </a:rPr>
              <a:t>28</a:t>
            </a:r>
            <a:r>
              <a:rPr kumimoji="1" lang="en-US" altLang="it-IT" sz="3800" dirty="0" smtClean="0">
                <a:ea typeface="Gungsuh" panose="02030600000101010101" pitchFamily="18" charset="-127"/>
              </a:rPr>
              <a:t> Training and Higher Education Courses </a:t>
            </a:r>
            <a:r>
              <a:rPr kumimoji="1" lang="en-US" altLang="it-IT" sz="3800" dirty="0" err="1" smtClean="0">
                <a:ea typeface="Gungsuh" panose="02030600000101010101" pitchFamily="18" charset="-127"/>
              </a:rPr>
              <a:t>a.y</a:t>
            </a:r>
            <a:r>
              <a:rPr kumimoji="1" lang="en-US" altLang="it-IT" sz="3800" dirty="0" smtClean="0">
                <a:ea typeface="Gungsuh" panose="02030600000101010101" pitchFamily="18" charset="-127"/>
              </a:rPr>
              <a:t>. 2013/14	</a:t>
            </a:r>
          </a:p>
          <a:p>
            <a:pPr eaLnBrk="1">
              <a:lnSpc>
                <a:spcPct val="110000"/>
              </a:lnSpc>
              <a:buFont typeface="Wingdings" panose="05000000000000000000" pitchFamily="2" charset="2"/>
              <a:buChar char=""/>
            </a:pPr>
            <a:r>
              <a:rPr kumimoji="1" lang="en-US" altLang="it-IT" sz="3800" b="1" dirty="0" smtClean="0">
                <a:ea typeface="Gungsuh" panose="02030600000101010101" pitchFamily="18" charset="-127"/>
              </a:rPr>
              <a:t>245</a:t>
            </a:r>
            <a:r>
              <a:rPr kumimoji="1" lang="en-GB" altLang="it-IT" sz="3800" b="1" dirty="0" smtClean="0">
                <a:ea typeface="Gungsuh" panose="02030600000101010101" pitchFamily="18" charset="-127"/>
              </a:rPr>
              <a:t> </a:t>
            </a:r>
            <a:r>
              <a:rPr kumimoji="1" lang="en-US" altLang="it-IT" sz="3800" dirty="0" smtClean="0">
                <a:ea typeface="Gungsuh" panose="02030600000101010101" pitchFamily="18" charset="-127"/>
              </a:rPr>
              <a:t>Professional Master Degrees </a:t>
            </a:r>
            <a:r>
              <a:rPr kumimoji="1" lang="en-US" altLang="it-IT" sz="3800" dirty="0" err="1" smtClean="0">
                <a:ea typeface="Gungsuh" panose="02030600000101010101" pitchFamily="18" charset="-127"/>
              </a:rPr>
              <a:t>a.y</a:t>
            </a:r>
            <a:r>
              <a:rPr kumimoji="1" lang="en-US" altLang="it-IT" sz="3800" dirty="0" smtClean="0">
                <a:ea typeface="Gungsuh" panose="02030600000101010101" pitchFamily="18" charset="-127"/>
              </a:rPr>
              <a:t>. 2013/14</a:t>
            </a:r>
            <a:r>
              <a:rPr kumimoji="1" lang="en-US" altLang="it-IT" sz="1800" dirty="0" smtClean="0">
                <a:ea typeface="Gungsuh" panose="02030600000101010101" pitchFamily="18" charset="-127"/>
              </a:rPr>
              <a:t>	</a:t>
            </a:r>
            <a:endParaRPr lang="it-IT" altLang="it-IT" sz="1200" dirty="0" smtClean="0"/>
          </a:p>
        </p:txBody>
      </p:sp>
      <p:pic>
        <p:nvPicPr>
          <p:cNvPr id="4104" name="Picture 8"/>
          <p:cNvPicPr>
            <a:picLocks noChangeAspect="1" noChangeArrowheads="1"/>
          </p:cNvPicPr>
          <p:nvPr/>
        </p:nvPicPr>
        <p:blipFill>
          <a:blip r:embed="rId3"/>
          <a:srcRect/>
          <a:stretch>
            <a:fillRect/>
          </a:stretch>
        </p:blipFill>
        <p:spPr bwMode="auto">
          <a:xfrm>
            <a:off x="926122" y="37517"/>
            <a:ext cx="11033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05" name="Picture 9"/>
          <p:cNvPicPr>
            <a:picLocks noChangeAspect="1" noChangeArrowheads="1"/>
          </p:cNvPicPr>
          <p:nvPr/>
        </p:nvPicPr>
        <p:blipFill>
          <a:blip r:embed="rId4"/>
          <a:srcRect/>
          <a:stretch>
            <a:fillRect/>
          </a:stretch>
        </p:blipFill>
        <p:spPr bwMode="auto">
          <a:xfrm>
            <a:off x="6762750" y="765175"/>
            <a:ext cx="2371725"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8"/>
          <p:cNvPicPr>
            <a:picLocks noChangeAspect="1" noChangeArrowheads="1"/>
          </p:cNvPicPr>
          <p:nvPr/>
        </p:nvPicPr>
        <p:blipFill>
          <a:blip r:embed="rId3"/>
          <a:srcRect/>
          <a:stretch>
            <a:fillRect/>
          </a:stretch>
        </p:blipFill>
        <p:spPr bwMode="auto">
          <a:xfrm>
            <a:off x="932147" y="42446"/>
            <a:ext cx="11033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055197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2334766" y="-171400"/>
            <a:ext cx="6454080" cy="1189038"/>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eaLnBrk="1" hangingPunct="1">
              <a:defRPr/>
            </a:pPr>
            <a:r>
              <a:rPr lang="en-GB" sz="3200" dirty="0" smtClean="0">
                <a:latin typeface="+mn-lt"/>
              </a:rPr>
              <a:t>What are the descriptors on the base of international experience</a:t>
            </a:r>
            <a:endParaRPr lang="it-IT" sz="3200" dirty="0" smtClean="0">
              <a:latin typeface="+mn-lt"/>
            </a:endParaRPr>
          </a:p>
        </p:txBody>
      </p:sp>
      <p:sp>
        <p:nvSpPr>
          <p:cNvPr id="135171" name="Rectangle 3"/>
          <p:cNvSpPr>
            <a:spLocks noGrp="1" noChangeArrowheads="1"/>
          </p:cNvSpPr>
          <p:nvPr>
            <p:ph idx="4294967295"/>
          </p:nvPr>
        </p:nvSpPr>
        <p:spPr>
          <a:xfrm>
            <a:off x="1991033" y="1169243"/>
            <a:ext cx="7164387" cy="5572125"/>
          </a:xfrm>
        </p:spPr>
        <p:txBody>
          <a:bodyPr>
            <a:noAutofit/>
          </a:bodyPr>
          <a:lstStyle/>
          <a:p>
            <a:pPr marL="0" indent="0" algn="just">
              <a:lnSpc>
                <a:spcPct val="90000"/>
              </a:lnSpc>
              <a:spcBef>
                <a:spcPts val="600"/>
              </a:spcBef>
              <a:buClr>
                <a:srgbClr val="763B00"/>
              </a:buClr>
              <a:buFont typeface="Wingdings" panose="05000000000000000000" pitchFamily="2" charset="2"/>
              <a:buNone/>
            </a:pPr>
            <a:r>
              <a:rPr lang="en-GB" dirty="0" smtClean="0">
                <a:solidFill>
                  <a:schemeClr val="hlink"/>
                </a:solidFill>
              </a:rPr>
              <a:t>we can refer to following documents:</a:t>
            </a:r>
          </a:p>
          <a:p>
            <a:pPr marL="271463" lvl="1" indent="-271463" algn="just" eaLnBrk="1" hangingPunct="1">
              <a:lnSpc>
                <a:spcPct val="90000"/>
              </a:lnSpc>
              <a:buFont typeface="Wingdings" panose="05000000000000000000" pitchFamily="2" charset="2"/>
              <a:buChar char="ü"/>
            </a:pPr>
            <a:r>
              <a:rPr lang="en-GB" sz="2800" dirty="0" smtClean="0"/>
              <a:t>University Postgraduate Curricula for conservation Scientists (CURRIC),  April 2000</a:t>
            </a:r>
          </a:p>
          <a:p>
            <a:pPr marL="271463" lvl="1" indent="-271463" algn="just" eaLnBrk="1" hangingPunct="1">
              <a:lnSpc>
                <a:spcPct val="90000"/>
              </a:lnSpc>
              <a:buFont typeface="Wingdings" panose="05000000000000000000" pitchFamily="2" charset="2"/>
              <a:buChar char="ü"/>
            </a:pPr>
            <a:r>
              <a:rPr lang="en-GB" sz="2800" dirty="0" smtClean="0"/>
              <a:t>Clarification  of  Conservation/Restoration </a:t>
            </a:r>
            <a:r>
              <a:rPr lang="en-GB" sz="2800" dirty="0" err="1" smtClean="0"/>
              <a:t>Edu-cation</a:t>
            </a:r>
            <a:r>
              <a:rPr lang="en-GB" sz="2800" dirty="0" smtClean="0"/>
              <a:t>  at  University Level … (</a:t>
            </a:r>
            <a:r>
              <a:rPr lang="en-GB" sz="2800" dirty="0" err="1" smtClean="0"/>
              <a:t>ENCoRE</a:t>
            </a:r>
            <a:r>
              <a:rPr lang="en-GB" sz="2800" dirty="0" smtClean="0"/>
              <a:t>) </a:t>
            </a:r>
            <a:r>
              <a:rPr lang="en-GB" sz="2800" dirty="0" err="1" smtClean="0"/>
              <a:t>fol</a:t>
            </a:r>
            <a:r>
              <a:rPr lang="en-GB" sz="2800" dirty="0" smtClean="0"/>
              <a:t>-lowed by the join declaration  </a:t>
            </a:r>
            <a:r>
              <a:rPr lang="en-GB" sz="2800" dirty="0" err="1" smtClean="0"/>
              <a:t>ENCoRE</a:t>
            </a:r>
            <a:r>
              <a:rPr lang="en-GB" sz="2800" dirty="0" smtClean="0"/>
              <a:t>-ECCO, 2002 and La </a:t>
            </a:r>
            <a:r>
              <a:rPr lang="en-GB" sz="2800" dirty="0" err="1" smtClean="0"/>
              <a:t>Venaria</a:t>
            </a:r>
            <a:r>
              <a:rPr lang="en-GB" sz="2800" dirty="0" smtClean="0"/>
              <a:t> </a:t>
            </a:r>
            <a:r>
              <a:rPr lang="en-GB" sz="2800" dirty="0" err="1" smtClean="0"/>
              <a:t>Reale</a:t>
            </a:r>
            <a:r>
              <a:rPr lang="en-GB" sz="2800" dirty="0" smtClean="0"/>
              <a:t> document, 2005</a:t>
            </a:r>
          </a:p>
          <a:p>
            <a:pPr marL="271463" lvl="1" indent="-271463" algn="just" eaLnBrk="1" hangingPunct="1">
              <a:lnSpc>
                <a:spcPct val="90000"/>
              </a:lnSpc>
              <a:buFont typeface="Wingdings" panose="05000000000000000000" pitchFamily="2" charset="2"/>
              <a:buChar char="ü"/>
            </a:pPr>
            <a:r>
              <a:rPr lang="en-GB" sz="2800" dirty="0" smtClean="0"/>
              <a:t>The Professional Accreditation of Conservator-Restorers (PACR, UK), April 2001 </a:t>
            </a:r>
          </a:p>
          <a:p>
            <a:pPr marL="271463" lvl="1" indent="-271463" algn="just" eaLnBrk="1" hangingPunct="1">
              <a:lnSpc>
                <a:spcPct val="90000"/>
              </a:lnSpc>
              <a:buFont typeface="Wingdings" panose="05000000000000000000" pitchFamily="2" charset="2"/>
              <a:buChar char="ü"/>
            </a:pPr>
            <a:r>
              <a:rPr lang="en-GB" sz="2800" dirty="0" smtClean="0"/>
              <a:t>Becoming a Conservator, Conservation Training in the United States - The American Institute for Conservation of Historic &amp; Artistic Works</a:t>
            </a:r>
          </a:p>
        </p:txBody>
      </p:sp>
    </p:spTree>
    <p:extLst>
      <p:ext uri="{BB962C8B-B14F-4D97-AF65-F5344CB8AC3E}">
        <p14:creationId xmlns:p14="http://schemas.microsoft.com/office/powerpoint/2010/main" val="3660847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fade">
                                      <p:cBhvr>
                                        <p:cTn id="7" dur="2000"/>
                                        <p:tgtEl>
                                          <p:spTgt spid="135170"/>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5171">
                                            <p:txEl>
                                              <p:pRg st="0" end="0"/>
                                            </p:txEl>
                                          </p:spTgt>
                                        </p:tgtEl>
                                        <p:attrNameLst>
                                          <p:attrName>style.visibility</p:attrName>
                                        </p:attrNameLst>
                                      </p:cBhvr>
                                      <p:to>
                                        <p:strVal val="visible"/>
                                      </p:to>
                                    </p:set>
                                    <p:animEffect transition="in" filter="fade">
                                      <p:cBhvr>
                                        <p:cTn id="11" dur="2000"/>
                                        <p:tgtEl>
                                          <p:spTgt spid="135171">
                                            <p:txEl>
                                              <p:pRg st="0" end="0"/>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5171">
                                            <p:txEl>
                                              <p:pRg st="1" end="1"/>
                                            </p:txEl>
                                          </p:spTgt>
                                        </p:tgtEl>
                                        <p:attrNameLst>
                                          <p:attrName>style.visibility</p:attrName>
                                        </p:attrNameLst>
                                      </p:cBhvr>
                                      <p:to>
                                        <p:strVal val="visible"/>
                                      </p:to>
                                    </p:set>
                                    <p:animEffect transition="in" filter="fade">
                                      <p:cBhvr>
                                        <p:cTn id="15" dur="2000"/>
                                        <p:tgtEl>
                                          <p:spTgt spid="135171">
                                            <p:txEl>
                                              <p:pRg st="1" end="1"/>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35171">
                                            <p:txEl>
                                              <p:pRg st="2" end="2"/>
                                            </p:txEl>
                                          </p:spTgt>
                                        </p:tgtEl>
                                        <p:attrNameLst>
                                          <p:attrName>style.visibility</p:attrName>
                                        </p:attrNameLst>
                                      </p:cBhvr>
                                      <p:to>
                                        <p:strVal val="visible"/>
                                      </p:to>
                                    </p:set>
                                    <p:animEffect transition="in" filter="fade">
                                      <p:cBhvr>
                                        <p:cTn id="19" dur="2000"/>
                                        <p:tgtEl>
                                          <p:spTgt spid="135171">
                                            <p:txEl>
                                              <p:pRg st="2" end="2"/>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35171">
                                            <p:txEl>
                                              <p:pRg st="3" end="3"/>
                                            </p:txEl>
                                          </p:spTgt>
                                        </p:tgtEl>
                                        <p:attrNameLst>
                                          <p:attrName>style.visibility</p:attrName>
                                        </p:attrNameLst>
                                      </p:cBhvr>
                                      <p:to>
                                        <p:strVal val="visible"/>
                                      </p:to>
                                    </p:set>
                                    <p:animEffect transition="in" filter="fade">
                                      <p:cBhvr>
                                        <p:cTn id="23" dur="2000"/>
                                        <p:tgtEl>
                                          <p:spTgt spid="135171">
                                            <p:txEl>
                                              <p:pRg st="3" end="3"/>
                                            </p:txEl>
                                          </p:spTgt>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fade">
                                      <p:cBhvr>
                                        <p:cTn id="27" dur="2000"/>
                                        <p:tgtEl>
                                          <p:spTgt spid="135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nimBg="1"/>
      <p:bldP spid="13517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267744" y="0"/>
            <a:ext cx="6310312" cy="1189038"/>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3200" b="1" dirty="0" smtClean="0"/>
              <a:t>CURRIC -</a:t>
            </a:r>
            <a:r>
              <a:rPr lang="en-GB" sz="3200" b="1" i="1" dirty="0" smtClean="0"/>
              <a:t>University Postgraduate Curricula for Conservation Scientists</a:t>
            </a:r>
          </a:p>
        </p:txBody>
      </p:sp>
      <p:sp>
        <p:nvSpPr>
          <p:cNvPr id="68611" name="Rectangle 3"/>
          <p:cNvSpPr>
            <a:spLocks noGrp="1" noChangeArrowheads="1"/>
          </p:cNvSpPr>
          <p:nvPr>
            <p:ph idx="4294967295"/>
          </p:nvPr>
        </p:nvSpPr>
        <p:spPr>
          <a:xfrm>
            <a:off x="2267744" y="1341438"/>
            <a:ext cx="6310312" cy="5516562"/>
          </a:xfrm>
        </p:spPr>
        <p:txBody>
          <a:bodyPr>
            <a:noAutofit/>
          </a:bodyPr>
          <a:lstStyle/>
          <a:p>
            <a:pPr marL="0" indent="0" algn="just" eaLnBrk="1" hangingPunct="1">
              <a:lnSpc>
                <a:spcPct val="90000"/>
              </a:lnSpc>
              <a:spcBef>
                <a:spcPts val="600"/>
              </a:spcBef>
              <a:buFont typeface="Wingdings" panose="05000000000000000000" pitchFamily="2" charset="2"/>
              <a:buNone/>
            </a:pPr>
            <a:r>
              <a:rPr lang="en-GB" sz="3200" dirty="0" smtClean="0"/>
              <a:t>A Conservation Scientist today can be defined as a scientist owing a good scientific background and further </a:t>
            </a:r>
            <a:r>
              <a:rPr lang="en-GB" sz="3200" dirty="0" smtClean="0">
                <a:solidFill>
                  <a:srgbClr val="FF0000"/>
                </a:solidFill>
              </a:rPr>
              <a:t>knowledge</a:t>
            </a:r>
            <a:r>
              <a:rPr lang="en-GB" sz="3200" dirty="0" smtClean="0"/>
              <a:t> in conservation (ethics, history, cultural values, historical technologies, past and present conservation technologies and practice, specific scientific aspects, etc.) which enables him/her to contribute to the study and conservation of Cultural Heritage within an interdisciplinary team. </a:t>
            </a:r>
          </a:p>
        </p:txBody>
      </p:sp>
    </p:spTree>
    <p:extLst>
      <p:ext uri="{BB962C8B-B14F-4D97-AF65-F5344CB8AC3E}">
        <p14:creationId xmlns:p14="http://schemas.microsoft.com/office/powerpoint/2010/main" val="922612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ox(in)">
                                      <p:cBhvr>
                                        <p:cTn id="7" dur="500"/>
                                        <p:tgtEl>
                                          <p:spTgt spid="68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195736" y="188913"/>
            <a:ext cx="6948264" cy="72390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GB" sz="3200" smtClean="0"/>
              <a:t>The </a:t>
            </a:r>
            <a:r>
              <a:rPr lang="en-GB" sz="3200" smtClean="0">
                <a:solidFill>
                  <a:srgbClr val="FF0000"/>
                </a:solidFill>
              </a:rPr>
              <a:t>skills</a:t>
            </a:r>
            <a:r>
              <a:rPr lang="en-GB" sz="3200" smtClean="0"/>
              <a:t> of a conservation scientist are:</a:t>
            </a:r>
          </a:p>
        </p:txBody>
      </p:sp>
      <p:sp>
        <p:nvSpPr>
          <p:cNvPr id="69635" name="Rectangle 3"/>
          <p:cNvSpPr>
            <a:spLocks noGrp="1" noChangeArrowheads="1"/>
          </p:cNvSpPr>
          <p:nvPr>
            <p:ph idx="4294967295"/>
          </p:nvPr>
        </p:nvSpPr>
        <p:spPr>
          <a:xfrm>
            <a:off x="1979613" y="1196975"/>
            <a:ext cx="7164387" cy="5257800"/>
          </a:xfrm>
        </p:spPr>
        <p:txBody>
          <a:bodyPr>
            <a:noAutofit/>
          </a:bodyPr>
          <a:lstStyle/>
          <a:p>
            <a:pPr marL="620713" lvl="1" indent="-357188" eaLnBrk="1" hangingPunct="1">
              <a:spcBef>
                <a:spcPts val="700"/>
              </a:spcBef>
              <a:buClr>
                <a:srgbClr val="660066"/>
              </a:buClr>
              <a:buFont typeface="Wingdings" panose="05000000000000000000" pitchFamily="2" charset="2"/>
              <a:buChar char="q"/>
            </a:pPr>
            <a:r>
              <a:rPr lang="en-GB" sz="3200" dirty="0" smtClean="0"/>
              <a:t>to be conversant with the </a:t>
            </a:r>
            <a:r>
              <a:rPr lang="en-GB" sz="3200" dirty="0" err="1" smtClean="0"/>
              <a:t>phenome-nological</a:t>
            </a:r>
            <a:r>
              <a:rPr lang="en-GB" sz="3200" dirty="0" smtClean="0"/>
              <a:t> approach to problem solving</a:t>
            </a:r>
          </a:p>
          <a:p>
            <a:pPr marL="620713" lvl="1" indent="-357188" eaLnBrk="1" hangingPunct="1">
              <a:spcBef>
                <a:spcPts val="700"/>
              </a:spcBef>
              <a:buClr>
                <a:srgbClr val="660066"/>
              </a:buClr>
              <a:buFont typeface="Wingdings" panose="05000000000000000000" pitchFamily="2" charset="2"/>
              <a:buChar char="q"/>
            </a:pPr>
            <a:r>
              <a:rPr lang="en-GB" sz="3200" dirty="0" smtClean="0"/>
              <a:t>ability to formulate and carry out research</a:t>
            </a:r>
          </a:p>
          <a:p>
            <a:pPr marL="620713" lvl="1" indent="-357188" eaLnBrk="1" hangingPunct="1">
              <a:spcBef>
                <a:spcPts val="700"/>
              </a:spcBef>
              <a:buClr>
                <a:srgbClr val="660066"/>
              </a:buClr>
              <a:buFont typeface="Wingdings" panose="05000000000000000000" pitchFamily="2" charset="2"/>
              <a:buChar char="q"/>
            </a:pPr>
            <a:r>
              <a:rPr lang="en-GB" sz="3200" dirty="0" smtClean="0"/>
              <a:t>ability to formulate practical solutions </a:t>
            </a:r>
          </a:p>
          <a:p>
            <a:pPr marL="620713" lvl="1" indent="-357188" eaLnBrk="1" hangingPunct="1">
              <a:spcBef>
                <a:spcPts val="700"/>
              </a:spcBef>
              <a:buClr>
                <a:srgbClr val="660066"/>
              </a:buClr>
              <a:buFont typeface="Wingdings" panose="05000000000000000000" pitchFamily="2" charset="2"/>
              <a:buChar char="q"/>
            </a:pPr>
            <a:r>
              <a:rPr lang="en-GB" sz="3200" dirty="0" smtClean="0"/>
              <a:t>ability to work in an interdisciplinary way</a:t>
            </a:r>
          </a:p>
          <a:p>
            <a:pPr marL="620713" lvl="1" indent="-357188" eaLnBrk="1" hangingPunct="1">
              <a:buClr>
                <a:srgbClr val="660066"/>
              </a:buClr>
              <a:buFont typeface="Wingdings" panose="05000000000000000000" pitchFamily="2" charset="2"/>
              <a:buChar char="q"/>
            </a:pPr>
            <a:r>
              <a:rPr lang="en-GB" sz="3200" dirty="0" smtClean="0"/>
              <a:t>ability to communicate effectively </a:t>
            </a:r>
          </a:p>
          <a:p>
            <a:pPr marL="620713" lvl="1" indent="-357188" eaLnBrk="1" hangingPunct="1">
              <a:buClr>
                <a:srgbClr val="660066"/>
              </a:buClr>
              <a:buFont typeface="Wingdings" panose="05000000000000000000" pitchFamily="2" charset="2"/>
              <a:buChar char="q"/>
            </a:pPr>
            <a:r>
              <a:rPr lang="en-GB" sz="3200" dirty="0" smtClean="0"/>
              <a:t>Additional skills might include the ability to teach and manage human and economical resources</a:t>
            </a:r>
            <a:r>
              <a:rPr lang="en-GB" sz="3200" dirty="0" smtClean="0">
                <a:solidFill>
                  <a:srgbClr val="330000"/>
                </a:solidFill>
              </a:rPr>
              <a:t> </a:t>
            </a:r>
            <a:endParaRPr lang="en-GB" sz="3200" dirty="0" smtClean="0"/>
          </a:p>
        </p:txBody>
      </p:sp>
    </p:spTree>
    <p:extLst>
      <p:ext uri="{BB962C8B-B14F-4D97-AF65-F5344CB8AC3E}">
        <p14:creationId xmlns:p14="http://schemas.microsoft.com/office/powerpoint/2010/main" val="2594779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box(in)">
                                      <p:cBhvr>
                                        <p:cTn id="7" dur="500"/>
                                        <p:tgtEl>
                                          <p:spTgt spid="69635">
                                            <p:txEl>
                                              <p:pRg st="0" end="0"/>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box(in)">
                                      <p:cBhvr>
                                        <p:cTn id="11" dur="500"/>
                                        <p:tgtEl>
                                          <p:spTgt spid="69635">
                                            <p:txEl>
                                              <p:pRg st="1" end="1"/>
                                            </p:txEl>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box(in)">
                                      <p:cBhvr>
                                        <p:cTn id="15" dur="500"/>
                                        <p:tgtEl>
                                          <p:spTgt spid="69635">
                                            <p:txEl>
                                              <p:pRg st="2" end="2"/>
                                            </p:txEl>
                                          </p:spTgt>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box(in)">
                                      <p:cBhvr>
                                        <p:cTn id="19" dur="500"/>
                                        <p:tgtEl>
                                          <p:spTgt spid="69635">
                                            <p:txEl>
                                              <p:pRg st="3" end="3"/>
                                            </p:txEl>
                                          </p:spTgt>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Effect transition="in" filter="box(in)">
                                      <p:cBhvr>
                                        <p:cTn id="23" dur="500"/>
                                        <p:tgtEl>
                                          <p:spTgt spid="69635">
                                            <p:txEl>
                                              <p:pRg st="4" end="4"/>
                                            </p:txEl>
                                          </p:spTgt>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animEffect transition="in" filter="box(in)">
                                      <p:cBhvr>
                                        <p:cTn id="27" dur="500"/>
                                        <p:tgtEl>
                                          <p:spTgt spid="696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20414" y="96614"/>
            <a:ext cx="5331906" cy="1146175"/>
          </a:xfrm>
          <a:noFill/>
          <a:ln>
            <a:noFill/>
          </a:ln>
        </p:spPr>
        <p:style>
          <a:lnRef idx="2">
            <a:schemeClr val="dk1"/>
          </a:lnRef>
          <a:fillRef idx="1">
            <a:schemeClr val="lt1"/>
          </a:fillRef>
          <a:effectRef idx="0">
            <a:schemeClr val="dk1"/>
          </a:effectRef>
          <a:fontRef idx="minor">
            <a:schemeClr val="dk1"/>
          </a:fontRef>
        </p:style>
        <p:txBody>
          <a:bodyPr/>
          <a:lstStyle/>
          <a:p>
            <a:r>
              <a:rPr lang="en-GB" b="1" dirty="0" smtClean="0">
                <a:solidFill>
                  <a:srgbClr val="002060"/>
                </a:solidFill>
              </a:rPr>
              <a:t>The </a:t>
            </a:r>
            <a:r>
              <a:rPr lang="en-GB" b="1" dirty="0" smtClean="0">
                <a:solidFill>
                  <a:srgbClr val="FF0000"/>
                </a:solidFill>
              </a:rPr>
              <a:t>competence </a:t>
            </a:r>
            <a:r>
              <a:rPr lang="en-GB" b="1" dirty="0" smtClean="0">
                <a:solidFill>
                  <a:srgbClr val="002060"/>
                </a:solidFill>
              </a:rPr>
              <a:t>are:</a:t>
            </a:r>
          </a:p>
        </p:txBody>
      </p:sp>
      <p:sp>
        <p:nvSpPr>
          <p:cNvPr id="70659" name="Rectangle 3"/>
          <p:cNvSpPr>
            <a:spLocks noGrp="1" noChangeArrowheads="1"/>
          </p:cNvSpPr>
          <p:nvPr>
            <p:ph idx="1"/>
          </p:nvPr>
        </p:nvSpPr>
        <p:spPr>
          <a:xfrm>
            <a:off x="2120414" y="1200475"/>
            <a:ext cx="7023586" cy="4934174"/>
          </a:xfrm>
        </p:spPr>
        <p:txBody>
          <a:bodyPr>
            <a:noAutofit/>
          </a:bodyPr>
          <a:lstStyle/>
          <a:p>
            <a:pPr algn="just" eaLnBrk="1" hangingPunct="1">
              <a:lnSpc>
                <a:spcPct val="90000"/>
              </a:lnSpc>
              <a:spcBef>
                <a:spcPts val="550"/>
              </a:spcBef>
              <a:buFont typeface="Wingdings" panose="05000000000000000000" pitchFamily="2" charset="2"/>
              <a:buChar char="q"/>
            </a:pPr>
            <a:r>
              <a:rPr lang="en-GB" sz="2500" dirty="0" smtClean="0"/>
              <a:t>Study, investigate and monitor Cultural Heritage and its environment with respect to conservation and preservation.</a:t>
            </a:r>
          </a:p>
          <a:p>
            <a:pPr algn="just" eaLnBrk="1" hangingPunct="1">
              <a:lnSpc>
                <a:spcPct val="90000"/>
              </a:lnSpc>
              <a:spcBef>
                <a:spcPts val="550"/>
              </a:spcBef>
              <a:buFont typeface="Wingdings" panose="05000000000000000000" pitchFamily="2" charset="2"/>
              <a:buChar char="q"/>
            </a:pPr>
            <a:r>
              <a:rPr lang="en-GB" sz="2500" dirty="0" smtClean="0">
                <a:solidFill>
                  <a:srgbClr val="00B0F0"/>
                </a:solidFill>
              </a:rPr>
              <a:t>Define, develop and evaluate conservation concepts, materials, measures, methods and techniques and develop standards and guidelines</a:t>
            </a:r>
          </a:p>
          <a:p>
            <a:pPr algn="just" eaLnBrk="1" hangingPunct="1">
              <a:lnSpc>
                <a:spcPct val="90000"/>
              </a:lnSpc>
              <a:spcBef>
                <a:spcPts val="550"/>
              </a:spcBef>
              <a:buFont typeface="Wingdings" panose="05000000000000000000" pitchFamily="2" charset="2"/>
              <a:buChar char="q"/>
            </a:pPr>
            <a:r>
              <a:rPr lang="en-GB" sz="2500" dirty="0" smtClean="0"/>
              <a:t>Provide diagnosis before, during and after conservation interventions</a:t>
            </a:r>
          </a:p>
          <a:p>
            <a:pPr algn="just" eaLnBrk="1" hangingPunct="1">
              <a:lnSpc>
                <a:spcPct val="90000"/>
              </a:lnSpc>
              <a:spcBef>
                <a:spcPts val="550"/>
              </a:spcBef>
              <a:buFont typeface="Wingdings" panose="05000000000000000000" pitchFamily="2" charset="2"/>
              <a:buChar char="q"/>
            </a:pPr>
            <a:r>
              <a:rPr lang="en-GB" sz="2500" dirty="0" smtClean="0">
                <a:solidFill>
                  <a:srgbClr val="00B0F0"/>
                </a:solidFill>
              </a:rPr>
              <a:t>Conduct research on causes and mechanisms of deterioration and interpret scientific results for the benefit of the conservation of Cultural Heritage</a:t>
            </a:r>
          </a:p>
          <a:p>
            <a:pPr algn="just" eaLnBrk="1" hangingPunct="1">
              <a:lnSpc>
                <a:spcPct val="90000"/>
              </a:lnSpc>
              <a:spcBef>
                <a:spcPts val="550"/>
              </a:spcBef>
              <a:buFont typeface="Wingdings" panose="05000000000000000000" pitchFamily="2" charset="2"/>
              <a:buChar char="q"/>
            </a:pPr>
            <a:r>
              <a:rPr lang="en-GB" sz="2500" dirty="0" smtClean="0"/>
              <a:t>Communicate the scientific principles of conservation and promote scientific research in conservation</a:t>
            </a:r>
          </a:p>
        </p:txBody>
      </p:sp>
      <p:sp>
        <p:nvSpPr>
          <p:cNvPr id="4" name="Segnaposto piè di pagina 3"/>
          <p:cNvSpPr>
            <a:spLocks noGrp="1"/>
          </p:cNvSpPr>
          <p:nvPr>
            <p:ph type="ftr" sz="quarter" idx="11"/>
          </p:nvPr>
        </p:nvSpPr>
        <p:spPr/>
        <p:txBody>
          <a:bodyPr/>
          <a:lstStyle/>
          <a:p>
            <a:r>
              <a:rPr lang="en-GB" b="1" smtClean="0"/>
              <a:t>Italian- Serbian Bilateral Workshop on  “Science for Cultural Heritage”  November 12th, 2013</a:t>
            </a:r>
            <a:endParaRPr lang="en-GB" dirty="0" smtClean="0"/>
          </a:p>
        </p:txBody>
      </p:sp>
      <p:sp>
        <p:nvSpPr>
          <p:cNvPr id="5" name="Segnaposto numero diapositiva 4"/>
          <p:cNvSpPr>
            <a:spLocks noGrp="1"/>
          </p:cNvSpPr>
          <p:nvPr>
            <p:ph type="sldNum" sz="quarter" idx="12"/>
          </p:nvPr>
        </p:nvSpPr>
        <p:spPr/>
        <p:txBody>
          <a:bodyPr/>
          <a:lstStyle/>
          <a:p>
            <a:pPr>
              <a:defRPr/>
            </a:pPr>
            <a:r>
              <a:rPr lang="it-IT" smtClean="0"/>
              <a:t> </a:t>
            </a:r>
            <a:fld id="{7E02779C-6B53-4992-8CF8-F275C9F8D4CD}" type="slidenum">
              <a:rPr lang="it-IT" smtClean="0"/>
              <a:pPr>
                <a:defRPr/>
              </a:pPr>
              <a:t>33</a:t>
            </a:fld>
            <a:endParaRPr lang="it-IT"/>
          </a:p>
        </p:txBody>
      </p:sp>
    </p:spTree>
    <p:extLst>
      <p:ext uri="{BB962C8B-B14F-4D97-AF65-F5344CB8AC3E}">
        <p14:creationId xmlns:p14="http://schemas.microsoft.com/office/powerpoint/2010/main" val="2827498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ox(in)">
                                      <p:cBhvr>
                                        <p:cTn id="7" dur="500"/>
                                        <p:tgtEl>
                                          <p:spTgt spid="70659">
                                            <p:txEl>
                                              <p:pRg st="0" end="0"/>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animEffect transition="in" filter="box(in)">
                                      <p:cBhvr>
                                        <p:cTn id="11" dur="500"/>
                                        <p:tgtEl>
                                          <p:spTgt spid="70659">
                                            <p:txEl>
                                              <p:pRg st="1" end="1"/>
                                            </p:txEl>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animEffect transition="in" filter="box(in)">
                                      <p:cBhvr>
                                        <p:cTn id="15" dur="500"/>
                                        <p:tgtEl>
                                          <p:spTgt spid="70659">
                                            <p:txEl>
                                              <p:pRg st="2" end="2"/>
                                            </p:txEl>
                                          </p:spTgt>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animEffect transition="in" filter="box(in)">
                                      <p:cBhvr>
                                        <p:cTn id="19" dur="500"/>
                                        <p:tgtEl>
                                          <p:spTgt spid="70659">
                                            <p:txEl>
                                              <p:pRg st="3" end="3"/>
                                            </p:txEl>
                                          </p:spTgt>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70659">
                                            <p:txEl>
                                              <p:pRg st="4" end="4"/>
                                            </p:txEl>
                                          </p:spTgt>
                                        </p:tgtEl>
                                        <p:attrNameLst>
                                          <p:attrName>style.visibility</p:attrName>
                                        </p:attrNameLst>
                                      </p:cBhvr>
                                      <p:to>
                                        <p:strVal val="visible"/>
                                      </p:to>
                                    </p:set>
                                    <p:animEffect transition="in" filter="box(in)">
                                      <p:cBhvr>
                                        <p:cTn id="23" dur="500"/>
                                        <p:tgtEl>
                                          <p:spTgt spid="70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idx="4294967295"/>
          </p:nvPr>
        </p:nvSpPr>
        <p:spPr>
          <a:xfrm>
            <a:off x="2438400" y="404813"/>
            <a:ext cx="6705600" cy="1189037"/>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GB" sz="3200" dirty="0" smtClean="0">
                <a:solidFill>
                  <a:schemeClr val="bg1"/>
                </a:solidFill>
              </a:rPr>
              <a:t>Code of the Cultural Heritage and the Landscape, law 22 January 2004, n. 42</a:t>
            </a:r>
            <a:br>
              <a:rPr lang="en-GB" sz="3200" dirty="0" smtClean="0">
                <a:solidFill>
                  <a:schemeClr val="bg1"/>
                </a:solidFill>
              </a:rPr>
            </a:br>
            <a:r>
              <a:rPr lang="en-GB" sz="3200" dirty="0" smtClean="0">
                <a:solidFill>
                  <a:schemeClr val="bg1"/>
                </a:solidFill>
              </a:rPr>
              <a:t>Art. 29 Conservation</a:t>
            </a:r>
          </a:p>
        </p:txBody>
      </p:sp>
      <p:sp>
        <p:nvSpPr>
          <p:cNvPr id="4" name="Rectangle 2"/>
          <p:cNvSpPr txBox="1">
            <a:spLocks noChangeArrowheads="1"/>
          </p:cNvSpPr>
          <p:nvPr/>
        </p:nvSpPr>
        <p:spPr bwMode="auto">
          <a:xfrm>
            <a:off x="2339975" y="1844675"/>
            <a:ext cx="63373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9pPr>
          </a:lstStyle>
          <a:p>
            <a:pPr marL="457200" indent="-457200" eaLnBrk="1" hangingPunct="1">
              <a:spcBef>
                <a:spcPts val="600"/>
              </a:spcBef>
              <a:buSzPct val="75000"/>
              <a:buFont typeface="Wingdings" panose="05000000000000000000" pitchFamily="2" charset="2"/>
              <a:buChar char="v"/>
            </a:pPr>
            <a:r>
              <a:rPr lang="en-GB" sz="2800" dirty="0">
                <a:solidFill>
                  <a:srgbClr val="7030A0"/>
                </a:solidFill>
              </a:rPr>
              <a:t>All the actions necessary in the conservation and restoration are define in this articles</a:t>
            </a:r>
          </a:p>
          <a:p>
            <a:pPr marL="457200" indent="-457200" eaLnBrk="1" hangingPunct="1">
              <a:spcBef>
                <a:spcPts val="600"/>
              </a:spcBef>
              <a:buSzPct val="75000"/>
              <a:buFont typeface="Wingdings" panose="05000000000000000000" pitchFamily="2" charset="2"/>
              <a:buChar char="v"/>
            </a:pPr>
            <a:r>
              <a:rPr lang="en-GB" sz="2800" dirty="0">
                <a:solidFill>
                  <a:srgbClr val="7030A0"/>
                </a:solidFill>
              </a:rPr>
              <a:t>The diagnosis is clearly defined as a necessary step in the conservation procedure</a:t>
            </a:r>
          </a:p>
          <a:p>
            <a:pPr marL="457200" indent="-457200" eaLnBrk="1" hangingPunct="1">
              <a:spcBef>
                <a:spcPts val="600"/>
              </a:spcBef>
              <a:buSzPct val="75000"/>
              <a:buFont typeface="Wingdings" panose="05000000000000000000" pitchFamily="2" charset="2"/>
              <a:buChar char="v"/>
            </a:pPr>
            <a:r>
              <a:rPr lang="en-GB" sz="2800" dirty="0">
                <a:solidFill>
                  <a:srgbClr val="7030A0"/>
                </a:solidFill>
              </a:rPr>
              <a:t>We are waiting for a straightforward regulation of all activity, giving to each professionals a specific role in the different phases of conservation</a:t>
            </a:r>
          </a:p>
        </p:txBody>
      </p:sp>
    </p:spTree>
    <p:extLst>
      <p:ext uri="{BB962C8B-B14F-4D97-AF65-F5344CB8AC3E}">
        <p14:creationId xmlns:p14="http://schemas.microsoft.com/office/powerpoint/2010/main" val="869281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ox(in)">
                                      <p:cBhvr>
                                        <p:cTn id="11" dur="500"/>
                                        <p:tgtEl>
                                          <p:spTgt spid="4">
                                            <p:txEl>
                                              <p:pRg st="1" end="1"/>
                                            </p:txEl>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3429000"/>
          </a:xfrm>
          <a:prstGeom prst="rect">
            <a:avLst/>
          </a:prstGeom>
          <a:solidFill>
            <a:srgbClr val="0067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
                <a:srgbClr val="FFFFFF"/>
              </a:buClr>
              <a:buFontTx/>
              <a:buNone/>
            </a:pPr>
            <a:endParaRPr lang="en-US" sz="900">
              <a:solidFill>
                <a:schemeClr val="bg1"/>
              </a:solidFill>
              <a:ea typeface="MS Gothic" panose="020B0609070205080204" pitchFamily="49" charset="-128"/>
            </a:endParaRPr>
          </a:p>
        </p:txBody>
      </p:sp>
      <p:grpSp>
        <p:nvGrpSpPr>
          <p:cNvPr id="7171" name="Group 3"/>
          <p:cNvGrpSpPr>
            <a:grpSpLocks/>
          </p:cNvGrpSpPr>
          <p:nvPr/>
        </p:nvGrpSpPr>
        <p:grpSpPr bwMode="auto">
          <a:xfrm>
            <a:off x="-1588" y="2723728"/>
            <a:ext cx="9145588" cy="4114800"/>
            <a:chOff x="0" y="1728"/>
            <a:chExt cx="5761" cy="2592"/>
          </a:xfrm>
        </p:grpSpPr>
        <p:pic>
          <p:nvPicPr>
            <p:cNvPr id="7176" name="Picture 4" descr="Fond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8"/>
              <a:ext cx="5760" cy="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5"/>
            <p:cNvSpPr>
              <a:spLocks noChangeArrowheads="1"/>
            </p:cNvSpPr>
            <p:nvPr/>
          </p:nvSpPr>
          <p:spPr bwMode="auto">
            <a:xfrm>
              <a:off x="1296" y="1728"/>
              <a:ext cx="4464" cy="432"/>
            </a:xfrm>
            <a:prstGeom prst="rect">
              <a:avLst/>
            </a:prstGeom>
            <a:solidFill>
              <a:srgbClr val="8224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
                  <a:srgbClr val="FFFFFF"/>
                </a:buClr>
                <a:buFontTx/>
                <a:buNone/>
              </a:pPr>
              <a:endParaRPr lang="en-US" sz="900">
                <a:solidFill>
                  <a:schemeClr val="bg1"/>
                </a:solidFill>
                <a:ea typeface="MS Gothic" panose="020B0609070205080204" pitchFamily="49" charset="-128"/>
              </a:endParaRPr>
            </a:p>
          </p:txBody>
        </p:sp>
        <p:pic>
          <p:nvPicPr>
            <p:cNvPr id="7178" name="Picture 6" descr="logo +march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60"/>
              <a:ext cx="5761"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7" descr="FacoltaScienzeMF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 y="1780"/>
              <a:ext cx="444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48" name="Text Box 8"/>
          <p:cNvSpPr txBox="1">
            <a:spLocks noChangeArrowheads="1"/>
          </p:cNvSpPr>
          <p:nvPr/>
        </p:nvSpPr>
        <p:spPr bwMode="auto">
          <a:xfrm>
            <a:off x="2071688" y="333375"/>
            <a:ext cx="707231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sz="4000" dirty="0">
                <a:solidFill>
                  <a:schemeClr val="bg1"/>
                </a:solidFill>
                <a:ea typeface="MS Gothic" panose="020B0609070205080204" pitchFamily="49" charset="-128"/>
              </a:rPr>
              <a:t>Education and Training in Conservation </a:t>
            </a:r>
            <a:r>
              <a:rPr lang="en-US" sz="4000" dirty="0" smtClean="0">
                <a:solidFill>
                  <a:schemeClr val="bg1"/>
                </a:solidFill>
                <a:ea typeface="MS Gothic" panose="020B0609070205080204" pitchFamily="49" charset="-128"/>
              </a:rPr>
              <a:t>in </a:t>
            </a:r>
            <a:r>
              <a:rPr lang="en-US" sz="4000" dirty="0">
                <a:solidFill>
                  <a:schemeClr val="bg1"/>
                </a:solidFill>
                <a:ea typeface="MS Gothic" panose="020B0609070205080204" pitchFamily="49" charset="-128"/>
              </a:rPr>
              <a:t>Sapienza</a:t>
            </a:r>
          </a:p>
          <a:p>
            <a:pPr>
              <a:spcBef>
                <a:spcPct val="0"/>
              </a:spcBef>
              <a:buClrTx/>
              <a:buFontTx/>
              <a:buNone/>
            </a:pPr>
            <a:r>
              <a:rPr lang="it-IT" sz="900" dirty="0">
                <a:solidFill>
                  <a:schemeClr val="bg1"/>
                </a:solidFill>
                <a:ea typeface="MS Gothic" panose="020B0609070205080204" pitchFamily="49" charset="-128"/>
              </a:rPr>
              <a:t> </a:t>
            </a:r>
          </a:p>
        </p:txBody>
      </p:sp>
      <p:sp>
        <p:nvSpPr>
          <p:cNvPr id="7174" name="AutoShape 10" descr="Abbazia%20di%20Rambona%20-%20i%20capitelli"/>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
                <a:srgbClr val="FFFFFF"/>
              </a:buClr>
              <a:buFontTx/>
              <a:buNone/>
            </a:pPr>
            <a:endParaRPr lang="en-US" sz="900">
              <a:solidFill>
                <a:schemeClr val="bg1"/>
              </a:solidFill>
              <a:ea typeface="MS Gothic" panose="020B0609070205080204" pitchFamily="49" charset="-128"/>
            </a:endParaRPr>
          </a:p>
        </p:txBody>
      </p:sp>
      <p:pic>
        <p:nvPicPr>
          <p:cNvPr id="112651" name="Picture 11" descr="30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161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en-GB" smtClean="0"/>
              <a:t>Italian- Serbian Bilateral Workshop on  “Science for Cultural Heritage”  November 12th, 2013</a:t>
            </a:r>
            <a:endParaRPr lang="it-IT" dirty="0" smtClean="0"/>
          </a:p>
        </p:txBody>
      </p:sp>
      <p:sp>
        <p:nvSpPr>
          <p:cNvPr id="3" name="Segnaposto numero diapositiva 2"/>
          <p:cNvSpPr>
            <a:spLocks noGrp="1"/>
          </p:cNvSpPr>
          <p:nvPr>
            <p:ph type="sldNum" sz="quarter" idx="12"/>
          </p:nvPr>
        </p:nvSpPr>
        <p:spPr/>
        <p:txBody>
          <a:bodyPr/>
          <a:lstStyle/>
          <a:p>
            <a:pPr>
              <a:defRPr/>
            </a:pPr>
            <a:fld id="{CB88110F-DB05-4CEA-AC55-68F7C7DE316E}" type="slidenum">
              <a:rPr lang="it-IT" smtClean="0"/>
              <a:pPr>
                <a:defRPr/>
              </a:pPr>
              <a:t>35</a:t>
            </a:fld>
            <a:endParaRPr lang="it-IT"/>
          </a:p>
        </p:txBody>
      </p:sp>
      <p:pic>
        <p:nvPicPr>
          <p:cNvPr id="14" name="Picture 18" descr="Fond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6914"/>
            <a:ext cx="9144000" cy="343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3" descr="Immagine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3463" y="2749716"/>
            <a:ext cx="6840537" cy="82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logo +march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6962"/>
            <a:ext cx="8893175" cy="111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2648"/>
                                        </p:tgtEl>
                                        <p:attrNameLst>
                                          <p:attrName>style.visibility</p:attrName>
                                        </p:attrNameLst>
                                      </p:cBhvr>
                                      <p:to>
                                        <p:strVal val="visible"/>
                                      </p:to>
                                    </p:set>
                                    <p:animEffect transition="in" filter="wipe(down)">
                                      <p:cBhvr>
                                        <p:cTn id="7" dur="500"/>
                                        <p:tgtEl>
                                          <p:spTgt spid="112648"/>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12651"/>
                                        </p:tgtEl>
                                        <p:attrNameLst>
                                          <p:attrName>style.visibility</p:attrName>
                                        </p:attrNameLst>
                                      </p:cBhvr>
                                      <p:to>
                                        <p:strVal val="visible"/>
                                      </p:to>
                                    </p:set>
                                    <p:animEffect transition="in" filter="box(in)">
                                      <p:cBhvr>
                                        <p:cTn id="11" dur="500"/>
                                        <p:tgtEl>
                                          <p:spTgt spid="112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8"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77345" y="1"/>
            <a:ext cx="5829300" cy="980728"/>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eaLnBrk="1" hangingPunct="1"/>
            <a:r>
              <a:rPr lang="en-GB" dirty="0" smtClean="0"/>
              <a:t>Educational objectives</a:t>
            </a:r>
          </a:p>
        </p:txBody>
      </p:sp>
      <p:sp>
        <p:nvSpPr>
          <p:cNvPr id="3" name="Segnaposto piè di pagina 2"/>
          <p:cNvSpPr>
            <a:spLocks noGrp="1"/>
          </p:cNvSpPr>
          <p:nvPr>
            <p:ph type="ftr" sz="quarter" idx="11"/>
          </p:nvPr>
        </p:nvSpPr>
        <p:spPr/>
        <p:txBody>
          <a:bodyPr/>
          <a:lstStyle/>
          <a:p>
            <a:r>
              <a:rPr lang="en-GB" b="1" smtClean="0"/>
              <a:t>Italian- Serbian Bilateral Workshop on  “Science for Cultural Heritage”  November 12th, 2013</a:t>
            </a:r>
            <a:endParaRPr lang="en-GB" dirty="0" smtClean="0"/>
          </a:p>
        </p:txBody>
      </p:sp>
      <p:sp>
        <p:nvSpPr>
          <p:cNvPr id="4" name="Segnaposto numero diapositiva 3"/>
          <p:cNvSpPr>
            <a:spLocks noGrp="1"/>
          </p:cNvSpPr>
          <p:nvPr>
            <p:ph type="sldNum" sz="quarter" idx="12"/>
          </p:nvPr>
        </p:nvSpPr>
        <p:spPr/>
        <p:txBody>
          <a:bodyPr/>
          <a:lstStyle/>
          <a:p>
            <a:pPr>
              <a:defRPr/>
            </a:pPr>
            <a:r>
              <a:rPr lang="it-IT" smtClean="0"/>
              <a:t> </a:t>
            </a:r>
            <a:fld id="{7E02779C-6B53-4992-8CF8-F275C9F8D4CD}" type="slidenum">
              <a:rPr lang="it-IT" smtClean="0"/>
              <a:pPr>
                <a:defRPr/>
              </a:pPr>
              <a:t>36</a:t>
            </a:fld>
            <a:endParaRPr lang="it-IT"/>
          </a:p>
        </p:txBody>
      </p:sp>
      <p:sp>
        <p:nvSpPr>
          <p:cNvPr id="11267" name="Rectangle 8"/>
          <p:cNvSpPr>
            <a:spLocks noChangeArrowheads="1"/>
          </p:cNvSpPr>
          <p:nvPr/>
        </p:nvSpPr>
        <p:spPr bwMode="auto">
          <a:xfrm>
            <a:off x="401637" y="980729"/>
            <a:ext cx="834072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eaLnBrk="1" hangingPunct="1">
              <a:spcBef>
                <a:spcPct val="50000"/>
              </a:spcBef>
              <a:buClrTx/>
              <a:buFontTx/>
              <a:buNone/>
            </a:pPr>
            <a:r>
              <a:rPr lang="en-US" sz="2000" dirty="0">
                <a:solidFill>
                  <a:schemeClr val="accent5">
                    <a:lumMod val="25000"/>
                  </a:schemeClr>
                </a:solidFill>
                <a:ea typeface="SimSun" panose="02010600030101010101" pitchFamily="2" charset="-122"/>
              </a:rPr>
              <a:t>To train scientific experts that, starting from a sound understanding of materials and techniques of investigation, both in the laboratory and in the field, are able to perform:</a:t>
            </a:r>
          </a:p>
          <a:p>
            <a:pPr algn="just" eaLnBrk="1" hangingPunct="1">
              <a:spcBef>
                <a:spcPct val="50000"/>
              </a:spcBef>
              <a:buClr>
                <a:schemeClr val="folHlink"/>
              </a:buClr>
              <a:buFont typeface="Wingdings" panose="05000000000000000000" pitchFamily="2" charset="2"/>
              <a:buChar char="ü"/>
            </a:pPr>
            <a:r>
              <a:rPr lang="en-US" sz="2000" dirty="0">
                <a:solidFill>
                  <a:schemeClr val="accent5">
                    <a:lumMod val="25000"/>
                  </a:schemeClr>
                </a:solidFill>
                <a:ea typeface="SimSun" panose="02010600030101010101" pitchFamily="2" charset="-122"/>
              </a:rPr>
              <a:t>  diagnostic tests and monitoring of the cultural heritage for conservation and restoration purposes</a:t>
            </a:r>
          </a:p>
          <a:p>
            <a:pPr algn="just" eaLnBrk="1" hangingPunct="1">
              <a:spcBef>
                <a:spcPct val="50000"/>
              </a:spcBef>
              <a:buClr>
                <a:schemeClr val="folHlink"/>
              </a:buClr>
              <a:buFont typeface="Wingdings" panose="05000000000000000000" pitchFamily="2" charset="2"/>
              <a:buChar char="ü"/>
            </a:pPr>
            <a:r>
              <a:rPr lang="en-US" sz="2000" dirty="0">
                <a:solidFill>
                  <a:schemeClr val="accent5">
                    <a:lumMod val="25000"/>
                  </a:schemeClr>
                </a:solidFill>
                <a:ea typeface="SimSun" panose="02010600030101010101" pitchFamily="2" charset="-122"/>
              </a:rPr>
              <a:t>  </a:t>
            </a:r>
            <a:r>
              <a:rPr lang="en-US" sz="2000" dirty="0" err="1">
                <a:solidFill>
                  <a:schemeClr val="accent5">
                    <a:lumMod val="25000"/>
                  </a:schemeClr>
                </a:solidFill>
                <a:ea typeface="SimSun" panose="02010600030101010101" pitchFamily="2" charset="-122"/>
              </a:rPr>
              <a:t>archaeometrical</a:t>
            </a:r>
            <a:r>
              <a:rPr lang="en-US" sz="2000" dirty="0">
                <a:solidFill>
                  <a:schemeClr val="accent5">
                    <a:lumMod val="25000"/>
                  </a:schemeClr>
                </a:solidFill>
                <a:ea typeface="SimSun" panose="02010600030101010101" pitchFamily="2" charset="-122"/>
              </a:rPr>
              <a:t> and scientific research on the material constitution and on the causes and mechanisms of deterioration of the cultural heritage</a:t>
            </a:r>
          </a:p>
          <a:p>
            <a:pPr algn="just" eaLnBrk="1" hangingPunct="1">
              <a:spcBef>
                <a:spcPct val="50000"/>
              </a:spcBef>
              <a:buClr>
                <a:schemeClr val="folHlink"/>
              </a:buClr>
              <a:buFont typeface="Wingdings" panose="05000000000000000000" pitchFamily="2" charset="2"/>
              <a:buChar char="ü"/>
            </a:pPr>
            <a:r>
              <a:rPr lang="en-US" sz="2000" dirty="0">
                <a:solidFill>
                  <a:schemeClr val="accent5">
                    <a:lumMod val="25000"/>
                  </a:schemeClr>
                </a:solidFill>
                <a:ea typeface="SimSun" panose="02010600030101010101" pitchFamily="2" charset="-122"/>
              </a:rPr>
              <a:t>  environmental surveys for conservation and safety </a:t>
            </a:r>
            <a:r>
              <a:rPr lang="en-US" sz="2000" dirty="0" smtClean="0">
                <a:solidFill>
                  <a:schemeClr val="accent5">
                    <a:lumMod val="25000"/>
                  </a:schemeClr>
                </a:solidFill>
                <a:ea typeface="SimSun" panose="02010600030101010101" pitchFamily="2" charset="-122"/>
              </a:rPr>
              <a:t>purposes</a:t>
            </a:r>
            <a:endParaRPr lang="en-US" sz="2000" dirty="0">
              <a:solidFill>
                <a:schemeClr val="accent5">
                  <a:lumMod val="25000"/>
                </a:schemeClr>
              </a:solidFill>
              <a:ea typeface="SimSun" panose="02010600030101010101" pitchFamily="2" charset="-122"/>
            </a:endParaRPr>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19" y="4319415"/>
            <a:ext cx="1727200" cy="2149475"/>
          </a:xfrm>
          <a:prstGeom prst="rect">
            <a:avLst/>
          </a:prstGeom>
          <a:noFill/>
          <a:ln w="9525">
            <a:solidFill>
              <a:srgbClr val="830022"/>
            </a:solidFill>
            <a:miter lim="800000"/>
            <a:headEnd/>
            <a:tailEnd/>
          </a:ln>
          <a:extLst>
            <a:ext uri="{909E8E84-426E-40DD-AFC4-6F175D3DCCD1}">
              <a14:hiddenFill xmlns:a14="http://schemas.microsoft.com/office/drawing/2010/main">
                <a:solidFill>
                  <a:srgbClr val="FFFFFF"/>
                </a:solidFill>
              </a14:hiddenFill>
            </a:ext>
          </a:extLst>
        </p:spPr>
      </p:pic>
      <p:sp>
        <p:nvSpPr>
          <p:cNvPr id="11269" name="Rectangle 6"/>
          <p:cNvSpPr>
            <a:spLocks noChangeArrowheads="1"/>
          </p:cNvSpPr>
          <p:nvPr/>
        </p:nvSpPr>
        <p:spPr bwMode="auto">
          <a:xfrm>
            <a:off x="2748598" y="4831122"/>
            <a:ext cx="60118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sz="1800" b="1" dirty="0">
                <a:solidFill>
                  <a:schemeClr val="tx1"/>
                </a:solidFill>
                <a:latin typeface="+mn-lt"/>
              </a:rPr>
              <a:t>Micro-tomographic techniques in paleoanthropology: segmentation and 3D visualization of hidden anatomical structures</a:t>
            </a:r>
            <a:endParaRPr lang="it-IT" sz="1800" b="1" dirty="0">
              <a:solidFill>
                <a:schemeClr val="tx1"/>
              </a:solidFill>
              <a:latin typeface="+mn-lt"/>
            </a:endParaRPr>
          </a:p>
        </p:txBody>
      </p:sp>
      <p:sp>
        <p:nvSpPr>
          <p:cNvPr id="11270" name="TextBox 9"/>
          <p:cNvSpPr txBox="1">
            <a:spLocks noChangeArrowheads="1"/>
          </p:cNvSpPr>
          <p:nvPr/>
        </p:nvSpPr>
        <p:spPr bwMode="auto">
          <a:xfrm>
            <a:off x="0" y="6594475"/>
            <a:ext cx="7794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zh-CN" sz="1200" b="1" dirty="0">
                <a:solidFill>
                  <a:srgbClr val="FFFFFF"/>
                </a:solidFill>
              </a:rPr>
              <a:t>Technologies for the Conservation and Restoration of the Cultural Heritage – </a:t>
            </a:r>
            <a:r>
              <a:rPr lang="en-US" altLang="zh-CN" sz="1200" b="1" dirty="0" err="1">
                <a:solidFill>
                  <a:srgbClr val="FFFFFF"/>
                </a:solidFill>
              </a:rPr>
              <a:t>Sapienza</a:t>
            </a:r>
            <a:r>
              <a:rPr lang="en-US" altLang="zh-CN" sz="1200" b="1" dirty="0">
                <a:solidFill>
                  <a:srgbClr val="FFFFFF"/>
                </a:solidFill>
              </a:rPr>
              <a:t> University of Rome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fade">
                                      <p:cBhvr>
                                        <p:cTn id="11" dur="500"/>
                                        <p:tgtEl>
                                          <p:spTgt spid="1126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269"/>
                                        </p:tgtEl>
                                        <p:attrNameLst>
                                          <p:attrName>style.visibility</p:attrName>
                                        </p:attrNameLst>
                                      </p:cBhvr>
                                      <p:to>
                                        <p:strVal val="visible"/>
                                      </p:to>
                                    </p:set>
                                    <p:animEffect transition="in" filter="fade">
                                      <p:cBhvr>
                                        <p:cTn id="14"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9"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183" y="-48270"/>
            <a:ext cx="7109133" cy="906166"/>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eaLnBrk="1" hangingPunct="1"/>
            <a:r>
              <a:rPr lang="it-IT" dirty="0" err="1" smtClean="0"/>
              <a:t>Structure</a:t>
            </a:r>
            <a:r>
              <a:rPr lang="it-IT" dirty="0" smtClean="0"/>
              <a:t> of the </a:t>
            </a:r>
            <a:r>
              <a:rPr lang="it-IT" dirty="0" err="1" smtClean="0"/>
              <a:t>course</a:t>
            </a:r>
            <a:endParaRPr lang="it-IT" dirty="0" smtClean="0"/>
          </a:p>
        </p:txBody>
      </p:sp>
      <p:sp>
        <p:nvSpPr>
          <p:cNvPr id="13315" name="Rectangle 3"/>
          <p:cNvSpPr>
            <a:spLocks noGrp="1" noChangeArrowheads="1"/>
          </p:cNvSpPr>
          <p:nvPr>
            <p:ph type="body" idx="1"/>
          </p:nvPr>
        </p:nvSpPr>
        <p:spPr>
          <a:xfrm>
            <a:off x="471173" y="1157204"/>
            <a:ext cx="6134422" cy="5206356"/>
          </a:xfrm>
        </p:spPr>
        <p:txBody>
          <a:bodyPr>
            <a:normAutofit/>
          </a:bodyPr>
          <a:lstStyle/>
          <a:p>
            <a:pPr marL="271463" indent="-271463">
              <a:buFontTx/>
              <a:buNone/>
            </a:pPr>
            <a:r>
              <a:rPr lang="en-US" altLang="ko-KR" sz="2800" dirty="0" smtClean="0">
                <a:solidFill>
                  <a:schemeClr val="accent5">
                    <a:lumMod val="25000"/>
                  </a:schemeClr>
                </a:solidFill>
                <a:ea typeface="SimSun" panose="02010600030101010101" pitchFamily="2" charset="-122"/>
              </a:rPr>
              <a:t>The course is structured as follows:</a:t>
            </a:r>
          </a:p>
          <a:p>
            <a:pPr marL="271463" indent="-271463">
              <a:buClr>
                <a:schemeClr val="folHlink"/>
              </a:buClr>
              <a:buFont typeface="Wingdings" panose="05000000000000000000" pitchFamily="2" charset="2"/>
              <a:buChar char="ü"/>
            </a:pPr>
            <a:r>
              <a:rPr lang="en-US" altLang="ko-KR" sz="2800" dirty="0" smtClean="0">
                <a:solidFill>
                  <a:schemeClr val="accent5">
                    <a:lumMod val="25000"/>
                  </a:schemeClr>
                </a:solidFill>
                <a:ea typeface="SimSun" panose="02010600030101010101" pitchFamily="2" charset="-122"/>
              </a:rPr>
              <a:t>  in the first year basic teaching in mathematics, physics, chemistry and materials are taught</a:t>
            </a:r>
          </a:p>
          <a:p>
            <a:pPr marL="271463" indent="-271463">
              <a:buClr>
                <a:schemeClr val="folHlink"/>
              </a:buClr>
              <a:buFont typeface="Wingdings" panose="05000000000000000000" pitchFamily="2" charset="2"/>
              <a:buChar char="ü"/>
            </a:pPr>
            <a:r>
              <a:rPr lang="en-US" altLang="ko-KR" sz="2800" dirty="0" smtClean="0">
                <a:solidFill>
                  <a:schemeClr val="accent5">
                    <a:lumMod val="25000"/>
                  </a:schemeClr>
                </a:solidFill>
                <a:ea typeface="SimSun" panose="02010600030101010101" pitchFamily="2" charset="-122"/>
              </a:rPr>
              <a:t>  in the second year various laboratory activities are carried out with an interdisciplinary approach, in addition to law and economics teaching</a:t>
            </a:r>
          </a:p>
          <a:p>
            <a:pPr marL="271463" indent="-271463">
              <a:buClr>
                <a:schemeClr val="folHlink"/>
              </a:buClr>
              <a:buFont typeface="Wingdings" panose="05000000000000000000" pitchFamily="2" charset="2"/>
              <a:buChar char="ü"/>
            </a:pPr>
            <a:r>
              <a:rPr lang="en-US" altLang="ko-KR" sz="2800" dirty="0" smtClean="0">
                <a:solidFill>
                  <a:schemeClr val="accent5">
                    <a:lumMod val="25000"/>
                  </a:schemeClr>
                </a:solidFill>
                <a:ea typeface="SimSun" panose="02010600030101010101" pitchFamily="2" charset="-122"/>
              </a:rPr>
              <a:t>  in the third year the training is complemented by some humanities, choice courses, internship and a final short dissertation.</a:t>
            </a:r>
            <a:endParaRPr lang="it-IT" sz="2800" dirty="0" smtClean="0">
              <a:solidFill>
                <a:schemeClr val="accent5">
                  <a:lumMod val="25000"/>
                </a:schemeClr>
              </a:solidFill>
              <a:ea typeface="SimSun" panose="02010600030101010101" pitchFamily="2" charset="-122"/>
            </a:endParaRPr>
          </a:p>
        </p:txBody>
      </p:sp>
      <p:sp>
        <p:nvSpPr>
          <p:cNvPr id="3" name="Segnaposto piè di pagina 2"/>
          <p:cNvSpPr>
            <a:spLocks noGrp="1"/>
          </p:cNvSpPr>
          <p:nvPr>
            <p:ph type="ftr" sz="quarter" idx="11"/>
          </p:nvPr>
        </p:nvSpPr>
        <p:spPr/>
        <p:txBody>
          <a:bodyPr/>
          <a:lstStyle/>
          <a:p>
            <a:pPr>
              <a:defRPr/>
            </a:pPr>
            <a:r>
              <a:rPr lang="en-GB" smtClean="0"/>
              <a:t>Italian- Serbian Bilateral Workshop on  “Science for Cultural Heritage”  November 12th, 2013</a:t>
            </a:r>
            <a:endParaRPr lang="it-IT"/>
          </a:p>
        </p:txBody>
      </p:sp>
      <p:sp>
        <p:nvSpPr>
          <p:cNvPr id="4" name="Segnaposto numero diapositiva 3"/>
          <p:cNvSpPr>
            <a:spLocks noGrp="1"/>
          </p:cNvSpPr>
          <p:nvPr>
            <p:ph type="sldNum" sz="quarter" idx="12"/>
          </p:nvPr>
        </p:nvSpPr>
        <p:spPr/>
        <p:txBody>
          <a:bodyPr/>
          <a:lstStyle/>
          <a:p>
            <a:pPr>
              <a:defRPr/>
            </a:pPr>
            <a:r>
              <a:rPr lang="it-IT" smtClean="0"/>
              <a:t> </a:t>
            </a:r>
            <a:fld id="{7E02779C-6B53-4992-8CF8-F275C9F8D4CD}" type="slidenum">
              <a:rPr lang="it-IT" smtClean="0"/>
              <a:pPr>
                <a:defRPr/>
              </a:pPr>
              <a:t>37</a:t>
            </a:fld>
            <a:endParaRPr lang="it-IT"/>
          </a:p>
        </p:txBody>
      </p:sp>
      <p:pic>
        <p:nvPicPr>
          <p:cNvPr id="13316" name="Picture 4" descr="leg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404813"/>
            <a:ext cx="1752600" cy="364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sp>
        <p:nvSpPr>
          <p:cNvPr id="13317" name="Rectangle 6"/>
          <p:cNvSpPr>
            <a:spLocks noChangeArrowheads="1"/>
          </p:cNvSpPr>
          <p:nvPr/>
        </p:nvSpPr>
        <p:spPr bwMode="auto">
          <a:xfrm>
            <a:off x="6732588" y="4149080"/>
            <a:ext cx="27003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sz="1800" b="1" dirty="0" err="1">
                <a:solidFill>
                  <a:schemeClr val="tx2"/>
                </a:solidFill>
              </a:rPr>
              <a:t>Dendrochronological</a:t>
            </a:r>
            <a:r>
              <a:rPr lang="en-US" sz="1800" b="1" dirty="0">
                <a:solidFill>
                  <a:schemeClr val="tx2"/>
                </a:solidFill>
              </a:rPr>
              <a:t> survey on the pile foundations of buildings on the </a:t>
            </a:r>
            <a:r>
              <a:rPr lang="en-US" sz="1800" b="1" dirty="0" err="1">
                <a:solidFill>
                  <a:schemeClr val="tx2"/>
                </a:solidFill>
              </a:rPr>
              <a:t>Giudecca</a:t>
            </a:r>
            <a:r>
              <a:rPr lang="en-US" sz="1800" b="1" dirty="0">
                <a:solidFill>
                  <a:schemeClr val="tx2"/>
                </a:solidFill>
              </a:rPr>
              <a:t> island in Venice</a:t>
            </a:r>
            <a:endParaRPr lang="it-IT" sz="1800" b="1" dirty="0">
              <a:solidFill>
                <a:schemeClr val="tx2"/>
              </a:solidFill>
            </a:endParaRPr>
          </a:p>
        </p:txBody>
      </p:sp>
      <p:sp>
        <p:nvSpPr>
          <p:cNvPr id="13318" name="TextBox 9"/>
          <p:cNvSpPr txBox="1">
            <a:spLocks noChangeArrowheads="1"/>
          </p:cNvSpPr>
          <p:nvPr/>
        </p:nvSpPr>
        <p:spPr bwMode="auto">
          <a:xfrm>
            <a:off x="1349375" y="6381750"/>
            <a:ext cx="7794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zh-CN" sz="1200" b="1">
                <a:solidFill>
                  <a:srgbClr val="FFFFFF"/>
                </a:solidFill>
              </a:rPr>
              <a:t>Technologies for the Conservation and Restoration of the Cultural Heritage – Sapienza University of Rome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500"/>
                                        <p:tgtEl>
                                          <p:spTgt spid="133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500"/>
                                        <p:tgtEl>
                                          <p:spTgt spid="133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500"/>
                                        <p:tgtEl>
                                          <p:spTgt spid="1331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316"/>
                                        </p:tgtEl>
                                        <p:attrNameLst>
                                          <p:attrName>style.visibility</p:attrName>
                                        </p:attrNameLst>
                                      </p:cBhvr>
                                      <p:to>
                                        <p:strVal val="visible"/>
                                      </p:to>
                                    </p:set>
                                    <p:animEffect transition="in" filter="fade">
                                      <p:cBhvr>
                                        <p:cTn id="23" dur="500"/>
                                        <p:tgtEl>
                                          <p:spTgt spid="133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317"/>
                                        </p:tgtEl>
                                        <p:attrNameLst>
                                          <p:attrName>style.visibility</p:attrName>
                                        </p:attrNameLst>
                                      </p:cBhvr>
                                      <p:to>
                                        <p:strVal val="visible"/>
                                      </p:to>
                                    </p:set>
                                    <p:animEffect transition="in" filter="fade">
                                      <p:cBhvr>
                                        <p:cTn id="26"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7"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07480" y="59513"/>
            <a:ext cx="7129040" cy="772959"/>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eaLnBrk="1" hangingPunct="1"/>
            <a:r>
              <a:rPr lang="en-US" dirty="0" smtClean="0">
                <a:solidFill>
                  <a:schemeClr val="bg1"/>
                </a:solidFill>
              </a:rPr>
              <a:t>Professional</a:t>
            </a:r>
            <a:r>
              <a:rPr lang="en-US" sz="2000" dirty="0" smtClean="0">
                <a:solidFill>
                  <a:schemeClr val="bg1"/>
                </a:solidFill>
              </a:rPr>
              <a:t> </a:t>
            </a:r>
            <a:r>
              <a:rPr lang="en-US" dirty="0" smtClean="0">
                <a:solidFill>
                  <a:schemeClr val="bg1"/>
                </a:solidFill>
              </a:rPr>
              <a:t>outcomes</a:t>
            </a:r>
            <a:r>
              <a:rPr lang="it-IT" sz="2000" dirty="0" smtClean="0">
                <a:solidFill>
                  <a:schemeClr val="bg1"/>
                </a:solidFill>
              </a:rPr>
              <a:t> </a:t>
            </a:r>
          </a:p>
        </p:txBody>
      </p:sp>
      <p:sp>
        <p:nvSpPr>
          <p:cNvPr id="5" name="Sottotitolo 4"/>
          <p:cNvSpPr>
            <a:spLocks noGrp="1"/>
          </p:cNvSpPr>
          <p:nvPr>
            <p:ph type="subTitle" idx="1"/>
          </p:nvPr>
        </p:nvSpPr>
        <p:spPr>
          <a:xfrm>
            <a:off x="227013" y="908720"/>
            <a:ext cx="5424487" cy="5979645"/>
          </a:xfrm>
        </p:spPr>
        <p:txBody>
          <a:bodyPr>
            <a:normAutofit lnSpcReduction="10000"/>
          </a:bodyPr>
          <a:lstStyle/>
          <a:p>
            <a:pPr marL="271463" indent="-185738" algn="just">
              <a:spcBef>
                <a:spcPct val="50000"/>
              </a:spcBef>
              <a:buClr>
                <a:schemeClr val="folHlink"/>
              </a:buClr>
              <a:buFont typeface="Wingdings" panose="05000000000000000000" pitchFamily="2" charset="2"/>
              <a:buChar char="ü"/>
            </a:pPr>
            <a:r>
              <a:rPr lang="en-US" sz="2800" dirty="0">
                <a:solidFill>
                  <a:schemeClr val="accent5">
                    <a:lumMod val="25000"/>
                  </a:schemeClr>
                </a:solidFill>
                <a:ea typeface="SimSun" panose="02010600030101010101" pitchFamily="2" charset="-122"/>
              </a:rPr>
              <a:t>Protection of the cultural heritage and environmental recovery in specific institutions, such as offices, museums, libraries, archives</a:t>
            </a:r>
          </a:p>
          <a:p>
            <a:pPr marL="185738" indent="-185738" algn="just">
              <a:spcBef>
                <a:spcPct val="50000"/>
              </a:spcBef>
              <a:buClr>
                <a:schemeClr val="folHlink"/>
              </a:buClr>
              <a:buFont typeface="Wingdings" panose="05000000000000000000" pitchFamily="2" charset="2"/>
              <a:buChar char="ü"/>
            </a:pPr>
            <a:r>
              <a:rPr lang="en-US" sz="2800" dirty="0">
                <a:solidFill>
                  <a:schemeClr val="accent5">
                    <a:lumMod val="25000"/>
                  </a:schemeClr>
                </a:solidFill>
                <a:ea typeface="SimSun" panose="02010600030101010101" pitchFamily="2" charset="-122"/>
              </a:rPr>
              <a:t>Evaluation of environmental parameters and microclimate control in museum </a:t>
            </a:r>
          </a:p>
          <a:p>
            <a:pPr algn="just">
              <a:spcBef>
                <a:spcPct val="50000"/>
              </a:spcBef>
            </a:pPr>
            <a:r>
              <a:rPr lang="it-IT" sz="2800" b="1" dirty="0">
                <a:solidFill>
                  <a:srgbClr val="822433"/>
                </a:solidFill>
              </a:rPr>
              <a:t>Technical </a:t>
            </a:r>
            <a:r>
              <a:rPr lang="it-IT" sz="2800" b="1" dirty="0" err="1">
                <a:solidFill>
                  <a:srgbClr val="822433"/>
                </a:solidFill>
              </a:rPr>
              <a:t>knowledges</a:t>
            </a:r>
            <a:endParaRPr lang="it-IT" sz="2800" b="1" dirty="0">
              <a:solidFill>
                <a:srgbClr val="822433"/>
              </a:solidFill>
            </a:endParaRPr>
          </a:p>
          <a:p>
            <a:pPr marL="342900" indent="-342900" algn="just">
              <a:spcBef>
                <a:spcPct val="50000"/>
              </a:spcBef>
              <a:buFont typeface="Wingdings" panose="05000000000000000000" pitchFamily="2" charset="2"/>
              <a:buChar char="ü"/>
            </a:pPr>
            <a:r>
              <a:rPr lang="en-US" sz="2800" dirty="0">
                <a:ea typeface="SimSun" panose="02010600030101010101" pitchFamily="2" charset="-122"/>
              </a:rPr>
              <a:t>Conservation of books and paper, paintings on various supports, wooden sculptures, stone material and mosaics, metals, textiles, pottery and other materials</a:t>
            </a:r>
            <a:endParaRPr lang="it-IT" sz="2800" dirty="0">
              <a:ea typeface="SimSun" panose="02010600030101010101" pitchFamily="2" charset="-122"/>
            </a:endParaRPr>
          </a:p>
          <a:p>
            <a:endParaRPr lang="en-GB" dirty="0"/>
          </a:p>
        </p:txBody>
      </p:sp>
      <p:sp>
        <p:nvSpPr>
          <p:cNvPr id="3" name="Segnaposto piè di pagina 2"/>
          <p:cNvSpPr>
            <a:spLocks noGrp="1"/>
          </p:cNvSpPr>
          <p:nvPr>
            <p:ph type="ftr" sz="quarter" idx="11"/>
          </p:nvPr>
        </p:nvSpPr>
        <p:spPr/>
        <p:txBody>
          <a:bodyPr/>
          <a:lstStyle/>
          <a:p>
            <a:pPr>
              <a:defRPr/>
            </a:pPr>
            <a:r>
              <a:rPr lang="en-GB" smtClean="0"/>
              <a:t>Italian- Serbian Bilateral Workshop on  “Science for Cultural Heritage”  November 12th, 2013</a:t>
            </a:r>
            <a:endParaRPr lang="it-IT"/>
          </a:p>
        </p:txBody>
      </p:sp>
      <p:sp>
        <p:nvSpPr>
          <p:cNvPr id="4" name="Segnaposto numero diapositiva 3"/>
          <p:cNvSpPr>
            <a:spLocks noGrp="1"/>
          </p:cNvSpPr>
          <p:nvPr>
            <p:ph type="sldNum" sz="quarter" idx="12"/>
          </p:nvPr>
        </p:nvSpPr>
        <p:spPr/>
        <p:txBody>
          <a:bodyPr/>
          <a:lstStyle/>
          <a:p>
            <a:pPr>
              <a:defRPr/>
            </a:pPr>
            <a:r>
              <a:rPr lang="it-IT" smtClean="0"/>
              <a:t> </a:t>
            </a:r>
            <a:fld id="{7E02779C-6B53-4992-8CF8-F275C9F8D4CD}" type="slidenum">
              <a:rPr lang="it-IT" smtClean="0"/>
              <a:pPr>
                <a:defRPr/>
              </a:pPr>
              <a:t>38</a:t>
            </a:fld>
            <a:endParaRPr lang="it-IT"/>
          </a:p>
        </p:txBody>
      </p:sp>
      <p:sp>
        <p:nvSpPr>
          <p:cNvPr id="15366" name="Rectangle 2"/>
          <p:cNvSpPr>
            <a:spLocks noChangeArrowheads="1"/>
          </p:cNvSpPr>
          <p:nvPr/>
        </p:nvSpPr>
        <p:spPr bwMode="auto">
          <a:xfrm>
            <a:off x="395288" y="3644900"/>
            <a:ext cx="3671887"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b="1" dirty="0">
              <a:solidFill>
                <a:srgbClr val="822433"/>
              </a:solidFill>
            </a:endParaRPr>
          </a:p>
        </p:txBody>
      </p:sp>
      <p:pic>
        <p:nvPicPr>
          <p:cNvPr id="15367" name="Picture 5"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1068388"/>
            <a:ext cx="3390900" cy="2562225"/>
          </a:xfrm>
          <a:prstGeom prst="rect">
            <a:avLst/>
          </a:prstGeom>
          <a:noFill/>
          <a:ln w="9525">
            <a:solidFill>
              <a:srgbClr val="830022"/>
            </a:solidFill>
            <a:miter lim="800000"/>
            <a:headEnd/>
            <a:tailEnd/>
          </a:ln>
          <a:extLst>
            <a:ext uri="{909E8E84-426E-40DD-AFC4-6F175D3DCCD1}">
              <a14:hiddenFill xmlns:a14="http://schemas.microsoft.com/office/drawing/2010/main">
                <a:solidFill>
                  <a:srgbClr val="FFFFFF"/>
                </a:solidFill>
              </a14:hiddenFill>
            </a:ext>
          </a:extLst>
        </p:spPr>
      </p:pic>
      <p:sp>
        <p:nvSpPr>
          <p:cNvPr id="15368" name="Rectangle 6"/>
          <p:cNvSpPr>
            <a:spLocks noChangeArrowheads="1"/>
          </p:cNvSpPr>
          <p:nvPr/>
        </p:nvSpPr>
        <p:spPr bwMode="auto">
          <a:xfrm>
            <a:off x="5651500" y="3822700"/>
            <a:ext cx="32035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sz="1800" b="1" dirty="0">
                <a:solidFill>
                  <a:schemeClr val="tx2"/>
                </a:solidFill>
              </a:rPr>
              <a:t>Non-destructive testing of metal items, such as St Michael Archangel in the </a:t>
            </a:r>
            <a:r>
              <a:rPr lang="en-US" sz="1800" b="1" dirty="0" err="1">
                <a:solidFill>
                  <a:schemeClr val="tx2"/>
                </a:solidFill>
              </a:rPr>
              <a:t>Orvieto</a:t>
            </a:r>
            <a:r>
              <a:rPr lang="en-US" sz="1800" b="1" dirty="0">
                <a:solidFill>
                  <a:schemeClr val="tx2"/>
                </a:solidFill>
              </a:rPr>
              <a:t> Cathedral </a:t>
            </a:r>
            <a:endParaRPr lang="it-IT" sz="18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500"/>
                                        <p:tgtEl>
                                          <p:spTgt spid="153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8"/>
                                        </p:tgtEl>
                                        <p:attrNameLst>
                                          <p:attrName>style.visibility</p:attrName>
                                        </p:attrNameLst>
                                      </p:cBhvr>
                                      <p:to>
                                        <p:strVal val="visible"/>
                                      </p:to>
                                    </p:set>
                                    <p:animEffect transition="in" filter="fade">
                                      <p:cBhvr>
                                        <p:cTn id="10"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ottotitolo 9"/>
          <p:cNvSpPr>
            <a:spLocks noGrp="1"/>
          </p:cNvSpPr>
          <p:nvPr>
            <p:ph type="subTitle" idx="1"/>
          </p:nvPr>
        </p:nvSpPr>
        <p:spPr>
          <a:xfrm>
            <a:off x="198587" y="44624"/>
            <a:ext cx="5225900" cy="5850732"/>
          </a:xfrm>
        </p:spPr>
        <p:txBody>
          <a:bodyPr>
            <a:normAutofit fontScale="85000" lnSpcReduction="10000"/>
          </a:bodyPr>
          <a:lstStyle/>
          <a:p>
            <a:pPr algn="l"/>
            <a:r>
              <a:rPr lang="it-IT" dirty="0" err="1"/>
              <a:t>Internships</a:t>
            </a:r>
            <a:r>
              <a:rPr lang="it-IT" dirty="0"/>
              <a:t/>
            </a:r>
            <a:br>
              <a:rPr lang="it-IT" dirty="0"/>
            </a:br>
            <a:r>
              <a:rPr lang="en-US" dirty="0">
                <a:solidFill>
                  <a:schemeClr val="accent5">
                    <a:lumMod val="25000"/>
                  </a:schemeClr>
                </a:solidFill>
                <a:ea typeface="SimSun" panose="02010600030101010101" pitchFamily="2" charset="-122"/>
              </a:rPr>
              <a:t>Internships involve all major </a:t>
            </a:r>
            <a:r>
              <a:rPr lang="en-US" dirty="0" err="1">
                <a:solidFill>
                  <a:schemeClr val="accent5">
                    <a:lumMod val="25000"/>
                  </a:schemeClr>
                </a:solidFill>
                <a:ea typeface="SimSun" panose="02010600030101010101" pitchFamily="2" charset="-122"/>
              </a:rPr>
              <a:t>superintendences</a:t>
            </a:r>
            <a:r>
              <a:rPr lang="en-US" dirty="0">
                <a:solidFill>
                  <a:schemeClr val="accent5">
                    <a:lumMod val="25000"/>
                  </a:schemeClr>
                </a:solidFill>
                <a:ea typeface="SimSun" panose="02010600030101010101" pitchFamily="2" charset="-122"/>
              </a:rPr>
              <a:t> of the Region, Central Institutes of the Ministry of the Cultural Heritage and Activities, as well as private companies operating in the field of conservation and restoration</a:t>
            </a:r>
            <a:r>
              <a:rPr lang="it-IT" dirty="0">
                <a:solidFill>
                  <a:schemeClr val="accent5">
                    <a:lumMod val="25000"/>
                  </a:schemeClr>
                </a:solidFill>
              </a:rPr>
              <a:t> </a:t>
            </a:r>
            <a:r>
              <a:rPr lang="it-IT" dirty="0"/>
              <a:t/>
            </a:r>
            <a:br>
              <a:rPr lang="it-IT" dirty="0"/>
            </a:br>
            <a:r>
              <a:rPr lang="it-IT" dirty="0"/>
              <a:t> </a:t>
            </a:r>
            <a:br>
              <a:rPr lang="it-IT" dirty="0"/>
            </a:br>
            <a:r>
              <a:rPr lang="it-IT" dirty="0" err="1"/>
              <a:t>Excellence</a:t>
            </a:r>
            <a:r>
              <a:rPr lang="it-IT" dirty="0"/>
              <a:t> </a:t>
            </a:r>
            <a:r>
              <a:rPr lang="it-IT" dirty="0" err="1"/>
              <a:t>programs</a:t>
            </a:r>
            <a:r>
              <a:rPr lang="it-IT" dirty="0"/>
              <a:t/>
            </a:r>
            <a:br>
              <a:rPr lang="it-IT" dirty="0"/>
            </a:br>
            <a:r>
              <a:rPr lang="en-US" dirty="0">
                <a:solidFill>
                  <a:schemeClr val="accent5">
                    <a:lumMod val="25000"/>
                  </a:schemeClr>
                </a:solidFill>
                <a:ea typeface="SimSun" panose="02010600030101010101" pitchFamily="2" charset="-122"/>
              </a:rPr>
              <a:t>Deserving students</a:t>
            </a:r>
            <a:r>
              <a:rPr lang="it-IT" dirty="0">
                <a:solidFill>
                  <a:schemeClr val="accent5">
                    <a:lumMod val="25000"/>
                  </a:schemeClr>
                </a:solidFill>
                <a:ea typeface="SimSun" panose="02010600030101010101" pitchFamily="2" charset="-122"/>
              </a:rPr>
              <a:t> </a:t>
            </a:r>
            <a:r>
              <a:rPr lang="it-IT" dirty="0" err="1">
                <a:solidFill>
                  <a:schemeClr val="accent5">
                    <a:lumMod val="25000"/>
                  </a:schemeClr>
                </a:solidFill>
                <a:ea typeface="SimSun" panose="02010600030101010101" pitchFamily="2" charset="-122"/>
              </a:rPr>
              <a:t>may</a:t>
            </a:r>
            <a:r>
              <a:rPr lang="it-IT" dirty="0">
                <a:solidFill>
                  <a:schemeClr val="accent5">
                    <a:lumMod val="25000"/>
                  </a:schemeClr>
                </a:solidFill>
                <a:ea typeface="SimSun" panose="02010600030101010101" pitchFamily="2" charset="-122"/>
              </a:rPr>
              <a:t> be </a:t>
            </a:r>
            <a:r>
              <a:rPr lang="it-IT" dirty="0" err="1">
                <a:solidFill>
                  <a:schemeClr val="accent5">
                    <a:lumMod val="25000"/>
                  </a:schemeClr>
                </a:solidFill>
                <a:ea typeface="SimSun" panose="02010600030101010101" pitchFamily="2" charset="-122"/>
              </a:rPr>
              <a:t>included</a:t>
            </a:r>
            <a:r>
              <a:rPr lang="it-IT" dirty="0">
                <a:solidFill>
                  <a:schemeClr val="accent5">
                    <a:lumMod val="25000"/>
                  </a:schemeClr>
                </a:solidFill>
                <a:ea typeface="SimSun" panose="02010600030101010101" pitchFamily="2" charset="-122"/>
              </a:rPr>
              <a:t> in “</a:t>
            </a:r>
            <a:r>
              <a:rPr lang="en-US" dirty="0">
                <a:solidFill>
                  <a:schemeClr val="accent5">
                    <a:lumMod val="25000"/>
                  </a:schemeClr>
                </a:solidFill>
                <a:ea typeface="SimSun" panose="02010600030101010101" pitchFamily="2" charset="-122"/>
              </a:rPr>
              <a:t>excellence programs” of Sapienza University of Roma</a:t>
            </a:r>
            <a:r>
              <a:rPr lang="en-US" dirty="0">
                <a:ea typeface="SimSun" panose="02010600030101010101" pitchFamily="2" charset="-122"/>
              </a:rPr>
              <a:t/>
            </a:r>
            <a:br>
              <a:rPr lang="en-US" dirty="0">
                <a:ea typeface="SimSun" panose="02010600030101010101" pitchFamily="2" charset="-122"/>
              </a:rPr>
            </a:br>
            <a:r>
              <a:rPr lang="it-IT" dirty="0">
                <a:ea typeface="SimSun" panose="02010600030101010101" pitchFamily="2" charset="-122"/>
              </a:rPr>
              <a:t/>
            </a:r>
            <a:br>
              <a:rPr lang="it-IT" dirty="0">
                <a:ea typeface="SimSun" panose="02010600030101010101" pitchFamily="2" charset="-122"/>
              </a:rPr>
            </a:br>
            <a:r>
              <a:rPr lang="en-US" dirty="0">
                <a:solidFill>
                  <a:schemeClr val="accent5">
                    <a:lumMod val="25000"/>
                  </a:schemeClr>
                </a:solidFill>
                <a:ea typeface="SimSun" panose="02010600030101010101" pitchFamily="2" charset="-122"/>
              </a:rPr>
              <a:t>Protection of the cultural heritage and environmental recovery in specific institutions, such as offices, museums, libraries, archives</a:t>
            </a:r>
            <a:br>
              <a:rPr lang="en-US" dirty="0">
                <a:solidFill>
                  <a:schemeClr val="accent5">
                    <a:lumMod val="25000"/>
                  </a:schemeClr>
                </a:solidFill>
                <a:ea typeface="SimSun" panose="02010600030101010101" pitchFamily="2" charset="-122"/>
              </a:rPr>
            </a:br>
            <a:r>
              <a:rPr lang="en-US" dirty="0">
                <a:solidFill>
                  <a:schemeClr val="accent5">
                    <a:lumMod val="25000"/>
                  </a:schemeClr>
                </a:solidFill>
                <a:ea typeface="SimSun" panose="02010600030101010101" pitchFamily="2" charset="-122"/>
              </a:rPr>
              <a:t>Evaluation of environmental parameters and microclimate control in museum </a:t>
            </a:r>
            <a:endParaRPr lang="en-US" dirty="0" smtClean="0">
              <a:solidFill>
                <a:schemeClr val="accent5">
                  <a:lumMod val="25000"/>
                </a:schemeClr>
              </a:solidFill>
              <a:ea typeface="SimSun" panose="02010600030101010101" pitchFamily="2" charset="-122"/>
            </a:endParaRPr>
          </a:p>
          <a:p>
            <a:pPr algn="l"/>
            <a:r>
              <a:rPr lang="en-US" dirty="0">
                <a:solidFill>
                  <a:schemeClr val="accent5">
                    <a:lumMod val="25000"/>
                  </a:schemeClr>
                </a:solidFill>
                <a:ea typeface="SimSun" panose="02010600030101010101" pitchFamily="2" charset="-122"/>
              </a:rPr>
              <a:t/>
            </a:r>
            <a:br>
              <a:rPr lang="en-US" dirty="0">
                <a:solidFill>
                  <a:schemeClr val="accent5">
                    <a:lumMod val="25000"/>
                  </a:schemeClr>
                </a:solidFill>
                <a:ea typeface="SimSun" panose="02010600030101010101" pitchFamily="2" charset="-122"/>
              </a:rPr>
            </a:br>
            <a:r>
              <a:rPr lang="it-IT" b="1" dirty="0">
                <a:solidFill>
                  <a:srgbClr val="822433"/>
                </a:solidFill>
              </a:rPr>
              <a:t>Technical </a:t>
            </a:r>
            <a:r>
              <a:rPr lang="it-IT" b="1" dirty="0" err="1">
                <a:solidFill>
                  <a:srgbClr val="822433"/>
                </a:solidFill>
              </a:rPr>
              <a:t>knowledges</a:t>
            </a:r>
            <a:r>
              <a:rPr lang="it-IT" b="1" dirty="0">
                <a:solidFill>
                  <a:srgbClr val="822433"/>
                </a:solidFill>
              </a:rPr>
              <a:t/>
            </a:r>
            <a:br>
              <a:rPr lang="it-IT" b="1" dirty="0">
                <a:solidFill>
                  <a:srgbClr val="822433"/>
                </a:solidFill>
              </a:rPr>
            </a:br>
            <a:r>
              <a:rPr lang="en-US" dirty="0">
                <a:ea typeface="SimSun" panose="02010600030101010101" pitchFamily="2" charset="-122"/>
              </a:rPr>
              <a:t>Conservation of books and paper, paintings on various supports, wooden sculptures, stone material and mosaics, metals, textiles, pottery and other materials</a:t>
            </a:r>
            <a:endParaRPr lang="en-GB" dirty="0"/>
          </a:p>
        </p:txBody>
      </p:sp>
      <p:sp>
        <p:nvSpPr>
          <p:cNvPr id="3" name="Segnaposto piè di pagina 2"/>
          <p:cNvSpPr>
            <a:spLocks noGrp="1"/>
          </p:cNvSpPr>
          <p:nvPr>
            <p:ph type="ftr" sz="quarter" idx="11"/>
          </p:nvPr>
        </p:nvSpPr>
        <p:spPr/>
        <p:txBody>
          <a:bodyPr/>
          <a:lstStyle/>
          <a:p>
            <a:r>
              <a:rPr lang="en-GB" b="1" smtClean="0"/>
              <a:t>Italian- Serbian Bilateral Workshop on  “Science for Cultural Heritage”  November 12th, 2013</a:t>
            </a:r>
            <a:endParaRPr lang="en-GB" dirty="0" smtClean="0"/>
          </a:p>
        </p:txBody>
      </p:sp>
      <p:sp>
        <p:nvSpPr>
          <p:cNvPr id="4" name="Segnaposto numero diapositiva 3"/>
          <p:cNvSpPr>
            <a:spLocks noGrp="1"/>
          </p:cNvSpPr>
          <p:nvPr>
            <p:ph type="sldNum" sz="quarter" idx="12"/>
          </p:nvPr>
        </p:nvSpPr>
        <p:spPr/>
        <p:txBody>
          <a:bodyPr/>
          <a:lstStyle/>
          <a:p>
            <a:pPr>
              <a:defRPr/>
            </a:pPr>
            <a:r>
              <a:rPr lang="it-IT" smtClean="0"/>
              <a:t> </a:t>
            </a:r>
            <a:fld id="{7E02779C-6B53-4992-8CF8-F275C9F8D4CD}" type="slidenum">
              <a:rPr lang="it-IT" smtClean="0"/>
              <a:pPr>
                <a:defRPr/>
              </a:pPr>
              <a:t>39</a:t>
            </a:fld>
            <a:endParaRPr lang="it-IT"/>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4624"/>
            <a:ext cx="2643187"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p:cNvSpPr>
            <a:spLocks noChangeArrowheads="1"/>
          </p:cNvSpPr>
          <p:nvPr/>
        </p:nvSpPr>
        <p:spPr bwMode="auto">
          <a:xfrm>
            <a:off x="5580062" y="4979369"/>
            <a:ext cx="39592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tabLst>
                <a:tab pos="3676650" algn="l"/>
              </a:tabLst>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3676650" algn="l"/>
              </a:tabLst>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3676650" algn="l"/>
              </a:tabLst>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3676650" algn="l"/>
              </a:tabLst>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3676650" algn="l"/>
              </a:tabLst>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3676650" algn="l"/>
              </a:tabLst>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3676650" algn="l"/>
              </a:tabLst>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3676650" algn="l"/>
              </a:tabLst>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3676650" algn="l"/>
              </a:tabLst>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sz="1800" b="1" dirty="0">
                <a:solidFill>
                  <a:schemeClr val="tx2"/>
                </a:solidFill>
              </a:rPr>
              <a:t>Diagnostics applied to the study of Chinese paintings of the Ming Dynasty</a:t>
            </a:r>
            <a:endParaRPr lang="it-IT" sz="1800" b="1" dirty="0">
              <a:solidFill>
                <a:schemeClr val="tx2"/>
              </a:solidFill>
            </a:endParaRPr>
          </a:p>
        </p:txBody>
      </p:sp>
      <p:sp>
        <p:nvSpPr>
          <p:cNvPr id="17414" name="Rectangle 2"/>
          <p:cNvSpPr>
            <a:spLocks noChangeArrowheads="1"/>
          </p:cNvSpPr>
          <p:nvPr/>
        </p:nvSpPr>
        <p:spPr bwMode="auto">
          <a:xfrm>
            <a:off x="420688" y="2886075"/>
            <a:ext cx="4824412"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b="1" dirty="0">
              <a:solidFill>
                <a:srgbClr val="822433"/>
              </a:solidFill>
            </a:endParaRPr>
          </a:p>
        </p:txBody>
      </p:sp>
      <p:sp>
        <p:nvSpPr>
          <p:cNvPr id="17415" name="Rectangle 3"/>
          <p:cNvSpPr>
            <a:spLocks noChangeArrowheads="1"/>
          </p:cNvSpPr>
          <p:nvPr/>
        </p:nvSpPr>
        <p:spPr bwMode="auto">
          <a:xfrm>
            <a:off x="0" y="3429000"/>
            <a:ext cx="5400675"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12700">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eaLnBrk="1" hangingPunct="1">
              <a:lnSpc>
                <a:spcPct val="90000"/>
              </a:lnSpc>
              <a:buFontTx/>
              <a:buNone/>
            </a:pPr>
            <a:endParaRPr lang="it-IT" sz="2000" dirty="0">
              <a:ea typeface="SimSun" panose="02010600030101010101" pitchFamily="2" charset="-122"/>
            </a:endParaRPr>
          </a:p>
        </p:txBody>
      </p:sp>
      <p:sp>
        <p:nvSpPr>
          <p:cNvPr id="17416" name="Rectangle 2"/>
          <p:cNvSpPr>
            <a:spLocks noChangeArrowheads="1"/>
          </p:cNvSpPr>
          <p:nvPr/>
        </p:nvSpPr>
        <p:spPr bwMode="auto">
          <a:xfrm>
            <a:off x="395288" y="4508500"/>
            <a:ext cx="4824412"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b="1" dirty="0">
              <a:solidFill>
                <a:srgbClr val="822433"/>
              </a:solidFill>
            </a:endParaRPr>
          </a:p>
        </p:txBody>
      </p:sp>
      <p:sp>
        <p:nvSpPr>
          <p:cNvPr id="17417" name="Rectangle 3"/>
          <p:cNvSpPr>
            <a:spLocks noChangeArrowheads="1"/>
          </p:cNvSpPr>
          <p:nvPr/>
        </p:nvSpPr>
        <p:spPr bwMode="auto">
          <a:xfrm>
            <a:off x="0" y="5084763"/>
            <a:ext cx="5400675" cy="89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12700">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eaLnBrk="1" hangingPunct="1">
              <a:lnSpc>
                <a:spcPct val="90000"/>
              </a:lnSpc>
              <a:buFontTx/>
              <a:buNone/>
            </a:pPr>
            <a:endParaRPr lang="it-IT" sz="2000" dirty="0">
              <a:ea typeface="SimSun" panose="02010600030101010101" pitchFamily="2" charset="-122"/>
            </a:endParaRPr>
          </a:p>
        </p:txBody>
      </p:sp>
      <p:sp>
        <p:nvSpPr>
          <p:cNvPr id="17418" name="TextBox 9"/>
          <p:cNvSpPr txBox="1">
            <a:spLocks noChangeArrowheads="1"/>
          </p:cNvSpPr>
          <p:nvPr/>
        </p:nvSpPr>
        <p:spPr bwMode="auto">
          <a:xfrm>
            <a:off x="1349375" y="6381750"/>
            <a:ext cx="7794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zh-CN" sz="1200" b="1">
                <a:solidFill>
                  <a:srgbClr val="FFFFFF"/>
                </a:solidFill>
              </a:rPr>
              <a:t>Technologies for the Conservation and Restoration of the Cultural Heritage – Sapienza University of Rome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195736" y="369811"/>
            <a:ext cx="6407150" cy="504825"/>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eaLnBrk="1" hangingPunct="1"/>
            <a:r>
              <a:rPr lang="it-IT" dirty="0" smtClean="0"/>
              <a:t>Giovanni Urbani (1925-1994)</a:t>
            </a:r>
          </a:p>
        </p:txBody>
      </p:sp>
      <p:sp>
        <p:nvSpPr>
          <p:cNvPr id="9219" name="Rectangle 3"/>
          <p:cNvSpPr>
            <a:spLocks noGrp="1" noChangeArrowheads="1"/>
          </p:cNvSpPr>
          <p:nvPr>
            <p:ph idx="4294967295"/>
          </p:nvPr>
        </p:nvSpPr>
        <p:spPr>
          <a:xfrm>
            <a:off x="2411760" y="1530222"/>
            <a:ext cx="5272087" cy="2232025"/>
          </a:xfrm>
        </p:spPr>
        <p:txBody>
          <a:bodyPr>
            <a:normAutofit fontScale="85000" lnSpcReduction="20000"/>
          </a:bodyPr>
          <a:lstStyle/>
          <a:p>
            <a:pPr marL="0" indent="0" eaLnBrk="1" hangingPunct="1">
              <a:buFontTx/>
              <a:buNone/>
            </a:pPr>
            <a:r>
              <a:rPr lang="ja-JP" altLang="it-IT" i="1" dirty="0" smtClean="0"/>
              <a:t>“</a:t>
            </a:r>
            <a:r>
              <a:rPr lang="en-US" altLang="ko-KR" i="1" dirty="0" smtClean="0"/>
              <a:t>not to lose, in the Italian artistic heritage, the condition, unique in the world, of a system inseparable from the territory on which it had layered over millennia”</a:t>
            </a:r>
            <a:endParaRPr lang="it-IT" altLang="ja-JP" dirty="0" smtClean="0"/>
          </a:p>
          <a:p>
            <a:pPr marL="0" indent="0" eaLnBrk="1" hangingPunct="1">
              <a:buFontTx/>
              <a:buNone/>
            </a:pPr>
            <a:endParaRPr lang="it-IT" i="1" dirty="0" smtClean="0"/>
          </a:p>
          <a:p>
            <a:pPr marL="0" indent="0" eaLnBrk="1" hangingPunct="1">
              <a:buFontTx/>
              <a:buNone/>
            </a:pPr>
            <a:r>
              <a:rPr lang="it-IT" b="1" i="1" dirty="0" smtClean="0">
                <a:solidFill>
                  <a:schemeClr val="tx1"/>
                </a:solidFill>
              </a:rPr>
              <a:t>Intorno al Restauro 1976</a:t>
            </a:r>
          </a:p>
        </p:txBody>
      </p:sp>
      <p:pic>
        <p:nvPicPr>
          <p:cNvPr id="9220" name="Picture 4" descr="1967_comm_franceschini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275" y="3762247"/>
            <a:ext cx="21177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4776572" y="5073802"/>
            <a:ext cx="2249703" cy="92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50000"/>
              </a:spcBef>
              <a:buClrTx/>
              <a:buFontTx/>
              <a:buNone/>
            </a:pPr>
            <a:r>
              <a:rPr lang="it-IT" sz="1800" b="1" dirty="0">
                <a:solidFill>
                  <a:schemeClr val="tx1"/>
                </a:solidFill>
              </a:rPr>
              <a:t>Report </a:t>
            </a:r>
            <a:r>
              <a:rPr lang="it-IT" sz="1800" b="1" dirty="0" smtClean="0">
                <a:solidFill>
                  <a:schemeClr val="tx1"/>
                </a:solidFill>
              </a:rPr>
              <a:t>of</a:t>
            </a:r>
            <a:r>
              <a:rPr lang="it-IT" sz="1800" b="1" dirty="0">
                <a:solidFill>
                  <a:schemeClr val="tx1"/>
                </a:solidFill>
              </a:rPr>
              <a:t/>
            </a:r>
            <a:br>
              <a:rPr lang="it-IT" sz="1800" b="1" dirty="0">
                <a:solidFill>
                  <a:schemeClr val="tx1"/>
                </a:solidFill>
              </a:rPr>
            </a:br>
            <a:r>
              <a:rPr lang="it-IT" sz="1800" b="1" dirty="0" err="1">
                <a:solidFill>
                  <a:schemeClr val="tx1"/>
                </a:solidFill>
              </a:rPr>
              <a:t>Franceschini</a:t>
            </a:r>
            <a:r>
              <a:rPr lang="it-IT" sz="1800" b="1" dirty="0">
                <a:solidFill>
                  <a:schemeClr val="tx1"/>
                </a:solidFill>
              </a:rPr>
              <a:t> </a:t>
            </a:r>
            <a:r>
              <a:rPr lang="it-IT" sz="1800" b="1" dirty="0" err="1">
                <a:solidFill>
                  <a:schemeClr val="tx1"/>
                </a:solidFill>
              </a:rPr>
              <a:t>Commission</a:t>
            </a:r>
            <a:r>
              <a:rPr lang="it-IT" sz="1800" b="1" dirty="0">
                <a:solidFill>
                  <a:schemeClr val="tx1"/>
                </a:solidFill>
              </a:rPr>
              <a:t> 1966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6" descr="Apollo di Veio (VI sec. a.C.)"/>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732588" y="549275"/>
            <a:ext cx="18192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2924175"/>
            <a:ext cx="22669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8"/>
          <p:cNvSpPr>
            <a:spLocks noChangeArrowheads="1"/>
          </p:cNvSpPr>
          <p:nvPr/>
        </p:nvSpPr>
        <p:spPr bwMode="auto">
          <a:xfrm>
            <a:off x="6299200" y="5013325"/>
            <a:ext cx="2844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sz="1800" b="1">
                <a:solidFill>
                  <a:schemeClr val="tx2"/>
                </a:solidFill>
              </a:rPr>
              <a:t>Colorimetry applied to the acroterial statues of the Veii temple</a:t>
            </a:r>
            <a:endParaRPr lang="it-IT" sz="1800" b="1">
              <a:solidFill>
                <a:schemeClr val="tx2"/>
              </a:solidFill>
            </a:endParaRPr>
          </a:p>
        </p:txBody>
      </p:sp>
      <p:sp>
        <p:nvSpPr>
          <p:cNvPr id="20485" name="Rectangle 2"/>
          <p:cNvSpPr>
            <a:spLocks noChangeArrowheads="1"/>
          </p:cNvSpPr>
          <p:nvPr/>
        </p:nvSpPr>
        <p:spPr bwMode="auto">
          <a:xfrm>
            <a:off x="427038" y="404813"/>
            <a:ext cx="33115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b="1" dirty="0">
              <a:solidFill>
                <a:srgbClr val="822433"/>
              </a:solidFill>
            </a:endParaRPr>
          </a:p>
        </p:txBody>
      </p:sp>
      <p:sp>
        <p:nvSpPr>
          <p:cNvPr id="20486" name="Rectangle 3"/>
          <p:cNvSpPr>
            <a:spLocks noChangeArrowheads="1"/>
          </p:cNvSpPr>
          <p:nvPr/>
        </p:nvSpPr>
        <p:spPr bwMode="auto">
          <a:xfrm>
            <a:off x="388937" y="4251217"/>
            <a:ext cx="5976938"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lnSpc>
                <a:spcPct val="90000"/>
              </a:lnSpc>
              <a:buFontTx/>
              <a:buNone/>
            </a:pPr>
            <a:endParaRPr lang="it-IT" sz="2000" dirty="0">
              <a:ea typeface="SimSun" panose="02010600030101010101" pitchFamily="2" charset="-122"/>
            </a:endParaRPr>
          </a:p>
        </p:txBody>
      </p:sp>
      <p:sp>
        <p:nvSpPr>
          <p:cNvPr id="20487" name="TextBox 9"/>
          <p:cNvSpPr txBox="1">
            <a:spLocks noChangeArrowheads="1"/>
          </p:cNvSpPr>
          <p:nvPr/>
        </p:nvSpPr>
        <p:spPr bwMode="auto">
          <a:xfrm>
            <a:off x="1636713" y="6369050"/>
            <a:ext cx="75072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zh-CN" sz="1200" b="1">
                <a:solidFill>
                  <a:srgbClr val="FFFFFF"/>
                </a:solidFill>
              </a:rPr>
              <a:t>Science and Technology for the Conservation of the Cultural Heritage – Sapienza University of Rome</a:t>
            </a:r>
          </a:p>
        </p:txBody>
      </p:sp>
      <p:sp>
        <p:nvSpPr>
          <p:cNvPr id="5" name="Titolo 4"/>
          <p:cNvSpPr>
            <a:spLocks noGrp="1"/>
          </p:cNvSpPr>
          <p:nvPr>
            <p:ph type="ctrTitle"/>
          </p:nvPr>
        </p:nvSpPr>
        <p:spPr>
          <a:xfrm>
            <a:off x="-409318" y="182775"/>
            <a:ext cx="7772400" cy="854076"/>
          </a:xfrm>
        </p:spPr>
        <p:txBody>
          <a:bodyPr>
            <a:normAutofit fontScale="90000"/>
          </a:bodyPr>
          <a:lstStyle/>
          <a:p>
            <a:r>
              <a:rPr lang="it-IT" b="1" dirty="0">
                <a:solidFill>
                  <a:srgbClr val="822433"/>
                </a:solidFill>
              </a:rPr>
              <a:t>Training </a:t>
            </a:r>
            <a:r>
              <a:rPr lang="it-IT" b="1" dirty="0" err="1" smtClean="0">
                <a:solidFill>
                  <a:srgbClr val="822433"/>
                </a:solidFill>
              </a:rPr>
              <a:t>program</a:t>
            </a:r>
            <a:endParaRPr lang="en-GB" dirty="0"/>
          </a:p>
        </p:txBody>
      </p:sp>
      <p:sp>
        <p:nvSpPr>
          <p:cNvPr id="6" name="Sottotitolo 5"/>
          <p:cNvSpPr>
            <a:spLocks noGrp="1"/>
          </p:cNvSpPr>
          <p:nvPr>
            <p:ph type="subTitle" idx="1"/>
          </p:nvPr>
        </p:nvSpPr>
        <p:spPr>
          <a:xfrm>
            <a:off x="1" y="1258890"/>
            <a:ext cx="6299200" cy="5338760"/>
          </a:xfrm>
        </p:spPr>
        <p:txBody>
          <a:bodyPr>
            <a:normAutofit fontScale="92500"/>
          </a:bodyPr>
          <a:lstStyle/>
          <a:p>
            <a:pPr marL="371475" indent="-371475" algn="l">
              <a:spcBef>
                <a:spcPct val="60000"/>
              </a:spcBef>
              <a:buClr>
                <a:schemeClr val="folHlink"/>
              </a:buClr>
              <a:buFont typeface="Wingdings" panose="05000000000000000000" pitchFamily="2" charset="2"/>
              <a:buChar char="ü"/>
            </a:pPr>
            <a:r>
              <a:rPr lang="en-US" altLang="ja-JP" dirty="0"/>
              <a:t> </a:t>
            </a:r>
            <a:r>
              <a:rPr lang="en-US" altLang="ja-JP" sz="3600" dirty="0"/>
              <a:t>scientific disciplines in science and technology for the conservation and restoration</a:t>
            </a:r>
          </a:p>
          <a:p>
            <a:pPr marL="371475" indent="-371475" algn="l">
              <a:spcBef>
                <a:spcPct val="60000"/>
              </a:spcBef>
              <a:buClr>
                <a:schemeClr val="folHlink"/>
              </a:buClr>
              <a:buFont typeface="Wingdings" panose="05000000000000000000" pitchFamily="2" charset="2"/>
              <a:buChar char="ü"/>
            </a:pPr>
            <a:r>
              <a:rPr lang="en-US" altLang="ja-JP" sz="3600" dirty="0"/>
              <a:t> scientific disciplines of earth science and </a:t>
            </a:r>
            <a:r>
              <a:rPr lang="en-US" altLang="ja-JP" sz="3600" dirty="0" smtClean="0"/>
              <a:t>nature</a:t>
            </a:r>
          </a:p>
          <a:p>
            <a:pPr marL="371475" indent="-371475" algn="l">
              <a:spcBef>
                <a:spcPct val="60000"/>
              </a:spcBef>
              <a:buClr>
                <a:schemeClr val="folHlink"/>
              </a:buClr>
              <a:buFont typeface="Wingdings" panose="05000000000000000000" pitchFamily="2" charset="2"/>
              <a:buChar char="ü"/>
            </a:pPr>
            <a:r>
              <a:rPr lang="en-US" altLang="ja-JP" sz="3600" dirty="0" smtClean="0"/>
              <a:t> humanities</a:t>
            </a:r>
            <a:endParaRPr lang="en-US" altLang="ja-JP" sz="3600" dirty="0"/>
          </a:p>
          <a:p>
            <a:pPr algn="l">
              <a:spcBef>
                <a:spcPct val="60000"/>
              </a:spcBef>
              <a:buClr>
                <a:schemeClr val="folHlink"/>
              </a:buClr>
              <a:buFont typeface="Wingdings" panose="05000000000000000000" pitchFamily="2" charset="2"/>
              <a:buChar char="ü"/>
            </a:pPr>
            <a:r>
              <a:rPr lang="en-US" altLang="ja-JP" sz="3600" dirty="0"/>
              <a:t> optional courses</a:t>
            </a:r>
          </a:p>
          <a:p>
            <a:pPr marL="371475" indent="-371475" algn="l">
              <a:spcBef>
                <a:spcPct val="60000"/>
              </a:spcBef>
              <a:buClr>
                <a:schemeClr val="folHlink"/>
              </a:buClr>
              <a:buFont typeface="Wingdings" panose="05000000000000000000" pitchFamily="2" charset="2"/>
              <a:buChar char="ü"/>
            </a:pPr>
            <a:r>
              <a:rPr lang="en-US" altLang="ja-JP" sz="3600" dirty="0"/>
              <a:t> internship and </a:t>
            </a:r>
            <a:r>
              <a:rPr lang="en-US" altLang="ja-JP" sz="3600" dirty="0" smtClean="0"/>
              <a:t>final dissertation</a:t>
            </a:r>
            <a:r>
              <a:rPr lang="it-IT" altLang="ja-JP" sz="3600" dirty="0" smtClean="0">
                <a:ea typeface="SimSun" panose="02010600030101010101" pitchFamily="2" charset="-122"/>
              </a:rPr>
              <a:t> </a:t>
            </a:r>
            <a:endParaRPr lang="it-IT" altLang="ja-JP" sz="3600" dirty="0">
              <a:ea typeface="SimSun" panose="02010600030101010101" pitchFamily="2" charset="-122"/>
            </a:endParaRPr>
          </a:p>
          <a:p>
            <a:pPr algn="l"/>
            <a:endParaRPr lang="en-GB" dirty="0"/>
          </a:p>
        </p:txBody>
      </p:sp>
      <p:sp>
        <p:nvSpPr>
          <p:cNvPr id="3" name="Segnaposto piè di pagina 2"/>
          <p:cNvSpPr>
            <a:spLocks noGrp="1"/>
          </p:cNvSpPr>
          <p:nvPr>
            <p:ph type="ftr" sz="quarter" idx="11"/>
          </p:nvPr>
        </p:nvSpPr>
        <p:spPr/>
        <p:txBody>
          <a:bodyPr/>
          <a:lstStyle/>
          <a:p>
            <a:pPr>
              <a:defRPr/>
            </a:pPr>
            <a:r>
              <a:rPr lang="en-GB" smtClean="0"/>
              <a:t>Italian- Serbian Bilateral Workshop on  “Science for Cultural Heritage”  November 12th, 2013</a:t>
            </a:r>
            <a:endParaRPr lang="it-IT"/>
          </a:p>
        </p:txBody>
      </p:sp>
      <p:sp>
        <p:nvSpPr>
          <p:cNvPr id="4" name="Segnaposto numero diapositiva 3"/>
          <p:cNvSpPr>
            <a:spLocks noGrp="1"/>
          </p:cNvSpPr>
          <p:nvPr>
            <p:ph type="sldNum" sz="quarter" idx="12"/>
          </p:nvPr>
        </p:nvSpPr>
        <p:spPr/>
        <p:txBody>
          <a:bodyPr/>
          <a:lstStyle/>
          <a:p>
            <a:pPr>
              <a:defRPr/>
            </a:pPr>
            <a:r>
              <a:rPr lang="it-IT" dirty="0" smtClean="0"/>
              <a:t> </a:t>
            </a:r>
            <a:fld id="{7E02779C-6B53-4992-8CF8-F275C9F8D4CD}" type="slidenum">
              <a:rPr lang="it-IT" smtClean="0"/>
              <a:pPr>
                <a:defRPr/>
              </a:pPr>
              <a:t>40</a:t>
            </a:fld>
            <a:endParaRPr lang="it-I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81646" y="1"/>
            <a:ext cx="6406480" cy="786606"/>
          </a:xfrm>
        </p:spPr>
        <p:txBody>
          <a:bodyPr>
            <a:normAutofit fontScale="90000"/>
          </a:bodyPr>
          <a:lstStyle/>
          <a:p>
            <a:pPr eaLnBrk="1" hangingPunct="1"/>
            <a:r>
              <a:rPr lang="en-US" dirty="0" smtClean="0">
                <a:solidFill>
                  <a:srgbClr val="6600FF"/>
                </a:solidFill>
              </a:rPr>
              <a:t>Internationalization</a:t>
            </a:r>
            <a:r>
              <a:rPr lang="it-IT" dirty="0" smtClean="0">
                <a:solidFill>
                  <a:srgbClr val="6600FF"/>
                </a:solidFill>
              </a:rPr>
              <a:t> </a:t>
            </a:r>
          </a:p>
        </p:txBody>
      </p:sp>
      <p:sp>
        <p:nvSpPr>
          <p:cNvPr id="5" name="Sottotitolo 4"/>
          <p:cNvSpPr>
            <a:spLocks noGrp="1"/>
          </p:cNvSpPr>
          <p:nvPr>
            <p:ph type="subTitle" idx="1"/>
          </p:nvPr>
        </p:nvSpPr>
        <p:spPr/>
        <p:txBody>
          <a:bodyPr/>
          <a:lstStyle/>
          <a:p>
            <a:endParaRPr lang="en-GB"/>
          </a:p>
        </p:txBody>
      </p:sp>
      <p:sp>
        <p:nvSpPr>
          <p:cNvPr id="22531" name="Rectangle 17"/>
          <p:cNvSpPr>
            <a:spLocks noChangeArrowheads="1"/>
          </p:cNvSpPr>
          <p:nvPr/>
        </p:nvSpPr>
        <p:spPr bwMode="auto">
          <a:xfrm>
            <a:off x="419100" y="692150"/>
            <a:ext cx="5773738" cy="352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60000"/>
              </a:spcBef>
              <a:buClrTx/>
              <a:buFontTx/>
              <a:buNone/>
            </a:pPr>
            <a:r>
              <a:rPr lang="it-IT" altLang="ja-JP" sz="2000" dirty="0"/>
              <a:t>The Erasmus </a:t>
            </a:r>
            <a:r>
              <a:rPr lang="it-IT" altLang="ja-JP" sz="2000" dirty="0" err="1"/>
              <a:t>Mundus</a:t>
            </a:r>
            <a:r>
              <a:rPr lang="it-IT" altLang="ja-JP" sz="2000" dirty="0"/>
              <a:t> Master Course in </a:t>
            </a:r>
            <a:r>
              <a:rPr lang="it-IT" altLang="ja-JP" sz="2000" dirty="0" err="1"/>
              <a:t>ARCHaeological</a:t>
            </a:r>
            <a:r>
              <a:rPr lang="it-IT" altLang="ja-JP" sz="2000" dirty="0"/>
              <a:t> </a:t>
            </a:r>
            <a:r>
              <a:rPr lang="it-IT" altLang="ja-JP" sz="2000" dirty="0" err="1"/>
              <a:t>MATerials</a:t>
            </a:r>
            <a:r>
              <a:rPr lang="it-IT" altLang="ja-JP" sz="2000" dirty="0"/>
              <a:t> </a:t>
            </a:r>
            <a:r>
              <a:rPr lang="it-IT" altLang="ja-JP" sz="2000" dirty="0" err="1"/>
              <a:t>Sciences</a:t>
            </a:r>
            <a:r>
              <a:rPr lang="it-IT" altLang="ja-JP" sz="2000" dirty="0"/>
              <a:t> (ARCHMAT) </a:t>
            </a:r>
            <a:r>
              <a:rPr lang="it-IT" altLang="ja-JP" sz="2000" dirty="0" err="1"/>
              <a:t>includes</a:t>
            </a:r>
            <a:r>
              <a:rPr lang="it-IT" altLang="ja-JP" sz="2000" dirty="0"/>
              <a:t> training in:</a:t>
            </a:r>
          </a:p>
          <a:p>
            <a:pPr algn="just">
              <a:spcBef>
                <a:spcPct val="60000"/>
              </a:spcBef>
              <a:buClr>
                <a:schemeClr val="folHlink"/>
              </a:buClr>
              <a:buFont typeface="Wingdings" panose="05000000000000000000" pitchFamily="2" charset="2"/>
              <a:buChar char="ü"/>
            </a:pPr>
            <a:r>
              <a:rPr lang="it-IT" altLang="ja-JP" sz="2000" dirty="0"/>
              <a:t>  </a:t>
            </a:r>
            <a:r>
              <a:rPr lang="it-IT" altLang="ja-JP" sz="2000" dirty="0" err="1"/>
              <a:t>University</a:t>
            </a:r>
            <a:r>
              <a:rPr lang="it-IT" altLang="ja-JP" sz="2000" dirty="0"/>
              <a:t> of Evora (Portugal)</a:t>
            </a:r>
          </a:p>
          <a:p>
            <a:pPr algn="just">
              <a:spcBef>
                <a:spcPct val="60000"/>
              </a:spcBef>
              <a:buClr>
                <a:schemeClr val="folHlink"/>
              </a:buClr>
              <a:buFont typeface="Wingdings" panose="05000000000000000000" pitchFamily="2" charset="2"/>
              <a:buChar char="ü"/>
            </a:pPr>
            <a:r>
              <a:rPr lang="it-IT" altLang="ja-JP" sz="2000" dirty="0"/>
              <a:t>  </a:t>
            </a:r>
            <a:r>
              <a:rPr lang="it-IT" altLang="ja-JP" sz="2000" dirty="0" err="1"/>
              <a:t>Aristotle</a:t>
            </a:r>
            <a:r>
              <a:rPr lang="it-IT" altLang="ja-JP" sz="2000" dirty="0"/>
              <a:t> </a:t>
            </a:r>
            <a:r>
              <a:rPr lang="it-IT" altLang="ja-JP" sz="2000" dirty="0" err="1"/>
              <a:t>University</a:t>
            </a:r>
            <a:r>
              <a:rPr lang="it-IT" altLang="ja-JP" sz="2000" dirty="0"/>
              <a:t> of </a:t>
            </a:r>
            <a:r>
              <a:rPr lang="it-IT" altLang="ja-JP" sz="2000" dirty="0" err="1"/>
              <a:t>Thessaloniki</a:t>
            </a:r>
            <a:r>
              <a:rPr lang="it-IT" altLang="ja-JP" sz="2000" dirty="0"/>
              <a:t> (</a:t>
            </a:r>
            <a:r>
              <a:rPr lang="it-IT" altLang="ja-JP" sz="2000" dirty="0" err="1"/>
              <a:t>Greece</a:t>
            </a:r>
            <a:r>
              <a:rPr lang="it-IT" altLang="ja-JP" sz="2000" dirty="0"/>
              <a:t>)</a:t>
            </a:r>
          </a:p>
          <a:p>
            <a:pPr algn="just">
              <a:spcBef>
                <a:spcPct val="60000"/>
              </a:spcBef>
              <a:buClr>
                <a:schemeClr val="folHlink"/>
              </a:buClr>
              <a:buFont typeface="Wingdings" panose="05000000000000000000" pitchFamily="2" charset="2"/>
              <a:buChar char="ü"/>
            </a:pPr>
            <a:r>
              <a:rPr lang="it-IT" altLang="ja-JP" sz="2000" dirty="0"/>
              <a:t>  Sapienza </a:t>
            </a:r>
            <a:r>
              <a:rPr lang="it-IT" altLang="ja-JP" sz="2000" dirty="0" err="1"/>
              <a:t>University</a:t>
            </a:r>
            <a:r>
              <a:rPr lang="it-IT" altLang="ja-JP" sz="2000" dirty="0"/>
              <a:t> of Rome</a:t>
            </a:r>
            <a:endParaRPr lang="it-IT" sz="2000" dirty="0"/>
          </a:p>
          <a:p>
            <a:pPr>
              <a:spcBef>
                <a:spcPct val="60000"/>
              </a:spcBef>
              <a:buClrTx/>
              <a:buFontTx/>
              <a:buNone/>
            </a:pPr>
            <a:r>
              <a:rPr lang="it-IT" sz="1600" dirty="0"/>
              <a:t>(</a:t>
            </a:r>
            <a:r>
              <a:rPr lang="it-IT" sz="1600" i="1" dirty="0">
                <a:solidFill>
                  <a:schemeClr val="hlink"/>
                </a:solidFill>
                <a:hlinkClick r:id="rId3"/>
              </a:rPr>
              <a:t>http://www.erasmusmundus-archmat.uevora.pt/</a:t>
            </a:r>
            <a:r>
              <a:rPr lang="it-IT" sz="1600" dirty="0">
                <a:solidFill>
                  <a:schemeClr val="hlink"/>
                </a:solidFill>
              </a:rPr>
              <a:t>)</a:t>
            </a:r>
          </a:p>
          <a:p>
            <a:pPr>
              <a:spcBef>
                <a:spcPct val="60000"/>
              </a:spcBef>
              <a:buClrTx/>
              <a:buFontTx/>
              <a:buNone/>
            </a:pPr>
            <a:endParaRPr lang="it-IT" sz="1600" dirty="0">
              <a:solidFill>
                <a:schemeClr val="hlink"/>
              </a:solidFill>
            </a:endParaRPr>
          </a:p>
          <a:p>
            <a:pPr>
              <a:spcBef>
                <a:spcPct val="0"/>
              </a:spcBef>
              <a:buClrTx/>
              <a:buFontTx/>
              <a:buNone/>
            </a:pPr>
            <a:endParaRPr lang="it-IT" sz="1600" dirty="0">
              <a:solidFill>
                <a:schemeClr val="hlink"/>
              </a:solidFill>
            </a:endParaRPr>
          </a:p>
        </p:txBody>
      </p:sp>
      <p:sp>
        <p:nvSpPr>
          <p:cNvPr id="22532" name="Rectangle 18"/>
          <p:cNvSpPr>
            <a:spLocks noChangeArrowheads="1"/>
          </p:cNvSpPr>
          <p:nvPr/>
        </p:nvSpPr>
        <p:spPr bwMode="auto">
          <a:xfrm>
            <a:off x="395288" y="3789363"/>
            <a:ext cx="56165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it-IT" b="1" dirty="0">
                <a:solidFill>
                  <a:srgbClr val="822433"/>
                </a:solidFill>
              </a:rPr>
              <a:t>Erasmus </a:t>
            </a:r>
            <a:r>
              <a:rPr lang="it-IT" b="1" dirty="0" err="1">
                <a:solidFill>
                  <a:srgbClr val="822433"/>
                </a:solidFill>
              </a:rPr>
              <a:t>students</a:t>
            </a:r>
            <a:r>
              <a:rPr lang="it-IT" b="1" dirty="0">
                <a:solidFill>
                  <a:srgbClr val="822433"/>
                </a:solidFill>
              </a:rPr>
              <a:t> </a:t>
            </a:r>
            <a:r>
              <a:rPr lang="it-IT" b="1" dirty="0" err="1">
                <a:solidFill>
                  <a:srgbClr val="822433"/>
                </a:solidFill>
              </a:rPr>
              <a:t>exchange</a:t>
            </a:r>
            <a:r>
              <a:rPr lang="it-IT" b="1" dirty="0">
                <a:solidFill>
                  <a:srgbClr val="822433"/>
                </a:solidFill>
              </a:rPr>
              <a:t> :</a:t>
            </a:r>
          </a:p>
          <a:p>
            <a:pPr>
              <a:spcBef>
                <a:spcPct val="60000"/>
              </a:spcBef>
              <a:buClr>
                <a:schemeClr val="folHlink"/>
              </a:buClr>
              <a:buFont typeface="Wingdings" panose="05000000000000000000" pitchFamily="2" charset="2"/>
              <a:buChar char="ü"/>
            </a:pPr>
            <a:r>
              <a:rPr lang="it-IT" sz="2000" dirty="0"/>
              <a:t> Valencia </a:t>
            </a:r>
            <a:r>
              <a:rPr lang="it-IT" sz="2000" dirty="0" err="1"/>
              <a:t>University</a:t>
            </a:r>
            <a:r>
              <a:rPr lang="it-IT" sz="2000" dirty="0"/>
              <a:t> (</a:t>
            </a:r>
            <a:r>
              <a:rPr lang="it-IT" sz="2000" dirty="0" err="1"/>
              <a:t>Spain</a:t>
            </a:r>
            <a:r>
              <a:rPr lang="it-IT" sz="2000" dirty="0"/>
              <a:t>)</a:t>
            </a:r>
          </a:p>
          <a:p>
            <a:pPr>
              <a:spcBef>
                <a:spcPct val="60000"/>
              </a:spcBef>
              <a:buClr>
                <a:schemeClr val="folHlink"/>
              </a:buClr>
              <a:buFont typeface="Wingdings" panose="05000000000000000000" pitchFamily="2" charset="2"/>
              <a:buChar char="ü"/>
            </a:pPr>
            <a:r>
              <a:rPr lang="it-IT" sz="2000" dirty="0"/>
              <a:t> Queen</a:t>
            </a:r>
            <a:r>
              <a:rPr lang="ja-JP" altLang="it-IT" sz="2000" dirty="0"/>
              <a:t>’</a:t>
            </a:r>
            <a:r>
              <a:rPr lang="it-IT" altLang="ja-JP" sz="2000" dirty="0"/>
              <a:t>s </a:t>
            </a:r>
            <a:r>
              <a:rPr lang="it-IT" altLang="ja-JP" sz="2000" dirty="0" err="1"/>
              <a:t>University</a:t>
            </a:r>
            <a:r>
              <a:rPr lang="it-IT" altLang="ja-JP" sz="2000" dirty="0"/>
              <a:t> of Belfast (UK)</a:t>
            </a:r>
            <a:endParaRPr lang="it-IT" sz="2000" dirty="0"/>
          </a:p>
        </p:txBody>
      </p:sp>
      <p:sp>
        <p:nvSpPr>
          <p:cNvPr id="22533" name="Rectangle 19"/>
          <p:cNvSpPr>
            <a:spLocks noChangeArrowheads="1"/>
          </p:cNvSpPr>
          <p:nvPr/>
        </p:nvSpPr>
        <p:spPr bwMode="auto">
          <a:xfrm>
            <a:off x="395288" y="5516563"/>
            <a:ext cx="5076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it-IT" b="1">
                <a:solidFill>
                  <a:srgbClr val="822433"/>
                </a:solidFill>
              </a:rPr>
              <a:t>Grants for internship abroad</a:t>
            </a:r>
            <a:endParaRPr lang="it-IT" altLang="ja-JP" b="1">
              <a:solidFill>
                <a:srgbClr val="822433"/>
              </a:solidFill>
            </a:endParaRPr>
          </a:p>
          <a:p>
            <a:pPr>
              <a:spcBef>
                <a:spcPct val="0"/>
              </a:spcBef>
              <a:buClrTx/>
              <a:buFontTx/>
              <a:buNone/>
            </a:pPr>
            <a:endParaRPr lang="it-IT" sz="1600">
              <a:solidFill>
                <a:schemeClr val="hlink"/>
              </a:solidFill>
            </a:endParaRPr>
          </a:p>
          <a:p>
            <a:pPr>
              <a:spcBef>
                <a:spcPct val="0"/>
              </a:spcBef>
              <a:buClrTx/>
              <a:buFontTx/>
              <a:buNone/>
            </a:pPr>
            <a:endParaRPr lang="it-IT" sz="1600">
              <a:solidFill>
                <a:schemeClr val="hlink"/>
              </a:solidFill>
            </a:endParaRPr>
          </a:p>
        </p:txBody>
      </p:sp>
      <p:sp>
        <p:nvSpPr>
          <p:cNvPr id="22534" name="Rectangle 2"/>
          <p:cNvSpPr>
            <a:spLocks noChangeArrowheads="1"/>
          </p:cNvSpPr>
          <p:nvPr/>
        </p:nvSpPr>
        <p:spPr bwMode="auto">
          <a:xfrm>
            <a:off x="5327650" y="5445125"/>
            <a:ext cx="38163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it-IT" sz="1600" b="1">
                <a:solidFill>
                  <a:srgbClr val="822433"/>
                </a:solidFill>
              </a:rPr>
              <a:t>Satiro in Estasi (Mazara del Vallo)</a:t>
            </a:r>
          </a:p>
        </p:txBody>
      </p:sp>
      <p:pic>
        <p:nvPicPr>
          <p:cNvPr id="225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0"/>
            <a:ext cx="2019300" cy="2895600"/>
          </a:xfrm>
          <a:prstGeom prst="rect">
            <a:avLst/>
          </a:prstGeom>
          <a:noFill/>
          <a:ln w="9525">
            <a:solidFill>
              <a:srgbClr val="830022"/>
            </a:solidFill>
            <a:miter lim="800000"/>
            <a:headEnd/>
            <a:tailEnd/>
          </a:ln>
          <a:extLst>
            <a:ext uri="{909E8E84-426E-40DD-AFC4-6F175D3DCCD1}">
              <a14:hiddenFill xmlns:a14="http://schemas.microsoft.com/office/drawing/2010/main">
                <a:solidFill>
                  <a:srgbClr val="FFFFFF"/>
                </a:solidFill>
              </a14:hiddenFill>
            </a:ext>
          </a:extLst>
        </p:spPr>
      </p:pic>
      <p:pic>
        <p:nvPicPr>
          <p:cNvPr id="22536" name="Picture 7"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205038"/>
            <a:ext cx="2006600" cy="3200400"/>
          </a:xfrm>
          <a:prstGeom prst="rect">
            <a:avLst/>
          </a:prstGeom>
          <a:noFill/>
          <a:ln w="12700">
            <a:solidFill>
              <a:srgbClr val="830022"/>
            </a:solidFill>
            <a:miter lim="800000"/>
            <a:headEnd/>
            <a:tailEnd/>
          </a:ln>
          <a:extLst>
            <a:ext uri="{909E8E84-426E-40DD-AFC4-6F175D3DCCD1}">
              <a14:hiddenFill xmlns:a14="http://schemas.microsoft.com/office/drawing/2010/main">
                <a:solidFill>
                  <a:srgbClr val="FFFFFF"/>
                </a:solidFill>
              </a14:hiddenFill>
            </a:ext>
          </a:extLst>
        </p:spPr>
      </p:pic>
      <p:sp>
        <p:nvSpPr>
          <p:cNvPr id="22537" name="TextBox 9"/>
          <p:cNvSpPr txBox="1">
            <a:spLocks noChangeArrowheads="1"/>
          </p:cNvSpPr>
          <p:nvPr/>
        </p:nvSpPr>
        <p:spPr bwMode="auto">
          <a:xfrm>
            <a:off x="1636713" y="6369050"/>
            <a:ext cx="75072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zh-CN" sz="1200" b="1">
                <a:solidFill>
                  <a:srgbClr val="FFFFFF"/>
                </a:solidFill>
              </a:rPr>
              <a:t>Science and Technology for the Conservation of the Cultural Heritage – Sapienza University of Rome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3768725" y="0"/>
            <a:ext cx="5375275" cy="620713"/>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dirty="0" smtClean="0">
                <a:solidFill>
                  <a:schemeClr val="bg1"/>
                </a:solidFill>
              </a:rPr>
              <a:t>Bologna </a:t>
            </a:r>
            <a:r>
              <a:rPr lang="it-IT" dirty="0" err="1" smtClean="0">
                <a:solidFill>
                  <a:schemeClr val="bg1"/>
                </a:solidFill>
              </a:rPr>
              <a:t>process</a:t>
            </a:r>
            <a:r>
              <a:rPr lang="it-IT" dirty="0" smtClean="0">
                <a:solidFill>
                  <a:schemeClr val="bg1"/>
                </a:solidFill>
              </a:rPr>
              <a:t> </a:t>
            </a:r>
          </a:p>
        </p:txBody>
      </p:sp>
      <p:sp>
        <p:nvSpPr>
          <p:cNvPr id="7170" name="Rectangle 2"/>
          <p:cNvSpPr>
            <a:spLocks noGrp="1" noChangeArrowheads="1"/>
          </p:cNvSpPr>
          <p:nvPr>
            <p:ph type="body" idx="4294967295"/>
          </p:nvPr>
        </p:nvSpPr>
        <p:spPr>
          <a:xfrm>
            <a:off x="1979713" y="836613"/>
            <a:ext cx="7164288" cy="6610350"/>
          </a:xfrm>
        </p:spPr>
        <p:txBody>
          <a:bodyPr>
            <a:noAutofit/>
          </a:bodyPr>
          <a:lstStyle/>
          <a:p>
            <a:pPr marL="0" indent="0" algn="just" eaLnBrk="1" hangingPunct="1">
              <a:lnSpc>
                <a:spcPct val="90000"/>
              </a:lnSpc>
              <a:spcBef>
                <a:spcPts val="500"/>
              </a:spcBef>
              <a:buClr>
                <a:schemeClr val="bg1"/>
              </a:buClr>
              <a:buFont typeface="Wingdings" panose="05000000000000000000" pitchFamily="2" charset="2"/>
              <a:buChar char="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700" dirty="0" smtClean="0"/>
              <a:t>The purpose of the </a:t>
            </a:r>
            <a:r>
              <a:rPr lang="en-GB" sz="2700" b="1" dirty="0" smtClean="0"/>
              <a:t>Bologna process</a:t>
            </a:r>
            <a:r>
              <a:rPr lang="en-GB" sz="2700" dirty="0" smtClean="0"/>
              <a:t> (or Bologna accords) is to create the European higher education area by making academic degree standards and quality assurance standards more comparable and compatible throughout Europe, in particular under the Lisbon Recognition Convention. The Ministers of Education from 29 European countries signed it 1999, the process end is scheduled in the 2010. </a:t>
            </a:r>
          </a:p>
          <a:p>
            <a:pPr marL="0" indent="0" algn="just" eaLnBrk="1" hangingPunct="1">
              <a:lnSpc>
                <a:spcPct val="90000"/>
              </a:lnSpc>
              <a:spcBef>
                <a:spcPts val="500"/>
              </a:spcBef>
              <a:buClr>
                <a:schemeClr val="bg1"/>
              </a:buClr>
              <a:buFont typeface="Wingdings" panose="05000000000000000000" pitchFamily="2" charset="2"/>
              <a:buChar char="p"/>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700" dirty="0" smtClean="0"/>
              <a:t>The Council of Europe together with the members of the Europe Region of UNESCO have jointly prepared the Lisbon recognition convention on recognition of academic qualifications as part of the process, which has been ratified by the majority of the countries party to the Bologna process.</a:t>
            </a:r>
          </a:p>
        </p:txBody>
      </p:sp>
    </p:spTree>
    <p:extLst>
      <p:ext uri="{BB962C8B-B14F-4D97-AF65-F5344CB8AC3E}">
        <p14:creationId xmlns:p14="http://schemas.microsoft.com/office/powerpoint/2010/main" val="152842249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0"/>
                                          </p:stCondLst>
                                        </p:cTn>
                                        <p:tgtEl>
                                          <p:spTgt spid="7170">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fill="hold" nodeType="afterEffect">
                                  <p:stCondLst>
                                    <p:cond delay="800"/>
                                  </p:stCondLst>
                                  <p:childTnLst>
                                    <p:set>
                                      <p:cBhvr additive="repl">
                                        <p:cTn id="9"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17410" name="Segnaposto numero diapositiva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fld id="{8D2825BF-A0D7-400B-B5D1-02F333F10A60}" type="slidenum">
              <a:rPr lang="it-IT">
                <a:solidFill>
                  <a:srgbClr val="33CCFF"/>
                </a:solidFill>
                <a:ea typeface="Arial Unicode MS" panose="020B0604020202020204" pitchFamily="34" charset="-128"/>
              </a:rPr>
              <a:pPr/>
              <a:t>43</a:t>
            </a:fld>
            <a:endParaRPr lang="it-IT">
              <a:solidFill>
                <a:srgbClr val="33CCFF"/>
              </a:solidFill>
              <a:ea typeface="Arial Unicode MS" panose="020B0604020202020204" pitchFamily="34" charset="-128"/>
            </a:endParaRPr>
          </a:p>
        </p:txBody>
      </p:sp>
      <p:grpSp>
        <p:nvGrpSpPr>
          <p:cNvPr id="2" name="Group 1"/>
          <p:cNvGrpSpPr>
            <a:grpSpLocks/>
          </p:cNvGrpSpPr>
          <p:nvPr/>
        </p:nvGrpSpPr>
        <p:grpSpPr bwMode="auto">
          <a:xfrm>
            <a:off x="3814763" y="692150"/>
            <a:ext cx="1870075" cy="5554663"/>
            <a:chOff x="2403" y="436"/>
            <a:chExt cx="1178" cy="3499"/>
          </a:xfrm>
        </p:grpSpPr>
        <p:sp>
          <p:nvSpPr>
            <p:cNvPr id="8194" name="AutoShape 2"/>
            <p:cNvSpPr>
              <a:spLocks noChangeArrowheads="1"/>
            </p:cNvSpPr>
            <p:nvPr/>
          </p:nvSpPr>
          <p:spPr bwMode="auto">
            <a:xfrm>
              <a:off x="2403" y="3573"/>
              <a:ext cx="1179" cy="363"/>
            </a:xfrm>
            <a:prstGeom prst="roundRect">
              <a:avLst>
                <a:gd name="adj" fmla="val 50000"/>
              </a:avLst>
            </a:prstGeom>
            <a:solidFill>
              <a:srgbClr val="CC0000"/>
            </a:solidFill>
            <a:ln w="9360">
              <a:solidFill>
                <a:srgbClr val="330000"/>
              </a:solidFill>
              <a:miter lim="800000"/>
              <a:headEnd/>
              <a:tailEnd/>
            </a:ln>
            <a:effectLst/>
          </p:spPr>
          <p:txBody>
            <a:bodyPr wrap="none" lIns="90000" tIns="46800" rIns="90000" bIns="46800" anchor="ctr"/>
            <a:lstStyle/>
            <a:p>
              <a:pPr algn="ctr" eaLnBrk="0" hangingPunct="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FFFF"/>
                  </a:solidFill>
                  <a:effectLst>
                    <a:outerShdw blurRad="38100" dist="38100" dir="2700000" algn="tl">
                      <a:srgbClr val="000000"/>
                    </a:outerShdw>
                  </a:effectLst>
                  <a:latin typeface="Arial" charset="0"/>
                  <a:ea typeface="ＭＳ Ｐゴシック" pitchFamily="1" charset="-128"/>
                </a:rPr>
                <a:t>EQF Level 1</a:t>
              </a:r>
            </a:p>
          </p:txBody>
        </p:sp>
        <p:sp>
          <p:nvSpPr>
            <p:cNvPr id="8195" name="AutoShape 3"/>
            <p:cNvSpPr>
              <a:spLocks noChangeArrowheads="1"/>
            </p:cNvSpPr>
            <p:nvPr/>
          </p:nvSpPr>
          <p:spPr bwMode="auto">
            <a:xfrm>
              <a:off x="2403" y="3124"/>
              <a:ext cx="1179" cy="363"/>
            </a:xfrm>
            <a:prstGeom prst="roundRect">
              <a:avLst>
                <a:gd name="adj" fmla="val 50000"/>
              </a:avLst>
            </a:prstGeom>
            <a:solidFill>
              <a:srgbClr val="DC0000"/>
            </a:solidFill>
            <a:ln w="9360">
              <a:solidFill>
                <a:srgbClr val="330000"/>
              </a:solidFill>
              <a:miter lim="800000"/>
              <a:headEnd/>
              <a:tailEnd/>
            </a:ln>
            <a:effectLst/>
          </p:spPr>
          <p:txBody>
            <a:bodyPr wrap="none" lIns="90000" tIns="46800" rIns="90000" bIns="46800" anchor="ctr"/>
            <a:lstStyle/>
            <a:p>
              <a:pPr algn="ctr" eaLnBrk="0" hangingPunct="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FFFF"/>
                  </a:solidFill>
                  <a:effectLst>
                    <a:outerShdw blurRad="38100" dist="38100" dir="2700000" algn="tl">
                      <a:srgbClr val="000000"/>
                    </a:outerShdw>
                  </a:effectLst>
                  <a:latin typeface="Arial" charset="0"/>
                  <a:ea typeface="ＭＳ Ｐゴシック" pitchFamily="1" charset="-128"/>
                </a:rPr>
                <a:t>EQF Level 2</a:t>
              </a:r>
            </a:p>
          </p:txBody>
        </p:sp>
        <p:sp>
          <p:nvSpPr>
            <p:cNvPr id="8196" name="AutoShape 4"/>
            <p:cNvSpPr>
              <a:spLocks noChangeArrowheads="1"/>
            </p:cNvSpPr>
            <p:nvPr/>
          </p:nvSpPr>
          <p:spPr bwMode="auto">
            <a:xfrm>
              <a:off x="2403" y="2676"/>
              <a:ext cx="1179" cy="363"/>
            </a:xfrm>
            <a:prstGeom prst="roundRect">
              <a:avLst>
                <a:gd name="adj" fmla="val 50000"/>
              </a:avLst>
            </a:prstGeom>
            <a:solidFill>
              <a:srgbClr val="E10000"/>
            </a:solidFill>
            <a:ln w="9360">
              <a:solidFill>
                <a:srgbClr val="330000"/>
              </a:solidFill>
              <a:miter lim="800000"/>
              <a:headEnd/>
              <a:tailEnd/>
            </a:ln>
            <a:effectLst/>
          </p:spPr>
          <p:txBody>
            <a:bodyPr wrap="none" lIns="90000" tIns="46800" rIns="90000" bIns="46800" anchor="ctr"/>
            <a:lstStyle/>
            <a:p>
              <a:pPr algn="ctr" eaLnBrk="0" hangingPunct="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FFFF"/>
                  </a:solidFill>
                  <a:effectLst>
                    <a:outerShdw blurRad="38100" dist="38100" dir="2700000" algn="tl">
                      <a:srgbClr val="000000"/>
                    </a:outerShdw>
                  </a:effectLst>
                  <a:latin typeface="Arial" charset="0"/>
                  <a:ea typeface="ＭＳ Ｐゴシック" pitchFamily="1" charset="-128"/>
                </a:rPr>
                <a:t>EQF Level 3</a:t>
              </a:r>
            </a:p>
          </p:txBody>
        </p:sp>
        <p:sp>
          <p:nvSpPr>
            <p:cNvPr id="8197" name="AutoShape 5"/>
            <p:cNvSpPr>
              <a:spLocks noChangeArrowheads="1"/>
            </p:cNvSpPr>
            <p:nvPr/>
          </p:nvSpPr>
          <p:spPr bwMode="auto">
            <a:xfrm>
              <a:off x="2403" y="2228"/>
              <a:ext cx="1179" cy="363"/>
            </a:xfrm>
            <a:prstGeom prst="roundRect">
              <a:avLst>
                <a:gd name="adj" fmla="val 50000"/>
              </a:avLst>
            </a:prstGeom>
            <a:solidFill>
              <a:srgbClr val="E60000"/>
            </a:solidFill>
            <a:ln w="9360">
              <a:solidFill>
                <a:srgbClr val="330000"/>
              </a:solidFill>
              <a:miter lim="800000"/>
              <a:headEnd/>
              <a:tailEnd/>
            </a:ln>
            <a:effectLst/>
          </p:spPr>
          <p:txBody>
            <a:bodyPr wrap="none" lIns="90000" tIns="46800" rIns="90000" bIns="46800" anchor="ctr"/>
            <a:lstStyle/>
            <a:p>
              <a:pPr algn="ctr" eaLnBrk="0" hangingPunct="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FFFF"/>
                  </a:solidFill>
                  <a:effectLst>
                    <a:outerShdw blurRad="38100" dist="38100" dir="2700000" algn="tl">
                      <a:srgbClr val="000000"/>
                    </a:outerShdw>
                  </a:effectLst>
                  <a:latin typeface="Arial" charset="0"/>
                  <a:ea typeface="ＭＳ Ｐゴシック" pitchFamily="1" charset="-128"/>
                </a:rPr>
                <a:t>EQF Level 4</a:t>
              </a:r>
            </a:p>
          </p:txBody>
        </p:sp>
        <p:sp>
          <p:nvSpPr>
            <p:cNvPr id="8198" name="AutoShape 6"/>
            <p:cNvSpPr>
              <a:spLocks noChangeArrowheads="1"/>
            </p:cNvSpPr>
            <p:nvPr/>
          </p:nvSpPr>
          <p:spPr bwMode="auto">
            <a:xfrm>
              <a:off x="2403" y="1780"/>
              <a:ext cx="1179" cy="363"/>
            </a:xfrm>
            <a:prstGeom prst="roundRect">
              <a:avLst>
                <a:gd name="adj" fmla="val 50000"/>
              </a:avLst>
            </a:prstGeom>
            <a:solidFill>
              <a:srgbClr val="EB0000"/>
            </a:solidFill>
            <a:ln w="9360">
              <a:solidFill>
                <a:srgbClr val="330000"/>
              </a:solidFill>
              <a:miter lim="800000"/>
              <a:headEnd/>
              <a:tailEnd/>
            </a:ln>
            <a:effectLst/>
          </p:spPr>
          <p:txBody>
            <a:bodyPr wrap="none" lIns="90000" tIns="46800" rIns="90000" bIns="46800" anchor="ctr"/>
            <a:lstStyle/>
            <a:p>
              <a:pPr algn="ctr" eaLnBrk="0" hangingPunct="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FFFF"/>
                  </a:solidFill>
                  <a:effectLst>
                    <a:outerShdw blurRad="38100" dist="38100" dir="2700000" algn="tl">
                      <a:srgbClr val="000000"/>
                    </a:outerShdw>
                  </a:effectLst>
                  <a:latin typeface="Arial" charset="0"/>
                  <a:ea typeface="ＭＳ Ｐゴシック" pitchFamily="1" charset="-128"/>
                </a:rPr>
                <a:t>EQF Level 5</a:t>
              </a:r>
            </a:p>
          </p:txBody>
        </p:sp>
        <p:sp>
          <p:nvSpPr>
            <p:cNvPr id="8199" name="AutoShape 7"/>
            <p:cNvSpPr>
              <a:spLocks noChangeArrowheads="1"/>
            </p:cNvSpPr>
            <p:nvPr/>
          </p:nvSpPr>
          <p:spPr bwMode="auto">
            <a:xfrm>
              <a:off x="2403" y="1332"/>
              <a:ext cx="1179" cy="363"/>
            </a:xfrm>
            <a:prstGeom prst="roundRect">
              <a:avLst>
                <a:gd name="adj" fmla="val 50000"/>
              </a:avLst>
            </a:prstGeom>
            <a:solidFill>
              <a:srgbClr val="F00000"/>
            </a:solidFill>
            <a:ln w="9360">
              <a:solidFill>
                <a:srgbClr val="330000"/>
              </a:solidFill>
              <a:miter lim="800000"/>
              <a:headEnd/>
              <a:tailEnd/>
            </a:ln>
            <a:effectLst/>
          </p:spPr>
          <p:txBody>
            <a:bodyPr wrap="none" lIns="90000" tIns="46800" rIns="90000" bIns="46800" anchor="ctr"/>
            <a:lstStyle/>
            <a:p>
              <a:pPr algn="ctr" eaLnBrk="0" hangingPunct="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FFFF"/>
                  </a:solidFill>
                  <a:effectLst>
                    <a:outerShdw blurRad="38100" dist="38100" dir="2700000" algn="tl">
                      <a:srgbClr val="000000"/>
                    </a:outerShdw>
                  </a:effectLst>
                  <a:latin typeface="Arial" charset="0"/>
                  <a:ea typeface="ＭＳ Ｐゴシック" pitchFamily="1" charset="-128"/>
                </a:rPr>
                <a:t>EQF Level 6</a:t>
              </a:r>
            </a:p>
          </p:txBody>
        </p:sp>
        <p:sp>
          <p:nvSpPr>
            <p:cNvPr id="8200" name="AutoShape 8"/>
            <p:cNvSpPr>
              <a:spLocks noChangeArrowheads="1"/>
            </p:cNvSpPr>
            <p:nvPr/>
          </p:nvSpPr>
          <p:spPr bwMode="auto">
            <a:xfrm>
              <a:off x="2403" y="884"/>
              <a:ext cx="1179" cy="363"/>
            </a:xfrm>
            <a:prstGeom prst="roundRect">
              <a:avLst>
                <a:gd name="adj" fmla="val 50000"/>
              </a:avLst>
            </a:prstGeom>
            <a:solidFill>
              <a:srgbClr val="F50000"/>
            </a:solidFill>
            <a:ln w="9360">
              <a:solidFill>
                <a:srgbClr val="330000"/>
              </a:solidFill>
              <a:miter lim="800000"/>
              <a:headEnd/>
              <a:tailEnd/>
            </a:ln>
            <a:effectLst/>
          </p:spPr>
          <p:txBody>
            <a:bodyPr wrap="none" lIns="90000" tIns="46800" rIns="90000" bIns="46800" anchor="ctr"/>
            <a:lstStyle/>
            <a:p>
              <a:pPr algn="ctr" eaLnBrk="0" hangingPunct="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FFFF"/>
                  </a:solidFill>
                  <a:effectLst>
                    <a:outerShdw blurRad="38100" dist="38100" dir="2700000" algn="tl">
                      <a:srgbClr val="000000"/>
                    </a:outerShdw>
                  </a:effectLst>
                  <a:latin typeface="Arial" charset="0"/>
                  <a:ea typeface="ＭＳ Ｐゴシック" pitchFamily="1" charset="-128"/>
                </a:rPr>
                <a:t>EQF Level 7</a:t>
              </a:r>
            </a:p>
          </p:txBody>
        </p:sp>
        <p:sp>
          <p:nvSpPr>
            <p:cNvPr id="8201" name="AutoShape 9"/>
            <p:cNvSpPr>
              <a:spLocks noChangeArrowheads="1"/>
            </p:cNvSpPr>
            <p:nvPr/>
          </p:nvSpPr>
          <p:spPr bwMode="auto">
            <a:xfrm>
              <a:off x="2403" y="436"/>
              <a:ext cx="1179" cy="363"/>
            </a:xfrm>
            <a:prstGeom prst="roundRect">
              <a:avLst>
                <a:gd name="adj" fmla="val 50000"/>
              </a:avLst>
            </a:prstGeom>
            <a:solidFill>
              <a:srgbClr val="FA0000"/>
            </a:solidFill>
            <a:ln w="9360">
              <a:solidFill>
                <a:srgbClr val="330000"/>
              </a:solidFill>
              <a:miter lim="800000"/>
              <a:headEnd/>
              <a:tailEnd/>
            </a:ln>
            <a:effectLst/>
          </p:spPr>
          <p:txBody>
            <a:bodyPr wrap="none" lIns="90000" tIns="46800" rIns="90000" bIns="46800" anchor="ctr"/>
            <a:lstStyle/>
            <a:p>
              <a:pPr algn="ctr" eaLnBrk="0" hangingPunct="0">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FFFF"/>
                  </a:solidFill>
                  <a:effectLst>
                    <a:outerShdw blurRad="38100" dist="38100" dir="2700000" algn="tl">
                      <a:srgbClr val="000000"/>
                    </a:outerShdw>
                  </a:effectLst>
                  <a:latin typeface="Arial" charset="0"/>
                  <a:ea typeface="ＭＳ Ｐゴシック" pitchFamily="1" charset="-128"/>
                </a:rPr>
                <a:t>EQF Level 8</a:t>
              </a:r>
            </a:p>
          </p:txBody>
        </p:sp>
      </p:grpSp>
      <p:sp>
        <p:nvSpPr>
          <p:cNvPr id="8202" name="Text Box 10"/>
          <p:cNvSpPr txBox="1">
            <a:spLocks noChangeArrowheads="1"/>
          </p:cNvSpPr>
          <p:nvPr/>
        </p:nvSpPr>
        <p:spPr bwMode="auto">
          <a:xfrm>
            <a:off x="0" y="188913"/>
            <a:ext cx="1943100" cy="460375"/>
          </a:xfrm>
          <a:prstGeom prst="rect">
            <a:avLst/>
          </a:prstGeom>
          <a:noFill/>
          <a:ln w="9360">
            <a:solidFill>
              <a:srgbClr val="330000"/>
            </a:solidFill>
            <a:miter lim="800000"/>
            <a:headEnd/>
            <a:tailEnd/>
          </a:ln>
          <a:effectLst/>
        </p:spPr>
        <p:txBody>
          <a:bodyPr lIns="90000" tIns="46800" rIns="90000" bIns="46800">
            <a:spAutoFit/>
          </a:bodyPr>
          <a:lstStyle/>
          <a:p>
            <a:pPr algn="ctr" eaLnBrk="0" hangingPunct="0">
              <a:spcBef>
                <a:spcPts val="1500"/>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FFFFFF"/>
                </a:solidFill>
                <a:effectLst>
                  <a:outerShdw blurRad="38100" dist="38100" dir="2700000" algn="tl">
                    <a:srgbClr val="000000"/>
                  </a:outerShdw>
                </a:effectLst>
                <a:latin typeface="Arial" charset="0"/>
                <a:ea typeface="ＭＳ Ｐゴシック" pitchFamily="1" charset="-128"/>
              </a:rPr>
              <a:t>Country A</a:t>
            </a:r>
          </a:p>
        </p:txBody>
      </p:sp>
      <p:sp>
        <p:nvSpPr>
          <p:cNvPr id="8203" name="Text Box 11"/>
          <p:cNvSpPr txBox="1">
            <a:spLocks noChangeArrowheads="1"/>
          </p:cNvSpPr>
          <p:nvPr/>
        </p:nvSpPr>
        <p:spPr bwMode="auto">
          <a:xfrm>
            <a:off x="6191250" y="188913"/>
            <a:ext cx="1943100" cy="460375"/>
          </a:xfrm>
          <a:prstGeom prst="rect">
            <a:avLst/>
          </a:prstGeom>
          <a:noFill/>
          <a:ln w="9360">
            <a:solidFill>
              <a:srgbClr val="330000"/>
            </a:solidFill>
            <a:miter lim="800000"/>
            <a:headEnd/>
            <a:tailEnd/>
          </a:ln>
          <a:effectLst/>
        </p:spPr>
        <p:txBody>
          <a:bodyPr lIns="90000" tIns="46800" rIns="90000" bIns="46800">
            <a:spAutoFit/>
          </a:bodyPr>
          <a:lstStyle/>
          <a:p>
            <a:pPr algn="ctr" eaLnBrk="0" hangingPunct="0">
              <a:spcBef>
                <a:spcPts val="1500"/>
              </a:spcBef>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solidFill>
                  <a:srgbClr val="FFFFFF"/>
                </a:solidFill>
                <a:effectLst>
                  <a:outerShdw blurRad="38100" dist="38100" dir="2700000" algn="tl">
                    <a:srgbClr val="000000"/>
                  </a:outerShdw>
                </a:effectLst>
                <a:latin typeface="Arial" charset="0"/>
                <a:ea typeface="ＭＳ Ｐゴシック" pitchFamily="1" charset="-128"/>
              </a:rPr>
              <a:t>Country B</a:t>
            </a:r>
          </a:p>
        </p:txBody>
      </p:sp>
      <p:grpSp>
        <p:nvGrpSpPr>
          <p:cNvPr id="3" name="Group 12"/>
          <p:cNvGrpSpPr>
            <a:grpSpLocks/>
          </p:cNvGrpSpPr>
          <p:nvPr/>
        </p:nvGrpSpPr>
        <p:grpSpPr bwMode="auto">
          <a:xfrm>
            <a:off x="1366838" y="1052513"/>
            <a:ext cx="6910387" cy="4248150"/>
            <a:chOff x="861" y="663"/>
            <a:chExt cx="4353" cy="2676"/>
          </a:xfrm>
        </p:grpSpPr>
        <p:sp>
          <p:nvSpPr>
            <p:cNvPr id="17435" name="Line 13"/>
            <p:cNvSpPr>
              <a:spLocks noChangeShapeType="1"/>
            </p:cNvSpPr>
            <p:nvPr/>
          </p:nvSpPr>
          <p:spPr bwMode="auto">
            <a:xfrm>
              <a:off x="1949" y="1797"/>
              <a:ext cx="386" cy="136"/>
            </a:xfrm>
            <a:prstGeom prst="line">
              <a:avLst/>
            </a:prstGeom>
            <a:noFill/>
            <a:ln w="50760">
              <a:solidFill>
                <a:srgbClr val="33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36" name="Line 14"/>
            <p:cNvSpPr>
              <a:spLocks noChangeShapeType="1"/>
            </p:cNvSpPr>
            <p:nvPr/>
          </p:nvSpPr>
          <p:spPr bwMode="auto">
            <a:xfrm flipV="1">
              <a:off x="1904" y="662"/>
              <a:ext cx="454" cy="274"/>
            </a:xfrm>
            <a:prstGeom prst="line">
              <a:avLst/>
            </a:prstGeom>
            <a:noFill/>
            <a:ln w="50760">
              <a:solidFill>
                <a:srgbClr val="33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37" name="Line 15"/>
            <p:cNvSpPr>
              <a:spLocks noChangeShapeType="1"/>
            </p:cNvSpPr>
            <p:nvPr/>
          </p:nvSpPr>
          <p:spPr bwMode="auto">
            <a:xfrm flipV="1">
              <a:off x="1949" y="2431"/>
              <a:ext cx="386" cy="93"/>
            </a:xfrm>
            <a:prstGeom prst="line">
              <a:avLst/>
            </a:prstGeom>
            <a:noFill/>
            <a:ln w="50760">
              <a:solidFill>
                <a:srgbClr val="33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38" name="Line 16"/>
            <p:cNvSpPr>
              <a:spLocks noChangeShapeType="1"/>
            </p:cNvSpPr>
            <p:nvPr/>
          </p:nvSpPr>
          <p:spPr bwMode="auto">
            <a:xfrm flipV="1">
              <a:off x="1949" y="3247"/>
              <a:ext cx="385" cy="48"/>
            </a:xfrm>
            <a:prstGeom prst="line">
              <a:avLst/>
            </a:prstGeom>
            <a:noFill/>
            <a:ln w="50760">
              <a:solidFill>
                <a:srgbClr val="33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39" name="Line 17"/>
            <p:cNvSpPr>
              <a:spLocks noChangeShapeType="1"/>
            </p:cNvSpPr>
            <p:nvPr/>
          </p:nvSpPr>
          <p:spPr bwMode="auto">
            <a:xfrm>
              <a:off x="3628" y="708"/>
              <a:ext cx="453" cy="363"/>
            </a:xfrm>
            <a:prstGeom prst="line">
              <a:avLst/>
            </a:prstGeom>
            <a:noFill/>
            <a:ln w="50760">
              <a:solidFill>
                <a:srgbClr val="33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0" name="Line 18"/>
            <p:cNvSpPr>
              <a:spLocks noChangeShapeType="1"/>
            </p:cNvSpPr>
            <p:nvPr/>
          </p:nvSpPr>
          <p:spPr bwMode="auto">
            <a:xfrm>
              <a:off x="3628" y="2024"/>
              <a:ext cx="408" cy="90"/>
            </a:xfrm>
            <a:prstGeom prst="line">
              <a:avLst/>
            </a:prstGeom>
            <a:noFill/>
            <a:ln w="50760">
              <a:solidFill>
                <a:srgbClr val="33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1" name="Line 19"/>
            <p:cNvSpPr>
              <a:spLocks noChangeShapeType="1"/>
            </p:cNvSpPr>
            <p:nvPr/>
          </p:nvSpPr>
          <p:spPr bwMode="auto">
            <a:xfrm>
              <a:off x="3628" y="3248"/>
              <a:ext cx="453" cy="91"/>
            </a:xfrm>
            <a:prstGeom prst="line">
              <a:avLst/>
            </a:prstGeom>
            <a:noFill/>
            <a:ln w="50760">
              <a:solidFill>
                <a:srgbClr val="33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2" name="Line 20"/>
            <p:cNvSpPr>
              <a:spLocks noChangeShapeType="1"/>
            </p:cNvSpPr>
            <p:nvPr/>
          </p:nvSpPr>
          <p:spPr bwMode="auto">
            <a:xfrm>
              <a:off x="4807" y="1253"/>
              <a:ext cx="362" cy="45"/>
            </a:xfrm>
            <a:prstGeom prst="line">
              <a:avLst/>
            </a:prstGeom>
            <a:noFill/>
            <a:ln w="50760">
              <a:solidFill>
                <a:srgbClr val="33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3" name="Line 21"/>
            <p:cNvSpPr>
              <a:spLocks noChangeShapeType="1"/>
            </p:cNvSpPr>
            <p:nvPr/>
          </p:nvSpPr>
          <p:spPr bwMode="auto">
            <a:xfrm>
              <a:off x="4807" y="2160"/>
              <a:ext cx="318" cy="1"/>
            </a:xfrm>
            <a:prstGeom prst="line">
              <a:avLst/>
            </a:prstGeom>
            <a:noFill/>
            <a:ln w="50760">
              <a:solidFill>
                <a:srgbClr val="33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4" name="Line 22"/>
            <p:cNvSpPr>
              <a:spLocks noChangeShapeType="1"/>
            </p:cNvSpPr>
            <p:nvPr/>
          </p:nvSpPr>
          <p:spPr bwMode="auto">
            <a:xfrm flipV="1">
              <a:off x="4807" y="3293"/>
              <a:ext cx="408" cy="47"/>
            </a:xfrm>
            <a:prstGeom prst="line">
              <a:avLst/>
            </a:prstGeom>
            <a:noFill/>
            <a:ln w="50760">
              <a:solidFill>
                <a:srgbClr val="33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5" name="Line 23"/>
            <p:cNvSpPr>
              <a:spLocks noChangeShapeType="1"/>
            </p:cNvSpPr>
            <p:nvPr/>
          </p:nvSpPr>
          <p:spPr bwMode="auto">
            <a:xfrm>
              <a:off x="906" y="1706"/>
              <a:ext cx="318" cy="46"/>
            </a:xfrm>
            <a:prstGeom prst="line">
              <a:avLst/>
            </a:prstGeom>
            <a:noFill/>
            <a:ln w="50760">
              <a:solidFill>
                <a:srgbClr val="33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6" name="Line 24"/>
            <p:cNvSpPr>
              <a:spLocks noChangeShapeType="1"/>
            </p:cNvSpPr>
            <p:nvPr/>
          </p:nvSpPr>
          <p:spPr bwMode="auto">
            <a:xfrm>
              <a:off x="906" y="935"/>
              <a:ext cx="318" cy="45"/>
            </a:xfrm>
            <a:prstGeom prst="line">
              <a:avLst/>
            </a:prstGeom>
            <a:noFill/>
            <a:ln w="50760">
              <a:solidFill>
                <a:srgbClr val="33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7" name="Line 25"/>
            <p:cNvSpPr>
              <a:spLocks noChangeShapeType="1"/>
            </p:cNvSpPr>
            <p:nvPr/>
          </p:nvSpPr>
          <p:spPr bwMode="auto">
            <a:xfrm>
              <a:off x="861" y="2523"/>
              <a:ext cx="363" cy="1"/>
            </a:xfrm>
            <a:prstGeom prst="line">
              <a:avLst/>
            </a:prstGeom>
            <a:noFill/>
            <a:ln w="50760">
              <a:solidFill>
                <a:srgbClr val="33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8" name="Line 26"/>
            <p:cNvSpPr>
              <a:spLocks noChangeShapeType="1"/>
            </p:cNvSpPr>
            <p:nvPr/>
          </p:nvSpPr>
          <p:spPr bwMode="auto">
            <a:xfrm flipV="1">
              <a:off x="907" y="3338"/>
              <a:ext cx="317" cy="3"/>
            </a:xfrm>
            <a:prstGeom prst="line">
              <a:avLst/>
            </a:prstGeom>
            <a:noFill/>
            <a:ln w="50760">
              <a:solidFill>
                <a:srgbClr val="3300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4" name="Group 27"/>
          <p:cNvGrpSpPr>
            <a:grpSpLocks/>
          </p:cNvGrpSpPr>
          <p:nvPr/>
        </p:nvGrpSpPr>
        <p:grpSpPr bwMode="auto">
          <a:xfrm>
            <a:off x="6551613" y="1484313"/>
            <a:ext cx="2590800" cy="4246562"/>
            <a:chOff x="4127" y="935"/>
            <a:chExt cx="1632" cy="2675"/>
          </a:xfrm>
        </p:grpSpPr>
        <p:grpSp>
          <p:nvGrpSpPr>
            <p:cNvPr id="17427" name="Group 28"/>
            <p:cNvGrpSpPr>
              <a:grpSpLocks/>
            </p:cNvGrpSpPr>
            <p:nvPr/>
          </p:nvGrpSpPr>
          <p:grpSpPr bwMode="auto">
            <a:xfrm>
              <a:off x="5125" y="980"/>
              <a:ext cx="634" cy="2539"/>
              <a:chOff x="5125" y="980"/>
              <a:chExt cx="634" cy="2539"/>
            </a:xfrm>
          </p:grpSpPr>
          <p:sp>
            <p:nvSpPr>
              <p:cNvPr id="17432" name="AutoShape 29"/>
              <p:cNvSpPr>
                <a:spLocks noChangeArrowheads="1"/>
              </p:cNvSpPr>
              <p:nvPr/>
            </p:nvSpPr>
            <p:spPr bwMode="auto">
              <a:xfrm flipH="1">
                <a:off x="5230" y="2976"/>
                <a:ext cx="529" cy="544"/>
              </a:xfrm>
              <a:prstGeom prst="verticalScroll">
                <a:avLst>
                  <a:gd name="adj" fmla="val 19852"/>
                </a:avLst>
              </a:prstGeom>
              <a:solidFill>
                <a:srgbClr val="CCFFCC"/>
              </a:solidFill>
              <a:ln w="9360">
                <a:solidFill>
                  <a:srgbClr val="330000"/>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003399"/>
                  </a:buClr>
                  <a:buSzPct val="100000"/>
                  <a:buFont typeface="Arial" panose="020B0604020202020204" pitchFamily="34" charset="0"/>
                  <a:buNone/>
                </a:pPr>
                <a:r>
                  <a:rPr lang="en-GB" b="1">
                    <a:solidFill>
                      <a:srgbClr val="003399"/>
                    </a:solidFill>
                    <a:ea typeface="ＭＳ Ｐゴシック" panose="020B0600070205080204" pitchFamily="34" charset="-128"/>
                  </a:rPr>
                  <a:t>Q</a:t>
                </a:r>
              </a:p>
            </p:txBody>
          </p:sp>
          <p:sp>
            <p:nvSpPr>
              <p:cNvPr id="17433" name="AutoShape 30"/>
              <p:cNvSpPr>
                <a:spLocks noChangeArrowheads="1"/>
              </p:cNvSpPr>
              <p:nvPr/>
            </p:nvSpPr>
            <p:spPr bwMode="auto">
              <a:xfrm flipH="1">
                <a:off x="5125" y="1933"/>
                <a:ext cx="529" cy="544"/>
              </a:xfrm>
              <a:prstGeom prst="verticalScroll">
                <a:avLst>
                  <a:gd name="adj" fmla="val 19852"/>
                </a:avLst>
              </a:prstGeom>
              <a:solidFill>
                <a:srgbClr val="CCFF33"/>
              </a:solidFill>
              <a:ln w="9360">
                <a:solidFill>
                  <a:srgbClr val="330000"/>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003399"/>
                  </a:buClr>
                  <a:buSzPct val="100000"/>
                  <a:buFont typeface="Arial" panose="020B0604020202020204" pitchFamily="34" charset="0"/>
                  <a:buNone/>
                </a:pPr>
                <a:r>
                  <a:rPr lang="en-GB" b="1">
                    <a:solidFill>
                      <a:srgbClr val="003399"/>
                    </a:solidFill>
                    <a:ea typeface="ＭＳ Ｐゴシック" panose="020B0600070205080204" pitchFamily="34" charset="-128"/>
                  </a:rPr>
                  <a:t>Q</a:t>
                </a:r>
              </a:p>
            </p:txBody>
          </p:sp>
          <p:sp>
            <p:nvSpPr>
              <p:cNvPr id="17434" name="AutoShape 31"/>
              <p:cNvSpPr>
                <a:spLocks noChangeArrowheads="1"/>
              </p:cNvSpPr>
              <p:nvPr/>
            </p:nvSpPr>
            <p:spPr bwMode="auto">
              <a:xfrm flipH="1">
                <a:off x="5209" y="980"/>
                <a:ext cx="529" cy="544"/>
              </a:xfrm>
              <a:prstGeom prst="verticalScroll">
                <a:avLst>
                  <a:gd name="adj" fmla="val 19852"/>
                </a:avLst>
              </a:prstGeom>
              <a:solidFill>
                <a:srgbClr val="66FF33"/>
              </a:solidFill>
              <a:ln w="9360">
                <a:solidFill>
                  <a:srgbClr val="330000"/>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003399"/>
                  </a:buClr>
                  <a:buSzPct val="100000"/>
                  <a:buFont typeface="Arial" panose="020B0604020202020204" pitchFamily="34" charset="0"/>
                  <a:buNone/>
                </a:pPr>
                <a:r>
                  <a:rPr lang="en-GB" b="1">
                    <a:solidFill>
                      <a:srgbClr val="003399"/>
                    </a:solidFill>
                    <a:ea typeface="ＭＳ Ｐゴシック" panose="020B0600070205080204" pitchFamily="34" charset="-128"/>
                  </a:rPr>
                  <a:t>Q</a:t>
                </a:r>
              </a:p>
            </p:txBody>
          </p:sp>
        </p:grpSp>
        <p:grpSp>
          <p:nvGrpSpPr>
            <p:cNvPr id="17428" name="Group 32"/>
            <p:cNvGrpSpPr>
              <a:grpSpLocks/>
            </p:cNvGrpSpPr>
            <p:nvPr/>
          </p:nvGrpSpPr>
          <p:grpSpPr bwMode="auto">
            <a:xfrm>
              <a:off x="4127" y="935"/>
              <a:ext cx="588" cy="2675"/>
              <a:chOff x="4127" y="935"/>
              <a:chExt cx="588" cy="2675"/>
            </a:xfrm>
          </p:grpSpPr>
          <p:sp>
            <p:nvSpPr>
              <p:cNvPr id="17429" name="Oval 33"/>
              <p:cNvSpPr>
                <a:spLocks noChangeArrowheads="1"/>
              </p:cNvSpPr>
              <p:nvPr/>
            </p:nvSpPr>
            <p:spPr bwMode="auto">
              <a:xfrm>
                <a:off x="4127" y="935"/>
                <a:ext cx="589" cy="589"/>
              </a:xfrm>
              <a:prstGeom prst="ellipse">
                <a:avLst/>
              </a:prstGeom>
              <a:solidFill>
                <a:srgbClr val="CCFF99"/>
              </a:solidFill>
              <a:ln w="9360">
                <a:solidFill>
                  <a:srgbClr val="330000"/>
                </a:solidFill>
                <a:miter lim="800000"/>
                <a:headEnd/>
                <a:tailEnd/>
              </a:ln>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FFCC00"/>
                  </a:buClr>
                  <a:buSzPct val="100000"/>
                  <a:buFont typeface="Arial" panose="020B0604020202020204" pitchFamily="34" charset="0"/>
                  <a:buNone/>
                </a:pPr>
                <a:r>
                  <a:rPr lang="en-GB" sz="1600" b="1">
                    <a:solidFill>
                      <a:srgbClr val="FFCC00"/>
                    </a:solidFill>
                    <a:ea typeface="ＭＳ Ｐゴシック" panose="020B0600070205080204" pitchFamily="34" charset="-128"/>
                  </a:rPr>
                  <a:t>NQF/ NQS</a:t>
                </a:r>
              </a:p>
            </p:txBody>
          </p:sp>
          <p:sp>
            <p:nvSpPr>
              <p:cNvPr id="17430" name="Oval 34"/>
              <p:cNvSpPr>
                <a:spLocks noChangeArrowheads="1"/>
              </p:cNvSpPr>
              <p:nvPr/>
            </p:nvSpPr>
            <p:spPr bwMode="auto">
              <a:xfrm>
                <a:off x="4127" y="1842"/>
                <a:ext cx="589" cy="589"/>
              </a:xfrm>
              <a:prstGeom prst="ellipse">
                <a:avLst/>
              </a:prstGeom>
              <a:solidFill>
                <a:srgbClr val="CCFF99"/>
              </a:solidFill>
              <a:ln w="9360">
                <a:solidFill>
                  <a:srgbClr val="330000"/>
                </a:solidFill>
                <a:miter lim="800000"/>
                <a:headEnd/>
                <a:tailEnd/>
              </a:ln>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FFCC00"/>
                  </a:buClr>
                  <a:buSzPct val="100000"/>
                  <a:buFont typeface="Arial" panose="020B0604020202020204" pitchFamily="34" charset="0"/>
                  <a:buNone/>
                </a:pPr>
                <a:r>
                  <a:rPr lang="en-GB" sz="1600" b="1">
                    <a:solidFill>
                      <a:srgbClr val="FFCC00"/>
                    </a:solidFill>
                    <a:ea typeface="ＭＳ Ｐゴシック" panose="020B0600070205080204" pitchFamily="34" charset="-128"/>
                  </a:rPr>
                  <a:t>NQF/ NQS</a:t>
                </a:r>
              </a:p>
            </p:txBody>
          </p:sp>
          <p:sp>
            <p:nvSpPr>
              <p:cNvPr id="17431" name="Oval 35"/>
              <p:cNvSpPr>
                <a:spLocks noChangeArrowheads="1"/>
              </p:cNvSpPr>
              <p:nvPr/>
            </p:nvSpPr>
            <p:spPr bwMode="auto">
              <a:xfrm>
                <a:off x="4127" y="3022"/>
                <a:ext cx="589" cy="589"/>
              </a:xfrm>
              <a:prstGeom prst="ellipse">
                <a:avLst/>
              </a:prstGeom>
              <a:solidFill>
                <a:srgbClr val="CCFF99"/>
              </a:solidFill>
              <a:ln w="9360">
                <a:solidFill>
                  <a:srgbClr val="330000"/>
                </a:solidFill>
                <a:miter lim="800000"/>
                <a:headEnd/>
                <a:tailEnd/>
              </a:ln>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FFCC00"/>
                  </a:buClr>
                  <a:buSzPct val="100000"/>
                  <a:buFont typeface="Arial" panose="020B0604020202020204" pitchFamily="34" charset="0"/>
                  <a:buNone/>
                </a:pPr>
                <a:r>
                  <a:rPr lang="en-GB" sz="1600" b="1">
                    <a:solidFill>
                      <a:srgbClr val="FFCC00"/>
                    </a:solidFill>
                    <a:ea typeface="ＭＳ Ｐゴシック" panose="020B0600070205080204" pitchFamily="34" charset="-128"/>
                  </a:rPr>
                  <a:t>NQF/ NQS</a:t>
                </a:r>
              </a:p>
            </p:txBody>
          </p:sp>
        </p:grpSp>
      </p:grpSp>
      <p:grpSp>
        <p:nvGrpSpPr>
          <p:cNvPr id="7" name="Group 36"/>
          <p:cNvGrpSpPr>
            <a:grpSpLocks/>
          </p:cNvGrpSpPr>
          <p:nvPr/>
        </p:nvGrpSpPr>
        <p:grpSpPr bwMode="auto">
          <a:xfrm>
            <a:off x="646113" y="1052513"/>
            <a:ext cx="2301875" cy="4606925"/>
            <a:chOff x="407" y="663"/>
            <a:chExt cx="1450" cy="2902"/>
          </a:xfrm>
        </p:grpSpPr>
        <p:grpSp>
          <p:nvGrpSpPr>
            <p:cNvPr id="17417" name="Group 37"/>
            <p:cNvGrpSpPr>
              <a:grpSpLocks/>
            </p:cNvGrpSpPr>
            <p:nvPr/>
          </p:nvGrpSpPr>
          <p:grpSpPr bwMode="auto">
            <a:xfrm>
              <a:off x="407" y="663"/>
              <a:ext cx="543" cy="2902"/>
              <a:chOff x="407" y="663"/>
              <a:chExt cx="543" cy="2902"/>
            </a:xfrm>
          </p:grpSpPr>
          <p:sp>
            <p:nvSpPr>
              <p:cNvPr id="17423" name="AutoShape 38"/>
              <p:cNvSpPr>
                <a:spLocks noChangeArrowheads="1"/>
              </p:cNvSpPr>
              <p:nvPr/>
            </p:nvSpPr>
            <p:spPr bwMode="auto">
              <a:xfrm>
                <a:off x="447" y="3022"/>
                <a:ext cx="503" cy="544"/>
              </a:xfrm>
              <a:prstGeom prst="verticalScroll">
                <a:avLst>
                  <a:gd name="adj" fmla="val 19852"/>
                </a:avLst>
              </a:prstGeom>
              <a:solidFill>
                <a:srgbClr val="FFCC99"/>
              </a:solidFill>
              <a:ln w="9360">
                <a:solidFill>
                  <a:srgbClr val="330000"/>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003399"/>
                  </a:buClr>
                  <a:buSzPct val="100000"/>
                  <a:buFont typeface="Arial" panose="020B0604020202020204" pitchFamily="34" charset="0"/>
                  <a:buNone/>
                </a:pPr>
                <a:r>
                  <a:rPr lang="en-GB" b="1">
                    <a:solidFill>
                      <a:srgbClr val="003399"/>
                    </a:solidFill>
                    <a:ea typeface="ＭＳ Ｐゴシック" panose="020B0600070205080204" pitchFamily="34" charset="-128"/>
                  </a:rPr>
                  <a:t>Q</a:t>
                </a:r>
              </a:p>
            </p:txBody>
          </p:sp>
          <p:sp>
            <p:nvSpPr>
              <p:cNvPr id="17424" name="AutoShape 39"/>
              <p:cNvSpPr>
                <a:spLocks noChangeArrowheads="1"/>
              </p:cNvSpPr>
              <p:nvPr/>
            </p:nvSpPr>
            <p:spPr bwMode="auto">
              <a:xfrm>
                <a:off x="407" y="2251"/>
                <a:ext cx="503" cy="544"/>
              </a:xfrm>
              <a:prstGeom prst="verticalScroll">
                <a:avLst>
                  <a:gd name="adj" fmla="val 19852"/>
                </a:avLst>
              </a:prstGeom>
              <a:solidFill>
                <a:srgbClr val="FFCC00"/>
              </a:solidFill>
              <a:ln w="9360">
                <a:solidFill>
                  <a:srgbClr val="330000"/>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003399"/>
                  </a:buClr>
                  <a:buSzPct val="100000"/>
                  <a:buFont typeface="Arial" panose="020B0604020202020204" pitchFamily="34" charset="0"/>
                  <a:buNone/>
                </a:pPr>
                <a:r>
                  <a:rPr lang="en-GB" b="1">
                    <a:solidFill>
                      <a:srgbClr val="003399"/>
                    </a:solidFill>
                    <a:ea typeface="ＭＳ Ｐゴシック" panose="020B0600070205080204" pitchFamily="34" charset="-128"/>
                  </a:rPr>
                  <a:t>Q</a:t>
                </a:r>
              </a:p>
            </p:txBody>
          </p:sp>
          <p:sp>
            <p:nvSpPr>
              <p:cNvPr id="17425" name="AutoShape 40"/>
              <p:cNvSpPr>
                <a:spLocks noChangeArrowheads="1"/>
              </p:cNvSpPr>
              <p:nvPr/>
            </p:nvSpPr>
            <p:spPr bwMode="auto">
              <a:xfrm>
                <a:off x="447" y="1434"/>
                <a:ext cx="503" cy="544"/>
              </a:xfrm>
              <a:prstGeom prst="verticalScroll">
                <a:avLst>
                  <a:gd name="adj" fmla="val 19852"/>
                </a:avLst>
              </a:prstGeom>
              <a:solidFill>
                <a:srgbClr val="FF9900"/>
              </a:solidFill>
              <a:ln w="9360">
                <a:solidFill>
                  <a:srgbClr val="330000"/>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003399"/>
                  </a:buClr>
                  <a:buSzPct val="100000"/>
                  <a:buFont typeface="Arial" panose="020B0604020202020204" pitchFamily="34" charset="0"/>
                  <a:buNone/>
                </a:pPr>
                <a:r>
                  <a:rPr lang="en-GB" b="1">
                    <a:solidFill>
                      <a:srgbClr val="003399"/>
                    </a:solidFill>
                    <a:ea typeface="ＭＳ Ｐゴシック" panose="020B0600070205080204" pitchFamily="34" charset="-128"/>
                  </a:rPr>
                  <a:t>Q</a:t>
                </a:r>
              </a:p>
            </p:txBody>
          </p:sp>
          <p:sp>
            <p:nvSpPr>
              <p:cNvPr id="17426" name="AutoShape 41"/>
              <p:cNvSpPr>
                <a:spLocks noChangeArrowheads="1"/>
              </p:cNvSpPr>
              <p:nvPr/>
            </p:nvSpPr>
            <p:spPr bwMode="auto">
              <a:xfrm>
                <a:off x="407" y="663"/>
                <a:ext cx="503" cy="544"/>
              </a:xfrm>
              <a:prstGeom prst="verticalScroll">
                <a:avLst>
                  <a:gd name="adj" fmla="val 19852"/>
                </a:avLst>
              </a:prstGeom>
              <a:solidFill>
                <a:srgbClr val="FFCCCC"/>
              </a:solidFill>
              <a:ln w="9360">
                <a:solidFill>
                  <a:srgbClr val="330000"/>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003399"/>
                  </a:buClr>
                  <a:buSzPct val="100000"/>
                  <a:buFont typeface="Arial" panose="020B0604020202020204" pitchFamily="34" charset="0"/>
                  <a:buNone/>
                </a:pPr>
                <a:r>
                  <a:rPr lang="en-GB" b="1">
                    <a:solidFill>
                      <a:srgbClr val="003399"/>
                    </a:solidFill>
                    <a:ea typeface="ＭＳ Ｐゴシック" panose="020B0600070205080204" pitchFamily="34" charset="-128"/>
                  </a:rPr>
                  <a:t>Q</a:t>
                </a:r>
              </a:p>
            </p:txBody>
          </p:sp>
        </p:grpSp>
        <p:grpSp>
          <p:nvGrpSpPr>
            <p:cNvPr id="17418" name="Group 42"/>
            <p:cNvGrpSpPr>
              <a:grpSpLocks/>
            </p:cNvGrpSpPr>
            <p:nvPr/>
          </p:nvGrpSpPr>
          <p:grpSpPr bwMode="auto">
            <a:xfrm>
              <a:off x="1269" y="708"/>
              <a:ext cx="588" cy="2856"/>
              <a:chOff x="1269" y="708"/>
              <a:chExt cx="588" cy="2856"/>
            </a:xfrm>
          </p:grpSpPr>
          <p:sp>
            <p:nvSpPr>
              <p:cNvPr id="17419" name="Oval 43"/>
              <p:cNvSpPr>
                <a:spLocks noChangeArrowheads="1"/>
              </p:cNvSpPr>
              <p:nvPr/>
            </p:nvSpPr>
            <p:spPr bwMode="auto">
              <a:xfrm>
                <a:off x="1269" y="1464"/>
                <a:ext cx="589" cy="589"/>
              </a:xfrm>
              <a:prstGeom prst="ellipse">
                <a:avLst/>
              </a:prstGeom>
              <a:solidFill>
                <a:srgbClr val="FFB871"/>
              </a:solidFill>
              <a:ln w="9360">
                <a:solidFill>
                  <a:srgbClr val="330000"/>
                </a:solidFill>
                <a:miter lim="800000"/>
                <a:headEnd/>
                <a:tailEnd/>
              </a:ln>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FFFFFF"/>
                  </a:buClr>
                  <a:buSzPct val="100000"/>
                  <a:buFont typeface="Arial" panose="020B0604020202020204" pitchFamily="34" charset="0"/>
                  <a:buNone/>
                </a:pPr>
                <a:r>
                  <a:rPr lang="en-GB" sz="1600" b="1">
                    <a:solidFill>
                      <a:srgbClr val="FFFFFF"/>
                    </a:solidFill>
                    <a:ea typeface="ＭＳ Ｐゴシック" panose="020B0600070205080204" pitchFamily="34" charset="-128"/>
                  </a:rPr>
                  <a:t>NQF/</a:t>
                </a:r>
                <a:br>
                  <a:rPr lang="en-GB" sz="1600" b="1">
                    <a:solidFill>
                      <a:srgbClr val="FFFFFF"/>
                    </a:solidFill>
                    <a:ea typeface="ＭＳ Ｐゴシック" panose="020B0600070205080204" pitchFamily="34" charset="-128"/>
                  </a:rPr>
                </a:br>
                <a:r>
                  <a:rPr lang="en-GB" sz="1600" b="1">
                    <a:solidFill>
                      <a:srgbClr val="FFFFFF"/>
                    </a:solidFill>
                    <a:ea typeface="ＭＳ Ｐゴシック" panose="020B0600070205080204" pitchFamily="34" charset="-128"/>
                  </a:rPr>
                  <a:t>NQS</a:t>
                </a:r>
              </a:p>
            </p:txBody>
          </p:sp>
          <p:sp>
            <p:nvSpPr>
              <p:cNvPr id="17420" name="Oval 44"/>
              <p:cNvSpPr>
                <a:spLocks noChangeArrowheads="1"/>
              </p:cNvSpPr>
              <p:nvPr/>
            </p:nvSpPr>
            <p:spPr bwMode="auto">
              <a:xfrm>
                <a:off x="1269" y="2220"/>
                <a:ext cx="589" cy="589"/>
              </a:xfrm>
              <a:prstGeom prst="ellipse">
                <a:avLst/>
              </a:prstGeom>
              <a:solidFill>
                <a:srgbClr val="FFB871"/>
              </a:solidFill>
              <a:ln w="9360">
                <a:solidFill>
                  <a:srgbClr val="330000"/>
                </a:solidFill>
                <a:miter lim="800000"/>
                <a:headEnd/>
                <a:tailEnd/>
              </a:ln>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FFFFFF"/>
                  </a:buClr>
                  <a:buSzPct val="100000"/>
                  <a:buFont typeface="Arial" panose="020B0604020202020204" pitchFamily="34" charset="0"/>
                  <a:buNone/>
                </a:pPr>
                <a:r>
                  <a:rPr lang="en-GB" sz="1600" b="1">
                    <a:solidFill>
                      <a:srgbClr val="FFFFFF"/>
                    </a:solidFill>
                    <a:ea typeface="ＭＳ Ｐゴシック" panose="020B0600070205080204" pitchFamily="34" charset="-128"/>
                  </a:rPr>
                  <a:t>NQF/</a:t>
                </a:r>
                <a:br>
                  <a:rPr lang="en-GB" sz="1600" b="1">
                    <a:solidFill>
                      <a:srgbClr val="FFFFFF"/>
                    </a:solidFill>
                    <a:ea typeface="ＭＳ Ｐゴシック" panose="020B0600070205080204" pitchFamily="34" charset="-128"/>
                  </a:rPr>
                </a:br>
                <a:r>
                  <a:rPr lang="en-GB" sz="1600" b="1">
                    <a:solidFill>
                      <a:srgbClr val="FFFFFF"/>
                    </a:solidFill>
                    <a:ea typeface="ＭＳ Ｐゴシック" panose="020B0600070205080204" pitchFamily="34" charset="-128"/>
                  </a:rPr>
                  <a:t>NQS</a:t>
                </a:r>
              </a:p>
            </p:txBody>
          </p:sp>
          <p:sp>
            <p:nvSpPr>
              <p:cNvPr id="17421" name="Oval 45"/>
              <p:cNvSpPr>
                <a:spLocks noChangeArrowheads="1"/>
              </p:cNvSpPr>
              <p:nvPr/>
            </p:nvSpPr>
            <p:spPr bwMode="auto">
              <a:xfrm>
                <a:off x="1269" y="2976"/>
                <a:ext cx="589" cy="589"/>
              </a:xfrm>
              <a:prstGeom prst="ellipse">
                <a:avLst/>
              </a:prstGeom>
              <a:solidFill>
                <a:srgbClr val="FFB871"/>
              </a:solidFill>
              <a:ln w="9360">
                <a:solidFill>
                  <a:srgbClr val="330000"/>
                </a:solidFill>
                <a:miter lim="800000"/>
                <a:headEnd/>
                <a:tailEnd/>
              </a:ln>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FFFFFF"/>
                  </a:buClr>
                  <a:buSzPct val="100000"/>
                  <a:buFont typeface="Arial" panose="020B0604020202020204" pitchFamily="34" charset="0"/>
                  <a:buNone/>
                </a:pPr>
                <a:r>
                  <a:rPr lang="en-GB" sz="1600" b="1">
                    <a:solidFill>
                      <a:srgbClr val="FFFFFF"/>
                    </a:solidFill>
                    <a:ea typeface="ＭＳ Ｐゴシック" panose="020B0600070205080204" pitchFamily="34" charset="-128"/>
                  </a:rPr>
                  <a:t>NQF/</a:t>
                </a:r>
                <a:br>
                  <a:rPr lang="en-GB" sz="1600" b="1">
                    <a:solidFill>
                      <a:srgbClr val="FFFFFF"/>
                    </a:solidFill>
                    <a:ea typeface="ＭＳ Ｐゴシック" panose="020B0600070205080204" pitchFamily="34" charset="-128"/>
                  </a:rPr>
                </a:br>
                <a:r>
                  <a:rPr lang="en-GB" sz="1600" b="1">
                    <a:solidFill>
                      <a:srgbClr val="FFFFFF"/>
                    </a:solidFill>
                    <a:ea typeface="ＭＳ Ｐゴシック" panose="020B0600070205080204" pitchFamily="34" charset="-128"/>
                  </a:rPr>
                  <a:t>NQS</a:t>
                </a:r>
              </a:p>
            </p:txBody>
          </p:sp>
          <p:sp>
            <p:nvSpPr>
              <p:cNvPr id="17422" name="Oval 46"/>
              <p:cNvSpPr>
                <a:spLocks noChangeArrowheads="1"/>
              </p:cNvSpPr>
              <p:nvPr/>
            </p:nvSpPr>
            <p:spPr bwMode="auto">
              <a:xfrm>
                <a:off x="1269" y="708"/>
                <a:ext cx="589" cy="589"/>
              </a:xfrm>
              <a:prstGeom prst="ellipse">
                <a:avLst/>
              </a:prstGeom>
              <a:solidFill>
                <a:srgbClr val="FFB871"/>
              </a:solidFill>
              <a:ln w="9360">
                <a:solidFill>
                  <a:srgbClr val="330000"/>
                </a:solidFill>
                <a:miter lim="800000"/>
                <a:headEnd/>
                <a:tailEnd/>
              </a:ln>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FFFFFF"/>
                  </a:buClr>
                  <a:buSzPct val="100000"/>
                  <a:buFont typeface="Arial" panose="020B0604020202020204" pitchFamily="34" charset="0"/>
                  <a:buNone/>
                </a:pPr>
                <a:r>
                  <a:rPr lang="en-GB" sz="1600" b="1">
                    <a:solidFill>
                      <a:srgbClr val="FFFFFF"/>
                    </a:solidFill>
                    <a:ea typeface="ＭＳ Ｐゴシック" panose="020B0600070205080204" pitchFamily="34" charset="-128"/>
                  </a:rPr>
                  <a:t>NQF/</a:t>
                </a:r>
                <a:br>
                  <a:rPr lang="en-GB" sz="1600" b="1">
                    <a:solidFill>
                      <a:srgbClr val="FFFFFF"/>
                    </a:solidFill>
                    <a:ea typeface="ＭＳ Ｐゴシック" panose="020B0600070205080204" pitchFamily="34" charset="-128"/>
                  </a:rPr>
                </a:br>
                <a:r>
                  <a:rPr lang="en-GB" sz="1600" b="1">
                    <a:solidFill>
                      <a:srgbClr val="FFFFFF"/>
                    </a:solidFill>
                    <a:ea typeface="ＭＳ Ｐゴシック" panose="020B0600070205080204" pitchFamily="34" charset="-128"/>
                  </a:rPr>
                  <a:t>NQS</a:t>
                </a:r>
              </a:p>
            </p:txBody>
          </p:sp>
        </p:grpSp>
      </p:grpSp>
    </p:spTree>
    <p:extLst>
      <p:ext uri="{BB962C8B-B14F-4D97-AF65-F5344CB8AC3E}">
        <p14:creationId xmlns:p14="http://schemas.microsoft.com/office/powerpoint/2010/main" val="4839181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8" fill="hold" nodeType="afterEffect">
                                  <p:stCondLst>
                                    <p:cond delay="0"/>
                                  </p:stCondLst>
                                  <p:childTnLst>
                                    <p:set>
                                      <p:cBhvr additive="repl">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ppt_x</p:attrName>
                                        </p:attrNameLst>
                                      </p:cBhvr>
                                      <p:tavLst>
                                        <p:tav tm="100000">
                                          <p:val>
                                            <p:strVal val="0-#ppt_w/2"/>
                                          </p:val>
                                        </p:tav>
                                        <p:tav>
                                          <p:val>
                                            <p:strVal val="#ppt_x"/>
                                          </p:val>
                                        </p:tav>
                                      </p:tavLst>
                                    </p:anim>
                                    <p:anim calcmode="lin" valueType="num">
                                      <p:cBhvr>
                                        <p:cTn id="11" dur="500" fill="hold"/>
                                        <p:tgtEl>
                                          <p:spTgt spid="7"/>
                                        </p:tgtEl>
                                        <p:attrNameLst>
                                          <p:attrName>ppt_y</p:attrName>
                                        </p:attrNameLst>
                                      </p:cBhvr>
                                      <p:tavLst>
                                        <p:tav tm="100000">
                                          <p:val>
                                            <p:strVal val="#ppt_y"/>
                                          </p:val>
                                        </p:tav>
                                        <p:tav>
                                          <p:val>
                                            <p:strVal val="#ppt_y"/>
                                          </p:val>
                                        </p:tav>
                                      </p:tavLst>
                                    </p:anim>
                                  </p:childTnLst>
                                </p:cTn>
                              </p:par>
                            </p:childTnLst>
                          </p:cTn>
                        </p:par>
                        <p:par>
                          <p:cTn id="12" fill="hold" nodeType="afterGroup">
                            <p:stCondLst>
                              <p:cond delay="500"/>
                            </p:stCondLst>
                            <p:childTnLst>
                              <p:par>
                                <p:cTn id="13" presetID="2" presetClass="entr" presetSubtype="2" fill="hold" nodeType="afterEffect">
                                  <p:stCondLst>
                                    <p:cond delay="0"/>
                                  </p:stCondLst>
                                  <p:childTnLst>
                                    <p:set>
                                      <p:cBhvr additive="repl">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100000">
                                          <p:val>
                                            <p:strVal val="1+#ppt_w/2"/>
                                          </p:val>
                                        </p:tav>
                                        <p:tav>
                                          <p:val>
                                            <p:strVal val="#ppt_x"/>
                                          </p:val>
                                        </p:tav>
                                      </p:tavLst>
                                    </p:anim>
                                    <p:anim calcmode="lin" valueType="num">
                                      <p:cBhvr>
                                        <p:cTn id="16" dur="500" fill="hold"/>
                                        <p:tgtEl>
                                          <p:spTgt spid="4"/>
                                        </p:tgtEl>
                                        <p:attrNameLst>
                                          <p:attrName>ppt_y</p:attrName>
                                        </p:attrNameLst>
                                      </p:cBhvr>
                                      <p:tavLst>
                                        <p:tav tm="100000">
                                          <p:val>
                                            <p:strVal val="#ppt_y"/>
                                          </p:val>
                                        </p:tav>
                                        <p:tav>
                                          <p:val>
                                            <p:strVal val="#ppt_y"/>
                                          </p:val>
                                        </p:tav>
                                      </p:tavLst>
                                    </p:anim>
                                  </p:childTnLst>
                                </p:cTn>
                              </p:par>
                            </p:childTnLst>
                          </p:cTn>
                        </p:par>
                        <p:par>
                          <p:cTn id="17" fill="hold" nodeType="afterGroup">
                            <p:stCondLst>
                              <p:cond delay="1000"/>
                            </p:stCondLst>
                            <p:childTnLst>
                              <p:par>
                                <p:cTn id="18" presetID="1" presetClass="entr" fill="hold" nodeType="afterEffect">
                                  <p:stCondLst>
                                    <p:cond delay="0"/>
                                  </p:stCondLst>
                                  <p:childTnLst>
                                    <p:set>
                                      <p:cBhvr additive="repl">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idx="4294967295"/>
          </p:nvPr>
        </p:nvSpPr>
        <p:spPr>
          <a:xfrm>
            <a:off x="2690019" y="0"/>
            <a:ext cx="5764212" cy="132556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n-GB" dirty="0" smtClean="0"/>
              <a:t>National Qualification Framework</a:t>
            </a:r>
          </a:p>
        </p:txBody>
      </p:sp>
      <p:sp>
        <p:nvSpPr>
          <p:cNvPr id="3" name="Rettangolo 2"/>
          <p:cNvSpPr>
            <a:spLocks noChangeArrowheads="1"/>
          </p:cNvSpPr>
          <p:nvPr/>
        </p:nvSpPr>
        <p:spPr bwMode="auto">
          <a:xfrm>
            <a:off x="2000250" y="1325562"/>
            <a:ext cx="714375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MS Gothic" panose="020B0609070205080204" pitchFamily="49" charset="-128"/>
              </a:defRPr>
            </a:lvl9pPr>
          </a:lstStyle>
          <a:p>
            <a:pPr marL="0" indent="0" algn="just" eaLnBrk="1" hangingPunct="1">
              <a:spcBef>
                <a:spcPts val="600"/>
              </a:spcBef>
              <a:buClr>
                <a:srgbClr val="FFFFFF"/>
              </a:buClr>
              <a:buSzPct val="100000"/>
              <a:buFont typeface="Wingdings" panose="05000000000000000000" pitchFamily="2" charset="2"/>
              <a:buChar char="q"/>
            </a:pPr>
            <a:r>
              <a:rPr lang="en-GB" sz="3000" dirty="0" smtClean="0">
                <a:solidFill>
                  <a:srgbClr val="6600FF"/>
                </a:solidFill>
                <a:latin typeface="+mn-lt"/>
              </a:rPr>
              <a:t>In </a:t>
            </a:r>
            <a:r>
              <a:rPr lang="en-GB" sz="3000" dirty="0">
                <a:solidFill>
                  <a:srgbClr val="6600FF"/>
                </a:solidFill>
                <a:latin typeface="+mn-lt"/>
              </a:rPr>
              <a:t>it have been discussed the problem of insertion of conservation scientists and restorers in the EQF</a:t>
            </a:r>
          </a:p>
          <a:p>
            <a:pPr marL="0" indent="0" algn="just" eaLnBrk="1" hangingPunct="1">
              <a:spcBef>
                <a:spcPts val="600"/>
              </a:spcBef>
              <a:buClr>
                <a:srgbClr val="FFFFFF"/>
              </a:buClr>
              <a:buSzPct val="100000"/>
              <a:buFont typeface="Wingdings" panose="05000000000000000000" pitchFamily="2" charset="2"/>
              <a:buChar char="q"/>
            </a:pPr>
            <a:r>
              <a:rPr lang="en-GB" sz="3000" dirty="0">
                <a:solidFill>
                  <a:srgbClr val="6600FF"/>
                </a:solidFill>
                <a:latin typeface="+mn-lt"/>
              </a:rPr>
              <a:t>This forum help the development of the discussion on the transfer to the Higher Education Area of the training of conservation and restoration professionals</a:t>
            </a:r>
          </a:p>
          <a:p>
            <a:pPr marL="0" indent="0" algn="just" eaLnBrk="1" hangingPunct="1">
              <a:spcBef>
                <a:spcPts val="600"/>
              </a:spcBef>
              <a:buClr>
                <a:srgbClr val="FFFFFF"/>
              </a:buClr>
              <a:buSzPct val="100000"/>
              <a:buFont typeface="Wingdings" panose="05000000000000000000" pitchFamily="2" charset="2"/>
              <a:buChar char="q"/>
            </a:pPr>
            <a:r>
              <a:rPr lang="en-GB" sz="3000" dirty="0" smtClean="0">
                <a:solidFill>
                  <a:srgbClr val="6600FF"/>
                </a:solidFill>
                <a:latin typeface="+mn-lt"/>
              </a:rPr>
              <a:t>Our national council has been the forum for the discussion on the development of a higher education system in the conservation and restoration area in Italy</a:t>
            </a:r>
            <a:endParaRPr lang="en-GB" sz="3000" dirty="0">
              <a:solidFill>
                <a:srgbClr val="6600FF"/>
              </a:solidFill>
              <a:latin typeface="+mn-lt"/>
            </a:endParaRPr>
          </a:p>
        </p:txBody>
      </p:sp>
    </p:spTree>
    <p:extLst>
      <p:ext uri="{BB962C8B-B14F-4D97-AF65-F5344CB8AC3E}">
        <p14:creationId xmlns:p14="http://schemas.microsoft.com/office/powerpoint/2010/main" val="27219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ox(i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ttangolo 1"/>
          <p:cNvSpPr>
            <a:spLocks noChangeArrowheads="1"/>
          </p:cNvSpPr>
          <p:nvPr/>
        </p:nvSpPr>
        <p:spPr bwMode="auto">
          <a:xfrm>
            <a:off x="2234406" y="1613971"/>
            <a:ext cx="6532562"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panose="020B0604020202020204" pitchFamily="34" charset="0"/>
                <a:ea typeface="MS Gothic" panose="020B0609070205080204" pitchFamily="49" charset="-128"/>
              </a:defRPr>
            </a:lvl1pPr>
            <a:lvl2pPr marL="742950" indent="-285750" eaLnBrk="0" hangingPunct="0">
              <a:defRPr>
                <a:solidFill>
                  <a:schemeClr val="bg1"/>
                </a:solidFill>
                <a:latin typeface="Arial" panose="020B0604020202020204" pitchFamily="34" charset="0"/>
                <a:ea typeface="MS Gothic" panose="020B0609070205080204" pitchFamily="49" charset="-128"/>
              </a:defRPr>
            </a:lvl2pPr>
            <a:lvl3pPr marL="1143000" indent="-228600" eaLnBrk="0" hangingPunct="0">
              <a:defRPr>
                <a:solidFill>
                  <a:schemeClr val="bg1"/>
                </a:solidFill>
                <a:latin typeface="Arial" panose="020B0604020202020204" pitchFamily="34" charset="0"/>
                <a:ea typeface="MS Gothic" panose="020B0609070205080204" pitchFamily="49" charset="-128"/>
              </a:defRPr>
            </a:lvl3pPr>
            <a:lvl4pPr marL="1600200" indent="-228600" eaLnBrk="0" hangingPunct="0">
              <a:defRPr>
                <a:solidFill>
                  <a:schemeClr val="bg1"/>
                </a:solidFill>
                <a:latin typeface="Arial" panose="020B0604020202020204" pitchFamily="34" charset="0"/>
                <a:ea typeface="MS Gothic" panose="020B0609070205080204" pitchFamily="49" charset="-128"/>
              </a:defRPr>
            </a:lvl4pPr>
            <a:lvl5pPr marL="2057400" indent="-228600" eaLnBrk="0" hangingPunct="0">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9pPr>
          </a:lstStyle>
          <a:p>
            <a:pPr algn="just">
              <a:buClr>
                <a:srgbClr val="FFFFFF"/>
              </a:buClr>
              <a:buSzPct val="100000"/>
              <a:buFont typeface="Courier New" panose="02070309020205020404" pitchFamily="49" charset="0"/>
              <a:buNone/>
            </a:pPr>
            <a:r>
              <a:rPr lang="en-GB" sz="2800" dirty="0">
                <a:solidFill>
                  <a:srgbClr val="7030A0"/>
                </a:solidFill>
              </a:rPr>
              <a:t>Traditionally, most higher education institutions not included in the university sector in Europe have offered bachelor degrees, and only recently have they introduced master degrees in some countries. This happen also in the restoration (</a:t>
            </a:r>
            <a:r>
              <a:rPr lang="en-GB" sz="2800" dirty="0" smtClean="0">
                <a:solidFill>
                  <a:srgbClr val="7030A0"/>
                </a:solidFill>
              </a:rPr>
              <a:t>and </a:t>
            </a:r>
            <a:r>
              <a:rPr lang="en-GB" sz="2800" dirty="0">
                <a:solidFill>
                  <a:srgbClr val="7030A0"/>
                </a:solidFill>
              </a:rPr>
              <a:t>not in conservation). This serves the purpose of diversification of higher education, which is called for by European labour market needs and the increasingly heterogeneous student population.</a:t>
            </a:r>
          </a:p>
        </p:txBody>
      </p:sp>
      <p:sp>
        <p:nvSpPr>
          <p:cNvPr id="19459" name="Rettangolo 2"/>
          <p:cNvSpPr>
            <a:spLocks noChangeArrowheads="1"/>
          </p:cNvSpPr>
          <p:nvPr/>
        </p:nvSpPr>
        <p:spPr bwMode="auto">
          <a:xfrm>
            <a:off x="2234406" y="0"/>
            <a:ext cx="6909594" cy="1446550"/>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eaLnBrk="0" hangingPunct="0">
              <a:defRPr>
                <a:solidFill>
                  <a:schemeClr val="bg1"/>
                </a:solidFill>
                <a:latin typeface="Arial" panose="020B0604020202020204" pitchFamily="34" charset="0"/>
                <a:ea typeface="MS Gothic" panose="020B0609070205080204" pitchFamily="49" charset="-128"/>
              </a:defRPr>
            </a:lvl1pPr>
            <a:lvl2pPr marL="742950" indent="-285750" eaLnBrk="0" hangingPunct="0">
              <a:defRPr>
                <a:solidFill>
                  <a:schemeClr val="bg1"/>
                </a:solidFill>
                <a:latin typeface="Arial" panose="020B0604020202020204" pitchFamily="34" charset="0"/>
                <a:ea typeface="MS Gothic" panose="020B0609070205080204" pitchFamily="49" charset="-128"/>
              </a:defRPr>
            </a:lvl2pPr>
            <a:lvl3pPr marL="1143000" indent="-228600" eaLnBrk="0" hangingPunct="0">
              <a:defRPr>
                <a:solidFill>
                  <a:schemeClr val="bg1"/>
                </a:solidFill>
                <a:latin typeface="Arial" panose="020B0604020202020204" pitchFamily="34" charset="0"/>
                <a:ea typeface="MS Gothic" panose="020B0609070205080204" pitchFamily="49" charset="-128"/>
              </a:defRPr>
            </a:lvl3pPr>
            <a:lvl4pPr marL="1600200" indent="-228600" eaLnBrk="0" hangingPunct="0">
              <a:defRPr>
                <a:solidFill>
                  <a:schemeClr val="bg1"/>
                </a:solidFill>
                <a:latin typeface="Arial" panose="020B0604020202020204" pitchFamily="34" charset="0"/>
                <a:ea typeface="MS Gothic" panose="020B0609070205080204" pitchFamily="49" charset="-128"/>
              </a:defRPr>
            </a:lvl4pPr>
            <a:lvl5pPr marL="2057400" indent="-228600" eaLnBrk="0" hangingPunct="0">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9pPr>
          </a:lstStyle>
          <a:p>
            <a:pPr algn="ctr">
              <a:buClr>
                <a:srgbClr val="FFFFFF"/>
              </a:buClr>
              <a:buSzPct val="100000"/>
              <a:buFont typeface="Arial" panose="020B0604020202020204" pitchFamily="34" charset="0"/>
              <a:buNone/>
            </a:pPr>
            <a:r>
              <a:rPr lang="en-GB" sz="4400" dirty="0"/>
              <a:t>A tradition of education outside the university </a:t>
            </a:r>
          </a:p>
        </p:txBody>
      </p:sp>
    </p:spTree>
    <p:extLst>
      <p:ext uri="{BB962C8B-B14F-4D97-AF65-F5344CB8AC3E}">
        <p14:creationId xmlns:p14="http://schemas.microsoft.com/office/powerpoint/2010/main" val="1554223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4"/>
          <p:cNvSpPr txBox="1">
            <a:spLocks noChangeArrowheads="1"/>
          </p:cNvSpPr>
          <p:nvPr/>
        </p:nvSpPr>
        <p:spPr bwMode="auto">
          <a:xfrm>
            <a:off x="2357438" y="928688"/>
            <a:ext cx="67865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7592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37592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37592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37592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37592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37592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37592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37592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3759200" algn="l"/>
              </a:tabLst>
              <a:defRPr>
                <a:solidFill>
                  <a:schemeClr val="bg1"/>
                </a:solidFill>
                <a:latin typeface="Arial" panose="020B0604020202020204" pitchFamily="34" charset="0"/>
                <a:ea typeface="MS Gothic" panose="020B0609070205080204" pitchFamily="49" charset="-128"/>
              </a:defRPr>
            </a:lvl9pPr>
          </a:lstStyle>
          <a:p>
            <a:pPr>
              <a:buClr>
                <a:srgbClr val="FFFFFF"/>
              </a:buClr>
              <a:buSzPct val="100000"/>
              <a:buFont typeface="Arial" panose="020B0604020202020204" pitchFamily="34" charset="0"/>
              <a:buNone/>
            </a:pPr>
            <a:r>
              <a:rPr lang="en-GB" sz="3600" dirty="0">
                <a:solidFill>
                  <a:srgbClr val="7030A0"/>
                </a:solidFill>
              </a:rPr>
              <a:t>The university works on last three levels:</a:t>
            </a:r>
          </a:p>
        </p:txBody>
      </p:sp>
      <p:sp>
        <p:nvSpPr>
          <p:cNvPr id="13315" name="CasellaDiTesto 5"/>
          <p:cNvSpPr txBox="1">
            <a:spLocks noChangeArrowheads="1"/>
          </p:cNvSpPr>
          <p:nvPr/>
        </p:nvSpPr>
        <p:spPr bwMode="auto">
          <a:xfrm>
            <a:off x="2268538" y="3068638"/>
            <a:ext cx="660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bg1"/>
                </a:solidFill>
                <a:latin typeface="Arial" panose="020B0604020202020204" pitchFamily="34" charset="0"/>
                <a:ea typeface="MS Gothic" panose="020B0609070205080204" pitchFamily="49" charset="-128"/>
              </a:defRPr>
            </a:lvl1pPr>
            <a:lvl2pPr marL="742950" indent="-285750" eaLnBrk="0" hangingPunct="0">
              <a:defRPr>
                <a:solidFill>
                  <a:schemeClr val="bg1"/>
                </a:solidFill>
                <a:latin typeface="Arial" panose="020B0604020202020204" pitchFamily="34" charset="0"/>
                <a:ea typeface="MS Gothic" panose="020B0609070205080204" pitchFamily="49" charset="-128"/>
              </a:defRPr>
            </a:lvl2pPr>
            <a:lvl3pPr marL="1143000" indent="-228600" eaLnBrk="0" hangingPunct="0">
              <a:defRPr>
                <a:solidFill>
                  <a:schemeClr val="bg1"/>
                </a:solidFill>
                <a:latin typeface="Arial" panose="020B0604020202020204" pitchFamily="34" charset="0"/>
                <a:ea typeface="MS Gothic" panose="020B0609070205080204" pitchFamily="49" charset="-128"/>
              </a:defRPr>
            </a:lvl3pPr>
            <a:lvl4pPr marL="1600200" indent="-228600" eaLnBrk="0" hangingPunct="0">
              <a:defRPr>
                <a:solidFill>
                  <a:schemeClr val="bg1"/>
                </a:solidFill>
                <a:latin typeface="Arial" panose="020B0604020202020204" pitchFamily="34" charset="0"/>
                <a:ea typeface="MS Gothic" panose="020B0609070205080204" pitchFamily="49" charset="-128"/>
              </a:defRPr>
            </a:lvl4pPr>
            <a:lvl5pPr marL="2057400" indent="-228600" eaLnBrk="0" hangingPunct="0">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9pPr>
          </a:lstStyle>
          <a:p>
            <a:pPr>
              <a:buClr>
                <a:srgbClr val="FFFFFF"/>
              </a:buClr>
              <a:buSzPct val="100000"/>
              <a:buFont typeface="Arial" panose="020B0604020202020204" pitchFamily="34" charset="0"/>
              <a:buChar char="•"/>
            </a:pPr>
            <a:r>
              <a:rPr lang="en-GB" sz="3200" dirty="0">
                <a:solidFill>
                  <a:srgbClr val="6600FF"/>
                </a:solidFill>
              </a:rPr>
              <a:t>Level 6 - Bachelor (180 ECTS)</a:t>
            </a:r>
          </a:p>
          <a:p>
            <a:pPr>
              <a:buClr>
                <a:srgbClr val="FFFFFF"/>
              </a:buClr>
              <a:buSzPct val="100000"/>
              <a:buFont typeface="Arial" panose="020B0604020202020204" pitchFamily="34" charset="0"/>
              <a:buChar char="•"/>
            </a:pPr>
            <a:r>
              <a:rPr lang="en-GB" sz="3200" dirty="0">
                <a:solidFill>
                  <a:srgbClr val="6600FF"/>
                </a:solidFill>
              </a:rPr>
              <a:t>Level 7 - Master (90-120 ECTS) </a:t>
            </a:r>
          </a:p>
          <a:p>
            <a:pPr>
              <a:buClr>
                <a:srgbClr val="FFFFFF"/>
              </a:buClr>
              <a:buSzPct val="100000"/>
              <a:buFont typeface="Arial" panose="020B0604020202020204" pitchFamily="34" charset="0"/>
              <a:buChar char="•"/>
            </a:pPr>
            <a:r>
              <a:rPr lang="en-GB" sz="3200" dirty="0">
                <a:solidFill>
                  <a:srgbClr val="6600FF"/>
                </a:solidFill>
              </a:rPr>
              <a:t>Level 8 - Doctorate</a:t>
            </a:r>
          </a:p>
        </p:txBody>
      </p:sp>
    </p:spTree>
    <p:extLst>
      <p:ext uri="{BB962C8B-B14F-4D97-AF65-F5344CB8AC3E}">
        <p14:creationId xmlns:p14="http://schemas.microsoft.com/office/powerpoint/2010/main" val="961919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box(in)">
                                      <p:cBhvr>
                                        <p:cTn id="11" dur="500"/>
                                        <p:tgtEl>
                                          <p:spTgt spid="13315">
                                            <p:txEl>
                                              <p:pRg st="1" end="1"/>
                                            </p:txEl>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box(in)">
                                      <p:cBhvr>
                                        <p:cTn id="15"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GB" b="1" smtClean="0"/>
              <a:t>Italian- Serbian Bilateral Workshop on</a:t>
            </a:r>
          </a:p>
          <a:p>
            <a:r>
              <a:rPr lang="en-GB" b="1" smtClean="0"/>
              <a:t> “Science for Cultural Heritage”</a:t>
            </a:r>
            <a:endParaRPr lang="en-GB" smtClean="0"/>
          </a:p>
          <a:p>
            <a:r>
              <a:rPr lang="en-GB" i="1" smtClean="0"/>
              <a:t> November 12</a:t>
            </a:r>
            <a:r>
              <a:rPr lang="en-GB" i="1" baseline="30000" smtClean="0"/>
              <a:t>th</a:t>
            </a:r>
            <a:r>
              <a:rPr lang="en-GB" i="1" smtClean="0"/>
              <a:t>, 2013</a:t>
            </a:r>
            <a:endParaRPr lang="en-GB" dirty="0" smtClean="0"/>
          </a:p>
        </p:txBody>
      </p:sp>
      <p:sp>
        <p:nvSpPr>
          <p:cNvPr id="21506" name="Segnaposto numero diapositiva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fld id="{7351C93F-F514-47E9-8175-9F09E3B23898}" type="slidenum">
              <a:rPr lang="it-IT">
                <a:solidFill>
                  <a:srgbClr val="33CCFF"/>
                </a:solidFill>
                <a:ea typeface="Arial Unicode MS" panose="020B0604020202020204" pitchFamily="34" charset="-128"/>
              </a:rPr>
              <a:pPr/>
              <a:t>47</a:t>
            </a:fld>
            <a:endParaRPr lang="it-IT">
              <a:solidFill>
                <a:srgbClr val="33CCFF"/>
              </a:solidFill>
              <a:ea typeface="Arial Unicode MS" panose="020B0604020202020204" pitchFamily="34" charset="-128"/>
            </a:endParaRPr>
          </a:p>
        </p:txBody>
      </p:sp>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549275"/>
            <a:ext cx="5349875" cy="58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563" y="3136900"/>
            <a:ext cx="3040062"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0213" y="1266825"/>
            <a:ext cx="3001962"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4800" y="587375"/>
            <a:ext cx="2116138"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2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0588" y="3489325"/>
            <a:ext cx="2052637"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22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1484313"/>
            <a:ext cx="2065338"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22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6713" y="1473200"/>
            <a:ext cx="2065337"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22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6713" y="3489325"/>
            <a:ext cx="2065337"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5" name="Rectangle 9"/>
          <p:cNvSpPr>
            <a:spLocks noChangeArrowheads="1"/>
          </p:cNvSpPr>
          <p:nvPr/>
        </p:nvSpPr>
        <p:spPr bwMode="auto">
          <a:xfrm>
            <a:off x="323850" y="404813"/>
            <a:ext cx="1979613" cy="1962150"/>
          </a:xfrm>
          <a:prstGeom prst="rect">
            <a:avLst/>
          </a:prstGeom>
          <a:noFill/>
          <a:ln w="9525">
            <a:noFill/>
            <a:round/>
            <a:headEnd/>
            <a:tailEnd/>
          </a:ln>
          <a:effectLst/>
        </p:spPr>
        <p:txBody>
          <a:bodyPr lIns="90000" tIns="46800" rIns="90000" bIns="46800" anchor="ctr"/>
          <a:lstStyle/>
          <a:p>
            <a:pPr>
              <a:buClr>
                <a:srgbClr val="CC9900"/>
              </a:buClr>
              <a:buSzPct val="100000"/>
              <a:buFont typeface="Arial Narrow"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rgbClr val="CC9900"/>
                </a:solidFill>
                <a:effectLst>
                  <a:outerShdw blurRad="38100" dist="38100" dir="2700000" algn="tl">
                    <a:srgbClr val="000000"/>
                  </a:outerShdw>
                </a:effectLst>
                <a:latin typeface="Arial Narrow" pitchFamily="34" charset="0"/>
                <a:ea typeface="+mn-ea"/>
              </a:rPr>
              <a:t>The Main </a:t>
            </a:r>
            <a:br>
              <a:rPr lang="en-GB" sz="2800" b="1">
                <a:solidFill>
                  <a:srgbClr val="CC9900"/>
                </a:solidFill>
                <a:effectLst>
                  <a:outerShdw blurRad="38100" dist="38100" dir="2700000" algn="tl">
                    <a:srgbClr val="000000"/>
                  </a:outerShdw>
                </a:effectLst>
                <a:latin typeface="Arial Narrow" pitchFamily="34" charset="0"/>
                <a:ea typeface="+mn-ea"/>
              </a:rPr>
            </a:br>
            <a:r>
              <a:rPr lang="en-GB" sz="2800" b="1">
                <a:solidFill>
                  <a:srgbClr val="CC9900"/>
                </a:solidFill>
                <a:effectLst>
                  <a:outerShdw blurRad="38100" dist="38100" dir="2700000" algn="tl">
                    <a:srgbClr val="000000"/>
                  </a:outerShdw>
                </a:effectLst>
                <a:latin typeface="Arial Narrow" pitchFamily="34" charset="0"/>
                <a:ea typeface="+mn-ea"/>
              </a:rPr>
              <a:t>elements </a:t>
            </a:r>
            <a:br>
              <a:rPr lang="en-GB" sz="2800" b="1">
                <a:solidFill>
                  <a:srgbClr val="CC9900"/>
                </a:solidFill>
                <a:effectLst>
                  <a:outerShdw blurRad="38100" dist="38100" dir="2700000" algn="tl">
                    <a:srgbClr val="000000"/>
                  </a:outerShdw>
                </a:effectLst>
                <a:latin typeface="Arial Narrow" pitchFamily="34" charset="0"/>
                <a:ea typeface="+mn-ea"/>
              </a:rPr>
            </a:br>
            <a:r>
              <a:rPr lang="en-GB" sz="2800" b="1">
                <a:solidFill>
                  <a:srgbClr val="CC9900"/>
                </a:solidFill>
                <a:effectLst>
                  <a:outerShdw blurRad="38100" dist="38100" dir="2700000" algn="tl">
                    <a:srgbClr val="000000"/>
                  </a:outerShdw>
                </a:effectLst>
                <a:latin typeface="Arial Narrow" pitchFamily="34" charset="0"/>
                <a:ea typeface="+mn-ea"/>
              </a:rPr>
              <a:t>of the </a:t>
            </a:r>
            <a:br>
              <a:rPr lang="en-GB" sz="2800" b="1">
                <a:solidFill>
                  <a:srgbClr val="CC9900"/>
                </a:solidFill>
                <a:effectLst>
                  <a:outerShdw blurRad="38100" dist="38100" dir="2700000" algn="tl">
                    <a:srgbClr val="000000"/>
                  </a:outerShdw>
                </a:effectLst>
                <a:latin typeface="Arial Narrow" pitchFamily="34" charset="0"/>
                <a:ea typeface="+mn-ea"/>
              </a:rPr>
            </a:br>
            <a:r>
              <a:rPr lang="en-GB" sz="2800" b="1">
                <a:solidFill>
                  <a:srgbClr val="CC9900"/>
                </a:solidFill>
                <a:effectLst>
                  <a:outerShdw blurRad="38100" dist="38100" dir="2700000" algn="tl">
                    <a:srgbClr val="000000"/>
                  </a:outerShdw>
                </a:effectLst>
                <a:latin typeface="Arial Narrow" pitchFamily="34" charset="0"/>
                <a:ea typeface="+mn-ea"/>
              </a:rPr>
              <a:t>EQF</a:t>
            </a:r>
          </a:p>
        </p:txBody>
      </p:sp>
      <p:pic>
        <p:nvPicPr>
          <p:cNvPr id="922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22750" y="2265363"/>
            <a:ext cx="25019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737845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0"/>
                                          </p:stCondLst>
                                        </p:cTn>
                                        <p:tgtEl>
                                          <p:spTgt spid="922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fill="hold" nodeType="afterEffect">
                                  <p:stCondLst>
                                    <p:cond delay="0"/>
                                  </p:stCondLst>
                                  <p:childTnLst>
                                    <p:set>
                                      <p:cBhvr additive="repl">
                                        <p:cTn id="9" dur="1" fill="hold">
                                          <p:stCondLst>
                                            <p:cond delay="0"/>
                                          </p:stCondLst>
                                        </p:cTn>
                                        <p:tgtEl>
                                          <p:spTgt spid="9226"/>
                                        </p:tgtEl>
                                        <p:attrNameLst>
                                          <p:attrName>style.visibility</p:attrName>
                                        </p:attrNameLst>
                                      </p:cBhvr>
                                      <p:to>
                                        <p:strVal val="visible"/>
                                      </p:to>
                                    </p:set>
                                  </p:childTnLst>
                                </p:cTn>
                              </p:par>
                            </p:childTnLst>
                          </p:cTn>
                        </p:par>
                        <p:par>
                          <p:cTn id="10" fill="hold" nodeType="afterGroup">
                            <p:stCondLst>
                              <p:cond delay="500"/>
                            </p:stCondLst>
                            <p:childTnLst>
                              <p:par>
                                <p:cTn id="11" presetID="2" presetClass="entr" presetSubtype="9" fill="hold" nodeType="afterEffect">
                                  <p:stCondLst>
                                    <p:cond delay="0"/>
                                  </p:stCondLst>
                                  <p:childTnLst>
                                    <p:set>
                                      <p:cBhvr additive="repl">
                                        <p:cTn id="12" dur="1" fill="hold">
                                          <p:stCondLst>
                                            <p:cond delay="0"/>
                                          </p:stCondLst>
                                        </p:cTn>
                                        <p:tgtEl>
                                          <p:spTgt spid="9222"/>
                                        </p:tgtEl>
                                        <p:attrNameLst>
                                          <p:attrName>style.visibility</p:attrName>
                                        </p:attrNameLst>
                                      </p:cBhvr>
                                      <p:to>
                                        <p:strVal val="visible"/>
                                      </p:to>
                                    </p:set>
                                    <p:anim calcmode="lin" valueType="num">
                                      <p:cBhvr>
                                        <p:cTn id="13" dur="500" fill="hold"/>
                                        <p:tgtEl>
                                          <p:spTgt spid="9222"/>
                                        </p:tgtEl>
                                        <p:attrNameLst>
                                          <p:attrName>ppt_x</p:attrName>
                                        </p:attrNameLst>
                                      </p:cBhvr>
                                      <p:tavLst>
                                        <p:tav tm="100000">
                                          <p:val>
                                            <p:strVal val="0-#ppt_w/2"/>
                                          </p:val>
                                        </p:tav>
                                        <p:tav>
                                          <p:val>
                                            <p:strVal val="#ppt_x"/>
                                          </p:val>
                                        </p:tav>
                                      </p:tavLst>
                                    </p:anim>
                                    <p:anim calcmode="lin" valueType="num">
                                      <p:cBhvr>
                                        <p:cTn id="14" dur="500" fill="hold"/>
                                        <p:tgtEl>
                                          <p:spTgt spid="9222"/>
                                        </p:tgtEl>
                                        <p:attrNameLst>
                                          <p:attrName>ppt_y</p:attrName>
                                        </p:attrNameLst>
                                      </p:cBhvr>
                                      <p:tavLst>
                                        <p:tav tm="100000">
                                          <p:val>
                                            <p:strVal val="0-#ppt_h/2"/>
                                          </p:val>
                                        </p:tav>
                                        <p:tav>
                                          <p:val>
                                            <p:strVal val="#ppt_y"/>
                                          </p:val>
                                        </p:tav>
                                      </p:tavLst>
                                    </p:anim>
                                  </p:childTnLst>
                                </p:cTn>
                              </p:par>
                            </p:childTnLst>
                          </p:cTn>
                        </p:par>
                        <p:par>
                          <p:cTn id="15" fill="hold" nodeType="afterGroup">
                            <p:stCondLst>
                              <p:cond delay="1000"/>
                            </p:stCondLst>
                            <p:childTnLst>
                              <p:par>
                                <p:cTn id="16" presetID="2" presetClass="entr" presetSubtype="3" fill="hold" nodeType="afterEffect">
                                  <p:stCondLst>
                                    <p:cond delay="0"/>
                                  </p:stCondLst>
                                  <p:childTnLst>
                                    <p:set>
                                      <p:cBhvr additive="repl">
                                        <p:cTn id="17" dur="1" fill="hold">
                                          <p:stCondLst>
                                            <p:cond delay="0"/>
                                          </p:stCondLst>
                                        </p:cTn>
                                        <p:tgtEl>
                                          <p:spTgt spid="9223"/>
                                        </p:tgtEl>
                                        <p:attrNameLst>
                                          <p:attrName>style.visibility</p:attrName>
                                        </p:attrNameLst>
                                      </p:cBhvr>
                                      <p:to>
                                        <p:strVal val="visible"/>
                                      </p:to>
                                    </p:set>
                                    <p:anim calcmode="lin" valueType="num">
                                      <p:cBhvr>
                                        <p:cTn id="18" dur="500" fill="hold"/>
                                        <p:tgtEl>
                                          <p:spTgt spid="9223"/>
                                        </p:tgtEl>
                                        <p:attrNameLst>
                                          <p:attrName>ppt_x</p:attrName>
                                        </p:attrNameLst>
                                      </p:cBhvr>
                                      <p:tavLst>
                                        <p:tav tm="100000">
                                          <p:val>
                                            <p:strVal val="1+#ppt_w/2"/>
                                          </p:val>
                                        </p:tav>
                                        <p:tav>
                                          <p:val>
                                            <p:strVal val="#ppt_x"/>
                                          </p:val>
                                        </p:tav>
                                      </p:tavLst>
                                    </p:anim>
                                    <p:anim calcmode="lin" valueType="num">
                                      <p:cBhvr>
                                        <p:cTn id="19" dur="500" fill="hold"/>
                                        <p:tgtEl>
                                          <p:spTgt spid="9223"/>
                                        </p:tgtEl>
                                        <p:attrNameLst>
                                          <p:attrName>ppt_y</p:attrName>
                                        </p:attrNameLst>
                                      </p:cBhvr>
                                      <p:tavLst>
                                        <p:tav tm="100000">
                                          <p:val>
                                            <p:strVal val="0-#ppt_h/2"/>
                                          </p:val>
                                        </p:tav>
                                        <p:tav>
                                          <p:val>
                                            <p:strVal val="#ppt_y"/>
                                          </p:val>
                                        </p:tav>
                                      </p:tavLst>
                                    </p:anim>
                                  </p:childTnLst>
                                </p:cTn>
                              </p:par>
                            </p:childTnLst>
                          </p:cTn>
                        </p:par>
                        <p:par>
                          <p:cTn id="20" fill="hold" nodeType="afterGroup">
                            <p:stCondLst>
                              <p:cond delay="1500"/>
                            </p:stCondLst>
                            <p:childTnLst>
                              <p:par>
                                <p:cTn id="21" presetID="2" presetClass="entr" presetSubtype="12" fill="hold" nodeType="afterEffect">
                                  <p:stCondLst>
                                    <p:cond delay="0"/>
                                  </p:stCondLst>
                                  <p:childTnLst>
                                    <p:set>
                                      <p:cBhvr additive="repl">
                                        <p:cTn id="22" dur="1" fill="hold">
                                          <p:stCondLst>
                                            <p:cond delay="0"/>
                                          </p:stCondLst>
                                        </p:cTn>
                                        <p:tgtEl>
                                          <p:spTgt spid="9221"/>
                                        </p:tgtEl>
                                        <p:attrNameLst>
                                          <p:attrName>style.visibility</p:attrName>
                                        </p:attrNameLst>
                                      </p:cBhvr>
                                      <p:to>
                                        <p:strVal val="visible"/>
                                      </p:to>
                                    </p:set>
                                    <p:anim calcmode="lin" valueType="num">
                                      <p:cBhvr>
                                        <p:cTn id="23" dur="500" fill="hold"/>
                                        <p:tgtEl>
                                          <p:spTgt spid="9221"/>
                                        </p:tgtEl>
                                        <p:attrNameLst>
                                          <p:attrName>ppt_x</p:attrName>
                                        </p:attrNameLst>
                                      </p:cBhvr>
                                      <p:tavLst>
                                        <p:tav tm="100000">
                                          <p:val>
                                            <p:strVal val="0-#ppt_w/2"/>
                                          </p:val>
                                        </p:tav>
                                        <p:tav>
                                          <p:val>
                                            <p:strVal val="#ppt_x"/>
                                          </p:val>
                                        </p:tav>
                                      </p:tavLst>
                                    </p:anim>
                                    <p:anim calcmode="lin" valueType="num">
                                      <p:cBhvr>
                                        <p:cTn id="24" dur="500" fill="hold"/>
                                        <p:tgtEl>
                                          <p:spTgt spid="9221"/>
                                        </p:tgtEl>
                                        <p:attrNameLst>
                                          <p:attrName>ppt_y</p:attrName>
                                        </p:attrNameLst>
                                      </p:cBhvr>
                                      <p:tavLst>
                                        <p:tav tm="100000">
                                          <p:val>
                                            <p:strVal val="1+#ppt_h/2"/>
                                          </p:val>
                                        </p:tav>
                                        <p:tav>
                                          <p:val>
                                            <p:strVal val="#ppt_y"/>
                                          </p:val>
                                        </p:tav>
                                      </p:tavLst>
                                    </p:anim>
                                  </p:childTnLst>
                                </p:cTn>
                              </p:par>
                            </p:childTnLst>
                          </p:cTn>
                        </p:par>
                        <p:par>
                          <p:cTn id="25" fill="hold" nodeType="afterGroup">
                            <p:stCondLst>
                              <p:cond delay="2000"/>
                            </p:stCondLst>
                            <p:childTnLst>
                              <p:par>
                                <p:cTn id="26" presetID="2" presetClass="entr" presetSubtype="6" fill="hold" nodeType="afterEffect">
                                  <p:stCondLst>
                                    <p:cond delay="0"/>
                                  </p:stCondLst>
                                  <p:childTnLst>
                                    <p:set>
                                      <p:cBhvr additive="repl">
                                        <p:cTn id="27" dur="1" fill="hold">
                                          <p:stCondLst>
                                            <p:cond delay="0"/>
                                          </p:stCondLst>
                                        </p:cTn>
                                        <p:tgtEl>
                                          <p:spTgt spid="9224"/>
                                        </p:tgtEl>
                                        <p:attrNameLst>
                                          <p:attrName>style.visibility</p:attrName>
                                        </p:attrNameLst>
                                      </p:cBhvr>
                                      <p:to>
                                        <p:strVal val="visible"/>
                                      </p:to>
                                    </p:set>
                                    <p:anim calcmode="lin" valueType="num">
                                      <p:cBhvr>
                                        <p:cTn id="28" dur="500" fill="hold"/>
                                        <p:tgtEl>
                                          <p:spTgt spid="9224"/>
                                        </p:tgtEl>
                                        <p:attrNameLst>
                                          <p:attrName>ppt_x</p:attrName>
                                        </p:attrNameLst>
                                      </p:cBhvr>
                                      <p:tavLst>
                                        <p:tav tm="100000">
                                          <p:val>
                                            <p:strVal val="1+#ppt_w/2"/>
                                          </p:val>
                                        </p:tav>
                                        <p:tav>
                                          <p:val>
                                            <p:strVal val="#ppt_x"/>
                                          </p:val>
                                        </p:tav>
                                      </p:tavLst>
                                    </p:anim>
                                    <p:anim calcmode="lin" valueType="num">
                                      <p:cBhvr>
                                        <p:cTn id="29" dur="500" fill="hold"/>
                                        <p:tgtEl>
                                          <p:spTgt spid="9224"/>
                                        </p:tgtEl>
                                        <p:attrNameLst>
                                          <p:attrName>ppt_y</p:attrName>
                                        </p:attrNameLst>
                                      </p:cBhvr>
                                      <p:tavLst>
                                        <p:tav tm="100000">
                                          <p:val>
                                            <p:strVal val="1+#ppt_h/2"/>
                                          </p:val>
                                        </p:tav>
                                        <p:tav>
                                          <p:val>
                                            <p:strVal val="#ppt_y"/>
                                          </p:val>
                                        </p:tav>
                                      </p:tavLst>
                                    </p:anim>
                                  </p:childTnLst>
                                </p:cTn>
                              </p:par>
                            </p:childTnLst>
                          </p:cTn>
                        </p:par>
                        <p:par>
                          <p:cTn id="30" fill="hold" nodeType="afterGroup">
                            <p:stCondLst>
                              <p:cond delay="2500"/>
                            </p:stCondLst>
                            <p:childTnLst>
                              <p:par>
                                <p:cTn id="31" presetID="1" presetClass="entr" fill="hold" nodeType="afterEffect">
                                  <p:stCondLst>
                                    <p:cond delay="0"/>
                                  </p:stCondLst>
                                  <p:childTnLst>
                                    <p:set>
                                      <p:cBhvr additive="repl">
                                        <p:cTn id="32" dur="1" fill="hold">
                                          <p:stCondLst>
                                            <p:cond delay="0"/>
                                          </p:stCondLst>
                                        </p:cTn>
                                        <p:tgtEl>
                                          <p:spTgt spid="9217"/>
                                        </p:tgtEl>
                                        <p:attrNameLst>
                                          <p:attrName>style.visibility</p:attrName>
                                        </p:attrNameLst>
                                      </p:cBhvr>
                                      <p:to>
                                        <p:strVal val="visible"/>
                                      </p:to>
                                    </p:set>
                                  </p:childTnLst>
                                </p:cTn>
                              </p:par>
                            </p:childTnLst>
                          </p:cTn>
                        </p:par>
                        <p:par>
                          <p:cTn id="33" fill="hold" nodeType="afterGroup">
                            <p:stCondLst>
                              <p:cond delay="2500"/>
                            </p:stCondLst>
                            <p:childTnLst>
                              <p:par>
                                <p:cTn id="34" presetID="1" presetClass="entr" fill="hold" nodeType="afterEffect">
                                  <p:stCondLst>
                                    <p:cond delay="0"/>
                                  </p:stCondLst>
                                  <p:childTnLst>
                                    <p:set>
                                      <p:cBhvr additive="repl">
                                        <p:cTn id="35" dur="1" fill="hold">
                                          <p:stCondLst>
                                            <p:cond delay="0"/>
                                          </p:stCondLst>
                                        </p:cTn>
                                        <p:tgtEl>
                                          <p:spTgt spid="9219"/>
                                        </p:tgtEl>
                                        <p:attrNameLst>
                                          <p:attrName>style.visibility</p:attrName>
                                        </p:attrNameLst>
                                      </p:cBhvr>
                                      <p:to>
                                        <p:strVal val="visible"/>
                                      </p:to>
                                    </p:set>
                                  </p:childTnLst>
                                </p:cTn>
                              </p:par>
                            </p:childTnLst>
                          </p:cTn>
                        </p:par>
                        <p:par>
                          <p:cTn id="36" fill="hold" nodeType="afterGroup">
                            <p:stCondLst>
                              <p:cond delay="2500"/>
                            </p:stCondLst>
                            <p:childTnLst>
                              <p:par>
                                <p:cTn id="37" presetID="1" presetClass="entr" fill="hold" nodeType="afterEffect">
                                  <p:stCondLst>
                                    <p:cond delay="0"/>
                                  </p:stCondLst>
                                  <p:childTnLst>
                                    <p:set>
                                      <p:cBhvr additive="repl">
                                        <p:cTn id="38" dur="1" fill="hold">
                                          <p:stCondLst>
                                            <p:cond delay="0"/>
                                          </p:stCondLst>
                                        </p:cTn>
                                        <p:tgtEl>
                                          <p:spTgt spid="9218"/>
                                        </p:tgtEl>
                                        <p:attrNameLst>
                                          <p:attrName>style.visibility</p:attrName>
                                        </p:attrNameLst>
                                      </p:cBhvr>
                                      <p:to>
                                        <p:strVal val="visible"/>
                                      </p:to>
                                    </p:set>
                                  </p:childTnLst>
                                </p:cTn>
                              </p:par>
                            </p:childTnLst>
                          </p:cTn>
                        </p:par>
                        <p:par>
                          <p:cTn id="39" fill="hold" nodeType="afterGroup">
                            <p:stCondLst>
                              <p:cond delay="2500"/>
                            </p:stCondLst>
                            <p:childTnLst>
                              <p:par>
                                <p:cTn id="40" presetID="1" presetClass="entr" fill="hold" nodeType="afterEffect">
                                  <p:stCondLst>
                                    <p:cond delay="0"/>
                                  </p:stCondLst>
                                  <p:childTnLst>
                                    <p:set>
                                      <p:cBhvr additive="repl">
                                        <p:cTn id="41"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403350" y="404813"/>
            <a:ext cx="6705600" cy="650875"/>
          </a:xfrm>
        </p:spPr>
        <p:txBody>
          <a:bodyPr>
            <a:normAutofit fontScale="90000"/>
          </a:bodyPr>
          <a:lstStyle/>
          <a:p>
            <a:pPr eaLnBrk="1" hangingPunct="1">
              <a:defRPr/>
            </a:pPr>
            <a:r>
              <a:rPr lang="en-GB" b="1" smtClean="0">
                <a:effectLst>
                  <a:outerShdw blurRad="38100" dist="38100" dir="2700000" algn="tl">
                    <a:srgbClr val="000000"/>
                  </a:outerShdw>
                </a:effectLst>
              </a:rPr>
              <a:t>The Eight EQF Levels</a:t>
            </a:r>
          </a:p>
        </p:txBody>
      </p:sp>
      <p:sp>
        <p:nvSpPr>
          <p:cNvPr id="22531" name="Rectangle 3"/>
          <p:cNvSpPr>
            <a:spLocks noGrp="1" noChangeArrowheads="1"/>
          </p:cNvSpPr>
          <p:nvPr>
            <p:ph idx="1"/>
          </p:nvPr>
        </p:nvSpPr>
        <p:spPr/>
        <p:txBody>
          <a:bodyPr/>
          <a:lstStyle/>
          <a:p>
            <a:pPr eaLnBrk="1" hangingPunct="1"/>
            <a:endParaRPr lang="it-IT" smtClean="0"/>
          </a:p>
        </p:txBody>
      </p:sp>
      <p:sp>
        <p:nvSpPr>
          <p:cNvPr id="3" name="Segnaposto piè di pagina 2"/>
          <p:cNvSpPr>
            <a:spLocks noGrp="1"/>
          </p:cNvSpPr>
          <p:nvPr>
            <p:ph type="ftr" sz="quarter" idx="11"/>
          </p:nvPr>
        </p:nvSpPr>
        <p:spPr/>
        <p:txBody>
          <a:bodyPr/>
          <a:lstStyle/>
          <a:p>
            <a:r>
              <a:rPr lang="en-GB" b="1" smtClean="0"/>
              <a:t>Italian- Serbian Bilateral Workshop on  “Science for Cultural Heritage”  November 12th, 2013</a:t>
            </a:r>
            <a:endParaRPr lang="en-GB" dirty="0" smtClean="0"/>
          </a:p>
        </p:txBody>
      </p:sp>
      <p:sp>
        <p:nvSpPr>
          <p:cNvPr id="4" name="Segnaposto numero diapositiva 3"/>
          <p:cNvSpPr>
            <a:spLocks noGrp="1"/>
          </p:cNvSpPr>
          <p:nvPr>
            <p:ph type="sldNum" sz="quarter" idx="12"/>
          </p:nvPr>
        </p:nvSpPr>
        <p:spPr/>
        <p:txBody>
          <a:bodyPr/>
          <a:lstStyle/>
          <a:p>
            <a:pPr>
              <a:defRPr/>
            </a:pPr>
            <a:r>
              <a:rPr lang="it-IT" smtClean="0"/>
              <a:t> </a:t>
            </a:r>
            <a:fld id="{7E02779C-6B53-4992-8CF8-F275C9F8D4CD}" type="slidenum">
              <a:rPr lang="it-IT" smtClean="0"/>
              <a:pPr>
                <a:defRPr/>
              </a:pPr>
              <a:t>48</a:t>
            </a:fld>
            <a:endParaRPr lang="it-IT"/>
          </a:p>
        </p:txBody>
      </p:sp>
      <p:sp>
        <p:nvSpPr>
          <p:cNvPr id="11267" name="AutoShape 1"/>
          <p:cNvSpPr>
            <a:spLocks noChangeArrowheads="1"/>
          </p:cNvSpPr>
          <p:nvPr/>
        </p:nvSpPr>
        <p:spPr bwMode="auto">
          <a:xfrm>
            <a:off x="755650" y="3429000"/>
            <a:ext cx="2879725" cy="935038"/>
          </a:xfrm>
          <a:prstGeom prst="roundRect">
            <a:avLst>
              <a:gd name="adj" fmla="val 16667"/>
            </a:avLst>
          </a:prstGeom>
          <a:solidFill>
            <a:srgbClr val="FFFFFF"/>
          </a:solidFill>
          <a:ln w="9360">
            <a:solidFill>
              <a:srgbClr val="330000"/>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000000"/>
              </a:buClr>
              <a:buSzPct val="100000"/>
              <a:buFont typeface="Arial" panose="020B0604020202020204" pitchFamily="34" charset="0"/>
              <a:buNone/>
            </a:pPr>
            <a:r>
              <a:rPr lang="en-GB" sz="2400" b="1">
                <a:solidFill>
                  <a:srgbClr val="000000"/>
                </a:solidFill>
                <a:ea typeface="ＭＳ Ｐゴシック" panose="020B0600070205080204" pitchFamily="34" charset="-128"/>
              </a:rPr>
              <a:t>Skills</a:t>
            </a:r>
          </a:p>
        </p:txBody>
      </p:sp>
      <p:sp>
        <p:nvSpPr>
          <p:cNvPr id="11268" name="AutoShape 2"/>
          <p:cNvSpPr>
            <a:spLocks noChangeArrowheads="1"/>
          </p:cNvSpPr>
          <p:nvPr/>
        </p:nvSpPr>
        <p:spPr bwMode="auto">
          <a:xfrm>
            <a:off x="755650" y="1700213"/>
            <a:ext cx="2879725" cy="957262"/>
          </a:xfrm>
          <a:prstGeom prst="roundRect">
            <a:avLst>
              <a:gd name="adj" fmla="val 16667"/>
            </a:avLst>
          </a:prstGeom>
          <a:solidFill>
            <a:srgbClr val="FFFFFF"/>
          </a:solidFill>
          <a:ln w="9360">
            <a:solidFill>
              <a:srgbClr val="330000"/>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330000"/>
              </a:buClr>
              <a:buSzPct val="100000"/>
              <a:buFont typeface="Arial" panose="020B0604020202020204" pitchFamily="34" charset="0"/>
              <a:buNone/>
            </a:pPr>
            <a:r>
              <a:rPr lang="en-GB" sz="2400" b="1">
                <a:solidFill>
                  <a:srgbClr val="330000"/>
                </a:solidFill>
                <a:ea typeface="ＭＳ Ｐゴシック" panose="020B0600070205080204" pitchFamily="34" charset="-128"/>
              </a:rPr>
              <a:t>Knowledge</a:t>
            </a:r>
          </a:p>
        </p:txBody>
      </p:sp>
      <p:sp>
        <p:nvSpPr>
          <p:cNvPr id="11270" name="AutoShape 4"/>
          <p:cNvSpPr>
            <a:spLocks noChangeArrowheads="1"/>
          </p:cNvSpPr>
          <p:nvPr/>
        </p:nvSpPr>
        <p:spPr bwMode="auto">
          <a:xfrm>
            <a:off x="5292725" y="2060575"/>
            <a:ext cx="2879725" cy="3673475"/>
          </a:xfrm>
          <a:prstGeom prst="roundRect">
            <a:avLst>
              <a:gd name="adj" fmla="val 16667"/>
            </a:avLst>
          </a:prstGeom>
          <a:solidFill>
            <a:srgbClr val="FF9900"/>
          </a:solidFill>
          <a:ln w="9360">
            <a:solidFill>
              <a:srgbClr val="330000"/>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FFFFFF"/>
              </a:buClr>
              <a:buSzPct val="100000"/>
              <a:buFont typeface="Arial" panose="020B0604020202020204" pitchFamily="34" charset="0"/>
              <a:buNone/>
            </a:pPr>
            <a:r>
              <a:rPr lang="en-GB" sz="3600" b="1">
                <a:solidFill>
                  <a:srgbClr val="FFFFFF"/>
                </a:solidFill>
                <a:ea typeface="ＭＳ Ｐゴシック" panose="020B0600070205080204" pitchFamily="34" charset="-128"/>
              </a:rPr>
              <a:t>Each</a:t>
            </a:r>
            <a:br>
              <a:rPr lang="en-GB" sz="3600" b="1">
                <a:solidFill>
                  <a:srgbClr val="FFFFFF"/>
                </a:solidFill>
                <a:ea typeface="ＭＳ Ｐゴシック" panose="020B0600070205080204" pitchFamily="34" charset="-128"/>
              </a:rPr>
            </a:br>
            <a:r>
              <a:rPr lang="en-GB" sz="3600" b="1">
                <a:solidFill>
                  <a:srgbClr val="FFFFFF"/>
                </a:solidFill>
                <a:ea typeface="ＭＳ Ｐゴシック" panose="020B0600070205080204" pitchFamily="34" charset="-128"/>
              </a:rPr>
              <a:t>EQF</a:t>
            </a:r>
            <a:br>
              <a:rPr lang="en-GB" sz="3600" b="1">
                <a:solidFill>
                  <a:srgbClr val="FFFFFF"/>
                </a:solidFill>
                <a:ea typeface="ＭＳ Ｐゴシック" panose="020B0600070205080204" pitchFamily="34" charset="-128"/>
              </a:rPr>
            </a:br>
            <a:r>
              <a:rPr lang="en-GB" sz="3600" b="1">
                <a:solidFill>
                  <a:srgbClr val="FFFFFF"/>
                </a:solidFill>
                <a:ea typeface="ＭＳ Ｐゴシック" panose="020B0600070205080204" pitchFamily="34" charset="-128"/>
              </a:rPr>
              <a:t>Reference </a:t>
            </a:r>
            <a:br>
              <a:rPr lang="en-GB" sz="3600" b="1">
                <a:solidFill>
                  <a:srgbClr val="FFFFFF"/>
                </a:solidFill>
                <a:ea typeface="ＭＳ Ｐゴシック" panose="020B0600070205080204" pitchFamily="34" charset="-128"/>
              </a:rPr>
            </a:br>
            <a:r>
              <a:rPr lang="en-GB" sz="3600" b="1">
                <a:solidFill>
                  <a:srgbClr val="FFFFFF"/>
                </a:solidFill>
                <a:ea typeface="ＭＳ Ｐゴシック" panose="020B0600070205080204" pitchFamily="34" charset="-128"/>
              </a:rPr>
              <a:t>Level</a:t>
            </a:r>
          </a:p>
        </p:txBody>
      </p:sp>
      <p:cxnSp>
        <p:nvCxnSpPr>
          <p:cNvPr id="11271" name="AutoShape 5"/>
          <p:cNvCxnSpPr>
            <a:cxnSpLocks noChangeShapeType="1"/>
            <a:stCxn id="11268" idx="3"/>
          </p:cNvCxnSpPr>
          <p:nvPr/>
        </p:nvCxnSpPr>
        <p:spPr bwMode="auto">
          <a:xfrm>
            <a:off x="3635375" y="2179638"/>
            <a:ext cx="1655763" cy="481012"/>
          </a:xfrm>
          <a:prstGeom prst="straightConnector1">
            <a:avLst/>
          </a:prstGeom>
          <a:noFill/>
          <a:ln w="63360">
            <a:solidFill>
              <a:srgbClr val="330000"/>
            </a:solidFill>
            <a:miter lim="800000"/>
            <a:headEnd/>
            <a:tailEnd type="triangle" w="med" len="med"/>
          </a:ln>
          <a:extLst>
            <a:ext uri="{909E8E84-426E-40DD-AFC4-6F175D3DCCD1}">
              <a14:hiddenFill xmlns:a14="http://schemas.microsoft.com/office/drawing/2010/main">
                <a:noFill/>
              </a14:hiddenFill>
            </a:ext>
          </a:extLst>
        </p:spPr>
      </p:cxnSp>
      <p:cxnSp>
        <p:nvCxnSpPr>
          <p:cNvPr id="11272" name="AutoShape 6"/>
          <p:cNvCxnSpPr>
            <a:cxnSpLocks noChangeShapeType="1"/>
            <a:stCxn id="11267" idx="3"/>
            <a:endCxn id="11270" idx="1"/>
          </p:cNvCxnSpPr>
          <p:nvPr/>
        </p:nvCxnSpPr>
        <p:spPr bwMode="auto">
          <a:xfrm>
            <a:off x="3635375" y="3897313"/>
            <a:ext cx="1657350" cy="0"/>
          </a:xfrm>
          <a:prstGeom prst="straightConnector1">
            <a:avLst/>
          </a:prstGeom>
          <a:noFill/>
          <a:ln w="63360">
            <a:solidFill>
              <a:srgbClr val="330000"/>
            </a:solidFill>
            <a:miter lim="800000"/>
            <a:headEnd/>
            <a:tailEnd type="triangle" w="med" len="med"/>
          </a:ln>
          <a:extLst>
            <a:ext uri="{909E8E84-426E-40DD-AFC4-6F175D3DCCD1}">
              <a14:hiddenFill xmlns:a14="http://schemas.microsoft.com/office/drawing/2010/main">
                <a:noFill/>
              </a14:hiddenFill>
            </a:ext>
          </a:extLst>
        </p:spPr>
      </p:cxnSp>
      <p:sp>
        <p:nvSpPr>
          <p:cNvPr id="11276" name="AutoShape 7"/>
          <p:cNvSpPr>
            <a:spLocks noChangeArrowheads="1"/>
          </p:cNvSpPr>
          <p:nvPr/>
        </p:nvSpPr>
        <p:spPr bwMode="auto">
          <a:xfrm>
            <a:off x="684213" y="4868863"/>
            <a:ext cx="2879725" cy="990600"/>
          </a:xfrm>
          <a:prstGeom prst="roundRect">
            <a:avLst>
              <a:gd name="adj" fmla="val 16667"/>
            </a:avLst>
          </a:prstGeom>
          <a:solidFill>
            <a:srgbClr val="FFFFFF"/>
          </a:solidFill>
          <a:ln w="9360">
            <a:solidFill>
              <a:srgbClr val="330000"/>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Gothic" panose="020B0609070205080204" pitchFamily="49" charset="-128"/>
              </a:defRPr>
            </a:lvl9pPr>
          </a:lstStyle>
          <a:p>
            <a:pPr algn="ctr">
              <a:buClr>
                <a:srgbClr val="330000"/>
              </a:buClr>
              <a:buSzPct val="100000"/>
              <a:buFont typeface="Arial" panose="020B0604020202020204" pitchFamily="34" charset="0"/>
              <a:buNone/>
            </a:pPr>
            <a:r>
              <a:rPr lang="en-GB" sz="2400" b="1">
                <a:solidFill>
                  <a:srgbClr val="330000"/>
                </a:solidFill>
                <a:ea typeface="ＭＳ Ｐゴシック" panose="020B0600070205080204" pitchFamily="34" charset="-128"/>
              </a:rPr>
              <a:t>Competences </a:t>
            </a:r>
          </a:p>
        </p:txBody>
      </p:sp>
      <p:cxnSp>
        <p:nvCxnSpPr>
          <p:cNvPr id="11277" name="AutoShape 8"/>
          <p:cNvCxnSpPr>
            <a:cxnSpLocks noChangeShapeType="1"/>
            <a:stCxn id="11276" idx="3"/>
          </p:cNvCxnSpPr>
          <p:nvPr/>
        </p:nvCxnSpPr>
        <p:spPr bwMode="auto">
          <a:xfrm flipV="1">
            <a:off x="3563938" y="5311775"/>
            <a:ext cx="1730375" cy="52388"/>
          </a:xfrm>
          <a:prstGeom prst="straightConnector1">
            <a:avLst/>
          </a:prstGeom>
          <a:noFill/>
          <a:ln w="63360">
            <a:solidFill>
              <a:srgbClr val="330000"/>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54699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ox(in)">
                                      <p:cBhvr>
                                        <p:cTn id="7" dur="900"/>
                                        <p:tgtEl>
                                          <p:spTgt spid="11270"/>
                                        </p:tgtEl>
                                      </p:cBhvr>
                                    </p:animEffect>
                                  </p:childTnLst>
                                </p:cTn>
                              </p:par>
                            </p:childTnLst>
                          </p:cTn>
                        </p:par>
                        <p:par>
                          <p:cTn id="8" fill="hold" nodeType="afterGroup">
                            <p:stCondLst>
                              <p:cond delay="900"/>
                            </p:stCondLst>
                            <p:childTnLst>
                              <p:par>
                                <p:cTn id="9" presetID="4" presetClass="entr" presetSubtype="16" fill="hold" grpId="0"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box(in)">
                                      <p:cBhvr>
                                        <p:cTn id="11" dur="1200"/>
                                        <p:tgtEl>
                                          <p:spTgt spid="11268"/>
                                        </p:tgtEl>
                                      </p:cBhvr>
                                    </p:animEffect>
                                  </p:childTnLst>
                                </p:cTn>
                              </p:par>
                              <p:par>
                                <p:cTn id="12" presetID="4" presetClass="entr" presetSubtype="16" fill="hold" nodeType="with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box(in)">
                                      <p:cBhvr>
                                        <p:cTn id="14" dur="800"/>
                                        <p:tgtEl>
                                          <p:spTgt spid="11271"/>
                                        </p:tgtEl>
                                      </p:cBhvr>
                                    </p:animEffect>
                                  </p:childTnLst>
                                </p:cTn>
                              </p:par>
                            </p:childTnLst>
                          </p:cTn>
                        </p:par>
                        <p:par>
                          <p:cTn id="15" fill="hold" nodeType="afterGroup">
                            <p:stCondLst>
                              <p:cond delay="2100"/>
                            </p:stCondLst>
                            <p:childTnLst>
                              <p:par>
                                <p:cTn id="16" presetID="4" presetClass="entr" presetSubtype="16" fill="hold" grpId="0" nodeType="after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box(in)">
                                      <p:cBhvr>
                                        <p:cTn id="18" dur="1000"/>
                                        <p:tgtEl>
                                          <p:spTgt spid="11267"/>
                                        </p:tgtEl>
                                      </p:cBhvr>
                                    </p:animEffect>
                                  </p:childTnLst>
                                </p:cTn>
                              </p:par>
                              <p:par>
                                <p:cTn id="19" presetID="4" presetClass="entr" presetSubtype="16" fill="hold" nodeType="withEffect">
                                  <p:stCondLst>
                                    <p:cond delay="0"/>
                                  </p:stCondLst>
                                  <p:childTnLst>
                                    <p:set>
                                      <p:cBhvr>
                                        <p:cTn id="20" dur="1" fill="hold">
                                          <p:stCondLst>
                                            <p:cond delay="0"/>
                                          </p:stCondLst>
                                        </p:cTn>
                                        <p:tgtEl>
                                          <p:spTgt spid="11272"/>
                                        </p:tgtEl>
                                        <p:attrNameLst>
                                          <p:attrName>style.visibility</p:attrName>
                                        </p:attrNameLst>
                                      </p:cBhvr>
                                      <p:to>
                                        <p:strVal val="visible"/>
                                      </p:to>
                                    </p:set>
                                    <p:animEffect transition="in" filter="box(in)">
                                      <p:cBhvr>
                                        <p:cTn id="21" dur="1000"/>
                                        <p:tgtEl>
                                          <p:spTgt spid="11272"/>
                                        </p:tgtEl>
                                      </p:cBhvr>
                                    </p:animEffect>
                                  </p:childTnLst>
                                </p:cTn>
                              </p:par>
                            </p:childTnLst>
                          </p:cTn>
                        </p:par>
                        <p:par>
                          <p:cTn id="22" fill="hold" nodeType="afterGroup">
                            <p:stCondLst>
                              <p:cond delay="3100"/>
                            </p:stCondLst>
                            <p:childTnLst>
                              <p:par>
                                <p:cTn id="23" presetID="4" presetClass="entr" presetSubtype="16" fill="hold" grpId="0" nodeType="afterEffect">
                                  <p:stCondLst>
                                    <p:cond delay="0"/>
                                  </p:stCondLst>
                                  <p:childTnLst>
                                    <p:set>
                                      <p:cBhvr>
                                        <p:cTn id="24" dur="1" fill="hold">
                                          <p:stCondLst>
                                            <p:cond delay="0"/>
                                          </p:stCondLst>
                                        </p:cTn>
                                        <p:tgtEl>
                                          <p:spTgt spid="11276"/>
                                        </p:tgtEl>
                                        <p:attrNameLst>
                                          <p:attrName>style.visibility</p:attrName>
                                        </p:attrNameLst>
                                      </p:cBhvr>
                                      <p:to>
                                        <p:strVal val="visible"/>
                                      </p:to>
                                    </p:set>
                                    <p:animEffect transition="in" filter="box(in)">
                                      <p:cBhvr>
                                        <p:cTn id="25" dur="700"/>
                                        <p:tgtEl>
                                          <p:spTgt spid="11276"/>
                                        </p:tgtEl>
                                      </p:cBhvr>
                                    </p:animEffect>
                                  </p:childTnLst>
                                </p:cTn>
                              </p:par>
                              <p:par>
                                <p:cTn id="26" presetID="4" presetClass="entr" presetSubtype="16" fill="hold" nodeType="withEffect">
                                  <p:stCondLst>
                                    <p:cond delay="0"/>
                                  </p:stCondLst>
                                  <p:childTnLst>
                                    <p:set>
                                      <p:cBhvr>
                                        <p:cTn id="27" dur="1" fill="hold">
                                          <p:stCondLst>
                                            <p:cond delay="0"/>
                                          </p:stCondLst>
                                        </p:cTn>
                                        <p:tgtEl>
                                          <p:spTgt spid="11277"/>
                                        </p:tgtEl>
                                        <p:attrNameLst>
                                          <p:attrName>style.visibility</p:attrName>
                                        </p:attrNameLst>
                                      </p:cBhvr>
                                      <p:to>
                                        <p:strVal val="visible"/>
                                      </p:to>
                                    </p:set>
                                    <p:animEffect transition="in" filter="box(in)">
                                      <p:cBhvr>
                                        <p:cTn id="28" dur="8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70" grpId="0" animBg="1"/>
      <p:bldP spid="1127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5426075" y="0"/>
            <a:ext cx="3717925" cy="928688"/>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EQF concepts</a:t>
            </a:r>
          </a:p>
        </p:txBody>
      </p:sp>
      <p:sp>
        <p:nvSpPr>
          <p:cNvPr id="65539" name="Rectangle 3"/>
          <p:cNvSpPr>
            <a:spLocks noGrp="1" noChangeArrowheads="1"/>
          </p:cNvSpPr>
          <p:nvPr>
            <p:ph idx="4294967295"/>
          </p:nvPr>
        </p:nvSpPr>
        <p:spPr>
          <a:xfrm>
            <a:off x="2438400" y="1557338"/>
            <a:ext cx="6705600" cy="4968875"/>
          </a:xfrm>
        </p:spPr>
        <p:txBody>
          <a:bodyPr>
            <a:normAutofit lnSpcReduction="10000"/>
          </a:bodyPr>
          <a:lstStyle/>
          <a:p>
            <a:pPr marL="442913" indent="-442913" eaLnBrk="1" hangingPunct="1">
              <a:lnSpc>
                <a:spcPct val="90000"/>
              </a:lnSpc>
              <a:buFont typeface="Wingdings" panose="05000000000000000000" pitchFamily="2" charset="2"/>
              <a:buChar char="p"/>
            </a:pPr>
            <a:r>
              <a:rPr lang="en-US" sz="3200" dirty="0" smtClean="0">
                <a:solidFill>
                  <a:srgbClr val="7030A0"/>
                </a:solidFill>
              </a:rPr>
              <a:t>Skills are cognitive and practical</a:t>
            </a:r>
          </a:p>
          <a:p>
            <a:pPr marL="442913" indent="-442913" eaLnBrk="1" hangingPunct="1">
              <a:lnSpc>
                <a:spcPct val="90000"/>
              </a:lnSpc>
              <a:buFont typeface="Wingdings" panose="05000000000000000000" pitchFamily="2" charset="2"/>
              <a:buChar char="p"/>
            </a:pPr>
            <a:r>
              <a:rPr lang="en-GB" sz="3200" dirty="0" smtClean="0">
                <a:solidFill>
                  <a:srgbClr val="7030A0"/>
                </a:solidFill>
              </a:rPr>
              <a:t>Competence is about responsibility and autonomy</a:t>
            </a:r>
          </a:p>
          <a:p>
            <a:pPr marL="442913" indent="-442913" eaLnBrk="1" hangingPunct="1">
              <a:lnSpc>
                <a:spcPct val="90000"/>
              </a:lnSpc>
              <a:buFont typeface="Wingdings" panose="05000000000000000000" pitchFamily="2" charset="2"/>
              <a:buChar char="p"/>
            </a:pPr>
            <a:r>
              <a:rPr lang="en-GB" sz="3200" dirty="0" smtClean="0">
                <a:solidFill>
                  <a:srgbClr val="7030A0"/>
                </a:solidFill>
              </a:rPr>
              <a:t>The descriptors are ‘read across’</a:t>
            </a:r>
          </a:p>
          <a:p>
            <a:pPr marL="442913" indent="-442913" eaLnBrk="1" hangingPunct="1">
              <a:lnSpc>
                <a:spcPct val="90000"/>
              </a:lnSpc>
              <a:buFont typeface="Wingdings" panose="05000000000000000000" pitchFamily="2" charset="2"/>
              <a:buChar char="p"/>
            </a:pPr>
            <a:r>
              <a:rPr lang="en-GB" sz="3200" dirty="0" smtClean="0">
                <a:solidFill>
                  <a:srgbClr val="7030A0"/>
                </a:solidFill>
              </a:rPr>
              <a:t>Each level assumes learning at the lower levels</a:t>
            </a:r>
          </a:p>
          <a:p>
            <a:pPr marL="442913" indent="-442913" eaLnBrk="1" hangingPunct="1">
              <a:lnSpc>
                <a:spcPct val="90000"/>
              </a:lnSpc>
              <a:buFont typeface="Wingdings" panose="05000000000000000000" pitchFamily="2" charset="2"/>
              <a:buChar char="p"/>
            </a:pPr>
            <a:r>
              <a:rPr lang="en-US" sz="3200" dirty="0" smtClean="0">
                <a:solidFill>
                  <a:srgbClr val="7030A0"/>
                </a:solidFill>
              </a:rPr>
              <a:t>Each new higher level introduces a new dimension of learning</a:t>
            </a:r>
          </a:p>
          <a:p>
            <a:pPr marL="442913" indent="-442913" eaLnBrk="1" hangingPunct="1">
              <a:lnSpc>
                <a:spcPct val="90000"/>
              </a:lnSpc>
              <a:buFont typeface="Wingdings" panose="05000000000000000000" pitchFamily="2" charset="2"/>
              <a:buChar char="p"/>
            </a:pPr>
            <a:r>
              <a:rPr lang="en-US" sz="3200" dirty="0" smtClean="0">
                <a:solidFill>
                  <a:srgbClr val="7030A0"/>
                </a:solidFill>
              </a:rPr>
              <a:t>Higher</a:t>
            </a:r>
            <a:r>
              <a:rPr lang="en-GB" sz="3200" dirty="0" smtClean="0">
                <a:solidFill>
                  <a:srgbClr val="7030A0"/>
                </a:solidFill>
              </a:rPr>
              <a:t> levels draw directly on EHEA descriptors</a:t>
            </a:r>
          </a:p>
        </p:txBody>
      </p:sp>
    </p:spTree>
    <p:extLst>
      <p:ext uri="{BB962C8B-B14F-4D97-AF65-F5344CB8AC3E}">
        <p14:creationId xmlns:p14="http://schemas.microsoft.com/office/powerpoint/2010/main" val="759427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box(in)">
                                      <p:cBhvr>
                                        <p:cTn id="7" dur="500"/>
                                        <p:tgtEl>
                                          <p:spTgt spid="65539">
                                            <p:txEl>
                                              <p:pRg st="0" end="0"/>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animEffect transition="in" filter="box(in)">
                                      <p:cBhvr>
                                        <p:cTn id="11" dur="500"/>
                                        <p:tgtEl>
                                          <p:spTgt spid="65539">
                                            <p:txEl>
                                              <p:pRg st="1" end="1"/>
                                            </p:txEl>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animEffect transition="in" filter="box(in)">
                                      <p:cBhvr>
                                        <p:cTn id="15" dur="500"/>
                                        <p:tgtEl>
                                          <p:spTgt spid="65539">
                                            <p:txEl>
                                              <p:pRg st="2" end="2"/>
                                            </p:txEl>
                                          </p:spTgt>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animEffect transition="in" filter="box(in)">
                                      <p:cBhvr>
                                        <p:cTn id="19" dur="500"/>
                                        <p:tgtEl>
                                          <p:spTgt spid="65539">
                                            <p:txEl>
                                              <p:pRg st="3" end="3"/>
                                            </p:txEl>
                                          </p:spTgt>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65539">
                                            <p:txEl>
                                              <p:pRg st="4" end="4"/>
                                            </p:txEl>
                                          </p:spTgt>
                                        </p:tgtEl>
                                        <p:attrNameLst>
                                          <p:attrName>style.visibility</p:attrName>
                                        </p:attrNameLst>
                                      </p:cBhvr>
                                      <p:to>
                                        <p:strVal val="visible"/>
                                      </p:to>
                                    </p:set>
                                    <p:animEffect transition="in" filter="box(in)">
                                      <p:cBhvr>
                                        <p:cTn id="23" dur="500"/>
                                        <p:tgtEl>
                                          <p:spTgt spid="65539">
                                            <p:txEl>
                                              <p:pRg st="4" end="4"/>
                                            </p:txEl>
                                          </p:spTgt>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animEffect transition="in" filter="box(in)">
                                      <p:cBhvr>
                                        <p:cTn id="27" dur="5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2339752" y="188640"/>
            <a:ext cx="6337300" cy="1325563"/>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n-GB" dirty="0" smtClean="0"/>
              <a:t>Conservation as a Science </a:t>
            </a:r>
            <a:r>
              <a:rPr lang="en-GB" dirty="0"/>
              <a:t>B</a:t>
            </a:r>
            <a:r>
              <a:rPr lang="en-GB" dirty="0" smtClean="0"/>
              <a:t>ased practice</a:t>
            </a:r>
            <a:endParaRPr lang="en-GB" dirty="0"/>
          </a:p>
        </p:txBody>
      </p:sp>
      <p:sp>
        <p:nvSpPr>
          <p:cNvPr id="3" name="Segnaposto contenuto 2"/>
          <p:cNvSpPr>
            <a:spLocks noGrp="1"/>
          </p:cNvSpPr>
          <p:nvPr>
            <p:ph idx="4294967295"/>
          </p:nvPr>
        </p:nvSpPr>
        <p:spPr>
          <a:xfrm>
            <a:off x="2123728" y="1916832"/>
            <a:ext cx="7020272" cy="4941168"/>
          </a:xfrm>
        </p:spPr>
        <p:txBody>
          <a:bodyPr>
            <a:normAutofit/>
          </a:bodyPr>
          <a:lstStyle/>
          <a:p>
            <a:pPr marL="0" indent="0" algn="just">
              <a:buNone/>
            </a:pPr>
            <a:r>
              <a:rPr lang="en-GB" dirty="0" smtClean="0"/>
              <a:t>As Medicine become a science based practice in the mid of XIX </a:t>
            </a:r>
            <a:r>
              <a:rPr lang="en-GB" dirty="0"/>
              <a:t>century </a:t>
            </a:r>
            <a:r>
              <a:rPr lang="en-GB" dirty="0" smtClean="0"/>
              <a:t>the Conservation of Cultural Heritage gradually experience this transition starting from the mid of XX century. This is a conceptual transition that change from the beginning the framework in which the conservative decisions are taken. </a:t>
            </a:r>
          </a:p>
          <a:p>
            <a:pPr marL="0" indent="0" algn="just">
              <a:buNone/>
            </a:pPr>
            <a:r>
              <a:rPr lang="en-GB" dirty="0" smtClean="0"/>
              <a:t>Before was practically an Aesthetic decision based on the evidence of ‘beauty’ (that can not be easily measured) now is an experience based decision (that follow the result obtained in previous attempts).</a:t>
            </a:r>
            <a:endParaRPr lang="en-GB" dirty="0"/>
          </a:p>
        </p:txBody>
      </p:sp>
    </p:spTree>
    <p:extLst>
      <p:ext uri="{BB962C8B-B14F-4D97-AF65-F5344CB8AC3E}">
        <p14:creationId xmlns:p14="http://schemas.microsoft.com/office/powerpoint/2010/main" val="4187887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3728" y="62341"/>
            <a:ext cx="7020272" cy="1154304"/>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dirty="0" smtClean="0"/>
              <a:t>Evidence Based Practice (EBP)</a:t>
            </a:r>
            <a:endParaRPr lang="en-GB" dirty="0"/>
          </a:p>
        </p:txBody>
      </p:sp>
      <p:sp>
        <p:nvSpPr>
          <p:cNvPr id="3" name="Segnaposto contenuto 2"/>
          <p:cNvSpPr>
            <a:spLocks noGrp="1"/>
          </p:cNvSpPr>
          <p:nvPr>
            <p:ph idx="1"/>
          </p:nvPr>
        </p:nvSpPr>
        <p:spPr>
          <a:xfrm>
            <a:off x="2267744" y="1484784"/>
            <a:ext cx="6624736" cy="4536504"/>
          </a:xfrm>
        </p:spPr>
        <p:txBody>
          <a:bodyPr>
            <a:normAutofit lnSpcReduction="10000"/>
          </a:bodyPr>
          <a:lstStyle/>
          <a:p>
            <a:pPr marL="0" indent="0" algn="just">
              <a:buNone/>
            </a:pPr>
            <a:r>
              <a:rPr lang="en-GB" sz="3600" b="1" dirty="0">
                <a:solidFill>
                  <a:srgbClr val="00B0F0"/>
                </a:solidFill>
              </a:rPr>
              <a:t>EBP </a:t>
            </a:r>
            <a:r>
              <a:rPr lang="en-GB" sz="3600" dirty="0">
                <a:solidFill>
                  <a:srgbClr val="00B0F0"/>
                </a:solidFill>
              </a:rPr>
              <a:t>t</a:t>
            </a:r>
            <a:r>
              <a:rPr lang="en-GB" sz="3600" dirty="0" smtClean="0">
                <a:solidFill>
                  <a:srgbClr val="00B0F0"/>
                </a:solidFill>
              </a:rPr>
              <a:t>he </a:t>
            </a:r>
            <a:r>
              <a:rPr lang="en-GB" sz="3600" dirty="0">
                <a:solidFill>
                  <a:srgbClr val="00B0F0"/>
                </a:solidFill>
              </a:rPr>
              <a:t>integration of best research evidence with </a:t>
            </a:r>
            <a:r>
              <a:rPr lang="en-GB" sz="3600" dirty="0" smtClean="0">
                <a:solidFill>
                  <a:srgbClr val="00B0F0"/>
                </a:solidFill>
              </a:rPr>
              <a:t>expertise and analysis of obtained results</a:t>
            </a:r>
            <a:r>
              <a:rPr lang="en-GB" sz="3600" dirty="0" smtClean="0"/>
              <a:t>.</a:t>
            </a:r>
          </a:p>
          <a:p>
            <a:pPr marL="0" indent="0" algn="just">
              <a:buNone/>
            </a:pPr>
            <a:r>
              <a:rPr lang="en-GB" sz="3600" b="1" dirty="0">
                <a:solidFill>
                  <a:srgbClr val="660066"/>
                </a:solidFill>
              </a:rPr>
              <a:t>EBP</a:t>
            </a:r>
            <a:r>
              <a:rPr lang="en-GB" sz="3600" dirty="0">
                <a:solidFill>
                  <a:srgbClr val="660066"/>
                </a:solidFill>
              </a:rPr>
              <a:t> </a:t>
            </a:r>
            <a:r>
              <a:rPr lang="en-GB" sz="3600" dirty="0" smtClean="0">
                <a:solidFill>
                  <a:srgbClr val="660066"/>
                </a:solidFill>
              </a:rPr>
              <a:t>ensures </a:t>
            </a:r>
            <a:r>
              <a:rPr lang="en-GB" sz="3600" dirty="0">
                <a:solidFill>
                  <a:srgbClr val="660066"/>
                </a:solidFill>
              </a:rPr>
              <a:t>the use of current best available evidence to aid in decision making about the </a:t>
            </a:r>
            <a:r>
              <a:rPr lang="en-GB" sz="3600" dirty="0" smtClean="0">
                <a:solidFill>
                  <a:srgbClr val="660066"/>
                </a:solidFill>
              </a:rPr>
              <a:t>conservation of works of art and its environment </a:t>
            </a:r>
            <a:r>
              <a:rPr lang="en-GB" sz="3600" dirty="0">
                <a:solidFill>
                  <a:srgbClr val="660066"/>
                </a:solidFill>
              </a:rPr>
              <a:t>to provide better outcomes for </a:t>
            </a:r>
            <a:r>
              <a:rPr lang="en-GB" sz="3600" dirty="0" smtClean="0">
                <a:solidFill>
                  <a:srgbClr val="660066"/>
                </a:solidFill>
              </a:rPr>
              <a:t>it.</a:t>
            </a:r>
            <a:endParaRPr lang="en-GB" sz="3600" dirty="0">
              <a:solidFill>
                <a:srgbClr val="660066"/>
              </a:solidFill>
            </a:endParaRPr>
          </a:p>
        </p:txBody>
      </p:sp>
      <p:sp>
        <p:nvSpPr>
          <p:cNvPr id="5" name="Segnaposto piè di pagina 4"/>
          <p:cNvSpPr>
            <a:spLocks noGrp="1"/>
          </p:cNvSpPr>
          <p:nvPr>
            <p:ph type="ftr" sz="quarter" idx="11"/>
          </p:nvPr>
        </p:nvSpPr>
        <p:spPr/>
        <p:txBody>
          <a:bodyPr/>
          <a:lstStyle/>
          <a:p>
            <a:r>
              <a:rPr lang="en-GB" b="1" smtClean="0"/>
              <a:t>Italian- Serbian Bilateral Workshop on  “Science for Cultural Heritage”  November 12th, 2013</a:t>
            </a:r>
            <a:endParaRPr lang="en-GB" dirty="0" smtClean="0"/>
          </a:p>
        </p:txBody>
      </p:sp>
      <p:sp>
        <p:nvSpPr>
          <p:cNvPr id="6" name="Segnaposto numero diapositiva 5"/>
          <p:cNvSpPr>
            <a:spLocks noGrp="1"/>
          </p:cNvSpPr>
          <p:nvPr>
            <p:ph type="sldNum" sz="quarter" idx="12"/>
          </p:nvPr>
        </p:nvSpPr>
        <p:spPr/>
        <p:txBody>
          <a:bodyPr/>
          <a:lstStyle/>
          <a:p>
            <a:pPr>
              <a:defRPr/>
            </a:pPr>
            <a:r>
              <a:rPr lang="it-IT" smtClean="0"/>
              <a:t> </a:t>
            </a:r>
            <a:fld id="{7E02779C-6B53-4992-8CF8-F275C9F8D4CD}" type="slidenum">
              <a:rPr lang="it-IT" smtClean="0"/>
              <a:pPr>
                <a:defRPr/>
              </a:pPr>
              <a:t>6</a:t>
            </a:fld>
            <a:endParaRPr lang="it-IT"/>
          </a:p>
        </p:txBody>
      </p:sp>
    </p:spTree>
    <p:extLst>
      <p:ext uri="{BB962C8B-B14F-4D97-AF65-F5344CB8AC3E}">
        <p14:creationId xmlns:p14="http://schemas.microsoft.com/office/powerpoint/2010/main" val="358581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91187" y="30737"/>
            <a:ext cx="6391622" cy="831627"/>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sz="4800" dirty="0" smtClean="0"/>
              <a:t>Evidence –based chart</a:t>
            </a:r>
            <a:endParaRPr lang="en-GB" sz="4800" dirty="0"/>
          </a:p>
        </p:txBody>
      </p:sp>
      <p:sp>
        <p:nvSpPr>
          <p:cNvPr id="3" name="Segnaposto contenuto 2"/>
          <p:cNvSpPr>
            <a:spLocks noGrp="1"/>
          </p:cNvSpPr>
          <p:nvPr>
            <p:ph idx="1"/>
          </p:nvPr>
        </p:nvSpPr>
        <p:spPr>
          <a:xfrm>
            <a:off x="2298804" y="979047"/>
            <a:ext cx="6584005" cy="2395286"/>
          </a:xfrm>
        </p:spPr>
        <p:txBody>
          <a:bodyPr>
            <a:normAutofit lnSpcReduction="10000"/>
          </a:bodyPr>
          <a:lstStyle/>
          <a:p>
            <a:pPr marL="0" indent="0">
              <a:buNone/>
            </a:pPr>
            <a:r>
              <a:rPr lang="en-US" dirty="0" smtClean="0"/>
              <a:t>This </a:t>
            </a:r>
            <a:r>
              <a:rPr lang="en-US" dirty="0"/>
              <a:t>chart outlines the components of evidence-based </a:t>
            </a:r>
            <a:r>
              <a:rPr lang="en-US" dirty="0" smtClean="0"/>
              <a:t>education. Professional </a:t>
            </a:r>
            <a:r>
              <a:rPr lang="en-US" dirty="0"/>
              <a:t>wisdom includes individual experience and consensus. Empirical evidence includes scientifically-based research and empirical information.</a:t>
            </a:r>
            <a:endParaRPr lang="en-GB" dirty="0"/>
          </a:p>
          <a:p>
            <a:endParaRPr lang="en-GB" dirty="0"/>
          </a:p>
        </p:txBody>
      </p:sp>
      <p:sp>
        <p:nvSpPr>
          <p:cNvPr id="4" name="Segnaposto piè di pagina 3"/>
          <p:cNvSpPr>
            <a:spLocks noGrp="1"/>
          </p:cNvSpPr>
          <p:nvPr>
            <p:ph type="ftr" sz="quarter" idx="11"/>
          </p:nvPr>
        </p:nvSpPr>
        <p:spPr/>
        <p:txBody>
          <a:bodyPr/>
          <a:lstStyle/>
          <a:p>
            <a:r>
              <a:rPr lang="en-GB" b="1" smtClean="0"/>
              <a:t>Italian- Serbian Bilateral Workshop on  “Science for Cultural Heritage”  November 12th, 2013</a:t>
            </a:r>
            <a:endParaRPr lang="en-GB" dirty="0" smtClean="0"/>
          </a:p>
        </p:txBody>
      </p:sp>
      <p:sp>
        <p:nvSpPr>
          <p:cNvPr id="5" name="Segnaposto numero diapositiva 4"/>
          <p:cNvSpPr>
            <a:spLocks noGrp="1"/>
          </p:cNvSpPr>
          <p:nvPr>
            <p:ph type="sldNum" sz="quarter" idx="12"/>
          </p:nvPr>
        </p:nvSpPr>
        <p:spPr/>
        <p:txBody>
          <a:bodyPr/>
          <a:lstStyle/>
          <a:p>
            <a:pPr>
              <a:defRPr/>
            </a:pPr>
            <a:r>
              <a:rPr lang="it-IT" smtClean="0"/>
              <a:t> </a:t>
            </a:r>
            <a:fld id="{7E02779C-6B53-4992-8CF8-F275C9F8D4CD}" type="slidenum">
              <a:rPr lang="it-IT" smtClean="0"/>
              <a:pPr>
                <a:defRPr/>
              </a:pPr>
              <a:t>7</a:t>
            </a:fld>
            <a:endParaRPr lang="it-IT"/>
          </a:p>
        </p:txBody>
      </p:sp>
      <p:graphicFrame>
        <p:nvGraphicFramePr>
          <p:cNvPr id="6" name="Oggetto 5"/>
          <p:cNvGraphicFramePr>
            <a:graphicFrameLocks noChangeAspect="1"/>
          </p:cNvGraphicFramePr>
          <p:nvPr>
            <p:extLst>
              <p:ext uri="{D42A27DB-BD31-4B8C-83A1-F6EECF244321}">
                <p14:modId xmlns:p14="http://schemas.microsoft.com/office/powerpoint/2010/main" val="713138400"/>
              </p:ext>
            </p:extLst>
          </p:nvPr>
        </p:nvGraphicFramePr>
        <p:xfrm>
          <a:off x="2071798" y="3140968"/>
          <a:ext cx="7038015" cy="2982018"/>
        </p:xfrm>
        <a:graphic>
          <a:graphicData uri="http://schemas.openxmlformats.org/presentationml/2006/ole">
            <mc:AlternateContent xmlns:mc="http://schemas.openxmlformats.org/markup-compatibility/2006">
              <mc:Choice xmlns:v="urn:schemas-microsoft-com:vml" Requires="v">
                <p:oleObj spid="_x0000_s1042" name="Organization Chart" r:id="rId3" imgW="3816000" imgH="1199880" progId="OrgPlusWOPX.4">
                  <p:embed/>
                </p:oleObj>
              </mc:Choice>
              <mc:Fallback>
                <p:oleObj name="Organization Chart" r:id="rId3" imgW="3816000" imgH="119988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798" y="3140968"/>
                        <a:ext cx="7038015" cy="298201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0219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76289" y="188641"/>
            <a:ext cx="6391622" cy="100811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en-GB" dirty="0" smtClean="0"/>
              <a:t>Modern Sciences and Practices</a:t>
            </a:r>
            <a:endParaRPr lang="en-GB" dirty="0"/>
          </a:p>
        </p:txBody>
      </p:sp>
      <p:sp>
        <p:nvSpPr>
          <p:cNvPr id="3" name="Segnaposto contenuto 2"/>
          <p:cNvSpPr>
            <a:spLocks noGrp="1"/>
          </p:cNvSpPr>
          <p:nvPr>
            <p:ph idx="1"/>
          </p:nvPr>
        </p:nvSpPr>
        <p:spPr>
          <a:xfrm>
            <a:off x="2123728" y="1715977"/>
            <a:ext cx="6696744" cy="4121150"/>
          </a:xfrm>
        </p:spPr>
        <p:txBody>
          <a:bodyPr>
            <a:normAutofit/>
          </a:bodyPr>
          <a:lstStyle/>
          <a:p>
            <a:pPr marL="0" indent="0" algn="just">
              <a:buNone/>
            </a:pPr>
            <a:r>
              <a:rPr lang="en-GB" sz="3200" dirty="0" smtClean="0"/>
              <a:t>Science </a:t>
            </a:r>
            <a:r>
              <a:rPr lang="en-GB" sz="3200" dirty="0"/>
              <a:t>and Evidence </a:t>
            </a:r>
            <a:r>
              <a:rPr lang="en-GB" sz="3200" dirty="0" smtClean="0"/>
              <a:t>based approaches are joint together in a common logical framework. Today it is very common to refer to ‘guidelines’ and/or ‘protocols’ in order to drive a complex process. The concept itself to develop a protocol is based on the optimised management of the Evidence.</a:t>
            </a:r>
            <a:endParaRPr lang="en-GB" sz="3200" dirty="0"/>
          </a:p>
        </p:txBody>
      </p:sp>
      <p:sp>
        <p:nvSpPr>
          <p:cNvPr id="4" name="Segnaposto piè di pagina 3"/>
          <p:cNvSpPr>
            <a:spLocks noGrp="1"/>
          </p:cNvSpPr>
          <p:nvPr>
            <p:ph type="ftr" sz="quarter" idx="11"/>
          </p:nvPr>
        </p:nvSpPr>
        <p:spPr/>
        <p:txBody>
          <a:bodyPr/>
          <a:lstStyle/>
          <a:p>
            <a:r>
              <a:rPr lang="en-GB" b="1" smtClean="0"/>
              <a:t>Italian- Serbian Bilateral Workshop on  “Science for Cultural Heritage”  November 12th, 2013</a:t>
            </a:r>
            <a:endParaRPr lang="en-GB" dirty="0" smtClean="0"/>
          </a:p>
        </p:txBody>
      </p:sp>
      <p:sp>
        <p:nvSpPr>
          <p:cNvPr id="5" name="Segnaposto numero diapositiva 4"/>
          <p:cNvSpPr>
            <a:spLocks noGrp="1"/>
          </p:cNvSpPr>
          <p:nvPr>
            <p:ph type="sldNum" sz="quarter" idx="12"/>
          </p:nvPr>
        </p:nvSpPr>
        <p:spPr/>
        <p:txBody>
          <a:bodyPr/>
          <a:lstStyle/>
          <a:p>
            <a:pPr>
              <a:defRPr/>
            </a:pPr>
            <a:r>
              <a:rPr lang="it-IT" smtClean="0"/>
              <a:t> </a:t>
            </a:r>
            <a:fld id="{7E02779C-6B53-4992-8CF8-F275C9F8D4CD}" type="slidenum">
              <a:rPr lang="it-IT" smtClean="0"/>
              <a:pPr>
                <a:defRPr/>
              </a:pPr>
              <a:t>8</a:t>
            </a:fld>
            <a:endParaRPr lang="it-IT"/>
          </a:p>
        </p:txBody>
      </p:sp>
    </p:spTree>
    <p:extLst>
      <p:ext uri="{BB962C8B-B14F-4D97-AF65-F5344CB8AC3E}">
        <p14:creationId xmlns:p14="http://schemas.microsoft.com/office/powerpoint/2010/main" val="1222152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3728" y="1"/>
            <a:ext cx="6408712" cy="119675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GB" dirty="0" smtClean="0"/>
              <a:t>Can conservation do like medicine?</a:t>
            </a:r>
            <a:endParaRPr lang="en-GB" dirty="0"/>
          </a:p>
        </p:txBody>
      </p:sp>
      <p:sp>
        <p:nvSpPr>
          <p:cNvPr id="3" name="Segnaposto contenuto 2"/>
          <p:cNvSpPr>
            <a:spLocks noGrp="1"/>
          </p:cNvSpPr>
          <p:nvPr>
            <p:ph idx="1"/>
          </p:nvPr>
        </p:nvSpPr>
        <p:spPr>
          <a:xfrm>
            <a:off x="2120414" y="1433710"/>
            <a:ext cx="6624736" cy="4857130"/>
          </a:xfrm>
        </p:spPr>
        <p:txBody>
          <a:bodyPr>
            <a:noAutofit/>
          </a:bodyPr>
          <a:lstStyle/>
          <a:p>
            <a:pPr marL="0" indent="0" algn="just">
              <a:buNone/>
            </a:pPr>
            <a:r>
              <a:rPr lang="en-GB" sz="3200" dirty="0" smtClean="0"/>
              <a:t>The great development of modern medicine started with the that of Biochemistry before an Molecular Biology and Genetics more recently.</a:t>
            </a:r>
          </a:p>
          <a:p>
            <a:pPr marL="0" indent="0" algn="just">
              <a:buNone/>
            </a:pPr>
            <a:r>
              <a:rPr lang="en-GB" sz="3200" dirty="0" smtClean="0"/>
              <a:t>Can conservation science experience the same development using Material and Environmental sciences?</a:t>
            </a:r>
          </a:p>
          <a:p>
            <a:pPr marL="0" indent="0" algn="just">
              <a:buNone/>
            </a:pPr>
            <a:r>
              <a:rPr lang="en-GB" sz="3200" dirty="0" smtClean="0"/>
              <a:t>Those Sciences seems too generic and hedonistic now to assure a continuous support to this difficult transitions.</a:t>
            </a:r>
            <a:endParaRPr lang="en-GB" sz="3200" dirty="0"/>
          </a:p>
        </p:txBody>
      </p:sp>
      <p:sp>
        <p:nvSpPr>
          <p:cNvPr id="4" name="Segnaposto piè di pagina 3"/>
          <p:cNvSpPr>
            <a:spLocks noGrp="1"/>
          </p:cNvSpPr>
          <p:nvPr>
            <p:ph type="ftr" sz="quarter" idx="11"/>
          </p:nvPr>
        </p:nvSpPr>
        <p:spPr/>
        <p:txBody>
          <a:bodyPr/>
          <a:lstStyle/>
          <a:p>
            <a:r>
              <a:rPr lang="en-GB" b="1" smtClean="0"/>
              <a:t>Italian- Serbian Bilateral Workshop on  “Science for Cultural Heritage”  November 12th, 2013</a:t>
            </a:r>
            <a:endParaRPr lang="en-GB" dirty="0" smtClean="0"/>
          </a:p>
        </p:txBody>
      </p:sp>
      <p:sp>
        <p:nvSpPr>
          <p:cNvPr id="5" name="Segnaposto numero diapositiva 4"/>
          <p:cNvSpPr>
            <a:spLocks noGrp="1"/>
          </p:cNvSpPr>
          <p:nvPr>
            <p:ph type="sldNum" sz="quarter" idx="12"/>
          </p:nvPr>
        </p:nvSpPr>
        <p:spPr/>
        <p:txBody>
          <a:bodyPr/>
          <a:lstStyle/>
          <a:p>
            <a:pPr>
              <a:defRPr/>
            </a:pPr>
            <a:r>
              <a:rPr lang="it-IT" smtClean="0"/>
              <a:t> </a:t>
            </a:r>
            <a:fld id="{7E02779C-6B53-4992-8CF8-F275C9F8D4CD}" type="slidenum">
              <a:rPr lang="it-IT" smtClean="0"/>
              <a:pPr>
                <a:defRPr/>
              </a:pPr>
              <a:t>9</a:t>
            </a:fld>
            <a:endParaRPr lang="it-IT"/>
          </a:p>
        </p:txBody>
      </p:sp>
    </p:spTree>
    <p:extLst>
      <p:ext uri="{BB962C8B-B14F-4D97-AF65-F5344CB8AC3E}">
        <p14:creationId xmlns:p14="http://schemas.microsoft.com/office/powerpoint/2010/main" val="294060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285399E-81FC-4707-A283-8A5F42BFD196}" vid="{B775FF6A-14C9-4B76-9414-B937745B80B5}"/>
    </a:ext>
  </a:extLst>
</a:theme>
</file>

<file path=ppt/theme/theme4.xml><?xml version="1.0" encoding="utf-8"?>
<a:theme xmlns:a="http://schemas.openxmlformats.org/drawingml/2006/main" name="2_Office Them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6.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11112</TotalTime>
  <Words>3168</Words>
  <Application>Microsoft Office PowerPoint</Application>
  <PresentationFormat>Presentazione su schermo (4:3)</PresentationFormat>
  <Paragraphs>303</Paragraphs>
  <Slides>49</Slides>
  <Notes>41</Notes>
  <HiddenSlides>0</HiddenSlides>
  <MMClips>0</MMClips>
  <ScaleCrop>false</ScaleCrop>
  <HeadingPairs>
    <vt:vector size="8" baseType="variant">
      <vt:variant>
        <vt:lpstr>Caratteri utilizzati</vt:lpstr>
      </vt:variant>
      <vt:variant>
        <vt:i4>14</vt:i4>
      </vt:variant>
      <vt:variant>
        <vt:lpstr>Tema</vt:lpstr>
      </vt:variant>
      <vt:variant>
        <vt:i4>5</vt:i4>
      </vt:variant>
      <vt:variant>
        <vt:lpstr>Server OLE incorporati</vt:lpstr>
      </vt:variant>
      <vt:variant>
        <vt:i4>1</vt:i4>
      </vt:variant>
      <vt:variant>
        <vt:lpstr>Titoli diapositive</vt:lpstr>
      </vt:variant>
      <vt:variant>
        <vt:i4>49</vt:i4>
      </vt:variant>
    </vt:vector>
  </HeadingPairs>
  <TitlesOfParts>
    <vt:vector size="69" baseType="lpstr">
      <vt:lpstr>Arial Unicode MS</vt:lpstr>
      <vt:lpstr>Batang</vt:lpstr>
      <vt:lpstr>Gungsuh</vt:lpstr>
      <vt:lpstr>맑은 고딕</vt:lpstr>
      <vt:lpstr>MS Gothic</vt:lpstr>
      <vt:lpstr>ＭＳ Ｐゴシック</vt:lpstr>
      <vt:lpstr>SimSun</vt:lpstr>
      <vt:lpstr>SimSun</vt:lpstr>
      <vt:lpstr>Arial</vt:lpstr>
      <vt:lpstr>Arial Narrow</vt:lpstr>
      <vt:lpstr>Calibri</vt:lpstr>
      <vt:lpstr>Calibri Light</vt:lpstr>
      <vt:lpstr>Courier New</vt:lpstr>
      <vt:lpstr>Wingdings</vt:lpstr>
      <vt:lpstr>Personalizza struttura</vt:lpstr>
      <vt:lpstr>1_Office Theme</vt:lpstr>
      <vt:lpstr>Tema1</vt:lpstr>
      <vt:lpstr>2_Office Theme</vt:lpstr>
      <vt:lpstr>Tema di Office</vt:lpstr>
      <vt:lpstr>Organization Chart</vt:lpstr>
      <vt:lpstr>Scientific approach in the conservation of cultural heritage</vt:lpstr>
      <vt:lpstr>   Sapienza University of Rome A BRIEF HISTORY</vt:lpstr>
      <vt:lpstr>    Sapienza University of Rome…Today</vt:lpstr>
      <vt:lpstr>Giovanni Urbani (1925-1994)</vt:lpstr>
      <vt:lpstr>Conservation as a Science Based practice</vt:lpstr>
      <vt:lpstr>Evidence Based Practice (EBP)</vt:lpstr>
      <vt:lpstr>Evidence –based chart</vt:lpstr>
      <vt:lpstr>Modern Sciences and Practices</vt:lpstr>
      <vt:lpstr>Can conservation do like medicine?</vt:lpstr>
      <vt:lpstr>Aesthetic principles or  constrains </vt:lpstr>
      <vt:lpstr>The Evolution of Conservation Theory </vt:lpstr>
      <vt:lpstr>“Anti-Scrape Society” </vt:lpstr>
      <vt:lpstr>Modern Conservation </vt:lpstr>
      <vt:lpstr>Cultural Heritage or Traditional Continuity </vt:lpstr>
      <vt:lpstr>International  Restoration Charter, Venice Charter</vt:lpstr>
      <vt:lpstr>Charter of Venice:  Article 2</vt:lpstr>
      <vt:lpstr>Science and Conservation</vt:lpstr>
      <vt:lpstr>Conservation is a new science</vt:lpstr>
      <vt:lpstr>Conservation start with the identification</vt:lpstr>
      <vt:lpstr>Theory of Restoration 1963</vt:lpstr>
      <vt:lpstr>Unity of work of art (Brandi 1963)</vt:lpstr>
      <vt:lpstr>Visual processes and mechanisms</vt:lpstr>
      <vt:lpstr>The Autonomy of Restoration: Ethical Considerations in Relation to Artistic Concepts</vt:lpstr>
      <vt:lpstr>The Emergence of Modern Conservation Theory</vt:lpstr>
      <vt:lpstr>Restoration principles</vt:lpstr>
      <vt:lpstr>The Idea of Patina</vt:lpstr>
      <vt:lpstr>Conservation and restoration</vt:lpstr>
      <vt:lpstr>The principle of minimum intervention </vt:lpstr>
      <vt:lpstr>Principle of reversibility</vt:lpstr>
      <vt:lpstr>What are the descriptors on the base of international experience</vt:lpstr>
      <vt:lpstr>CURRIC -University Postgraduate Curricula for Conservation Scientists</vt:lpstr>
      <vt:lpstr>The skills of a conservation scientist are:</vt:lpstr>
      <vt:lpstr>The competence are:</vt:lpstr>
      <vt:lpstr>Code of the Cultural Heritage and the Landscape, law 22 January 2004, n. 42 Art. 29 Conservation</vt:lpstr>
      <vt:lpstr>Presentazione standard di PowerPoint</vt:lpstr>
      <vt:lpstr>Educational objectives</vt:lpstr>
      <vt:lpstr>Structure of the course</vt:lpstr>
      <vt:lpstr>Professional outcomes </vt:lpstr>
      <vt:lpstr>Presentazione standard di PowerPoint</vt:lpstr>
      <vt:lpstr>Training program</vt:lpstr>
      <vt:lpstr>Internationalization </vt:lpstr>
      <vt:lpstr>Bologna process </vt:lpstr>
      <vt:lpstr>Presentazione standard di PowerPoint</vt:lpstr>
      <vt:lpstr>National Qualification Framework</vt:lpstr>
      <vt:lpstr>Presentazione standard di PowerPoint</vt:lpstr>
      <vt:lpstr>Presentazione standard di PowerPoint</vt:lpstr>
      <vt:lpstr>Presentazione standard di PowerPoint</vt:lpstr>
      <vt:lpstr>The Eight EQF Levels</vt:lpstr>
      <vt:lpstr>EQF concepts</vt:lpstr>
    </vt:vector>
  </TitlesOfParts>
  <Company>-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 -</dc:creator>
  <cp:lastModifiedBy>Giovanni E. Gigante</cp:lastModifiedBy>
  <cp:revision>239</cp:revision>
  <cp:lastPrinted>2013-07-05T14:34:46Z</cp:lastPrinted>
  <dcterms:created xsi:type="dcterms:W3CDTF">2006-11-20T16:13:10Z</dcterms:created>
  <dcterms:modified xsi:type="dcterms:W3CDTF">2014-10-06T17:27:32Z</dcterms:modified>
</cp:coreProperties>
</file>