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338" r:id="rId4"/>
    <p:sldId id="339" r:id="rId5"/>
    <p:sldId id="340" r:id="rId6"/>
    <p:sldId id="369" r:id="rId7"/>
    <p:sldId id="341" r:id="rId8"/>
    <p:sldId id="370" r:id="rId9"/>
    <p:sldId id="343" r:id="rId10"/>
    <p:sldId id="371" r:id="rId11"/>
    <p:sldId id="372" r:id="rId12"/>
    <p:sldId id="344" r:id="rId13"/>
    <p:sldId id="345" r:id="rId14"/>
    <p:sldId id="367" r:id="rId15"/>
    <p:sldId id="346" r:id="rId16"/>
    <p:sldId id="368" r:id="rId17"/>
    <p:sldId id="366" r:id="rId18"/>
    <p:sldId id="349" r:id="rId19"/>
    <p:sldId id="350" r:id="rId20"/>
    <p:sldId id="352" r:id="rId21"/>
    <p:sldId id="354" r:id="rId22"/>
    <p:sldId id="358" r:id="rId23"/>
    <p:sldId id="359" r:id="rId24"/>
    <p:sldId id="360" r:id="rId25"/>
    <p:sldId id="361" r:id="rId26"/>
    <p:sldId id="362" r:id="rId27"/>
    <p:sldId id="373" r:id="rId2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951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9" autoAdjust="0"/>
    <p:restoredTop sz="94630"/>
  </p:normalViewPr>
  <p:slideViewPr>
    <p:cSldViewPr>
      <p:cViewPr varScale="1">
        <p:scale>
          <a:sx n="106" d="100"/>
          <a:sy n="106" d="100"/>
        </p:scale>
        <p:origin x="1212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3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pPr>
              <a:defRPr/>
            </a:pPr>
            <a:fld id="{C061C71E-E969-4BE0-B650-44295B692E20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772351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87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962400" y="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6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8400" y="685800"/>
            <a:ext cx="4673600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9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419600"/>
            <a:ext cx="5181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8790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8791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2400" y="88392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99019E7-8996-4F88-8083-C07DFBFFC5CE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5950739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112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1D95DDD-0A7E-4F66-BF06-F6705C62A447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66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1331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822912F-602C-46BD-ABFC-E2282B327E5E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23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656B639-535A-45DB-88D8-E55873707F6D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04562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1741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82731ED-C926-4A23-81CA-B33FA577DC6E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4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2978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1946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CC06DEE-3A4C-4CD1-BD2E-8BF06C0D433D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91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2150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80F0CF9-AD65-4BBE-89D7-924F5C0A1217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6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8992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2355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CC68C8E-E4BB-40EF-9B42-8A0826FFD7EA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0241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2560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EDA2E03-9590-4DBB-AF5A-F659A754F75E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8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4342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2765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10E7C85-E431-462E-B4A5-3AA0DD5EBB45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542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2970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8F8E1CC-F61D-4BDE-8842-CAE2329ED8E2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10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989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3174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9066BF2-7CAD-483D-9418-03C6D390693E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269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3379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DD4073A-CA85-4654-A814-98F296A163DA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12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283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3584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096DCE1-0A7E-4DD8-9B17-B99CAB64F7B9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13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436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3789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C6D7DBC-2C07-48A7-BF1C-B6FA2E8851BE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705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3994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9455304-9673-4A40-A734-CDCD515B1174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055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4198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490DB9-3F2E-42B8-8849-C447B815B781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16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584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4403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3247574-7816-4B2C-8F44-79198FEDF76D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17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323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4608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EFB1AEC-0EB0-45B9-BB7F-E45A6B229153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021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4813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9CC75343-76AC-45E4-86F4-9B8B0FE00528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2613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5018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DCAEAC2-7085-4233-8CB5-9BFF2EDC4183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20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4650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5427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B26DE9F-119A-4473-BB6B-6874072D7960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582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5632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1F47EED-D6B5-4F5A-A6B9-B6CD73A7D681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22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39034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5837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630052D-FAE4-4DF4-8893-B3A015C8FF91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6528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60420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C229002-6DCE-4FD3-8ED9-CC2BFA3A9489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7121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624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0EC1944-8CCC-4E78-88C6-08CB63BA7DBF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25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6794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/>
          </a:p>
        </p:txBody>
      </p:sp>
      <p:sp>
        <p:nvSpPr>
          <p:cNvPr id="6451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253E12E-EDE2-477C-8745-259C852CCC9E}" type="slidenum">
              <a:rPr lang="en-US" altLang="it-IT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26</a:t>
            </a:fld>
            <a:endParaRPr lang="en-US" altLang="it-IT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9445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/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725CD3-C7C9-4869-974F-C7644EA17A5F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585321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E8F99-3218-4DFD-BD68-C383E00A3803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75927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6" name="Straight Connector 8"/>
          <p:cNvCxnSpPr/>
          <p:nvPr/>
        </p:nvCxnSpPr>
        <p:spPr>
          <a:xfrm>
            <a:off x="906463" y="4343400"/>
            <a:ext cx="7405687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Ctr="0"/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6757D6-D777-426D-8FDC-D5BF85E0B84A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3187508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0908F-3DE3-4835-BE36-6376B9B53D98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59866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DBF07-7735-4B17-BFAE-9B6AB6DC9800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04608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60846F-9B40-4188-9136-C3A597C93BDF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747748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Rectangle 5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E81CC-1550-4E45-B02C-FE1E836932FD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4042578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30384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3030538" y="0"/>
            <a:ext cx="4762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/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349250" y="6459538"/>
            <a:ext cx="1963738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538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01B22AA2-27B8-4448-B764-D988429A2F4E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584788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4953000"/>
            <a:ext cx="9142413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8"/>
          <p:cNvSpPr/>
          <p:nvPr/>
        </p:nvSpPr>
        <p:spPr>
          <a:xfrm>
            <a:off x="0" y="4914900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it-IT" noProof="0"/>
              <a:t>Fare clic sull'icona per inserire un'immagine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702C0-301A-4643-AB8B-4C0B9E2294B4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221691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76C0E-BECC-4478-9970-CBF1DDCE1CC3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940733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3175" y="6400800"/>
            <a:ext cx="9140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Rectangle 7"/>
          <p:cNvSpPr/>
          <p:nvPr/>
        </p:nvSpPr>
        <p:spPr>
          <a:xfrm>
            <a:off x="0" y="6334125"/>
            <a:ext cx="9142413" cy="6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57A25-1D13-4E15-B5AA-20030F6D7856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272491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125"/>
            <a:ext cx="9144000" cy="666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287338"/>
            <a:ext cx="7543800" cy="14493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846263"/>
            <a:ext cx="7543800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325" y="6459538"/>
            <a:ext cx="185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5425" y="6459538"/>
            <a:ext cx="3616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4738" y="6459538"/>
            <a:ext cx="984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FF1B5F7-32DA-48E7-BF6E-EB68FE463CFE}" type="slidenum">
              <a:rPr lang="en-US" altLang="it-IT"/>
              <a:pPr>
                <a:defRPr/>
              </a:pPr>
              <a:t>‹N›</a:t>
            </a:fld>
            <a:endParaRPr lang="en-US" alt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350" y="1738313"/>
            <a:ext cx="7475538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Box 7"/>
          <p:cNvSpPr txBox="1">
            <a:spLocks noChangeArrowheads="1"/>
          </p:cNvSpPr>
          <p:nvPr userDrawn="1"/>
        </p:nvSpPr>
        <p:spPr bwMode="auto">
          <a:xfrm>
            <a:off x="0" y="6423025"/>
            <a:ext cx="21050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sz="1100">
                <a:latin typeface="Times" panose="02020603050405020304" pitchFamily="18" charset="0"/>
              </a:rPr>
              <a:t>Fondamenti di chimica organica</a:t>
            </a:r>
            <a:br>
              <a:rPr lang="it-IT" sz="1100">
                <a:latin typeface="Times" panose="02020603050405020304" pitchFamily="18" charset="0"/>
              </a:rPr>
            </a:br>
            <a:r>
              <a:rPr lang="it-IT" sz="1100" b="0">
                <a:latin typeface="Times" panose="02020603050405020304" pitchFamily="18" charset="0"/>
              </a:rPr>
              <a:t>Janice Gorzynski Smith</a:t>
            </a:r>
          </a:p>
        </p:txBody>
      </p:sp>
      <p:sp>
        <p:nvSpPr>
          <p:cNvPr id="12" name="Text Box 8"/>
          <p:cNvSpPr txBox="1">
            <a:spLocks noChangeArrowheads="1"/>
          </p:cNvSpPr>
          <p:nvPr userDrawn="1"/>
        </p:nvSpPr>
        <p:spPr bwMode="auto">
          <a:xfrm>
            <a:off x="5334000" y="6508750"/>
            <a:ext cx="3352800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it-IT" sz="1100">
                <a:latin typeface="Times" panose="02020603050405020304" pitchFamily="18" charset="0"/>
              </a:rPr>
              <a:t>Copyright © 2009 – The McGraw-Hill Companies srl</a:t>
            </a:r>
          </a:p>
        </p:txBody>
      </p:sp>
      <p:pic>
        <p:nvPicPr>
          <p:cNvPr id="1036" name="Picture 9" descr="McGraw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663" y="6400800"/>
            <a:ext cx="4143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0" descr="8838664885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738" y="0"/>
            <a:ext cx="703262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79" r:id="rId4"/>
    <p:sldLayoutId id="2147483680" r:id="rId5"/>
    <p:sldLayoutId id="2147483681" r:id="rId6"/>
    <p:sldLayoutId id="2147483685" r:id="rId7"/>
    <p:sldLayoutId id="2147483686" r:id="rId8"/>
    <p:sldLayoutId id="2147483687" r:id="rId9"/>
    <p:sldLayoutId id="2147483682" r:id="rId10"/>
    <p:sldLayoutId id="2147483688" r:id="rId11"/>
  </p:sldLayoutIdLst>
  <p:hf hdr="0" ftr="0" dt="0"/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sz="4800" kern="1200" spc="-50">
          <a:solidFill>
            <a:srgbClr val="404040"/>
          </a:solidFill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800">
          <a:solidFill>
            <a:srgbClr val="404040"/>
          </a:solidFill>
          <a:latin typeface="Calibri Light" panose="020F0302020204030204" pitchFamily="34" charset="0"/>
        </a:defRPr>
      </a:lvl9pPr>
    </p:titleStyle>
    <p:bodyStyle>
      <a:lvl1pPr marL="90488" indent="-90488" algn="l" rtl="0" fontAlgn="base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404040"/>
          </a:solidFill>
          <a:latin typeface="+mn-lt"/>
          <a:ea typeface="+mn-ea"/>
          <a:cs typeface="+mn-cs"/>
        </a:defRPr>
      </a:lvl1pPr>
      <a:lvl2pPr marL="38258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kern="1200">
          <a:solidFill>
            <a:srgbClr val="404040"/>
          </a:solidFill>
          <a:latin typeface="+mn-lt"/>
          <a:ea typeface="+mn-ea"/>
          <a:cs typeface="+mn-cs"/>
        </a:defRPr>
      </a:lvl2pPr>
      <a:lvl3pPr marL="566738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749300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4pPr>
      <a:lvl5pPr marL="931863" indent="-182563" algn="l" rtl="0" fontAlgn="base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anose="020F0502020204030204" pitchFamily="34" charset="0"/>
        <a:buChar char="◦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8"/>
          <p:cNvSpPr txBox="1">
            <a:spLocks noChangeArrowheads="1"/>
          </p:cNvSpPr>
          <p:nvPr/>
        </p:nvSpPr>
        <p:spPr bwMode="auto">
          <a:xfrm>
            <a:off x="2895600" y="2743200"/>
            <a:ext cx="30353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4000" dirty="0"/>
              <a:t>Acidi e basi</a:t>
            </a:r>
            <a:endParaRPr lang="en-US" altLang="it-IT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5"/>
          <p:cNvSpPr txBox="1">
            <a:spLocks noChangeArrowheads="1"/>
          </p:cNvSpPr>
          <p:nvPr/>
        </p:nvSpPr>
        <p:spPr bwMode="auto">
          <a:xfrm>
            <a:off x="304800" y="762000"/>
            <a:ext cx="86106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 dirty="0">
                <a:solidFill>
                  <a:schemeClr val="accent2"/>
                </a:solidFill>
              </a:rPr>
              <a:t>Un </a:t>
            </a:r>
            <a:r>
              <a:rPr lang="en-US" altLang="it-IT" sz="2200" dirty="0" err="1">
                <a:solidFill>
                  <a:schemeClr val="accent2"/>
                </a:solidFill>
              </a:rPr>
              <a:t>acido</a:t>
            </a:r>
            <a:r>
              <a:rPr lang="en-US" altLang="it-IT" sz="2200" dirty="0">
                <a:solidFill>
                  <a:schemeClr val="accent2"/>
                </a:solidFill>
              </a:rPr>
              <a:t> di </a:t>
            </a:r>
            <a:r>
              <a:rPr lang="en-US" altLang="it-IT" sz="2200" dirty="0" err="1">
                <a:solidFill>
                  <a:schemeClr val="accent2"/>
                </a:solidFill>
              </a:rPr>
              <a:t>Brønsted</a:t>
            </a:r>
            <a:r>
              <a:rPr lang="en-US" altLang="it-IT" sz="2200" dirty="0">
                <a:solidFill>
                  <a:schemeClr val="accent2"/>
                </a:solidFill>
              </a:rPr>
              <a:t>-Lowry è un </a:t>
            </a:r>
            <a:r>
              <a:rPr lang="en-US" altLang="it-IT" sz="2200" dirty="0" err="1">
                <a:solidFill>
                  <a:schemeClr val="accent2"/>
                </a:solidFill>
              </a:rPr>
              <a:t>donatore</a:t>
            </a:r>
            <a:r>
              <a:rPr lang="en-US" altLang="it-IT" sz="2200" dirty="0">
                <a:solidFill>
                  <a:schemeClr val="accent2"/>
                </a:solidFill>
              </a:rPr>
              <a:t> di </a:t>
            </a:r>
            <a:r>
              <a:rPr lang="en-US" altLang="it-IT" sz="2200" dirty="0" err="1">
                <a:solidFill>
                  <a:schemeClr val="accent2"/>
                </a:solidFill>
              </a:rPr>
              <a:t>protoni</a:t>
            </a:r>
            <a:r>
              <a:rPr lang="en-US" altLang="it-IT" sz="2200" dirty="0">
                <a:solidFill>
                  <a:schemeClr val="accent2"/>
                </a:solidFill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 dirty="0">
                <a:solidFill>
                  <a:schemeClr val="accent2"/>
                </a:solidFill>
              </a:rPr>
              <a:t>Una base di </a:t>
            </a:r>
            <a:r>
              <a:rPr lang="en-US" altLang="it-IT" sz="2200" dirty="0" err="1">
                <a:solidFill>
                  <a:schemeClr val="accent2"/>
                </a:solidFill>
              </a:rPr>
              <a:t>Brønsted</a:t>
            </a:r>
            <a:r>
              <a:rPr lang="en-US" altLang="it-IT" sz="2200" dirty="0">
                <a:solidFill>
                  <a:schemeClr val="accent2"/>
                </a:solidFill>
              </a:rPr>
              <a:t>-Lowry è un </a:t>
            </a:r>
            <a:r>
              <a:rPr lang="en-US" altLang="it-IT" sz="2200" dirty="0" err="1">
                <a:solidFill>
                  <a:schemeClr val="accent2"/>
                </a:solidFill>
              </a:rPr>
              <a:t>accettore</a:t>
            </a:r>
            <a:r>
              <a:rPr lang="en-US" altLang="it-IT" sz="2200" dirty="0">
                <a:solidFill>
                  <a:schemeClr val="accent2"/>
                </a:solidFill>
              </a:rPr>
              <a:t> di </a:t>
            </a:r>
            <a:r>
              <a:rPr lang="en-US" altLang="it-IT" sz="2200" dirty="0" err="1">
                <a:solidFill>
                  <a:schemeClr val="accent2"/>
                </a:solidFill>
              </a:rPr>
              <a:t>protoni</a:t>
            </a:r>
            <a:r>
              <a:rPr lang="en-US" altLang="it-IT" sz="2200" dirty="0">
                <a:solidFill>
                  <a:schemeClr val="accent2"/>
                </a:solidFill>
              </a:rPr>
              <a:t>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 dirty="0"/>
              <a:t>H</a:t>
            </a:r>
            <a:r>
              <a:rPr lang="en-US" altLang="it-IT" sz="2200" baseline="30000" dirty="0"/>
              <a:t>+</a:t>
            </a:r>
            <a:r>
              <a:rPr lang="en-US" altLang="it-IT" sz="2200" dirty="0"/>
              <a:t> = </a:t>
            </a:r>
            <a:r>
              <a:rPr lang="en-US" altLang="it-IT" sz="2200" dirty="0" err="1"/>
              <a:t>protone</a:t>
            </a:r>
            <a:endParaRPr lang="en-US" altLang="it-IT" sz="2200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828800" y="76200"/>
            <a:ext cx="5486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 err="1">
                <a:latin typeface="Arial" charset="0"/>
              </a:rPr>
              <a:t>Acidi</a:t>
            </a:r>
            <a:r>
              <a:rPr lang="en-US" sz="2800" dirty="0">
                <a:latin typeface="Arial" charset="0"/>
              </a:rPr>
              <a:t> e </a:t>
            </a:r>
            <a:r>
              <a:rPr lang="en-US" sz="2800" dirty="0" err="1">
                <a:latin typeface="Arial" charset="0"/>
              </a:rPr>
              <a:t>basi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di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Br</a:t>
            </a:r>
            <a:r>
              <a:rPr lang="en-US" sz="2800" dirty="0" err="1">
                <a:latin typeface="Arial" charset="0"/>
                <a:cs typeface="Arial" charset="0"/>
              </a:rPr>
              <a:t>ø</a:t>
            </a:r>
            <a:r>
              <a:rPr lang="en-US" sz="2800" dirty="0" err="1">
                <a:latin typeface="Arial" charset="0"/>
              </a:rPr>
              <a:t>nsted</a:t>
            </a:r>
            <a:r>
              <a:rPr lang="en-US" sz="2800" dirty="0">
                <a:latin typeface="Arial" charset="0"/>
              </a:rPr>
              <a:t>-Lowry</a:t>
            </a:r>
          </a:p>
        </p:txBody>
      </p:sp>
      <p:pic>
        <p:nvPicPr>
          <p:cNvPr id="4103" name="Picture 27" descr="bronsted_lowry_c_la_764"/>
          <p:cNvPicPr>
            <a:picLocks noChangeAspect="1" noChangeArrowheads="1"/>
          </p:cNvPicPr>
          <p:nvPr/>
        </p:nvPicPr>
        <p:blipFill rotWithShape="1">
          <a:blip r:embed="rId3" cstate="print"/>
          <a:srcRect t="2145" b="-5822"/>
          <a:stretch/>
        </p:blipFill>
        <p:spPr bwMode="auto">
          <a:xfrm>
            <a:off x="228600" y="2216989"/>
            <a:ext cx="8763000" cy="4031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027" descr="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819400"/>
            <a:ext cx="83550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1028"/>
          <p:cNvSpPr txBox="1">
            <a:spLocks noChangeArrowheads="1"/>
          </p:cNvSpPr>
          <p:nvPr/>
        </p:nvSpPr>
        <p:spPr bwMode="auto">
          <a:xfrm>
            <a:off x="228600" y="762000"/>
            <a:ext cx="8534400" cy="104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/>
              <a:t>Alcune molecole contengono sia atomi di idrogeno che coppie solitarie e quindi possono agire sia da acidi che da basi, a seconda </a:t>
            </a:r>
            <a:r>
              <a:rPr lang="en-US" altLang="it-IT" sz="2200"/>
              <a:t>dell’ambiente</a:t>
            </a:r>
            <a:r>
              <a:rPr lang="en-US" altLang="it-IT" sz="2000"/>
              <a:t> di reazione. Un esempio è la morfina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 descr="00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124200"/>
            <a:ext cx="8458200" cy="224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04800" y="675620"/>
            <a:ext cx="8610600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dirty="0"/>
              <a:t>Una </a:t>
            </a:r>
            <a:r>
              <a:rPr lang="en-US" altLang="it-IT" dirty="0" err="1"/>
              <a:t>reazione</a:t>
            </a:r>
            <a:r>
              <a:rPr lang="en-US" altLang="it-IT" dirty="0"/>
              <a:t> </a:t>
            </a:r>
            <a:r>
              <a:rPr lang="en-US" altLang="it-IT" dirty="0" err="1"/>
              <a:t>acido</a:t>
            </a:r>
            <a:r>
              <a:rPr lang="en-US" altLang="it-IT" dirty="0"/>
              <a:t>-base di </a:t>
            </a:r>
            <a:r>
              <a:rPr lang="en-US" altLang="it-IT" dirty="0" err="1"/>
              <a:t>Brønsted</a:t>
            </a:r>
            <a:r>
              <a:rPr lang="en-US" altLang="it-IT" dirty="0"/>
              <a:t>-Lowry </a:t>
            </a:r>
            <a:r>
              <a:rPr lang="en-US" altLang="it-IT" dirty="0" err="1"/>
              <a:t>consiste</a:t>
            </a:r>
            <a:r>
              <a:rPr lang="en-US" altLang="it-IT" dirty="0"/>
              <a:t> </a:t>
            </a:r>
            <a:r>
              <a:rPr lang="en-US" altLang="it-IT" dirty="0" err="1"/>
              <a:t>nel</a:t>
            </a:r>
            <a:r>
              <a:rPr lang="en-US" altLang="it-IT" dirty="0"/>
              <a:t> </a:t>
            </a:r>
            <a:r>
              <a:rPr lang="en-US" altLang="it-IT" dirty="0" err="1"/>
              <a:t>trasferimento</a:t>
            </a:r>
            <a:r>
              <a:rPr lang="en-US" altLang="it-IT" dirty="0"/>
              <a:t> di un </a:t>
            </a:r>
            <a:r>
              <a:rPr lang="en-US" altLang="it-IT" dirty="0" err="1"/>
              <a:t>protone</a:t>
            </a:r>
            <a:r>
              <a:rPr lang="en-US" altLang="it-IT" dirty="0"/>
              <a:t> da un </a:t>
            </a:r>
            <a:r>
              <a:rPr lang="en-US" altLang="it-IT" dirty="0" err="1"/>
              <a:t>acido</a:t>
            </a:r>
            <a:r>
              <a:rPr lang="en-US" altLang="it-IT" dirty="0"/>
              <a:t> ad </a:t>
            </a:r>
            <a:r>
              <a:rPr lang="en-US" altLang="it-IT" dirty="0" err="1"/>
              <a:t>una</a:t>
            </a:r>
            <a:r>
              <a:rPr lang="en-US" altLang="it-IT" dirty="0"/>
              <a:t> base.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/>
              <a:t>La </a:t>
            </a:r>
            <a:r>
              <a:rPr lang="en-US" altLang="it-IT" sz="2000" b="0" dirty="0" err="1"/>
              <a:t>coppia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elettronica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della</a:t>
            </a:r>
            <a:r>
              <a:rPr lang="en-US" altLang="it-IT" sz="2000" b="0" dirty="0"/>
              <a:t> base B: forma un </a:t>
            </a:r>
            <a:r>
              <a:rPr lang="en-US" altLang="it-IT" sz="2000" b="0" dirty="0" err="1"/>
              <a:t>nuovo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legame</a:t>
            </a:r>
            <a:r>
              <a:rPr lang="en-US" altLang="it-IT" sz="2000" b="0" dirty="0"/>
              <a:t> con </a:t>
            </a:r>
            <a:r>
              <a:rPr lang="en-US" altLang="it-IT" sz="2000" b="0" dirty="0" err="1"/>
              <a:t>il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protone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dell’acido</a:t>
            </a:r>
            <a:r>
              <a:rPr lang="en-US" altLang="it-IT" sz="2000" b="0" dirty="0"/>
              <a:t>.</a:t>
            </a:r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000" b="0" dirty="0" err="1"/>
              <a:t>L’acido</a:t>
            </a:r>
            <a:r>
              <a:rPr lang="en-US" altLang="it-IT" sz="2000" b="0" dirty="0"/>
              <a:t> H-A </a:t>
            </a:r>
            <a:r>
              <a:rPr lang="en-US" altLang="it-IT" sz="2000" b="0" dirty="0" err="1"/>
              <a:t>perde</a:t>
            </a:r>
            <a:r>
              <a:rPr lang="en-US" altLang="it-IT" sz="2000" b="0" dirty="0"/>
              <a:t> un </a:t>
            </a:r>
            <a:r>
              <a:rPr lang="en-US" altLang="it-IT" sz="2000" b="0" dirty="0" err="1"/>
              <a:t>protone</a:t>
            </a:r>
            <a:r>
              <a:rPr lang="en-US" altLang="it-IT" sz="2000" b="0" dirty="0"/>
              <a:t>, </a:t>
            </a:r>
            <a:r>
              <a:rPr lang="en-US" altLang="it-IT" sz="2000" b="0" dirty="0" err="1"/>
              <a:t>lasciando</a:t>
            </a:r>
            <a:r>
              <a:rPr lang="en-US" altLang="it-IT" sz="2000" b="0" dirty="0"/>
              <a:t> la </a:t>
            </a:r>
            <a:r>
              <a:rPr lang="en-US" altLang="it-IT" sz="2000" b="0" dirty="0" err="1"/>
              <a:t>coppia</a:t>
            </a:r>
            <a:r>
              <a:rPr lang="en-US" altLang="it-IT" sz="2000" b="0" dirty="0"/>
              <a:t> </a:t>
            </a:r>
            <a:r>
              <a:rPr lang="en-US" altLang="it-IT" sz="2000" b="0" dirty="0" err="1"/>
              <a:t>elettronica</a:t>
            </a:r>
            <a:r>
              <a:rPr lang="en-US" altLang="it-IT" sz="2000" b="0" dirty="0"/>
              <a:t> del </a:t>
            </a:r>
            <a:r>
              <a:rPr lang="en-US" altLang="it-IT" sz="2000" b="0" dirty="0" err="1"/>
              <a:t>legame</a:t>
            </a:r>
            <a:r>
              <a:rPr lang="en-US" altLang="it-IT" sz="2000" b="0" dirty="0"/>
              <a:t>  H-A </a:t>
            </a:r>
            <a:r>
              <a:rPr lang="en-US" altLang="it-IT" sz="2000" b="0" dirty="0" err="1"/>
              <a:t>su</a:t>
            </a:r>
            <a:r>
              <a:rPr lang="en-US" altLang="it-IT" sz="2000" b="0" dirty="0"/>
              <a:t> A.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838200" y="152400"/>
            <a:ext cx="7391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 err="1">
                <a:latin typeface="Arial" charset="0"/>
              </a:rPr>
              <a:t>Reazioni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di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acidi</a:t>
            </a:r>
            <a:r>
              <a:rPr lang="en-US" sz="2800" dirty="0">
                <a:latin typeface="Arial" charset="0"/>
              </a:rPr>
              <a:t> e </a:t>
            </a:r>
            <a:r>
              <a:rPr lang="en-US" sz="2800" dirty="0" err="1">
                <a:latin typeface="Arial" charset="0"/>
              </a:rPr>
              <a:t>basi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di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Br</a:t>
            </a:r>
            <a:r>
              <a:rPr lang="en-US" sz="2800" dirty="0" err="1">
                <a:latin typeface="Arial" charset="0"/>
                <a:cs typeface="Arial" charset="0"/>
              </a:rPr>
              <a:t>ø</a:t>
            </a:r>
            <a:r>
              <a:rPr lang="en-US" sz="2800" dirty="0" err="1">
                <a:latin typeface="Arial" charset="0"/>
              </a:rPr>
              <a:t>nsted</a:t>
            </a:r>
            <a:r>
              <a:rPr lang="en-US" sz="2800" dirty="0">
                <a:latin typeface="Arial" charset="0"/>
              </a:rPr>
              <a:t>-Lowry</a:t>
            </a:r>
          </a:p>
        </p:txBody>
      </p:sp>
      <p:sp>
        <p:nvSpPr>
          <p:cNvPr id="7" name="Rettangolo 5"/>
          <p:cNvSpPr>
            <a:spLocks noChangeArrowheads="1"/>
          </p:cNvSpPr>
          <p:nvPr/>
        </p:nvSpPr>
        <p:spPr bwMode="auto">
          <a:xfrm>
            <a:off x="647700" y="5558425"/>
            <a:ext cx="7924800" cy="658813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1600" dirty="0"/>
              <a:t>La </a:t>
            </a:r>
            <a:r>
              <a:rPr lang="en-US" altLang="it-IT" sz="1600" dirty="0" err="1"/>
              <a:t>perdita</a:t>
            </a:r>
            <a:r>
              <a:rPr lang="en-US" altLang="it-IT" sz="1600" dirty="0"/>
              <a:t> di un </a:t>
            </a:r>
            <a:r>
              <a:rPr lang="en-US" altLang="it-IT" sz="1600" dirty="0" err="1"/>
              <a:t>protone</a:t>
            </a:r>
            <a:r>
              <a:rPr lang="en-US" altLang="it-IT" sz="1600" dirty="0"/>
              <a:t> da parte di un </a:t>
            </a:r>
            <a:r>
              <a:rPr lang="en-US" altLang="it-IT" sz="1600" dirty="0" err="1"/>
              <a:t>acido</a:t>
            </a:r>
            <a:r>
              <a:rPr lang="en-US" altLang="it-IT" sz="1600" dirty="0"/>
              <a:t> forma la </a:t>
            </a:r>
            <a:r>
              <a:rPr lang="en-US" altLang="it-IT" sz="1600" dirty="0" err="1"/>
              <a:t>sua</a:t>
            </a:r>
            <a:r>
              <a:rPr lang="en-US" altLang="it-IT" sz="1600" dirty="0"/>
              <a:t> base </a:t>
            </a:r>
            <a:r>
              <a:rPr lang="en-US" altLang="it-IT" sz="1600" dirty="0" err="1"/>
              <a:t>coniugata</a:t>
            </a:r>
            <a:r>
              <a:rPr lang="en-US" altLang="it-IT" sz="1600" dirty="0"/>
              <a:t>.</a:t>
            </a:r>
          </a:p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1600" dirty="0" err="1"/>
              <a:t>L’acquisto</a:t>
            </a:r>
            <a:r>
              <a:rPr lang="en-US" altLang="it-IT" sz="1600" dirty="0"/>
              <a:t> di un </a:t>
            </a:r>
            <a:r>
              <a:rPr lang="en-US" altLang="it-IT" sz="1600" dirty="0" err="1"/>
              <a:t>protone</a:t>
            </a:r>
            <a:r>
              <a:rPr lang="en-US" altLang="it-IT" sz="1600" dirty="0"/>
              <a:t> da parte di </a:t>
            </a:r>
            <a:r>
              <a:rPr lang="en-US" altLang="it-IT" sz="1600" dirty="0" err="1"/>
              <a:t>una</a:t>
            </a:r>
            <a:r>
              <a:rPr lang="en-US" altLang="it-IT" sz="1600" dirty="0"/>
              <a:t> base forma </a:t>
            </a:r>
            <a:r>
              <a:rPr lang="en-US" altLang="it-IT" sz="1600" dirty="0" err="1"/>
              <a:t>il</a:t>
            </a:r>
            <a:r>
              <a:rPr lang="en-US" altLang="it-IT" sz="1600" dirty="0"/>
              <a:t> </a:t>
            </a:r>
            <a:r>
              <a:rPr lang="en-US" altLang="it-IT" sz="1600" dirty="0" err="1"/>
              <a:t>suo</a:t>
            </a:r>
            <a:r>
              <a:rPr lang="en-US" altLang="it-IT" sz="1600" dirty="0"/>
              <a:t> </a:t>
            </a:r>
            <a:r>
              <a:rPr lang="en-US" altLang="it-IT" sz="1600" dirty="0" err="1"/>
              <a:t>acido</a:t>
            </a:r>
            <a:r>
              <a:rPr lang="en-US" altLang="it-IT" sz="1600" dirty="0"/>
              <a:t> </a:t>
            </a:r>
            <a:r>
              <a:rPr lang="en-US" altLang="it-IT" sz="1600" dirty="0" err="1"/>
              <a:t>coniugato</a:t>
            </a:r>
            <a:r>
              <a:rPr lang="en-US" altLang="it-IT" sz="16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304800" y="4784628"/>
            <a:ext cx="84582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2000" dirty="0"/>
              <a:t>Una </a:t>
            </a:r>
            <a:r>
              <a:rPr lang="en-US" altLang="it-IT" sz="2000" dirty="0" err="1">
                <a:solidFill>
                  <a:srgbClr val="0070C0"/>
                </a:solidFill>
              </a:rPr>
              <a:t>doppia</a:t>
            </a:r>
            <a:r>
              <a:rPr lang="en-US" altLang="it-IT" sz="2000" dirty="0">
                <a:solidFill>
                  <a:srgbClr val="0070C0"/>
                </a:solidFill>
              </a:rPr>
              <a:t> </a:t>
            </a:r>
            <a:r>
              <a:rPr lang="en-US" altLang="it-IT" sz="2000" dirty="0" err="1">
                <a:solidFill>
                  <a:srgbClr val="0070C0"/>
                </a:solidFill>
              </a:rPr>
              <a:t>freccia</a:t>
            </a:r>
            <a:r>
              <a:rPr lang="en-US" altLang="it-IT" sz="2000" dirty="0">
                <a:solidFill>
                  <a:srgbClr val="0070C0"/>
                </a:solidFill>
              </a:rPr>
              <a:t>  di </a:t>
            </a:r>
            <a:r>
              <a:rPr lang="en-US" altLang="it-IT" sz="2000" dirty="0" err="1">
                <a:solidFill>
                  <a:srgbClr val="0070C0"/>
                </a:solidFill>
              </a:rPr>
              <a:t>reazione</a:t>
            </a:r>
            <a:r>
              <a:rPr lang="en-US" altLang="it-IT" sz="2000" dirty="0"/>
              <a:t> è </a:t>
            </a:r>
            <a:r>
              <a:rPr lang="en-US" altLang="it-IT" sz="2000" dirty="0" err="1"/>
              <a:t>posta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tra</a:t>
            </a:r>
            <a:r>
              <a:rPr lang="en-US" altLang="it-IT" sz="2000" dirty="0"/>
              <a:t> le </a:t>
            </a:r>
            <a:r>
              <a:rPr lang="en-US" altLang="it-IT" sz="2000" dirty="0" err="1"/>
              <a:t>sostanze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partenza</a:t>
            </a:r>
            <a:r>
              <a:rPr lang="en-US" altLang="it-IT" sz="2000" dirty="0"/>
              <a:t> e </a:t>
            </a:r>
            <a:r>
              <a:rPr lang="en-US" altLang="it-IT" sz="2000" dirty="0" err="1"/>
              <a:t>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prodotti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reazione</a:t>
            </a:r>
            <a:r>
              <a:rPr lang="en-US" altLang="it-IT" sz="2000" dirty="0"/>
              <a:t> per </a:t>
            </a:r>
            <a:r>
              <a:rPr lang="en-US" altLang="it-IT" sz="2000" dirty="0" err="1"/>
              <a:t>indicare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che</a:t>
            </a:r>
            <a:r>
              <a:rPr lang="en-US" altLang="it-IT" sz="2000" dirty="0"/>
              <a:t> la </a:t>
            </a:r>
            <a:r>
              <a:rPr lang="en-US" altLang="it-IT" sz="2000" dirty="0" err="1"/>
              <a:t>reazione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procede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sia</a:t>
            </a:r>
            <a:r>
              <a:rPr lang="en-US" altLang="it-IT" sz="2000" dirty="0"/>
              <a:t> in </a:t>
            </a:r>
            <a:r>
              <a:rPr lang="en-US" altLang="it-IT" sz="2000" dirty="0" err="1"/>
              <a:t>senso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diretto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che</a:t>
            </a:r>
            <a:r>
              <a:rPr lang="en-US" altLang="it-IT" sz="2000" dirty="0"/>
              <a:t> in </a:t>
            </a:r>
            <a:r>
              <a:rPr lang="en-US" altLang="it-IT" sz="2000" dirty="0" err="1"/>
              <a:t>senso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inverso</a:t>
            </a:r>
            <a:r>
              <a:rPr lang="en-US" altLang="it-IT" sz="2000" dirty="0"/>
              <a:t>. </a:t>
            </a:r>
            <a:r>
              <a:rPr lang="en-US" altLang="it-IT" sz="2000" dirty="0" err="1"/>
              <a:t>Queste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sono</a:t>
            </a:r>
            <a:r>
              <a:rPr lang="en-US" altLang="it-IT" sz="2000" dirty="0"/>
              <a:t> le </a:t>
            </a:r>
            <a:r>
              <a:rPr lang="en-US" altLang="it-IT" sz="2000" dirty="0" err="1">
                <a:solidFill>
                  <a:srgbClr val="0070C0"/>
                </a:solidFill>
              </a:rPr>
              <a:t>frecce</a:t>
            </a:r>
            <a:r>
              <a:rPr lang="en-US" altLang="it-IT" sz="2000" dirty="0">
                <a:solidFill>
                  <a:srgbClr val="0070C0"/>
                </a:solidFill>
              </a:rPr>
              <a:t> di </a:t>
            </a:r>
            <a:r>
              <a:rPr lang="en-US" altLang="it-IT" sz="2000" dirty="0" err="1">
                <a:solidFill>
                  <a:srgbClr val="0070C0"/>
                </a:solidFill>
              </a:rPr>
              <a:t>equilibrio</a:t>
            </a:r>
            <a:r>
              <a:rPr lang="en-US" altLang="it-IT" sz="2000" dirty="0"/>
              <a:t>.</a:t>
            </a:r>
          </a:p>
        </p:txBody>
      </p:sp>
      <p:sp>
        <p:nvSpPr>
          <p:cNvPr id="18437" name="Rettangolo 6"/>
          <p:cNvSpPr>
            <a:spLocks noChangeArrowheads="1"/>
          </p:cNvSpPr>
          <p:nvPr/>
        </p:nvSpPr>
        <p:spPr bwMode="auto">
          <a:xfrm>
            <a:off x="311624" y="3752871"/>
            <a:ext cx="8458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2000" dirty="0"/>
              <a:t>Il </a:t>
            </a:r>
            <a:r>
              <a:rPr lang="en-US" altLang="it-IT" sz="2000" dirty="0" err="1">
                <a:solidFill>
                  <a:srgbClr val="FF0000"/>
                </a:solidFill>
              </a:rPr>
              <a:t>movimento</a:t>
            </a:r>
            <a:r>
              <a:rPr lang="en-US" altLang="it-IT" sz="2000" dirty="0">
                <a:solidFill>
                  <a:srgbClr val="FF0000"/>
                </a:solidFill>
              </a:rPr>
              <a:t> </a:t>
            </a:r>
            <a:r>
              <a:rPr lang="en-US" altLang="it-IT" sz="2000" dirty="0" err="1">
                <a:solidFill>
                  <a:srgbClr val="FF0000"/>
                </a:solidFill>
              </a:rPr>
              <a:t>degli</a:t>
            </a:r>
            <a:r>
              <a:rPr lang="en-US" altLang="it-IT" sz="2000" dirty="0">
                <a:solidFill>
                  <a:srgbClr val="FF0000"/>
                </a:solidFill>
              </a:rPr>
              <a:t> </a:t>
            </a:r>
            <a:r>
              <a:rPr lang="en-US" altLang="it-IT" sz="2000" dirty="0" err="1">
                <a:solidFill>
                  <a:srgbClr val="FF0000"/>
                </a:solidFill>
              </a:rPr>
              <a:t>elettroni</a:t>
            </a:r>
            <a:r>
              <a:rPr lang="en-US" altLang="it-IT" sz="2000" dirty="0">
                <a:solidFill>
                  <a:srgbClr val="FF0000"/>
                </a:solidFill>
              </a:rPr>
              <a:t> </a:t>
            </a:r>
            <a:r>
              <a:rPr lang="en-US" altLang="it-IT" sz="2000" dirty="0" err="1"/>
              <a:t>nelle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reazioni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può</a:t>
            </a:r>
            <a:r>
              <a:rPr lang="en-US" altLang="it-IT" sz="2000" dirty="0"/>
              <a:t> </a:t>
            </a:r>
            <a:r>
              <a:rPr lang="en-US" altLang="it-IT" sz="2000" dirty="0" err="1"/>
              <a:t>essere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illustrato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usando</a:t>
            </a:r>
            <a:r>
              <a:rPr lang="en-US" altLang="it-IT" sz="2000" dirty="0"/>
              <a:t> la </a:t>
            </a:r>
            <a:r>
              <a:rPr lang="en-US" altLang="it-IT" sz="2000" dirty="0" err="1"/>
              <a:t>notazione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della</a:t>
            </a:r>
            <a:r>
              <a:rPr lang="en-US" altLang="it-IT" sz="2000" dirty="0"/>
              <a:t> </a:t>
            </a:r>
            <a:r>
              <a:rPr lang="en-US" altLang="it-IT" sz="2000" dirty="0" err="1">
                <a:solidFill>
                  <a:srgbClr val="FF0000"/>
                </a:solidFill>
              </a:rPr>
              <a:t>freccia</a:t>
            </a:r>
            <a:r>
              <a:rPr lang="en-US" altLang="it-IT" sz="2000" dirty="0">
                <a:solidFill>
                  <a:srgbClr val="FF0000"/>
                </a:solidFill>
              </a:rPr>
              <a:t> </a:t>
            </a:r>
            <a:r>
              <a:rPr lang="en-US" altLang="it-IT" sz="2000" dirty="0" err="1">
                <a:solidFill>
                  <a:srgbClr val="FF0000"/>
                </a:solidFill>
              </a:rPr>
              <a:t>curva</a:t>
            </a:r>
            <a:r>
              <a:rPr lang="en-US" altLang="it-IT" sz="2000" dirty="0"/>
              <a:t>. </a:t>
            </a:r>
          </a:p>
        </p:txBody>
      </p:sp>
      <p:pic>
        <p:nvPicPr>
          <p:cNvPr id="18438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42" y="228600"/>
            <a:ext cx="779901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4"/>
          <p:cNvSpPr txBox="1">
            <a:spLocks noChangeArrowheads="1"/>
          </p:cNvSpPr>
          <p:nvPr/>
        </p:nvSpPr>
        <p:spPr bwMode="auto">
          <a:xfrm>
            <a:off x="249238" y="341313"/>
            <a:ext cx="82296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</a:pPr>
            <a:r>
              <a:rPr lang="it-IT" altLang="it-IT" sz="2000" dirty="0"/>
              <a:t>In queste reazioni, </a:t>
            </a:r>
            <a:r>
              <a:rPr lang="it-IT" altLang="it-IT" sz="2000" dirty="0">
                <a:solidFill>
                  <a:srgbClr val="0070C0"/>
                </a:solidFill>
              </a:rPr>
              <a:t>la base, ricca di elettroni</a:t>
            </a:r>
            <a:r>
              <a:rPr lang="it-IT" altLang="it-IT" sz="2000" dirty="0"/>
              <a:t>, dona una coppia di elettroni all’acido, che di solito ha un legame H-A polare. Per questo, il protone dell’acido ha una parziale carica positiva che lo caratterizza come </a:t>
            </a:r>
            <a:r>
              <a:rPr lang="it-IT" altLang="it-IT" sz="2000" dirty="0" err="1">
                <a:solidFill>
                  <a:srgbClr val="0070C0"/>
                </a:solidFill>
              </a:rPr>
              <a:t>elettron</a:t>
            </a:r>
            <a:r>
              <a:rPr lang="it-IT" altLang="it-IT" sz="2000" dirty="0">
                <a:solidFill>
                  <a:srgbClr val="0070C0"/>
                </a:solidFill>
              </a:rPr>
              <a:t>-povero</a:t>
            </a:r>
            <a:r>
              <a:rPr lang="it-IT" altLang="it-IT" sz="2000" dirty="0"/>
              <a:t>.</a:t>
            </a:r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152400" y="1897063"/>
            <a:ext cx="8458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</a:pPr>
            <a:r>
              <a:rPr lang="it-IT" altLang="it-IT" sz="2000" b="0" i="1" dirty="0"/>
              <a:t>Questo è un primo esempio di un comportamento generico di reattività:</a:t>
            </a:r>
          </a:p>
        </p:txBody>
      </p:sp>
      <p:sp>
        <p:nvSpPr>
          <p:cNvPr id="20484" name="Rettangolo 6"/>
          <p:cNvSpPr>
            <a:spLocks noChangeArrowheads="1"/>
          </p:cNvSpPr>
          <p:nvPr/>
        </p:nvSpPr>
        <p:spPr bwMode="auto">
          <a:xfrm>
            <a:off x="820738" y="2496284"/>
            <a:ext cx="7086600" cy="3698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1800" dirty="0"/>
              <a:t>Specie </a:t>
            </a:r>
            <a:r>
              <a:rPr lang="en-US" altLang="it-IT" sz="1800" dirty="0" err="1"/>
              <a:t>elettron-ricche</a:t>
            </a:r>
            <a:r>
              <a:rPr lang="en-US" altLang="it-IT" sz="1800" dirty="0"/>
              <a:t> </a:t>
            </a:r>
            <a:r>
              <a:rPr lang="en-US" altLang="it-IT" sz="1800" dirty="0" err="1"/>
              <a:t>reagiscono</a:t>
            </a:r>
            <a:r>
              <a:rPr lang="en-US" altLang="it-IT" sz="1800" dirty="0"/>
              <a:t> con specie </a:t>
            </a:r>
            <a:r>
              <a:rPr lang="en-US" altLang="it-IT" sz="1800" dirty="0" err="1"/>
              <a:t>elettron-povere</a:t>
            </a:r>
            <a:r>
              <a:rPr lang="en-US" altLang="it-IT" sz="1800" dirty="0"/>
              <a:t>.</a:t>
            </a: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152400" y="3122980"/>
            <a:ext cx="5638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</a:pPr>
            <a:r>
              <a:rPr lang="it-IT" altLang="it-IT" sz="2200" dirty="0"/>
              <a:t>Come si riconosce un acido e una base?</a:t>
            </a:r>
          </a:p>
        </p:txBody>
      </p:sp>
      <p:sp>
        <p:nvSpPr>
          <p:cNvPr id="14343" name="Rettangolo 8"/>
          <p:cNvSpPr>
            <a:spLocks noChangeArrowheads="1"/>
          </p:cNvSpPr>
          <p:nvPr/>
        </p:nvSpPr>
        <p:spPr bwMode="auto">
          <a:xfrm>
            <a:off x="228600" y="3810000"/>
            <a:ext cx="8763000" cy="24749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 typeface="Times New Roman" panose="02020603050405020304" pitchFamily="18" charset="0"/>
              <a:buAutoNum type="arabicPeriod"/>
              <a:defRPr/>
            </a:pPr>
            <a:r>
              <a:rPr lang="en-US" altLang="it-IT" sz="1800" dirty="0" err="1">
                <a:latin typeface="Arial" panose="020B0604020202020204" pitchFamily="34" charset="0"/>
              </a:rPr>
              <a:t>Gli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acidi</a:t>
            </a:r>
            <a:r>
              <a:rPr lang="en-US" altLang="it-IT" sz="1800" dirty="0">
                <a:latin typeface="Arial" panose="020B0604020202020204" pitchFamily="34" charset="0"/>
              </a:rPr>
              <a:t> e le </a:t>
            </a:r>
            <a:r>
              <a:rPr lang="en-US" altLang="it-IT" sz="1800" dirty="0" err="1">
                <a:latin typeface="Arial" panose="020B0604020202020204" pitchFamily="34" charset="0"/>
              </a:rPr>
              <a:t>basi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comuni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introdotti</a:t>
            </a:r>
            <a:r>
              <a:rPr lang="en-US" altLang="it-IT" sz="1800" dirty="0">
                <a:latin typeface="Arial" panose="020B0604020202020204" pitchFamily="34" charset="0"/>
              </a:rPr>
              <a:t> in </a:t>
            </a:r>
            <a:r>
              <a:rPr lang="en-US" altLang="it-IT" sz="1800" dirty="0" err="1">
                <a:latin typeface="Arial" panose="020B0604020202020204" pitchFamily="34" charset="0"/>
              </a:rPr>
              <a:t>chimica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generale</a:t>
            </a:r>
            <a:r>
              <a:rPr lang="en-US" altLang="it-IT" sz="1800" dirty="0">
                <a:latin typeface="Arial" panose="020B0604020202020204" pitchFamily="34" charset="0"/>
              </a:rPr>
              <a:t>: </a:t>
            </a:r>
            <a:r>
              <a:rPr lang="en-US" altLang="it-IT" sz="1800" dirty="0" err="1">
                <a:latin typeface="Arial" panose="020B0604020202020204" pitchFamily="34" charset="0"/>
              </a:rPr>
              <a:t>HCl</a:t>
            </a:r>
            <a:r>
              <a:rPr lang="en-US" altLang="it-IT" sz="1800" dirty="0">
                <a:latin typeface="Arial" panose="020B0604020202020204" pitchFamily="34" charset="0"/>
              </a:rPr>
              <a:t>, H</a:t>
            </a:r>
            <a:r>
              <a:rPr lang="en-US" altLang="it-IT" sz="1800" baseline="-25000" dirty="0">
                <a:latin typeface="Arial" panose="020B0604020202020204" pitchFamily="34" charset="0"/>
              </a:rPr>
              <a:t>2</a:t>
            </a:r>
            <a:r>
              <a:rPr lang="en-US" altLang="it-IT" sz="1800" dirty="0">
                <a:latin typeface="Arial" panose="020B0604020202020204" pitchFamily="34" charset="0"/>
              </a:rPr>
              <a:t>SO</a:t>
            </a:r>
            <a:r>
              <a:rPr lang="en-US" altLang="it-IT" sz="1800" baseline="-25000" dirty="0">
                <a:latin typeface="Arial" panose="020B0604020202020204" pitchFamily="34" charset="0"/>
              </a:rPr>
              <a:t>4</a:t>
            </a:r>
            <a:r>
              <a:rPr lang="en-US" altLang="it-IT" sz="1800" dirty="0">
                <a:latin typeface="Arial" panose="020B0604020202020204" pitchFamily="34" charset="0"/>
              </a:rPr>
              <a:t>, </a:t>
            </a:r>
            <a:r>
              <a:rPr lang="en-US" altLang="it-IT" sz="1800" dirty="0" err="1">
                <a:latin typeface="Arial" panose="020B0604020202020204" pitchFamily="34" charset="0"/>
              </a:rPr>
              <a:t>ecc</a:t>
            </a:r>
            <a:r>
              <a:rPr lang="en-US" altLang="it-IT" sz="1800" dirty="0">
                <a:latin typeface="Arial" panose="020B0604020202020204" pitchFamily="34" charset="0"/>
              </a:rPr>
              <a:t>. </a:t>
            </a:r>
            <a:r>
              <a:rPr lang="en-US" altLang="it-IT" sz="1800" dirty="0" err="1">
                <a:latin typeface="Arial" panose="020B0604020202020204" pitchFamily="34" charset="0"/>
              </a:rPr>
              <a:t>sono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acidi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forti</a:t>
            </a:r>
            <a:r>
              <a:rPr lang="en-US" altLang="it-IT" sz="1800" dirty="0">
                <a:latin typeface="Arial" panose="020B0604020202020204" pitchFamily="34" charset="0"/>
              </a:rPr>
              <a:t> e OH</a:t>
            </a:r>
            <a:r>
              <a:rPr lang="en-US" altLang="it-IT" sz="1800" baseline="30000" dirty="0">
                <a:latin typeface="Arial" panose="020B0604020202020204" pitchFamily="34" charset="0"/>
              </a:rPr>
              <a:t>-</a:t>
            </a:r>
            <a:r>
              <a:rPr lang="en-US" altLang="it-IT" sz="1800" dirty="0">
                <a:latin typeface="Arial" panose="020B0604020202020204" pitchFamily="34" charset="0"/>
              </a:rPr>
              <a:t>, </a:t>
            </a:r>
            <a:r>
              <a:rPr lang="en-US" altLang="it-IT" sz="1800" dirty="0" err="1">
                <a:latin typeface="Arial" panose="020B0604020202020204" pitchFamily="34" charset="0"/>
              </a:rPr>
              <a:t>ecc</a:t>
            </a:r>
            <a:r>
              <a:rPr lang="en-US" altLang="it-IT" sz="1800" dirty="0">
                <a:latin typeface="Arial" panose="020B0604020202020204" pitchFamily="34" charset="0"/>
              </a:rPr>
              <a:t>. </a:t>
            </a:r>
            <a:r>
              <a:rPr lang="en-US" altLang="it-IT" sz="1800" dirty="0" err="1">
                <a:latin typeface="Arial" panose="020B0604020202020204" pitchFamily="34" charset="0"/>
              </a:rPr>
              <a:t>sono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basi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forti</a:t>
            </a:r>
            <a:endParaRPr lang="en-US" altLang="it-IT" sz="1800" dirty="0">
              <a:latin typeface="Arial" panose="020B0604020202020204" pitchFamily="34" charset="0"/>
            </a:endParaRPr>
          </a:p>
          <a:p>
            <a:pPr algn="just" eaLnBrk="1" hangingPunct="1">
              <a:spcBef>
                <a:spcPct val="30000"/>
              </a:spcBef>
              <a:buFont typeface="Times New Roman" panose="02020603050405020304" pitchFamily="18" charset="0"/>
              <a:buAutoNum type="arabicPeriod"/>
              <a:defRPr/>
            </a:pPr>
            <a:r>
              <a:rPr lang="en-US" altLang="it-IT" sz="1800" dirty="0" err="1">
                <a:latin typeface="Arial" panose="020B0604020202020204" pitchFamily="34" charset="0"/>
              </a:rPr>
              <a:t>Quando</a:t>
            </a:r>
            <a:r>
              <a:rPr lang="en-US" altLang="it-IT" sz="1800" dirty="0">
                <a:latin typeface="Arial" panose="020B0604020202020204" pitchFamily="34" charset="0"/>
              </a:rPr>
              <a:t> solo </a:t>
            </a:r>
            <a:r>
              <a:rPr lang="en-US" altLang="it-IT" sz="1800" dirty="0" err="1">
                <a:latin typeface="Arial" panose="020B0604020202020204" pitchFamily="34" charset="0"/>
              </a:rPr>
              <a:t>uno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dei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composti</a:t>
            </a:r>
            <a:r>
              <a:rPr lang="en-US" altLang="it-IT" sz="1800" dirty="0">
                <a:latin typeface="Arial" panose="020B0604020202020204" pitchFamily="34" charset="0"/>
              </a:rPr>
              <a:t> di </a:t>
            </a:r>
            <a:r>
              <a:rPr lang="en-US" altLang="it-IT" sz="1800" dirty="0" err="1">
                <a:latin typeface="Arial" panose="020B0604020202020204" pitchFamily="34" charset="0"/>
              </a:rPr>
              <a:t>partenza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presenta</a:t>
            </a:r>
            <a:r>
              <a:rPr lang="en-US" altLang="it-IT" sz="1800" dirty="0">
                <a:latin typeface="Arial" panose="020B0604020202020204" pitchFamily="34" charset="0"/>
              </a:rPr>
              <a:t> un </a:t>
            </a:r>
            <a:r>
              <a:rPr lang="en-US" altLang="it-IT" sz="1800" dirty="0" err="1">
                <a:latin typeface="Arial" panose="020B0604020202020204" pitchFamily="34" charset="0"/>
              </a:rPr>
              <a:t>idrogeno</a:t>
            </a:r>
            <a:r>
              <a:rPr lang="en-US" altLang="it-IT" sz="1800" dirty="0">
                <a:latin typeface="Arial" panose="020B0604020202020204" pitchFamily="34" charset="0"/>
              </a:rPr>
              <a:t>, </a:t>
            </a:r>
            <a:r>
              <a:rPr lang="en-US" altLang="it-IT" sz="1800" dirty="0" err="1">
                <a:latin typeface="Arial" panose="020B0604020202020204" pitchFamily="34" charset="0"/>
              </a:rPr>
              <a:t>questo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deve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essere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l’acido</a:t>
            </a:r>
            <a:r>
              <a:rPr lang="en-US" altLang="it-IT" sz="1800" dirty="0">
                <a:latin typeface="Arial" panose="020B0604020202020204" pitchFamily="34" charset="0"/>
              </a:rPr>
              <a:t>. Se </a:t>
            </a:r>
            <a:r>
              <a:rPr lang="en-US" altLang="it-IT" sz="1800" dirty="0" err="1">
                <a:latin typeface="Arial" panose="020B0604020202020204" pitchFamily="34" charset="0"/>
              </a:rPr>
              <a:t>uno</a:t>
            </a:r>
            <a:r>
              <a:rPr lang="en-US" altLang="it-IT" sz="1800" dirty="0">
                <a:latin typeface="Arial" panose="020B0604020202020204" pitchFamily="34" charset="0"/>
              </a:rPr>
              <a:t> solo </a:t>
            </a:r>
            <a:r>
              <a:rPr lang="en-US" altLang="it-IT" sz="1800" dirty="0" err="1">
                <a:latin typeface="Arial" panose="020B0604020202020204" pitchFamily="34" charset="0"/>
              </a:rPr>
              <a:t>dei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prodotti</a:t>
            </a:r>
            <a:r>
              <a:rPr lang="en-US" altLang="it-IT" sz="1800" dirty="0">
                <a:latin typeface="Arial" panose="020B0604020202020204" pitchFamily="34" charset="0"/>
              </a:rPr>
              <a:t> di </a:t>
            </a:r>
            <a:r>
              <a:rPr lang="en-US" altLang="it-IT" sz="1800" dirty="0" err="1">
                <a:latin typeface="Arial" panose="020B0604020202020204" pitchFamily="34" charset="0"/>
              </a:rPr>
              <a:t>partenza</a:t>
            </a:r>
            <a:r>
              <a:rPr lang="en-US" altLang="it-IT" sz="1800" dirty="0">
                <a:latin typeface="Arial" panose="020B0604020202020204" pitchFamily="34" charset="0"/>
              </a:rPr>
              <a:t> ha </a:t>
            </a:r>
            <a:r>
              <a:rPr lang="en-US" altLang="it-IT" sz="1800" dirty="0" err="1">
                <a:latin typeface="Arial" panose="020B0604020202020204" pitchFamily="34" charset="0"/>
              </a:rPr>
              <a:t>una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coppia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solitaria</a:t>
            </a:r>
            <a:r>
              <a:rPr lang="en-US" altLang="it-IT" sz="1800" dirty="0">
                <a:latin typeface="Arial" panose="020B0604020202020204" pitchFamily="34" charset="0"/>
              </a:rPr>
              <a:t> o un </a:t>
            </a:r>
            <a:r>
              <a:rPr lang="en-US" altLang="it-IT" sz="1800" dirty="0" err="1">
                <a:latin typeface="Arial" panose="020B0604020202020204" pitchFamily="34" charset="0"/>
              </a:rPr>
              <a:t>legame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>
                <a:latin typeface="Symbol" panose="05050102010706020507" pitchFamily="18" charset="2"/>
              </a:rPr>
              <a:t>p</a:t>
            </a:r>
            <a:r>
              <a:rPr lang="en-US" altLang="it-IT" sz="1800" dirty="0">
                <a:latin typeface="Arial" panose="020B0604020202020204" pitchFamily="34" charset="0"/>
              </a:rPr>
              <a:t>, </a:t>
            </a:r>
            <a:r>
              <a:rPr lang="en-US" altLang="it-IT" sz="1800" dirty="0" err="1">
                <a:latin typeface="Arial" panose="020B0604020202020204" pitchFamily="34" charset="0"/>
              </a:rPr>
              <a:t>questo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deve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essere</a:t>
            </a:r>
            <a:r>
              <a:rPr lang="en-US" altLang="it-IT" sz="1800" dirty="0">
                <a:latin typeface="Arial" panose="020B0604020202020204" pitchFamily="34" charset="0"/>
              </a:rPr>
              <a:t> la base</a:t>
            </a:r>
          </a:p>
          <a:p>
            <a:pPr algn="just" eaLnBrk="1" hangingPunct="1">
              <a:spcBef>
                <a:spcPct val="30000"/>
              </a:spcBef>
              <a:buFont typeface="Times New Roman" panose="02020603050405020304" pitchFamily="18" charset="0"/>
              <a:buAutoNum type="arabicPeriod"/>
              <a:defRPr/>
            </a:pPr>
            <a:r>
              <a:rPr lang="en-US" altLang="it-IT" sz="1800" dirty="0">
                <a:latin typeface="Arial" panose="020B0604020202020204" pitchFamily="34" charset="0"/>
              </a:rPr>
              <a:t>Un </a:t>
            </a:r>
            <a:r>
              <a:rPr lang="en-US" altLang="it-IT" sz="1800" dirty="0" err="1">
                <a:latin typeface="Arial" panose="020B0604020202020204" pitchFamily="34" charset="0"/>
              </a:rPr>
              <a:t>prodotto</a:t>
            </a:r>
            <a:r>
              <a:rPr lang="en-US" altLang="it-IT" sz="1800" dirty="0">
                <a:latin typeface="Arial" panose="020B0604020202020204" pitchFamily="34" charset="0"/>
              </a:rPr>
              <a:t> di </a:t>
            </a:r>
            <a:r>
              <a:rPr lang="en-US" altLang="it-IT" sz="1800" dirty="0" err="1">
                <a:latin typeface="Arial" panose="020B0604020202020204" pitchFamily="34" charset="0"/>
              </a:rPr>
              <a:t>partenza</a:t>
            </a:r>
            <a:r>
              <a:rPr lang="en-US" altLang="it-IT" sz="1800" dirty="0">
                <a:latin typeface="Arial" panose="020B0604020202020204" pitchFamily="34" charset="0"/>
              </a:rPr>
              <a:t> con </a:t>
            </a:r>
            <a:r>
              <a:rPr lang="en-US" altLang="it-IT" sz="1800" dirty="0" err="1">
                <a:latin typeface="Arial" panose="020B0604020202020204" pitchFamily="34" charset="0"/>
              </a:rPr>
              <a:t>una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carica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netta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positiva</a:t>
            </a:r>
            <a:r>
              <a:rPr lang="en-US" altLang="it-IT" sz="1800" dirty="0">
                <a:latin typeface="Arial" panose="020B0604020202020204" pitchFamily="34" charset="0"/>
              </a:rPr>
              <a:t> è </a:t>
            </a:r>
            <a:r>
              <a:rPr lang="en-US" altLang="it-IT" sz="1800" dirty="0" err="1">
                <a:latin typeface="Arial" panose="020B0604020202020204" pitchFamily="34" charset="0"/>
              </a:rPr>
              <a:t>solitamente</a:t>
            </a:r>
            <a:r>
              <a:rPr lang="en-US" altLang="it-IT" sz="1800" dirty="0">
                <a:latin typeface="Arial" panose="020B0604020202020204" pitchFamily="34" charset="0"/>
              </a:rPr>
              <a:t> un </a:t>
            </a:r>
            <a:r>
              <a:rPr lang="en-US" altLang="it-IT" sz="1800" dirty="0" err="1">
                <a:latin typeface="Arial" panose="020B0604020202020204" pitchFamily="34" charset="0"/>
              </a:rPr>
              <a:t>acido</a:t>
            </a:r>
            <a:r>
              <a:rPr lang="en-US" altLang="it-IT" sz="1800" dirty="0">
                <a:latin typeface="Arial" panose="020B0604020202020204" pitchFamily="34" charset="0"/>
              </a:rPr>
              <a:t>. Un </a:t>
            </a:r>
            <a:r>
              <a:rPr lang="en-US" altLang="it-IT" sz="1800" dirty="0" err="1">
                <a:latin typeface="Arial" panose="020B0604020202020204" pitchFamily="34" charset="0"/>
              </a:rPr>
              <a:t>prodotto</a:t>
            </a:r>
            <a:r>
              <a:rPr lang="en-US" altLang="it-IT" sz="1800" dirty="0">
                <a:latin typeface="Arial" panose="020B0604020202020204" pitchFamily="34" charset="0"/>
              </a:rPr>
              <a:t> di </a:t>
            </a:r>
            <a:r>
              <a:rPr lang="en-US" altLang="it-IT" sz="1800" dirty="0" err="1">
                <a:latin typeface="Arial" panose="020B0604020202020204" pitchFamily="34" charset="0"/>
              </a:rPr>
              <a:t>partenza</a:t>
            </a:r>
            <a:r>
              <a:rPr lang="en-US" altLang="it-IT" sz="1800" dirty="0">
                <a:latin typeface="Arial" panose="020B0604020202020204" pitchFamily="34" charset="0"/>
              </a:rPr>
              <a:t> con </a:t>
            </a:r>
            <a:r>
              <a:rPr lang="en-US" altLang="it-IT" sz="1800" dirty="0" err="1">
                <a:latin typeface="Arial" panose="020B0604020202020204" pitchFamily="34" charset="0"/>
              </a:rPr>
              <a:t>una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carica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negativa</a:t>
            </a:r>
            <a:r>
              <a:rPr lang="en-US" altLang="it-IT" sz="1800" dirty="0">
                <a:latin typeface="Arial" panose="020B0604020202020204" pitchFamily="34" charset="0"/>
              </a:rPr>
              <a:t> è </a:t>
            </a:r>
            <a:r>
              <a:rPr lang="en-US" altLang="it-IT" sz="1800" dirty="0" err="1">
                <a:latin typeface="Arial" panose="020B0604020202020204" pitchFamily="34" charset="0"/>
              </a:rPr>
              <a:t>solitamente</a:t>
            </a:r>
            <a:r>
              <a:rPr lang="en-US" altLang="it-IT" sz="1800" dirty="0">
                <a:latin typeface="Arial" panose="020B0604020202020204" pitchFamily="34" charset="0"/>
              </a:rPr>
              <a:t> </a:t>
            </a:r>
            <a:r>
              <a:rPr lang="en-US" altLang="it-IT" sz="1800" dirty="0" err="1">
                <a:latin typeface="Arial" panose="020B0604020202020204" pitchFamily="34" charset="0"/>
              </a:rPr>
              <a:t>una</a:t>
            </a:r>
            <a:r>
              <a:rPr lang="en-US" altLang="it-IT" sz="1800" dirty="0">
                <a:latin typeface="Arial" panose="020B0604020202020204" pitchFamily="34" charset="0"/>
              </a:rPr>
              <a:t> base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177421" y="2202695"/>
            <a:ext cx="86868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en-US" altLang="it-IT" sz="2200" b="0" dirty="0" err="1"/>
              <a:t>L’acidità</a:t>
            </a:r>
            <a:r>
              <a:rPr lang="en-US" altLang="it-IT" sz="2200" b="0" dirty="0"/>
              <a:t> è </a:t>
            </a:r>
            <a:r>
              <a:rPr lang="en-US" altLang="it-IT" sz="2200" b="0" dirty="0" err="1"/>
              <a:t>misurata</a:t>
            </a:r>
            <a:r>
              <a:rPr lang="en-US" altLang="it-IT" sz="2200" b="0" dirty="0"/>
              <a:t> da </a:t>
            </a:r>
            <a:r>
              <a:rPr lang="en-US" altLang="it-IT" sz="2200" b="0" dirty="0" err="1"/>
              <a:t>una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costante</a:t>
            </a:r>
            <a:r>
              <a:rPr lang="en-US" altLang="it-IT" sz="2200" b="0" dirty="0"/>
              <a:t> di </a:t>
            </a:r>
            <a:r>
              <a:rPr lang="en-US" altLang="it-IT" sz="2200" b="0" dirty="0" err="1"/>
              <a:t>equilibrio</a:t>
            </a:r>
            <a:r>
              <a:rPr lang="en-US" altLang="it-IT" sz="2200" b="0" dirty="0"/>
              <a:t>. </a:t>
            </a:r>
            <a:r>
              <a:rPr lang="en-US" altLang="it-IT" sz="2200" b="0" dirty="0" err="1"/>
              <a:t>Quando</a:t>
            </a:r>
            <a:r>
              <a:rPr lang="en-US" altLang="it-IT" sz="2200" b="0" dirty="0"/>
              <a:t> un </a:t>
            </a:r>
            <a:r>
              <a:rPr lang="en-US" altLang="it-IT" sz="2200" b="0" dirty="0" err="1"/>
              <a:t>acido</a:t>
            </a:r>
            <a:r>
              <a:rPr lang="en-US" altLang="it-IT" sz="2200" b="0" dirty="0"/>
              <a:t> di </a:t>
            </a:r>
            <a:r>
              <a:rPr lang="en-US" altLang="it-IT" sz="2200" b="0" dirty="0" err="1"/>
              <a:t>Brønsted</a:t>
            </a:r>
            <a:r>
              <a:rPr lang="en-US" altLang="it-IT" sz="2200" b="0" dirty="0"/>
              <a:t>-Lowry H-A è </a:t>
            </a:r>
            <a:r>
              <a:rPr lang="en-US" altLang="it-IT" sz="2200" b="0" dirty="0" err="1"/>
              <a:t>disciolto</a:t>
            </a:r>
            <a:r>
              <a:rPr lang="en-US" altLang="it-IT" sz="2200" b="0" dirty="0"/>
              <a:t> in </a:t>
            </a:r>
            <a:r>
              <a:rPr lang="en-US" altLang="it-IT" sz="2200" b="0" dirty="0" err="1"/>
              <a:t>acqua</a:t>
            </a:r>
            <a:r>
              <a:rPr lang="en-US" altLang="it-IT" sz="2200" b="0" dirty="0"/>
              <a:t>, </a:t>
            </a:r>
            <a:r>
              <a:rPr lang="en-US" altLang="it-IT" sz="2200" b="0" dirty="0" err="1"/>
              <a:t>avviene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una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reazione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acido</a:t>
            </a:r>
            <a:r>
              <a:rPr lang="en-US" altLang="it-IT" sz="2200" b="0" dirty="0"/>
              <a:t>-base, e per </a:t>
            </a:r>
            <a:r>
              <a:rPr lang="en-US" altLang="it-IT" sz="2200" b="0" dirty="0" err="1"/>
              <a:t>questa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reazione</a:t>
            </a:r>
            <a:r>
              <a:rPr lang="en-US" altLang="it-IT" sz="2200" b="0" dirty="0"/>
              <a:t>, </a:t>
            </a:r>
            <a:r>
              <a:rPr lang="en-US" altLang="it-IT" sz="2200" b="0" dirty="0" err="1"/>
              <a:t>può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essere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scritta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una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costante</a:t>
            </a:r>
            <a:r>
              <a:rPr lang="en-US" altLang="it-IT" sz="2200" b="0" dirty="0"/>
              <a:t> di </a:t>
            </a:r>
            <a:r>
              <a:rPr lang="en-US" altLang="it-IT" sz="2200" b="0" dirty="0" err="1"/>
              <a:t>equilibrio</a:t>
            </a:r>
            <a:r>
              <a:rPr lang="en-US" altLang="it-IT" sz="2200" b="0" dirty="0"/>
              <a:t>.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2895600" y="235635"/>
            <a:ext cx="335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800" dirty="0">
                <a:solidFill>
                  <a:srgbClr val="EF9511"/>
                </a:solidFill>
              </a:rPr>
              <a:t>Forza </a:t>
            </a:r>
            <a:r>
              <a:rPr lang="en-US" altLang="it-IT" sz="2800" dirty="0" err="1">
                <a:solidFill>
                  <a:srgbClr val="EF9511"/>
                </a:solidFill>
              </a:rPr>
              <a:t>acida</a:t>
            </a:r>
            <a:r>
              <a:rPr lang="en-US" altLang="it-IT" sz="2800" dirty="0">
                <a:solidFill>
                  <a:srgbClr val="EF9511"/>
                </a:solidFill>
              </a:rPr>
              <a:t> e </a:t>
            </a:r>
            <a:r>
              <a:rPr lang="en-US" altLang="it-IT" sz="2800" dirty="0" err="1">
                <a:solidFill>
                  <a:srgbClr val="EF9511"/>
                </a:solidFill>
              </a:rPr>
              <a:t>p</a:t>
            </a:r>
            <a:r>
              <a:rPr lang="en-US" altLang="it-IT" sz="2800" i="1" dirty="0" err="1">
                <a:solidFill>
                  <a:srgbClr val="EF9511"/>
                </a:solidFill>
              </a:rPr>
              <a:t>K</a:t>
            </a:r>
            <a:r>
              <a:rPr lang="en-US" altLang="it-IT" sz="2800" baseline="-25000" dirty="0" err="1">
                <a:solidFill>
                  <a:srgbClr val="EF9511"/>
                </a:solidFill>
              </a:rPr>
              <a:t>a</a:t>
            </a:r>
            <a:endParaRPr lang="en-US" altLang="it-IT" sz="2800" baseline="-25000" dirty="0">
              <a:solidFill>
                <a:srgbClr val="EF9511"/>
              </a:solidFill>
            </a:endParaRPr>
          </a:p>
        </p:txBody>
      </p:sp>
      <p:sp>
        <p:nvSpPr>
          <p:cNvPr id="22532" name="Rettangolo 7"/>
          <p:cNvSpPr>
            <a:spLocks noChangeArrowheads="1"/>
          </p:cNvSpPr>
          <p:nvPr/>
        </p:nvSpPr>
        <p:spPr bwMode="auto">
          <a:xfrm>
            <a:off x="152400" y="1760538"/>
            <a:ext cx="8839200" cy="369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dirty="0" err="1"/>
              <a:t>Quanto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più</a:t>
            </a:r>
            <a:r>
              <a:rPr lang="en-US" altLang="it-IT" sz="1800" dirty="0"/>
              <a:t> </a:t>
            </a:r>
            <a:r>
              <a:rPr lang="en-US" altLang="it-IT" sz="1800" dirty="0" err="1"/>
              <a:t>facilmente</a:t>
            </a:r>
            <a:r>
              <a:rPr lang="en-US" altLang="it-IT" sz="1800" dirty="0"/>
              <a:t> un </a:t>
            </a:r>
            <a:r>
              <a:rPr lang="en-US" altLang="it-IT" sz="1800" dirty="0" err="1"/>
              <a:t>composto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dona</a:t>
            </a:r>
            <a:r>
              <a:rPr lang="en-US" altLang="it-IT" sz="1800" dirty="0"/>
              <a:t> un </a:t>
            </a:r>
            <a:r>
              <a:rPr lang="en-US" altLang="it-IT" sz="1800" dirty="0" err="1"/>
              <a:t>protone</a:t>
            </a:r>
            <a:r>
              <a:rPr lang="en-US" altLang="it-IT" sz="1800" dirty="0"/>
              <a:t>, </a:t>
            </a:r>
            <a:r>
              <a:rPr lang="en-US" altLang="it-IT" sz="1800" dirty="0" err="1"/>
              <a:t>tanto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più</a:t>
            </a:r>
            <a:r>
              <a:rPr lang="en-US" altLang="it-IT" sz="1800" dirty="0"/>
              <a:t> </a:t>
            </a:r>
            <a:r>
              <a:rPr lang="en-US" altLang="it-IT" sz="1800" dirty="0" err="1"/>
              <a:t>l’acido</a:t>
            </a:r>
            <a:r>
              <a:rPr lang="en-US" altLang="it-IT" sz="1800" dirty="0"/>
              <a:t> è forte.</a:t>
            </a:r>
          </a:p>
        </p:txBody>
      </p:sp>
      <p:sp>
        <p:nvSpPr>
          <p:cNvPr id="22533" name="Rettangolo 8"/>
          <p:cNvSpPr>
            <a:spLocks noChangeArrowheads="1"/>
          </p:cNvSpPr>
          <p:nvPr/>
        </p:nvSpPr>
        <p:spPr bwMode="auto">
          <a:xfrm>
            <a:off x="76200" y="886201"/>
            <a:ext cx="8991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dirty="0">
                <a:solidFill>
                  <a:srgbClr val="0070C0"/>
                </a:solidFill>
              </a:rPr>
              <a:t>La </a:t>
            </a:r>
            <a:r>
              <a:rPr lang="en-US" altLang="it-IT" dirty="0" err="1">
                <a:solidFill>
                  <a:srgbClr val="0070C0"/>
                </a:solidFill>
              </a:rPr>
              <a:t>forza</a:t>
            </a:r>
            <a:r>
              <a:rPr lang="en-US" altLang="it-IT" dirty="0">
                <a:solidFill>
                  <a:srgbClr val="0070C0"/>
                </a:solidFill>
              </a:rPr>
              <a:t> </a:t>
            </a:r>
            <a:r>
              <a:rPr lang="en-US" altLang="it-IT" dirty="0" err="1">
                <a:solidFill>
                  <a:srgbClr val="0070C0"/>
                </a:solidFill>
              </a:rPr>
              <a:t>acida</a:t>
            </a:r>
            <a:r>
              <a:rPr lang="en-US" altLang="it-IT" dirty="0">
                <a:solidFill>
                  <a:srgbClr val="0070C0"/>
                </a:solidFill>
              </a:rPr>
              <a:t> è la </a:t>
            </a:r>
            <a:r>
              <a:rPr lang="en-US" altLang="it-IT" dirty="0" err="1">
                <a:solidFill>
                  <a:srgbClr val="0070C0"/>
                </a:solidFill>
              </a:rPr>
              <a:t>tendenza</a:t>
            </a:r>
            <a:r>
              <a:rPr lang="en-US" altLang="it-IT" dirty="0">
                <a:solidFill>
                  <a:srgbClr val="0070C0"/>
                </a:solidFill>
              </a:rPr>
              <a:t> di un </a:t>
            </a:r>
            <a:r>
              <a:rPr lang="en-US" altLang="it-IT" dirty="0" err="1">
                <a:solidFill>
                  <a:srgbClr val="0070C0"/>
                </a:solidFill>
              </a:rPr>
              <a:t>acido</a:t>
            </a:r>
            <a:r>
              <a:rPr lang="en-US" altLang="it-IT" dirty="0">
                <a:solidFill>
                  <a:srgbClr val="0070C0"/>
                </a:solidFill>
              </a:rPr>
              <a:t> a </a:t>
            </a:r>
            <a:r>
              <a:rPr lang="en-US" altLang="it-IT" dirty="0" err="1">
                <a:solidFill>
                  <a:srgbClr val="0070C0"/>
                </a:solidFill>
              </a:rPr>
              <a:t>donare</a:t>
            </a:r>
            <a:r>
              <a:rPr lang="en-US" altLang="it-IT" dirty="0">
                <a:solidFill>
                  <a:srgbClr val="0070C0"/>
                </a:solidFill>
              </a:rPr>
              <a:t> un </a:t>
            </a:r>
            <a:r>
              <a:rPr lang="en-US" altLang="it-IT" dirty="0" err="1">
                <a:solidFill>
                  <a:srgbClr val="0070C0"/>
                </a:solidFill>
              </a:rPr>
              <a:t>protone</a:t>
            </a:r>
            <a:endParaRPr lang="it-IT" altLang="it-IT" dirty="0"/>
          </a:p>
        </p:txBody>
      </p:sp>
      <p:sp>
        <p:nvSpPr>
          <p:cNvPr id="22534" name="Rettangolo 9"/>
          <p:cNvSpPr>
            <a:spLocks noChangeArrowheads="1"/>
          </p:cNvSpPr>
          <p:nvPr/>
        </p:nvSpPr>
        <p:spPr bwMode="auto">
          <a:xfrm>
            <a:off x="152400" y="3921270"/>
            <a:ext cx="8839200" cy="369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dirty="0" err="1"/>
              <a:t>Più</a:t>
            </a:r>
            <a:r>
              <a:rPr lang="en-US" altLang="it-IT" sz="1800" dirty="0"/>
              <a:t> forte è </a:t>
            </a:r>
            <a:r>
              <a:rPr lang="en-US" altLang="it-IT" sz="1800" dirty="0" err="1"/>
              <a:t>l’acido</a:t>
            </a:r>
            <a:r>
              <a:rPr lang="en-US" altLang="it-IT" sz="1800" dirty="0"/>
              <a:t>, </a:t>
            </a:r>
            <a:r>
              <a:rPr lang="en-US" altLang="it-IT" sz="1800" dirty="0" err="1"/>
              <a:t>più</a:t>
            </a:r>
            <a:r>
              <a:rPr lang="en-US" altLang="it-IT" sz="1800" dirty="0"/>
              <a:t> </a:t>
            </a:r>
            <a:r>
              <a:rPr lang="en-US" altLang="it-IT" sz="1800" dirty="0" err="1"/>
              <a:t>l’equlibrio</a:t>
            </a:r>
            <a:r>
              <a:rPr lang="en-US" altLang="it-IT" sz="1800" dirty="0"/>
              <a:t> è </a:t>
            </a:r>
            <a:r>
              <a:rPr lang="en-US" altLang="it-IT" sz="1800" dirty="0" err="1"/>
              <a:t>spostato</a:t>
            </a:r>
            <a:r>
              <a:rPr lang="en-US" altLang="it-IT" sz="1800" dirty="0"/>
              <a:t> a </a:t>
            </a:r>
            <a:r>
              <a:rPr lang="en-US" altLang="it-IT" sz="1800" dirty="0" err="1"/>
              <a:t>destra</a:t>
            </a:r>
            <a:r>
              <a:rPr lang="en-US" altLang="it-IT" sz="1800" dirty="0"/>
              <a:t>, </a:t>
            </a:r>
            <a:r>
              <a:rPr lang="en-US" altLang="it-IT" sz="1800" dirty="0" err="1"/>
              <a:t>più</a:t>
            </a:r>
            <a:r>
              <a:rPr lang="en-US" altLang="it-IT" sz="1800" dirty="0"/>
              <a:t> </a:t>
            </a:r>
            <a:r>
              <a:rPr lang="en-US" altLang="it-IT" sz="1800" dirty="0" err="1"/>
              <a:t>grande</a:t>
            </a:r>
            <a:r>
              <a:rPr lang="en-US" altLang="it-IT" sz="1800" dirty="0"/>
              <a:t> è la </a:t>
            </a:r>
            <a:r>
              <a:rPr lang="en-US" altLang="it-IT" sz="1800" i="1" dirty="0" err="1"/>
              <a:t>K</a:t>
            </a:r>
            <a:r>
              <a:rPr lang="en-US" altLang="it-IT" sz="1800" baseline="-25000" dirty="0" err="1"/>
              <a:t>a</a:t>
            </a:r>
            <a:r>
              <a:rPr lang="en-US" altLang="it-IT" sz="1800" dirty="0"/>
              <a:t>.</a:t>
            </a:r>
          </a:p>
        </p:txBody>
      </p:sp>
      <p:pic>
        <p:nvPicPr>
          <p:cNvPr id="22535" name="Picture 4" descr="000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5484125"/>
            <a:ext cx="29083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Text Box 7"/>
          <p:cNvSpPr txBox="1">
            <a:spLocks noChangeArrowheads="1"/>
          </p:cNvSpPr>
          <p:nvPr/>
        </p:nvSpPr>
        <p:spPr bwMode="auto">
          <a:xfrm>
            <a:off x="228600" y="4503738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it-IT" altLang="it-IT" sz="2000"/>
              <a:t>E’ generalmente più conveniente, parlando di forza acida, usare i valori di “p</a:t>
            </a:r>
            <a:r>
              <a:rPr lang="it-IT" altLang="it-IT" sz="2000" i="1"/>
              <a:t>K</a:t>
            </a:r>
            <a:r>
              <a:rPr lang="it-IT" altLang="it-IT" sz="2000" baseline="-25000"/>
              <a:t>a</a:t>
            </a:r>
            <a:r>
              <a:rPr lang="it-IT" altLang="it-IT" sz="2000"/>
              <a:t>” piuttosto che quelli di </a:t>
            </a:r>
            <a:r>
              <a:rPr lang="it-IT" altLang="it-IT" sz="2000" i="1"/>
              <a:t>K</a:t>
            </a:r>
            <a:r>
              <a:rPr lang="it-IT" altLang="it-IT" sz="2000" baseline="-25000"/>
              <a:t>a</a:t>
            </a:r>
            <a:r>
              <a:rPr lang="it-IT" altLang="it-IT" sz="200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 descr="0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85800"/>
            <a:ext cx="85455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ttangolo 4"/>
          <p:cNvSpPr>
            <a:spLocks noChangeArrowheads="1"/>
          </p:cNvSpPr>
          <p:nvPr/>
        </p:nvSpPr>
        <p:spPr bwMode="auto">
          <a:xfrm>
            <a:off x="4191000" y="3581400"/>
            <a:ext cx="4648200" cy="369888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/>
              <a:t>Più </a:t>
            </a:r>
            <a:r>
              <a:rPr lang="en-US" altLang="it-IT" sz="1800" i="1"/>
              <a:t>piccolo</a:t>
            </a:r>
            <a:r>
              <a:rPr lang="en-US" altLang="it-IT" sz="1800"/>
              <a:t> è il p</a:t>
            </a:r>
            <a:r>
              <a:rPr lang="en-US" altLang="it-IT" sz="1800" i="1"/>
              <a:t>K</a:t>
            </a:r>
            <a:r>
              <a:rPr lang="en-US" altLang="it-IT" sz="1800" baseline="-25000"/>
              <a:t>a</a:t>
            </a:r>
            <a:r>
              <a:rPr lang="en-US" altLang="it-IT" sz="1800"/>
              <a:t>, più </a:t>
            </a:r>
            <a:r>
              <a:rPr lang="en-US" altLang="it-IT" sz="1800" i="1"/>
              <a:t>forte</a:t>
            </a:r>
            <a:r>
              <a:rPr lang="en-US" altLang="it-IT" sz="1800"/>
              <a:t> è l’acido.</a:t>
            </a:r>
          </a:p>
        </p:txBody>
      </p:sp>
      <p:sp>
        <p:nvSpPr>
          <p:cNvPr id="24580" name="Rettangolo 6"/>
          <p:cNvSpPr>
            <a:spLocks noChangeArrowheads="1"/>
          </p:cNvSpPr>
          <p:nvPr/>
        </p:nvSpPr>
        <p:spPr bwMode="auto">
          <a:xfrm>
            <a:off x="152400" y="4343400"/>
            <a:ext cx="8686800" cy="158812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dirty="0"/>
              <a:t>Un </a:t>
            </a:r>
            <a:r>
              <a:rPr lang="en-US" altLang="it-IT" sz="1800" i="1" dirty="0" err="1"/>
              <a:t>acido</a:t>
            </a:r>
            <a:r>
              <a:rPr lang="en-US" altLang="it-IT" sz="1800" i="1" dirty="0"/>
              <a:t> forte </a:t>
            </a:r>
            <a:r>
              <a:rPr lang="en-US" altLang="it-IT" sz="1800" dirty="0" err="1"/>
              <a:t>dona</a:t>
            </a:r>
            <a:r>
              <a:rPr lang="en-US" altLang="it-IT" sz="1800" dirty="0"/>
              <a:t> </a:t>
            </a:r>
            <a:r>
              <a:rPr lang="en-US" altLang="it-IT" sz="1800" dirty="0" err="1"/>
              <a:t>facilmente</a:t>
            </a:r>
            <a:r>
              <a:rPr lang="en-US" altLang="it-IT" sz="1800" dirty="0"/>
              <a:t> un </a:t>
            </a:r>
            <a:r>
              <a:rPr lang="en-US" altLang="it-IT" sz="1800" dirty="0" err="1"/>
              <a:t>protone</a:t>
            </a:r>
            <a:r>
              <a:rPr lang="en-US" altLang="it-IT" sz="1800" dirty="0"/>
              <a:t> </a:t>
            </a:r>
            <a:r>
              <a:rPr lang="en-US" altLang="it-IT" sz="1800" dirty="0" err="1"/>
              <a:t>formando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una</a:t>
            </a:r>
            <a:r>
              <a:rPr lang="en-US" altLang="it-IT" sz="1800" dirty="0"/>
              <a:t> </a:t>
            </a:r>
            <a:r>
              <a:rPr lang="en-US" altLang="it-IT" sz="1800" i="1" dirty="0"/>
              <a:t>base </a:t>
            </a:r>
            <a:r>
              <a:rPr lang="en-US" altLang="it-IT" sz="1800" i="1" dirty="0" err="1"/>
              <a:t>coniugata</a:t>
            </a:r>
            <a:r>
              <a:rPr lang="en-US" altLang="it-IT" sz="1800" i="1" dirty="0"/>
              <a:t> </a:t>
            </a:r>
            <a:r>
              <a:rPr lang="en-US" altLang="it-IT" sz="1800" i="1" dirty="0" err="1"/>
              <a:t>debole</a:t>
            </a:r>
            <a:endParaRPr lang="en-US" altLang="it-IT" sz="1800" i="1" dirty="0"/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endParaRPr lang="en-US" altLang="it-IT" sz="1800" i="1" dirty="0"/>
          </a:p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1800" dirty="0"/>
              <a:t>Una </a:t>
            </a:r>
            <a:r>
              <a:rPr lang="en-US" altLang="it-IT" sz="1800" i="1" dirty="0"/>
              <a:t>base forte</a:t>
            </a:r>
            <a:r>
              <a:rPr lang="en-US" altLang="it-IT" sz="1800" dirty="0"/>
              <a:t> </a:t>
            </a:r>
            <a:r>
              <a:rPr lang="en-US" altLang="it-IT" sz="1800" dirty="0" err="1"/>
              <a:t>accetta</a:t>
            </a:r>
            <a:r>
              <a:rPr lang="en-US" altLang="it-IT" sz="1800" dirty="0"/>
              <a:t> </a:t>
            </a:r>
            <a:r>
              <a:rPr lang="en-US" altLang="it-IT" sz="1800" dirty="0" err="1"/>
              <a:t>facilmente</a:t>
            </a:r>
            <a:r>
              <a:rPr lang="en-US" altLang="it-IT" sz="1800" dirty="0"/>
              <a:t> un </a:t>
            </a:r>
            <a:r>
              <a:rPr lang="en-US" altLang="it-IT" sz="1800" dirty="0" err="1"/>
              <a:t>protone</a:t>
            </a:r>
            <a:r>
              <a:rPr lang="en-US" altLang="it-IT" sz="1800" dirty="0"/>
              <a:t> </a:t>
            </a:r>
            <a:r>
              <a:rPr lang="en-US" altLang="it-IT" sz="1800" dirty="0" err="1"/>
              <a:t>formando</a:t>
            </a:r>
            <a:r>
              <a:rPr lang="en-US" altLang="it-IT" sz="1800" dirty="0"/>
              <a:t> un </a:t>
            </a:r>
            <a:r>
              <a:rPr lang="en-US" altLang="it-IT" sz="1800" i="1" dirty="0" err="1"/>
              <a:t>acido</a:t>
            </a:r>
            <a:r>
              <a:rPr lang="en-US" altLang="it-IT" sz="1800" i="1" dirty="0"/>
              <a:t> </a:t>
            </a:r>
            <a:r>
              <a:rPr lang="en-US" altLang="it-IT" sz="1800" i="1" dirty="0" err="1"/>
              <a:t>coniugato</a:t>
            </a:r>
            <a:r>
              <a:rPr lang="en-US" altLang="it-IT" sz="1800" i="1" dirty="0"/>
              <a:t> </a:t>
            </a:r>
            <a:r>
              <a:rPr lang="en-US" altLang="it-IT" sz="1800" i="1" dirty="0" err="1"/>
              <a:t>debole</a:t>
            </a:r>
            <a:endParaRPr lang="en-US" altLang="it-IT" sz="18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" descr="selected_pka_values_tb_76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8"/>
          <a:stretch/>
        </p:blipFill>
        <p:spPr bwMode="auto">
          <a:xfrm>
            <a:off x="152400" y="1143000"/>
            <a:ext cx="88392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3"/>
          <p:cNvSpPr txBox="1">
            <a:spLocks noChangeArrowheads="1"/>
          </p:cNvSpPr>
          <p:nvPr/>
        </p:nvSpPr>
        <p:spPr bwMode="auto">
          <a:xfrm>
            <a:off x="762000" y="196666"/>
            <a:ext cx="822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EF9511"/>
                </a:solidFill>
              </a:rPr>
              <a:t>Previsione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dell’equilibrio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nelle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reazioni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acido</a:t>
            </a:r>
            <a:r>
              <a:rPr lang="en-US" altLang="it-IT" dirty="0">
                <a:solidFill>
                  <a:srgbClr val="EF9511"/>
                </a:solidFill>
              </a:rPr>
              <a:t>-base</a:t>
            </a:r>
            <a:endParaRPr lang="en-US" altLang="it-IT" baseline="-25000" dirty="0">
              <a:solidFill>
                <a:srgbClr val="EF9511"/>
              </a:solidFill>
            </a:endParaRPr>
          </a:p>
        </p:txBody>
      </p:sp>
      <p:sp>
        <p:nvSpPr>
          <p:cNvPr id="28675" name="Text Box 7"/>
          <p:cNvSpPr txBox="1">
            <a:spLocks noChangeArrowheads="1"/>
          </p:cNvSpPr>
          <p:nvPr/>
        </p:nvSpPr>
        <p:spPr bwMode="auto">
          <a:xfrm>
            <a:off x="116006" y="732714"/>
            <a:ext cx="84582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it-IT" altLang="it-IT" sz="2000" b="0" dirty="0"/>
              <a:t>La posizione dell’equilibrio dipende dalle forze relative degli acidi e delle basi</a:t>
            </a:r>
          </a:p>
        </p:txBody>
      </p:sp>
      <p:sp>
        <p:nvSpPr>
          <p:cNvPr id="28676" name="Rettangolo 4"/>
          <p:cNvSpPr>
            <a:spLocks noChangeArrowheads="1"/>
          </p:cNvSpPr>
          <p:nvPr/>
        </p:nvSpPr>
        <p:spPr bwMode="auto">
          <a:xfrm>
            <a:off x="123967" y="1588909"/>
            <a:ext cx="8686800" cy="3698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it-IT" altLang="it-IT" sz="1800" dirty="0"/>
              <a:t>L’equilibrio favorisce sempre la formazione dell’acido e della base più deboli</a:t>
            </a:r>
          </a:p>
        </p:txBody>
      </p:sp>
      <p:sp>
        <p:nvSpPr>
          <p:cNvPr id="28677" name="Text Box 7"/>
          <p:cNvSpPr txBox="1">
            <a:spLocks noChangeArrowheads="1"/>
          </p:cNvSpPr>
          <p:nvPr/>
        </p:nvSpPr>
        <p:spPr bwMode="auto">
          <a:xfrm>
            <a:off x="1828800" y="2106967"/>
            <a:ext cx="571500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it-IT" altLang="it-IT" sz="2000" dirty="0"/>
              <a:t>Come prevedere la posizione dell’equilibrio?</a:t>
            </a:r>
          </a:p>
          <a:p>
            <a:pPr algn="just" eaLnBrk="1" hangingPunct="1">
              <a:spcBef>
                <a:spcPct val="50000"/>
              </a:spcBef>
            </a:pPr>
            <a:r>
              <a:rPr lang="it-IT" altLang="it-IT" sz="2000" dirty="0"/>
              <a:t>La tabella dei </a:t>
            </a:r>
            <a:r>
              <a:rPr lang="it-IT" altLang="it-IT" sz="2000" dirty="0" err="1"/>
              <a:t>p</a:t>
            </a:r>
            <a:r>
              <a:rPr lang="it-IT" altLang="it-IT" sz="2000" i="1" dirty="0" err="1"/>
              <a:t>K</a:t>
            </a:r>
            <a:r>
              <a:rPr lang="it-IT" altLang="it-IT" sz="2000" baseline="-25000" dirty="0" err="1"/>
              <a:t>a</a:t>
            </a:r>
            <a:r>
              <a:rPr lang="it-IT" altLang="it-IT" sz="2000" baseline="-25000" dirty="0"/>
              <a:t> </a:t>
            </a:r>
            <a:r>
              <a:rPr lang="it-IT" altLang="it-IT" sz="2000" dirty="0"/>
              <a:t>ci fornisce la risposta</a:t>
            </a:r>
          </a:p>
        </p:txBody>
      </p:sp>
      <p:graphicFrame>
        <p:nvGraphicFramePr>
          <p:cNvPr id="28678" name="Object 3"/>
          <p:cNvGraphicFramePr>
            <a:graphicFrameLocks noChangeAspect="1"/>
          </p:cNvGraphicFramePr>
          <p:nvPr/>
        </p:nvGraphicFramePr>
        <p:xfrm>
          <a:off x="457200" y="4495800"/>
          <a:ext cx="7916863" cy="1484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4" imgW="7881620" imgH="1480820" progId="ChemDraw.Document.6.0">
                  <p:embed/>
                </p:oleObj>
              </mc:Choice>
              <mc:Fallback>
                <p:oleObj name="CS ChemDraw Drawing" r:id="rId4" imgW="7881620" imgH="1480820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495800"/>
                        <a:ext cx="7916863" cy="1484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Rettangolo 7"/>
          <p:cNvSpPr>
            <a:spLocks noChangeArrowheads="1"/>
          </p:cNvSpPr>
          <p:nvPr/>
        </p:nvSpPr>
        <p:spPr bwMode="auto">
          <a:xfrm>
            <a:off x="228600" y="3124200"/>
            <a:ext cx="2057400" cy="3698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it-IT" altLang="it-IT" sz="1800"/>
              <a:t>Acido più debole</a:t>
            </a:r>
          </a:p>
        </p:txBody>
      </p:sp>
      <p:sp>
        <p:nvSpPr>
          <p:cNvPr id="28680" name="Freccia in giù 8"/>
          <p:cNvSpPr>
            <a:spLocks noChangeArrowheads="1"/>
          </p:cNvSpPr>
          <p:nvPr/>
        </p:nvSpPr>
        <p:spPr bwMode="auto">
          <a:xfrm flipH="1">
            <a:off x="990600" y="3657600"/>
            <a:ext cx="334963" cy="685800"/>
          </a:xfrm>
          <a:prstGeom prst="downArrow">
            <a:avLst>
              <a:gd name="adj1" fmla="val 50000"/>
              <a:gd name="adj2" fmla="val 5004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81" name="Freccia in giù 9"/>
          <p:cNvSpPr>
            <a:spLocks noChangeArrowheads="1"/>
          </p:cNvSpPr>
          <p:nvPr/>
        </p:nvSpPr>
        <p:spPr bwMode="auto">
          <a:xfrm flipH="1">
            <a:off x="7543800" y="3657600"/>
            <a:ext cx="334963" cy="685800"/>
          </a:xfrm>
          <a:prstGeom prst="downArrow">
            <a:avLst>
              <a:gd name="adj1" fmla="val 50000"/>
              <a:gd name="adj2" fmla="val 5004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8682" name="Rettangolo 10"/>
          <p:cNvSpPr>
            <a:spLocks noChangeArrowheads="1"/>
          </p:cNvSpPr>
          <p:nvPr/>
        </p:nvSpPr>
        <p:spPr bwMode="auto">
          <a:xfrm>
            <a:off x="6781800" y="3124200"/>
            <a:ext cx="1828800" cy="369888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it-IT" altLang="it-IT" sz="1800"/>
              <a:t>Acido più forte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533400" y="2362200"/>
          <a:ext cx="7926388" cy="131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3" imgW="7891780" imgH="1310640" progId="ChemDraw.Document.6.0">
                  <p:embed/>
                </p:oleObj>
              </mc:Choice>
              <mc:Fallback>
                <p:oleObj name="CS ChemDraw Drawing" r:id="rId3" imgW="7891780" imgH="1310640" progId="ChemDraw.Document.6.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2362200"/>
                        <a:ext cx="7926388" cy="1312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3" name="Rettangolo 3"/>
          <p:cNvSpPr>
            <a:spLocks noChangeArrowheads="1"/>
          </p:cNvSpPr>
          <p:nvPr/>
        </p:nvSpPr>
        <p:spPr bwMode="auto">
          <a:xfrm>
            <a:off x="6710363" y="981075"/>
            <a:ext cx="2057400" cy="3698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it-IT" altLang="it-IT" sz="1800"/>
              <a:t>Acido più debole</a:t>
            </a:r>
          </a:p>
        </p:txBody>
      </p:sp>
      <p:sp>
        <p:nvSpPr>
          <p:cNvPr id="30724" name="Freccia in giù 4"/>
          <p:cNvSpPr>
            <a:spLocks noChangeArrowheads="1"/>
          </p:cNvSpPr>
          <p:nvPr/>
        </p:nvSpPr>
        <p:spPr bwMode="auto">
          <a:xfrm flipH="1">
            <a:off x="1071563" y="1438275"/>
            <a:ext cx="334962" cy="685800"/>
          </a:xfrm>
          <a:prstGeom prst="downArrow">
            <a:avLst>
              <a:gd name="adj1" fmla="val 50000"/>
              <a:gd name="adj2" fmla="val 5004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0725" name="Freccia in giù 5"/>
          <p:cNvSpPr>
            <a:spLocks noChangeArrowheads="1"/>
          </p:cNvSpPr>
          <p:nvPr/>
        </p:nvSpPr>
        <p:spPr bwMode="auto">
          <a:xfrm flipH="1">
            <a:off x="7624763" y="1438275"/>
            <a:ext cx="334962" cy="685800"/>
          </a:xfrm>
          <a:prstGeom prst="downArrow">
            <a:avLst>
              <a:gd name="adj1" fmla="val 50000"/>
              <a:gd name="adj2" fmla="val 5004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0726" name="Rettangolo 6"/>
          <p:cNvSpPr>
            <a:spLocks noChangeArrowheads="1"/>
          </p:cNvSpPr>
          <p:nvPr/>
        </p:nvSpPr>
        <p:spPr bwMode="auto">
          <a:xfrm>
            <a:off x="385763" y="904875"/>
            <a:ext cx="1828800" cy="369888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it-IT" altLang="it-IT" sz="1800"/>
              <a:t>Acido più forte</a:t>
            </a:r>
          </a:p>
        </p:txBody>
      </p:sp>
      <p:sp>
        <p:nvSpPr>
          <p:cNvPr id="30727" name="Rettangolo 7"/>
          <p:cNvSpPr>
            <a:spLocks noChangeArrowheads="1"/>
          </p:cNvSpPr>
          <p:nvPr/>
        </p:nvSpPr>
        <p:spPr bwMode="auto">
          <a:xfrm>
            <a:off x="152400" y="4114800"/>
            <a:ext cx="8686800" cy="646113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9388" indent="-17938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it-IT" altLang="it-IT" sz="1800"/>
              <a:t>Un acido può essere deprotonato dalla base coniugata di un qualsiasi acido avente un p</a:t>
            </a:r>
            <a:r>
              <a:rPr lang="it-IT" altLang="it-IT" sz="1800" i="1"/>
              <a:t>K</a:t>
            </a:r>
            <a:r>
              <a:rPr lang="it-IT" altLang="it-IT" sz="1800" baseline="-25000"/>
              <a:t>a</a:t>
            </a:r>
            <a:r>
              <a:rPr lang="it-IT" altLang="it-IT" sz="1800"/>
              <a:t> più alto.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>
            <a:spLocks noChangeArrowheads="1"/>
          </p:cNvSpPr>
          <p:nvPr/>
        </p:nvSpPr>
        <p:spPr bwMode="auto">
          <a:xfrm>
            <a:off x="304800" y="838200"/>
            <a:ext cx="8610600" cy="506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1638" indent="-4016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27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2200" dirty="0" err="1"/>
              <a:t>Qualsiasi</a:t>
            </a:r>
            <a:r>
              <a:rPr lang="en-US" altLang="it-IT" sz="2200" dirty="0"/>
              <a:t> </a:t>
            </a:r>
            <a:r>
              <a:rPr lang="en-US" altLang="it-IT" sz="2200" dirty="0" err="1"/>
              <a:t>parametro</a:t>
            </a:r>
            <a:r>
              <a:rPr lang="en-US" altLang="it-IT" sz="2200" dirty="0"/>
              <a:t> </a:t>
            </a:r>
            <a:r>
              <a:rPr lang="en-US" altLang="it-IT" sz="2200" dirty="0" err="1"/>
              <a:t>che</a:t>
            </a:r>
            <a:r>
              <a:rPr lang="en-US" altLang="it-IT" sz="2200" dirty="0"/>
              <a:t> </a:t>
            </a:r>
            <a:r>
              <a:rPr lang="en-US" altLang="it-IT" sz="2200" dirty="0" err="1"/>
              <a:t>stabilizzi</a:t>
            </a:r>
            <a:r>
              <a:rPr lang="en-US" altLang="it-IT" sz="2200" dirty="0"/>
              <a:t> </a:t>
            </a:r>
            <a:r>
              <a:rPr lang="en-US" altLang="it-IT" sz="2200" dirty="0" err="1"/>
              <a:t>una</a:t>
            </a:r>
            <a:r>
              <a:rPr lang="en-US" altLang="it-IT" sz="2200" dirty="0"/>
              <a:t> base </a:t>
            </a:r>
            <a:r>
              <a:rPr lang="en-US" altLang="it-IT" sz="2200" dirty="0" err="1"/>
              <a:t>coniugata</a:t>
            </a:r>
            <a:r>
              <a:rPr lang="en-US" altLang="it-IT" sz="2200" dirty="0"/>
              <a:t> A:</a:t>
            </a:r>
            <a:r>
              <a:rPr lang="en-US" altLang="it-IT" sz="1800" dirty="0">
                <a:cs typeface="Arial" panose="020B0604020202020204" pitchFamily="34" charset="0"/>
              </a:rPr>
              <a:t>¯</a:t>
            </a:r>
            <a:r>
              <a:rPr lang="en-US" altLang="it-IT" sz="2200" dirty="0"/>
              <a:t> </a:t>
            </a:r>
            <a:r>
              <a:rPr lang="en-US" altLang="it-IT" sz="2200" dirty="0" err="1"/>
              <a:t>rende</a:t>
            </a:r>
            <a:r>
              <a:rPr lang="en-US" altLang="it-IT" sz="2200" dirty="0"/>
              <a:t> </a:t>
            </a:r>
            <a:r>
              <a:rPr lang="en-US" altLang="it-IT" sz="2200" dirty="0" err="1"/>
              <a:t>l’acido</a:t>
            </a:r>
            <a:r>
              <a:rPr lang="en-US" altLang="it-IT" sz="2200" dirty="0"/>
              <a:t> di </a:t>
            </a:r>
            <a:r>
              <a:rPr lang="en-US" altLang="it-IT" sz="2200" dirty="0" err="1"/>
              <a:t>partenza</a:t>
            </a:r>
            <a:r>
              <a:rPr lang="en-US" altLang="it-IT" sz="2200" dirty="0"/>
              <a:t> H-A </a:t>
            </a:r>
            <a:r>
              <a:rPr lang="en-US" altLang="it-IT" sz="2200" dirty="0" err="1"/>
              <a:t>più</a:t>
            </a:r>
            <a:r>
              <a:rPr lang="en-US" altLang="it-IT" sz="2200" dirty="0"/>
              <a:t> </a:t>
            </a:r>
            <a:r>
              <a:rPr lang="en-US" altLang="it-IT" sz="2200" dirty="0" err="1"/>
              <a:t>acido</a:t>
            </a:r>
            <a:r>
              <a:rPr lang="en-US" altLang="it-IT" sz="2200" dirty="0"/>
              <a:t>.</a:t>
            </a:r>
          </a:p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2200" dirty="0"/>
              <a:t>Quattro </a:t>
            </a:r>
            <a:r>
              <a:rPr lang="en-US" altLang="it-IT" sz="2200" dirty="0" err="1"/>
              <a:t>fattori</a:t>
            </a:r>
            <a:r>
              <a:rPr lang="en-US" altLang="it-IT" sz="2200" dirty="0"/>
              <a:t> </a:t>
            </a:r>
            <a:r>
              <a:rPr lang="en-US" altLang="it-IT" sz="2200" dirty="0" err="1"/>
              <a:t>condizionano</a:t>
            </a:r>
            <a:r>
              <a:rPr lang="en-US" altLang="it-IT" sz="2200" dirty="0"/>
              <a:t> </a:t>
            </a:r>
            <a:r>
              <a:rPr lang="en-US" altLang="it-IT" sz="2200" dirty="0" err="1"/>
              <a:t>l’acidità</a:t>
            </a:r>
            <a:r>
              <a:rPr lang="en-US" altLang="it-IT" sz="2200" dirty="0"/>
              <a:t> di H-A. </a:t>
            </a:r>
            <a:r>
              <a:rPr lang="en-US" altLang="it-IT" sz="2200" dirty="0" err="1"/>
              <a:t>Essi</a:t>
            </a:r>
            <a:r>
              <a:rPr lang="en-US" altLang="it-IT" sz="2200" dirty="0"/>
              <a:t> </a:t>
            </a:r>
            <a:r>
              <a:rPr lang="en-US" altLang="it-IT" sz="2200" dirty="0" err="1"/>
              <a:t>sono</a:t>
            </a:r>
            <a:r>
              <a:rPr lang="en-US" altLang="it-IT" sz="2200" dirty="0"/>
              <a:t>:</a:t>
            </a:r>
          </a:p>
          <a:p>
            <a:pPr lvl="1" algn="just" eaLnBrk="1" hangingPunct="1">
              <a:spcBef>
                <a:spcPct val="30000"/>
              </a:spcBef>
              <a:buFontTx/>
              <a:buBlip>
                <a:blip r:embed="rId3"/>
              </a:buBlip>
            </a:pPr>
            <a:r>
              <a:rPr lang="en-US" altLang="it-IT" sz="2200" dirty="0" err="1">
                <a:solidFill>
                  <a:schemeClr val="accent2"/>
                </a:solidFill>
              </a:rPr>
              <a:t>Effetti</a:t>
            </a:r>
            <a:r>
              <a:rPr lang="en-US" altLang="it-IT" sz="2200" dirty="0">
                <a:solidFill>
                  <a:schemeClr val="accent2"/>
                </a:solidFill>
              </a:rPr>
              <a:t> </a:t>
            </a:r>
            <a:r>
              <a:rPr lang="en-US" altLang="it-IT" sz="2200" dirty="0" err="1">
                <a:solidFill>
                  <a:schemeClr val="accent2"/>
                </a:solidFill>
              </a:rPr>
              <a:t>dell’elemento</a:t>
            </a:r>
            <a:r>
              <a:rPr lang="en-US" altLang="it-IT" sz="2200" dirty="0">
                <a:solidFill>
                  <a:schemeClr val="accent2"/>
                </a:solidFill>
              </a:rPr>
              <a:t> A</a:t>
            </a:r>
          </a:p>
          <a:p>
            <a:pPr lvl="1" algn="just" eaLnBrk="1" hangingPunct="1">
              <a:spcBef>
                <a:spcPct val="30000"/>
              </a:spcBef>
              <a:buFontTx/>
              <a:buBlip>
                <a:blip r:embed="rId3"/>
              </a:buBlip>
            </a:pPr>
            <a:r>
              <a:rPr lang="en-US" altLang="it-IT" sz="2200" dirty="0" err="1">
                <a:solidFill>
                  <a:schemeClr val="accent2"/>
                </a:solidFill>
              </a:rPr>
              <a:t>Effetti</a:t>
            </a:r>
            <a:r>
              <a:rPr lang="en-US" altLang="it-IT" sz="2200" dirty="0">
                <a:solidFill>
                  <a:schemeClr val="accent2"/>
                </a:solidFill>
              </a:rPr>
              <a:t> </a:t>
            </a:r>
            <a:r>
              <a:rPr lang="en-US" altLang="it-IT" sz="2200" dirty="0" err="1">
                <a:solidFill>
                  <a:schemeClr val="accent2"/>
                </a:solidFill>
              </a:rPr>
              <a:t>induttivi</a:t>
            </a:r>
            <a:endParaRPr lang="en-US" altLang="it-IT" sz="2200" dirty="0">
              <a:solidFill>
                <a:schemeClr val="accent2"/>
              </a:solidFill>
            </a:endParaRPr>
          </a:p>
          <a:p>
            <a:pPr lvl="1" algn="just" eaLnBrk="1" hangingPunct="1">
              <a:spcBef>
                <a:spcPct val="30000"/>
              </a:spcBef>
              <a:buFontTx/>
              <a:buBlip>
                <a:blip r:embed="rId3"/>
              </a:buBlip>
            </a:pPr>
            <a:r>
              <a:rPr lang="en-US" altLang="it-IT" sz="2200" dirty="0" err="1">
                <a:solidFill>
                  <a:schemeClr val="accent2"/>
                </a:solidFill>
              </a:rPr>
              <a:t>Effetti</a:t>
            </a:r>
            <a:r>
              <a:rPr lang="en-US" altLang="it-IT" sz="2200" dirty="0">
                <a:solidFill>
                  <a:schemeClr val="accent2"/>
                </a:solidFill>
              </a:rPr>
              <a:t> </a:t>
            </a:r>
            <a:r>
              <a:rPr lang="en-US" altLang="it-IT" sz="2200" dirty="0" err="1">
                <a:solidFill>
                  <a:schemeClr val="accent2"/>
                </a:solidFill>
              </a:rPr>
              <a:t>della</a:t>
            </a:r>
            <a:r>
              <a:rPr lang="en-US" altLang="it-IT" sz="2200" dirty="0">
                <a:solidFill>
                  <a:schemeClr val="accent2"/>
                </a:solidFill>
              </a:rPr>
              <a:t> </a:t>
            </a:r>
            <a:r>
              <a:rPr lang="en-US" altLang="it-IT" sz="2200" dirty="0" err="1">
                <a:solidFill>
                  <a:schemeClr val="accent2"/>
                </a:solidFill>
              </a:rPr>
              <a:t>risonanza</a:t>
            </a:r>
            <a:endParaRPr lang="en-US" altLang="it-IT" sz="2200" dirty="0">
              <a:solidFill>
                <a:schemeClr val="accent2"/>
              </a:solidFill>
            </a:endParaRPr>
          </a:p>
          <a:p>
            <a:pPr lvl="1" algn="just" eaLnBrk="1" hangingPunct="1">
              <a:spcBef>
                <a:spcPct val="30000"/>
              </a:spcBef>
              <a:buFontTx/>
              <a:buBlip>
                <a:blip r:embed="rId3"/>
              </a:buBlip>
            </a:pPr>
            <a:r>
              <a:rPr lang="en-US" altLang="it-IT" sz="2200" dirty="0" err="1">
                <a:solidFill>
                  <a:schemeClr val="accent2"/>
                </a:solidFill>
              </a:rPr>
              <a:t>Effetti</a:t>
            </a:r>
            <a:r>
              <a:rPr lang="en-US" altLang="it-IT" sz="2200" dirty="0">
                <a:solidFill>
                  <a:schemeClr val="accent2"/>
                </a:solidFill>
              </a:rPr>
              <a:t> </a:t>
            </a:r>
            <a:r>
              <a:rPr lang="en-US" altLang="it-IT" sz="2200" dirty="0" err="1">
                <a:solidFill>
                  <a:schemeClr val="accent2"/>
                </a:solidFill>
              </a:rPr>
              <a:t>dell’ibridazione</a:t>
            </a:r>
            <a:endParaRPr lang="en-US" altLang="it-IT" sz="2200" dirty="0">
              <a:solidFill>
                <a:schemeClr val="accent2"/>
              </a:solidFill>
            </a:endParaRPr>
          </a:p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2200" dirty="0"/>
              <a:t>per </a:t>
            </a:r>
            <a:r>
              <a:rPr lang="en-US" altLang="it-IT" sz="2200" dirty="0" err="1"/>
              <a:t>confrontare</a:t>
            </a:r>
            <a:r>
              <a:rPr lang="en-US" altLang="it-IT" sz="2200" dirty="0"/>
              <a:t> </a:t>
            </a:r>
            <a:r>
              <a:rPr lang="en-US" altLang="it-IT" sz="2200" dirty="0" err="1"/>
              <a:t>l’acidità</a:t>
            </a:r>
            <a:r>
              <a:rPr lang="en-US" altLang="it-IT" sz="2200" dirty="0"/>
              <a:t> di due </a:t>
            </a:r>
            <a:r>
              <a:rPr lang="en-US" altLang="it-IT" sz="2200" dirty="0" err="1"/>
              <a:t>acidi</a:t>
            </a:r>
            <a:r>
              <a:rPr lang="en-US" altLang="it-IT" sz="2200" dirty="0"/>
              <a:t> </a:t>
            </a:r>
            <a:r>
              <a:rPr lang="en-US" altLang="it-IT" sz="2200" dirty="0" err="1"/>
              <a:t>confrontabili</a:t>
            </a:r>
            <a:r>
              <a:rPr lang="en-US" altLang="it-IT" sz="2200" dirty="0"/>
              <a:t> </a:t>
            </a:r>
            <a:r>
              <a:rPr lang="en-US" altLang="it-IT" sz="2200" dirty="0" err="1"/>
              <a:t>si</a:t>
            </a:r>
            <a:r>
              <a:rPr lang="en-US" altLang="it-IT" sz="2200" dirty="0"/>
              <a:t> segue </a:t>
            </a:r>
            <a:r>
              <a:rPr lang="en-US" altLang="it-IT" sz="2200" dirty="0" err="1"/>
              <a:t>sempre</a:t>
            </a:r>
            <a:r>
              <a:rPr lang="en-US" altLang="it-IT" sz="2200" dirty="0"/>
              <a:t> la </a:t>
            </a:r>
            <a:r>
              <a:rPr lang="en-US" altLang="it-IT" sz="2200" dirty="0" err="1"/>
              <a:t>stessa</a:t>
            </a:r>
            <a:r>
              <a:rPr lang="en-US" altLang="it-IT" sz="2200" dirty="0"/>
              <a:t> </a:t>
            </a:r>
            <a:r>
              <a:rPr lang="en-US" altLang="it-IT" sz="2200" dirty="0" err="1"/>
              <a:t>procedura</a:t>
            </a:r>
            <a:r>
              <a:rPr lang="en-US" altLang="it-IT" sz="2200" dirty="0"/>
              <a:t>:</a:t>
            </a:r>
          </a:p>
          <a:p>
            <a:pPr lvl="1" algn="just" eaLnBrk="1" hangingPunct="1">
              <a:spcBef>
                <a:spcPct val="30000"/>
              </a:spcBef>
              <a:buFontTx/>
              <a:buChar char="o"/>
            </a:pPr>
            <a:r>
              <a:rPr lang="en-US" altLang="it-IT" sz="2200" dirty="0" err="1"/>
              <a:t>Disegnare</a:t>
            </a:r>
            <a:r>
              <a:rPr lang="en-US" altLang="it-IT" sz="2200" dirty="0"/>
              <a:t> </a:t>
            </a:r>
            <a:r>
              <a:rPr lang="en-US" altLang="it-IT" sz="2200" dirty="0" err="1"/>
              <a:t>sempre</a:t>
            </a:r>
            <a:r>
              <a:rPr lang="en-US" altLang="it-IT" sz="2200" dirty="0"/>
              <a:t> le </a:t>
            </a:r>
            <a:r>
              <a:rPr lang="en-US" altLang="it-IT" sz="2200" dirty="0" err="1"/>
              <a:t>basi</a:t>
            </a:r>
            <a:r>
              <a:rPr lang="en-US" altLang="it-IT" sz="2200" dirty="0"/>
              <a:t> </a:t>
            </a:r>
            <a:r>
              <a:rPr lang="en-US" altLang="it-IT" sz="2200" dirty="0" err="1"/>
              <a:t>coniugate</a:t>
            </a:r>
            <a:r>
              <a:rPr lang="en-US" altLang="it-IT" sz="2200" dirty="0"/>
              <a:t>.</a:t>
            </a:r>
          </a:p>
          <a:p>
            <a:pPr lvl="1" algn="just" eaLnBrk="1" hangingPunct="1">
              <a:spcBef>
                <a:spcPct val="30000"/>
              </a:spcBef>
              <a:buFontTx/>
              <a:buChar char="o"/>
            </a:pPr>
            <a:r>
              <a:rPr lang="en-US" altLang="it-IT" sz="2200" dirty="0" err="1"/>
              <a:t>Determinare</a:t>
            </a:r>
            <a:r>
              <a:rPr lang="en-US" altLang="it-IT" sz="2200" dirty="0"/>
              <a:t> quale base </a:t>
            </a:r>
            <a:r>
              <a:rPr lang="en-US" altLang="it-IT" sz="2200" dirty="0" err="1"/>
              <a:t>coniugata</a:t>
            </a:r>
            <a:r>
              <a:rPr lang="en-US" altLang="it-IT" sz="2200" dirty="0"/>
              <a:t> </a:t>
            </a:r>
            <a:r>
              <a:rPr lang="en-US" altLang="it-IT" sz="2200" dirty="0" err="1"/>
              <a:t>sia</a:t>
            </a:r>
            <a:r>
              <a:rPr lang="en-US" altLang="it-IT" sz="2200" dirty="0"/>
              <a:t> </a:t>
            </a:r>
            <a:r>
              <a:rPr lang="en-US" altLang="it-IT" sz="2200" dirty="0" err="1"/>
              <a:t>più</a:t>
            </a:r>
            <a:r>
              <a:rPr lang="en-US" altLang="it-IT" sz="2200" dirty="0"/>
              <a:t> stabile.</a:t>
            </a:r>
          </a:p>
          <a:p>
            <a:pPr lvl="1" algn="just" eaLnBrk="1" hangingPunct="1">
              <a:spcBef>
                <a:spcPct val="30000"/>
              </a:spcBef>
              <a:buFontTx/>
              <a:buChar char="o"/>
            </a:pPr>
            <a:r>
              <a:rPr lang="en-US" altLang="it-IT" sz="2200" dirty="0" err="1"/>
              <a:t>Più</a:t>
            </a:r>
            <a:r>
              <a:rPr lang="en-US" altLang="it-IT" sz="2200" dirty="0"/>
              <a:t> è stabile la base </a:t>
            </a:r>
            <a:r>
              <a:rPr lang="en-US" altLang="it-IT" sz="2200" dirty="0" err="1"/>
              <a:t>coniugata</a:t>
            </a:r>
            <a:r>
              <a:rPr lang="en-US" altLang="it-IT" sz="2200" dirty="0"/>
              <a:t>, </a:t>
            </a:r>
            <a:r>
              <a:rPr lang="en-US" altLang="it-IT" sz="2200" dirty="0" err="1"/>
              <a:t>più</a:t>
            </a:r>
            <a:r>
              <a:rPr lang="en-US" altLang="it-IT" sz="2200" dirty="0"/>
              <a:t> forte è </a:t>
            </a:r>
            <a:r>
              <a:rPr lang="en-US" altLang="it-IT" sz="2200" dirty="0" err="1"/>
              <a:t>l’acido</a:t>
            </a:r>
            <a:r>
              <a:rPr lang="en-US" altLang="it-IT" sz="2200" dirty="0"/>
              <a:t>.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219200" y="152400"/>
            <a:ext cx="670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 err="1">
                <a:latin typeface="Arial" charset="0"/>
              </a:rPr>
              <a:t>Fattori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che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determinano</a:t>
            </a:r>
            <a:r>
              <a:rPr lang="en-US" sz="2800" dirty="0">
                <a:latin typeface="Arial" charset="0"/>
              </a:rPr>
              <a:t> la </a:t>
            </a:r>
            <a:r>
              <a:rPr lang="en-US" sz="2800" dirty="0" err="1">
                <a:latin typeface="Arial" charset="0"/>
              </a:rPr>
              <a:t>forza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acida</a:t>
            </a:r>
            <a:endParaRPr lang="en-US" sz="28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8"/>
          <p:cNvSpPr>
            <a:spLocks noChangeArrowheads="1"/>
          </p:cNvSpPr>
          <p:nvPr/>
        </p:nvSpPr>
        <p:spPr bwMode="auto">
          <a:xfrm>
            <a:off x="533400" y="1676400"/>
            <a:ext cx="7848600" cy="3276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3276600" y="318608"/>
            <a:ext cx="32379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EF9511"/>
                </a:solidFill>
              </a:rPr>
              <a:t>Effetti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dell’elemento</a:t>
            </a:r>
            <a:endParaRPr lang="en-US" altLang="it-IT" dirty="0"/>
          </a:p>
        </p:txBody>
      </p:sp>
      <p:pic>
        <p:nvPicPr>
          <p:cNvPr id="34820" name="Picture 4" descr="00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38413"/>
            <a:ext cx="6257925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533400" y="1704975"/>
            <a:ext cx="77612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dirty="0" err="1"/>
              <a:t>Attraverso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una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riga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della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tavola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periodica</a:t>
            </a:r>
            <a:r>
              <a:rPr lang="en-US" altLang="it-IT" sz="2000" dirty="0"/>
              <a:t>, </a:t>
            </a:r>
            <a:r>
              <a:rPr lang="en-US" altLang="it-IT" sz="2000" dirty="0" err="1"/>
              <a:t>l’acidità</a:t>
            </a:r>
            <a:r>
              <a:rPr lang="en-US" altLang="it-IT" sz="2000" dirty="0"/>
              <a:t> di H—A </a:t>
            </a:r>
            <a:r>
              <a:rPr lang="en-US" altLang="it-IT" sz="2000" dirty="0" err="1"/>
              <a:t>cresce</a:t>
            </a:r>
            <a:r>
              <a:rPr lang="en-US" altLang="it-IT" sz="2000" dirty="0"/>
              <a:t> con </a:t>
            </a:r>
            <a:r>
              <a:rPr lang="en-US" altLang="it-IT" sz="2000" dirty="0" err="1"/>
              <a:t>l’aumento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dell’</a:t>
            </a:r>
            <a:r>
              <a:rPr lang="en-US" altLang="it-IT" sz="2000" u="sng" dirty="0" err="1">
                <a:solidFill>
                  <a:srgbClr val="FF0000"/>
                </a:solidFill>
              </a:rPr>
              <a:t>elettronegatività</a:t>
            </a:r>
            <a:r>
              <a:rPr lang="en-US" altLang="it-IT" sz="2000" dirty="0">
                <a:solidFill>
                  <a:schemeClr val="accent2"/>
                </a:solidFill>
              </a:rPr>
              <a:t> di A.</a:t>
            </a:r>
          </a:p>
        </p:txBody>
      </p:sp>
      <p:sp>
        <p:nvSpPr>
          <p:cNvPr id="34822" name="Text Box 3"/>
          <p:cNvSpPr txBox="1">
            <a:spLocks noChangeArrowheads="1"/>
          </p:cNvSpPr>
          <p:nvPr/>
        </p:nvSpPr>
        <p:spPr bwMode="auto">
          <a:xfrm>
            <a:off x="762000" y="5550236"/>
            <a:ext cx="8534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dirty="0"/>
              <a:t>Un </a:t>
            </a:r>
            <a:r>
              <a:rPr lang="en-US" altLang="it-IT" sz="2000" dirty="0" err="1"/>
              <a:t>legame</a:t>
            </a:r>
            <a:r>
              <a:rPr lang="en-US" altLang="it-IT" sz="2000" dirty="0"/>
              <a:t> C-H è circa 10</a:t>
            </a:r>
            <a:r>
              <a:rPr lang="en-US" altLang="it-IT" sz="2000" baseline="30000" dirty="0"/>
              <a:t>47</a:t>
            </a:r>
            <a:r>
              <a:rPr lang="en-US" altLang="it-IT" sz="2000" dirty="0"/>
              <a:t> volte </a:t>
            </a:r>
            <a:r>
              <a:rPr lang="en-US" altLang="it-IT" sz="2000" dirty="0" err="1">
                <a:solidFill>
                  <a:srgbClr val="C00000"/>
                </a:solidFill>
              </a:rPr>
              <a:t>meno</a:t>
            </a:r>
            <a:r>
              <a:rPr lang="en-US" altLang="it-IT" sz="2000" dirty="0">
                <a:solidFill>
                  <a:srgbClr val="C00000"/>
                </a:solidFill>
              </a:rPr>
              <a:t> </a:t>
            </a:r>
            <a:r>
              <a:rPr lang="en-US" altLang="it-IT" sz="2000" dirty="0" err="1">
                <a:solidFill>
                  <a:srgbClr val="C00000"/>
                </a:solidFill>
              </a:rPr>
              <a:t>acido</a:t>
            </a:r>
            <a:r>
              <a:rPr lang="en-US" altLang="it-IT" sz="2000" dirty="0">
                <a:solidFill>
                  <a:srgbClr val="C00000"/>
                </a:solidFill>
              </a:rPr>
              <a:t> </a:t>
            </a:r>
            <a:r>
              <a:rPr lang="en-US" altLang="it-IT" sz="2000" dirty="0"/>
              <a:t>del </a:t>
            </a:r>
            <a:r>
              <a:rPr lang="en-US" altLang="it-IT" sz="2000" dirty="0" err="1"/>
              <a:t>legame</a:t>
            </a:r>
            <a:r>
              <a:rPr lang="en-US" altLang="it-IT" sz="2000" dirty="0"/>
              <a:t> H-F</a:t>
            </a:r>
          </a:p>
        </p:txBody>
      </p:sp>
      <p:sp>
        <p:nvSpPr>
          <p:cNvPr id="34823" name="Text Box 3"/>
          <p:cNvSpPr txBox="1">
            <a:spLocks noChangeArrowheads="1"/>
          </p:cNvSpPr>
          <p:nvPr/>
        </p:nvSpPr>
        <p:spPr bwMode="auto">
          <a:xfrm>
            <a:off x="2134169" y="938379"/>
            <a:ext cx="495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dirty="0" err="1"/>
              <a:t>Confronto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tra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elementi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della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stessa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riga</a:t>
            </a:r>
            <a:endParaRPr lang="en-US" altLang="it-IT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00250" y="868351"/>
            <a:ext cx="8386549" cy="2636849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6866" name="Text Box 3"/>
          <p:cNvSpPr txBox="1">
            <a:spLocks noChangeArrowheads="1"/>
          </p:cNvSpPr>
          <p:nvPr/>
        </p:nvSpPr>
        <p:spPr bwMode="auto">
          <a:xfrm>
            <a:off x="1524000" y="152400"/>
            <a:ext cx="54864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 dirty="0" err="1">
                <a:solidFill>
                  <a:srgbClr val="00B050"/>
                </a:solidFill>
              </a:rPr>
              <a:t>Confronto</a:t>
            </a:r>
            <a:r>
              <a:rPr lang="en-US" altLang="it-IT" sz="2000" dirty="0">
                <a:solidFill>
                  <a:srgbClr val="00B050"/>
                </a:solidFill>
              </a:rPr>
              <a:t> </a:t>
            </a:r>
            <a:r>
              <a:rPr lang="en-US" altLang="it-IT" sz="2000" dirty="0" err="1">
                <a:solidFill>
                  <a:srgbClr val="00B050"/>
                </a:solidFill>
              </a:rPr>
              <a:t>tra</a:t>
            </a:r>
            <a:r>
              <a:rPr lang="en-US" altLang="it-IT" sz="2000" dirty="0">
                <a:solidFill>
                  <a:srgbClr val="00B050"/>
                </a:solidFill>
              </a:rPr>
              <a:t> </a:t>
            </a:r>
            <a:r>
              <a:rPr lang="en-US" altLang="it-IT" sz="2000" dirty="0" err="1">
                <a:solidFill>
                  <a:srgbClr val="00B050"/>
                </a:solidFill>
              </a:rPr>
              <a:t>elementi</a:t>
            </a:r>
            <a:r>
              <a:rPr lang="en-US" altLang="it-IT" sz="2000" dirty="0">
                <a:solidFill>
                  <a:srgbClr val="00B050"/>
                </a:solidFill>
              </a:rPr>
              <a:t> </a:t>
            </a:r>
            <a:r>
              <a:rPr lang="en-US" altLang="it-IT" sz="2000" dirty="0" err="1">
                <a:solidFill>
                  <a:srgbClr val="00B050"/>
                </a:solidFill>
              </a:rPr>
              <a:t>della</a:t>
            </a:r>
            <a:r>
              <a:rPr lang="en-US" altLang="it-IT" sz="2000" dirty="0">
                <a:solidFill>
                  <a:srgbClr val="00B050"/>
                </a:solidFill>
              </a:rPr>
              <a:t> </a:t>
            </a:r>
            <a:r>
              <a:rPr lang="en-US" altLang="it-IT" sz="2000" dirty="0" err="1">
                <a:solidFill>
                  <a:srgbClr val="00B050"/>
                </a:solidFill>
              </a:rPr>
              <a:t>stessa</a:t>
            </a:r>
            <a:r>
              <a:rPr lang="en-US" altLang="it-IT" sz="2000" dirty="0">
                <a:solidFill>
                  <a:srgbClr val="00B050"/>
                </a:solidFill>
              </a:rPr>
              <a:t> </a:t>
            </a:r>
            <a:r>
              <a:rPr lang="en-US" altLang="it-IT" sz="2000" dirty="0" err="1">
                <a:solidFill>
                  <a:srgbClr val="00B050"/>
                </a:solidFill>
              </a:rPr>
              <a:t>colonna</a:t>
            </a:r>
            <a:endParaRPr lang="en-US" altLang="it-IT" sz="2000" dirty="0">
              <a:solidFill>
                <a:srgbClr val="00B050"/>
              </a:solidFill>
            </a:endParaRP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304800" y="884273"/>
            <a:ext cx="83820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200">
                <a:solidFill>
                  <a:schemeClr val="accent2"/>
                </a:solidFill>
              </a:rPr>
              <a:t>Scendendo lungo una colonna della tavola periodica, l’acidità di H-A cresce con l’aumento della </a:t>
            </a:r>
            <a:r>
              <a:rPr lang="en-US" altLang="it-IT" sz="2200">
                <a:solidFill>
                  <a:srgbClr val="C00000"/>
                </a:solidFill>
              </a:rPr>
              <a:t>dimensione</a:t>
            </a:r>
            <a:r>
              <a:rPr lang="en-US" altLang="it-IT" sz="2200">
                <a:solidFill>
                  <a:schemeClr val="accent2"/>
                </a:solidFill>
              </a:rPr>
              <a:t> di A.</a:t>
            </a:r>
          </a:p>
        </p:txBody>
      </p:sp>
      <p:pic>
        <p:nvPicPr>
          <p:cNvPr id="36868" name="Picture 6" descr="0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752600"/>
            <a:ext cx="56324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Text Box 3"/>
          <p:cNvSpPr txBox="1">
            <a:spLocks noChangeArrowheads="1"/>
          </p:cNvSpPr>
          <p:nvPr/>
        </p:nvSpPr>
        <p:spPr bwMode="auto">
          <a:xfrm>
            <a:off x="457200" y="3733800"/>
            <a:ext cx="8153400" cy="229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b="0" dirty="0" err="1"/>
              <a:t>Tutto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ciò</a:t>
            </a:r>
            <a:r>
              <a:rPr lang="en-US" altLang="it-IT" sz="2200" b="0" dirty="0"/>
              <a:t> è </a:t>
            </a:r>
            <a:r>
              <a:rPr lang="en-US" altLang="it-IT" sz="2200" b="0" dirty="0" err="1"/>
              <a:t>l’opposto</a:t>
            </a:r>
            <a:r>
              <a:rPr lang="en-US" altLang="it-IT" sz="2200" b="0" dirty="0"/>
              <a:t> di </a:t>
            </a:r>
            <a:r>
              <a:rPr lang="en-US" altLang="it-IT" sz="2200" b="0" dirty="0" err="1"/>
              <a:t>quanto</a:t>
            </a:r>
            <a:r>
              <a:rPr lang="en-US" altLang="it-IT" sz="2200" b="0" dirty="0"/>
              <a:t> ci </a:t>
            </a:r>
            <a:r>
              <a:rPr lang="en-US" altLang="it-IT" sz="2200" b="0" dirty="0" err="1"/>
              <a:t>si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aspetterebbe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considerando</a:t>
            </a:r>
            <a:r>
              <a:rPr lang="en-US" altLang="it-IT" sz="2200" b="0" dirty="0"/>
              <a:t> le </a:t>
            </a:r>
            <a:r>
              <a:rPr lang="en-US" altLang="it-IT" sz="2200" b="0" dirty="0" err="1"/>
              <a:t>differenze</a:t>
            </a:r>
            <a:r>
              <a:rPr lang="en-US" altLang="it-IT" sz="2200" b="0" dirty="0"/>
              <a:t> di </a:t>
            </a:r>
            <a:r>
              <a:rPr lang="en-US" altLang="it-IT" sz="2200" b="0" dirty="0" err="1"/>
              <a:t>elettronegatività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tra</a:t>
            </a:r>
            <a:r>
              <a:rPr lang="en-US" altLang="it-IT" sz="2200" b="0" dirty="0"/>
              <a:t> F e Br, in </a:t>
            </a:r>
            <a:r>
              <a:rPr lang="en-US" altLang="it-IT" sz="2200" b="0" dirty="0" err="1"/>
              <a:t>quanto</a:t>
            </a:r>
            <a:r>
              <a:rPr lang="en-US" altLang="it-IT" sz="2200" b="0" dirty="0"/>
              <a:t> F è </a:t>
            </a:r>
            <a:r>
              <a:rPr lang="en-US" altLang="it-IT" sz="2200" b="0" dirty="0" err="1"/>
              <a:t>più</a:t>
            </a:r>
            <a:r>
              <a:rPr lang="en-US" altLang="it-IT" sz="2200" b="0" dirty="0"/>
              <a:t> </a:t>
            </a:r>
            <a:r>
              <a:rPr lang="en-US" altLang="it-IT" sz="2200" b="0" dirty="0" err="1"/>
              <a:t>elettronegativo</a:t>
            </a:r>
            <a:r>
              <a:rPr lang="en-US" altLang="it-IT" sz="2200" b="0" dirty="0"/>
              <a:t> di Br. </a:t>
            </a:r>
          </a:p>
          <a:p>
            <a:pPr algn="just" eaLnBrk="1" hangingPunct="1">
              <a:spcBef>
                <a:spcPct val="50000"/>
              </a:spcBef>
            </a:pPr>
            <a:r>
              <a:rPr lang="en-US" altLang="it-IT" sz="2200" dirty="0" err="1"/>
              <a:t>Bisogna</a:t>
            </a:r>
            <a:r>
              <a:rPr lang="en-US" altLang="it-IT" sz="2200" dirty="0"/>
              <a:t> </a:t>
            </a:r>
            <a:r>
              <a:rPr lang="en-US" altLang="it-IT" sz="2200" dirty="0" err="1"/>
              <a:t>perciò</a:t>
            </a:r>
            <a:r>
              <a:rPr lang="en-US" altLang="it-IT" sz="2200" dirty="0"/>
              <a:t> </a:t>
            </a:r>
            <a:r>
              <a:rPr lang="en-US" altLang="it-IT" sz="2200" dirty="0" err="1"/>
              <a:t>concludere</a:t>
            </a:r>
            <a:r>
              <a:rPr lang="en-US" altLang="it-IT" sz="2200" dirty="0"/>
              <a:t> </a:t>
            </a:r>
            <a:r>
              <a:rPr lang="en-US" altLang="it-IT" sz="2200" dirty="0" err="1"/>
              <a:t>che</a:t>
            </a:r>
            <a:r>
              <a:rPr lang="en-US" altLang="it-IT" sz="2200" dirty="0"/>
              <a:t> </a:t>
            </a:r>
            <a:r>
              <a:rPr lang="en-US" altLang="it-IT" sz="2200" dirty="0">
                <a:solidFill>
                  <a:srgbClr val="C00000"/>
                </a:solidFill>
              </a:rPr>
              <a:t>è la </a:t>
            </a:r>
            <a:r>
              <a:rPr lang="en-US" altLang="it-IT" sz="2200" dirty="0" err="1">
                <a:solidFill>
                  <a:srgbClr val="C00000"/>
                </a:solidFill>
              </a:rPr>
              <a:t>dimensione</a:t>
            </a:r>
            <a:r>
              <a:rPr lang="en-US" altLang="it-IT" sz="2200" dirty="0">
                <a:solidFill>
                  <a:srgbClr val="C00000"/>
                </a:solidFill>
              </a:rPr>
              <a:t>, e non </a:t>
            </a:r>
            <a:r>
              <a:rPr lang="en-US" altLang="it-IT" sz="2200" dirty="0" err="1">
                <a:solidFill>
                  <a:srgbClr val="C00000"/>
                </a:solidFill>
              </a:rPr>
              <a:t>l’elettronegatività</a:t>
            </a:r>
            <a:r>
              <a:rPr lang="en-US" altLang="it-IT" sz="2200" dirty="0">
                <a:solidFill>
                  <a:srgbClr val="C00000"/>
                </a:solidFill>
              </a:rPr>
              <a:t>, </a:t>
            </a:r>
            <a:r>
              <a:rPr lang="en-US" altLang="it-IT" sz="2200" dirty="0" err="1">
                <a:solidFill>
                  <a:srgbClr val="C00000"/>
                </a:solidFill>
              </a:rPr>
              <a:t>il</a:t>
            </a:r>
            <a:r>
              <a:rPr lang="en-US" altLang="it-IT" sz="2200" dirty="0">
                <a:solidFill>
                  <a:srgbClr val="C00000"/>
                </a:solidFill>
              </a:rPr>
              <a:t> </a:t>
            </a:r>
            <a:r>
              <a:rPr lang="en-US" altLang="it-IT" sz="2200" dirty="0" err="1">
                <a:solidFill>
                  <a:srgbClr val="C00000"/>
                </a:solidFill>
              </a:rPr>
              <a:t>fattore</a:t>
            </a:r>
            <a:r>
              <a:rPr lang="en-US" altLang="it-IT" sz="2200" dirty="0">
                <a:solidFill>
                  <a:srgbClr val="C00000"/>
                </a:solidFill>
              </a:rPr>
              <a:t> </a:t>
            </a:r>
            <a:r>
              <a:rPr lang="en-US" altLang="it-IT" sz="2200" dirty="0" err="1">
                <a:solidFill>
                  <a:srgbClr val="C00000"/>
                </a:solidFill>
              </a:rPr>
              <a:t>determinante</a:t>
            </a:r>
            <a:r>
              <a:rPr lang="en-US" altLang="it-IT" sz="2200" dirty="0">
                <a:solidFill>
                  <a:srgbClr val="C00000"/>
                </a:solidFill>
              </a:rPr>
              <a:t> </a:t>
            </a:r>
            <a:r>
              <a:rPr lang="en-US" altLang="it-IT" sz="2200" dirty="0" err="1">
                <a:solidFill>
                  <a:srgbClr val="C00000"/>
                </a:solidFill>
              </a:rPr>
              <a:t>l’acidità</a:t>
            </a:r>
            <a:r>
              <a:rPr lang="en-US" altLang="it-IT" sz="2200" dirty="0">
                <a:solidFill>
                  <a:srgbClr val="C00000"/>
                </a:solidFill>
              </a:rPr>
              <a:t> </a:t>
            </a:r>
            <a:r>
              <a:rPr lang="en-US" altLang="it-IT" sz="2200" dirty="0" err="1">
                <a:solidFill>
                  <a:srgbClr val="C00000"/>
                </a:solidFill>
              </a:rPr>
              <a:t>lungo</a:t>
            </a:r>
            <a:r>
              <a:rPr lang="en-US" altLang="it-IT" sz="2200" dirty="0">
                <a:solidFill>
                  <a:srgbClr val="C00000"/>
                </a:solidFill>
              </a:rPr>
              <a:t> </a:t>
            </a:r>
            <a:r>
              <a:rPr lang="en-US" altLang="it-IT" sz="2200" dirty="0" err="1">
                <a:solidFill>
                  <a:srgbClr val="C00000"/>
                </a:solidFill>
              </a:rPr>
              <a:t>una</a:t>
            </a:r>
            <a:r>
              <a:rPr lang="en-US" altLang="it-IT" sz="2200" dirty="0">
                <a:solidFill>
                  <a:srgbClr val="C00000"/>
                </a:solidFill>
              </a:rPr>
              <a:t> </a:t>
            </a:r>
            <a:r>
              <a:rPr lang="en-US" altLang="it-IT" sz="2200" dirty="0" err="1">
                <a:solidFill>
                  <a:srgbClr val="C00000"/>
                </a:solidFill>
              </a:rPr>
              <a:t>colonna</a:t>
            </a:r>
            <a:r>
              <a:rPr lang="en-US" altLang="it-IT" sz="2200" dirty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5"/>
          <p:cNvSpPr txBox="1">
            <a:spLocks noChangeArrowheads="1"/>
          </p:cNvSpPr>
          <p:nvPr/>
        </p:nvSpPr>
        <p:spPr bwMode="auto">
          <a:xfrm>
            <a:off x="381000" y="3200400"/>
            <a:ext cx="8458200" cy="110807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0000"/>
              </a:spcBef>
              <a:buFontTx/>
              <a:buChar char="•"/>
            </a:pPr>
            <a:r>
              <a:rPr lang="en-US" altLang="it-IT" sz="2200"/>
              <a:t>L’acidità di H-A cresce sia da sinistra a destra attraverso una riga, sia scendendo lungo una colonna della tavola periodica.</a:t>
            </a:r>
          </a:p>
        </p:txBody>
      </p:sp>
      <p:sp>
        <p:nvSpPr>
          <p:cNvPr id="38916" name="Text Box 3"/>
          <p:cNvSpPr txBox="1">
            <a:spLocks noChangeArrowheads="1"/>
          </p:cNvSpPr>
          <p:nvPr/>
        </p:nvSpPr>
        <p:spPr bwMode="auto">
          <a:xfrm>
            <a:off x="342900" y="4419600"/>
            <a:ext cx="8534400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200" dirty="0"/>
              <a:t>Si </a:t>
            </a:r>
            <a:r>
              <a:rPr lang="en-US" altLang="it-IT" sz="2200" dirty="0" err="1"/>
              <a:t>tenga</a:t>
            </a:r>
            <a:r>
              <a:rPr lang="en-US" altLang="it-IT" sz="2200" dirty="0"/>
              <a:t> </a:t>
            </a:r>
            <a:r>
              <a:rPr lang="en-US" altLang="it-IT" sz="2200" dirty="0" err="1"/>
              <a:t>presente</a:t>
            </a:r>
            <a:r>
              <a:rPr lang="en-US" altLang="it-IT" sz="2200" dirty="0"/>
              <a:t> </a:t>
            </a:r>
            <a:r>
              <a:rPr lang="en-US" altLang="it-IT" sz="2200" dirty="0" err="1"/>
              <a:t>che</a:t>
            </a:r>
            <a:r>
              <a:rPr lang="en-US" altLang="it-IT" sz="2200" dirty="0"/>
              <a:t> </a:t>
            </a:r>
            <a:r>
              <a:rPr lang="en-US" altLang="it-IT" sz="2000" dirty="0"/>
              <a:t>in un </a:t>
            </a:r>
            <a:r>
              <a:rPr lang="en-US" altLang="it-IT" sz="2000" dirty="0" err="1"/>
              <a:t>composto</a:t>
            </a:r>
            <a:r>
              <a:rPr lang="en-US" altLang="it-IT" sz="2000" dirty="0"/>
              <a:t> con </a:t>
            </a:r>
            <a:r>
              <a:rPr lang="en-US" altLang="it-IT" sz="2000" dirty="0" err="1"/>
              <a:t>più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atomi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idrogeno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legati</a:t>
            </a:r>
            <a:r>
              <a:rPr lang="en-US" altLang="it-IT" sz="2000" dirty="0"/>
              <a:t> ad </a:t>
            </a:r>
            <a:r>
              <a:rPr lang="en-US" altLang="it-IT" sz="2000" dirty="0" err="1"/>
              <a:t>elementi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diversi</a:t>
            </a:r>
            <a:r>
              <a:rPr lang="en-US" altLang="it-IT" sz="2000" dirty="0"/>
              <a:t>, </a:t>
            </a:r>
            <a:r>
              <a:rPr lang="en-US" altLang="it-IT" sz="2000" dirty="0" err="1"/>
              <a:t>il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protone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più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acido</a:t>
            </a:r>
            <a:r>
              <a:rPr lang="en-US" altLang="it-IT" sz="2000" dirty="0"/>
              <a:t> è </a:t>
            </a:r>
            <a:r>
              <a:rPr lang="en-US" altLang="it-IT" sz="2000" dirty="0" err="1"/>
              <a:t>quello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rimosso</a:t>
            </a:r>
            <a:r>
              <a:rPr lang="en-US" altLang="it-IT" sz="2000" dirty="0"/>
              <a:t> per primo da </a:t>
            </a:r>
            <a:r>
              <a:rPr lang="en-US" altLang="it-IT" sz="2000" dirty="0" err="1"/>
              <a:t>una</a:t>
            </a:r>
            <a:r>
              <a:rPr lang="en-US" altLang="it-IT" sz="2000" dirty="0"/>
              <a:t> base;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sebbene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l’acidità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complessiva</a:t>
            </a:r>
            <a:r>
              <a:rPr lang="en-US" altLang="it-IT" sz="1800" b="0" dirty="0">
                <a:solidFill>
                  <a:schemeClr val="accent2"/>
                </a:solidFill>
              </a:rPr>
              <a:t> di un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particolare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atomo</a:t>
            </a:r>
            <a:r>
              <a:rPr lang="en-US" altLang="it-IT" sz="1800" b="0" dirty="0">
                <a:solidFill>
                  <a:schemeClr val="accent2"/>
                </a:solidFill>
              </a:rPr>
              <a:t> di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idrogeno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sia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determinata</a:t>
            </a:r>
            <a:r>
              <a:rPr lang="en-US" altLang="it-IT" sz="1800" b="0" dirty="0">
                <a:solidFill>
                  <a:schemeClr val="accent2"/>
                </a:solidFill>
              </a:rPr>
              <a:t> da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quattro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fattori</a:t>
            </a:r>
            <a:r>
              <a:rPr lang="en-US" altLang="it-IT" sz="1800" b="0" dirty="0">
                <a:solidFill>
                  <a:schemeClr val="accent2"/>
                </a:solidFill>
              </a:rPr>
              <a:t>, la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natura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dell’elemento</a:t>
            </a:r>
            <a:r>
              <a:rPr lang="en-US" altLang="it-IT" sz="1800" b="0" dirty="0">
                <a:solidFill>
                  <a:schemeClr val="accent2"/>
                </a:solidFill>
              </a:rPr>
              <a:t> (</a:t>
            </a:r>
            <a:r>
              <a:rPr lang="en-US" altLang="it-IT" sz="1800" b="0" dirty="0" err="1">
                <a:solidFill>
                  <a:schemeClr val="accent2"/>
                </a:solidFill>
              </a:rPr>
              <a:t>l’identità</a:t>
            </a:r>
            <a:r>
              <a:rPr lang="en-US" altLang="it-IT" sz="1800" b="0" dirty="0">
                <a:solidFill>
                  <a:schemeClr val="accent2"/>
                </a:solidFill>
              </a:rPr>
              <a:t> di A)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costituisce</a:t>
            </a:r>
            <a:r>
              <a:rPr lang="en-US" altLang="it-IT" sz="1800" b="0" dirty="0">
                <a:solidFill>
                  <a:schemeClr val="accent2"/>
                </a:solidFill>
              </a:rPr>
              <a:t> la causa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più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importante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nel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determinare</a:t>
            </a:r>
            <a:r>
              <a:rPr lang="en-US" altLang="it-IT" sz="1800" b="0" dirty="0">
                <a:solidFill>
                  <a:schemeClr val="accent2"/>
                </a:solidFill>
              </a:rPr>
              <a:t>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l’acidità</a:t>
            </a:r>
            <a:r>
              <a:rPr lang="en-US" altLang="it-IT" sz="1800" b="0" dirty="0">
                <a:solidFill>
                  <a:schemeClr val="accent2"/>
                </a:solidFill>
              </a:rPr>
              <a:t> del </a:t>
            </a:r>
            <a:r>
              <a:rPr lang="en-US" altLang="it-IT" sz="1800" b="0" dirty="0" err="1">
                <a:solidFill>
                  <a:schemeClr val="accent2"/>
                </a:solidFill>
              </a:rPr>
              <a:t>legame</a:t>
            </a:r>
            <a:r>
              <a:rPr lang="en-US" altLang="it-IT" sz="1800" b="0" dirty="0">
                <a:solidFill>
                  <a:schemeClr val="accent2"/>
                </a:solidFill>
              </a:rPr>
              <a:t> H—A.</a:t>
            </a:r>
            <a:endParaRPr lang="en-US" altLang="it-IT" sz="1800" b="0" dirty="0"/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990600" y="315912"/>
            <a:ext cx="7239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2000" dirty="0"/>
              <a:t>Una </a:t>
            </a:r>
            <a:r>
              <a:rPr lang="en-US" altLang="it-IT" sz="2000" dirty="0" err="1"/>
              <a:t>carica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positiva</a:t>
            </a:r>
            <a:r>
              <a:rPr lang="en-US" altLang="it-IT" sz="2000" dirty="0"/>
              <a:t> o </a:t>
            </a:r>
            <a:r>
              <a:rPr lang="en-US" altLang="it-IT" sz="2000" dirty="0" err="1"/>
              <a:t>negativa</a:t>
            </a:r>
            <a:r>
              <a:rPr lang="en-US" altLang="it-IT" sz="2000" dirty="0"/>
              <a:t>, è </a:t>
            </a:r>
            <a:r>
              <a:rPr lang="en-US" altLang="it-IT" sz="2000" dirty="0" err="1"/>
              <a:t>stabilizzata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quando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distribuisce</a:t>
            </a:r>
            <a:r>
              <a:rPr lang="en-US" altLang="it-IT" sz="2000" dirty="0"/>
              <a:t> in un volume </a:t>
            </a:r>
            <a:r>
              <a:rPr lang="en-US" altLang="it-IT" sz="2000" dirty="0" err="1"/>
              <a:t>più</a:t>
            </a:r>
            <a:r>
              <a:rPr lang="en-US" altLang="it-IT" sz="2000" dirty="0"/>
              <a:t> </a:t>
            </a:r>
            <a:r>
              <a:rPr lang="en-US" altLang="it-IT" sz="2000" dirty="0" err="1"/>
              <a:t>grande</a:t>
            </a:r>
            <a:r>
              <a:rPr lang="en-US" altLang="it-IT" sz="2000" dirty="0"/>
              <a:t>.</a:t>
            </a:r>
          </a:p>
        </p:txBody>
      </p:sp>
      <p:pic>
        <p:nvPicPr>
          <p:cNvPr id="38919" name="Picture 7" descr="00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187450"/>
            <a:ext cx="65532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3200400" y="533400"/>
            <a:ext cx="23622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dirty="0" err="1">
                <a:solidFill>
                  <a:srgbClr val="EF9511"/>
                </a:solidFill>
              </a:rPr>
              <a:t>Effetti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induttivi</a:t>
            </a:r>
            <a:endParaRPr lang="en-US" altLang="it-IT" dirty="0">
              <a:solidFill>
                <a:srgbClr val="EF9511"/>
              </a:solidFill>
            </a:endParaRP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42900" y="1219200"/>
            <a:ext cx="8458200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dirty="0">
                <a:solidFill>
                  <a:schemeClr val="accent2"/>
                </a:solidFill>
              </a:rPr>
              <a:t>Un </a:t>
            </a:r>
            <a:r>
              <a:rPr lang="en-US" altLang="it-IT" dirty="0" err="1">
                <a:solidFill>
                  <a:schemeClr val="accent2"/>
                </a:solidFill>
              </a:rPr>
              <a:t>effetto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induttivo</a:t>
            </a:r>
            <a:r>
              <a:rPr lang="en-US" altLang="it-IT" dirty="0">
                <a:solidFill>
                  <a:schemeClr val="accent2"/>
                </a:solidFill>
              </a:rPr>
              <a:t> è </a:t>
            </a:r>
            <a:r>
              <a:rPr lang="en-US" altLang="it-IT" dirty="0" err="1">
                <a:solidFill>
                  <a:schemeClr val="accent2"/>
                </a:solidFill>
              </a:rPr>
              <a:t>l’attrazione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della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densità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elettronica</a:t>
            </a:r>
            <a:r>
              <a:rPr lang="en-US" altLang="it-IT" dirty="0">
                <a:solidFill>
                  <a:schemeClr val="accent2"/>
                </a:solidFill>
              </a:rPr>
              <a:t>, </a:t>
            </a:r>
            <a:r>
              <a:rPr lang="en-US" altLang="it-IT" dirty="0" err="1">
                <a:solidFill>
                  <a:schemeClr val="accent2"/>
                </a:solidFill>
              </a:rPr>
              <a:t>attraverso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i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</a:rPr>
              <a:t>legami</a:t>
            </a:r>
            <a:r>
              <a:rPr lang="en-US" altLang="it-IT" dirty="0">
                <a:solidFill>
                  <a:schemeClr val="accent2"/>
                </a:solidFill>
              </a:rPr>
              <a:t> </a:t>
            </a:r>
            <a:r>
              <a:rPr lang="en-US" altLang="it-IT" dirty="0">
                <a:solidFill>
                  <a:schemeClr val="accent2"/>
                </a:solidFill>
                <a:sym typeface="Symbol" panose="05050102010706020507" pitchFamily="18" charset="2"/>
              </a:rPr>
              <a:t>, </a:t>
            </a:r>
            <a:r>
              <a:rPr lang="en-US" altLang="it-IT" dirty="0" err="1">
                <a:solidFill>
                  <a:schemeClr val="accent2"/>
                </a:solidFill>
                <a:sym typeface="Symbol" panose="05050102010706020507" pitchFamily="18" charset="2"/>
              </a:rPr>
              <a:t>causata</a:t>
            </a:r>
            <a:r>
              <a:rPr lang="en-US" altLang="it-IT" dirty="0">
                <a:solidFill>
                  <a:schemeClr val="accent2"/>
                </a:solidFill>
                <a:sym typeface="Symbol" panose="05050102010706020507" pitchFamily="18" charset="2"/>
              </a:rPr>
              <a:t> da </a:t>
            </a:r>
            <a:r>
              <a:rPr lang="en-US" altLang="it-IT" dirty="0" err="1">
                <a:solidFill>
                  <a:schemeClr val="accent2"/>
                </a:solidFill>
                <a:sym typeface="Symbol" panose="05050102010706020507" pitchFamily="18" charset="2"/>
              </a:rPr>
              <a:t>differenze</a:t>
            </a:r>
            <a:r>
              <a:rPr lang="en-US" altLang="it-IT" dirty="0">
                <a:solidFill>
                  <a:schemeClr val="accent2"/>
                </a:solidFill>
                <a:sym typeface="Symbol" panose="05050102010706020507" pitchFamily="18" charset="2"/>
              </a:rPr>
              <a:t> di </a:t>
            </a:r>
            <a:r>
              <a:rPr lang="en-US" altLang="it-IT" dirty="0" err="1">
                <a:solidFill>
                  <a:schemeClr val="accent2"/>
                </a:solidFill>
                <a:sym typeface="Symbol" panose="05050102010706020507" pitchFamily="18" charset="2"/>
              </a:rPr>
              <a:t>elettronegatività</a:t>
            </a:r>
            <a:r>
              <a:rPr lang="en-US" altLang="it-IT" dirty="0">
                <a:solidFill>
                  <a:schemeClr val="accent2"/>
                </a:solidFill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  <a:sym typeface="Symbol" panose="05050102010706020507" pitchFamily="18" charset="2"/>
              </a:rPr>
              <a:t>tra</a:t>
            </a:r>
            <a:r>
              <a:rPr lang="en-US" altLang="it-IT" dirty="0">
                <a:solidFill>
                  <a:schemeClr val="accent2"/>
                </a:solidFill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  <a:sym typeface="Symbol" panose="05050102010706020507" pitchFamily="18" charset="2"/>
              </a:rPr>
              <a:t>gli</a:t>
            </a:r>
            <a:r>
              <a:rPr lang="en-US" altLang="it-IT" dirty="0">
                <a:solidFill>
                  <a:schemeClr val="accent2"/>
                </a:solidFill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olidFill>
                  <a:schemeClr val="accent2"/>
                </a:solidFill>
                <a:sym typeface="Symbol" panose="05050102010706020507" pitchFamily="18" charset="2"/>
              </a:rPr>
              <a:t>atomi</a:t>
            </a:r>
            <a:r>
              <a:rPr lang="en-US" altLang="it-IT" dirty="0">
                <a:solidFill>
                  <a:schemeClr val="accent2"/>
                </a:solidFill>
                <a:sym typeface="Symbol" panose="05050102010706020507" pitchFamily="18" charset="2"/>
              </a:rPr>
              <a:t>.</a:t>
            </a:r>
          </a:p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dirty="0" err="1">
                <a:sym typeface="Symbol" panose="05050102010706020507" pitchFamily="18" charset="2"/>
              </a:rPr>
              <a:t>Quando</a:t>
            </a:r>
            <a:r>
              <a:rPr lang="en-US" altLang="it-IT" dirty="0"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ym typeface="Symbol" panose="05050102010706020507" pitchFamily="18" charset="2"/>
              </a:rPr>
              <a:t>si</a:t>
            </a:r>
            <a:r>
              <a:rPr lang="en-US" altLang="it-IT" dirty="0"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ym typeface="Symbol" panose="05050102010706020507" pitchFamily="18" charset="2"/>
              </a:rPr>
              <a:t>confrontano</a:t>
            </a:r>
            <a:r>
              <a:rPr lang="en-US" altLang="it-IT" dirty="0">
                <a:sym typeface="Symbol" panose="05050102010706020507" pitchFamily="18" charset="2"/>
              </a:rPr>
              <a:t> le </a:t>
            </a:r>
            <a:r>
              <a:rPr lang="en-US" altLang="it-IT" dirty="0" err="1">
                <a:sym typeface="Symbol" panose="05050102010706020507" pitchFamily="18" charset="2"/>
              </a:rPr>
              <a:t>acidità</a:t>
            </a:r>
            <a:r>
              <a:rPr lang="en-US" altLang="it-IT" dirty="0"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ym typeface="Symbol" panose="05050102010706020507" pitchFamily="18" charset="2"/>
              </a:rPr>
              <a:t>dell’etanolo</a:t>
            </a:r>
            <a:r>
              <a:rPr lang="en-US" altLang="it-IT" dirty="0">
                <a:sym typeface="Symbol" panose="05050102010706020507" pitchFamily="18" charset="2"/>
              </a:rPr>
              <a:t> e del 2,2,2-trifluoroetanolo, </a:t>
            </a:r>
            <a:r>
              <a:rPr lang="en-US" altLang="it-IT" dirty="0" err="1">
                <a:sym typeface="Symbol" panose="05050102010706020507" pitchFamily="18" charset="2"/>
              </a:rPr>
              <a:t>si</a:t>
            </a:r>
            <a:r>
              <a:rPr lang="en-US" altLang="it-IT" dirty="0">
                <a:sym typeface="Symbol" panose="05050102010706020507" pitchFamily="18" charset="2"/>
              </a:rPr>
              <a:t> nota </a:t>
            </a:r>
            <a:r>
              <a:rPr lang="en-US" altLang="it-IT" dirty="0" err="1">
                <a:sym typeface="Symbol" panose="05050102010706020507" pitchFamily="18" charset="2"/>
              </a:rPr>
              <a:t>che</a:t>
            </a:r>
            <a:r>
              <a:rPr lang="en-US" altLang="it-IT" dirty="0"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ym typeface="Symbol" panose="05050102010706020507" pitchFamily="18" charset="2"/>
              </a:rPr>
              <a:t>quest’ultimo</a:t>
            </a:r>
            <a:r>
              <a:rPr lang="en-US" altLang="it-IT" dirty="0">
                <a:sym typeface="Symbol" panose="05050102010706020507" pitchFamily="18" charset="2"/>
              </a:rPr>
              <a:t> è molto </a:t>
            </a:r>
            <a:r>
              <a:rPr lang="en-US" altLang="it-IT" dirty="0" err="1">
                <a:sym typeface="Symbol" panose="05050102010706020507" pitchFamily="18" charset="2"/>
              </a:rPr>
              <a:t>più</a:t>
            </a:r>
            <a:r>
              <a:rPr lang="en-US" altLang="it-IT" dirty="0">
                <a:sym typeface="Symbol" panose="05050102010706020507" pitchFamily="18" charset="2"/>
              </a:rPr>
              <a:t> </a:t>
            </a:r>
            <a:r>
              <a:rPr lang="en-US" altLang="it-IT" dirty="0" err="1">
                <a:sym typeface="Symbol" panose="05050102010706020507" pitchFamily="18" charset="2"/>
              </a:rPr>
              <a:t>acido</a:t>
            </a:r>
            <a:r>
              <a:rPr lang="en-US" altLang="it-IT" dirty="0">
                <a:sym typeface="Symbol" panose="05050102010706020507" pitchFamily="18" charset="2"/>
              </a:rPr>
              <a:t> del primo.</a:t>
            </a:r>
            <a:endParaRPr lang="en-US" altLang="it-IT" dirty="0"/>
          </a:p>
        </p:txBody>
      </p:sp>
      <p:pic>
        <p:nvPicPr>
          <p:cNvPr id="40965" name="Picture 10" descr="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4343400"/>
            <a:ext cx="7315200" cy="1173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1029" descr="00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66298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Text Box 1031"/>
          <p:cNvSpPr txBox="1">
            <a:spLocks noChangeArrowheads="1"/>
          </p:cNvSpPr>
          <p:nvPr/>
        </p:nvSpPr>
        <p:spPr bwMode="auto">
          <a:xfrm>
            <a:off x="36513" y="457200"/>
            <a:ext cx="84582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dirty="0"/>
              <a:t>La </a:t>
            </a:r>
            <a:r>
              <a:rPr lang="en-US" altLang="it-IT" sz="2000" dirty="0" err="1"/>
              <a:t>ragione</a:t>
            </a:r>
            <a:r>
              <a:rPr lang="en-US" altLang="it-IT" sz="2000" dirty="0"/>
              <a:t> per la </a:t>
            </a:r>
            <a:r>
              <a:rPr lang="en-US" altLang="it-IT" sz="2000" dirty="0" err="1"/>
              <a:t>maggiore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acidità</a:t>
            </a:r>
            <a:r>
              <a:rPr lang="en-US" altLang="it-IT" sz="2000" dirty="0"/>
              <a:t> del 2,2,2-trifluoroetanolo è </a:t>
            </a:r>
            <a:r>
              <a:rPr lang="en-US" altLang="it-IT" sz="2000" dirty="0" err="1"/>
              <a:t>che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tre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atomi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fluoro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elettronegativi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stabilizzano</a:t>
            </a:r>
            <a:r>
              <a:rPr lang="en-US" altLang="it-IT" sz="2000" dirty="0"/>
              <a:t> la base </a:t>
            </a:r>
            <a:r>
              <a:rPr lang="en-US" altLang="it-IT" sz="2000" dirty="0" err="1"/>
              <a:t>coniugata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carica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negativamente</a:t>
            </a:r>
            <a:r>
              <a:rPr lang="en-US" altLang="it-IT" sz="2000" dirty="0"/>
              <a:t>.</a:t>
            </a:r>
          </a:p>
        </p:txBody>
      </p:sp>
      <p:sp>
        <p:nvSpPr>
          <p:cNvPr id="2" name="Rettangolo 1"/>
          <p:cNvSpPr/>
          <p:nvPr/>
        </p:nvSpPr>
        <p:spPr>
          <a:xfrm>
            <a:off x="935038" y="4495800"/>
            <a:ext cx="7559675" cy="16430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just" eaLnBrk="1" hangingPunct="1">
              <a:spcBef>
                <a:spcPct val="30000"/>
              </a:spcBef>
              <a:defRPr/>
            </a:pPr>
            <a:r>
              <a:rPr lang="en-US" altLang="it-IT" sz="1800" dirty="0"/>
              <a:t>In </a:t>
            </a:r>
            <a:r>
              <a:rPr lang="en-US" altLang="it-IT" sz="1800" dirty="0" err="1"/>
              <a:t>generale</a:t>
            </a:r>
            <a:r>
              <a:rPr lang="en-US" altLang="it-IT" sz="1800" dirty="0"/>
              <a:t>:</a:t>
            </a:r>
          </a:p>
          <a:p>
            <a:pPr algn="just" eaLnBrk="1" hangingPunct="1">
              <a:spcBef>
                <a:spcPct val="30000"/>
              </a:spcBef>
              <a:defRPr/>
            </a:pPr>
            <a:r>
              <a:rPr lang="en-US" altLang="it-IT" sz="1800" dirty="0"/>
              <a:t>Maggiore </a:t>
            </a:r>
            <a:r>
              <a:rPr lang="en-US" altLang="it-IT" sz="1800" dirty="0" err="1"/>
              <a:t>l’elettronegatività</a:t>
            </a:r>
            <a:r>
              <a:rPr lang="en-US" altLang="it-IT" sz="1800" dirty="0"/>
              <a:t> </a:t>
            </a:r>
            <a:r>
              <a:rPr lang="en-US" altLang="it-IT" sz="1800" dirty="0" err="1"/>
              <a:t>dell’atomo</a:t>
            </a:r>
            <a:r>
              <a:rPr lang="en-US" altLang="it-IT" sz="1800" dirty="0"/>
              <a:t> e </a:t>
            </a:r>
            <a:r>
              <a:rPr lang="en-US" altLang="it-IT" sz="1800" dirty="0" err="1"/>
              <a:t>maggiore</a:t>
            </a:r>
            <a:r>
              <a:rPr lang="en-US" altLang="it-IT" sz="1800" dirty="0"/>
              <a:t> la </a:t>
            </a:r>
            <a:r>
              <a:rPr lang="en-US" altLang="it-IT" sz="1800" dirty="0" err="1"/>
              <a:t>sua</a:t>
            </a:r>
            <a:r>
              <a:rPr lang="en-US" altLang="it-IT" sz="1800" dirty="0"/>
              <a:t> </a:t>
            </a:r>
            <a:r>
              <a:rPr lang="en-US" altLang="it-IT" sz="1800" dirty="0" err="1"/>
              <a:t>vicinanza</a:t>
            </a:r>
            <a:r>
              <a:rPr lang="en-US" altLang="it-IT" sz="1800" dirty="0"/>
              <a:t> al </a:t>
            </a:r>
            <a:r>
              <a:rPr lang="en-US" altLang="it-IT" sz="1800" dirty="0" err="1"/>
              <a:t>sito</a:t>
            </a:r>
            <a:r>
              <a:rPr lang="en-US" altLang="it-IT" sz="1800" dirty="0"/>
              <a:t> </a:t>
            </a:r>
            <a:r>
              <a:rPr lang="en-US" altLang="it-IT" sz="1800" dirty="0" err="1"/>
              <a:t>della</a:t>
            </a:r>
            <a:r>
              <a:rPr lang="en-US" altLang="it-IT" sz="1800" dirty="0"/>
              <a:t> </a:t>
            </a:r>
            <a:r>
              <a:rPr lang="en-US" altLang="it-IT" sz="1800" dirty="0" err="1"/>
              <a:t>carica</a:t>
            </a:r>
            <a:r>
              <a:rPr lang="en-US" altLang="it-IT" sz="1800" dirty="0"/>
              <a:t> </a:t>
            </a:r>
            <a:r>
              <a:rPr lang="en-US" altLang="it-IT" sz="1800" dirty="0" err="1"/>
              <a:t>negativa</a:t>
            </a:r>
            <a:r>
              <a:rPr lang="en-US" altLang="it-IT" sz="1800" dirty="0"/>
              <a:t>, </a:t>
            </a:r>
            <a:r>
              <a:rPr lang="en-US" altLang="it-IT" sz="1800" dirty="0" err="1"/>
              <a:t>maggiore</a:t>
            </a:r>
            <a:r>
              <a:rPr lang="en-US" altLang="it-IT" sz="1800" dirty="0"/>
              <a:t> </a:t>
            </a:r>
            <a:r>
              <a:rPr lang="en-US" altLang="it-IT" sz="1800" dirty="0" err="1"/>
              <a:t>sarà</a:t>
            </a:r>
            <a:r>
              <a:rPr lang="en-US" altLang="it-IT" sz="1800" dirty="0"/>
              <a:t> </a:t>
            </a:r>
            <a:r>
              <a:rPr lang="en-US" altLang="it-IT" sz="1800" dirty="0" err="1"/>
              <a:t>l’effetto</a:t>
            </a:r>
            <a:r>
              <a:rPr lang="en-US" altLang="it-IT" sz="1800" dirty="0"/>
              <a:t>.</a:t>
            </a:r>
          </a:p>
          <a:p>
            <a:pPr algn="just" eaLnBrk="1" hangingPunct="1">
              <a:spcBef>
                <a:spcPct val="30000"/>
              </a:spcBef>
              <a:defRPr/>
            </a:pPr>
            <a:r>
              <a:rPr lang="en-US" altLang="it-IT" sz="1800" dirty="0"/>
              <a:t>L’ </a:t>
            </a:r>
            <a:r>
              <a:rPr lang="en-US" altLang="it-IT" sz="1800" dirty="0" err="1"/>
              <a:t>acidità</a:t>
            </a:r>
            <a:r>
              <a:rPr lang="en-US" altLang="it-IT" sz="1800" dirty="0"/>
              <a:t> di H—A </a:t>
            </a:r>
            <a:r>
              <a:rPr lang="en-US" altLang="it-IT" sz="1800" dirty="0" err="1"/>
              <a:t>aumenta</a:t>
            </a:r>
            <a:r>
              <a:rPr lang="en-US" altLang="it-IT" sz="1800" dirty="0"/>
              <a:t> con la </a:t>
            </a:r>
            <a:r>
              <a:rPr lang="en-US" altLang="it-IT" sz="1800" dirty="0" err="1"/>
              <a:t>presenza</a:t>
            </a:r>
            <a:r>
              <a:rPr lang="en-US" altLang="it-IT" sz="1800" dirty="0"/>
              <a:t> in A di </a:t>
            </a:r>
            <a:r>
              <a:rPr lang="en-US" altLang="it-IT" sz="1800" dirty="0" err="1"/>
              <a:t>gruppi</a:t>
            </a:r>
            <a:r>
              <a:rPr lang="en-US" altLang="it-IT" sz="1800" dirty="0"/>
              <a:t> </a:t>
            </a:r>
            <a:r>
              <a:rPr lang="en-US" altLang="it-IT" sz="1800" dirty="0" err="1"/>
              <a:t>elettron-attrattori</a:t>
            </a:r>
            <a:endParaRPr lang="en-US" altLang="it-IT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2895600" y="13648"/>
            <a:ext cx="3505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>
                <a:solidFill>
                  <a:srgbClr val="EF9511"/>
                </a:solidFill>
              </a:rPr>
              <a:t>Effetti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della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risonanza</a:t>
            </a:r>
            <a:endParaRPr lang="en-US" altLang="it-IT" dirty="0">
              <a:solidFill>
                <a:srgbClr val="EF9511"/>
              </a:solidFill>
            </a:endParaRPr>
          </a:p>
        </p:txBody>
      </p:sp>
      <p:sp>
        <p:nvSpPr>
          <p:cNvPr id="45059" name="Text Box 4"/>
          <p:cNvSpPr txBox="1">
            <a:spLocks noChangeArrowheads="1"/>
          </p:cNvSpPr>
          <p:nvPr/>
        </p:nvSpPr>
        <p:spPr bwMode="auto">
          <a:xfrm>
            <a:off x="152400" y="619230"/>
            <a:ext cx="838200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2100" dirty="0" err="1"/>
              <a:t>Nell’esempio</a:t>
            </a:r>
            <a:r>
              <a:rPr lang="en-US" altLang="it-IT" sz="2100" dirty="0"/>
              <a:t> </a:t>
            </a:r>
            <a:r>
              <a:rPr lang="en-US" altLang="it-IT" sz="2100" dirty="0" err="1"/>
              <a:t>seguente</a:t>
            </a:r>
            <a:r>
              <a:rPr lang="en-US" altLang="it-IT" sz="2100" dirty="0"/>
              <a:t>, </a:t>
            </a:r>
            <a:r>
              <a:rPr lang="en-US" altLang="it-IT" sz="2100" dirty="0" err="1"/>
              <a:t>confrontando</a:t>
            </a:r>
            <a:r>
              <a:rPr lang="en-US" altLang="it-IT" sz="2100" dirty="0"/>
              <a:t> le </a:t>
            </a:r>
            <a:r>
              <a:rPr lang="en-US" altLang="it-IT" sz="2100" dirty="0" err="1"/>
              <a:t>acidità</a:t>
            </a:r>
            <a:r>
              <a:rPr lang="en-US" altLang="it-IT" sz="2100" dirty="0"/>
              <a:t> </a:t>
            </a:r>
            <a:r>
              <a:rPr lang="en-US" altLang="it-IT" sz="2100" dirty="0" err="1"/>
              <a:t>dell’etanolo</a:t>
            </a:r>
            <a:r>
              <a:rPr lang="en-US" altLang="it-IT" sz="2100" dirty="0"/>
              <a:t> e </a:t>
            </a:r>
            <a:r>
              <a:rPr lang="en-US" altLang="it-IT" sz="2100" dirty="0" err="1"/>
              <a:t>dell’acido</a:t>
            </a:r>
            <a:r>
              <a:rPr lang="en-US" altLang="it-IT" sz="2100" dirty="0"/>
              <a:t> </a:t>
            </a:r>
            <a:r>
              <a:rPr lang="en-US" altLang="it-IT" sz="2100" dirty="0" err="1"/>
              <a:t>acetico</a:t>
            </a:r>
            <a:r>
              <a:rPr lang="en-US" altLang="it-IT" sz="2100" dirty="0"/>
              <a:t>, </a:t>
            </a:r>
            <a:r>
              <a:rPr lang="en-US" altLang="it-IT" sz="2100" dirty="0" err="1"/>
              <a:t>si</a:t>
            </a:r>
            <a:r>
              <a:rPr lang="en-US" altLang="it-IT" sz="2100" dirty="0"/>
              <a:t> nota </a:t>
            </a:r>
            <a:r>
              <a:rPr lang="en-US" altLang="it-IT" sz="2100" dirty="0" err="1"/>
              <a:t>che</a:t>
            </a:r>
            <a:r>
              <a:rPr lang="en-US" altLang="it-IT" sz="2100" dirty="0"/>
              <a:t> </a:t>
            </a:r>
            <a:r>
              <a:rPr lang="en-US" altLang="it-IT" sz="2100" dirty="0" err="1"/>
              <a:t>il</a:t>
            </a:r>
            <a:r>
              <a:rPr lang="en-US" altLang="it-IT" sz="2100" dirty="0"/>
              <a:t> secondo è </a:t>
            </a:r>
            <a:r>
              <a:rPr lang="en-US" altLang="it-IT" sz="2100" dirty="0" err="1"/>
              <a:t>più</a:t>
            </a:r>
            <a:r>
              <a:rPr lang="en-US" altLang="it-IT" sz="2100" dirty="0"/>
              <a:t> </a:t>
            </a:r>
            <a:r>
              <a:rPr lang="en-US" altLang="it-IT" sz="2100" dirty="0" err="1"/>
              <a:t>acido</a:t>
            </a:r>
            <a:r>
              <a:rPr lang="en-US" altLang="it-IT" sz="2100" dirty="0"/>
              <a:t> del primo. </a:t>
            </a:r>
          </a:p>
        </p:txBody>
      </p:sp>
      <p:pic>
        <p:nvPicPr>
          <p:cNvPr id="45060" name="Picture 6" descr="001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519" y="1423452"/>
            <a:ext cx="660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7"/>
          <p:cNvSpPr txBox="1">
            <a:spLocks noChangeArrowheads="1"/>
          </p:cNvSpPr>
          <p:nvPr/>
        </p:nvSpPr>
        <p:spPr bwMode="auto">
          <a:xfrm>
            <a:off x="340519" y="3200400"/>
            <a:ext cx="83820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 sz="2100" dirty="0" err="1"/>
              <a:t>Quando</a:t>
            </a:r>
            <a:r>
              <a:rPr lang="en-US" altLang="it-IT" sz="2100" dirty="0"/>
              <a:t> </a:t>
            </a:r>
            <a:r>
              <a:rPr lang="en-US" altLang="it-IT" sz="2100" dirty="0" err="1"/>
              <a:t>si</a:t>
            </a:r>
            <a:r>
              <a:rPr lang="en-US" altLang="it-IT" sz="2100" dirty="0"/>
              <a:t> </a:t>
            </a:r>
            <a:r>
              <a:rPr lang="en-US" altLang="it-IT" sz="2100" dirty="0" err="1"/>
              <a:t>confrontano</a:t>
            </a:r>
            <a:r>
              <a:rPr lang="en-US" altLang="it-IT" sz="2100" dirty="0"/>
              <a:t> le </a:t>
            </a:r>
            <a:r>
              <a:rPr lang="en-US" altLang="it-IT" sz="2100" dirty="0" err="1"/>
              <a:t>basi</a:t>
            </a:r>
            <a:r>
              <a:rPr lang="en-US" altLang="it-IT" sz="2100" dirty="0"/>
              <a:t> </a:t>
            </a:r>
            <a:r>
              <a:rPr lang="en-US" altLang="it-IT" sz="2100" dirty="0" err="1"/>
              <a:t>coniugate</a:t>
            </a:r>
            <a:r>
              <a:rPr lang="en-US" altLang="it-IT" sz="2100" dirty="0"/>
              <a:t> </a:t>
            </a:r>
            <a:r>
              <a:rPr lang="en-US" altLang="it-IT" sz="2100" dirty="0" err="1"/>
              <a:t>delle</a:t>
            </a:r>
            <a:r>
              <a:rPr lang="en-US" altLang="it-IT" sz="2100" dirty="0"/>
              <a:t> due specie, </a:t>
            </a:r>
            <a:r>
              <a:rPr lang="en-US" altLang="it-IT" sz="2100" dirty="0" err="1"/>
              <a:t>risulta</a:t>
            </a:r>
            <a:r>
              <a:rPr lang="en-US" altLang="it-IT" sz="2100" dirty="0"/>
              <a:t> </a:t>
            </a:r>
            <a:r>
              <a:rPr lang="en-US" altLang="it-IT" sz="2100" dirty="0" err="1"/>
              <a:t>evidente</a:t>
            </a:r>
            <a:r>
              <a:rPr lang="en-US" altLang="it-IT" sz="2100" dirty="0"/>
              <a:t> </a:t>
            </a:r>
            <a:r>
              <a:rPr lang="en-US" altLang="it-IT" sz="2100" dirty="0" err="1"/>
              <a:t>che</a:t>
            </a:r>
            <a:r>
              <a:rPr lang="en-US" altLang="it-IT" sz="2100" dirty="0"/>
              <a:t> la base </a:t>
            </a:r>
            <a:r>
              <a:rPr lang="en-US" altLang="it-IT" sz="2100" dirty="0" err="1"/>
              <a:t>coniugata</a:t>
            </a:r>
            <a:r>
              <a:rPr lang="en-US" altLang="it-IT" sz="2100" dirty="0"/>
              <a:t> </a:t>
            </a:r>
            <a:r>
              <a:rPr lang="en-US" altLang="it-IT" sz="2100" dirty="0" err="1"/>
              <a:t>dell’acido</a:t>
            </a:r>
            <a:r>
              <a:rPr lang="en-US" altLang="it-IT" sz="2100" dirty="0"/>
              <a:t> </a:t>
            </a:r>
            <a:r>
              <a:rPr lang="en-US" altLang="it-IT" sz="2100" dirty="0" err="1"/>
              <a:t>acetico</a:t>
            </a:r>
            <a:r>
              <a:rPr lang="en-US" altLang="it-IT" sz="2100" dirty="0"/>
              <a:t> è </a:t>
            </a:r>
            <a:r>
              <a:rPr lang="en-US" altLang="it-IT" sz="2100" dirty="0" err="1"/>
              <a:t>stabilizzata</a:t>
            </a:r>
            <a:r>
              <a:rPr lang="en-US" altLang="it-IT" sz="2100" dirty="0"/>
              <a:t> per </a:t>
            </a:r>
            <a:r>
              <a:rPr lang="en-US" altLang="it-IT" sz="2100" dirty="0" err="1"/>
              <a:t>risonanza</a:t>
            </a:r>
            <a:r>
              <a:rPr lang="en-US" altLang="it-IT" sz="2100" dirty="0"/>
              <a:t>, </a:t>
            </a:r>
            <a:r>
              <a:rPr lang="en-US" altLang="it-IT" sz="2100" dirty="0" err="1"/>
              <a:t>mentre</a:t>
            </a:r>
            <a:r>
              <a:rPr lang="en-US" altLang="it-IT" sz="2100" dirty="0"/>
              <a:t> </a:t>
            </a:r>
            <a:r>
              <a:rPr lang="en-US" altLang="it-IT" sz="2100" dirty="0" err="1"/>
              <a:t>quella</a:t>
            </a:r>
            <a:r>
              <a:rPr lang="en-US" altLang="it-IT" sz="2100" dirty="0"/>
              <a:t> </a:t>
            </a:r>
            <a:r>
              <a:rPr lang="en-US" altLang="it-IT" sz="2100" dirty="0" err="1"/>
              <a:t>dell’etanolo</a:t>
            </a:r>
            <a:r>
              <a:rPr lang="en-US" altLang="it-IT" sz="2100" dirty="0"/>
              <a:t> non lo è.</a:t>
            </a:r>
          </a:p>
        </p:txBody>
      </p:sp>
      <p:pic>
        <p:nvPicPr>
          <p:cNvPr id="45062" name="Picture 8" descr="0017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" y="4557778"/>
            <a:ext cx="8310562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4"/>
          <p:cNvSpPr txBox="1">
            <a:spLocks noChangeArrowheads="1"/>
          </p:cNvSpPr>
          <p:nvPr/>
        </p:nvSpPr>
        <p:spPr bwMode="auto">
          <a:xfrm>
            <a:off x="152400" y="228600"/>
            <a:ext cx="8001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/>
              <a:t>La delocalizzazione dovuta alla risonanza rende CH</a:t>
            </a:r>
            <a:r>
              <a:rPr lang="en-US" altLang="it-IT" baseline="-25000"/>
              <a:t>3</a:t>
            </a:r>
            <a:r>
              <a:rPr lang="en-US" altLang="it-IT"/>
              <a:t>COO</a:t>
            </a:r>
            <a:r>
              <a:rPr lang="en-US" altLang="it-IT" sz="1900">
                <a:cs typeface="Arial" panose="020B0604020202020204" pitchFamily="34" charset="0"/>
              </a:rPr>
              <a:t>¯</a:t>
            </a:r>
            <a:r>
              <a:rPr lang="en-US" altLang="it-IT" baseline="30000">
                <a:cs typeface="Arial" panose="020B0604020202020204" pitchFamily="34" charset="0"/>
              </a:rPr>
              <a:t> </a:t>
            </a:r>
            <a:r>
              <a:rPr lang="en-US" altLang="it-IT">
                <a:cs typeface="Arial" panose="020B0604020202020204" pitchFamily="34" charset="0"/>
              </a:rPr>
              <a:t>più stabile di CH</a:t>
            </a:r>
            <a:r>
              <a:rPr lang="en-US" altLang="it-IT" baseline="-25000">
                <a:cs typeface="Arial" panose="020B0604020202020204" pitchFamily="34" charset="0"/>
              </a:rPr>
              <a:t>3</a:t>
            </a:r>
            <a:r>
              <a:rPr lang="en-US" altLang="it-IT">
                <a:cs typeface="Arial" panose="020B0604020202020204" pitchFamily="34" charset="0"/>
              </a:rPr>
              <a:t>CH</a:t>
            </a:r>
            <a:r>
              <a:rPr lang="en-US" altLang="it-IT" baseline="-25000">
                <a:cs typeface="Arial" panose="020B0604020202020204" pitchFamily="34" charset="0"/>
              </a:rPr>
              <a:t>2</a:t>
            </a:r>
            <a:r>
              <a:rPr lang="en-US" altLang="it-IT">
                <a:cs typeface="Arial" panose="020B0604020202020204" pitchFamily="34" charset="0"/>
              </a:rPr>
              <a:t>O</a:t>
            </a:r>
            <a:r>
              <a:rPr lang="en-US" altLang="it-IT" sz="1900">
                <a:cs typeface="Arial" panose="020B0604020202020204" pitchFamily="34" charset="0"/>
              </a:rPr>
              <a:t>¯</a:t>
            </a:r>
            <a:r>
              <a:rPr lang="en-US" altLang="it-IT">
                <a:cs typeface="Arial" panose="020B0604020202020204" pitchFamily="34" charset="0"/>
              </a:rPr>
              <a:t>, e di conseguenza CH</a:t>
            </a:r>
            <a:r>
              <a:rPr lang="en-US" altLang="it-IT" baseline="-25000">
                <a:cs typeface="Arial" panose="020B0604020202020204" pitchFamily="34" charset="0"/>
              </a:rPr>
              <a:t>3</a:t>
            </a:r>
            <a:r>
              <a:rPr lang="en-US" altLang="it-IT">
                <a:cs typeface="Arial" panose="020B0604020202020204" pitchFamily="34" charset="0"/>
              </a:rPr>
              <a:t>COOH è un acido più forte di CH</a:t>
            </a:r>
            <a:r>
              <a:rPr lang="en-US" altLang="it-IT" baseline="-25000">
                <a:cs typeface="Arial" panose="020B0604020202020204" pitchFamily="34" charset="0"/>
              </a:rPr>
              <a:t>3</a:t>
            </a:r>
            <a:r>
              <a:rPr lang="en-US" altLang="it-IT">
                <a:cs typeface="Arial" panose="020B0604020202020204" pitchFamily="34" charset="0"/>
              </a:rPr>
              <a:t>CH</a:t>
            </a:r>
            <a:r>
              <a:rPr lang="en-US" altLang="it-IT" baseline="-25000">
                <a:cs typeface="Arial" panose="020B0604020202020204" pitchFamily="34" charset="0"/>
              </a:rPr>
              <a:t>2</a:t>
            </a:r>
            <a:r>
              <a:rPr lang="en-US" altLang="it-IT">
                <a:cs typeface="Arial" panose="020B0604020202020204" pitchFamily="34" charset="0"/>
              </a:rPr>
              <a:t>OH</a:t>
            </a:r>
            <a:r>
              <a:rPr lang="en-US" altLang="it-IT"/>
              <a:t>. </a:t>
            </a:r>
          </a:p>
        </p:txBody>
      </p:sp>
      <p:pic>
        <p:nvPicPr>
          <p:cNvPr id="47107" name="Picture 8" descr="00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27"/>
          <a:stretch>
            <a:fillRect/>
          </a:stretch>
        </p:blipFill>
        <p:spPr bwMode="auto">
          <a:xfrm>
            <a:off x="381000" y="1600200"/>
            <a:ext cx="839628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 Box 9"/>
          <p:cNvSpPr txBox="1">
            <a:spLocks noChangeArrowheads="1"/>
          </p:cNvSpPr>
          <p:nvPr/>
        </p:nvSpPr>
        <p:spPr bwMode="auto">
          <a:xfrm>
            <a:off x="304800" y="5029200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Char char="•"/>
            </a:pPr>
            <a:r>
              <a:rPr lang="en-US" altLang="it-IT"/>
              <a:t>L’acidità di H—A aumenta quando la base coniugata A:</a:t>
            </a:r>
            <a:r>
              <a:rPr lang="en-US" altLang="it-IT" sz="1900">
                <a:cs typeface="Arial" panose="020B0604020202020204" pitchFamily="34" charset="0"/>
              </a:rPr>
              <a:t>¯</a:t>
            </a:r>
            <a:r>
              <a:rPr lang="en-US" altLang="it-IT" baseline="30000">
                <a:cs typeface="Arial" panose="020B0604020202020204" pitchFamily="34" charset="0"/>
              </a:rPr>
              <a:t> </a:t>
            </a:r>
            <a:r>
              <a:rPr lang="en-US" altLang="it-IT">
                <a:cs typeface="Arial" panose="020B0604020202020204" pitchFamily="34" charset="0"/>
              </a:rPr>
              <a:t>è stabilizzata per risonanza.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781300" y="115888"/>
            <a:ext cx="3352800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>
                <a:solidFill>
                  <a:srgbClr val="EF9511"/>
                </a:solidFill>
              </a:rPr>
              <a:t>Effetti</a:t>
            </a:r>
            <a:r>
              <a:rPr lang="en-US" altLang="it-IT" dirty="0">
                <a:solidFill>
                  <a:srgbClr val="EF9511"/>
                </a:solidFill>
              </a:rPr>
              <a:t> </a:t>
            </a:r>
            <a:r>
              <a:rPr lang="en-US" altLang="it-IT" dirty="0" err="1">
                <a:solidFill>
                  <a:srgbClr val="EF9511"/>
                </a:solidFill>
              </a:rPr>
              <a:t>dell’ibridazione</a:t>
            </a:r>
            <a:endParaRPr lang="en-US" altLang="it-IT" dirty="0">
              <a:solidFill>
                <a:srgbClr val="EF9511"/>
              </a:solidFill>
            </a:endParaRPr>
          </a:p>
        </p:txBody>
      </p:sp>
      <p:sp>
        <p:nvSpPr>
          <p:cNvPr id="49156" name="Text Box 7"/>
          <p:cNvSpPr txBox="1">
            <a:spLocks noChangeArrowheads="1"/>
          </p:cNvSpPr>
          <p:nvPr/>
        </p:nvSpPr>
        <p:spPr bwMode="auto">
          <a:xfrm>
            <a:off x="232012" y="3200400"/>
            <a:ext cx="86106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Char char="•"/>
            </a:pPr>
            <a:r>
              <a:rPr lang="en-US" altLang="it-IT" sz="2000" dirty="0" err="1"/>
              <a:t>Più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alta</a:t>
            </a:r>
            <a:r>
              <a:rPr lang="en-US" altLang="it-IT" sz="2000" dirty="0"/>
              <a:t> è la </a:t>
            </a:r>
            <a:r>
              <a:rPr lang="en-US" altLang="it-IT" sz="2000" dirty="0" err="1"/>
              <a:t>percentuale</a:t>
            </a:r>
            <a:r>
              <a:rPr lang="en-US" altLang="it-IT" sz="2000" dirty="0"/>
              <a:t> del </a:t>
            </a:r>
            <a:r>
              <a:rPr lang="en-US" altLang="it-IT" sz="2000" dirty="0" err="1"/>
              <a:t>carattere</a:t>
            </a:r>
            <a:r>
              <a:rPr lang="en-US" altLang="it-IT" sz="2000" dirty="0"/>
              <a:t> </a:t>
            </a:r>
            <a:r>
              <a:rPr lang="en-US" altLang="it-IT" sz="2000" i="1" dirty="0"/>
              <a:t>s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dell’orbitale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ibrido</a:t>
            </a:r>
            <a:r>
              <a:rPr lang="en-US" altLang="it-IT" sz="2000" dirty="0"/>
              <a:t>, </a:t>
            </a:r>
            <a:r>
              <a:rPr lang="en-US" altLang="it-IT" sz="2000" dirty="0" err="1"/>
              <a:t>più</a:t>
            </a:r>
            <a:r>
              <a:rPr lang="en-US" altLang="it-IT" sz="2000" dirty="0"/>
              <a:t> la </a:t>
            </a:r>
            <a:r>
              <a:rPr lang="en-US" altLang="it-IT" sz="2000" dirty="0" err="1"/>
              <a:t>coppia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solitaria</a:t>
            </a:r>
            <a:r>
              <a:rPr lang="en-US" altLang="it-IT" sz="2000" dirty="0"/>
              <a:t> è </a:t>
            </a:r>
            <a:r>
              <a:rPr lang="en-US" altLang="it-IT" sz="2000" dirty="0" err="1"/>
              <a:t>mantenuta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vicino</a:t>
            </a:r>
            <a:r>
              <a:rPr lang="en-US" altLang="it-IT" sz="2000" dirty="0"/>
              <a:t> al </a:t>
            </a:r>
            <a:r>
              <a:rPr lang="en-US" altLang="it-IT" sz="2000" dirty="0" err="1"/>
              <a:t>nucleo</a:t>
            </a:r>
            <a:r>
              <a:rPr lang="en-US" altLang="it-IT" sz="2000" dirty="0"/>
              <a:t>, e </a:t>
            </a:r>
            <a:r>
              <a:rPr lang="en-US" altLang="it-IT" sz="2000" dirty="0" err="1"/>
              <a:t>più</a:t>
            </a:r>
            <a:r>
              <a:rPr lang="en-US" altLang="it-IT" sz="2000" dirty="0"/>
              <a:t> stabile è la base </a:t>
            </a:r>
            <a:r>
              <a:rPr lang="en-US" altLang="it-IT" sz="2000" dirty="0" err="1"/>
              <a:t>coniugata</a:t>
            </a:r>
            <a:r>
              <a:rPr lang="en-US" altLang="it-IT" sz="2000" dirty="0"/>
              <a:t>.</a:t>
            </a:r>
          </a:p>
        </p:txBody>
      </p:sp>
      <p:sp>
        <p:nvSpPr>
          <p:cNvPr id="49157" name="Text Box 8"/>
          <p:cNvSpPr txBox="1">
            <a:spLocks noChangeArrowheads="1"/>
          </p:cNvSpPr>
          <p:nvPr/>
        </p:nvSpPr>
        <p:spPr bwMode="auto">
          <a:xfrm>
            <a:off x="228600" y="618309"/>
            <a:ext cx="861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dirty="0"/>
              <a:t>Si </a:t>
            </a:r>
            <a:r>
              <a:rPr lang="en-US" altLang="it-IT" dirty="0" err="1"/>
              <a:t>considerino</a:t>
            </a:r>
            <a:r>
              <a:rPr lang="en-US" altLang="it-IT" dirty="0"/>
              <a:t> le </a:t>
            </a:r>
            <a:r>
              <a:rPr lang="en-US" altLang="it-IT" dirty="0" err="1"/>
              <a:t>acidità</a:t>
            </a:r>
            <a:r>
              <a:rPr lang="en-US" altLang="it-IT" dirty="0"/>
              <a:t> relative di </a:t>
            </a:r>
            <a:r>
              <a:rPr lang="en-US" altLang="it-IT" dirty="0" err="1"/>
              <a:t>tre</a:t>
            </a:r>
            <a:r>
              <a:rPr lang="en-US" altLang="it-IT" dirty="0"/>
              <a:t> </a:t>
            </a:r>
            <a:r>
              <a:rPr lang="en-US" altLang="it-IT" dirty="0" err="1"/>
              <a:t>composti</a:t>
            </a:r>
            <a:r>
              <a:rPr lang="en-US" altLang="it-IT" dirty="0"/>
              <a:t> </a:t>
            </a:r>
            <a:r>
              <a:rPr lang="en-US" altLang="it-IT" dirty="0" err="1"/>
              <a:t>differenti</a:t>
            </a:r>
            <a:r>
              <a:rPr lang="en-US" altLang="it-IT" dirty="0"/>
              <a:t> </a:t>
            </a:r>
            <a:r>
              <a:rPr lang="en-US" altLang="it-IT" dirty="0" err="1"/>
              <a:t>contenenti</a:t>
            </a:r>
            <a:r>
              <a:rPr lang="en-US" altLang="it-IT" dirty="0"/>
              <a:t> </a:t>
            </a:r>
            <a:r>
              <a:rPr lang="en-US" altLang="it-IT" dirty="0" err="1"/>
              <a:t>legami</a:t>
            </a:r>
            <a:r>
              <a:rPr lang="en-US" altLang="it-IT" dirty="0"/>
              <a:t> C—H.</a:t>
            </a:r>
          </a:p>
        </p:txBody>
      </p:sp>
      <p:pic>
        <p:nvPicPr>
          <p:cNvPr id="49158" name="Picture 9" descr="0020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" y="1752600"/>
            <a:ext cx="8942388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0020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216063"/>
            <a:ext cx="5638800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1024"/>
          <p:cNvGraphicFramePr>
            <a:graphicFrameLocks noChangeAspect="1"/>
          </p:cNvGraphicFramePr>
          <p:nvPr/>
        </p:nvGraphicFramePr>
        <p:xfrm>
          <a:off x="304800" y="914400"/>
          <a:ext cx="8382000" cy="5078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7621064" imgH="3847619" progId="MSPhotoEd.3">
                  <p:embed/>
                </p:oleObj>
              </mc:Choice>
              <mc:Fallback>
                <p:oleObj name="Photo Editor Photo" r:id="rId3" imgW="7621064" imgH="3847619" progId="MSPhotoEd.3">
                  <p:embed/>
                  <p:pic>
                    <p:nvPicPr>
                      <p:cNvPr id="0" name="Object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4107" t="6436" b="2475"/>
                      <a:stretch>
                        <a:fillRect/>
                      </a:stretch>
                    </p:blipFill>
                    <p:spPr bwMode="auto">
                      <a:xfrm>
                        <a:off x="304800" y="914400"/>
                        <a:ext cx="8382000" cy="5078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251" name="Text Box 12"/>
          <p:cNvSpPr txBox="1">
            <a:spLocks noChangeArrowheads="1"/>
          </p:cNvSpPr>
          <p:nvPr/>
        </p:nvSpPr>
        <p:spPr bwMode="auto">
          <a:xfrm>
            <a:off x="3266281" y="304800"/>
            <a:ext cx="24590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it-IT" dirty="0" err="1">
                <a:latin typeface="Tahoma" panose="020B0604030504040204" pitchFamily="34" charset="0"/>
              </a:rPr>
              <a:t>Riassumendo</a:t>
            </a:r>
            <a:r>
              <a:rPr lang="en-US" altLang="it-IT" dirty="0">
                <a:latin typeface="Tahoma" panose="020B0604030504040204" pitchFamily="34" charset="0"/>
              </a:rPr>
              <a:t>: </a:t>
            </a:r>
            <a:endParaRPr lang="en-US" alt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3"/>
          <p:cNvSpPr txBox="1">
            <a:spLocks noChangeArrowheads="1"/>
          </p:cNvSpPr>
          <p:nvPr/>
        </p:nvSpPr>
        <p:spPr bwMode="auto">
          <a:xfrm>
            <a:off x="304800" y="762000"/>
            <a:ext cx="86868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000" dirty="0">
                <a:solidFill>
                  <a:schemeClr val="accent2"/>
                </a:solidFill>
              </a:rPr>
              <a:t>Un </a:t>
            </a:r>
            <a:r>
              <a:rPr lang="en-US" altLang="it-IT" sz="2000" dirty="0" err="1">
                <a:solidFill>
                  <a:schemeClr val="accent2"/>
                </a:solidFill>
              </a:rPr>
              <a:t>acido</a:t>
            </a:r>
            <a:r>
              <a:rPr lang="en-US" altLang="it-IT" sz="2000" dirty="0">
                <a:solidFill>
                  <a:schemeClr val="accent2"/>
                </a:solidFill>
              </a:rPr>
              <a:t> di Lewis è un </a:t>
            </a:r>
            <a:r>
              <a:rPr lang="en-US" altLang="it-IT" sz="2000" dirty="0" err="1">
                <a:solidFill>
                  <a:schemeClr val="accent2"/>
                </a:solidFill>
              </a:rPr>
              <a:t>accettore</a:t>
            </a:r>
            <a:r>
              <a:rPr lang="en-US" altLang="it-IT" sz="2000" dirty="0">
                <a:solidFill>
                  <a:schemeClr val="accent2"/>
                </a:solidFill>
              </a:rPr>
              <a:t> di </a:t>
            </a:r>
            <a:r>
              <a:rPr lang="en-US" altLang="it-IT" sz="2000" dirty="0" err="1">
                <a:solidFill>
                  <a:schemeClr val="accent2"/>
                </a:solidFill>
              </a:rPr>
              <a:t>una</a:t>
            </a:r>
            <a:r>
              <a:rPr lang="en-US" altLang="it-IT" sz="2000" dirty="0">
                <a:solidFill>
                  <a:schemeClr val="accent2"/>
                </a:solidFill>
              </a:rPr>
              <a:t> </a:t>
            </a:r>
            <a:r>
              <a:rPr lang="en-US" altLang="it-IT" sz="2000" dirty="0" err="1">
                <a:solidFill>
                  <a:schemeClr val="accent2"/>
                </a:solidFill>
              </a:rPr>
              <a:t>coppia</a:t>
            </a:r>
            <a:r>
              <a:rPr lang="en-US" altLang="it-IT" sz="2000" dirty="0">
                <a:solidFill>
                  <a:schemeClr val="accent2"/>
                </a:solidFill>
              </a:rPr>
              <a:t> di </a:t>
            </a:r>
            <a:r>
              <a:rPr lang="en-US" altLang="it-IT" sz="2000" dirty="0" err="1">
                <a:solidFill>
                  <a:schemeClr val="accent2"/>
                </a:solidFill>
              </a:rPr>
              <a:t>elettroni</a:t>
            </a:r>
            <a:r>
              <a:rPr lang="en-US" altLang="it-IT" sz="2000" dirty="0">
                <a:solidFill>
                  <a:schemeClr val="accent2"/>
                </a:solidFill>
              </a:rPr>
              <a:t>.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000" dirty="0">
                <a:solidFill>
                  <a:schemeClr val="accent2"/>
                </a:solidFill>
              </a:rPr>
              <a:t>Una base di Lewis è un </a:t>
            </a:r>
            <a:r>
              <a:rPr lang="en-US" altLang="it-IT" sz="2000" dirty="0" err="1">
                <a:solidFill>
                  <a:schemeClr val="accent2"/>
                </a:solidFill>
              </a:rPr>
              <a:t>donatore</a:t>
            </a:r>
            <a:r>
              <a:rPr lang="en-US" altLang="it-IT" sz="2000" dirty="0">
                <a:solidFill>
                  <a:schemeClr val="accent2"/>
                </a:solidFill>
              </a:rPr>
              <a:t> di </a:t>
            </a:r>
            <a:r>
              <a:rPr lang="en-US" altLang="it-IT" sz="2000" dirty="0" err="1">
                <a:solidFill>
                  <a:schemeClr val="accent2"/>
                </a:solidFill>
              </a:rPr>
              <a:t>una</a:t>
            </a:r>
            <a:r>
              <a:rPr lang="en-US" altLang="it-IT" sz="2000" dirty="0">
                <a:solidFill>
                  <a:schemeClr val="accent2"/>
                </a:solidFill>
              </a:rPr>
              <a:t> </a:t>
            </a:r>
            <a:r>
              <a:rPr lang="en-US" altLang="it-IT" sz="2000" dirty="0" err="1">
                <a:solidFill>
                  <a:schemeClr val="accent2"/>
                </a:solidFill>
              </a:rPr>
              <a:t>coppia</a:t>
            </a:r>
            <a:r>
              <a:rPr lang="en-US" altLang="it-IT" sz="2000" dirty="0">
                <a:solidFill>
                  <a:schemeClr val="accent2"/>
                </a:solidFill>
              </a:rPr>
              <a:t> di </a:t>
            </a:r>
            <a:r>
              <a:rPr lang="en-US" altLang="it-IT" sz="2000" dirty="0" err="1">
                <a:solidFill>
                  <a:schemeClr val="accent2"/>
                </a:solidFill>
              </a:rPr>
              <a:t>elettroni</a:t>
            </a:r>
            <a:r>
              <a:rPr lang="en-US" altLang="it-IT" sz="2000" dirty="0">
                <a:solidFill>
                  <a:schemeClr val="accent2"/>
                </a:solidFill>
              </a:rPr>
              <a:t>.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000" dirty="0"/>
              <a:t>Le </a:t>
            </a:r>
            <a:r>
              <a:rPr lang="en-US" altLang="it-IT" sz="2000" dirty="0" err="1"/>
              <a:t>basi</a:t>
            </a:r>
            <a:r>
              <a:rPr lang="en-US" altLang="it-IT" sz="2000" dirty="0"/>
              <a:t> di Lewis </a:t>
            </a:r>
            <a:r>
              <a:rPr lang="en-US" altLang="it-IT" sz="2000" dirty="0" err="1"/>
              <a:t>sono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strutturalmente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identiche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alle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basi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Br</a:t>
            </a:r>
            <a:r>
              <a:rPr lang="en-US" altLang="it-IT" sz="2000" dirty="0" err="1">
                <a:cs typeface="Arial" panose="020B0604020202020204" pitchFamily="34" charset="0"/>
              </a:rPr>
              <a:t>Ø</a:t>
            </a:r>
            <a:r>
              <a:rPr lang="en-US" altLang="it-IT" sz="2000" dirty="0" err="1"/>
              <a:t>nsted</a:t>
            </a:r>
            <a:r>
              <a:rPr lang="en-US" altLang="it-IT" sz="2000" dirty="0"/>
              <a:t>-Lowry. </a:t>
            </a:r>
            <a:r>
              <a:rPr lang="en-US" altLang="it-IT" sz="2000" dirty="0" err="1"/>
              <a:t>Entrambe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hanno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una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coppia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elettroni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disponibile</a:t>
            </a:r>
            <a:r>
              <a:rPr lang="en-US" altLang="it-IT" sz="2000" dirty="0"/>
              <a:t>: </a:t>
            </a:r>
            <a:r>
              <a:rPr lang="en-US" altLang="it-IT" sz="2000" dirty="0" err="1"/>
              <a:t>una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coppia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solitaria</a:t>
            </a:r>
            <a:r>
              <a:rPr lang="en-US" altLang="it-IT" sz="2000" dirty="0"/>
              <a:t> o </a:t>
            </a:r>
            <a:r>
              <a:rPr lang="en-US" altLang="it-IT" sz="2000" dirty="0" err="1"/>
              <a:t>una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coppia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elettronica</a:t>
            </a:r>
            <a:r>
              <a:rPr lang="en-US" altLang="it-IT" sz="2000" dirty="0"/>
              <a:t> di un </a:t>
            </a:r>
            <a:r>
              <a:rPr lang="en-US" altLang="it-IT" sz="2000" dirty="0" err="1"/>
              <a:t>legame</a:t>
            </a:r>
            <a:r>
              <a:rPr lang="en-US" altLang="it-IT" sz="2000" dirty="0"/>
              <a:t> </a:t>
            </a:r>
            <a:r>
              <a:rPr lang="en-US" altLang="it-IT" sz="2000" dirty="0">
                <a:sym typeface="Symbol" panose="05050102010706020507" pitchFamily="18" charset="2"/>
              </a:rPr>
              <a:t>.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000" dirty="0">
                <a:sym typeface="Symbol" panose="05050102010706020507" pitchFamily="18" charset="2"/>
              </a:rPr>
              <a:t>Una base di </a:t>
            </a:r>
            <a:r>
              <a:rPr lang="en-US" altLang="it-IT" sz="2000" dirty="0" err="1"/>
              <a:t>Br</a:t>
            </a:r>
            <a:r>
              <a:rPr lang="en-US" altLang="it-IT" sz="2000" dirty="0" err="1">
                <a:cs typeface="Arial" panose="020B0604020202020204" pitchFamily="34" charset="0"/>
              </a:rPr>
              <a:t>Ø</a:t>
            </a:r>
            <a:r>
              <a:rPr lang="en-US" altLang="it-IT" sz="2000" dirty="0" err="1"/>
              <a:t>nsted</a:t>
            </a:r>
            <a:r>
              <a:rPr lang="en-US" altLang="it-IT" sz="2000" dirty="0">
                <a:sym typeface="Symbol" panose="05050102010706020507" pitchFamily="18" charset="2"/>
              </a:rPr>
              <a:t>-Lowry </a:t>
            </a:r>
            <a:r>
              <a:rPr lang="en-US" altLang="it-IT" sz="2000" dirty="0" err="1">
                <a:sym typeface="Symbol" panose="05050102010706020507" pitchFamily="18" charset="2"/>
              </a:rPr>
              <a:t>dona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sempre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questa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coppia</a:t>
            </a:r>
            <a:r>
              <a:rPr lang="en-US" altLang="it-IT" sz="2000" dirty="0">
                <a:sym typeface="Symbol" panose="05050102010706020507" pitchFamily="18" charset="2"/>
              </a:rPr>
              <a:t> di </a:t>
            </a:r>
            <a:r>
              <a:rPr lang="en-US" altLang="it-IT" sz="2000" dirty="0" err="1">
                <a:sym typeface="Symbol" panose="05050102010706020507" pitchFamily="18" charset="2"/>
              </a:rPr>
              <a:t>elettroni</a:t>
            </a:r>
            <a:r>
              <a:rPr lang="en-US" altLang="it-IT" sz="2000" dirty="0">
                <a:sym typeface="Symbol" panose="05050102010706020507" pitchFamily="18" charset="2"/>
              </a:rPr>
              <a:t> a un </a:t>
            </a:r>
            <a:r>
              <a:rPr lang="en-US" altLang="it-IT" sz="2000" dirty="0" err="1">
                <a:sym typeface="Symbol" panose="05050102010706020507" pitchFamily="18" charset="2"/>
              </a:rPr>
              <a:t>protone</a:t>
            </a:r>
            <a:r>
              <a:rPr lang="en-US" altLang="it-IT" sz="2000" dirty="0">
                <a:sym typeface="Symbol" panose="05050102010706020507" pitchFamily="18" charset="2"/>
              </a:rPr>
              <a:t>, </a:t>
            </a:r>
            <a:r>
              <a:rPr lang="en-US" altLang="it-IT" sz="2000" dirty="0" err="1">
                <a:sym typeface="Symbol" panose="05050102010706020507" pitchFamily="18" charset="2"/>
              </a:rPr>
              <a:t>mentre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una</a:t>
            </a:r>
            <a:r>
              <a:rPr lang="en-US" altLang="it-IT" sz="2000" dirty="0">
                <a:sym typeface="Symbol" panose="05050102010706020507" pitchFamily="18" charset="2"/>
              </a:rPr>
              <a:t> base di Lewis </a:t>
            </a:r>
            <a:r>
              <a:rPr lang="en-US" altLang="it-IT" sz="2000" dirty="0" err="1">
                <a:sym typeface="Symbol" panose="05050102010706020507" pitchFamily="18" charset="2"/>
              </a:rPr>
              <a:t>dona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questa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coppia</a:t>
            </a:r>
            <a:r>
              <a:rPr lang="en-US" altLang="it-IT" sz="2000" dirty="0">
                <a:sym typeface="Symbol" panose="05050102010706020507" pitchFamily="18" charset="2"/>
              </a:rPr>
              <a:t> a </a:t>
            </a:r>
            <a:r>
              <a:rPr lang="en-US" altLang="it-IT" sz="2000" dirty="0" err="1">
                <a:sym typeface="Symbol" panose="05050102010706020507" pitchFamily="18" charset="2"/>
              </a:rPr>
              <a:t>qualsiasi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atomo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sia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carente</a:t>
            </a:r>
            <a:r>
              <a:rPr lang="en-US" altLang="it-IT" sz="2000" dirty="0">
                <a:sym typeface="Symbol" panose="05050102010706020507" pitchFamily="18" charset="2"/>
              </a:rPr>
              <a:t> di </a:t>
            </a:r>
            <a:r>
              <a:rPr lang="en-US" altLang="it-IT" sz="2000" dirty="0" err="1">
                <a:sym typeface="Symbol" panose="05050102010706020507" pitchFamily="18" charset="2"/>
              </a:rPr>
              <a:t>elettroni</a:t>
            </a:r>
            <a:r>
              <a:rPr lang="en-US" altLang="it-IT" sz="2000" dirty="0">
                <a:sym typeface="Symbol" panose="05050102010706020507" pitchFamily="18" charset="2"/>
              </a:rPr>
              <a:t>.</a:t>
            </a:r>
          </a:p>
        </p:txBody>
      </p:sp>
      <p:pic>
        <p:nvPicPr>
          <p:cNvPr id="55299" name="Picture 4" descr="00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7" y="4267200"/>
            <a:ext cx="5591175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05075" y="86380"/>
            <a:ext cx="3886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sz="2800" dirty="0" err="1">
                <a:latin typeface="Arial" charset="0"/>
              </a:rPr>
              <a:t>Acidi</a:t>
            </a:r>
            <a:r>
              <a:rPr lang="en-US" sz="2800" dirty="0">
                <a:latin typeface="Arial" charset="0"/>
              </a:rPr>
              <a:t> e </a:t>
            </a:r>
            <a:r>
              <a:rPr lang="en-US" sz="2800" dirty="0" err="1">
                <a:latin typeface="Arial" charset="0"/>
              </a:rPr>
              <a:t>basi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di</a:t>
            </a:r>
            <a:r>
              <a:rPr lang="en-US" sz="2800" dirty="0">
                <a:latin typeface="Arial" charset="0"/>
              </a:rPr>
              <a:t> Lewis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3"/>
          <p:cNvSpPr txBox="1">
            <a:spLocks noChangeArrowheads="1"/>
          </p:cNvSpPr>
          <p:nvPr/>
        </p:nvSpPr>
        <p:spPr bwMode="auto">
          <a:xfrm>
            <a:off x="277813" y="228600"/>
            <a:ext cx="8610600" cy="340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4213" indent="-227013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000" dirty="0" err="1"/>
              <a:t>Tutti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gli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acidi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Br</a:t>
            </a:r>
            <a:r>
              <a:rPr lang="en-US" altLang="it-IT" sz="2000" dirty="0" err="1">
                <a:cs typeface="Arial" panose="020B0604020202020204" pitchFamily="34" charset="0"/>
              </a:rPr>
              <a:t>Ø</a:t>
            </a:r>
            <a:r>
              <a:rPr lang="en-US" altLang="it-IT" sz="2000" dirty="0" err="1"/>
              <a:t>nsted</a:t>
            </a:r>
            <a:r>
              <a:rPr lang="en-US" altLang="it-IT" sz="2000" dirty="0"/>
              <a:t>-Lowry </a:t>
            </a:r>
            <a:r>
              <a:rPr lang="en-US" altLang="it-IT" sz="2000" dirty="0" err="1"/>
              <a:t>sono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anche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acidi</a:t>
            </a:r>
            <a:r>
              <a:rPr lang="en-US" altLang="it-IT" sz="2000" dirty="0"/>
              <a:t> di Lewis, ma </a:t>
            </a:r>
            <a:r>
              <a:rPr lang="en-US" altLang="it-IT" sz="2000" dirty="0" err="1"/>
              <a:t>il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contrario</a:t>
            </a:r>
            <a:r>
              <a:rPr lang="en-US" altLang="it-IT" sz="2000" dirty="0"/>
              <a:t> non è </a:t>
            </a:r>
            <a:r>
              <a:rPr lang="en-US" altLang="it-IT" sz="2000" dirty="0" err="1"/>
              <a:t>sempre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vero</a:t>
            </a:r>
            <a:r>
              <a:rPr lang="en-US" altLang="it-IT" sz="2000" dirty="0"/>
              <a:t>.</a:t>
            </a:r>
          </a:p>
          <a:p>
            <a:pPr lvl="1" algn="just" eaLnBrk="1" hangingPunct="1">
              <a:spcBef>
                <a:spcPct val="25000"/>
              </a:spcBef>
              <a:buFontTx/>
              <a:buChar char="o"/>
            </a:pPr>
            <a:r>
              <a:rPr lang="en-US" altLang="it-IT" sz="2000" dirty="0" err="1"/>
              <a:t>Qualsiasi</a:t>
            </a:r>
            <a:r>
              <a:rPr lang="en-US" altLang="it-IT" sz="2000" dirty="0"/>
              <a:t> specie </a:t>
            </a:r>
            <a:r>
              <a:rPr lang="en-US" altLang="it-IT" sz="2000" dirty="0" err="1"/>
              <a:t>che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sia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carente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elettroni</a:t>
            </a:r>
            <a:r>
              <a:rPr lang="en-US" altLang="it-IT" sz="2000" dirty="0"/>
              <a:t> e in </a:t>
            </a:r>
            <a:r>
              <a:rPr lang="en-US" altLang="it-IT" sz="2000" dirty="0" err="1"/>
              <a:t>grado</a:t>
            </a:r>
            <a:r>
              <a:rPr lang="en-US" altLang="it-IT" sz="2000" dirty="0"/>
              <a:t> di </a:t>
            </a:r>
            <a:r>
              <a:rPr lang="en-US" altLang="it-IT" sz="2000" dirty="0" err="1"/>
              <a:t>accettare</a:t>
            </a:r>
            <a:r>
              <a:rPr lang="en-US" altLang="it-IT" sz="2000" dirty="0"/>
              <a:t> </a:t>
            </a:r>
            <a:r>
              <a:rPr lang="en-US" altLang="it-IT" sz="2000" dirty="0" err="1"/>
              <a:t>una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coppia</a:t>
            </a:r>
            <a:r>
              <a:rPr lang="en-US" altLang="it-IT" sz="2000" dirty="0"/>
              <a:t> </a:t>
            </a:r>
            <a:r>
              <a:rPr lang="en-US" altLang="it-IT" sz="2000" dirty="0" err="1"/>
              <a:t>elettronica</a:t>
            </a:r>
            <a:r>
              <a:rPr lang="en-US" altLang="it-IT" sz="2000" dirty="0"/>
              <a:t> è </a:t>
            </a:r>
            <a:r>
              <a:rPr lang="en-US" altLang="it-IT" sz="2000" dirty="0" err="1"/>
              <a:t>anche</a:t>
            </a:r>
            <a:r>
              <a:rPr lang="en-US" altLang="it-IT" sz="2000" dirty="0"/>
              <a:t> un </a:t>
            </a:r>
            <a:r>
              <a:rPr lang="en-US" altLang="it-IT" sz="2000" dirty="0" err="1"/>
              <a:t>acido</a:t>
            </a:r>
            <a:r>
              <a:rPr lang="en-US" altLang="it-IT" sz="2000" dirty="0"/>
              <a:t> di Lewis.</a:t>
            </a:r>
          </a:p>
          <a:p>
            <a:pPr lvl="1" algn="just" eaLnBrk="1" hangingPunct="1">
              <a:spcBef>
                <a:spcPct val="25000"/>
              </a:spcBef>
              <a:buFontTx/>
              <a:buChar char="o"/>
            </a:pPr>
            <a:endParaRPr lang="en-US" altLang="it-IT" sz="2000" dirty="0"/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000" dirty="0" err="1">
                <a:sym typeface="Symbol" panose="05050102010706020507" pitchFamily="18" charset="2"/>
              </a:rPr>
              <a:t>Esempi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comuni</a:t>
            </a:r>
            <a:r>
              <a:rPr lang="en-US" altLang="it-IT" sz="2000" dirty="0">
                <a:sym typeface="Symbol" panose="05050102010706020507" pitchFamily="18" charset="2"/>
              </a:rPr>
              <a:t> di </a:t>
            </a:r>
            <a:r>
              <a:rPr lang="en-US" altLang="it-IT" sz="2000" dirty="0" err="1">
                <a:sym typeface="Symbol" panose="05050102010706020507" pitchFamily="18" charset="2"/>
              </a:rPr>
              <a:t>acidi</a:t>
            </a:r>
            <a:r>
              <a:rPr lang="en-US" altLang="it-IT" sz="2000" dirty="0">
                <a:sym typeface="Symbol" panose="05050102010706020507" pitchFamily="18" charset="2"/>
              </a:rPr>
              <a:t> di Lewis (</a:t>
            </a:r>
            <a:r>
              <a:rPr lang="en-US" altLang="it-IT" sz="2000" dirty="0" err="1">
                <a:sym typeface="Symbol" panose="05050102010706020507" pitchFamily="18" charset="2"/>
              </a:rPr>
              <a:t>che</a:t>
            </a:r>
            <a:r>
              <a:rPr lang="en-US" altLang="it-IT" sz="2000" dirty="0">
                <a:sym typeface="Symbol" panose="05050102010706020507" pitchFamily="18" charset="2"/>
              </a:rPr>
              <a:t> non </a:t>
            </a:r>
            <a:r>
              <a:rPr lang="en-US" altLang="it-IT" sz="2000" dirty="0" err="1">
                <a:sym typeface="Symbol" panose="05050102010706020507" pitchFamily="18" charset="2"/>
              </a:rPr>
              <a:t>siano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anche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acidi</a:t>
            </a:r>
            <a:r>
              <a:rPr lang="en-US" altLang="it-IT" sz="2000" dirty="0">
                <a:sym typeface="Symbol" panose="05050102010706020507" pitchFamily="18" charset="2"/>
              </a:rPr>
              <a:t>  di </a:t>
            </a:r>
            <a:r>
              <a:rPr lang="en-US" altLang="it-IT" sz="2000" dirty="0" err="1">
                <a:sym typeface="Symbol" panose="05050102010706020507" pitchFamily="18" charset="2"/>
              </a:rPr>
              <a:t>Br</a:t>
            </a:r>
            <a:r>
              <a:rPr lang="en-US" altLang="it-IT" sz="2000" dirty="0" err="1">
                <a:cs typeface="Arial" panose="020B0604020202020204" pitchFamily="34" charset="0"/>
              </a:rPr>
              <a:t>Ø</a:t>
            </a:r>
            <a:r>
              <a:rPr lang="en-US" altLang="it-IT" sz="2000" dirty="0" err="1">
                <a:sym typeface="Symbol" panose="05050102010706020507" pitchFamily="18" charset="2"/>
              </a:rPr>
              <a:t>nsted</a:t>
            </a:r>
            <a:r>
              <a:rPr lang="en-US" altLang="it-IT" sz="2000" dirty="0">
                <a:sym typeface="Symbol" panose="05050102010706020507" pitchFamily="18" charset="2"/>
              </a:rPr>
              <a:t>-Lowry) </a:t>
            </a:r>
            <a:r>
              <a:rPr lang="en-US" altLang="it-IT" sz="2000" dirty="0" err="1">
                <a:sym typeface="Symbol" panose="05050102010706020507" pitchFamily="18" charset="2"/>
              </a:rPr>
              <a:t>comprendono</a:t>
            </a:r>
            <a:r>
              <a:rPr lang="en-US" altLang="it-IT" sz="2000" dirty="0">
                <a:sym typeface="Symbol" panose="05050102010706020507" pitchFamily="18" charset="2"/>
              </a:rPr>
              <a:t> BF</a:t>
            </a:r>
            <a:r>
              <a:rPr lang="en-US" altLang="it-IT" sz="2000" baseline="-25000" dirty="0">
                <a:sym typeface="Symbol" panose="05050102010706020507" pitchFamily="18" charset="2"/>
              </a:rPr>
              <a:t>3</a:t>
            </a:r>
            <a:r>
              <a:rPr lang="en-US" altLang="it-IT" sz="2000" dirty="0">
                <a:sym typeface="Symbol" panose="05050102010706020507" pitchFamily="18" charset="2"/>
              </a:rPr>
              <a:t> e AlCl</a:t>
            </a:r>
            <a:r>
              <a:rPr lang="en-US" altLang="it-IT" sz="2000" baseline="-25000" dirty="0">
                <a:sym typeface="Symbol" panose="05050102010706020507" pitchFamily="18" charset="2"/>
              </a:rPr>
              <a:t>3</a:t>
            </a:r>
            <a:r>
              <a:rPr lang="en-US" altLang="it-IT" sz="2000" dirty="0">
                <a:sym typeface="Symbol" panose="05050102010706020507" pitchFamily="18" charset="2"/>
              </a:rPr>
              <a:t>. </a:t>
            </a:r>
            <a:r>
              <a:rPr lang="en-US" altLang="it-IT" sz="2000" dirty="0" err="1">
                <a:sym typeface="Symbol" panose="05050102010706020507" pitchFamily="18" charset="2"/>
              </a:rPr>
              <a:t>Questi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composti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contengono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elementi</a:t>
            </a:r>
            <a:r>
              <a:rPr lang="en-US" altLang="it-IT" sz="2000" dirty="0">
                <a:sym typeface="Symbol" panose="05050102010706020507" pitchFamily="18" charset="2"/>
              </a:rPr>
              <a:t> del </a:t>
            </a:r>
            <a:r>
              <a:rPr lang="en-US" altLang="it-IT" sz="2000" dirty="0" err="1">
                <a:sym typeface="Symbol" panose="05050102010706020507" pitchFamily="18" charset="2"/>
              </a:rPr>
              <a:t>gruppo</a:t>
            </a:r>
            <a:r>
              <a:rPr lang="en-US" altLang="it-IT" sz="2000" dirty="0">
                <a:sym typeface="Symbol" panose="05050102010706020507" pitchFamily="18" charset="2"/>
              </a:rPr>
              <a:t> 3A </a:t>
            </a:r>
            <a:r>
              <a:rPr lang="en-US" altLang="it-IT" sz="2000" dirty="0" err="1">
                <a:sym typeface="Symbol" panose="05050102010706020507" pitchFamily="18" charset="2"/>
              </a:rPr>
              <a:t>della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tavola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periodica</a:t>
            </a:r>
            <a:r>
              <a:rPr lang="en-US" altLang="it-IT" sz="2000" dirty="0">
                <a:sym typeface="Symbol" panose="05050102010706020507" pitchFamily="18" charset="2"/>
              </a:rPr>
              <a:t>, </a:t>
            </a:r>
            <a:r>
              <a:rPr lang="en-US" altLang="it-IT" sz="2000" dirty="0" err="1">
                <a:sym typeface="Symbol" panose="05050102010706020507" pitchFamily="18" charset="2"/>
              </a:rPr>
              <a:t>che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possono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accettare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una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coppia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elettronica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perchè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hanno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i</a:t>
            </a:r>
            <a:r>
              <a:rPr lang="en-US" altLang="it-IT" sz="2000" dirty="0">
                <a:sym typeface="Symbol" panose="05050102010706020507" pitchFamily="18" charset="2"/>
              </a:rPr>
              <a:t> </a:t>
            </a:r>
            <a:r>
              <a:rPr lang="en-US" altLang="it-IT" sz="2000" dirty="0" err="1">
                <a:sym typeface="Symbol" panose="05050102010706020507" pitchFamily="18" charset="2"/>
              </a:rPr>
              <a:t>livelli</a:t>
            </a:r>
            <a:r>
              <a:rPr lang="en-US" altLang="it-IT" sz="2000" dirty="0">
                <a:sym typeface="Symbol" panose="05050102010706020507" pitchFamily="18" charset="2"/>
              </a:rPr>
              <a:t> di </a:t>
            </a:r>
            <a:r>
              <a:rPr lang="en-US" altLang="it-IT" sz="2000" dirty="0" err="1">
                <a:sym typeface="Symbol" panose="05050102010706020507" pitchFamily="18" charset="2"/>
              </a:rPr>
              <a:t>valenza</a:t>
            </a:r>
            <a:r>
              <a:rPr lang="en-US" altLang="it-IT" sz="2000" dirty="0">
                <a:sym typeface="Symbol" panose="05050102010706020507" pitchFamily="18" charset="2"/>
              </a:rPr>
              <a:t> non </a:t>
            </a:r>
            <a:r>
              <a:rPr lang="en-US" altLang="it-IT" sz="2000" dirty="0" err="1">
                <a:sym typeface="Symbol" panose="05050102010706020507" pitchFamily="18" charset="2"/>
              </a:rPr>
              <a:t>completi</a:t>
            </a:r>
            <a:r>
              <a:rPr lang="en-US" altLang="it-IT" sz="2000" dirty="0">
                <a:sym typeface="Symbol" panose="05050102010706020507" pitchFamily="18" charset="2"/>
              </a:rPr>
              <a:t> di </a:t>
            </a:r>
            <a:r>
              <a:rPr lang="en-US" altLang="it-IT" sz="2000" dirty="0" err="1">
                <a:sym typeface="Symbol" panose="05050102010706020507" pitchFamily="18" charset="2"/>
              </a:rPr>
              <a:t>elettroni</a:t>
            </a:r>
            <a:r>
              <a:rPr lang="en-US" altLang="it-IT" sz="2000" dirty="0">
                <a:sym typeface="Symbol" panose="05050102010706020507" pitchFamily="18" charset="2"/>
              </a:rPr>
              <a:t>. </a:t>
            </a:r>
          </a:p>
        </p:txBody>
      </p:sp>
      <p:pic>
        <p:nvPicPr>
          <p:cNvPr id="57347" name="Picture 8" descr="00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962400"/>
            <a:ext cx="77946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3"/>
          <p:cNvSpPr txBox="1">
            <a:spLocks noChangeArrowheads="1"/>
          </p:cNvSpPr>
          <p:nvPr/>
        </p:nvSpPr>
        <p:spPr bwMode="auto">
          <a:xfrm>
            <a:off x="0" y="228600"/>
            <a:ext cx="8610600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200"/>
              <a:t>In una reazione  acido-base di Lewis, una base di Lewis dona una coppia elettronica ad un acido di Lewis.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200">
                <a:solidFill>
                  <a:schemeClr val="accent2"/>
                </a:solidFill>
              </a:rPr>
              <a:t>Una reazione acido-base di Lewis illustra un comportamento generale in chimica organica. Specie elettron-ricche reagiscono con specie elettron-povere.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 sz="2200">
                <a:solidFill>
                  <a:schemeClr val="accent2"/>
                </a:solidFill>
              </a:rPr>
              <a:t>Nella più semplice reazione acido-base di Lewis si forma un legame e nessun legame viene rotto.</a:t>
            </a:r>
            <a:r>
              <a:rPr lang="en-US" altLang="it-IT" sz="2200"/>
              <a:t> Ciò è illustrato dalla reazione di BF</a:t>
            </a:r>
            <a:r>
              <a:rPr lang="en-US" altLang="it-IT" sz="2200" baseline="-25000"/>
              <a:t>3</a:t>
            </a:r>
            <a:r>
              <a:rPr lang="en-US" altLang="it-IT" sz="2200"/>
              <a:t> con H</a:t>
            </a:r>
            <a:r>
              <a:rPr lang="en-US" altLang="it-IT" sz="2200" baseline="-25000"/>
              <a:t>2</a:t>
            </a:r>
            <a:r>
              <a:rPr lang="en-US" altLang="it-IT" sz="2200"/>
              <a:t>O. L’ H</a:t>
            </a:r>
            <a:r>
              <a:rPr lang="en-US" altLang="it-IT" sz="2200" baseline="-25000"/>
              <a:t>2</a:t>
            </a:r>
            <a:r>
              <a:rPr lang="en-US" altLang="it-IT" sz="2200"/>
              <a:t>O dona una coppia di elettroni al BF</a:t>
            </a:r>
            <a:r>
              <a:rPr lang="en-US" altLang="it-IT" sz="2200" baseline="-25000"/>
              <a:t>3</a:t>
            </a:r>
            <a:r>
              <a:rPr lang="en-US" altLang="it-IT" sz="2200"/>
              <a:t> per formare un nuovo legame.</a:t>
            </a:r>
            <a:endParaRPr lang="en-US" altLang="it-IT" sz="2200">
              <a:sym typeface="Symbol" panose="05050102010706020507" pitchFamily="18" charset="2"/>
            </a:endParaRPr>
          </a:p>
        </p:txBody>
      </p:sp>
      <p:pic>
        <p:nvPicPr>
          <p:cNvPr id="59395" name="Picture 5" descr="0033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4648200"/>
            <a:ext cx="68484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CasellaDiTesto 4"/>
          <p:cNvSpPr txBox="1">
            <a:spLocks noChangeArrowheads="1"/>
          </p:cNvSpPr>
          <p:nvPr/>
        </p:nvSpPr>
        <p:spPr bwMode="auto">
          <a:xfrm>
            <a:off x="6019800" y="4191000"/>
            <a:ext cx="26860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800">
                <a:solidFill>
                  <a:srgbClr val="C00000"/>
                </a:solidFill>
              </a:rPr>
              <a:t>Complesso acido/base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3"/>
          <p:cNvSpPr txBox="1">
            <a:spLocks noChangeArrowheads="1"/>
          </p:cNvSpPr>
          <p:nvPr/>
        </p:nvSpPr>
        <p:spPr bwMode="auto">
          <a:xfrm>
            <a:off x="152400" y="609600"/>
            <a:ext cx="86106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/>
              <a:t>Un acido di Lewis è anche detto un </a:t>
            </a:r>
            <a:r>
              <a:rPr lang="en-US" altLang="it-IT">
                <a:solidFill>
                  <a:schemeClr val="accent2"/>
                </a:solidFill>
              </a:rPr>
              <a:t>elettrofilo</a:t>
            </a:r>
            <a:r>
              <a:rPr lang="en-US" altLang="it-IT"/>
              <a:t>.</a:t>
            </a:r>
          </a:p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en-US" altLang="it-IT"/>
              <a:t>Quando una base di Lewis reagisce con un elettrofilo diverso dal protone, la base di Lewis è detta un </a:t>
            </a:r>
            <a:r>
              <a:rPr lang="en-US" altLang="it-IT">
                <a:solidFill>
                  <a:schemeClr val="accent2"/>
                </a:solidFill>
              </a:rPr>
              <a:t>nucleofilo</a:t>
            </a:r>
            <a:r>
              <a:rPr lang="en-US" altLang="it-IT"/>
              <a:t>. In questo esempio, BF</a:t>
            </a:r>
            <a:r>
              <a:rPr lang="en-US" altLang="it-IT" baseline="-25000"/>
              <a:t>3</a:t>
            </a:r>
            <a:r>
              <a:rPr lang="en-US" altLang="it-IT"/>
              <a:t> è l’elettrofilo ed H</a:t>
            </a:r>
            <a:r>
              <a:rPr lang="en-US" altLang="it-IT" baseline="-25000"/>
              <a:t>2</a:t>
            </a:r>
            <a:r>
              <a:rPr lang="en-US" altLang="it-IT"/>
              <a:t>O è il nucleofilo.</a:t>
            </a:r>
            <a:endParaRPr lang="en-US" altLang="it-IT">
              <a:sym typeface="Symbol" panose="05050102010706020507" pitchFamily="18" charset="2"/>
            </a:endParaRPr>
          </a:p>
        </p:txBody>
      </p:sp>
      <p:pic>
        <p:nvPicPr>
          <p:cNvPr id="61443" name="Picture 4" descr="0033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124200"/>
            <a:ext cx="7494588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Text Box 7"/>
          <p:cNvSpPr txBox="1">
            <a:spLocks noChangeArrowheads="1"/>
          </p:cNvSpPr>
          <p:nvPr/>
        </p:nvSpPr>
        <p:spPr bwMode="auto">
          <a:xfrm>
            <a:off x="762000" y="4572000"/>
            <a:ext cx="175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/>
              <a:t>elettrofilo</a:t>
            </a:r>
          </a:p>
        </p:txBody>
      </p:sp>
      <p:sp>
        <p:nvSpPr>
          <p:cNvPr id="61445" name="Text Box 8"/>
          <p:cNvSpPr txBox="1">
            <a:spLocks noChangeArrowheads="1"/>
          </p:cNvSpPr>
          <p:nvPr/>
        </p:nvSpPr>
        <p:spPr bwMode="auto">
          <a:xfrm>
            <a:off x="3124200" y="4572000"/>
            <a:ext cx="1752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altLang="it-IT" sz="2000"/>
              <a:t>nucleofilo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0033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094" y="2057400"/>
            <a:ext cx="767397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04800" y="152400"/>
            <a:ext cx="83058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23838" indent="-223838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25000"/>
              </a:spcBef>
              <a:buFontTx/>
              <a:buChar char="•"/>
            </a:pPr>
            <a:r>
              <a:rPr lang="it-IT" altLang="it-IT" dirty="0"/>
              <a:t>in ogni reazione </a:t>
            </a:r>
            <a:r>
              <a:rPr lang="it-IT" altLang="it-IT" dirty="0">
                <a:solidFill>
                  <a:srgbClr val="0070C0"/>
                </a:solidFill>
              </a:rPr>
              <a:t>la coppia di elettroni non viene rimossa dalla base di Lewis</a:t>
            </a:r>
            <a:r>
              <a:rPr lang="it-IT" altLang="it-IT" dirty="0"/>
              <a:t>; viene invece donata ad un atomo dell’acido di Lewis e si forma un nuovo legame covalente.</a:t>
            </a:r>
            <a:endParaRPr lang="it-IT" altLang="it-IT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E81CC-1550-4E45-B02C-FE1E836932FD}" type="slidenum">
              <a:rPr lang="en-US" altLang="it-IT" smtClean="0"/>
              <a:pPr>
                <a:defRPr/>
              </a:pPr>
              <a:t>27</a:t>
            </a:fld>
            <a:endParaRPr lang="en-US" alt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1198324" y="974678"/>
            <a:ext cx="1443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/>
              <a:t>H</a:t>
            </a:r>
            <a:r>
              <a:rPr lang="it-IT" sz="1800" baseline="-25000" dirty="0"/>
              <a:t>2</a:t>
            </a:r>
            <a:r>
              <a:rPr lang="it-IT" sz="1800" dirty="0"/>
              <a:t>O + HCN </a:t>
            </a:r>
            <a:endParaRPr lang="en-US" sz="18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4114800" y="990600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/>
              <a:t>H</a:t>
            </a:r>
            <a:r>
              <a:rPr lang="it-IT" sz="1800" baseline="-25000" dirty="0"/>
              <a:t>3</a:t>
            </a:r>
            <a:r>
              <a:rPr lang="it-IT" sz="1800" dirty="0"/>
              <a:t>O</a:t>
            </a:r>
            <a:r>
              <a:rPr lang="it-IT" sz="1800" baseline="30000" dirty="0"/>
              <a:t>+</a:t>
            </a:r>
            <a:r>
              <a:rPr lang="it-IT" sz="1800" dirty="0"/>
              <a:t> + CN</a:t>
            </a:r>
            <a:r>
              <a:rPr lang="it-IT" sz="1800" baseline="30000" dirty="0"/>
              <a:t>-</a:t>
            </a:r>
            <a:r>
              <a:rPr lang="it-IT" sz="1800" dirty="0"/>
              <a:t> </a:t>
            </a:r>
            <a:endParaRPr lang="en-US" sz="1800" dirty="0"/>
          </a:p>
        </p:txBody>
      </p:sp>
      <p:grpSp>
        <p:nvGrpSpPr>
          <p:cNvPr id="12" name="Gruppo 11"/>
          <p:cNvGrpSpPr/>
          <p:nvPr/>
        </p:nvGrpSpPr>
        <p:grpSpPr>
          <a:xfrm>
            <a:off x="2972074" y="1083144"/>
            <a:ext cx="533400" cy="152400"/>
            <a:chOff x="2873219" y="2819400"/>
            <a:chExt cx="533400" cy="152400"/>
          </a:xfrm>
        </p:grpSpPr>
        <p:cxnSp>
          <p:nvCxnSpPr>
            <p:cNvPr id="8" name="Connettore 2 7"/>
            <p:cNvCxnSpPr/>
            <p:nvPr/>
          </p:nvCxnSpPr>
          <p:spPr>
            <a:xfrm>
              <a:off x="2895600" y="2819400"/>
              <a:ext cx="5110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Connettore 2 9"/>
            <p:cNvCxnSpPr/>
            <p:nvPr/>
          </p:nvCxnSpPr>
          <p:spPr>
            <a:xfrm flipH="1">
              <a:off x="2873219" y="2971800"/>
              <a:ext cx="533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CasellaDiTesto 12"/>
          <p:cNvSpPr txBox="1"/>
          <p:nvPr/>
        </p:nvSpPr>
        <p:spPr>
          <a:xfrm>
            <a:off x="757499" y="1981200"/>
            <a:ext cx="188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/>
              <a:t>CH</a:t>
            </a:r>
            <a:r>
              <a:rPr lang="it-IT" sz="1800" baseline="-25000" dirty="0"/>
              <a:t>3</a:t>
            </a:r>
            <a:r>
              <a:rPr lang="it-IT" sz="1800" dirty="0"/>
              <a:t>COO</a:t>
            </a:r>
            <a:r>
              <a:rPr lang="it-IT" sz="1800" baseline="30000" dirty="0"/>
              <a:t>-</a:t>
            </a:r>
            <a:r>
              <a:rPr lang="it-IT" sz="1800" dirty="0"/>
              <a:t> + HF </a:t>
            </a:r>
            <a:endParaRPr lang="en-US" sz="1800" dirty="0"/>
          </a:p>
        </p:txBody>
      </p:sp>
      <p:grpSp>
        <p:nvGrpSpPr>
          <p:cNvPr id="14" name="Gruppo 13"/>
          <p:cNvGrpSpPr/>
          <p:nvPr/>
        </p:nvGrpSpPr>
        <p:grpSpPr>
          <a:xfrm>
            <a:off x="2987996" y="2089666"/>
            <a:ext cx="533400" cy="152400"/>
            <a:chOff x="2873219" y="2819400"/>
            <a:chExt cx="533400" cy="152400"/>
          </a:xfrm>
        </p:grpSpPr>
        <p:cxnSp>
          <p:nvCxnSpPr>
            <p:cNvPr id="15" name="Connettore 2 14"/>
            <p:cNvCxnSpPr/>
            <p:nvPr/>
          </p:nvCxnSpPr>
          <p:spPr>
            <a:xfrm>
              <a:off x="2895600" y="2819400"/>
              <a:ext cx="51101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Connettore 2 15"/>
            <p:cNvCxnSpPr/>
            <p:nvPr/>
          </p:nvCxnSpPr>
          <p:spPr>
            <a:xfrm flipH="1">
              <a:off x="2873219" y="2971800"/>
              <a:ext cx="5334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7" name="CasellaDiTesto 16"/>
          <p:cNvSpPr txBox="1"/>
          <p:nvPr/>
        </p:nvSpPr>
        <p:spPr>
          <a:xfrm>
            <a:off x="4087549" y="1981200"/>
            <a:ext cx="1840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800" dirty="0"/>
              <a:t>CH</a:t>
            </a:r>
            <a:r>
              <a:rPr lang="it-IT" sz="1800" baseline="-25000" dirty="0"/>
              <a:t>3</a:t>
            </a:r>
            <a:r>
              <a:rPr lang="it-IT" sz="1800" dirty="0"/>
              <a:t>COOH + F</a:t>
            </a:r>
            <a:r>
              <a:rPr lang="it-IT" sz="1800" baseline="30000" dirty="0"/>
              <a:t>-</a:t>
            </a:r>
            <a:r>
              <a:rPr lang="it-IT" sz="1800" dirty="0"/>
              <a:t> </a:t>
            </a:r>
            <a:endParaRPr lang="en-US" sz="1800" dirty="0"/>
          </a:p>
        </p:txBody>
      </p:sp>
      <p:cxnSp>
        <p:nvCxnSpPr>
          <p:cNvPr id="19" name="Connettore 2 18"/>
          <p:cNvCxnSpPr/>
          <p:nvPr/>
        </p:nvCxnSpPr>
        <p:spPr>
          <a:xfrm>
            <a:off x="2743474" y="2590800"/>
            <a:ext cx="12192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 flipH="1">
            <a:off x="2641348" y="762000"/>
            <a:ext cx="13213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1 22"/>
          <p:cNvCxnSpPr/>
          <p:nvPr/>
        </p:nvCxnSpPr>
        <p:spPr>
          <a:xfrm>
            <a:off x="2895600" y="3484528"/>
            <a:ext cx="2514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759774" y="3813984"/>
            <a:ext cx="5245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CN</a:t>
            </a:r>
            <a:r>
              <a:rPr lang="it-IT" sz="1600" baseline="30000" dirty="0"/>
              <a:t>-</a:t>
            </a:r>
            <a:endParaRPr lang="en-US" sz="1600" baseline="30000" dirty="0"/>
          </a:p>
        </p:txBody>
      </p:sp>
      <p:sp>
        <p:nvSpPr>
          <p:cNvPr id="26" name="CasellaDiTesto 25"/>
          <p:cNvSpPr txBox="1"/>
          <p:nvPr/>
        </p:nvSpPr>
        <p:spPr>
          <a:xfrm>
            <a:off x="3973621" y="3778601"/>
            <a:ext cx="8627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CH</a:t>
            </a:r>
            <a:r>
              <a:rPr lang="it-IT" sz="1600" baseline="-25000" dirty="0"/>
              <a:t>3</a:t>
            </a:r>
            <a:r>
              <a:rPr lang="it-IT" sz="1600" dirty="0"/>
              <a:t>OH</a:t>
            </a:r>
            <a:endParaRPr lang="en-US" sz="1600" baseline="30000" dirty="0"/>
          </a:p>
        </p:txBody>
      </p:sp>
      <p:sp>
        <p:nvSpPr>
          <p:cNvPr id="27" name="CasellaDiTesto 26"/>
          <p:cNvSpPr txBox="1"/>
          <p:nvPr/>
        </p:nvSpPr>
        <p:spPr>
          <a:xfrm>
            <a:off x="2182760" y="3817817"/>
            <a:ext cx="11432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(CH</a:t>
            </a:r>
            <a:r>
              <a:rPr lang="it-IT" sz="1600" baseline="-25000" dirty="0"/>
              <a:t>3</a:t>
            </a:r>
            <a:r>
              <a:rPr lang="it-IT" sz="1600" dirty="0"/>
              <a:t>)</a:t>
            </a:r>
            <a:r>
              <a:rPr lang="it-IT" sz="1600" baseline="-25000" dirty="0"/>
              <a:t>2</a:t>
            </a:r>
            <a:r>
              <a:rPr lang="it-IT" sz="1600" dirty="0"/>
              <a:t>CH</a:t>
            </a:r>
            <a:r>
              <a:rPr lang="it-IT" sz="1600" baseline="30000" dirty="0"/>
              <a:t>+</a:t>
            </a:r>
            <a:endParaRPr lang="en-US" sz="1600" baseline="30000" dirty="0"/>
          </a:p>
        </p:txBody>
      </p:sp>
      <p:sp>
        <p:nvSpPr>
          <p:cNvPr id="28" name="CasellaDiTesto 27"/>
          <p:cNvSpPr txBox="1"/>
          <p:nvPr/>
        </p:nvSpPr>
        <p:spPr>
          <a:xfrm>
            <a:off x="5667661" y="3805672"/>
            <a:ext cx="784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/>
              <a:t>MgBr</a:t>
            </a:r>
            <a:r>
              <a:rPr lang="it-IT" sz="1600" baseline="-25000" dirty="0"/>
              <a:t>2</a:t>
            </a:r>
            <a:endParaRPr lang="en-US" sz="1600" baseline="-25000" dirty="0"/>
          </a:p>
        </p:txBody>
      </p:sp>
      <p:sp>
        <p:nvSpPr>
          <p:cNvPr id="29" name="CasellaDiTesto 28"/>
          <p:cNvSpPr txBox="1"/>
          <p:nvPr/>
        </p:nvSpPr>
        <p:spPr>
          <a:xfrm>
            <a:off x="7037473" y="1235544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Dove è spostato l’equilibrio?</a:t>
            </a:r>
            <a:endParaRPr lang="en-US" sz="1600" dirty="0"/>
          </a:p>
        </p:txBody>
      </p:sp>
      <p:sp>
        <p:nvSpPr>
          <p:cNvPr id="30" name="CasellaDiTesto 29"/>
          <p:cNvSpPr txBox="1"/>
          <p:nvPr/>
        </p:nvSpPr>
        <p:spPr>
          <a:xfrm>
            <a:off x="7143468" y="3903608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Individuare gli acidi e le basi di Lewis</a:t>
            </a:r>
            <a:endParaRPr lang="en-US" sz="1600" dirty="0"/>
          </a:p>
        </p:txBody>
      </p:sp>
      <p:pic>
        <p:nvPicPr>
          <p:cNvPr id="31" name="Immagin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8948" y="4579521"/>
            <a:ext cx="1321776" cy="904684"/>
          </a:xfrm>
          <a:prstGeom prst="rect">
            <a:avLst/>
          </a:prstGeom>
        </p:spPr>
      </p:pic>
      <p:pic>
        <p:nvPicPr>
          <p:cNvPr id="32" name="Immagin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692" y="4270843"/>
            <a:ext cx="1542295" cy="121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4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Retrospettivo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1549</Words>
  <Application>Microsoft Office PowerPoint</Application>
  <PresentationFormat>Presentazione su schermo (4:3)</PresentationFormat>
  <Paragraphs>134</Paragraphs>
  <Slides>27</Slides>
  <Notes>26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27</vt:i4>
      </vt:variant>
    </vt:vector>
  </HeadingPairs>
  <TitlesOfParts>
    <vt:vector size="37" baseType="lpstr">
      <vt:lpstr>Arial</vt:lpstr>
      <vt:lpstr>Calibri</vt:lpstr>
      <vt:lpstr>Calibri Light</vt:lpstr>
      <vt:lpstr>Symbol</vt:lpstr>
      <vt:lpstr>Tahoma</vt:lpstr>
      <vt:lpstr>Times</vt:lpstr>
      <vt:lpstr>Times New Roman</vt:lpstr>
      <vt:lpstr>Retrospettivo</vt:lpstr>
      <vt:lpstr>CS ChemDraw Drawing</vt:lpstr>
      <vt:lpstr>Photo Editor Photo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University at Albany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Alessia</dc:creator>
  <cp:lastModifiedBy>francesca ghirga</cp:lastModifiedBy>
  <cp:revision>268</cp:revision>
  <dcterms:created xsi:type="dcterms:W3CDTF">2005-01-18T18:12:23Z</dcterms:created>
  <dcterms:modified xsi:type="dcterms:W3CDTF">2024-09-26T13:50:43Z</dcterms:modified>
</cp:coreProperties>
</file>