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8" r:id="rId14"/>
    <p:sldId id="269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1" autoAdjust="0"/>
    <p:restoredTop sz="94660"/>
  </p:normalViewPr>
  <p:slideViewPr>
    <p:cSldViewPr snapToGrid="0">
      <p:cViewPr varScale="1">
        <p:scale>
          <a:sx n="90" d="100"/>
          <a:sy n="90" d="100"/>
        </p:scale>
        <p:origin x="49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5218032"/>
            <a:ext cx="11460480" cy="78638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400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972629"/>
            <a:ext cx="11460480" cy="480373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4986425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A6C9C7-A264-237A-7F3C-46E6A7A9646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67B50E4-2343-4B20-80BE-1605C97DFB16}" type="datetime1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5B8C48-05E9-5280-3F6A-22F8BCBB47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C820F-C031-6832-5CA0-B972903E0D5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3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0" y="1161288"/>
            <a:ext cx="4663440" cy="155448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AC20259-235D-F9C3-3788-C1457976F5A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099048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0" y="2825496"/>
            <a:ext cx="4663440" cy="3337560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000"/>
            </a:lvl1pPr>
            <a:lvl2pPr marL="571500" indent="-342900">
              <a:buFont typeface="+mj-lt"/>
              <a:buAutoNum type="arabicPeriod"/>
              <a:defRPr sz="1800"/>
            </a:lvl2pPr>
            <a:lvl3pPr marL="800100" indent="-342900">
              <a:buFont typeface="+mj-lt"/>
              <a:buAutoNum type="arabicPeriod"/>
              <a:defRPr sz="1600"/>
            </a:lvl3pPr>
            <a:lvl4pPr marL="1028700" indent="-342900">
              <a:buFont typeface="+mj-lt"/>
              <a:buAutoNum type="arabicPeriod"/>
              <a:defRPr sz="1400"/>
            </a:lvl4pPr>
            <a:lvl5pPr>
              <a:buFont typeface="+mj-lt"/>
              <a:buAutoNum type="arabicPeriod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7999" y="6453002"/>
            <a:ext cx="1996689" cy="365125"/>
          </a:xfrm>
        </p:spPr>
        <p:txBody>
          <a:bodyPr/>
          <a:lstStyle/>
          <a:p>
            <a:fld id="{CE6CA204-B091-40ED-8158-331EE628B522}" type="datetime1">
              <a:rPr lang="en-US" smtClean="0"/>
              <a:t>2/12/2026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8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92F09-9D88-4105-92F6-7298804EAA90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7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744F96-061D-4D71-97A2-2371A43FDE7C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339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E133-02A7-439F-9131-2680F754099D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19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BF7DD-C7D0-4333-B18D-CCAF5427F9DD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8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15979-091A-4302-A385-56FC1CE52E32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27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8937" y="548640"/>
            <a:ext cx="6093225" cy="1143000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4793885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38937" y="1828800"/>
            <a:ext cx="6071616" cy="44897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38937" y="6453002"/>
            <a:ext cx="3337584" cy="365125"/>
          </a:xfrm>
        </p:spPr>
        <p:txBody>
          <a:bodyPr/>
          <a:lstStyle/>
          <a:p>
            <a:fld id="{7836D543-476D-434F-B209-1A114B2E3F04}" type="datetime1">
              <a:rPr lang="en-US" smtClean="0"/>
              <a:t>2/12/2026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87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6135624" cy="1143000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828800"/>
            <a:ext cx="6135624" cy="44897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400544" y="0"/>
            <a:ext cx="4791456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3DD0F20-7689-42E6-8664-6AA00B79F132}" type="datetime1">
              <a:rPr lang="en-US" smtClean="0"/>
              <a:t>2/12/2026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453002"/>
            <a:ext cx="2805405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453002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4599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736" y="320040"/>
            <a:ext cx="6858000" cy="932688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402336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45736" y="1380744"/>
            <a:ext cx="6858000" cy="49834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453002"/>
            <a:ext cx="3494314" cy="365125"/>
          </a:xfrm>
        </p:spPr>
        <p:txBody>
          <a:bodyPr/>
          <a:lstStyle/>
          <a:p>
            <a:fld id="{30F2F577-5BDA-4749-9F3F-0D340DC0D6A8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6524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320040"/>
            <a:ext cx="6858000" cy="932688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7" y="1380744"/>
            <a:ext cx="6858000" cy="49834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91732" y="0"/>
            <a:ext cx="4100267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C9378AD-A6D7-4162-BB5C-47C49B2E145B}" type="datetime1">
              <a:rPr lang="en-US" smtClean="0"/>
              <a:t>2/12/2026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453002"/>
            <a:ext cx="2805405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453002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87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DE44A-7CD8-4860-9BDC-2BE4C911F6D0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7082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3808" y="584339"/>
            <a:ext cx="4361688" cy="1527048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611509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53745" y="2212975"/>
            <a:ext cx="4362450" cy="40957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453002"/>
            <a:ext cx="162277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67B65D3-547A-48A8-9F1F-13ED0B55ACC6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136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83413"/>
            <a:ext cx="4361688" cy="1527048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2212975"/>
            <a:ext cx="4360863" cy="40957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2031073" cy="365125"/>
          </a:xfrm>
        </p:spPr>
        <p:txBody>
          <a:bodyPr/>
          <a:lstStyle/>
          <a:p>
            <a:fld id="{76A7CFE7-E645-4439-AA6B-DA8CF856D63E}" type="datetime1">
              <a:rPr lang="en-US" smtClean="0"/>
              <a:t>2/12/2026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745480" y="0"/>
            <a:ext cx="644652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453002"/>
            <a:ext cx="280540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453002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575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553" y="320040"/>
            <a:ext cx="4522936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649224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04888" y="1380744"/>
            <a:ext cx="4512601" cy="49834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453002"/>
            <a:ext cx="177202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E8B2C0DB-994F-48B0-91F4-5F06C3B86E32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436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20040"/>
            <a:ext cx="4572000" cy="9326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380744"/>
            <a:ext cx="4572000" cy="498348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2031073" cy="365125"/>
          </a:xfrm>
        </p:spPr>
        <p:txBody>
          <a:bodyPr/>
          <a:lstStyle/>
          <a:p>
            <a:fld id="{D3F6A089-BE3E-4BB0-98EE-FDF712FF3613}" type="datetime1">
              <a:rPr lang="en-US" smtClean="0"/>
              <a:t>2/12/2026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917720" y="0"/>
            <a:ext cx="6274279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453002"/>
            <a:ext cx="280540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453002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03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2663" y="583413"/>
            <a:ext cx="3401568" cy="152704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7584144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12790" y="2212975"/>
            <a:ext cx="3401568" cy="40957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212663" y="6453002"/>
            <a:ext cx="922372" cy="365125"/>
          </a:xfrm>
        </p:spPr>
        <p:txBody>
          <a:bodyPr/>
          <a:lstStyle/>
          <a:p>
            <a:fld id="{AC101298-AE91-4071-9C72-5A98117ABE14}" type="datetime1">
              <a:rPr lang="en-US" smtClean="0"/>
              <a:t>2/12/2026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135035" y="6453002"/>
            <a:ext cx="2546891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7947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83413"/>
            <a:ext cx="3401568" cy="152704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2212975"/>
            <a:ext cx="3401568" cy="40957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1067625" cy="365125"/>
          </a:xfrm>
        </p:spPr>
        <p:txBody>
          <a:bodyPr/>
          <a:lstStyle/>
          <a:p>
            <a:fld id="{EABE4333-790C-44CD-B503-F52418ED809A}" type="datetime1">
              <a:rPr lang="en-US" smtClean="0"/>
              <a:t>2/12/2026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61780" y="0"/>
            <a:ext cx="7430219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453002"/>
            <a:ext cx="280540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453002"/>
            <a:ext cx="42920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551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3102" y="1078992"/>
            <a:ext cx="3273552" cy="1942773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7781365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44096" y="3099816"/>
            <a:ext cx="3273552" cy="2953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400"/>
            </a:lvl3pPr>
            <a:lvl4pPr marL="685800" indent="0">
              <a:buNone/>
              <a:defRPr sz="1400"/>
            </a:lvl4pPr>
            <a:lvl5pPr marL="9144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453002"/>
            <a:ext cx="100365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D2397CCD-8E49-4379-8DCB-9F17CAEDFC10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453002"/>
            <a:ext cx="2335165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8461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012268"/>
            <a:ext cx="3739896" cy="139033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2192000" cy="4635132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146F6-C62B-441B-BAD2-D550454B4D53}" type="datetime1">
              <a:rPr lang="en-US" smtClean="0"/>
              <a:t>2/12/2026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400"/>
            </a:lvl3pPr>
            <a:lvl4pPr marL="685800" indent="0">
              <a:buFont typeface="Arial" panose="020B0604020202020204" pitchFamily="34" charset="0"/>
              <a:buNone/>
              <a:defRPr sz="1400"/>
            </a:lvl4pPr>
            <a:lvl5pPr marL="914400" indent="0">
              <a:buFont typeface="Arial" panose="020B0604020202020204" pitchFamily="34" charset="0"/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6027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0"/>
            <a:ext cx="12192000" cy="377827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83A68-D563-4FD5-B11F-54F8D5F1E37F}" type="datetime1">
              <a:rPr lang="en-US" smtClean="0"/>
              <a:t>2/12/2026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400"/>
            </a:lvl4pPr>
            <a:lvl5pPr marL="1085850" indent="-17145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2514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3079730"/>
            <a:ext cx="12192000" cy="377827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</p:spPr>
        <p:txBody>
          <a:bodyPr/>
          <a:lstStyle/>
          <a:p>
            <a:fld id="{3148FABB-02FF-476F-AB37-BDD0E354E780}" type="datetime1">
              <a:rPr lang="en-US" smtClean="0"/>
              <a:t>2/12/2026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400"/>
            </a:lvl4pPr>
            <a:lvl5pPr marL="1085850" indent="-171450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72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540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18458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000" dirty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584950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453002"/>
            <a:ext cx="1707625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E38EAEAF-D16E-446F-97F9-D23FB245CB45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617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2645" y="1828800"/>
            <a:ext cx="6172200" cy="4425696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327395" y="1828800"/>
            <a:ext cx="4251960" cy="442887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428D3-736A-4038-886C-8BF662AA2745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1087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2648" y="2290890"/>
            <a:ext cx="4672584" cy="4041648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1DDEB-9B85-4E99-8A3D-ABE66C6280C3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337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Phot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521" y="2295144"/>
            <a:ext cx="3490176" cy="4041648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65DCA-443F-4667-9ED1-418507CE45A8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650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944" y="4718304"/>
            <a:ext cx="5897880" cy="135331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20000"/>
              </a:lnSpc>
              <a:defRPr lang="en-US" sz="2800" b="0" dirty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9496" y="603503"/>
            <a:ext cx="10826496" cy="4334256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lang="en-US" sz="23200" b="1" dirty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557D-4816-44D0-B6EE-6CAC6E30B54D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943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640079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1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F872E-5ED2-46B0-83A4-0C1AF0E0D91C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878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1ECB8-9E10-D2F3-E361-7D268551E2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56306E-B77F-CE22-FA8C-F08F17B5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4809744"/>
            <a:ext cx="7525512" cy="1545336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2800" b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418DF0B-1F85-2BB3-D241-A3A14BF729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22960" y="640079"/>
            <a:ext cx="10543032" cy="4206240"/>
          </a:xfrm>
        </p:spPr>
        <p:txBody>
          <a:bodyPr anchor="b">
            <a:normAutofit/>
          </a:bodyPr>
          <a:lstStyle>
            <a:lvl1pPr marL="0" indent="0" algn="ctr">
              <a:lnSpc>
                <a:spcPct val="90000"/>
              </a:lnSpc>
              <a:buNone/>
              <a:defRPr sz="232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91E5F-EDEF-7D02-30E6-B960B5E45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8575-0C6E-47B4-936E-32183810D7BF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4E47C-0C77-0005-1755-14F7739DF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0528A9-0729-B0FB-328C-3C96994AA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751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9FB5-1C86-423F-AEAA-2683840666C3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630936"/>
            <a:ext cx="8266176" cy="5605272"/>
          </a:xfr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5400" b="1"/>
            </a:lvl1pPr>
            <a:lvl2pPr marL="228600" indent="0">
              <a:lnSpc>
                <a:spcPct val="100000"/>
              </a:lnSpc>
              <a:buNone/>
              <a:defRPr sz="4800" b="1"/>
            </a:lvl2pPr>
            <a:lvl3pPr marL="457200" indent="0">
              <a:lnSpc>
                <a:spcPct val="100000"/>
              </a:lnSpc>
              <a:buNone/>
              <a:defRPr sz="4400" b="1"/>
            </a:lvl3pPr>
            <a:lvl4pPr marL="685800" indent="0">
              <a:lnSpc>
                <a:spcPct val="100000"/>
              </a:lnSpc>
              <a:buNone/>
              <a:defRPr sz="4000" b="1"/>
            </a:lvl4pPr>
            <a:lvl5pPr marL="914400" indent="0">
              <a:lnSpc>
                <a:spcPct val="100000"/>
              </a:lnSpc>
              <a:buNone/>
              <a:defRPr sz="3600" b="1"/>
            </a:lvl5pPr>
          </a:lstStyle>
          <a:p>
            <a:pPr lvl="0"/>
            <a:r>
              <a:rPr lang="en-US" dirty="0"/>
              <a:t>Click to edit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615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tem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CCB4E-88AF-46AC-B7C5-30308F179659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929384"/>
            <a:ext cx="8266176" cy="414223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edit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7383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9144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15B6-CC2A-4462-A7E5-B3080DF8F97D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 dirty="0"/>
              <a:t>Click to edit Statement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149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8" y="5431536"/>
            <a:ext cx="9021471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188720"/>
            <a:ext cx="9198864" cy="365760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000">
                <a:latin typeface="+mj-lt"/>
              </a:defRPr>
            </a:lvl1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188F7-A494-4EEB-A53D-2B97B1D4CD3C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531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411480"/>
            <a:ext cx="4654296" cy="3739896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520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4873752"/>
            <a:ext cx="4206240" cy="1380744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96128" y="0"/>
            <a:ext cx="6595872" cy="6858000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37160" y="6453002"/>
            <a:ext cx="1951777" cy="365125"/>
          </a:xfrm>
        </p:spPr>
        <p:txBody>
          <a:bodyPr/>
          <a:lstStyle/>
          <a:p>
            <a:fld id="{782E7A21-5BA8-4C4C-9705-3A1EA342AD8A}" type="datetime1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088937" y="6453002"/>
            <a:ext cx="2805405" cy="365125"/>
          </a:xfrm>
        </p:spPr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844578" y="6453002"/>
            <a:ext cx="429207" cy="365125"/>
          </a:xfrm>
        </p:spPr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066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6DECC02-1725-49EE-C93B-A4C2C4049458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77009" y="5349240"/>
            <a:ext cx="9043416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1344168"/>
            <a:ext cx="9198864" cy="329184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000">
                <a:latin typeface="+mj-lt"/>
              </a:defRPr>
            </a:lvl1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6BC0-1562-42E5-89A2-925CA193C8A6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62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2FA0A-1F7B-DD41-ECED-02B60BC46B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0041" y="5669280"/>
            <a:ext cx="8805672" cy="466344"/>
          </a:xfrm>
        </p:spPr>
        <p:txBody>
          <a:bodyPr anchor="ctr">
            <a:normAutofit/>
          </a:bodyPr>
          <a:lstStyle>
            <a:lvl1pPr>
              <a:lnSpc>
                <a:spcPct val="120000"/>
              </a:lnSpc>
              <a:defRPr sz="2200">
                <a:solidFill>
                  <a:schemeClr val="accent1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Quote Author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4BE2EA-8E1E-E2DA-5CCF-46908B013BF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1097280"/>
            <a:ext cx="8961120" cy="3474720"/>
          </a:xfrm>
        </p:spPr>
        <p:txBody>
          <a:bodyPr anchor="ctr">
            <a:normAutofit/>
          </a:bodyPr>
          <a:lstStyle>
            <a:lvl1pPr marL="164592" indent="-164592">
              <a:lnSpc>
                <a:spcPct val="100000"/>
              </a:lnSpc>
              <a:spcBef>
                <a:spcPts val="0"/>
              </a:spcBef>
              <a:buNone/>
              <a:defRPr sz="4200">
                <a:latin typeface="+mj-lt"/>
              </a:defRPr>
            </a:lvl1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4C372-F7FA-5AA5-92C1-CF476A26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F376A-778D-45CF-8340-DB03B2DA6A3E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912E3-7555-EAAB-BE83-59ED3B5C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EAECF6-9F03-4C12-4BD4-4E8AE63A4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9650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775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DFF5A-622E-43FE-9EE9-BAAB78AB2046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7296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2387600"/>
            <a:ext cx="5157788" cy="3763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387600"/>
            <a:ext cx="5183188" cy="3763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5C09E-FF30-4AA0-A227-171955622259}" type="datetime1">
              <a:rPr lang="en-US" smtClean="0"/>
              <a:t>2/12/2026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053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279FF-407B-4B41-9E69-DE66ED04A328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959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E812-757D-4139-AF81-227C72D4B544}" type="datetime1">
              <a:rPr lang="en-US" smtClean="0"/>
              <a:t>2/12/2026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3911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311121"/>
            <a:ext cx="3595634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6A7E1-C424-43A5-938A-12DEC0A1D59D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834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12648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063319" y="557784"/>
            <a:ext cx="6519080" cy="5779007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C4FC2-B89B-4919-A96B-662A3584681C}" type="datetime1">
              <a:rPr lang="en-US" smtClean="0"/>
              <a:t>2/12/2026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230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1847088"/>
            <a:ext cx="10888473" cy="1133856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775" y="3594099"/>
            <a:ext cx="10890374" cy="2743200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4BE51-D660-433D-AABA-154BE028E64E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3985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1627318"/>
            <a:ext cx="8430767" cy="184202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3622674"/>
            <a:ext cx="8430639" cy="127961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228600" indent="0">
              <a:buNone/>
              <a:defRPr sz="2000"/>
            </a:lvl2pPr>
            <a:lvl3pPr marL="457200" indent="0">
              <a:buNone/>
              <a:defRPr sz="1800"/>
            </a:lvl3pPr>
            <a:lvl4pPr marL="685800" indent="0">
              <a:buNone/>
              <a:defRPr sz="1600"/>
            </a:lvl4pPr>
            <a:lvl5pPr marL="9144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1F76E-6064-4431-B5C4-29A511725BCF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94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208" y="548642"/>
            <a:ext cx="7478991" cy="3635797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700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208" y="4473553"/>
            <a:ext cx="6655522" cy="1545336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200" dirty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73BE-5F1F-40EF-8F67-E3F24D65884D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987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008" y="854239"/>
            <a:ext cx="7876287" cy="359262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720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368" y="4617138"/>
            <a:ext cx="7375466" cy="101498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68EF1-668D-4AD0-8652-1F3B3622EDC2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757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1200" y="1318302"/>
            <a:ext cx="8229600" cy="2621154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039647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5609F-9B5B-4E29-8DB1-457A85E01A27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06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320" y="1801368"/>
            <a:ext cx="7772400" cy="4572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7400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DE37-B9D6-425C-B79B-6C6DFFBD0DA2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7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7" y="2333860"/>
            <a:ext cx="8467558" cy="3689909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/>
            </a:lvl1pPr>
            <a:lvl2pPr marL="685800" indent="-457200">
              <a:buFont typeface="+mj-lt"/>
              <a:buAutoNum type="arabicPeriod"/>
              <a:defRPr sz="2000"/>
            </a:lvl2pPr>
            <a:lvl3pPr marL="800100" indent="-342900">
              <a:buFont typeface="+mj-lt"/>
              <a:buAutoNum type="arabicPeriod"/>
              <a:defRPr sz="1800"/>
            </a:lvl3pPr>
            <a:lvl4pPr marL="1028700" indent="-342900">
              <a:buFont typeface="+mj-lt"/>
              <a:buAutoNum type="arabicPeriod"/>
              <a:defRPr sz="1600"/>
            </a:lvl4pPr>
            <a:lvl5pPr marL="1257300" indent="-342900">
              <a:buFont typeface="+mj-lt"/>
              <a:buAutoNum type="arabicPeriod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B0EE-4023-4E3C-8875-10AA631453CF}" type="datetime1">
              <a:rPr lang="en-US" smtClean="0"/>
              <a:t>2/12/2026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36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5EE9E671-1C83-40F7-9D33-FE8AAC7F721F}" type="datetime1">
              <a:rPr lang="en-US" smtClean="0"/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65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8" r:id="rId2"/>
    <p:sldLayoutId id="214748375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  <p:sldLayoutId id="2147483718" r:id="rId20"/>
    <p:sldLayoutId id="2147483719" r:id="rId21"/>
    <p:sldLayoutId id="2147483720" r:id="rId22"/>
    <p:sldLayoutId id="2147483721" r:id="rId23"/>
    <p:sldLayoutId id="2147483722" r:id="rId24"/>
    <p:sldLayoutId id="2147483723" r:id="rId25"/>
    <p:sldLayoutId id="2147483724" r:id="rId26"/>
    <p:sldLayoutId id="2147483725" r:id="rId27"/>
    <p:sldLayoutId id="2147483726" r:id="rId28"/>
    <p:sldLayoutId id="2147483727" r:id="rId29"/>
    <p:sldLayoutId id="2147483728" r:id="rId30"/>
    <p:sldLayoutId id="2147483729" r:id="rId31"/>
    <p:sldLayoutId id="2147483730" r:id="rId32"/>
    <p:sldLayoutId id="2147483731" r:id="rId33"/>
    <p:sldLayoutId id="2147483732" r:id="rId34"/>
    <p:sldLayoutId id="2147483733" r:id="rId35"/>
    <p:sldLayoutId id="2147483734" r:id="rId36"/>
    <p:sldLayoutId id="2147483735" r:id="rId37"/>
    <p:sldLayoutId id="2147483736" r:id="rId38"/>
    <p:sldLayoutId id="2147483737" r:id="rId39"/>
    <p:sldLayoutId id="2147483738" r:id="rId40"/>
    <p:sldLayoutId id="2147483739" r:id="rId41"/>
    <p:sldLayoutId id="2147483740" r:id="rId42"/>
    <p:sldLayoutId id="2147483741" r:id="rId43"/>
    <p:sldLayoutId id="2147483742" r:id="rId44"/>
    <p:sldLayoutId id="2147483743" r:id="rId45"/>
    <p:sldLayoutId id="2147483744" r:id="rId46"/>
    <p:sldLayoutId id="2147483745" r:id="rId47"/>
    <p:sldLayoutId id="2147483746" r:id="rId48"/>
    <p:sldLayoutId id="2147483747" r:id="rId4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urse24.it/dossier/stomia/infermiere-stomaterapista-assistenza-alla-persona-stomizzata.html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nc-nd/3.0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th/photo/1043642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dazionecultura.it/altermedia/pausa-pubblicita-tot-e-il-detersivo-che-lava-tutto-in-modo-prodigioso-1956/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creativecommons.org/licenses/by-sa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194FA8-D623-646F-4395-E269FED729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8896" y="1129554"/>
            <a:ext cx="4361688" cy="3475236"/>
          </a:xfrm>
        </p:spPr>
        <p:txBody>
          <a:bodyPr anchor="b">
            <a:normAutofit/>
          </a:bodyPr>
          <a:lstStyle/>
          <a:p>
            <a:r>
              <a:rPr lang="it-IT" dirty="0"/>
              <a:t>Le relazioni pericolose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B2616B5-1611-EBC7-D89B-583162ED8F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184585"/>
          </a:xfrm>
        </p:spPr>
        <p:txBody>
          <a:bodyPr>
            <a:normAutofit/>
          </a:bodyPr>
          <a:lstStyle/>
          <a:p>
            <a:r>
              <a:rPr lang="it-IT" dirty="0"/>
              <a:t>I conflitti di interesse nella comunicazione medico-scientifica</a:t>
            </a:r>
          </a:p>
        </p:txBody>
      </p:sp>
      <p:pic>
        <p:nvPicPr>
          <p:cNvPr id="10" name="Segnaposto immagine 9" descr="File di fiale di vaccino covid-19 in fiale">
            <a:extLst>
              <a:ext uri="{FF2B5EF4-FFF2-40B4-BE49-F238E27FC236}">
                <a16:creationId xmlns:a16="http://schemas.microsoft.com/office/drawing/2014/main" id="{3F136E3E-B78F-2EB6-762B-804A22DD30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4" b="15284"/>
          <a:stretch>
            <a:fillRect/>
          </a:stretch>
        </p:blipFill>
        <p:spPr>
          <a:xfrm>
            <a:off x="0" y="0"/>
            <a:ext cx="6584950" cy="6858000"/>
          </a:xfrm>
        </p:spPr>
      </p:pic>
    </p:spTree>
    <p:extLst>
      <p:ext uri="{BB962C8B-B14F-4D97-AF65-F5344CB8AC3E}">
        <p14:creationId xmlns:p14="http://schemas.microsoft.com/office/powerpoint/2010/main" val="3437303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00231CC1-4E31-F608-2B32-E866E8A3C0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Un nuovo attore nel mercato della salute</a:t>
            </a:r>
          </a:p>
        </p:txBody>
      </p:sp>
      <p:sp>
        <p:nvSpPr>
          <p:cNvPr id="6" name="Sottotitolo 5">
            <a:extLst>
              <a:ext uri="{FF2B5EF4-FFF2-40B4-BE49-F238E27FC236}">
                <a16:creationId xmlns:a16="http://schemas.microsoft.com/office/drawing/2014/main" id="{E0F652E3-3F63-F541-A4B6-3A526B9EFC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Le associazioni di pazienti</a:t>
            </a:r>
          </a:p>
        </p:txBody>
      </p:sp>
      <p:pic>
        <p:nvPicPr>
          <p:cNvPr id="9" name="Segnaposto immagine 8" descr="Immagine che contiene Viso uman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25390258-F936-8E6A-E809-18429382540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9216" b="19216"/>
          <a:stretch>
            <a:fillRect/>
          </a:stretch>
        </p:blipFill>
        <p:spPr/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12033CB-8BE1-3CDF-7D34-0173A3FF9C88}"/>
              </a:ext>
            </a:extLst>
          </p:cNvPr>
          <p:cNvSpPr txBox="1"/>
          <p:nvPr/>
        </p:nvSpPr>
        <p:spPr>
          <a:xfrm>
            <a:off x="0" y="4986425"/>
            <a:ext cx="12191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>
                <a:hlinkClick r:id="rId3" tooltip="https://www.nurse24.it/dossier/stomia/infermiere-stomaterapista-assistenza-alla-persona-stomizzata.html"/>
              </a:rPr>
              <a:t>Questa foto</a:t>
            </a:r>
            <a:r>
              <a:rPr lang="it-IT" sz="900"/>
              <a:t> di Autore sconosciuto è concesso in licenza da </a:t>
            </a:r>
            <a:r>
              <a:rPr lang="it-IT" sz="900">
                <a:hlinkClick r:id="rId4" tooltip="https://creativecommons.org/licenses/by-nc-nd/3.0/"/>
              </a:rPr>
              <a:t>CC BY-NC-ND</a:t>
            </a:r>
            <a:endParaRPr lang="it-IT" sz="900"/>
          </a:p>
        </p:txBody>
      </p:sp>
    </p:spTree>
    <p:extLst>
      <p:ext uri="{BB962C8B-B14F-4D97-AF65-F5344CB8AC3E}">
        <p14:creationId xmlns:p14="http://schemas.microsoft.com/office/powerpoint/2010/main" val="1310541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0BCBDC-D8A4-6E3B-0C12-56E104174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Perché le aziende hanno bisogno dei pazienti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35E3E90-D9FA-C162-45B5-2880C8A82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In Italia non è possibile fare pubblicità diretta dei farmaci</a:t>
            </a:r>
          </a:p>
          <a:p>
            <a:r>
              <a:rPr lang="it-IT" dirty="0"/>
              <a:t>Come fa un’azienda a promuovere i suoi prodotti? </a:t>
            </a:r>
          </a:p>
          <a:p>
            <a:r>
              <a:rPr lang="it-IT" dirty="0"/>
              <a:t>Lo fa per via indiretta, coinvolgendo non solo i medici ma anche i pazienti</a:t>
            </a:r>
          </a:p>
          <a:p>
            <a:r>
              <a:rPr lang="it-IT" dirty="0"/>
              <a:t>Oggi nelle aziende farmaceutiche c’è una nuova figura: il </a:t>
            </a:r>
            <a:r>
              <a:rPr lang="it-IT" dirty="0" err="1"/>
              <a:t>patients</a:t>
            </a:r>
            <a:r>
              <a:rPr lang="it-IT" dirty="0"/>
              <a:t> advocacy manager, che ha il compito di tenere i rapporti con le associazioni dei pazienti (nel settore di interesse dell’azienda) </a:t>
            </a:r>
          </a:p>
          <a:p>
            <a:r>
              <a:rPr lang="it-IT" dirty="0"/>
              <a:t>Questo implica un grande potere, e molto denaro</a:t>
            </a:r>
            <a:br>
              <a:rPr lang="it-IT" dirty="0"/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66285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7FC1638-F9B0-BEE1-6B0B-BC69B806A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8937" y="548640"/>
            <a:ext cx="6093225" cy="1143000"/>
          </a:xfrm>
        </p:spPr>
        <p:txBody>
          <a:bodyPr/>
          <a:lstStyle/>
          <a:p>
            <a:r>
              <a:rPr lang="en-US" dirty="0"/>
              <a:t>Un </a:t>
            </a:r>
            <a:r>
              <a:rPr lang="en-US" dirty="0" err="1"/>
              <a:t>esempio</a:t>
            </a:r>
            <a:r>
              <a:rPr lang="en-US" dirty="0"/>
              <a:t> </a:t>
            </a:r>
            <a:r>
              <a:rPr lang="en-US" dirty="0" err="1"/>
              <a:t>tipico</a:t>
            </a:r>
            <a:endParaRPr lang="en-US" dirty="0"/>
          </a:p>
        </p:txBody>
      </p:sp>
      <p:pic>
        <p:nvPicPr>
          <p:cNvPr id="9" name="Segnaposto immagine 8" descr="Immagine che contiene testo, Carattere, schermata, libro&#10;&#10;Il contenuto generato dall'IA potrebbe non essere corretto.">
            <a:extLst>
              <a:ext uri="{FF2B5EF4-FFF2-40B4-BE49-F238E27FC236}">
                <a16:creationId xmlns:a16="http://schemas.microsoft.com/office/drawing/2014/main" id="{28BA502B-20A9-DB1A-1B5C-5079B9FCF25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"/>
          <a:stretch>
            <a:fillRect/>
          </a:stretch>
        </p:blipFill>
        <p:spPr>
          <a:xfrm>
            <a:off x="20" y="1"/>
            <a:ext cx="4793865" cy="6858000"/>
          </a:xfrm>
          <a:noFill/>
        </p:spPr>
      </p:pic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9EC4DE07-532D-FCA4-F347-443B2AD4C26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it-IT" dirty="0"/>
              <a:t>Aziende, clinici, pazienti, tutti insieme per «fare informazione» e creare consapevolezza su una determinata patologia. Come si deve comportare un giornalista?</a:t>
            </a:r>
          </a:p>
        </p:txBody>
      </p:sp>
    </p:spTree>
    <p:extLst>
      <p:ext uri="{BB962C8B-B14F-4D97-AF65-F5344CB8AC3E}">
        <p14:creationId xmlns:p14="http://schemas.microsoft.com/office/powerpoint/2010/main" val="2243442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97946D-8F4D-8994-EB5C-8C154BFA0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Caso studio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65CCFC3-18CE-60AD-8313-9A4E4D773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/>
              <a:t>Un’azienda ha bisogno di promuovere un nuovo farmaco appena approvato da AIFA</a:t>
            </a:r>
          </a:p>
          <a:p>
            <a:r>
              <a:rPr lang="it-IT" dirty="0"/>
              <a:t>Obiettivo: che sia rimborsabile</a:t>
            </a:r>
          </a:p>
          <a:p>
            <a:r>
              <a:rPr lang="it-IT" dirty="0"/>
              <a:t>Strumento: pressione sulle istituzioni</a:t>
            </a:r>
          </a:p>
          <a:p>
            <a:r>
              <a:rPr lang="it-IT" dirty="0"/>
              <a:t>Metodologia: promuovere «</a:t>
            </a:r>
            <a:r>
              <a:rPr lang="it-IT" dirty="0" err="1"/>
              <a:t>awareness</a:t>
            </a:r>
            <a:r>
              <a:rPr lang="it-IT" dirty="0"/>
              <a:t>» sulla patologia legata al farmaco</a:t>
            </a:r>
          </a:p>
          <a:p>
            <a:r>
              <a:rPr lang="it-IT" dirty="0"/>
              <a:t>Strumenti: si istituisce un Osservatorio su, si scrive un Libro Bianco su, si organizza una Mostra su</a:t>
            </a:r>
          </a:p>
          <a:p>
            <a:r>
              <a:rPr lang="it-IT" dirty="0"/>
              <a:t>Si coinvolgono le </a:t>
            </a:r>
            <a:r>
              <a:rPr lang="it-IT" dirty="0" err="1"/>
              <a:t>Assopazienti</a:t>
            </a:r>
            <a:r>
              <a:rPr lang="it-IT" dirty="0"/>
              <a:t>, si fa una conferenza stampa in una sede istituzionale. Tra i relatori: clinici, pazienti, rappresentanti delle Istituzioni</a:t>
            </a:r>
          </a:p>
          <a:p>
            <a:r>
              <a:rPr lang="it-IT" dirty="0"/>
              <a:t>«Con il supporto non condizionante di»</a:t>
            </a:r>
          </a:p>
          <a:p>
            <a:r>
              <a:rPr lang="it-IT" dirty="0"/>
              <a:t>I giornalisti producono articoli/servizi/podcast</a:t>
            </a:r>
          </a:p>
          <a:p>
            <a:r>
              <a:rPr lang="it-IT" dirty="0"/>
              <a:t>Domanda: chi ci guadagna? </a:t>
            </a:r>
          </a:p>
        </p:txBody>
      </p:sp>
    </p:spTree>
    <p:extLst>
      <p:ext uri="{BB962C8B-B14F-4D97-AF65-F5344CB8AC3E}">
        <p14:creationId xmlns:p14="http://schemas.microsoft.com/office/powerpoint/2010/main" val="3490033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F84FA8-05D1-FD46-D356-573E7C002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6135624" cy="1143000"/>
          </a:xfrm>
        </p:spPr>
        <p:txBody>
          <a:bodyPr anchor="b">
            <a:normAutofit/>
          </a:bodyPr>
          <a:lstStyle/>
          <a:p>
            <a:r>
              <a:rPr lang="it-IT" dirty="0"/>
              <a:t>Come se ne esce?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C3600E5-F6F9-3499-D8A4-097427FCAB3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828800"/>
            <a:ext cx="6135624" cy="4489704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it-IT"/>
              <a:t>Conoscendo gli attori del sistema, le sue logiche, le sue criticità</a:t>
            </a:r>
          </a:p>
          <a:p>
            <a:pPr>
              <a:lnSpc>
                <a:spcPct val="110000"/>
              </a:lnSpc>
            </a:pPr>
            <a:r>
              <a:rPr lang="it-IT"/>
              <a:t>Facendo sempre riferimento all’interesse del pubblico</a:t>
            </a:r>
          </a:p>
          <a:p>
            <a:pPr>
              <a:lnSpc>
                <a:spcPct val="110000"/>
              </a:lnSpc>
            </a:pPr>
            <a:r>
              <a:rPr lang="it-IT"/>
              <a:t>Usando gli strumenti professionali (Ordine dei Giornalisti)</a:t>
            </a:r>
          </a:p>
          <a:p>
            <a:pPr>
              <a:lnSpc>
                <a:spcPct val="110000"/>
              </a:lnSpc>
            </a:pPr>
            <a:r>
              <a:rPr lang="it-IT"/>
              <a:t>Usando la dignità, il buon senso e la buona fede</a:t>
            </a:r>
          </a:p>
          <a:p>
            <a:pPr>
              <a:lnSpc>
                <a:spcPct val="110000"/>
              </a:lnSpc>
            </a:pPr>
            <a:r>
              <a:rPr lang="it-IT"/>
              <a:t>Vale non solo per la salute ma per tutti i settori in cui circolino soldi: automotive, energia, comunicazione, lusso…</a:t>
            </a:r>
          </a:p>
          <a:p>
            <a:pPr>
              <a:lnSpc>
                <a:spcPct val="110000"/>
              </a:lnSpc>
            </a:pPr>
            <a:r>
              <a:rPr lang="it-IT"/>
              <a:t>E’ facile? NO</a:t>
            </a:r>
          </a:p>
          <a:p>
            <a:pPr>
              <a:lnSpc>
                <a:spcPct val="110000"/>
              </a:lnSpc>
            </a:pPr>
            <a:endParaRPr lang="it-IT"/>
          </a:p>
        </p:txBody>
      </p:sp>
      <p:pic>
        <p:nvPicPr>
          <p:cNvPr id="10" name="Segnaposto immagine 9" descr="Immagine che contiene aria aperta, persona, Viso umano, vestiti">
            <a:extLst>
              <a:ext uri="{FF2B5EF4-FFF2-40B4-BE49-F238E27FC236}">
                <a16:creationId xmlns:a16="http://schemas.microsoft.com/office/drawing/2014/main" id="{9C5ADCA5-3D28-43BB-4AF9-56E828D253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6684" r="26684"/>
          <a:stretch/>
        </p:blipFill>
        <p:spPr>
          <a:xfrm>
            <a:off x="7400751" y="0"/>
            <a:ext cx="4791042" cy="6858000"/>
          </a:xfrm>
          <a:noFill/>
        </p:spPr>
      </p:pic>
    </p:spTree>
    <p:extLst>
      <p:ext uri="{BB962C8B-B14F-4D97-AF65-F5344CB8AC3E}">
        <p14:creationId xmlns:p14="http://schemas.microsoft.com/office/powerpoint/2010/main" val="2558487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44410D-B976-CCC7-3126-A87C2323E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2000" dirty="0"/>
              <a:t>Il ruolo delle aziende farmaceutiche nella ricerca (e nella comunicazione)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65220B4-7323-7D52-0797-B4521F823B0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i="1" dirty="0"/>
              <a:t>It’s always best practice to look at the acknowledgements</a:t>
            </a:r>
            <a:r>
              <a:rPr lang="en-US" dirty="0"/>
              <a:t> </a:t>
            </a:r>
            <a:r>
              <a:rPr lang="en-US" i="1" dirty="0"/>
              <a:t>section and see who funded the research</a:t>
            </a:r>
            <a:r>
              <a:rPr lang="en-US" dirty="0"/>
              <a:t> </a:t>
            </a:r>
            <a:br>
              <a:rPr lang="en-US" dirty="0"/>
            </a:br>
            <a:r>
              <a:rPr lang="it-IT" dirty="0"/>
              <a:t>Roxanne </a:t>
            </a:r>
            <a:r>
              <a:rPr lang="it-IT" dirty="0" err="1"/>
              <a:t>Khamsi</a:t>
            </a:r>
            <a:r>
              <a:rPr lang="it-IT" dirty="0"/>
              <a:t>, </a:t>
            </a:r>
            <a:r>
              <a:rPr lang="it-IT" i="1" dirty="0"/>
              <a:t>Nature</a:t>
            </a:r>
            <a:r>
              <a:rPr lang="it-IT" dirty="0"/>
              <a:t>, </a:t>
            </a:r>
            <a:r>
              <a:rPr lang="it-IT" i="1" dirty="0"/>
              <a:t>Wired</a:t>
            </a:r>
            <a:endParaRPr lang="it-IT" dirty="0"/>
          </a:p>
          <a:p>
            <a:endParaRPr lang="it-IT" dirty="0"/>
          </a:p>
        </p:txBody>
      </p:sp>
      <p:pic>
        <p:nvPicPr>
          <p:cNvPr id="6" name="Segnaposto immagine 5" descr="Ricercatore che guarda nel microscopio">
            <a:extLst>
              <a:ext uri="{FF2B5EF4-FFF2-40B4-BE49-F238E27FC236}">
                <a16:creationId xmlns:a16="http://schemas.microsoft.com/office/drawing/2014/main" id="{D59DC990-262E-BC9B-32EE-C5652FE9EEF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1" r="195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827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E63BDD-16FA-DE49-8D32-B23599E7F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5736" y="320040"/>
            <a:ext cx="6858000" cy="932688"/>
          </a:xfrm>
        </p:spPr>
        <p:txBody>
          <a:bodyPr anchor="b">
            <a:normAutofit/>
          </a:bodyPr>
          <a:lstStyle/>
          <a:p>
            <a:r>
              <a:rPr lang="it-IT" dirty="0"/>
              <a:t>La ricerca privata</a:t>
            </a:r>
          </a:p>
        </p:txBody>
      </p:sp>
      <p:pic>
        <p:nvPicPr>
          <p:cNvPr id="5" name="Video 4" descr="Grafici e numeri">
            <a:extLst>
              <a:ext uri="{FF2B5EF4-FFF2-40B4-BE49-F238E27FC236}">
                <a16:creationId xmlns:a16="http://schemas.microsoft.com/office/drawing/2014/main" id="{B834D9FB-A6E8-A6D8-8176-54371E5835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35978" r="30928" b="1"/>
          <a:stretch>
            <a:fillRect/>
          </a:stretch>
        </p:blipFill>
        <p:spPr>
          <a:xfrm>
            <a:off x="20" y="1"/>
            <a:ext cx="4023340" cy="6858000"/>
          </a:xfrm>
          <a:prstGeom prst="rect">
            <a:avLst/>
          </a:prstGeom>
          <a:noFill/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C894F38-1187-2E74-9DAC-800711BF7AFA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4745736" y="1380744"/>
            <a:ext cx="6858000" cy="498348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2500"/>
              </a:spcBef>
              <a:buNone/>
            </a:pPr>
            <a:r>
              <a:rPr lang="it-IT" sz="1400" b="1" dirty="0"/>
              <a:t>Spesa R&amp;D Farmaceutica Globale</a:t>
            </a:r>
          </a:p>
          <a:p>
            <a:pPr marL="0" indent="0">
              <a:lnSpc>
                <a:spcPct val="110000"/>
              </a:lnSpc>
              <a:spcBef>
                <a:spcPts val="2500"/>
              </a:spcBef>
              <a:buNone/>
            </a:pPr>
            <a:r>
              <a:rPr lang="it-IT" sz="1400" b="1" dirty="0"/>
              <a:t>Le aziende farmaceutiche hanno investito quasi 288 miliardi di dollari in ricerca e sviluppo nel 2024, con una crescita dell'1,5% rispetto al 2023. La spesa farmaceutica in R&amp;D aveva raggiunto circa 238 miliardi di dollari nel 2022.</a:t>
            </a:r>
          </a:p>
          <a:p>
            <a:pPr marL="0" indent="0">
              <a:lnSpc>
                <a:spcPct val="110000"/>
              </a:lnSpc>
              <a:spcBef>
                <a:spcPts val="2500"/>
              </a:spcBef>
              <a:buNone/>
            </a:pPr>
            <a:r>
              <a:rPr lang="it-IT" sz="1400" b="1" dirty="0"/>
              <a:t>Le principali aziende per investimenti in R&amp;D nel 2024</a:t>
            </a:r>
          </a:p>
          <a:p>
            <a:pPr marL="0" indent="0">
              <a:lnSpc>
                <a:spcPct val="110000"/>
              </a:lnSpc>
              <a:spcBef>
                <a:spcPts val="2500"/>
              </a:spcBef>
              <a:buNone/>
            </a:pPr>
            <a:r>
              <a:rPr lang="it-IT" sz="1400" b="1" dirty="0"/>
              <a:t>Merck &amp; Co.</a:t>
            </a:r>
            <a:r>
              <a:rPr lang="it-IT" sz="1400" dirty="0"/>
              <a:t>: Ha mantenuto la prima posizione negli investimenti R&amp;D farmaceutici nel 2024, con 30,53 miliardi di dollari</a:t>
            </a:r>
            <a:br>
              <a:rPr lang="it-IT" sz="1400" dirty="0"/>
            </a:br>
            <a:r>
              <a:rPr lang="it-IT" sz="1400" b="1" dirty="0"/>
              <a:t>Roche</a:t>
            </a:r>
            <a:r>
              <a:rPr lang="it-IT" sz="1400" dirty="0"/>
              <a:t>: 15,73 miliardi</a:t>
            </a:r>
            <a:br>
              <a:rPr lang="it-IT" sz="1400" dirty="0"/>
            </a:br>
            <a:r>
              <a:rPr lang="it-IT" sz="1400" b="1" dirty="0"/>
              <a:t>Johnson &amp; Johnson</a:t>
            </a:r>
            <a:r>
              <a:rPr lang="it-IT" sz="1400" dirty="0"/>
              <a:t>: 15,08 miliardi</a:t>
            </a:r>
          </a:p>
          <a:p>
            <a:pPr marL="0" indent="0">
              <a:lnSpc>
                <a:spcPct val="11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it-IT" sz="1400" b="1" dirty="0"/>
              <a:t>Negli USA</a:t>
            </a:r>
          </a:p>
          <a:p>
            <a:pPr marL="0" lvl="1" indent="0">
              <a:lnSpc>
                <a:spcPct val="110000"/>
              </a:lnSpc>
              <a:buNone/>
            </a:pPr>
            <a:r>
              <a:rPr lang="it-IT" sz="1400" dirty="0"/>
              <a:t>Il settore privato farmaceutico rappresenta ormai la fonte principale di finanziamento per la ricerca biomedica, superando gli investimenti pubblici, con investimenti complessivi che continuano a crescere nonostante le sfide economiche globali.</a:t>
            </a:r>
          </a:p>
        </p:txBody>
      </p:sp>
    </p:spTree>
    <p:extLst>
      <p:ext uri="{BB962C8B-B14F-4D97-AF65-F5344CB8AC3E}">
        <p14:creationId xmlns:p14="http://schemas.microsoft.com/office/powerpoint/2010/main" val="427418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8C404BED-1EEE-C838-8F40-6E6A59993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 anchor="t">
            <a:normAutofit/>
          </a:bodyPr>
          <a:lstStyle/>
          <a:p>
            <a:r>
              <a:rPr lang="it-IT" dirty="0"/>
              <a:t>In Europa</a:t>
            </a:r>
          </a:p>
        </p:txBody>
      </p:sp>
      <p:pic>
        <p:nvPicPr>
          <p:cNvPr id="3" name="Segnaposto immagine 2" descr="Porta di Brandeburgo a Berlino">
            <a:extLst>
              <a:ext uri="{FF2B5EF4-FFF2-40B4-BE49-F238E27FC236}">
                <a16:creationId xmlns:a16="http://schemas.microsoft.com/office/drawing/2014/main" id="{20624390-2353-B4A8-E463-EF8D401F68D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9" r="17489"/>
          <a:stretch>
            <a:fillRect/>
          </a:stretch>
        </p:blipFill>
        <p:spPr>
          <a:xfrm>
            <a:off x="612775" y="2290763"/>
            <a:ext cx="4672013" cy="4041775"/>
          </a:xfrm>
        </p:spPr>
      </p:pic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10D5C9FD-EBDC-86C2-2378-B7265A4AD192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6096000" y="549275"/>
            <a:ext cx="5585925" cy="5783263"/>
          </a:xfrm>
        </p:spPr>
        <p:txBody>
          <a:bodyPr>
            <a:normAutofit/>
          </a:bodyPr>
          <a:lstStyle/>
          <a:p>
            <a:pPr lvl="0"/>
            <a:r>
              <a:rPr lang="it-IT" b="1" dirty="0"/>
              <a:t>Quota pubblica più rilevante</a:t>
            </a:r>
            <a:r>
              <a:rPr lang="it-IT" dirty="0"/>
              <a:t>: La spesa pubblica europea per ricerca biomedica è di circa €42 per persona all'anno, meno del 2% dei costi sanitari, ma rappresenta una percentuale maggiore rispetto agli USA.</a:t>
            </a:r>
          </a:p>
          <a:p>
            <a:pPr lvl="0"/>
            <a:r>
              <a:rPr lang="it-IT" b="1" dirty="0"/>
              <a:t>Settore privato predominante ma meno dominante</a:t>
            </a:r>
            <a:r>
              <a:rPr lang="it-IT" dirty="0"/>
              <a:t>: Il settore privato rappresenta tra il 50% e 75% degli investimenti in R&amp;D biofarmaceutico in Europa, una percentuale inferiore rispetto agli USA dove supera il 70%.</a:t>
            </a:r>
          </a:p>
        </p:txBody>
      </p:sp>
    </p:spTree>
    <p:extLst>
      <p:ext uri="{BB962C8B-B14F-4D97-AF65-F5344CB8AC3E}">
        <p14:creationId xmlns:p14="http://schemas.microsoft.com/office/powerpoint/2010/main" val="283296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563DC1-4BEE-54AD-9C7B-F34592C12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anchor="ctr">
            <a:normAutofit/>
          </a:bodyPr>
          <a:lstStyle/>
          <a:p>
            <a:r>
              <a:rPr lang="it-IT" dirty="0"/>
              <a:t>In Italia</a:t>
            </a:r>
          </a:p>
        </p:txBody>
      </p:sp>
      <p:pic>
        <p:nvPicPr>
          <p:cNvPr id="6" name="Segnaposto immagine 5" descr="Fontana di Trevi - Roma - Italia all'alba">
            <a:extLst>
              <a:ext uri="{FF2B5EF4-FFF2-40B4-BE49-F238E27FC236}">
                <a16:creationId xmlns:a16="http://schemas.microsoft.com/office/drawing/2014/main" id="{5D61C115-5170-9B87-7A64-1D3D31B3980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" r="8980"/>
          <a:stretch>
            <a:fillRect/>
          </a:stretch>
        </p:blipFill>
        <p:spPr>
          <a:xfrm>
            <a:off x="612775" y="1828800"/>
            <a:ext cx="6172200" cy="4425950"/>
          </a:xfrm>
        </p:spPr>
      </p:pic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C4BEE8A-3E7D-22BE-0335-7CB2B91EE0FF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VSVAR" val="TitledTextBox"/>
                    <p202:designTag name="ARCH:1:CLS" val="InformationBlock"/>
                  </p202:designTagLst>
                </p202:designPr>
              </p:ext>
            </p:extLst>
          </p:nvPr>
        </p:nvSpPr>
        <p:spPr>
          <a:xfrm>
            <a:off x="7327395" y="1828800"/>
            <a:ext cx="4251960" cy="4428871"/>
          </a:xfrm>
        </p:spPr>
        <p:txBody>
          <a:bodyPr>
            <a:normAutofit fontScale="47500" lnSpcReduction="20000"/>
          </a:bodyPr>
          <a:lstStyle/>
          <a:p>
            <a:r>
              <a:rPr lang="it-IT" b="1" dirty="0"/>
              <a:t> Ricerca biomedica pubblica</a:t>
            </a:r>
            <a:endParaRPr lang="it-IT" dirty="0"/>
          </a:p>
          <a:p>
            <a:pPr lvl="0"/>
            <a:r>
              <a:rPr lang="it-IT" b="1" dirty="0"/>
              <a:t>Università e IRCCS</a:t>
            </a:r>
            <a:r>
              <a:rPr lang="it-IT" dirty="0"/>
              <a:t> (Istituti di Ricovero e Cura a Carattere Scientifico) svolgono una parte molto rilevante della ricerca clinica e traslazionale.</a:t>
            </a:r>
          </a:p>
          <a:p>
            <a:pPr lvl="0"/>
            <a:r>
              <a:rPr lang="it-IT" dirty="0"/>
              <a:t>Il </a:t>
            </a:r>
            <a:r>
              <a:rPr lang="it-IT" b="1" dirty="0"/>
              <a:t>Ministero della Salute</a:t>
            </a:r>
            <a:r>
              <a:rPr lang="it-IT" dirty="0"/>
              <a:t> finanzia una quota importante attraverso bandi e fondi competitivi.</a:t>
            </a:r>
          </a:p>
          <a:p>
            <a:pPr lvl="0"/>
            <a:r>
              <a:rPr lang="it-IT" dirty="0"/>
              <a:t>Il </a:t>
            </a:r>
            <a:r>
              <a:rPr lang="it-IT" b="1" dirty="0"/>
              <a:t>CNR</a:t>
            </a:r>
            <a:r>
              <a:rPr lang="it-IT" dirty="0"/>
              <a:t>, l’</a:t>
            </a:r>
            <a:r>
              <a:rPr lang="it-IT" b="1" dirty="0"/>
              <a:t>Istituto Superiore di Sanità (ISS)</a:t>
            </a:r>
            <a:r>
              <a:rPr lang="it-IT" dirty="0"/>
              <a:t> e altri enti pubblici sono attori fondamentali per ricerca di base e sanitaria.</a:t>
            </a:r>
          </a:p>
          <a:p>
            <a:pPr lvl="0"/>
            <a:r>
              <a:rPr lang="it-IT" dirty="0"/>
              <a:t>Gli </a:t>
            </a:r>
            <a:r>
              <a:rPr lang="it-IT" b="1" dirty="0"/>
              <a:t>ospedali universitari</a:t>
            </a:r>
            <a:r>
              <a:rPr lang="it-IT" dirty="0"/>
              <a:t> e i centri pubblici collaborano molto con reti europee e internazionali.</a:t>
            </a:r>
          </a:p>
          <a:p>
            <a:r>
              <a:rPr lang="it-IT" b="1" dirty="0"/>
              <a:t>Ricerca biomedica privata</a:t>
            </a:r>
            <a:endParaRPr lang="it-IT" dirty="0"/>
          </a:p>
          <a:p>
            <a:pPr lvl="0"/>
            <a:r>
              <a:rPr lang="it-IT" dirty="0"/>
              <a:t>Le </a:t>
            </a:r>
            <a:r>
              <a:rPr lang="it-IT" b="1" dirty="0"/>
              <a:t>aziende farmaceutiche multinazionali</a:t>
            </a:r>
            <a:r>
              <a:rPr lang="it-IT" dirty="0"/>
              <a:t> conducono numerosi </a:t>
            </a:r>
            <a:r>
              <a:rPr lang="it-IT" b="1" dirty="0"/>
              <a:t>trial clinici in Italia</a:t>
            </a:r>
            <a:r>
              <a:rPr lang="it-IT" dirty="0"/>
              <a:t>, approfittando della qualità del sistema sanitario e della rete ospedaliera.</a:t>
            </a:r>
          </a:p>
          <a:p>
            <a:pPr lvl="0"/>
            <a:r>
              <a:rPr lang="it-IT" dirty="0"/>
              <a:t>B</a:t>
            </a:r>
            <a:r>
              <a:rPr lang="it-IT" b="1" dirty="0"/>
              <a:t>iotech italiane</a:t>
            </a:r>
            <a:r>
              <a:rPr lang="it-IT" dirty="0"/>
              <a:t> (es. </a:t>
            </a:r>
            <a:r>
              <a:rPr lang="it-IT" dirty="0" err="1"/>
              <a:t>Genenta</a:t>
            </a:r>
            <a:r>
              <a:rPr lang="it-IT" dirty="0"/>
              <a:t>) investono in ricerca, soprattutto in nicchie innovative come terapie geniche, oncologia, diagnostica. </a:t>
            </a:r>
          </a:p>
          <a:p>
            <a:pPr lvl="0"/>
            <a:r>
              <a:rPr lang="it-IT" dirty="0"/>
              <a:t>In Italia, circa il </a:t>
            </a:r>
            <a:r>
              <a:rPr lang="it-IT" b="1" dirty="0"/>
              <a:t>70% degli studi clinici</a:t>
            </a:r>
            <a:r>
              <a:rPr lang="it-IT" dirty="0"/>
              <a:t> è finanziato da aziende farmaceutiche, mentre la ricerca di base e preclinica è ancora quasi totalmente pubblica.</a:t>
            </a:r>
          </a:p>
        </p:txBody>
      </p:sp>
    </p:spTree>
    <p:extLst>
      <p:ext uri="{BB962C8B-B14F-4D97-AF65-F5344CB8AC3E}">
        <p14:creationId xmlns:p14="http://schemas.microsoft.com/office/powerpoint/2010/main" val="325507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753E3895-4941-56FB-2832-9C3FA51B2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Warning</a:t>
            </a:r>
          </a:p>
        </p:txBody>
      </p:sp>
      <p:sp>
        <p:nvSpPr>
          <p:cNvPr id="11" name="Segnaposto contenuto 10">
            <a:extLst>
              <a:ext uri="{FF2B5EF4-FFF2-40B4-BE49-F238E27FC236}">
                <a16:creationId xmlns:a16="http://schemas.microsoft.com/office/drawing/2014/main" id="{B2C788D7-C0CB-6221-77D3-B14DCE005C0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it-IT" dirty="0"/>
              <a:t>Il 75% dei trial clinici per nuovi farmaci si conduce comparandone l’efficacia con quella di un placebo. Invece l’efficacia andrebbe comparata con il miglior trattamento disponibile in quel momento.</a:t>
            </a:r>
          </a:p>
          <a:p>
            <a:r>
              <a:rPr lang="it-IT" dirty="0"/>
              <a:t>Gli studi finanziati da case farmaceutiche tendono a riportare </a:t>
            </a:r>
            <a:r>
              <a:rPr lang="it-IT" b="1" dirty="0"/>
              <a:t>conclusioni positive </a:t>
            </a:r>
            <a:r>
              <a:rPr lang="it-IT" dirty="0"/>
              <a:t>più spesso di quelli finanziati da associazioni </a:t>
            </a:r>
            <a:r>
              <a:rPr lang="it-IT" dirty="0" err="1"/>
              <a:t>nonprofit</a:t>
            </a:r>
            <a:r>
              <a:rPr lang="it-IT" dirty="0"/>
              <a:t> o accademiche, perché le riviste tendono a non pubblicare </a:t>
            </a:r>
            <a:r>
              <a:rPr lang="it-IT" i="1" dirty="0"/>
              <a:t>paper </a:t>
            </a:r>
            <a:r>
              <a:rPr lang="it-IT" dirty="0"/>
              <a:t>con </a:t>
            </a:r>
            <a:r>
              <a:rPr lang="it-IT" b="1" dirty="0"/>
              <a:t>risultati</a:t>
            </a:r>
            <a:r>
              <a:rPr lang="it-IT" dirty="0"/>
              <a:t> </a:t>
            </a:r>
            <a:r>
              <a:rPr lang="it-IT" b="1" dirty="0"/>
              <a:t>negativi </a:t>
            </a:r>
            <a:r>
              <a:rPr lang="it-IT" dirty="0"/>
              <a:t>(che invece sono altrettanto importanti, se non di più).</a:t>
            </a:r>
          </a:p>
          <a:p>
            <a:endParaRPr lang="it-IT" dirty="0"/>
          </a:p>
        </p:txBody>
      </p:sp>
      <p:pic>
        <p:nvPicPr>
          <p:cNvPr id="13" name="Segnaposto immagine 12" descr="Primo piano di blister di pillole non aperti">
            <a:extLst>
              <a:ext uri="{FF2B5EF4-FFF2-40B4-BE49-F238E27FC236}">
                <a16:creationId xmlns:a16="http://schemas.microsoft.com/office/drawing/2014/main" id="{C43C322E-3029-AA5B-648E-7D708EAEB9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37" r="303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198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6B9FF34F-2F26-197D-03C1-CF36E0D0F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Conflitti di interesse nella scienza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A7318A82-7359-234C-22C0-01FACCFF17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Finanziari diretti</a:t>
            </a:r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49EDF48E-F738-B736-44C0-AEC8280D4F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lvl="2"/>
            <a:r>
              <a:rPr lang="it-IT" dirty="0"/>
              <a:t>Finanziamenti per ricerca</a:t>
            </a:r>
          </a:p>
          <a:p>
            <a:pPr lvl="2"/>
            <a:r>
              <a:rPr lang="it-IT" dirty="0"/>
              <a:t>Consulenze e </a:t>
            </a:r>
            <a:r>
              <a:rPr lang="it-IT" dirty="0" err="1"/>
              <a:t>advisory</a:t>
            </a:r>
            <a:r>
              <a:rPr lang="it-IT" dirty="0"/>
              <a:t> board</a:t>
            </a:r>
          </a:p>
          <a:p>
            <a:pPr lvl="2"/>
            <a:r>
              <a:rPr lang="it-IT" dirty="0"/>
              <a:t>Azioni e investimenti</a:t>
            </a:r>
          </a:p>
          <a:p>
            <a:pPr lvl="2"/>
            <a:r>
              <a:rPr lang="it-IT" dirty="0"/>
              <a:t>Speaker </a:t>
            </a:r>
            <a:r>
              <a:rPr lang="it-IT" dirty="0" err="1"/>
              <a:t>fee</a:t>
            </a:r>
            <a:r>
              <a:rPr lang="it-IT" dirty="0"/>
              <a:t> e viaggi</a:t>
            </a:r>
          </a:p>
          <a:p>
            <a:endParaRPr lang="it-IT" dirty="0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74092A7D-166B-6703-7D2E-F3E5C36709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/>
              <a:t>Finanziari indiretti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984BD912-23FE-51E2-E201-8198EEEF41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2"/>
            <a:r>
              <a:rPr lang="it-IT" dirty="0"/>
              <a:t>Finanziamenti istituzionali</a:t>
            </a:r>
          </a:p>
          <a:p>
            <a:pPr lvl="2"/>
            <a:r>
              <a:rPr lang="it-IT" dirty="0"/>
              <a:t>Dotazioni e cattedre sponsorizzate</a:t>
            </a:r>
          </a:p>
          <a:p>
            <a:pPr lvl="2"/>
            <a:r>
              <a:rPr lang="it-IT" dirty="0"/>
              <a:t>Infrastrutture e attrezzature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7371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823C507-4636-4523-747F-4A2E16230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Conflitti di interesse nei media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603A056-2065-ACB3-BA98-9696D86B45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Finanziari diretti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E8D82C2-6E63-87BA-217C-0A5DA830B6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2"/>
            <a:r>
              <a:rPr lang="it-IT" sz="2000" dirty="0"/>
              <a:t>Consulenze e </a:t>
            </a:r>
            <a:r>
              <a:rPr lang="it-IT" sz="2000" dirty="0" err="1"/>
              <a:t>advisory</a:t>
            </a:r>
            <a:r>
              <a:rPr lang="it-IT" sz="2000" dirty="0"/>
              <a:t> board</a:t>
            </a:r>
          </a:p>
          <a:p>
            <a:pPr lvl="2"/>
            <a:r>
              <a:rPr lang="it-IT" sz="2000" dirty="0"/>
              <a:t>Speaker </a:t>
            </a:r>
            <a:r>
              <a:rPr lang="it-IT" sz="2000" dirty="0" err="1"/>
              <a:t>fee</a:t>
            </a:r>
            <a:r>
              <a:rPr lang="it-IT" sz="2000" dirty="0"/>
              <a:t> e viaggi</a:t>
            </a:r>
          </a:p>
          <a:p>
            <a:pPr lvl="2"/>
            <a:r>
              <a:rPr lang="it-IT" sz="2000" dirty="0"/>
              <a:t>Denaro in cambio di visibilità sul giornale</a:t>
            </a:r>
          </a:p>
          <a:p>
            <a:endParaRPr lang="it-IT" dirty="0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9011203-6144-B5D9-0616-1D123251B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/>
              <a:t>Pressioni editoriali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AC7D8314-768B-D33D-205F-1EB2D25B3A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it-IT" dirty="0"/>
              <a:t>Inserzionisti farmaceutici che influenzano la linea del giornale</a:t>
            </a:r>
          </a:p>
          <a:p>
            <a:r>
              <a:rPr lang="it-IT" dirty="0"/>
              <a:t>Conflitti tra interessi commerciali del media e obiettività informativa</a:t>
            </a:r>
          </a:p>
          <a:p>
            <a:r>
              <a:rPr lang="it-IT" dirty="0"/>
              <a:t>Pressioni per non pubblicare notizie negative su sponsor importanti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39834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861DB238-3453-47C1-018D-8EA173CB8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pubblicità (più o meno) occulta</a:t>
            </a:r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30F19B3E-DA3E-D6AE-3105-91B15BBEBB6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it-IT" dirty="0"/>
              <a:t>Il </a:t>
            </a:r>
            <a:r>
              <a:rPr lang="it-IT" dirty="0" err="1"/>
              <a:t>branded</a:t>
            </a:r>
            <a:r>
              <a:rPr lang="it-IT" dirty="0"/>
              <a:t> </a:t>
            </a:r>
            <a:r>
              <a:rPr lang="it-IT" dirty="0" err="1"/>
              <a:t>content</a:t>
            </a:r>
            <a:endParaRPr lang="it-IT" dirty="0"/>
          </a:p>
          <a:p>
            <a:r>
              <a:rPr lang="it-IT" dirty="0"/>
              <a:t>Il native</a:t>
            </a:r>
          </a:p>
          <a:p>
            <a:r>
              <a:rPr lang="it-IT" dirty="0"/>
              <a:t>Gli articoli sponsorizzati</a:t>
            </a:r>
          </a:p>
          <a:p>
            <a:r>
              <a:rPr lang="it-IT" dirty="0"/>
              <a:t>I </a:t>
            </a:r>
            <a:r>
              <a:rPr lang="it-IT" dirty="0" err="1"/>
              <a:t>content</a:t>
            </a:r>
            <a:r>
              <a:rPr lang="it-IT" dirty="0"/>
              <a:t> creator (influencer)</a:t>
            </a:r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Il caso Galileo: come essere trasparenti</a:t>
            </a:r>
          </a:p>
        </p:txBody>
      </p:sp>
      <p:pic>
        <p:nvPicPr>
          <p:cNvPr id="11" name="Segnaposto immagine 10" descr="Immagine che contiene testo, Viso umano, poster, vestiti&#10;&#10;Il contenuto generato dall'IA potrebbe non essere corretto.">
            <a:extLst>
              <a:ext uri="{FF2B5EF4-FFF2-40B4-BE49-F238E27FC236}">
                <a16:creationId xmlns:a16="http://schemas.microsoft.com/office/drawing/2014/main" id="{55613E33-8F2D-EE2C-DB6A-240AF6FD1C6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5069" r="15069"/>
          <a:stretch>
            <a:fillRect/>
          </a:stretch>
        </p:blipFill>
        <p:spPr/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6479362-D1EE-5780-E9B7-DA032860004D}"/>
              </a:ext>
            </a:extLst>
          </p:cNvPr>
          <p:cNvSpPr txBox="1"/>
          <p:nvPr/>
        </p:nvSpPr>
        <p:spPr>
          <a:xfrm>
            <a:off x="7400544" y="6858000"/>
            <a:ext cx="47914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>
                <a:hlinkClick r:id="rId3" tooltip="https://www.redazionecultura.it/altermedia/pausa-pubblicita-tot-e-il-detersivo-che-lava-tutto-in-modo-prodigioso-1956/"/>
              </a:rPr>
              <a:t>Questa foto</a:t>
            </a:r>
            <a:r>
              <a:rPr lang="it-IT" sz="900"/>
              <a:t> di Autore sconosciuto è concesso in licenza da </a:t>
            </a:r>
            <a:r>
              <a:rPr lang="it-IT" sz="900">
                <a:hlinkClick r:id="rId4" tooltip="https://creativecommons.org/licenses/by-sa/3.0/"/>
              </a:rPr>
              <a:t>CC BY-SA</a:t>
            </a:r>
            <a:endParaRPr lang="it-IT" sz="900"/>
          </a:p>
        </p:txBody>
      </p:sp>
    </p:spTree>
    <p:extLst>
      <p:ext uri="{BB962C8B-B14F-4D97-AF65-F5344CB8AC3E}">
        <p14:creationId xmlns:p14="http://schemas.microsoft.com/office/powerpoint/2010/main" val="4137146759"/>
      </p:ext>
    </p:extLst>
  </p:cSld>
  <p:clrMapOvr>
    <a:masterClrMapping/>
  </p:clrMapOvr>
</p:sld>
</file>

<file path=ppt/theme/theme1.xml><?xml version="1.0" encoding="utf-8"?>
<a:theme xmlns:a="http://schemas.openxmlformats.org/drawingml/2006/main" name="Helena">
  <a:themeElements>
    <a:clrScheme name="Helen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lena" id="{83D43F4A-02D5-42AD-9542-27487597C212}" vid="{14154C61-C2E2-42F2-9833-4EC39495D4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934</Words>
  <Application>Microsoft Office PowerPoint</Application>
  <PresentationFormat>Widescreen</PresentationFormat>
  <Paragraphs>83</Paragraphs>
  <Slides>14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7" baseType="lpstr">
      <vt:lpstr>Arial</vt:lpstr>
      <vt:lpstr>Neue Haas Grotesk Text Pro</vt:lpstr>
      <vt:lpstr>Helena</vt:lpstr>
      <vt:lpstr>Le relazioni pericolose</vt:lpstr>
      <vt:lpstr>Il ruolo delle aziende farmaceutiche nella ricerca (e nella comunicazione)</vt:lpstr>
      <vt:lpstr>La ricerca privata</vt:lpstr>
      <vt:lpstr>In Europa</vt:lpstr>
      <vt:lpstr>In Italia</vt:lpstr>
      <vt:lpstr>Warning</vt:lpstr>
      <vt:lpstr>Conflitti di interesse nella scienza</vt:lpstr>
      <vt:lpstr>Conflitti di interesse nei media</vt:lpstr>
      <vt:lpstr>La pubblicità (più o meno) occulta</vt:lpstr>
      <vt:lpstr>Un nuovo attore nel mercato della salute</vt:lpstr>
      <vt:lpstr>Perché le aziende hanno bisogno dei pazienti</vt:lpstr>
      <vt:lpstr>Un esempio tipico</vt:lpstr>
      <vt:lpstr>Caso studio</vt:lpstr>
      <vt:lpstr>Come se ne esce?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Galileo Servizi Editoriali</dc:creator>
  <cp:lastModifiedBy>Galileo Servizi Editoriali</cp:lastModifiedBy>
  <cp:revision>18</cp:revision>
  <dcterms:created xsi:type="dcterms:W3CDTF">2025-09-15T14:29:34Z</dcterms:created>
  <dcterms:modified xsi:type="dcterms:W3CDTF">2026-02-12T14:34:58Z</dcterms:modified>
</cp:coreProperties>
</file>