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210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77394-0A20-4CF6-9066-CFC2C1C9D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9149" y="389840"/>
            <a:ext cx="8281987" cy="2954655"/>
          </a:xfr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10971F-8922-4B23-9C80-0643D7E35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9149" y="3536951"/>
            <a:ext cx="8281989" cy="255587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A7947-E287-4738-8C82-07CE4F01EF03}" type="datetime2">
              <a:rPr lang="en-US" smtClean="0"/>
              <a:t>Thursday, February 12, 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‹N›</a:t>
            </a:fld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</a:extLst>
          </p:cNvPr>
          <p:cNvSpPr>
            <a:spLocks noChangeAspect="1"/>
          </p:cNvSpPr>
          <p:nvPr/>
        </p:nvSpPr>
        <p:spPr>
          <a:xfrm rot="2700000">
            <a:off x="612445" y="48188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</a:extLst>
          </p:cNvPr>
          <p:cNvSpPr/>
          <p:nvPr/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</a:extLst>
          </p:cNvPr>
          <p:cNvGrpSpPr/>
          <p:nvPr/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612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79361-B9A1-48F2-9473-23DE30E2D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03906"/>
            <a:ext cx="11090275" cy="1333057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986779-C2F3-447D-85F7-F6B0E2C97D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61572-1A59-4E3B-BA65-3329E9468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EBD84-71F4-4271-8C46-0D47C0A9B12E}" type="datetime2">
              <a:rPr lang="en-US" smtClean="0"/>
              <a:t>Thursday, February 12, 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F84F1-99FE-4F0B-9E76-F581C2C1B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2D769-16B1-43C4-BF14-317553351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20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56583A-514F-4632-820D-E7EE236A46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3CBBB-7DDC-4437-8C7D-22A1C3520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C69EBF-DA20-4024-8006-B158D571E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E0CE1-F450-4107-B2CB-17B18F8A3F4A}" type="datetime2">
              <a:rPr lang="en-US" smtClean="0"/>
              <a:t>Thursday, February 12, 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BAC8B9-14B5-4DF1-994D-AB47DB3BA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76582-5F9B-4F5E-AAD5-D608CB68E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303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BDBC526-6DCD-4FF6-8395-D8C22E46E527}"/>
              </a:ext>
            </a:extLst>
          </p:cNvPr>
          <p:cNvGrpSpPr/>
          <p:nvPr/>
        </p:nvGrpSpPr>
        <p:grpSpPr>
          <a:xfrm>
            <a:off x="613998" y="5334748"/>
            <a:ext cx="678135" cy="990000"/>
            <a:chOff x="10490969" y="1448827"/>
            <a:chExt cx="678135" cy="990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2ECB475-568C-47AC-B16D-2E202DEB2DE0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68976" y="1743588"/>
              <a:ext cx="926985" cy="463493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127000" dist="50800" dir="1350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80D8764-525A-441E-B58F-068E82F09714}"/>
                </a:ext>
              </a:extLst>
            </p:cNvPr>
            <p:cNvSpPr/>
            <p:nvPr/>
          </p:nvSpPr>
          <p:spPr>
            <a:xfrm rot="8100000" flipH="1" flipV="1">
              <a:off x="11115555" y="1939340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1196109-6F2B-4738-B2FC-2CCC753AABD4}"/>
                </a:ext>
              </a:extLst>
            </p:cNvPr>
            <p:cNvSpPr/>
            <p:nvPr/>
          </p:nvSpPr>
          <p:spPr>
            <a:xfrm rot="8100000" flipH="1" flipV="1">
              <a:off x="10625042" y="1448827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7E468C2-69B8-470B-85E3-801A3CB1D7E2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92519" y="1686748"/>
              <a:ext cx="926985" cy="530086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2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1A4B040-51E3-4DA0-B21D-EEE173E75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1600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2CD90-429B-4A55-B6C8-DD6CE699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11090274" cy="397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E704-5DCA-484E-85E0-0E3A7B1C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C025-CD7A-4966-867E-81CF82B15267}" type="datetime2">
              <a:rPr lang="en-US" smtClean="0"/>
              <a:t>Thursday, February 12, 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69B66-1C18-44A2-93F7-97DED26F2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4B5A0-66FA-433A-8DC5-C097C63B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865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4644CBB8-40B8-42F8-9172-07A476341DDA}"/>
              </a:ext>
            </a:extLst>
          </p:cNvPr>
          <p:cNvGrpSpPr/>
          <p:nvPr/>
        </p:nvGrpSpPr>
        <p:grpSpPr>
          <a:xfrm>
            <a:off x="356481" y="879007"/>
            <a:ext cx="734257" cy="760506"/>
            <a:chOff x="5243759" y="1363788"/>
            <a:chExt cx="734257" cy="760506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35CE073E-302A-4AA7-98C7-8667DDDCFA18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4FD1AE2F-DD70-4E93-B905-E052A23F0B1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E8D529E5-8838-47F0-98A4-2D46F11E499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5DA2564-D3DB-48AD-83F0-6CC6B5743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563" y="474345"/>
            <a:ext cx="11077574" cy="2954655"/>
          </a:xfrm>
        </p:spPr>
        <p:txBody>
          <a:bodyPr vert="horz" wrap="square" lIns="0" tIns="0" rIns="0" bIns="0" rtlCol="0" anchor="b" anchorCtr="0">
            <a:normAutofit/>
          </a:bodyPr>
          <a:lstStyle>
            <a:lvl1pPr>
              <a:defRPr lang="en-US" sz="64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03DDF-462A-45CE-931B-010AB4F73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09929-0719-4517-94D6-FDF7F99E70F6}" type="datetime2">
              <a:rPr lang="en-US" smtClean="0"/>
              <a:t>Thursday, February 12, 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10702-2ACF-4768-9E91-8CB87B895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FA722-391E-4FCF-8E15-0D7E2EC0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‹N›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EA752-36DA-440B-8747-0EB291408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6271" y="3629772"/>
            <a:ext cx="11074866" cy="267895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BCC02B0-8581-4752-B7BC-3CE1EF17B9F7}"/>
              </a:ext>
            </a:extLst>
          </p:cNvPr>
          <p:cNvSpPr>
            <a:spLocks noChangeAspect="1"/>
          </p:cNvSpPr>
          <p:nvPr/>
        </p:nvSpPr>
        <p:spPr>
          <a:xfrm rot="18900000">
            <a:off x="11209132" y="4448189"/>
            <a:ext cx="999200" cy="1262947"/>
          </a:xfrm>
          <a:custGeom>
            <a:avLst/>
            <a:gdLst>
              <a:gd name="connsiteX0" fmla="*/ 540000 w 999200"/>
              <a:gd name="connsiteY0" fmla="*/ 0 h 1262947"/>
              <a:gd name="connsiteX1" fmla="*/ 999200 w 999200"/>
              <a:gd name="connsiteY1" fmla="*/ 815317 h 1262947"/>
              <a:gd name="connsiteX2" fmla="*/ 552185 w 999200"/>
              <a:gd name="connsiteY2" fmla="*/ 1262333 h 1262947"/>
              <a:gd name="connsiteX3" fmla="*/ 540000 w 999200"/>
              <a:gd name="connsiteY3" fmla="*/ 1262947 h 1262947"/>
              <a:gd name="connsiteX4" fmla="*/ 0 w 999200"/>
              <a:gd name="connsiteY4" fmla="*/ 992947 h 1262947"/>
              <a:gd name="connsiteX5" fmla="*/ 10971 w 999200"/>
              <a:gd name="connsiteY5" fmla="*/ 938533 h 1262947"/>
              <a:gd name="connsiteX6" fmla="*/ 15626 w 999200"/>
              <a:gd name="connsiteY6" fmla="*/ 931034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9200" h="1262947">
                <a:moveTo>
                  <a:pt x="540000" y="0"/>
                </a:moveTo>
                <a:lnTo>
                  <a:pt x="999200" y="815317"/>
                </a:lnTo>
                <a:lnTo>
                  <a:pt x="552185" y="1262333"/>
                </a:lnTo>
                <a:lnTo>
                  <a:pt x="540000" y="1262947"/>
                </a:ln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10200000" scaled="0"/>
          </a:gradFill>
          <a:ln>
            <a:noFill/>
          </a:ln>
          <a:effectLst>
            <a:innerShdw blurRad="254000" dist="101600" dir="42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EA0FF4DB-8180-4D26-AEAE-7ECDB670F71D}"/>
              </a:ext>
            </a:extLst>
          </p:cNvPr>
          <p:cNvSpPr/>
          <p:nvPr/>
        </p:nvSpPr>
        <p:spPr>
          <a:xfrm rot="2700000">
            <a:off x="11686937" y="4853516"/>
            <a:ext cx="540000" cy="978284"/>
          </a:xfrm>
          <a:custGeom>
            <a:avLst/>
            <a:gdLst>
              <a:gd name="connsiteX0" fmla="*/ 113288 w 540000"/>
              <a:gd name="connsiteY0" fmla="*/ 0 h 978284"/>
              <a:gd name="connsiteX1" fmla="*/ 539386 w 540000"/>
              <a:gd name="connsiteY1" fmla="*/ 426099 h 978284"/>
              <a:gd name="connsiteX2" fmla="*/ 540000 w 540000"/>
              <a:gd name="connsiteY2" fmla="*/ 438284 h 978284"/>
              <a:gd name="connsiteX3" fmla="*/ 270000 w 540000"/>
              <a:gd name="connsiteY3" fmla="*/ 978284 h 978284"/>
              <a:gd name="connsiteX4" fmla="*/ 0 w 540000"/>
              <a:gd name="connsiteY4" fmla="*/ 438284 h 978284"/>
              <a:gd name="connsiteX5" fmla="*/ 79081 w 540000"/>
              <a:gd name="connsiteY5" fmla="*/ 56446 h 978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0000" h="978284">
                <a:moveTo>
                  <a:pt x="113288" y="0"/>
                </a:moveTo>
                <a:lnTo>
                  <a:pt x="539386" y="426099"/>
                </a:lnTo>
                <a:lnTo>
                  <a:pt x="540000" y="438284"/>
                </a:lnTo>
                <a:cubicBezTo>
                  <a:pt x="540000" y="736518"/>
                  <a:pt x="419117" y="978284"/>
                  <a:pt x="270000" y="978284"/>
                </a:cubicBezTo>
                <a:cubicBezTo>
                  <a:pt x="120883" y="978284"/>
                  <a:pt x="0" y="736518"/>
                  <a:pt x="0" y="438284"/>
                </a:cubicBezTo>
                <a:cubicBezTo>
                  <a:pt x="0" y="289167"/>
                  <a:pt x="30220" y="154167"/>
                  <a:pt x="79081" y="56446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96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94729CA3-91C4-4A89-9448-A2F0E409177A}"/>
              </a:ext>
            </a:extLst>
          </p:cNvPr>
          <p:cNvSpPr>
            <a:spLocks noChangeAspect="1"/>
          </p:cNvSpPr>
          <p:nvPr/>
        </p:nvSpPr>
        <p:spPr>
          <a:xfrm>
            <a:off x="11069864" y="3333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8347B7-45FA-4A01-924D-DC385B720B3E}"/>
              </a:ext>
            </a:extLst>
          </p:cNvPr>
          <p:cNvGrpSpPr/>
          <p:nvPr/>
        </p:nvGrpSpPr>
        <p:grpSpPr>
          <a:xfrm>
            <a:off x="331786" y="5528198"/>
            <a:ext cx="631474" cy="667800"/>
            <a:chOff x="2994153" y="1378666"/>
            <a:chExt cx="631474" cy="66780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1167DA1-25D1-4E60-A62E-42B6F56A96E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039890" y="1332929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B7B7215-A661-477E-91D0-CDBE5564D2B9}"/>
                </a:ext>
              </a:extLst>
            </p:cNvPr>
            <p:cNvSpPr/>
            <p:nvPr/>
          </p:nvSpPr>
          <p:spPr>
            <a:xfrm rot="8100000">
              <a:off x="3047090" y="1506466"/>
              <a:ext cx="270000" cy="54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978E540-142B-4A82-9C3F-E61BC190A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4" cy="1332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6BF36-D4F5-4363-B440-BDAE50BBD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862" y="2097175"/>
            <a:ext cx="5435600" cy="3995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362910-87AA-4E67-992D-8D4822FD8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5538" y="2097175"/>
            <a:ext cx="5435600" cy="3995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9A8AF-0998-4613-B1D8-C14ECBFFD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5673-5512-4AAA-9AEB-E00C61EC65D5}" type="datetime2">
              <a:rPr lang="en-US" smtClean="0"/>
              <a:t>Thursday, February 12, 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44EAA-B8A9-4428-A9DF-1174DA940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5C381-C899-4BF9-B584-2D78074D1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776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FD65A50E-2F73-4426-8586-9731AFA2D2E0}"/>
              </a:ext>
            </a:extLst>
          </p:cNvPr>
          <p:cNvSpPr>
            <a:spLocks noChangeAspect="1"/>
          </p:cNvSpPr>
          <p:nvPr/>
        </p:nvSpPr>
        <p:spPr>
          <a:xfrm>
            <a:off x="11091612" y="58934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89C080-4102-49AE-BDA9-59A4A67E2486}"/>
              </a:ext>
            </a:extLst>
          </p:cNvPr>
          <p:cNvSpPr/>
          <p:nvPr/>
        </p:nvSpPr>
        <p:spPr>
          <a:xfrm>
            <a:off x="11451612" y="5827878"/>
            <a:ext cx="379049" cy="360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E62014-F04C-495A-964E-6B888D49C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32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F027-E633-44EE-ACA0-C205930AA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881275"/>
            <a:ext cx="5437186" cy="535354"/>
          </a:xfrm>
        </p:spPr>
        <p:txBody>
          <a:bodyPr anchor="b">
            <a:normAutofit/>
          </a:bodyPr>
          <a:lstStyle>
            <a:lvl1pPr marL="0" indent="0">
              <a:buNone/>
              <a:defRPr sz="14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4F363-FEEF-4CD2-A18E-17AE8D48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3" y="2577270"/>
            <a:ext cx="5429114" cy="3515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50F8C-4D64-40FD-AE8C-6A1F3C2A8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2024" y="1881275"/>
            <a:ext cx="5436392" cy="535354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en-US" sz="1400" b="0" cap="all" spc="200" baseline="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C943E-DB2B-40E0-907F-8EA140479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2023" y="2577270"/>
            <a:ext cx="5436391" cy="3515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CDCD5B-3F26-4AFA-8BD4-E5D8DD2AF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38FA-2E87-4873-8BBA-13E447C9A99A}" type="datetime2">
              <a:rPr lang="en-US" smtClean="0"/>
              <a:t>Thursday, February 12, 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10D1EE-83A0-4FB5-9B25-8A73DE891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031C35-2E5B-491D-85ED-DB42A4FE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461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2053C-0E9C-4159-B7C9-6AB743439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149" y="550799"/>
            <a:ext cx="8283313" cy="5542025"/>
          </a:xfrm>
        </p:spPr>
        <p:txBody>
          <a:bodyPr vert="horz" wrap="square" lIns="0" tIns="0" rIns="0" bIns="0" rtlCol="0" anchor="ctr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F51F65-E111-4656-83BE-CFCDE2DD6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BB40A-97BD-4BFB-B639-0BFF95FDE8B7}" type="datetime2">
              <a:rPr lang="en-US" smtClean="0"/>
              <a:t>Thursday, February 12, 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FF82CB-2D17-4918-821E-485475CF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66589D-A056-4817-AE15-39D87FE13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‹N›</a:t>
            </a:fld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489F067-39E1-4757-BC11-6169A343F2E1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-410727" y="3958416"/>
            <a:ext cx="3536330" cy="1853969"/>
          </a:xfrm>
          <a:custGeom>
            <a:avLst/>
            <a:gdLst>
              <a:gd name="connsiteX0" fmla="*/ 3536330 w 3536330"/>
              <a:gd name="connsiteY0" fmla="*/ 1853969 h 1853969"/>
              <a:gd name="connsiteX1" fmla="*/ 1682362 w 3536330"/>
              <a:gd name="connsiteY1" fmla="*/ 0 h 1853969"/>
              <a:gd name="connsiteX2" fmla="*/ 52157 w 3536330"/>
              <a:gd name="connsiteY2" fmla="*/ 970257 h 1853969"/>
              <a:gd name="connsiteX3" fmla="*/ 0 w 3536330"/>
              <a:gd name="connsiteY3" fmla="*/ 1078528 h 1853969"/>
              <a:gd name="connsiteX4" fmla="*/ 757215 w 3536330"/>
              <a:gd name="connsiteY4" fmla="*/ 1835743 h 1853969"/>
              <a:gd name="connsiteX5" fmla="*/ 774211 w 3536330"/>
              <a:gd name="connsiteY5" fmla="*/ 1667149 h 1853969"/>
              <a:gd name="connsiteX6" fmla="*/ 1682362 w 3536330"/>
              <a:gd name="connsiteY6" fmla="*/ 926985 h 1853969"/>
              <a:gd name="connsiteX7" fmla="*/ 2609345 w 3536330"/>
              <a:gd name="connsiteY7" fmla="*/ 1853969 h 1853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6330" h="1853969">
                <a:moveTo>
                  <a:pt x="3536330" y="1853969"/>
                </a:moveTo>
                <a:cubicBezTo>
                  <a:pt x="3536330" y="830051"/>
                  <a:pt x="2706280" y="0"/>
                  <a:pt x="1682362" y="0"/>
                </a:cubicBezTo>
                <a:cubicBezTo>
                  <a:pt x="978418" y="0"/>
                  <a:pt x="366107" y="392328"/>
                  <a:pt x="52157" y="970257"/>
                </a:cubicBezTo>
                <a:lnTo>
                  <a:pt x="0" y="1078528"/>
                </a:lnTo>
                <a:lnTo>
                  <a:pt x="757215" y="1835743"/>
                </a:lnTo>
                <a:lnTo>
                  <a:pt x="774211" y="1667149"/>
                </a:lnTo>
                <a:cubicBezTo>
                  <a:pt x="860649" y="1244739"/>
                  <a:pt x="1234397" y="926985"/>
                  <a:pt x="1682362" y="926985"/>
                </a:cubicBezTo>
                <a:cubicBezTo>
                  <a:pt x="2194320" y="926985"/>
                  <a:pt x="2609345" y="1342010"/>
                  <a:pt x="2609345" y="1853969"/>
                </a:cubicBezTo>
                <a:close/>
              </a:path>
            </a:pathLst>
          </a:custGeom>
          <a:gradFill flip="none" rotWithShape="1">
            <a:gsLst>
              <a:gs pos="97000">
                <a:schemeClr val="bg2"/>
              </a:gs>
              <a:gs pos="31000">
                <a:schemeClr val="bg2">
                  <a:lumMod val="90000"/>
                  <a:lumOff val="10000"/>
                </a:schemeClr>
              </a:gs>
            </a:gsLst>
            <a:lin ang="15000000" scaled="0"/>
            <a:tileRect/>
          </a:gradFill>
          <a:ln>
            <a:noFill/>
          </a:ln>
          <a:effectLst>
            <a:innerShdw blurRad="355600" dist="101600" dir="16200000">
              <a:schemeClr val="accent1">
                <a:lumMod val="60000"/>
                <a:lumOff val="40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D231011-607F-42F1-B2D9-2BA8E91CC6AF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-481151" y="3649708"/>
            <a:ext cx="3478701" cy="2164843"/>
          </a:xfrm>
          <a:custGeom>
            <a:avLst/>
            <a:gdLst>
              <a:gd name="connsiteX0" fmla="*/ 3478701 w 3478701"/>
              <a:gd name="connsiteY0" fmla="*/ 2164843 h 2164843"/>
              <a:gd name="connsiteX1" fmla="*/ 1624733 w 3478701"/>
              <a:gd name="connsiteY1" fmla="*/ 0 h 2164843"/>
              <a:gd name="connsiteX2" fmla="*/ 87393 w 3478701"/>
              <a:gd name="connsiteY2" fmla="*/ 954459 h 2164843"/>
              <a:gd name="connsiteX3" fmla="*/ 0 w 3478701"/>
              <a:gd name="connsiteY3" fmla="*/ 1122434 h 2164843"/>
              <a:gd name="connsiteX4" fmla="*/ 736015 w 3478701"/>
              <a:gd name="connsiteY4" fmla="*/ 1858449 h 2164843"/>
              <a:gd name="connsiteX5" fmla="*/ 739424 w 3478701"/>
              <a:gd name="connsiteY5" fmla="*/ 1842964 h 2164843"/>
              <a:gd name="connsiteX6" fmla="*/ 1624733 w 3478701"/>
              <a:gd name="connsiteY6" fmla="*/ 1082422 h 2164843"/>
              <a:gd name="connsiteX7" fmla="*/ 2551716 w 3478701"/>
              <a:gd name="connsiteY7" fmla="*/ 2164843 h 216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78701" h="2164843">
                <a:moveTo>
                  <a:pt x="3478701" y="2164843"/>
                </a:moveTo>
                <a:cubicBezTo>
                  <a:pt x="3478701" y="969234"/>
                  <a:pt x="2648651" y="0"/>
                  <a:pt x="1624733" y="0"/>
                </a:cubicBezTo>
                <a:cubicBezTo>
                  <a:pt x="984784" y="0"/>
                  <a:pt x="420564" y="378607"/>
                  <a:pt x="87393" y="954459"/>
                </a:cubicBezTo>
                <a:lnTo>
                  <a:pt x="0" y="1122434"/>
                </a:lnTo>
                <a:lnTo>
                  <a:pt x="736015" y="1858449"/>
                </a:lnTo>
                <a:lnTo>
                  <a:pt x="739424" y="1842964"/>
                </a:lnTo>
                <a:cubicBezTo>
                  <a:pt x="856791" y="1402344"/>
                  <a:pt x="1208766" y="1082422"/>
                  <a:pt x="1624733" y="1082422"/>
                </a:cubicBezTo>
                <a:cubicBezTo>
                  <a:pt x="2136692" y="1082422"/>
                  <a:pt x="2551716" y="1567038"/>
                  <a:pt x="2551716" y="2164843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40000"/>
            </a:schemeClr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C472EFA-56B5-4A41-8D4B-E9F37727F34D}"/>
              </a:ext>
            </a:extLst>
          </p:cNvPr>
          <p:cNvSpPr/>
          <p:nvPr/>
        </p:nvSpPr>
        <p:spPr>
          <a:xfrm rot="13500000" flipV="1">
            <a:off x="1512277" y="2840042"/>
            <a:ext cx="214196" cy="933178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3781B6C-21AD-489D-A3CB-522BB2AC543F}"/>
              </a:ext>
            </a:extLst>
          </p:cNvPr>
          <p:cNvSpPr>
            <a:spLocks noChangeAspect="1"/>
          </p:cNvSpPr>
          <p:nvPr/>
        </p:nvSpPr>
        <p:spPr>
          <a:xfrm>
            <a:off x="1780661" y="385236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1AD5B80-530E-44CD-8D4A-2796FB214CBF}"/>
              </a:ext>
            </a:extLst>
          </p:cNvPr>
          <p:cNvGrpSpPr/>
          <p:nvPr/>
        </p:nvGrpSpPr>
        <p:grpSpPr>
          <a:xfrm>
            <a:off x="623181" y="1514007"/>
            <a:ext cx="734257" cy="760506"/>
            <a:chOff x="5243759" y="1363788"/>
            <a:chExt cx="734257" cy="760506"/>
          </a:xfrm>
        </p:grpSpPr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id="{2F746AA8-9050-4515-9B17-BC850368529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 6">
              <a:extLst>
                <a:ext uri="{FF2B5EF4-FFF2-40B4-BE49-F238E27FC236}">
                  <a16:creationId xmlns:a16="http://schemas.microsoft.com/office/drawing/2014/main" id="{23EC1AC3-1698-46D5-80B7-F22F15E1A5E4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4" name="Freeform 8">
              <a:extLst>
                <a:ext uri="{FF2B5EF4-FFF2-40B4-BE49-F238E27FC236}">
                  <a16:creationId xmlns:a16="http://schemas.microsoft.com/office/drawing/2014/main" id="{73766156-553C-46EB-93FA-4F37CC0FF5CF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47333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9E0E3-ECF6-4CFE-8698-AEFEBCECC3C0}" type="datetime2">
              <a:rPr lang="en-US" smtClean="0"/>
              <a:t>Thursday, February 12, 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980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78B0BE9-88B0-4883-9BA9-CD594C400EC1}"/>
              </a:ext>
            </a:extLst>
          </p:cNvPr>
          <p:cNvGrpSpPr/>
          <p:nvPr/>
        </p:nvGrpSpPr>
        <p:grpSpPr>
          <a:xfrm>
            <a:off x="4949631" y="5111861"/>
            <a:ext cx="1262947" cy="1335600"/>
            <a:chOff x="2678417" y="2427951"/>
            <a:chExt cx="1262947" cy="13356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9DCBF3-7AFA-4CD1-A918-BC6DDE674E6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964A02-96E1-4654-9187-DDDE7409F75B}"/>
                </a:ext>
              </a:extLst>
            </p:cNvPr>
            <p:cNvSpPr/>
            <p:nvPr/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F3FF76C-A012-4CDA-8AE7-E9413955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5" cy="984885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A4C80-DC38-4641-924F-90D6078CF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75" y="1750060"/>
            <a:ext cx="7345362" cy="434276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42771-D3A7-4072-85DC-B7C5E530E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50060"/>
            <a:ext cx="3565525" cy="434276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47AB1-6EB5-4E2C-B4A7-42DC643E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62FC-960E-4740-921F-B36862979F21}" type="datetime2">
              <a:rPr lang="en-US" smtClean="0"/>
              <a:t>Thursday, February 12, 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A9D15F-B6ED-46E1-9840-0B625880E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EB023-7A5E-4087-B75E-A38A80EE5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929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F98F1FBA-F8BB-42CF-8B3E-D19AAFEE96C1}"/>
              </a:ext>
            </a:extLst>
          </p:cNvPr>
          <p:cNvGrpSpPr/>
          <p:nvPr/>
        </p:nvGrpSpPr>
        <p:grpSpPr>
          <a:xfrm>
            <a:off x="334964" y="5115518"/>
            <a:ext cx="734257" cy="760506"/>
            <a:chOff x="5243759" y="1363788"/>
            <a:chExt cx="734257" cy="760506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60EE09DD-C3DB-4266-BCC3-A765CFFBF37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5F301FE0-96DC-4EFB-BBEE-AED762C337C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3BEAD276-8850-4C0C-9777-8537000D522A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E5EE0A0-B07E-479B-9684-4BD09FA43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75409"/>
            <a:ext cx="4500562" cy="984885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32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893A9-3462-4F51-83AE-5D2F124B98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67324" y="575409"/>
            <a:ext cx="6373813" cy="573331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A9240C-79C0-4A88-A476-725DE1B9C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76195"/>
            <a:ext cx="4500562" cy="4532530"/>
          </a:xfrm>
        </p:spPr>
        <p:txBody>
          <a:bodyPr anchor="t" anchorCtr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7D2D6F-49E8-4217-A908-2D9E43583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BC9E2-CB44-4C05-9BB5-496C18A241E0}" type="datetime2">
              <a:rPr lang="en-US" smtClean="0"/>
              <a:t>Thursday, February 12, 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1C4440-6B8D-4A24-A807-8B1302A3D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FE189-E20B-4108-B290-24442433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027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028302-E866-455D-8898-53623027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50800"/>
            <a:ext cx="11090275" cy="133305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4E72B-F0CF-4BC4-B509-A1C4508BE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2113862"/>
            <a:ext cx="11091600" cy="3978963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CE49D-C22F-4540-AC09-E421D2A2ED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863" y="6507212"/>
            <a:ext cx="26289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246CB39B-5F4C-4A7E-9BE3-AAFD45576D16}" type="datetime2">
              <a:rPr lang="en-US" smtClean="0"/>
              <a:t>Thursday, February 12, 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5C3BE-317E-49E8-82B5-C8A7EC9C8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9150" y="6507212"/>
            <a:ext cx="637921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74E12-6C16-431F-B2CE-E4B15916BA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48863" y="6507212"/>
            <a:ext cx="1692274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26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48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800"/>
        </a:spcAft>
        <a:buFont typeface="Arial" panose="020B0604020202020204" pitchFamily="34" charset="0"/>
        <a:buChar char="•"/>
        <a:defRPr sz="2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bigpicture.unfccc.int/" TargetMode="External"/><Relationship Id="rId3" Type="http://schemas.openxmlformats.org/officeDocument/2006/relationships/hyperlink" Target="http://www.ipcc.ch/" TargetMode="External"/><Relationship Id="rId7" Type="http://schemas.openxmlformats.org/officeDocument/2006/relationships/hyperlink" Target="https://public.wmo.int/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lancetcountdown.org/" TargetMode="External"/><Relationship Id="rId11" Type="http://schemas.openxmlformats.org/officeDocument/2006/relationships/hyperlink" Target="https://www.cmcc.it/" TargetMode="External"/><Relationship Id="rId5" Type="http://schemas.openxmlformats.org/officeDocument/2006/relationships/hyperlink" Target="https://www.iea.org/" TargetMode="External"/><Relationship Id="rId10" Type="http://schemas.openxmlformats.org/officeDocument/2006/relationships/hyperlink" Target="http://www.eea.europa.eu/it/" TargetMode="External"/><Relationship Id="rId4" Type="http://schemas.openxmlformats.org/officeDocument/2006/relationships/hyperlink" Target="https://www.unep.org/" TargetMode="External"/><Relationship Id="rId9" Type="http://schemas.openxmlformats.org/officeDocument/2006/relationships/hyperlink" Target="http://www.isprambiente.gov.it/it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Vista dal basso di nuvole nel cielo">
            <a:extLst>
              <a:ext uri="{FF2B5EF4-FFF2-40B4-BE49-F238E27FC236}">
                <a16:creationId xmlns:a16="http://schemas.microsoft.com/office/drawing/2014/main" id="{0571AD38-F9B8-FAF1-7046-CBF1AC7562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97" b="10134"/>
          <a:stretch/>
        </p:blipFill>
        <p:spPr>
          <a:xfrm>
            <a:off x="20" y="1"/>
            <a:ext cx="1219198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3C64A91D-E535-4C24-A0E3-96A3810E3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6FC4867-BA3E-4F8E-AB23-684F34DF3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3"/>
            <a:ext cx="9000000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0FCE3C7-DE01-E37B-D751-61FCAC8037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863" y="549275"/>
            <a:ext cx="5437187" cy="2986234"/>
          </a:xfrm>
        </p:spPr>
        <p:txBody>
          <a:bodyPr anchor="b">
            <a:normAutofit/>
          </a:bodyPr>
          <a:lstStyle/>
          <a:p>
            <a:r>
              <a:rPr lang="it-IT" dirty="0"/>
              <a:t>Ambiente: </a:t>
            </a:r>
            <a:br>
              <a:rPr lang="it-IT" dirty="0"/>
            </a:br>
            <a:r>
              <a:rPr lang="it-IT" dirty="0"/>
              <a:t>parole per una crisi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18FE544-6E59-5F9D-D803-DAFDFC738D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63" y="3827610"/>
            <a:ext cx="5437187" cy="2265216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chemeClr val="tx1">
                    <a:alpha val="60000"/>
                  </a:schemeClr>
                </a:solidFill>
              </a:rPr>
              <a:t>Elisa Manacorda</a:t>
            </a:r>
            <a:br>
              <a:rPr lang="it-IT" dirty="0">
                <a:solidFill>
                  <a:schemeClr val="tx1">
                    <a:alpha val="60000"/>
                  </a:schemeClr>
                </a:solidFill>
              </a:rPr>
            </a:br>
            <a:r>
              <a:rPr lang="it-IT" dirty="0">
                <a:solidFill>
                  <a:schemeClr val="tx1">
                    <a:alpha val="60000"/>
                  </a:schemeClr>
                </a:solidFill>
              </a:rPr>
              <a:t>manacorda@galileonet.it</a:t>
            </a:r>
          </a:p>
        </p:txBody>
      </p:sp>
    </p:spTree>
    <p:extLst>
      <p:ext uri="{BB962C8B-B14F-4D97-AF65-F5344CB8AC3E}">
        <p14:creationId xmlns:p14="http://schemas.microsoft.com/office/powerpoint/2010/main" val="393135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26848BB-124E-55C5-5013-857CA0700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80363"/>
            <a:ext cx="6379210" cy="1333057"/>
          </a:xfrm>
        </p:spPr>
        <p:txBody>
          <a:bodyPr wrap="square" anchor="t">
            <a:normAutofit fontScale="90000"/>
          </a:bodyPr>
          <a:lstStyle/>
          <a:p>
            <a:r>
              <a:rPr lang="it-IT" dirty="0"/>
              <a:t>Nuove parole per una nuova narrazione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B425BBD-042F-4CF8-A9EE-42CC14D25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960575" y="5492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5" name="Segnaposto contenuto 4" descr="Donna anziana che legge">
            <a:extLst>
              <a:ext uri="{FF2B5EF4-FFF2-40B4-BE49-F238E27FC236}">
                <a16:creationId xmlns:a16="http://schemas.microsoft.com/office/drawing/2014/main" id="{C6B6C0A0-6206-6EAA-2BF3-9C00960CB6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4" r="-2" b="-2"/>
          <a:stretch/>
        </p:blipFill>
        <p:spPr>
          <a:xfrm>
            <a:off x="550863" y="2530474"/>
            <a:ext cx="5773738" cy="3779838"/>
          </a:xfrm>
          <a:custGeom>
            <a:avLst/>
            <a:gdLst/>
            <a:ahLst/>
            <a:cxnLst/>
            <a:rect l="l" t="t" r="r" b="b"/>
            <a:pathLst>
              <a:path w="5773738" h="3779838">
                <a:moveTo>
                  <a:pt x="0" y="0"/>
                </a:moveTo>
                <a:lnTo>
                  <a:pt x="5773738" y="0"/>
                </a:lnTo>
                <a:lnTo>
                  <a:pt x="5773738" y="3779838"/>
                </a:lnTo>
                <a:lnTo>
                  <a:pt x="0" y="3779838"/>
                </a:lnTo>
                <a:close/>
              </a:path>
            </a:pathLst>
          </a:cu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F8ED97E8-4320-4F9F-8AB2-2EC6D9FC9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80191" y="1665774"/>
            <a:ext cx="1262947" cy="1335600"/>
            <a:chOff x="2678417" y="2427951"/>
            <a:chExt cx="1262947" cy="133560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DAE1E3F-711D-4F2E-AF4B-0A3CF77C56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717A35D9-9F09-4A9F-AD47-CF21151009A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A87375A-A2E2-CF3E-B059-062A75720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0575" y="1520825"/>
            <a:ext cx="4500562" cy="2808288"/>
          </a:xfrm>
        </p:spPr>
        <p:txBody>
          <a:bodyPr anchor="t">
            <a:normAutofit fontScale="85000" lnSpcReduction="20000"/>
          </a:bodyPr>
          <a:lstStyle/>
          <a:p>
            <a:r>
              <a:rPr lang="en-US" sz="2000" dirty="0" err="1"/>
              <a:t>Meteo</a:t>
            </a:r>
            <a:r>
              <a:rPr lang="en-US" sz="2000" dirty="0"/>
              <a:t>/</a:t>
            </a:r>
            <a:r>
              <a:rPr lang="en-US" sz="2000" dirty="0" err="1"/>
              <a:t>clima</a:t>
            </a:r>
            <a:endParaRPr lang="en-US" sz="2000" dirty="0"/>
          </a:p>
          <a:p>
            <a:r>
              <a:rPr lang="en-US" sz="2000" dirty="0" err="1"/>
              <a:t>Riscaldamento</a:t>
            </a:r>
            <a:r>
              <a:rPr lang="en-US" sz="2000" dirty="0"/>
              <a:t> </a:t>
            </a:r>
            <a:r>
              <a:rPr lang="en-US" sz="2000" dirty="0" err="1"/>
              <a:t>globale</a:t>
            </a:r>
            <a:r>
              <a:rPr lang="en-US" sz="2000" dirty="0"/>
              <a:t>/</a:t>
            </a:r>
            <a:r>
              <a:rPr lang="en-US" sz="2000" dirty="0" err="1"/>
              <a:t>crisi</a:t>
            </a:r>
            <a:r>
              <a:rPr lang="en-US" sz="2000" dirty="0"/>
              <a:t> </a:t>
            </a:r>
            <a:r>
              <a:rPr lang="en-US" sz="2000" dirty="0" err="1"/>
              <a:t>climatica</a:t>
            </a:r>
            <a:endParaRPr lang="en-US" sz="2000" dirty="0"/>
          </a:p>
          <a:p>
            <a:r>
              <a:rPr lang="en-US" sz="2000" dirty="0"/>
              <a:t>Serra/</a:t>
            </a:r>
            <a:r>
              <a:rPr lang="en-US" sz="2000" dirty="0" err="1"/>
              <a:t>Coperta</a:t>
            </a:r>
            <a:r>
              <a:rPr lang="en-US" sz="2000" dirty="0"/>
              <a:t>/</a:t>
            </a:r>
            <a:r>
              <a:rPr lang="en-US" sz="2000" dirty="0" err="1"/>
              <a:t>forno</a:t>
            </a:r>
            <a:endParaRPr lang="en-US" sz="2000" dirty="0"/>
          </a:p>
          <a:p>
            <a:r>
              <a:rPr lang="en-US" sz="2000" dirty="0" err="1"/>
              <a:t>Vietare</a:t>
            </a:r>
            <a:r>
              <a:rPr lang="en-US" sz="2000" dirty="0"/>
              <a:t>, </a:t>
            </a:r>
            <a:r>
              <a:rPr lang="en-US" sz="2000" dirty="0" err="1"/>
              <a:t>tagliare</a:t>
            </a:r>
            <a:r>
              <a:rPr lang="en-US" sz="2000" dirty="0"/>
              <a:t>, tasse/</a:t>
            </a:r>
            <a:r>
              <a:rPr lang="en-US" sz="2000" dirty="0" err="1"/>
              <a:t>innovazione</a:t>
            </a:r>
            <a:r>
              <a:rPr lang="en-US" sz="2000" dirty="0"/>
              <a:t>, </a:t>
            </a:r>
            <a:r>
              <a:rPr lang="en-US" sz="2000" dirty="0" err="1"/>
              <a:t>opportunità</a:t>
            </a:r>
            <a:r>
              <a:rPr lang="en-US" sz="2000" dirty="0"/>
              <a:t>, business</a:t>
            </a:r>
          </a:p>
          <a:p>
            <a:r>
              <a:rPr lang="en-US" sz="2000" dirty="0" err="1"/>
              <a:t>Naturale</a:t>
            </a:r>
            <a:endParaRPr lang="en-US" sz="2000" dirty="0"/>
          </a:p>
          <a:p>
            <a:r>
              <a:rPr lang="en-US" sz="2000" dirty="0"/>
              <a:t>(</a:t>
            </a:r>
            <a:r>
              <a:rPr lang="en-US" sz="2000" dirty="0" err="1"/>
              <a:t>Sviluppo</a:t>
            </a:r>
            <a:r>
              <a:rPr lang="en-US" sz="2000" dirty="0"/>
              <a:t>) </a:t>
            </a:r>
            <a:r>
              <a:rPr lang="en-US" sz="2000" dirty="0" err="1"/>
              <a:t>sostenibile</a:t>
            </a:r>
            <a:endParaRPr lang="en-US" sz="2000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F071BFC-FCD5-404E-90E6-D596557747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724513" y="5071998"/>
            <a:ext cx="1980000" cy="1336764"/>
            <a:chOff x="7285270" y="3781428"/>
            <a:chExt cx="1980000" cy="1336764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BA0B934F-9437-4904-A573-FD6F8B81F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>
              <a:off x="7285270" y="3781428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54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0204A86-ED4C-4DD3-9013-C7A4EFF920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>
              <a:off x="7351895" y="3784117"/>
              <a:ext cx="1853969" cy="1042921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69EEA625-9D71-403F-B693-78E333447C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7997401" y="4831348"/>
              <a:ext cx="107098" cy="46658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 dist="254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425D8F7F-021F-459C-87EB-5AF697DC3B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8978427" y="3850321"/>
              <a:ext cx="107098" cy="46658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>
              <a:innerShdw blurRad="63500" dist="254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70751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9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Segnaposto contenuto 4" descr="Raffineria di petrolio con cielo blu">
            <a:extLst>
              <a:ext uri="{FF2B5EF4-FFF2-40B4-BE49-F238E27FC236}">
                <a16:creationId xmlns:a16="http://schemas.microsoft.com/office/drawing/2014/main" id="{A34F30D3-6D33-8203-4B21-D41091A503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" y="1"/>
            <a:ext cx="1219198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D4EA4DF-0E7C-4098-86F6-7D0ACAEFC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7859713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D12F2F3-9EAB-FE73-54EB-F4E22062D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5524" cy="1404390"/>
          </a:xfrm>
        </p:spPr>
        <p:txBody>
          <a:bodyPr vert="horz" wrap="square" lIns="0" tIns="0" rIns="0" bIns="0" rtlCol="0" anchor="b" anchorCtr="0">
            <a:normAutofit fontScale="90000"/>
          </a:bodyPr>
          <a:lstStyle/>
          <a:p>
            <a:r>
              <a:rPr lang="en-US" dirty="0" err="1"/>
              <a:t>Attenzione</a:t>
            </a:r>
            <a:r>
              <a:rPr lang="en-US" dirty="0"/>
              <a:t> ai</a:t>
            </a: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finanziatori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E05BC49-0F00-4C85-9AF5-A0CC5B39C8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323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13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8970CEAC-603C-5E78-FDBF-A61062C88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5437185" cy="1997855"/>
          </a:xfrm>
        </p:spPr>
        <p:txBody>
          <a:bodyPr wrap="square" anchor="b">
            <a:normAutofit/>
          </a:bodyPr>
          <a:lstStyle/>
          <a:p>
            <a:r>
              <a:rPr lang="it-IT" dirty="0"/>
              <a:t>Attenzione al </a:t>
            </a:r>
            <a:br>
              <a:rPr lang="it-IT" dirty="0"/>
            </a:br>
            <a:r>
              <a:rPr lang="it-IT" dirty="0"/>
              <a:t>false balance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79647FC-224A-63E4-6734-ACF5C1A95A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7306"/>
            <a:ext cx="5437187" cy="3415519"/>
          </a:xfrm>
        </p:spPr>
        <p:txBody>
          <a:bodyPr anchor="t">
            <a:normAutofit/>
          </a:bodyPr>
          <a:lstStyle/>
          <a:p>
            <a:br>
              <a:rPr lang="en-US" sz="2000" dirty="0"/>
            </a:br>
            <a:r>
              <a:rPr lang="en-US" sz="2000" dirty="0" err="1"/>
              <a:t>Dibattito</a:t>
            </a:r>
            <a:r>
              <a:rPr lang="en-US" sz="2000" dirty="0"/>
              <a:t> </a:t>
            </a:r>
            <a:r>
              <a:rPr lang="en-US" sz="2000" dirty="0" err="1"/>
              <a:t>sì</a:t>
            </a:r>
            <a:r>
              <a:rPr lang="en-US" sz="2000" dirty="0"/>
              <a:t>, ma:</a:t>
            </a:r>
            <a:br>
              <a:rPr lang="en-US" sz="2000" dirty="0"/>
            </a:br>
            <a:r>
              <a:rPr lang="en-US" sz="2000" dirty="0"/>
              <a:t>Per </a:t>
            </a:r>
            <a:r>
              <a:rPr lang="en-US" sz="2000" dirty="0" err="1"/>
              <a:t>affrontare</a:t>
            </a:r>
            <a:r>
              <a:rPr lang="en-US" sz="2000" dirty="0"/>
              <a:t> la </a:t>
            </a:r>
            <a:r>
              <a:rPr lang="en-US" sz="2000" dirty="0" err="1"/>
              <a:t>complessità</a:t>
            </a:r>
            <a:r>
              <a:rPr lang="en-US" sz="2000" dirty="0"/>
              <a:t> (</a:t>
            </a:r>
            <a:r>
              <a:rPr lang="en-US" sz="2000" dirty="0" err="1"/>
              <a:t>quali</a:t>
            </a:r>
            <a:r>
              <a:rPr lang="en-US" sz="2000" dirty="0"/>
              <a:t> </a:t>
            </a:r>
            <a:r>
              <a:rPr lang="en-US" sz="2000" dirty="0" err="1"/>
              <a:t>soluzioni</a:t>
            </a:r>
            <a:r>
              <a:rPr lang="en-US" sz="2000" dirty="0"/>
              <a:t> </a:t>
            </a:r>
            <a:r>
              <a:rPr lang="en-US" sz="2000" dirty="0" err="1"/>
              <a:t>sono</a:t>
            </a:r>
            <a:r>
              <a:rPr lang="en-US" sz="2000" dirty="0"/>
              <a:t> </a:t>
            </a:r>
            <a:r>
              <a:rPr lang="en-US" sz="2000" dirty="0" err="1"/>
              <a:t>meglio</a:t>
            </a:r>
            <a:r>
              <a:rPr lang="en-US" sz="2000" dirty="0"/>
              <a:t> di </a:t>
            </a:r>
            <a:r>
              <a:rPr lang="en-US" sz="2000" dirty="0" err="1"/>
              <a:t>altre</a:t>
            </a:r>
            <a:r>
              <a:rPr lang="en-US" sz="2000" dirty="0"/>
              <a:t>)</a:t>
            </a:r>
          </a:p>
          <a:p>
            <a:r>
              <a:rPr lang="en-US" sz="2000" dirty="0"/>
              <a:t>Non per </a:t>
            </a:r>
            <a:r>
              <a:rPr lang="en-US" sz="2000" dirty="0" err="1"/>
              <a:t>negare</a:t>
            </a:r>
            <a:r>
              <a:rPr lang="en-US" sz="2000" dirty="0"/>
              <a:t> la </a:t>
            </a:r>
            <a:r>
              <a:rPr lang="en-US" sz="2000" dirty="0" err="1"/>
              <a:t>crisi</a:t>
            </a:r>
            <a:endParaRPr lang="en-US" sz="2000" dirty="0"/>
          </a:p>
        </p:txBody>
      </p:sp>
      <p:pic>
        <p:nvPicPr>
          <p:cNvPr id="7" name="Segnaposto contenuto 6" descr="Immagine che contiene dispositivo, bilancia">
            <a:extLst>
              <a:ext uri="{FF2B5EF4-FFF2-40B4-BE49-F238E27FC236}">
                <a16:creationId xmlns:a16="http://schemas.microsoft.com/office/drawing/2014/main" id="{9BA7F8D6-53D7-E837-4C81-BFC3E250A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675" y="1252739"/>
            <a:ext cx="4713922" cy="4352521"/>
          </a:xfrm>
          <a:custGeom>
            <a:avLst/>
            <a:gdLst/>
            <a:ahLst/>
            <a:cxnLst/>
            <a:rect l="l" t="t" r="r" b="b"/>
            <a:pathLst>
              <a:path w="4713922" h="5759450">
                <a:moveTo>
                  <a:pt x="0" y="0"/>
                </a:moveTo>
                <a:lnTo>
                  <a:pt x="4713922" y="0"/>
                </a:lnTo>
                <a:lnTo>
                  <a:pt x="4713922" y="5759450"/>
                </a:lnTo>
                <a:lnTo>
                  <a:pt x="0" y="57594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485312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C13C65B-A82C-9ED1-1AE1-F29EA4480F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80363"/>
            <a:ext cx="5437188" cy="1333055"/>
          </a:xfrm>
        </p:spPr>
        <p:txBody>
          <a:bodyPr wrap="square" anchor="t">
            <a:normAutofit fontScale="90000"/>
          </a:bodyPr>
          <a:lstStyle/>
          <a:p>
            <a:r>
              <a:rPr lang="it-IT" dirty="0"/>
              <a:t>Attenzione alle fonti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1F8F457-0192-4F9A-9EEF-D784521FAC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102932" y="412017"/>
            <a:ext cx="667800" cy="631474"/>
            <a:chOff x="8069541" y="1262702"/>
            <a:chExt cx="667800" cy="631474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11A27EA-330C-4F31-9051-19CBAE9788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>
              <a:off x="8069541" y="1262702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10200000" scaled="0"/>
            </a:gradFill>
            <a:ln>
              <a:noFill/>
            </a:ln>
            <a:effectLst>
              <a:innerShdw blurRad="127000" dist="50800" dir="42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86FC59F-EC76-4A7A-AF75-507FBE3B52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8332341" y="1436239"/>
              <a:ext cx="270000" cy="540000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5" name="Segnaposto contenuto 4" descr="Immagine che contiene cascata, aria aperta, albero, Paesaggio naturale&#10;&#10;Descrizione generata automaticamente">
            <a:extLst>
              <a:ext uri="{FF2B5EF4-FFF2-40B4-BE49-F238E27FC236}">
                <a16:creationId xmlns:a16="http://schemas.microsoft.com/office/drawing/2014/main" id="{EFF88AE4-98A6-516F-0991-75DE85E03E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1552"/>
          <a:stretch/>
        </p:blipFill>
        <p:spPr>
          <a:xfrm>
            <a:off x="550863" y="2530474"/>
            <a:ext cx="5773738" cy="3779838"/>
          </a:xfrm>
          <a:custGeom>
            <a:avLst/>
            <a:gdLst/>
            <a:ahLst/>
            <a:cxnLst/>
            <a:rect l="l" t="t" r="r" b="b"/>
            <a:pathLst>
              <a:path w="5773738" h="3779838">
                <a:moveTo>
                  <a:pt x="0" y="0"/>
                </a:moveTo>
                <a:lnTo>
                  <a:pt x="5773738" y="0"/>
                </a:lnTo>
                <a:lnTo>
                  <a:pt x="5773738" y="3779838"/>
                </a:lnTo>
                <a:lnTo>
                  <a:pt x="0" y="3779838"/>
                </a:lnTo>
                <a:close/>
              </a:path>
            </a:pathLst>
          </a:cu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7D8913D-6C32-4EA2-C0A3-B85F7A345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0575" y="1520825"/>
            <a:ext cx="4500562" cy="4572000"/>
          </a:xfrm>
        </p:spPr>
        <p:txBody>
          <a:bodyPr anchor="t">
            <a:normAutofit fontScale="40000" lnSpcReduction="20000"/>
          </a:bodyPr>
          <a:lstStyle/>
          <a:p>
            <a:r>
              <a:rPr lang="en-US" sz="3400" dirty="0" err="1">
                <a:solidFill>
                  <a:schemeClr val="tx1"/>
                </a:solidFill>
              </a:rPr>
              <a:t>Gli</a:t>
            </a:r>
            <a:r>
              <a:rPr lang="en-US" sz="3400" dirty="0">
                <a:solidFill>
                  <a:schemeClr val="tx1"/>
                </a:solidFill>
              </a:rPr>
              <a:t> </a:t>
            </a:r>
            <a:r>
              <a:rPr lang="en-US" sz="3400" dirty="0" err="1">
                <a:solidFill>
                  <a:schemeClr val="tx1"/>
                </a:solidFill>
              </a:rPr>
              <a:t>esperti</a:t>
            </a:r>
            <a:endParaRPr lang="en-US" sz="3400" dirty="0">
              <a:solidFill>
                <a:schemeClr val="tx1"/>
              </a:solidFill>
            </a:endParaRPr>
          </a:p>
          <a:p>
            <a:r>
              <a:rPr lang="en-US" sz="3400" dirty="0">
                <a:solidFill>
                  <a:schemeClr val="tx1"/>
                </a:solidFill>
              </a:rPr>
              <a:t>I </a:t>
            </a:r>
            <a:r>
              <a:rPr lang="en-US" sz="3400" dirty="0" err="1">
                <a:solidFill>
                  <a:schemeClr val="tx1"/>
                </a:solidFill>
              </a:rPr>
              <a:t>colleghi</a:t>
            </a:r>
            <a:endParaRPr lang="en-US" sz="3400" dirty="0">
              <a:solidFill>
                <a:schemeClr val="tx1"/>
              </a:solidFill>
            </a:endParaRPr>
          </a:p>
          <a:p>
            <a:r>
              <a:rPr lang="en-US" sz="3400" dirty="0">
                <a:solidFill>
                  <a:schemeClr val="tx1"/>
                </a:solidFill>
              </a:rPr>
              <a:t>Le </a:t>
            </a:r>
            <a:r>
              <a:rPr lang="en-US" sz="3400" dirty="0" err="1">
                <a:solidFill>
                  <a:schemeClr val="tx1"/>
                </a:solidFill>
              </a:rPr>
              <a:t>associazioni</a:t>
            </a:r>
            <a:endParaRPr lang="en-US" sz="3400" dirty="0">
              <a:solidFill>
                <a:schemeClr val="tx1"/>
              </a:solidFill>
            </a:endParaRPr>
          </a:p>
          <a:p>
            <a:r>
              <a:rPr lang="en-US" sz="3400" dirty="0">
                <a:solidFill>
                  <a:schemeClr val="tx1"/>
                </a:solidFill>
              </a:rPr>
              <a:t>Le </a:t>
            </a:r>
            <a:r>
              <a:rPr lang="en-US" sz="3400" dirty="0" err="1">
                <a:solidFill>
                  <a:schemeClr val="tx1"/>
                </a:solidFill>
              </a:rPr>
              <a:t>istituzioni</a:t>
            </a:r>
            <a:br>
              <a:rPr lang="en-US" sz="3400" dirty="0">
                <a:solidFill>
                  <a:schemeClr val="tx1"/>
                </a:solidFill>
              </a:rPr>
            </a:br>
            <a:br>
              <a:rPr lang="en-US" sz="3400" dirty="0">
                <a:solidFill>
                  <a:schemeClr val="tx1"/>
                </a:solidFill>
              </a:rPr>
            </a:br>
            <a:r>
              <a:rPr lang="en-US" sz="340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www.climatemediacenteritalia.it/cinquepunti</a:t>
            </a:r>
            <a:br>
              <a:rPr lang="en-US" sz="3400" dirty="0">
                <a:solidFill>
                  <a:schemeClr val="tx1"/>
                </a:solidFill>
              </a:rPr>
            </a:br>
            <a:r>
              <a:rPr lang="it-IT" sz="3400" dirty="0" err="1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Intergovernmental</a:t>
            </a:r>
            <a:r>
              <a:rPr lang="it-IT" sz="3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Panel on </a:t>
            </a:r>
            <a:r>
              <a:rPr lang="it-IT" sz="3400" dirty="0" err="1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Climate</a:t>
            </a:r>
            <a:r>
              <a:rPr lang="it-IT" sz="3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3400" dirty="0" err="1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Change</a:t>
            </a:r>
            <a:br>
              <a:rPr lang="it-IT" sz="3400" dirty="0">
                <a:solidFill>
                  <a:schemeClr val="tx1"/>
                </a:solidFill>
              </a:rPr>
            </a:br>
            <a:r>
              <a:rPr lang="it-IT" sz="3400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United Nations Environment </a:t>
            </a:r>
            <a:r>
              <a:rPr lang="it-IT" sz="3400" dirty="0" err="1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Programme</a:t>
            </a:r>
            <a:br>
              <a:rPr lang="it-IT" sz="3400" dirty="0">
                <a:solidFill>
                  <a:schemeClr val="tx1"/>
                </a:solidFill>
              </a:rPr>
            </a:br>
            <a:r>
              <a:rPr lang="it-IT" sz="3400" dirty="0">
                <a:solidFill>
                  <a:schemeClr val="tx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International Energy Agency</a:t>
            </a:r>
            <a:br>
              <a:rPr lang="it-IT" sz="3400" dirty="0">
                <a:solidFill>
                  <a:schemeClr val="tx1"/>
                </a:solidFill>
              </a:rPr>
            </a:br>
            <a:r>
              <a:rPr lang="it-IT" sz="3400" dirty="0">
                <a:solidFill>
                  <a:schemeClr val="tx1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Lancet Countdown</a:t>
            </a:r>
            <a:br>
              <a:rPr lang="it-IT" sz="3400" dirty="0">
                <a:solidFill>
                  <a:schemeClr val="tx1"/>
                </a:solidFill>
              </a:rPr>
            </a:br>
            <a:r>
              <a:rPr lang="it-IT" sz="34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World </a:t>
            </a:r>
            <a:r>
              <a:rPr lang="it-IT" sz="3400" dirty="0" err="1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Meteorological</a:t>
            </a:r>
            <a:r>
              <a:rPr lang="it-IT" sz="3400" dirty="0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3400" dirty="0" err="1">
                <a:solidFill>
                  <a:schemeClr val="tx1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Organisation</a:t>
            </a:r>
            <a:br>
              <a:rPr lang="it-IT" sz="3400" dirty="0">
                <a:solidFill>
                  <a:schemeClr val="tx1"/>
                </a:solidFill>
              </a:rPr>
            </a:br>
            <a:r>
              <a:rPr lang="it-IT" sz="3400" dirty="0">
                <a:solidFill>
                  <a:schemeClr val="tx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United Nations Framework Convention on </a:t>
            </a:r>
            <a:r>
              <a:rPr lang="it-IT" sz="3400" dirty="0" err="1">
                <a:solidFill>
                  <a:schemeClr val="tx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Climate</a:t>
            </a:r>
            <a:r>
              <a:rPr lang="it-IT" sz="3400" dirty="0">
                <a:solidFill>
                  <a:schemeClr val="tx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3400" dirty="0" err="1">
                <a:solidFill>
                  <a:schemeClr val="tx1"/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Change</a:t>
            </a:r>
            <a:br>
              <a:rPr lang="it-IT" sz="3400" dirty="0">
                <a:solidFill>
                  <a:schemeClr val="tx1"/>
                </a:solidFill>
              </a:rPr>
            </a:br>
            <a:r>
              <a:rPr lang="it-IT" sz="3400" dirty="0">
                <a:solidFill>
                  <a:schemeClr val="tx1"/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Istituto Superiore per la Protezione e la Ricerca Ambientale</a:t>
            </a:r>
            <a:br>
              <a:rPr lang="it-IT" sz="3400" dirty="0">
                <a:solidFill>
                  <a:schemeClr val="tx1"/>
                </a:solidFill>
              </a:rPr>
            </a:br>
            <a:r>
              <a:rPr lang="it-IT" sz="3400" dirty="0" err="1">
                <a:solidFill>
                  <a:schemeClr val="tx1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European</a:t>
            </a:r>
            <a:r>
              <a:rPr lang="it-IT" sz="3400" dirty="0">
                <a:solidFill>
                  <a:schemeClr val="tx1"/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Environment Agency</a:t>
            </a:r>
            <a:br>
              <a:rPr lang="it-IT" sz="3400" dirty="0">
                <a:solidFill>
                  <a:schemeClr val="tx1"/>
                </a:solidFill>
              </a:rPr>
            </a:br>
            <a:r>
              <a:rPr lang="it-IT" sz="3400" dirty="0">
                <a:solidFill>
                  <a:schemeClr val="tx1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Centro Euro-Mediterraneo sui Cambiamenti Climatici</a:t>
            </a:r>
            <a:r>
              <a:rPr lang="it-IT" sz="3400" dirty="0">
                <a:solidFill>
                  <a:schemeClr val="tx1"/>
                </a:solidFill>
              </a:rPr>
              <a:t> </a:t>
            </a:r>
          </a:p>
          <a:p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3E6AA126-9DDC-4FBE-AEE6-8D0E982B0E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92295" y="6121100"/>
            <a:ext cx="1080000" cy="736900"/>
          </a:xfrm>
          <a:custGeom>
            <a:avLst/>
            <a:gdLst>
              <a:gd name="connsiteX0" fmla="*/ 540000 w 1080000"/>
              <a:gd name="connsiteY0" fmla="*/ 0 h 736900"/>
              <a:gd name="connsiteX1" fmla="*/ 1080000 w 1080000"/>
              <a:gd name="connsiteY1" fmla="*/ 540000 h 736900"/>
              <a:gd name="connsiteX2" fmla="*/ 1069029 w 1080000"/>
              <a:gd name="connsiteY2" fmla="*/ 648829 h 736900"/>
              <a:gd name="connsiteX3" fmla="*/ 1041691 w 1080000"/>
              <a:gd name="connsiteY3" fmla="*/ 736900 h 736900"/>
              <a:gd name="connsiteX4" fmla="*/ 38310 w 1080000"/>
              <a:gd name="connsiteY4" fmla="*/ 736900 h 736900"/>
              <a:gd name="connsiteX5" fmla="*/ 10971 w 1080000"/>
              <a:gd name="connsiteY5" fmla="*/ 648829 h 736900"/>
              <a:gd name="connsiteX6" fmla="*/ 0 w 1080000"/>
              <a:gd name="connsiteY6" fmla="*/ 540000 h 736900"/>
              <a:gd name="connsiteX7" fmla="*/ 540000 w 1080000"/>
              <a:gd name="connsiteY7" fmla="*/ 0 h 73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0000" h="736900">
                <a:moveTo>
                  <a:pt x="540000" y="0"/>
                </a:moveTo>
                <a:cubicBezTo>
                  <a:pt x="838234" y="0"/>
                  <a:pt x="1080000" y="241766"/>
                  <a:pt x="1080000" y="540000"/>
                </a:cubicBezTo>
                <a:cubicBezTo>
                  <a:pt x="1080000" y="577280"/>
                  <a:pt x="1076223" y="613676"/>
                  <a:pt x="1069029" y="648829"/>
                </a:cubicBezTo>
                <a:lnTo>
                  <a:pt x="1041691" y="736900"/>
                </a:lnTo>
                <a:lnTo>
                  <a:pt x="38310" y="736900"/>
                </a:lnTo>
                <a:lnTo>
                  <a:pt x="10971" y="648829"/>
                </a:lnTo>
                <a:cubicBezTo>
                  <a:pt x="3778" y="613676"/>
                  <a:pt x="0" y="577280"/>
                  <a:pt x="0" y="540000"/>
                </a:cubicBezTo>
                <a:cubicBezTo>
                  <a:pt x="0" y="241766"/>
                  <a:pt x="241766" y="0"/>
                  <a:pt x="54000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76200" dir="1926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161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Oval 11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Oval 13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5" name="Group 15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29" name="Freeform: Shape 16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8A00A08-E4E6-4184-B484-E0E034072A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171" y="13882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780E404-3121-4F33-AF2D-65F659A97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7675" y="288981"/>
            <a:ext cx="1262947" cy="1335600"/>
            <a:chOff x="2678417" y="2427951"/>
            <a:chExt cx="1262947" cy="1335600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339341D-8322-49F1-91DA-6D115CCAE7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7EB9DB0E-3B0E-411A-9274-448D565CA4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72E74D05-4ABF-067E-7A09-17162FF73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5524" cy="3034657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dirty="0"/>
              <a:t>I need an expert!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B158E9A-DBF4-4AA7-B6B7-8C8EB2FBD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125249" y="5435090"/>
            <a:ext cx="762805" cy="734873"/>
            <a:chOff x="7950336" y="1300590"/>
            <a:chExt cx="762805" cy="734873"/>
          </a:xfrm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6150ACFD-AEC6-42A3-A5A7-E7AD6B13E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220298" y="1428832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DB4D1217-FEB1-4D2A-80F4-C227B66D72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066503" y="1339815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3" name="Freeform 8">
              <a:extLst>
                <a:ext uri="{FF2B5EF4-FFF2-40B4-BE49-F238E27FC236}">
                  <a16:creationId xmlns:a16="http://schemas.microsoft.com/office/drawing/2014/main" id="{0BCA7138-22BA-4785-8B3D-9D45213E85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217173" y="1608753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bg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5" name="Segnaposto contenuto 4" descr="Immagine che contiene testo, Viso umano, schermata, Sito Web&#10;&#10;Descrizione generata automaticamente">
            <a:extLst>
              <a:ext uri="{FF2B5EF4-FFF2-40B4-BE49-F238E27FC236}">
                <a16:creationId xmlns:a16="http://schemas.microsoft.com/office/drawing/2014/main" id="{11067D3B-3B43-346B-E3C6-3ECB1182F4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224" y="1223840"/>
            <a:ext cx="7898171" cy="5193047"/>
          </a:xfrm>
          <a:custGeom>
            <a:avLst/>
            <a:gdLst/>
            <a:ahLst/>
            <a:cxnLst/>
            <a:rect l="l" t="t" r="r" b="b"/>
            <a:pathLst>
              <a:path w="7345363" h="5761037">
                <a:moveTo>
                  <a:pt x="0" y="0"/>
                </a:moveTo>
                <a:lnTo>
                  <a:pt x="7345363" y="0"/>
                </a:lnTo>
                <a:lnTo>
                  <a:pt x="7345363" y="5761037"/>
                </a:lnTo>
                <a:lnTo>
                  <a:pt x="0" y="576103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826095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E76424EA-2FE7-47E5-99E5-7EDD3063F7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 descr="Componentes electrónicos sobre un fondo blanco">
            <a:extLst>
              <a:ext uri="{FF2B5EF4-FFF2-40B4-BE49-F238E27FC236}">
                <a16:creationId xmlns:a16="http://schemas.microsoft.com/office/drawing/2014/main" id="{414F61A9-15D7-E846-8CCB-29AD79C1A3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730"/>
          <a:stretch/>
        </p:blipFill>
        <p:spPr>
          <a:xfrm>
            <a:off x="20" y="10"/>
            <a:ext cx="12191981" cy="6857990"/>
          </a:xfrm>
          <a:custGeom>
            <a:avLst/>
            <a:gdLst/>
            <a:ahLst/>
            <a:cxnLst/>
            <a:rect l="l" t="t" r="r" b="b"/>
            <a:pathLst>
              <a:path w="7448551" h="6858000">
                <a:moveTo>
                  <a:pt x="0" y="0"/>
                </a:moveTo>
                <a:lnTo>
                  <a:pt x="7448551" y="0"/>
                </a:lnTo>
                <a:lnTo>
                  <a:pt x="744855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 useBgFill="1">
        <p:nvSpPr>
          <p:cNvPr id="46" name="Rectangle 45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48550" y="0"/>
            <a:ext cx="474345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935E1A1-3607-0D53-3A36-1A78D43BC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9414" y="1051551"/>
            <a:ext cx="3565524" cy="2384898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sz="66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Grazie</a:t>
            </a:r>
            <a:br>
              <a:rPr lang="en-US" sz="23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23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manacorda@galileonet.it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7AEC842D-C905-4DEA-B1C3-CA51995C5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99413" y="445272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4592A8CB-0B0A-43A5-86F4-712B0C4696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10915301" y="5534728"/>
            <a:ext cx="667802" cy="631474"/>
            <a:chOff x="10478914" y="1506691"/>
            <a:chExt cx="667802" cy="631474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4C63B2AC-3D19-416D-A37F-2DDA8A3651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10606715" y="1506691"/>
              <a:ext cx="540001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80000"/>
                    <a:lumOff val="20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101600" dist="50800" dir="732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8A474391-1271-45F9-A39C-8641371ABC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>
              <a:off x="10613915" y="1424627"/>
              <a:ext cx="270000" cy="540001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67" name="Rectangle 53">
            <a:extLst>
              <a:ext uri="{FF2B5EF4-FFF2-40B4-BE49-F238E27FC236}">
                <a16:creationId xmlns:a16="http://schemas.microsoft.com/office/drawing/2014/main" id="{3F7CD3B8-4EAD-4444-9EB3-CA03A6612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0C6B4D57-6247-D281-97BA-990ADB077D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4" y="358116"/>
            <a:ext cx="7362825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066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5309000-8ECD-5FEB-DCB5-D2EACEABD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5524" cy="1997855"/>
          </a:xfrm>
        </p:spPr>
        <p:txBody>
          <a:bodyPr wrap="square" anchor="b">
            <a:normAutofit fontScale="90000"/>
          </a:bodyPr>
          <a:lstStyle/>
          <a:p>
            <a:r>
              <a:rPr lang="it-IT" dirty="0"/>
              <a:t>Lenti per guardare il mondo</a:t>
            </a:r>
          </a:p>
        </p:txBody>
      </p: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25BC55F1-2ACF-AC8E-5D4E-C28BAC435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8400"/>
            <a:ext cx="3565525" cy="3414425"/>
          </a:xfrm>
        </p:spPr>
        <p:txBody>
          <a:bodyPr anchor="t">
            <a:normAutofit/>
          </a:bodyPr>
          <a:lstStyle/>
          <a:p>
            <a:r>
              <a:rPr lang="en-US" sz="1600" dirty="0"/>
              <a:t>Economia</a:t>
            </a:r>
          </a:p>
          <a:p>
            <a:r>
              <a:rPr lang="en-US" sz="1600" dirty="0"/>
              <a:t>Salute</a:t>
            </a:r>
          </a:p>
          <a:p>
            <a:r>
              <a:rPr lang="en-US" sz="1600" dirty="0" err="1"/>
              <a:t>Politica</a:t>
            </a:r>
            <a:endParaRPr lang="en-US" sz="1600" dirty="0"/>
          </a:p>
          <a:p>
            <a:r>
              <a:rPr lang="en-US" sz="1600" dirty="0" err="1"/>
              <a:t>Società</a:t>
            </a:r>
            <a:endParaRPr lang="en-US" sz="1600" dirty="0"/>
          </a:p>
          <a:p>
            <a:r>
              <a:rPr lang="en-US" sz="1600" dirty="0" err="1"/>
              <a:t>Scienza</a:t>
            </a:r>
            <a:r>
              <a:rPr lang="en-US" sz="1600" dirty="0"/>
              <a:t> e </a:t>
            </a:r>
            <a:r>
              <a:rPr lang="en-US" sz="1600" dirty="0" err="1"/>
              <a:t>innovazione</a:t>
            </a:r>
            <a:endParaRPr lang="en-US" sz="1600" dirty="0"/>
          </a:p>
        </p:txBody>
      </p:sp>
      <p:pic>
        <p:nvPicPr>
          <p:cNvPr id="5" name="Segnaposto contenuto 4" descr="Donna in abito verde e occhiali azzurri">
            <a:extLst>
              <a:ext uri="{FF2B5EF4-FFF2-40B4-BE49-F238E27FC236}">
                <a16:creationId xmlns:a16="http://schemas.microsoft.com/office/drawing/2014/main" id="{24BC5CC2-4308-2A0A-122C-7E4E050512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8" r="-1" b="-1"/>
          <a:stretch/>
        </p:blipFill>
        <p:spPr>
          <a:xfrm>
            <a:off x="4550899" y="10"/>
            <a:ext cx="7641102" cy="6857990"/>
          </a:xfrm>
          <a:custGeom>
            <a:avLst/>
            <a:gdLst/>
            <a:ahLst/>
            <a:cxnLst/>
            <a:rect l="l" t="t" r="r" b="b"/>
            <a:pathLst>
              <a:path w="7641102" h="6858000">
                <a:moveTo>
                  <a:pt x="0" y="0"/>
                </a:moveTo>
                <a:lnTo>
                  <a:pt x="7641102" y="0"/>
                </a:lnTo>
                <a:lnTo>
                  <a:pt x="76411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FF3A87B-2255-45E0-A551-C11FAF932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0898" y="5773729"/>
            <a:ext cx="7641102" cy="1084271"/>
          </a:xfrm>
          <a:prstGeom prst="rect">
            <a:avLst/>
          </a:prstGeom>
          <a:gradFill flip="none" rotWithShape="1">
            <a:gsLst>
              <a:gs pos="100000">
                <a:schemeClr val="bg2">
                  <a:alpha val="60000"/>
                </a:schemeClr>
              </a:gs>
              <a:gs pos="40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242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A6EAE01-7E5E-136C-AB7C-81F2F3684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4508500"/>
            <a:ext cx="4500562" cy="1562959"/>
          </a:xfrm>
        </p:spPr>
        <p:txBody>
          <a:bodyPr vert="horz" wrap="square" lIns="0" tIns="0" rIns="0" bIns="0" rtlCol="0" anchor="t" anchorCtr="0">
            <a:normAutofit fontScale="90000"/>
          </a:bodyPr>
          <a:lstStyle/>
          <a:p>
            <a:r>
              <a:rPr lang="en-US" kern="1200" dirty="0" err="1">
                <a:latin typeface="+mj-lt"/>
                <a:ea typeface="+mj-ea"/>
                <a:cs typeface="+mj-cs"/>
              </a:rPr>
              <a:t>Strumenti</a:t>
            </a:r>
            <a:r>
              <a:rPr lang="en-US" kern="1200" dirty="0">
                <a:latin typeface="+mj-lt"/>
                <a:ea typeface="+mj-ea"/>
                <a:cs typeface="+mj-cs"/>
              </a:rPr>
              <a:t> per tutti </a:t>
            </a:r>
            <a:r>
              <a:rPr lang="en-US" kern="1200" dirty="0" err="1">
                <a:latin typeface="+mj-lt"/>
                <a:ea typeface="+mj-ea"/>
                <a:cs typeface="+mj-cs"/>
              </a:rPr>
              <a:t>i</a:t>
            </a:r>
            <a:r>
              <a:rPr lang="en-US" kern="1200" dirty="0">
                <a:latin typeface="+mj-lt"/>
                <a:ea typeface="+mj-ea"/>
                <a:cs typeface="+mj-cs"/>
              </a:rPr>
              <a:t> </a:t>
            </a:r>
            <a:r>
              <a:rPr lang="en-US" kern="1200" dirty="0" err="1">
                <a:latin typeface="+mj-lt"/>
                <a:ea typeface="+mj-ea"/>
                <a:cs typeface="+mj-cs"/>
              </a:rPr>
              <a:t>giornalisti</a:t>
            </a:r>
            <a:r>
              <a:rPr lang="en-US" kern="1200" dirty="0">
                <a:latin typeface="+mj-lt"/>
                <a:ea typeface="+mj-ea"/>
                <a:cs typeface="+mj-cs"/>
              </a:rPr>
              <a:t>…</a:t>
            </a:r>
          </a:p>
        </p:txBody>
      </p:sp>
      <p:pic>
        <p:nvPicPr>
          <p:cNvPr id="5" name="Segnaposto contenuto 4" descr="Strumenti da lavoro e forniture">
            <a:extLst>
              <a:ext uri="{FF2B5EF4-FFF2-40B4-BE49-F238E27FC236}">
                <a16:creationId xmlns:a16="http://schemas.microsoft.com/office/drawing/2014/main" id="{466BBE82-5814-917E-1846-F2F5D046DE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81" b="30306"/>
          <a:stretch/>
        </p:blipFill>
        <p:spPr>
          <a:xfrm>
            <a:off x="20" y="1"/>
            <a:ext cx="12191980" cy="3777175"/>
          </a:xfrm>
          <a:custGeom>
            <a:avLst/>
            <a:gdLst/>
            <a:ahLst/>
            <a:cxnLst/>
            <a:rect l="l" t="t" r="r" b="b"/>
            <a:pathLst>
              <a:path w="12192000" h="3777175">
                <a:moveTo>
                  <a:pt x="0" y="0"/>
                </a:moveTo>
                <a:lnTo>
                  <a:pt x="12192000" y="0"/>
                </a:lnTo>
                <a:lnTo>
                  <a:pt x="12192000" y="3777175"/>
                </a:lnTo>
                <a:lnTo>
                  <a:pt x="0" y="3777175"/>
                </a:lnTo>
                <a:close/>
              </a:path>
            </a:pathLst>
          </a:custGeom>
        </p:spPr>
      </p:pic>
      <p:sp>
        <p:nvSpPr>
          <p:cNvPr id="44" name="Oval 43">
            <a:extLst>
              <a:ext uri="{FF2B5EF4-FFF2-40B4-BE49-F238E27FC236}">
                <a16:creationId xmlns:a16="http://schemas.microsoft.com/office/drawing/2014/main" id="{C5D31EF7-7A67-43B2-8B5E-B4A6241B1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13" y="3602837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9" name="Content Placeholder 38">
            <a:extLst>
              <a:ext uri="{FF2B5EF4-FFF2-40B4-BE49-F238E27FC236}">
                <a16:creationId xmlns:a16="http://schemas.microsoft.com/office/drawing/2014/main" id="{E90BC4B4-D358-BA43-B005-D4DA1044F2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7325" y="4508500"/>
            <a:ext cx="6373813" cy="1562959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br>
              <a:rPr lang="en-US" sz="1600" dirty="0"/>
            </a:br>
            <a:br>
              <a:rPr lang="en-US" sz="1600" dirty="0"/>
            </a:br>
            <a:r>
              <a:rPr lang="en-US" sz="1600" dirty="0"/>
              <a:t>…per non </a:t>
            </a:r>
            <a:r>
              <a:rPr lang="en-US" sz="1600" dirty="0" err="1"/>
              <a:t>replicare</a:t>
            </a:r>
            <a:r>
              <a:rPr lang="en-US" sz="1600" dirty="0"/>
              <a:t> </a:t>
            </a:r>
            <a:r>
              <a:rPr lang="en-US" sz="1600" dirty="0" err="1"/>
              <a:t>l’esperienza</a:t>
            </a:r>
            <a:r>
              <a:rPr lang="en-US" sz="1600" dirty="0"/>
              <a:t> </a:t>
            </a:r>
            <a:r>
              <a:rPr lang="en-US" sz="1600" dirty="0" err="1"/>
              <a:t>comunicativa</a:t>
            </a:r>
            <a:r>
              <a:rPr lang="en-US" sz="1600" dirty="0"/>
              <a:t> del Covid</a:t>
            </a:r>
          </a:p>
        </p:txBody>
      </p:sp>
    </p:spTree>
    <p:extLst>
      <p:ext uri="{BB962C8B-B14F-4D97-AF65-F5344CB8AC3E}">
        <p14:creationId xmlns:p14="http://schemas.microsoft.com/office/powerpoint/2010/main" val="1495176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0C4D927D-02CA-3D4B-3DA5-42732F79B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1435100"/>
            <a:ext cx="4944164" cy="3214538"/>
          </a:xfrm>
        </p:spPr>
        <p:txBody>
          <a:bodyPr wrap="square" anchor="t">
            <a:normAutofit/>
          </a:bodyPr>
          <a:lstStyle/>
          <a:p>
            <a:r>
              <a:rPr lang="it-IT" dirty="0"/>
              <a:t>Come cambia </a:t>
            </a:r>
            <a:br>
              <a:rPr lang="it-IT" dirty="0"/>
            </a:br>
            <a:r>
              <a:rPr lang="it-IT" dirty="0"/>
              <a:t>la comunicazione sul clima</a:t>
            </a:r>
          </a:p>
        </p:txBody>
      </p:sp>
      <p:pic>
        <p:nvPicPr>
          <p:cNvPr id="5" name="Segnaposto contenuto 4" descr="Immagine che contiene testo, poster, grafica, Volantino&#10;&#10;Descrizione generata automaticamente">
            <a:extLst>
              <a:ext uri="{FF2B5EF4-FFF2-40B4-BE49-F238E27FC236}">
                <a16:creationId xmlns:a16="http://schemas.microsoft.com/office/drawing/2014/main" id="{6D829094-F62C-F196-3CE6-166D1D21AF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424" y="422694"/>
            <a:ext cx="4265202" cy="6015317"/>
          </a:xfr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3262674-A504-4C90-BBBB-94D20F92A2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54653" y="4120355"/>
            <a:ext cx="1237347" cy="1972470"/>
          </a:xfrm>
          <a:custGeom>
            <a:avLst/>
            <a:gdLst>
              <a:gd name="connsiteX0" fmla="*/ 986235 w 1237347"/>
              <a:gd name="connsiteY0" fmla="*/ 0 h 1972470"/>
              <a:gd name="connsiteX1" fmla="*/ 1184996 w 1237347"/>
              <a:gd name="connsiteY1" fmla="*/ 20037 h 1972470"/>
              <a:gd name="connsiteX2" fmla="*/ 1237347 w 1237347"/>
              <a:gd name="connsiteY2" fmla="*/ 33498 h 1972470"/>
              <a:gd name="connsiteX3" fmla="*/ 1237347 w 1237347"/>
              <a:gd name="connsiteY3" fmla="*/ 1938973 h 1972470"/>
              <a:gd name="connsiteX4" fmla="*/ 1184996 w 1237347"/>
              <a:gd name="connsiteY4" fmla="*/ 1952433 h 1972470"/>
              <a:gd name="connsiteX5" fmla="*/ 986235 w 1237347"/>
              <a:gd name="connsiteY5" fmla="*/ 1972470 h 1972470"/>
              <a:gd name="connsiteX6" fmla="*/ 0 w 1237347"/>
              <a:gd name="connsiteY6" fmla="*/ 986235 h 1972470"/>
              <a:gd name="connsiteX7" fmla="*/ 986235 w 1237347"/>
              <a:gd name="connsiteY7" fmla="*/ 0 h 1972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7347" h="1972470">
                <a:moveTo>
                  <a:pt x="986235" y="0"/>
                </a:moveTo>
                <a:cubicBezTo>
                  <a:pt x="1054320" y="0"/>
                  <a:pt x="1120794" y="6899"/>
                  <a:pt x="1184996" y="20037"/>
                </a:cubicBezTo>
                <a:lnTo>
                  <a:pt x="1237347" y="33498"/>
                </a:lnTo>
                <a:lnTo>
                  <a:pt x="1237347" y="1938973"/>
                </a:lnTo>
                <a:lnTo>
                  <a:pt x="1184996" y="1952433"/>
                </a:lnTo>
                <a:cubicBezTo>
                  <a:pt x="1120794" y="1965571"/>
                  <a:pt x="1054320" y="1972470"/>
                  <a:pt x="986235" y="1972470"/>
                </a:cubicBezTo>
                <a:cubicBezTo>
                  <a:pt x="441552" y="1972470"/>
                  <a:pt x="0" y="1530918"/>
                  <a:pt x="0" y="986235"/>
                </a:cubicBezTo>
                <a:cubicBezTo>
                  <a:pt x="0" y="441552"/>
                  <a:pt x="441552" y="0"/>
                  <a:pt x="986235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508000" dist="76200" dir="15480000">
              <a:schemeClr val="accent1">
                <a:lumMod val="60000"/>
                <a:lumOff val="40000"/>
                <a:alpha val="6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701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5D096348-1192-E513-5FB1-E9092FF45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4508500"/>
            <a:ext cx="4500562" cy="1562959"/>
          </a:xfrm>
        </p:spPr>
        <p:txBody>
          <a:bodyPr wrap="square" anchor="t">
            <a:normAutofit/>
          </a:bodyPr>
          <a:lstStyle/>
          <a:p>
            <a:r>
              <a:rPr lang="it-IT" dirty="0" err="1"/>
              <a:t>Old</a:t>
            </a:r>
            <a:r>
              <a:rPr lang="it-IT" dirty="0"/>
              <a:t> </a:t>
            </a:r>
            <a:r>
              <a:rPr lang="it-IT" dirty="0" err="1"/>
              <a:t>Climate</a:t>
            </a:r>
            <a:r>
              <a:rPr lang="it-IT" dirty="0"/>
              <a:t> </a:t>
            </a:r>
            <a:r>
              <a:rPr lang="it-IT" dirty="0" err="1"/>
              <a:t>Denial</a:t>
            </a:r>
            <a:endParaRPr lang="it-IT" dirty="0"/>
          </a:p>
        </p:txBody>
      </p:sp>
      <p:pic>
        <p:nvPicPr>
          <p:cNvPr id="11" name="Segnaposto contenuto 10" descr="Vista sottomarina di iceberg">
            <a:extLst>
              <a:ext uri="{FF2B5EF4-FFF2-40B4-BE49-F238E27FC236}">
                <a16:creationId xmlns:a16="http://schemas.microsoft.com/office/drawing/2014/main" id="{F01DA730-7944-77F4-BDBD-2CCAE9C51F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82" b="32511"/>
          <a:stretch/>
        </p:blipFill>
        <p:spPr>
          <a:xfrm>
            <a:off x="20" y="1"/>
            <a:ext cx="12191980" cy="3777175"/>
          </a:xfrm>
          <a:custGeom>
            <a:avLst/>
            <a:gdLst/>
            <a:ahLst/>
            <a:cxnLst/>
            <a:rect l="l" t="t" r="r" b="b"/>
            <a:pathLst>
              <a:path w="12192000" h="3777175">
                <a:moveTo>
                  <a:pt x="0" y="0"/>
                </a:moveTo>
                <a:lnTo>
                  <a:pt x="12192000" y="0"/>
                </a:lnTo>
                <a:lnTo>
                  <a:pt x="12192000" y="3777175"/>
                </a:lnTo>
                <a:lnTo>
                  <a:pt x="0" y="3777175"/>
                </a:lnTo>
                <a:close/>
              </a:path>
            </a:pathLst>
          </a:cu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C5D31EF7-7A67-43B2-8B5E-B4A6241B1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3613" y="3602837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6673FF0B-2B7B-8A21-C3DF-378D0BC810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7325" y="4508500"/>
            <a:ext cx="6373813" cy="1562959"/>
          </a:xfrm>
        </p:spPr>
        <p:txBody>
          <a:bodyPr anchor="t">
            <a:normAutofit/>
          </a:bodyPr>
          <a:lstStyle/>
          <a:p>
            <a:r>
              <a:rPr lang="en-US" sz="1600" dirty="0"/>
              <a:t>Il </a:t>
            </a:r>
            <a:r>
              <a:rPr lang="en-US" sz="1600" dirty="0" err="1"/>
              <a:t>riscaldamento</a:t>
            </a:r>
            <a:r>
              <a:rPr lang="en-US" sz="1600" dirty="0"/>
              <a:t> </a:t>
            </a:r>
            <a:r>
              <a:rPr lang="en-US" sz="1600" dirty="0" err="1"/>
              <a:t>globale</a:t>
            </a:r>
            <a:r>
              <a:rPr lang="en-US" sz="1600" dirty="0"/>
              <a:t> non </a:t>
            </a:r>
            <a:r>
              <a:rPr lang="en-US" sz="1600" dirty="0" err="1"/>
              <a:t>esiste</a:t>
            </a:r>
            <a:endParaRPr lang="en-US" sz="1600" dirty="0"/>
          </a:p>
          <a:p>
            <a:r>
              <a:rPr lang="en-US" sz="1600" dirty="0"/>
              <a:t>Non è </a:t>
            </a:r>
            <a:r>
              <a:rPr lang="en-US" sz="1600" dirty="0" err="1"/>
              <a:t>colpa</a:t>
            </a:r>
            <a:r>
              <a:rPr lang="en-US" sz="1600" dirty="0"/>
              <a:t> </a:t>
            </a:r>
            <a:r>
              <a:rPr lang="en-US" sz="1600" dirty="0" err="1"/>
              <a:t>della</a:t>
            </a:r>
            <a:r>
              <a:rPr lang="en-US" sz="1600" dirty="0"/>
              <a:t> specie </a:t>
            </a:r>
            <a:r>
              <a:rPr lang="en-US" sz="1600" dirty="0" err="1"/>
              <a:t>umana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244223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62E50464-0084-E97F-6E23-BEF72D53B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5524" cy="1997855"/>
          </a:xfrm>
        </p:spPr>
        <p:txBody>
          <a:bodyPr wrap="square" anchor="b">
            <a:normAutofit fontScale="90000"/>
          </a:bodyPr>
          <a:lstStyle/>
          <a:p>
            <a:r>
              <a:rPr lang="it-IT" dirty="0"/>
              <a:t>New </a:t>
            </a:r>
            <a:r>
              <a:rPr lang="it-IT" dirty="0" err="1"/>
              <a:t>Climate</a:t>
            </a:r>
            <a:r>
              <a:rPr lang="it-IT" dirty="0"/>
              <a:t> </a:t>
            </a:r>
            <a:r>
              <a:rPr lang="it-IT" dirty="0" err="1"/>
              <a:t>Denial</a:t>
            </a:r>
            <a:endParaRPr lang="it-IT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CC5285A-3ABD-272E-4B2F-8E7EEA1AE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8400"/>
            <a:ext cx="3565525" cy="3414425"/>
          </a:xfrm>
        </p:spPr>
        <p:txBody>
          <a:bodyPr anchor="t">
            <a:normAutofit/>
          </a:bodyPr>
          <a:lstStyle/>
          <a:p>
            <a:r>
              <a:rPr lang="en-US" sz="1600" dirty="0"/>
              <a:t>Le </a:t>
            </a:r>
            <a:r>
              <a:rPr lang="en-US" sz="1600" dirty="0" err="1"/>
              <a:t>soluzioni</a:t>
            </a:r>
            <a:r>
              <a:rPr lang="en-US" sz="1600" dirty="0"/>
              <a:t> non </a:t>
            </a:r>
            <a:r>
              <a:rPr lang="en-US" sz="1600" dirty="0" err="1"/>
              <a:t>sono</a:t>
            </a:r>
            <a:r>
              <a:rPr lang="en-US" sz="1600" dirty="0"/>
              <a:t> quelle </a:t>
            </a:r>
            <a:r>
              <a:rPr lang="en-US" sz="1600" dirty="0" err="1"/>
              <a:t>giuste</a:t>
            </a:r>
            <a:endParaRPr lang="en-US" sz="1600" dirty="0"/>
          </a:p>
          <a:p>
            <a:r>
              <a:rPr lang="en-US" sz="1600" dirty="0" err="1"/>
              <a:t>Gli</a:t>
            </a:r>
            <a:r>
              <a:rPr lang="en-US" sz="1600" dirty="0"/>
              <a:t> </a:t>
            </a:r>
            <a:r>
              <a:rPr lang="en-US" sz="1600" dirty="0" err="1"/>
              <a:t>attivisti</a:t>
            </a:r>
            <a:r>
              <a:rPr lang="en-US" sz="1600" dirty="0"/>
              <a:t> non </a:t>
            </a:r>
            <a:r>
              <a:rPr lang="en-US" sz="1600" dirty="0" err="1"/>
              <a:t>sono</a:t>
            </a:r>
            <a:r>
              <a:rPr lang="en-US" sz="1600" dirty="0"/>
              <a:t> </a:t>
            </a:r>
            <a:r>
              <a:rPr lang="en-US" sz="1600" dirty="0" err="1"/>
              <a:t>credibili</a:t>
            </a:r>
            <a:endParaRPr lang="en-US" sz="1600" dirty="0"/>
          </a:p>
          <a:p>
            <a:r>
              <a:rPr lang="en-US" sz="1600" dirty="0" err="1"/>
              <a:t>L’energia</a:t>
            </a:r>
            <a:r>
              <a:rPr lang="en-US" sz="1600" dirty="0"/>
              <a:t> </a:t>
            </a:r>
            <a:r>
              <a:rPr lang="en-US" sz="1600" dirty="0" err="1"/>
              <a:t>pulita</a:t>
            </a:r>
            <a:r>
              <a:rPr lang="en-US" sz="1600" dirty="0"/>
              <a:t> non </a:t>
            </a:r>
            <a:r>
              <a:rPr lang="en-US" sz="1600" dirty="0" err="1"/>
              <a:t>funziona</a:t>
            </a:r>
            <a:endParaRPr lang="en-US" sz="1600" dirty="0"/>
          </a:p>
          <a:p>
            <a:r>
              <a:rPr lang="en-US" sz="1600" dirty="0"/>
              <a:t>Le </a:t>
            </a:r>
            <a:r>
              <a:rPr lang="en-US" sz="1600" dirty="0" err="1"/>
              <a:t>politiche</a:t>
            </a:r>
            <a:r>
              <a:rPr lang="en-US" sz="1600" dirty="0"/>
              <a:t> </a:t>
            </a:r>
            <a:r>
              <a:rPr lang="en-US" sz="1600" dirty="0" err="1"/>
              <a:t>sul</a:t>
            </a:r>
            <a:r>
              <a:rPr lang="en-US" sz="1600" dirty="0"/>
              <a:t> </a:t>
            </a:r>
            <a:r>
              <a:rPr lang="en-US" sz="1600" dirty="0" err="1"/>
              <a:t>clima</a:t>
            </a:r>
            <a:r>
              <a:rPr lang="en-US" sz="1600" dirty="0"/>
              <a:t> </a:t>
            </a:r>
            <a:r>
              <a:rPr lang="en-US" sz="1600" dirty="0" err="1"/>
              <a:t>sono</a:t>
            </a:r>
            <a:r>
              <a:rPr lang="en-US" sz="1600" dirty="0"/>
              <a:t> </a:t>
            </a:r>
            <a:r>
              <a:rPr lang="en-US" sz="1600" dirty="0" err="1"/>
              <a:t>dannose</a:t>
            </a:r>
            <a:endParaRPr lang="en-US" sz="1600" dirty="0"/>
          </a:p>
          <a:p>
            <a:r>
              <a:rPr lang="en-US" sz="1600" dirty="0" err="1"/>
              <a:t>Torneremo</a:t>
            </a:r>
            <a:r>
              <a:rPr lang="en-US" sz="1600" dirty="0"/>
              <a:t> </a:t>
            </a:r>
            <a:r>
              <a:rPr lang="en-US" sz="1600" dirty="0" err="1"/>
              <a:t>all’età</a:t>
            </a:r>
            <a:r>
              <a:rPr lang="en-US" sz="1600" dirty="0"/>
              <a:t> </a:t>
            </a:r>
            <a:r>
              <a:rPr lang="en-US" sz="1600" dirty="0" err="1"/>
              <a:t>della</a:t>
            </a:r>
            <a:r>
              <a:rPr lang="en-US" sz="1600" dirty="0"/>
              <a:t> </a:t>
            </a:r>
            <a:r>
              <a:rPr lang="en-US" sz="1600" dirty="0" err="1"/>
              <a:t>pietra</a:t>
            </a:r>
            <a:endParaRPr lang="en-US" sz="1600" dirty="0"/>
          </a:p>
          <a:p>
            <a:r>
              <a:rPr lang="en-US" sz="1600" dirty="0"/>
              <a:t>Le policy per </a:t>
            </a:r>
            <a:r>
              <a:rPr lang="en-US" sz="1600" dirty="0" err="1"/>
              <a:t>l’efficienza</a:t>
            </a:r>
            <a:r>
              <a:rPr lang="en-US" sz="1600" dirty="0"/>
              <a:t> non </a:t>
            </a:r>
            <a:r>
              <a:rPr lang="en-US" sz="1600" dirty="0" err="1"/>
              <a:t>funzionano</a:t>
            </a:r>
            <a:endParaRPr lang="en-US" sz="1600" dirty="0"/>
          </a:p>
        </p:txBody>
      </p:sp>
      <p:pic>
        <p:nvPicPr>
          <p:cNvPr id="5" name="Segnaposto contenuto 4" descr="Turbine eoliche in un campo">
            <a:extLst>
              <a:ext uri="{FF2B5EF4-FFF2-40B4-BE49-F238E27FC236}">
                <a16:creationId xmlns:a16="http://schemas.microsoft.com/office/drawing/2014/main" id="{78B7E87E-E5B5-19F1-3B45-A96908DBBA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2" r="15605" b="-1"/>
          <a:stretch/>
        </p:blipFill>
        <p:spPr>
          <a:xfrm>
            <a:off x="4550899" y="10"/>
            <a:ext cx="7641102" cy="6857990"/>
          </a:xfrm>
          <a:custGeom>
            <a:avLst/>
            <a:gdLst/>
            <a:ahLst/>
            <a:cxnLst/>
            <a:rect l="l" t="t" r="r" b="b"/>
            <a:pathLst>
              <a:path w="7641102" h="6858000">
                <a:moveTo>
                  <a:pt x="0" y="0"/>
                </a:moveTo>
                <a:lnTo>
                  <a:pt x="7641102" y="0"/>
                </a:lnTo>
                <a:lnTo>
                  <a:pt x="76411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FF3A87B-2255-45E0-A551-C11FAF932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0898" y="5773729"/>
            <a:ext cx="7641102" cy="1084271"/>
          </a:xfrm>
          <a:prstGeom prst="rect">
            <a:avLst/>
          </a:prstGeom>
          <a:gradFill flip="none" rotWithShape="1">
            <a:gsLst>
              <a:gs pos="100000">
                <a:schemeClr val="bg2">
                  <a:alpha val="60000"/>
                </a:schemeClr>
              </a:gs>
              <a:gs pos="40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189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Segnaposto contenuto 5" descr="Persona che usa una macchina da scrivere vintage">
            <a:extLst>
              <a:ext uri="{FF2B5EF4-FFF2-40B4-BE49-F238E27FC236}">
                <a16:creationId xmlns:a16="http://schemas.microsoft.com/office/drawing/2014/main" id="{2C349365-9AFD-8BB4-0086-BA1532213E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1"/>
            <a:ext cx="1219198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3C64A91D-E535-4C24-A0E3-96A3810E3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6FC4867-BA3E-4F8E-AB23-684F34DF3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3"/>
            <a:ext cx="9000000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A55D8A-5D69-407E-9483-7A886A7AF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5437187" cy="2986234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sz="6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Come si racconta la crisi in Italia</a:t>
            </a:r>
          </a:p>
        </p:txBody>
      </p:sp>
    </p:spTree>
    <p:extLst>
      <p:ext uri="{BB962C8B-B14F-4D97-AF65-F5344CB8AC3E}">
        <p14:creationId xmlns:p14="http://schemas.microsoft.com/office/powerpoint/2010/main" val="3069887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54F711F4-0B42-FE29-BC6F-5A9A2379C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5524" cy="1997855"/>
          </a:xfrm>
        </p:spPr>
        <p:txBody>
          <a:bodyPr wrap="square" anchor="b">
            <a:normAutofit/>
          </a:bodyPr>
          <a:lstStyle/>
          <a:p>
            <a:r>
              <a:rPr lang="it-IT" dirty="0"/>
              <a:t>Risultati: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CEE25ED-E944-9EAC-6DE0-433F6B28A8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8400"/>
            <a:ext cx="3565525" cy="3414425"/>
          </a:xfrm>
        </p:spPr>
        <p:txBody>
          <a:bodyPr anchor="t">
            <a:normAutofit/>
          </a:bodyPr>
          <a:lstStyle/>
          <a:p>
            <a:endParaRPr lang="it-IT" sz="1600" dirty="0"/>
          </a:p>
          <a:p>
            <a:r>
              <a:rPr lang="it-IT" sz="1600" dirty="0"/>
              <a:t>1. Di crisi climatica si parla poco sui giornali, e pochissimo sui TG</a:t>
            </a:r>
          </a:p>
          <a:p>
            <a:r>
              <a:rPr lang="it-IT" sz="1600" dirty="0"/>
              <a:t>2. In genere non è un argomento centrale</a:t>
            </a:r>
          </a:p>
          <a:p>
            <a:r>
              <a:rPr lang="it-IT" sz="1600" dirty="0"/>
              <a:t>3. Si parla molto delle conseguenze (eventi estremi) e poco delle cause</a:t>
            </a:r>
          </a:p>
        </p:txBody>
      </p:sp>
      <p:pic>
        <p:nvPicPr>
          <p:cNvPr id="5" name="Picture 4" descr="Quotidiani arrotolati">
            <a:extLst>
              <a:ext uri="{FF2B5EF4-FFF2-40B4-BE49-F238E27FC236}">
                <a16:creationId xmlns:a16="http://schemas.microsoft.com/office/drawing/2014/main" id="{94A0D4F2-AC1C-6375-197C-1F5FBEF579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628" r="-1" b="-1"/>
          <a:stretch/>
        </p:blipFill>
        <p:spPr>
          <a:xfrm>
            <a:off x="4550899" y="10"/>
            <a:ext cx="7641102" cy="6857990"/>
          </a:xfrm>
          <a:custGeom>
            <a:avLst/>
            <a:gdLst/>
            <a:ahLst/>
            <a:cxnLst/>
            <a:rect l="l" t="t" r="r" b="b"/>
            <a:pathLst>
              <a:path w="7641102" h="6858000">
                <a:moveTo>
                  <a:pt x="0" y="0"/>
                </a:moveTo>
                <a:lnTo>
                  <a:pt x="7641102" y="0"/>
                </a:lnTo>
                <a:lnTo>
                  <a:pt x="764110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6FF3A87B-2255-45E0-A551-C11FAF9329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0898" y="5773729"/>
            <a:ext cx="7641102" cy="1084271"/>
          </a:xfrm>
          <a:prstGeom prst="rect">
            <a:avLst/>
          </a:prstGeom>
          <a:gradFill flip="none" rotWithShape="1">
            <a:gsLst>
              <a:gs pos="100000">
                <a:schemeClr val="bg2">
                  <a:alpha val="60000"/>
                </a:schemeClr>
              </a:gs>
              <a:gs pos="40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3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5523E9D5-704D-BB11-2731-931B8F3B5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5524" cy="1997855"/>
          </a:xfrm>
        </p:spPr>
        <p:txBody>
          <a:bodyPr wrap="square" anchor="b">
            <a:normAutofit/>
          </a:bodyPr>
          <a:lstStyle/>
          <a:p>
            <a:r>
              <a:rPr lang="it-IT" dirty="0"/>
              <a:t>Come orientarsi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C7BEE08-0F84-EC50-C48A-BE210214B2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678400"/>
            <a:ext cx="3565525" cy="3414425"/>
          </a:xfrm>
        </p:spPr>
        <p:txBody>
          <a:bodyPr anchor="t">
            <a:normAutofit/>
          </a:bodyPr>
          <a:lstStyle/>
          <a:p>
            <a:r>
              <a:rPr lang="en-US" sz="1600" dirty="0" err="1"/>
              <a:t>Mitigazione</a:t>
            </a:r>
            <a:r>
              <a:rPr lang="en-US" sz="1600" dirty="0"/>
              <a:t>/</a:t>
            </a:r>
            <a:r>
              <a:rPr lang="en-US" sz="1600" dirty="0" err="1"/>
              <a:t>adattamento</a:t>
            </a:r>
            <a:endParaRPr lang="en-US" sz="1600" dirty="0"/>
          </a:p>
          <a:p>
            <a:r>
              <a:rPr lang="en-US" sz="1600" dirty="0"/>
              <a:t>Locale/</a:t>
            </a:r>
            <a:r>
              <a:rPr lang="en-US" sz="1600" dirty="0" err="1"/>
              <a:t>globale</a:t>
            </a:r>
            <a:endParaRPr lang="en-US" sz="1600" dirty="0"/>
          </a:p>
          <a:p>
            <a:r>
              <a:rPr lang="en-US" sz="1600" dirty="0" err="1"/>
              <a:t>Individuale</a:t>
            </a:r>
            <a:r>
              <a:rPr lang="en-US" sz="1600" dirty="0"/>
              <a:t>/</a:t>
            </a:r>
            <a:r>
              <a:rPr lang="en-US" sz="1600" dirty="0" err="1"/>
              <a:t>collettivo</a:t>
            </a:r>
            <a:r>
              <a:rPr lang="en-US" sz="1600" dirty="0"/>
              <a:t>/di </a:t>
            </a:r>
            <a:r>
              <a:rPr lang="en-US" sz="1600" dirty="0" err="1"/>
              <a:t>comunità</a:t>
            </a:r>
            <a:endParaRPr lang="en-US" sz="1600" dirty="0"/>
          </a:p>
          <a:p>
            <a:r>
              <a:rPr lang="en-US" sz="1600" dirty="0" err="1"/>
              <a:t>Problema</a:t>
            </a:r>
            <a:r>
              <a:rPr lang="en-US" sz="1600" dirty="0"/>
              <a:t>/</a:t>
            </a:r>
            <a:r>
              <a:rPr lang="en-US" sz="1600" dirty="0" err="1"/>
              <a:t>soluzione</a:t>
            </a:r>
            <a:endParaRPr lang="en-US" sz="1600" dirty="0"/>
          </a:p>
          <a:p>
            <a:r>
              <a:rPr lang="en-US" sz="1600" dirty="0"/>
              <a:t>Cause/</a:t>
            </a:r>
            <a:r>
              <a:rPr lang="en-US" sz="1600" dirty="0" err="1"/>
              <a:t>effetti</a:t>
            </a:r>
            <a:endParaRPr lang="en-US" sz="1600" dirty="0"/>
          </a:p>
          <a:p>
            <a:r>
              <a:rPr lang="en-US" sz="1600" dirty="0"/>
              <a:t>Numeri/</a:t>
            </a:r>
            <a:r>
              <a:rPr lang="en-US" sz="1600" dirty="0" err="1"/>
              <a:t>storie</a:t>
            </a:r>
            <a:endParaRPr lang="en-US" sz="1600" dirty="0"/>
          </a:p>
          <a:p>
            <a:r>
              <a:rPr lang="en-US" sz="1600" dirty="0"/>
              <a:t>Oggi/</a:t>
            </a:r>
            <a:r>
              <a:rPr lang="en-US" sz="1600" dirty="0" err="1"/>
              <a:t>domani</a:t>
            </a:r>
            <a:endParaRPr lang="en-US" sz="1600" dirty="0"/>
          </a:p>
        </p:txBody>
      </p:sp>
      <p:pic>
        <p:nvPicPr>
          <p:cNvPr id="5" name="Segnaposto contenuto 4" descr="Compasso con sfondo giallo">
            <a:extLst>
              <a:ext uri="{FF2B5EF4-FFF2-40B4-BE49-F238E27FC236}">
                <a16:creationId xmlns:a16="http://schemas.microsoft.com/office/drawing/2014/main" id="{D7C7600B-04F8-5F61-EECC-40D4682176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49" b="-2"/>
          <a:stretch/>
        </p:blipFill>
        <p:spPr>
          <a:xfrm>
            <a:off x="5588000" y="862806"/>
            <a:ext cx="5132388" cy="5132388"/>
          </a:xfrm>
          <a:custGeom>
            <a:avLst/>
            <a:gdLst/>
            <a:ahLst/>
            <a:cxnLst/>
            <a:rect l="l" t="t" r="r" b="b"/>
            <a:pathLst>
              <a:path w="5132388" h="5132388">
                <a:moveTo>
                  <a:pt x="2566194" y="0"/>
                </a:moveTo>
                <a:cubicBezTo>
                  <a:pt x="3983464" y="0"/>
                  <a:pt x="5132388" y="1148924"/>
                  <a:pt x="5132388" y="2566194"/>
                </a:cubicBezTo>
                <a:cubicBezTo>
                  <a:pt x="5132388" y="3983464"/>
                  <a:pt x="3983464" y="5132388"/>
                  <a:pt x="2566194" y="5132388"/>
                </a:cubicBezTo>
                <a:cubicBezTo>
                  <a:pt x="1148924" y="5132388"/>
                  <a:pt x="0" y="3983464"/>
                  <a:pt x="0" y="2566194"/>
                </a:cubicBezTo>
                <a:cubicBezTo>
                  <a:pt x="0" y="1148924"/>
                  <a:pt x="1148924" y="0"/>
                  <a:pt x="2566194" y="0"/>
                </a:cubicBezTo>
                <a:close/>
              </a:path>
            </a:pathLst>
          </a:cu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83B29DA-9BB8-4BA8-B8E1-8C2B544078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0822156" y="4143453"/>
            <a:ext cx="734257" cy="760506"/>
            <a:chOff x="5243759" y="1363788"/>
            <a:chExt cx="734257" cy="760506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D02496F8-166D-469A-8040-08608013BF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23E648A7-A02A-4DC7-9FEC-489F1BA6F7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4EF573B1-38BC-4C7B-894C-BE3864A04A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647A77D8-817B-4A9F-86AA-FE781E813D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68780" y="505900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665732"/>
      </p:ext>
    </p:extLst>
  </p:cSld>
  <p:clrMapOvr>
    <a:masterClrMapping/>
  </p:clrMapOvr>
</p:sld>
</file>

<file path=ppt/theme/theme1.xml><?xml version="1.0" encoding="utf-8"?>
<a:theme xmlns:a="http://schemas.openxmlformats.org/drawingml/2006/main" name="3DFloatVTI">
  <a:themeElements>
    <a:clrScheme name="AnalogousFromLightSeedLeftStep">
      <a:dk1>
        <a:srgbClr val="000000"/>
      </a:dk1>
      <a:lt1>
        <a:srgbClr val="FFFFFF"/>
      </a:lt1>
      <a:dk2>
        <a:srgbClr val="243241"/>
      </a:dk2>
      <a:lt2>
        <a:srgbClr val="E2E5E8"/>
      </a:lt2>
      <a:accent1>
        <a:srgbClr val="BA9C80"/>
      </a:accent1>
      <a:accent2>
        <a:srgbClr val="BA827F"/>
      </a:accent2>
      <a:accent3>
        <a:srgbClr val="C594A6"/>
      </a:accent3>
      <a:accent4>
        <a:srgbClr val="BA7FAD"/>
      </a:accent4>
      <a:accent5>
        <a:srgbClr val="BC94C5"/>
      </a:accent5>
      <a:accent6>
        <a:srgbClr val="967FBA"/>
      </a:accent6>
      <a:hlink>
        <a:srgbClr val="5E85A8"/>
      </a:hlink>
      <a:folHlink>
        <a:srgbClr val="7F7F7F"/>
      </a:folHlink>
    </a:clrScheme>
    <a:fontScheme name="Float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DFloatVTI" id="{F59BA300-ED19-4B39-9AE3-7882B1DE8B78}" vid="{0FEC63E3-719F-4F50-9F1E-5B8BAF39109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321</Words>
  <Application>Microsoft Office PowerPoint</Application>
  <PresentationFormat>Widescreen</PresentationFormat>
  <Paragraphs>53</Paragraphs>
  <Slides>15</Slides>
  <Notes>0</Notes>
  <HiddenSlides>1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9" baseType="lpstr">
      <vt:lpstr>Arial</vt:lpstr>
      <vt:lpstr>Avenir Next LT Pro</vt:lpstr>
      <vt:lpstr>Calibri</vt:lpstr>
      <vt:lpstr>3DFloatVTI</vt:lpstr>
      <vt:lpstr>Ambiente:  parole per una crisi</vt:lpstr>
      <vt:lpstr>Lenti per guardare il mondo</vt:lpstr>
      <vt:lpstr>Strumenti per tutti i giornalisti…</vt:lpstr>
      <vt:lpstr>Come cambia  la comunicazione sul clima</vt:lpstr>
      <vt:lpstr>Old Climate Denial</vt:lpstr>
      <vt:lpstr>New Climate Denial</vt:lpstr>
      <vt:lpstr>Come si racconta la crisi in Italia</vt:lpstr>
      <vt:lpstr>Risultati:</vt:lpstr>
      <vt:lpstr>Come orientarsi</vt:lpstr>
      <vt:lpstr>Nuove parole per una nuova narrazione</vt:lpstr>
      <vt:lpstr>Attenzione ai finanziatori</vt:lpstr>
      <vt:lpstr>Attenzione al  false balance</vt:lpstr>
      <vt:lpstr>Attenzione alle fonti</vt:lpstr>
      <vt:lpstr>I need an expert!</vt:lpstr>
      <vt:lpstr>Grazie manacorda@galileonet.it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Ambiente:  le parole della crisi</dc:title>
  <dc:creator>Elisa Manacorda</dc:creator>
  <cp:lastModifiedBy>Galileo Servizi Editoriali</cp:lastModifiedBy>
  <cp:revision>27</cp:revision>
  <dcterms:created xsi:type="dcterms:W3CDTF">2024-01-15T17:21:08Z</dcterms:created>
  <dcterms:modified xsi:type="dcterms:W3CDTF">2026-02-12T14:40:02Z</dcterms:modified>
</cp:coreProperties>
</file>