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78DCC-A884-4619-A559-A7CFEDDCF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1E7786-9143-4355-A55B-FC3402ABB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E6798-CDE8-46EC-AD57-B9CA2B3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AC9D9-4869-4D4C-99CA-B21B9DAD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62968-CE3D-4640-AD25-6C6ACF8A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999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039DE-31E7-4EF5-838C-7002A0123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B9C3DE-A64F-4E89-8531-FD9D4A9D4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15FBE-0CFA-418D-98F4-F340FD962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72C25-927E-4FB7-8D18-19E393B2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2A7D1-DBCC-4696-A800-27BBDFB50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494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90F338-A964-45EB-A3B3-4C1E2B04E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4F7CA-43A7-4B8B-B358-4F748DBE5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10C82-08F3-4BFC-B32C-BCD051C32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0A7D8-049F-4968-8132-6DF71B068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AE0B5-97DB-4A12-B552-023C737C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123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F55D-EF0F-4870-8702-D15C83C1F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23D69-FF09-4875-A58A-41C10550D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914B7-57D3-4C49-AFB5-F59186C2D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5552C-7AEF-439A-8D58-E3CF72A2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D4F11-E893-4FF2-A7E6-9C7A7427D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12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08EF-CE49-4C83-A90E-399214F2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DB01F-F93C-4D6B-9A3B-10F1F952A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163B1-D14D-4D4F-A8FF-E75A3A98B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A29F3-871E-4440-866C-89CF3679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A4C4C-7425-4B23-851C-F98871F8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1489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116DE-FDF9-46DB-819D-1198C8C99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AB653-FC39-464E-A145-8AB5467F3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D2678-EA32-4C2D-8CA3-A711BC407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800F6-25C2-40F1-A2B1-A81230B50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5C6E7-4876-40F5-9923-9D97895C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990EE3-A1FE-4DF5-9FE2-1C90016B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462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51A41-C340-43AB-A0DE-7F7C1D033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685E5-D811-4EB1-AC92-2073746F6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F33B5-7CA6-4A15-A170-D772E21B9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B56803-A70F-4AE9-89A2-77F06D567E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7C5375-DFD2-406A-B176-6B7FFA3457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7CE092-DCE5-416C-AE6E-2D1F3403D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7C6D00-E183-467A-9345-86617A7A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541EF-83B7-46D2-B040-AB85EE0C8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82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AB6D9-17F7-4E6B-8651-CF252F477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57C9EA-09D4-4BAD-9D7A-4F9413759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0BBADA-DDE0-4116-B315-0FE66FB9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24DC3B-9DC5-4CF9-B49D-1C4D20679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399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1AD607-225C-4CDA-94A6-8A7C12A05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36B640-BB50-4E77-9B54-ED432D7E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88F0A-D3D7-49EB-B2AF-74EDF961C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9471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C65AA-CFA5-40E3-9EA6-A8F7920E9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4FCB9-B00E-4EBE-976B-129C49A98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444A03-BC84-4EE3-AB3A-77F20BE2C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89FA7-715C-4BCF-814F-D09E99BE9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77F35-A243-41EC-8569-A9DB66412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8CC58-F08D-433B-B704-015F1F93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841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DDE29-1399-41B3-92B7-50A46046E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EE83D1-84B4-45B4-BB64-0701EEF621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66461A-EE94-45B4-A209-BE0A5C42F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1D8871-FB55-4DE8-910E-91E97D2C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52508-A496-4811-BD4C-C70FE5F2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107EF-D435-426D-BD76-31569B8D7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28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FD0239-7058-46B9-8858-314631477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421C5-6711-44FF-9FAF-BF244BCC5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4A6D1-8EF8-4DD5-84CC-129545AD5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722B-3C2A-4C2C-A2B7-1D7AE604979E}" type="datetimeFigureOut">
              <a:rPr lang="it-IT" smtClean="0"/>
              <a:t>12/06/2026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68D20-4B5B-49A3-81C0-C21B37EAF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B0222-91E9-421D-A305-22FDD25390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C3628-F7C7-4468-9D38-11B27F760C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4187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F32CD-FCA3-3ACA-E20A-E0C554F77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9200B0-41EA-39BF-E1F4-BE223E30A02B}"/>
              </a:ext>
            </a:extLst>
          </p:cNvPr>
          <p:cNvSpPr txBox="1"/>
          <p:nvPr/>
        </p:nvSpPr>
        <p:spPr>
          <a:xfrm>
            <a:off x="0" y="289679"/>
            <a:ext cx="1207318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Esame del 28 settembre 2009            –         Compito Giallo          –                        Problema 2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miscela gassosa X costituita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brucia in 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formando come prodotti di ossidazione esclusivamente CO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e 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O. Esattamente 300 ml della miscela gassosa (misurati a c.n.) sono mescolati con 1200 ml di 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(misurato a c.n. ed in eccesso) e bruciati. L’acqua formatasi viene eliminata ed il volume dei gas residui (misurati a c.n.) risulta di 636 ml. Calcolare la percentuale in volume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nella miscela gassosa X.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°°°°°°°°°°°°°°°°°°°°°°°°°°°°°°°°°°°°°°°°°°°°°°°°°°°°°°°°°°°°°°°°°°°°°°°°°°°°°°°°°°°°°°°°°°°°°°°°°°°°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Ponendo x = volume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y = volume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z = volume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nella miscela gassosa X.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 ha: x + y + z = 300          1° equazione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seguito alla combustione con 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avvengono le seguenti reazioni 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C0AC11-946E-7200-858D-49161FDE6898}"/>
              </a:ext>
            </a:extLst>
          </p:cNvPr>
          <p:cNvSpPr txBox="1"/>
          <p:nvPr/>
        </p:nvSpPr>
        <p:spPr>
          <a:xfrm>
            <a:off x="358254" y="3560107"/>
            <a:ext cx="61210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+  5 O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3 CO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+    4 H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      5 x                3 x             4 x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EA96DB-B203-CB86-7CFD-F5C0A66F4D87}"/>
              </a:ext>
            </a:extLst>
          </p:cNvPr>
          <p:cNvSpPr txBox="1"/>
          <p:nvPr/>
        </p:nvSpPr>
        <p:spPr>
          <a:xfrm>
            <a:off x="358254" y="4337545"/>
            <a:ext cx="61210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+  9/2  O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3 CO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+  3 H</a:t>
            </a:r>
            <a:r>
              <a:rPr lang="es-ES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y           9/2 y                   3 y           3  y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Rectangle 17">
            <a:extLst>
              <a:ext uri="{FF2B5EF4-FFF2-40B4-BE49-F238E27FC236}">
                <a16:creationId xmlns:a16="http://schemas.microsoft.com/office/drawing/2014/main" id="{53682B93-2719-21D9-7B44-9B578EC16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364" y="534358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4" name="Line 16">
            <a:extLst>
              <a:ext uri="{FF2B5EF4-FFF2-40B4-BE49-F238E27FC236}">
                <a16:creationId xmlns:a16="http://schemas.microsoft.com/office/drawing/2014/main" id="{3DF84956-7401-E2C3-CE6F-343A54E011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7868" y="5327007"/>
            <a:ext cx="228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2C402F09-AFA6-43D1-36FB-16BA9CB4A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10" y="5028043"/>
            <a:ext cx="41152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</a:t>
            </a:r>
            <a:r>
              <a:rPr kumimoji="0" lang="it-IT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it-IT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+ 6 O</a:t>
            </a:r>
            <a:r>
              <a:rPr kumimoji="0" lang="it-IT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4 CO</a:t>
            </a:r>
            <a:r>
              <a:rPr kumimoji="0" lang="it-IT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+ 4 H</a:t>
            </a:r>
            <a:r>
              <a:rPr kumimoji="0" lang="it-IT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z            6 z                 4 z          4 z     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6B094D28-5DEC-E539-AF3C-22DD4B20A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4505" y="3759791"/>
            <a:ext cx="27660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" name="Line 16">
            <a:extLst>
              <a:ext uri="{FF2B5EF4-FFF2-40B4-BE49-F238E27FC236}">
                <a16:creationId xmlns:a16="http://schemas.microsoft.com/office/drawing/2014/main" id="{AA74ABC0-C796-CC1D-CED8-878FDB919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1111" y="4526340"/>
            <a:ext cx="27660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39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00C239-FC99-89A0-6EE3-866242755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3D3F20-09D8-7025-5E04-3E651AC8F7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50" y="100012"/>
            <a:ext cx="10248900" cy="665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318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9ADCE-B47D-9101-817D-5CF97E0C0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083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9ECDE98-4C52-87F4-565F-A4A0DFF5D3B6}"/>
              </a:ext>
            </a:extLst>
          </p:cNvPr>
          <p:cNvSpPr txBox="1"/>
          <p:nvPr/>
        </p:nvSpPr>
        <p:spPr>
          <a:xfrm>
            <a:off x="2275" y="172956"/>
            <a:ext cx="105610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dopo l’eliminazione dell’acqua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formatasi in seguito alla combustione, alla fine rimangono solamente: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l’O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eccesso e la CO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formatasi.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BFAA51-ABE4-92DB-A9E9-CA96FECD97ED}"/>
              </a:ext>
            </a:extLst>
          </p:cNvPr>
          <p:cNvSpPr txBox="1"/>
          <p:nvPr/>
        </p:nvSpPr>
        <p:spPr>
          <a:xfrm>
            <a:off x="112594" y="865596"/>
            <a:ext cx="9850272" cy="2120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Volume finale = volume di 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eccesso + volume di CO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formato </a:t>
            </a:r>
          </a:p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volume di 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eccesso = volume iniziale – volume adoperato nella combustione = </a:t>
            </a:r>
          </a:p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1200 – (5 x + 9/2 y + 6 z)</a:t>
            </a:r>
          </a:p>
          <a:p>
            <a:pPr>
              <a:lnSpc>
                <a:spcPct val="150000"/>
              </a:lnSpc>
            </a:pPr>
            <a:r>
              <a:rPr lang="it-IT" dirty="0">
                <a:latin typeface="Times New Roman" panose="02020603050405020304" pitchFamily="18" charset="0"/>
              </a:rPr>
              <a:t>volume di CO</a:t>
            </a:r>
            <a:r>
              <a:rPr lang="it-IT" baseline="-25000" dirty="0">
                <a:latin typeface="Times New Roman" panose="02020603050405020304" pitchFamily="18" charset="0"/>
              </a:rPr>
              <a:t>2</a:t>
            </a:r>
            <a:r>
              <a:rPr lang="it-IT" dirty="0">
                <a:latin typeface="Times New Roman" panose="02020603050405020304" pitchFamily="18" charset="0"/>
              </a:rPr>
              <a:t> formato = 3 x + 3 y + 4 z</a:t>
            </a:r>
          </a:p>
          <a:p>
            <a:pPr>
              <a:lnSpc>
                <a:spcPct val="150000"/>
              </a:lnSpc>
              <a:buNone/>
            </a:pP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A2DCE6-D171-BE5D-C858-431290740FE4}"/>
              </a:ext>
            </a:extLst>
          </p:cNvPr>
          <p:cNvSpPr txBox="1"/>
          <p:nvPr/>
        </p:nvSpPr>
        <p:spPr>
          <a:xfrm>
            <a:off x="112594" y="2643643"/>
            <a:ext cx="612102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Dunque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s-ES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636 = 1200 – (5 x + 9/2 y + 6 z) + (3 x + 3 y + 4 z) </a:t>
            </a:r>
            <a:endParaRPr lang="it-IT" sz="1800" dirty="0">
              <a:effectLst/>
              <a:highlight>
                <a:srgbClr val="00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41C002-AAC1-9A97-CAFA-C7D18C21474D}"/>
              </a:ext>
            </a:extLst>
          </p:cNvPr>
          <p:cNvSpPr txBox="1"/>
          <p:nvPr/>
        </p:nvSpPr>
        <p:spPr>
          <a:xfrm>
            <a:off x="112594" y="3580739"/>
            <a:ext cx="6121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2x + 1,5 y + 2 z = 564           2° </a:t>
            </a:r>
            <a:r>
              <a:rPr lang="es-E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equazione</a:t>
            </a:r>
            <a:endParaRPr lang="it-IT" dirty="0"/>
          </a:p>
        </p:txBody>
      </p:sp>
      <p:sp>
        <p:nvSpPr>
          <p:cNvPr id="17" name="AutoShape 7">
            <a:extLst>
              <a:ext uri="{FF2B5EF4-FFF2-40B4-BE49-F238E27FC236}">
                <a16:creationId xmlns:a16="http://schemas.microsoft.com/office/drawing/2014/main" id="{CFF18CEE-901D-E77E-4DF4-E8E4FD05CBCE}"/>
              </a:ext>
            </a:extLst>
          </p:cNvPr>
          <p:cNvSpPr>
            <a:spLocks/>
          </p:cNvSpPr>
          <p:nvPr/>
        </p:nvSpPr>
        <p:spPr bwMode="auto">
          <a:xfrm>
            <a:off x="150768" y="4091794"/>
            <a:ext cx="152400" cy="873571"/>
          </a:xfrm>
          <a:prstGeom prst="leftBrace">
            <a:avLst>
              <a:gd name="adj1" fmla="val 24219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3B5B9D-DD1A-FB92-DAA1-9F38D8A821F8}"/>
              </a:ext>
            </a:extLst>
          </p:cNvPr>
          <p:cNvSpPr txBox="1"/>
          <p:nvPr/>
        </p:nvSpPr>
        <p:spPr>
          <a:xfrm>
            <a:off x="303168" y="4013595"/>
            <a:ext cx="612102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 + 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 + 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= </a:t>
            </a:r>
            <a:r>
              <a:rPr lang="it-IT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00 </a:t>
            </a:r>
          </a:p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x + 1,5 y + 2 z = 564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B77D68-310A-1AD2-1E9C-58D8C5420E60}"/>
              </a:ext>
            </a:extLst>
          </p:cNvPr>
          <p:cNvSpPr txBox="1"/>
          <p:nvPr/>
        </p:nvSpPr>
        <p:spPr>
          <a:xfrm>
            <a:off x="226968" y="4845599"/>
            <a:ext cx="10063444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0,5 y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it-IT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                           da cui       y = </a:t>
            </a:r>
            <a:r>
              <a:rPr lang="it-IT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72 ml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volume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presente in 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93CD36-39CF-30E9-88DE-57F3B1EF2403}"/>
              </a:ext>
            </a:extLst>
          </p:cNvPr>
          <p:cNvSpPr txBox="1"/>
          <p:nvPr/>
        </p:nvSpPr>
        <p:spPr>
          <a:xfrm>
            <a:off x="685801" y="5545766"/>
            <a:ext cx="1634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 in V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it-IT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2E9ECE8-11B4-98A8-A261-949CB6FF3893}"/>
              </a:ext>
            </a:extLst>
          </p:cNvPr>
          <p:cNvSpPr txBox="1"/>
          <p:nvPr/>
        </p:nvSpPr>
        <p:spPr>
          <a:xfrm>
            <a:off x="2198180" y="5443821"/>
            <a:ext cx="6121020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  72/300  × 100 = </a:t>
            </a:r>
            <a:r>
              <a:rPr lang="it-IT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24,00 %</a:t>
            </a:r>
          </a:p>
        </p:txBody>
      </p:sp>
    </p:spTree>
    <p:extLst>
      <p:ext uri="{BB962C8B-B14F-4D97-AF65-F5344CB8AC3E}">
        <p14:creationId xmlns:p14="http://schemas.microsoft.com/office/powerpoint/2010/main" val="2409859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FB91A-4F85-6F76-B497-085689762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7826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C58D6-032A-CBF5-34D8-C79F86C13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FB92332-F2BA-4801-56C2-5C8904048C2A}"/>
              </a:ext>
            </a:extLst>
          </p:cNvPr>
          <p:cNvSpPr txBox="1"/>
          <p:nvPr/>
        </p:nvSpPr>
        <p:spPr>
          <a:xfrm>
            <a:off x="98947" y="182055"/>
            <a:ext cx="1058725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Esame del 6 Giugno 2007                -                 Compito Bianco		-                  Problema 3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25°C il prodotto di solubilità di Ag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è 1,1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 quello di AgCl è 1,8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-10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soluzione acquosa contiene NaCl 0,040 M e Na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0,15 M. Si aggiunge lentamente alla soluzione un sale solubile di argento. Quale sale precipita per primo? Qual è la concentrazione di Ag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quando inizia a precipitare tale sale? </a:t>
            </a:r>
            <a:endParaRPr lang="it-IT" dirty="0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61067F4B-BDB3-31AB-5BC9-5BF40E361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275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709FC818-AF1D-51F9-DCAD-C2A522434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9795" y="2438563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C552D9A4-77BE-A973-E29B-B4FDF9590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1936381"/>
            <a:ext cx="95944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°°°°°°°°°°°°°°°°°°°°°°°°°°°°°°°°°°°°°°°°°°°°°°°°°°°°°°°°°°°°°°°°°°°°°°°°°°°°°°°°°°°°°°°°°°°°°°°°°°°°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    AgCl             Ag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Cl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Ks = [Ag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× [Cl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1,8 × 10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fare iniziare la precipitazione di Cl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come AgCl la concentrazione di Ag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soluzione deve essere: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53B4F4B9-26C6-47E6-8389-01D7454EF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785" y="330802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ine 10">
            <a:extLst>
              <a:ext uri="{FF2B5EF4-FFF2-40B4-BE49-F238E27FC236}">
                <a16:creationId xmlns:a16="http://schemas.microsoft.com/office/drawing/2014/main" id="{6AF9105C-5795-E6BF-755D-1102B4DAB2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81245" y="3848671"/>
            <a:ext cx="563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18AA2907-D879-2387-351C-C5E82EC8B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3525506"/>
            <a:ext cx="58128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[Ag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      Ks AgCl     = </a:t>
            </a:r>
            <a:r>
              <a:rPr lang="de-DE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1,8 × 10</a:t>
            </a:r>
            <a:r>
              <a:rPr lang="de-DE" altLang="it-IT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=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4,5 × 10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-9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moli/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[Cl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               0.040</a:t>
            </a:r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71E66C83-B34C-010A-67A8-56B4E02F96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0347" y="3823652"/>
            <a:ext cx="82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6BD63C07-E665-8E8C-A00D-70448961D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785" y="45606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Line 13">
            <a:extLst>
              <a:ext uri="{FF2B5EF4-FFF2-40B4-BE49-F238E27FC236}">
                <a16:creationId xmlns:a16="http://schemas.microsoft.com/office/drawing/2014/main" id="{0A4C9CC0-7B8C-EDDE-DC8F-04A318617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5570" y="4573984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E286563E-4AF9-A5AC-3E07-1045A074A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31" y="4389318"/>
            <a:ext cx="81437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 Ag</a:t>
            </a:r>
            <a:r>
              <a:rPr kumimoji="0" lang="de-DE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kumimoji="0" lang="de-DE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2 Ag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+ CrO</a:t>
            </a:r>
            <a:r>
              <a:rPr kumimoji="0" lang="de-DE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Ks = [Ag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× [CrO</a:t>
            </a:r>
            <a:r>
              <a:rPr kumimoji="0" lang="de-DE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kumimoji="0" lang="de-DE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1,1 × 10</a:t>
            </a:r>
            <a:r>
              <a:rPr kumimoji="0" lang="de-DE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endParaRPr kumimoji="0" lang="de-DE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F021053-7342-73BF-ED46-CCBB6410867F}"/>
              </a:ext>
            </a:extLst>
          </p:cNvPr>
          <p:cNvSpPr txBox="1"/>
          <p:nvPr/>
        </p:nvSpPr>
        <p:spPr>
          <a:xfrm>
            <a:off x="2275" y="5076261"/>
            <a:ext cx="11530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 fare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iniziare la precipitazione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CrO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come Ag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CrO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la concentrazione di Ag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soluzione deve essere: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CEE652-4BC6-76D5-75A9-90644749B98A}"/>
              </a:ext>
            </a:extLst>
          </p:cNvPr>
          <p:cNvSpPr txBox="1"/>
          <p:nvPr/>
        </p:nvSpPr>
        <p:spPr>
          <a:xfrm>
            <a:off x="395784" y="5742056"/>
            <a:ext cx="80385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[Ag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    Ks Ag</a:t>
            </a:r>
            <a:r>
              <a:rPr kumimoji="0" lang="it-IT" altLang="it-IT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</a:t>
            </a:r>
            <a:r>
              <a:rPr kumimoji="0" lang="it-IT" altLang="it-IT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/[CrO</a:t>
            </a:r>
            <a:r>
              <a:rPr kumimoji="0" lang="it-IT" altLang="it-IT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 =     1,1 </a:t>
            </a:r>
            <a:r>
              <a:rPr lang="it-IT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-12</a:t>
            </a:r>
            <a:r>
              <a:rPr lang="it-IT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/0.15   = </a:t>
            </a:r>
            <a:r>
              <a:rPr lang="it-IT" altLang="it-IT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2,71 × 10</a:t>
            </a:r>
            <a:r>
              <a:rPr lang="it-IT" altLang="it-IT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it-IT" altLang="it-IT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moli/l</a:t>
            </a:r>
          </a:p>
          <a:p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it-IT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FCF6F0-B68B-9D3E-22D8-24F76C3C50B1}"/>
              </a:ext>
            </a:extLst>
          </p:cNvPr>
          <p:cNvSpPr txBox="1"/>
          <p:nvPr/>
        </p:nvSpPr>
        <p:spPr>
          <a:xfrm>
            <a:off x="5609230" y="297521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it-IT" dirty="0"/>
          </a:p>
        </p:txBody>
      </p:sp>
      <p:grpSp>
        <p:nvGrpSpPr>
          <p:cNvPr id="28" name="Group 16">
            <a:extLst>
              <a:ext uri="{FF2B5EF4-FFF2-40B4-BE49-F238E27FC236}">
                <a16:creationId xmlns:a16="http://schemas.microsoft.com/office/drawing/2014/main" id="{9273ACF0-173A-A1FA-45C3-01A299B158E7}"/>
              </a:ext>
            </a:extLst>
          </p:cNvPr>
          <p:cNvGrpSpPr>
            <a:grpSpLocks/>
          </p:cNvGrpSpPr>
          <p:nvPr/>
        </p:nvGrpSpPr>
        <p:grpSpPr bwMode="auto">
          <a:xfrm>
            <a:off x="1344708" y="5667254"/>
            <a:ext cx="1894840" cy="457200"/>
            <a:chOff x="414" y="7837"/>
            <a:chExt cx="2984" cy="720"/>
          </a:xfrm>
        </p:grpSpPr>
        <p:sp>
          <p:nvSpPr>
            <p:cNvPr id="29" name="Line 17">
              <a:extLst>
                <a:ext uri="{FF2B5EF4-FFF2-40B4-BE49-F238E27FC236}">
                  <a16:creationId xmlns:a16="http://schemas.microsoft.com/office/drawing/2014/main" id="{364A8CAA-2DA7-8339-C332-27A0C2A1F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" y="8197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Line 18">
              <a:extLst>
                <a:ext uri="{FF2B5EF4-FFF2-40B4-BE49-F238E27FC236}">
                  <a16:creationId xmlns:a16="http://schemas.microsoft.com/office/drawing/2014/main" id="{3EC66771-607B-C854-FC07-235F7433E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" y="783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" name="Line 19">
              <a:extLst>
                <a:ext uri="{FF2B5EF4-FFF2-40B4-BE49-F238E27FC236}">
                  <a16:creationId xmlns:a16="http://schemas.microsoft.com/office/drawing/2014/main" id="{890C746E-A6D7-34D0-C213-20918A870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" y="7847"/>
              <a:ext cx="28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grpSp>
        <p:nvGrpSpPr>
          <p:cNvPr id="32" name="Group 16">
            <a:extLst>
              <a:ext uri="{FF2B5EF4-FFF2-40B4-BE49-F238E27FC236}">
                <a16:creationId xmlns:a16="http://schemas.microsoft.com/office/drawing/2014/main" id="{2AFD67B9-C1DE-9C1D-24E5-59C33A45C8D1}"/>
              </a:ext>
            </a:extLst>
          </p:cNvPr>
          <p:cNvGrpSpPr>
            <a:grpSpLocks/>
          </p:cNvGrpSpPr>
          <p:nvPr/>
        </p:nvGrpSpPr>
        <p:grpSpPr bwMode="auto">
          <a:xfrm>
            <a:off x="3765459" y="5742056"/>
            <a:ext cx="1680210" cy="457200"/>
            <a:chOff x="414" y="7837"/>
            <a:chExt cx="2646" cy="720"/>
          </a:xfrm>
        </p:grpSpPr>
        <p:sp>
          <p:nvSpPr>
            <p:cNvPr id="33" name="Line 17">
              <a:extLst>
                <a:ext uri="{FF2B5EF4-FFF2-40B4-BE49-F238E27FC236}">
                  <a16:creationId xmlns:a16="http://schemas.microsoft.com/office/drawing/2014/main" id="{66B0D4B1-94E7-DA33-C2F3-CFC3ED5B32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" y="8197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Line 18">
              <a:extLst>
                <a:ext uri="{FF2B5EF4-FFF2-40B4-BE49-F238E27FC236}">
                  <a16:creationId xmlns:a16="http://schemas.microsoft.com/office/drawing/2014/main" id="{07B25DBD-4247-D3B4-4244-3860E7B314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" y="783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19">
              <a:extLst>
                <a:ext uri="{FF2B5EF4-FFF2-40B4-BE49-F238E27FC236}">
                  <a16:creationId xmlns:a16="http://schemas.microsoft.com/office/drawing/2014/main" id="{EAB9DD76-9649-EE50-1EAC-907D80B59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2" y="7847"/>
              <a:ext cx="25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3178F6B-7E72-37AF-5848-44248E842978}"/>
              </a:ext>
            </a:extLst>
          </p:cNvPr>
          <p:cNvSpPr txBox="1"/>
          <p:nvPr/>
        </p:nvSpPr>
        <p:spPr>
          <a:xfrm>
            <a:off x="98947" y="6300907"/>
            <a:ext cx="103552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dunque </a:t>
            </a: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precipita per primo AgCl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la [Ag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nel momento  in cui inizia a precipitare sarà 4,5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-9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moli/l.</a:t>
            </a:r>
          </a:p>
        </p:txBody>
      </p:sp>
    </p:spTree>
    <p:extLst>
      <p:ext uri="{BB962C8B-B14F-4D97-AF65-F5344CB8AC3E}">
        <p14:creationId xmlns:p14="http://schemas.microsoft.com/office/powerpoint/2010/main" val="126303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6643E-4E23-DC52-44AE-FF121C269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794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562E1-7818-D066-173D-E451D8729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B0576E-21F8-9D86-FE9A-7EA9EC443C86}"/>
              </a:ext>
            </a:extLst>
          </p:cNvPr>
          <p:cNvSpPr txBox="1"/>
          <p:nvPr/>
        </p:nvSpPr>
        <p:spPr>
          <a:xfrm>
            <a:off x="2275" y="102191"/>
            <a:ext cx="1170063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Esame del 14 giugno 2010            –         Compito Rosa          –                                 Problema 3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L’acido benzoico (C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COOH) è un acido monoprotico debole, avente Ka = 6,40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-5 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25°C.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 soluzione di benzoato di potassio,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 , del volume di 550 mL, ha una </a:t>
            </a:r>
            <a:r>
              <a:rPr lang="it-IT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pressione osmotica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2306 Torr a 25°C.    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Calcolare:  a) grammi di benzoato di potassio presenti nella soluzione.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b) il pH della soluzione.</a:t>
            </a:r>
          </a:p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 c) il pH dopo l’aggiunta di 120,0 mL di soluzione di HCl 0,080 M. 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01AAA82-077A-F174-089C-EB98509E5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251" y="1995017"/>
            <a:ext cx="1170063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°°°°°°°°°°°°°°°°°°°°°°°°°°°°°°°°°°°°°°°°°°°°°°°°°°°°°°°°°°°°°°°°°°°°°°°°°°°°°°°°°°°°°°°°°°°°°°°°°°°°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determinazione della concentrazione del sale: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considerando il valore della Ka si possono trascurare la concentrazione delle specie ottenute dall’idrolisi del sale nel calcolo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della pressione osmotica.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72AC1BA-6578-E67C-54C2-52875799F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251" y="3198200"/>
            <a:ext cx="559640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endParaRPr lang="it-IT" altLang="it-IT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GB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GB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en-GB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GB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COOK</a:t>
            </a:r>
            <a:r>
              <a:rPr kumimoji="0" lang="en-US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kumimoji="0" lang="en-GB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GB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GB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en-GB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GB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</a:t>
            </a:r>
            <a:r>
              <a:rPr kumimoji="0" lang="en-US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+     K</a:t>
            </a:r>
            <a:r>
              <a:rPr kumimoji="0" lang="en-US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c                        </a:t>
            </a:r>
            <a:r>
              <a:rPr kumimoji="0" lang="en-US" altLang="it-IT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kumimoji="0" lang="el-G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2</a:t>
            </a:r>
            <a:endParaRPr kumimoji="0" lang="en-US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16">
            <a:extLst>
              <a:ext uri="{FF2B5EF4-FFF2-40B4-BE49-F238E27FC236}">
                <a16:creationId xmlns:a16="http://schemas.microsoft.com/office/drawing/2014/main" id="{E973ECE7-AB7B-06EC-1EF1-1AAAD5E30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4821" y="3689265"/>
            <a:ext cx="334694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3AB35D2-C6A3-0010-C344-798B5E0F8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251" y="431121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75B9800D-CF50-4CE2-C6FA-89DADD058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616" y="4311219"/>
            <a:ext cx="73738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l-GR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c × R × T ×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× 0,0821 × 298 × 2 = 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2306/760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     </a:t>
            </a:r>
            <a:r>
              <a:rPr kumimoji="0" lang="pl-PL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 = 0,0620  M</a:t>
            </a:r>
            <a:endParaRPr kumimoji="0" lang="pl-PL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CC0DC5-989A-C6A2-3146-B47E420807F1}"/>
              </a:ext>
            </a:extLst>
          </p:cNvPr>
          <p:cNvSpPr txBox="1"/>
          <p:nvPr/>
        </p:nvSpPr>
        <p:spPr>
          <a:xfrm>
            <a:off x="299404" y="4863048"/>
            <a:ext cx="95952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Moli di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 =  M × V = 0,0620  × 0,550 = 0,0341 moli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DDA97C-AA56-BF15-FE79-A8A2B392C7A2}"/>
              </a:ext>
            </a:extLst>
          </p:cNvPr>
          <p:cNvSpPr txBox="1"/>
          <p:nvPr/>
        </p:nvSpPr>
        <p:spPr>
          <a:xfrm>
            <a:off x="392616" y="5410483"/>
            <a:ext cx="7192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 = moli × PM = 0,0341 × 160 = </a:t>
            </a:r>
            <a:r>
              <a:rPr lang="it-IT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5,46 g</a:t>
            </a:r>
          </a:p>
        </p:txBody>
      </p:sp>
    </p:spTree>
    <p:extLst>
      <p:ext uri="{BB962C8B-B14F-4D97-AF65-F5344CB8AC3E}">
        <p14:creationId xmlns:p14="http://schemas.microsoft.com/office/powerpoint/2010/main" val="1383864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2D0F6-4B11-1356-EB3C-E3870883E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D4D6349-E444-26AD-803C-287E6CA5F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6" y="1531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1">
            <a:extLst>
              <a:ext uri="{FF2B5EF4-FFF2-40B4-BE49-F238E27FC236}">
                <a16:creationId xmlns:a16="http://schemas.microsoft.com/office/drawing/2014/main" id="{92CBADF9-FC21-F036-065C-515E8936CFFF}"/>
              </a:ext>
            </a:extLst>
          </p:cNvPr>
          <p:cNvGrpSpPr>
            <a:grpSpLocks/>
          </p:cNvGrpSpPr>
          <p:nvPr/>
        </p:nvGrpSpPr>
        <p:grpSpPr bwMode="auto">
          <a:xfrm>
            <a:off x="2792597" y="601884"/>
            <a:ext cx="228600" cy="61912"/>
            <a:chOff x="5676" y="3735"/>
            <a:chExt cx="361" cy="97"/>
          </a:xfrm>
        </p:grpSpPr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432F1795-DDD7-EF2B-3E71-80896CD44F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7" y="3735"/>
              <a:ext cx="3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Line 2">
              <a:extLst>
                <a:ext uri="{FF2B5EF4-FFF2-40B4-BE49-F238E27FC236}">
                  <a16:creationId xmlns:a16="http://schemas.microsoft.com/office/drawing/2014/main" id="{17B640EB-F2E6-4BE8-CF90-1F9C5906F1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76" y="3832"/>
              <a:ext cx="3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DEB386C7-8889-D89F-5C2A-AC1544282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49" y="417218"/>
            <a:ext cx="55931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  C</a:t>
            </a:r>
            <a:r>
              <a:rPr kumimoji="0" lang="en-US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en-US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</a:t>
            </a:r>
            <a:r>
              <a:rPr kumimoji="0" lang="en-US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+   H</a:t>
            </a:r>
            <a:r>
              <a:rPr kumimoji="0" lang="en-US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               C</a:t>
            </a:r>
            <a:r>
              <a:rPr kumimoji="0" lang="en-US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en-US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US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COOH     +    OH</a:t>
            </a:r>
            <a:r>
              <a:rPr kumimoji="0" lang="en-US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kumimoji="0" lang="en-US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EE4BA9-FA34-BBC8-9052-321F2C92FD27}"/>
              </a:ext>
            </a:extLst>
          </p:cNvPr>
          <p:cNvSpPr txBox="1"/>
          <p:nvPr/>
        </p:nvSpPr>
        <p:spPr>
          <a:xfrm>
            <a:off x="6600747" y="417218"/>
            <a:ext cx="16343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idrolisi basica</a:t>
            </a:r>
            <a:endParaRPr lang="it-IT" dirty="0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61B9C37C-A49E-2365-E39B-EE4855FDF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747" y="96834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6">
            <a:extLst>
              <a:ext uri="{FF2B5EF4-FFF2-40B4-BE49-F238E27FC236}">
                <a16:creationId xmlns:a16="http://schemas.microsoft.com/office/drawing/2014/main" id="{E72C32CF-DA38-9718-C010-002953192F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7221" y="1655828"/>
            <a:ext cx="720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A24FE79-E623-6B84-59AB-B11A387E0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365" y="1337676"/>
            <a:ext cx="87441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[OH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]=    Kw / Ka    ×   cs    =    1</a:t>
            </a:r>
            <a:r>
              <a:rPr lang="it-IT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× 10</a:t>
            </a:r>
            <a:r>
              <a:rPr lang="it-IT" altLang="it-IT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-14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× 0,062   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3,11 × 10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-6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  pOH = 5,51 ; 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 = 8,49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6">
            <a:extLst>
              <a:ext uri="{FF2B5EF4-FFF2-40B4-BE49-F238E27FC236}">
                <a16:creationId xmlns:a16="http://schemas.microsoft.com/office/drawing/2014/main" id="{7A6FB5BC-209C-09CD-0148-0A6DE192E1FA}"/>
              </a:ext>
            </a:extLst>
          </p:cNvPr>
          <p:cNvGrpSpPr>
            <a:grpSpLocks/>
          </p:cNvGrpSpPr>
          <p:nvPr/>
        </p:nvGrpSpPr>
        <p:grpSpPr bwMode="auto">
          <a:xfrm>
            <a:off x="1003156" y="1190964"/>
            <a:ext cx="1746885" cy="457200"/>
            <a:chOff x="414" y="7837"/>
            <a:chExt cx="2751" cy="720"/>
          </a:xfrm>
        </p:grpSpPr>
        <p:sp>
          <p:nvSpPr>
            <p:cNvPr id="13" name="Line 17">
              <a:extLst>
                <a:ext uri="{FF2B5EF4-FFF2-40B4-BE49-F238E27FC236}">
                  <a16:creationId xmlns:a16="http://schemas.microsoft.com/office/drawing/2014/main" id="{F187D90B-2261-B57E-7DA5-A43A7FF441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" y="8197"/>
              <a:ext cx="18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Line 18">
              <a:extLst>
                <a:ext uri="{FF2B5EF4-FFF2-40B4-BE49-F238E27FC236}">
                  <a16:creationId xmlns:a16="http://schemas.microsoft.com/office/drawing/2014/main" id="{742E30F6-F127-1F00-4C2B-56FCE32B2C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4" y="783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" name="Line 19">
              <a:extLst>
                <a:ext uri="{FF2B5EF4-FFF2-40B4-BE49-F238E27FC236}">
                  <a16:creationId xmlns:a16="http://schemas.microsoft.com/office/drawing/2014/main" id="{84033103-A669-290E-1057-0D3A83E574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" y="7847"/>
              <a:ext cx="25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391A4CE-BC6E-DF77-FB68-76EA8BBFF748}"/>
              </a:ext>
            </a:extLst>
          </p:cNvPr>
          <p:cNvGrpSpPr>
            <a:grpSpLocks/>
          </p:cNvGrpSpPr>
          <p:nvPr/>
        </p:nvGrpSpPr>
        <p:grpSpPr bwMode="auto">
          <a:xfrm>
            <a:off x="3126721" y="1195426"/>
            <a:ext cx="1619885" cy="588010"/>
            <a:chOff x="414" y="7845"/>
            <a:chExt cx="2551" cy="926"/>
          </a:xfrm>
        </p:grpSpPr>
        <p:sp>
          <p:nvSpPr>
            <p:cNvPr id="17" name="Line 17">
              <a:extLst>
                <a:ext uri="{FF2B5EF4-FFF2-40B4-BE49-F238E27FC236}">
                  <a16:creationId xmlns:a16="http://schemas.microsoft.com/office/drawing/2014/main" id="{E101463D-0554-229A-7306-DB7430099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" y="8068"/>
              <a:ext cx="180" cy="7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Line 18">
              <a:extLst>
                <a:ext uri="{FF2B5EF4-FFF2-40B4-BE49-F238E27FC236}">
                  <a16:creationId xmlns:a16="http://schemas.microsoft.com/office/drawing/2014/main" id="{FEED2205-647B-3D6B-D294-40642CE66F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5" y="7845"/>
              <a:ext cx="0" cy="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9" name="Line 19">
              <a:extLst>
                <a:ext uri="{FF2B5EF4-FFF2-40B4-BE49-F238E27FC236}">
                  <a16:creationId xmlns:a16="http://schemas.microsoft.com/office/drawing/2014/main" id="{8C0B8CF6-1C40-3313-64F6-CF07A9429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" y="7847"/>
              <a:ext cx="231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6A141E21-829E-9E0B-BA20-E177C4514FC7}"/>
              </a:ext>
            </a:extLst>
          </p:cNvPr>
          <p:cNvSpPr txBox="1"/>
          <p:nvPr/>
        </p:nvSpPr>
        <p:spPr>
          <a:xfrm>
            <a:off x="3210598" y="1603612"/>
            <a:ext cx="60937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6,40 × 10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-5 </a:t>
            </a:r>
            <a:endParaRPr lang="it-IT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26D176D-18E6-1892-3E62-D123417DFB35}"/>
              </a:ext>
            </a:extLst>
          </p:cNvPr>
          <p:cNvSpPr txBox="1"/>
          <p:nvPr/>
        </p:nvSpPr>
        <p:spPr>
          <a:xfrm>
            <a:off x="2276" y="2198645"/>
            <a:ext cx="6093724" cy="73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  moli di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  iniziali = 0,0341 moli</a:t>
            </a:r>
          </a:p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moli di HCl aggiunte:  M × V = 0,08  × 0,120 = 9,60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CE052C-5509-4B90-791D-20BFCD05058A}"/>
              </a:ext>
            </a:extLst>
          </p:cNvPr>
          <p:cNvSpPr txBox="1"/>
          <p:nvPr/>
        </p:nvSpPr>
        <p:spPr>
          <a:xfrm>
            <a:off x="861420" y="3102189"/>
            <a:ext cx="74500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COOK      +      HCl                 C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it-IT" sz="1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COOH     +     KCl   </a:t>
            </a:r>
            <a:endParaRPr lang="it-IT" dirty="0"/>
          </a:p>
        </p:txBody>
      </p:sp>
      <p:sp>
        <p:nvSpPr>
          <p:cNvPr id="26" name="Line 16">
            <a:extLst>
              <a:ext uri="{FF2B5EF4-FFF2-40B4-BE49-F238E27FC236}">
                <a16:creationId xmlns:a16="http://schemas.microsoft.com/office/drawing/2014/main" id="{B6B4F182-59A1-C7DD-BEDC-BB801A1308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2967" y="3286855"/>
            <a:ext cx="40497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F2387E3-1C16-87C7-9E2F-C5DC94A4F099}"/>
              </a:ext>
            </a:extLst>
          </p:cNvPr>
          <p:cNvSpPr txBox="1"/>
          <p:nvPr/>
        </p:nvSpPr>
        <p:spPr>
          <a:xfrm>
            <a:off x="188471" y="3466209"/>
            <a:ext cx="6121020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Inizio(n)     3,41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-2 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9,60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1D60B1D-1380-00EA-04CF-105CF1F794AA}"/>
              </a:ext>
            </a:extLst>
          </p:cNvPr>
          <p:cNvSpPr txBox="1"/>
          <p:nvPr/>
        </p:nvSpPr>
        <p:spPr>
          <a:xfrm>
            <a:off x="215436" y="4022647"/>
            <a:ext cx="100886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fine	   2,45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-                         9,60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soluzione tampone</a:t>
            </a:r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D2ED1638-168D-00FE-4EA3-24DD09B86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690" y="48411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Line 9">
            <a:extLst>
              <a:ext uri="{FF2B5EF4-FFF2-40B4-BE49-F238E27FC236}">
                <a16:creationId xmlns:a16="http://schemas.microsoft.com/office/drawing/2014/main" id="{A29B468A-C3D6-725E-E731-9AEA80C3D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0777" y="5075460"/>
            <a:ext cx="87207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1">
            <a:extLst>
              <a:ext uri="{FF2B5EF4-FFF2-40B4-BE49-F238E27FC236}">
                <a16:creationId xmlns:a16="http://schemas.microsoft.com/office/drawing/2014/main" id="{2089B621-3991-4DF0-7E8F-B38792AE0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376" y="4753883"/>
            <a:ext cx="102494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[H</a:t>
            </a:r>
            <a:r>
              <a:rPr kumimoji="0" lang="it-IT" altLang="it-IT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= Ka   ×   ca/cs    =   6,40 × 10</a:t>
            </a:r>
            <a:r>
              <a:rPr kumimoji="0" lang="it-IT" altLang="it-IT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-5 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×   </a:t>
            </a:r>
            <a:r>
              <a:rPr lang="it-IT" dirty="0"/>
              <a:t>9,60 × 10</a:t>
            </a:r>
            <a:r>
              <a:rPr lang="it-IT" baseline="30000" dirty="0"/>
              <a:t>-3 </a:t>
            </a:r>
            <a:r>
              <a:rPr lang="it-IT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 2,51 × 10</a:t>
            </a:r>
            <a:r>
              <a:rPr lang="it-IT" altLang="it-IT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r>
              <a:rPr lang="it-IT" altLang="it-IT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pH = 4,60</a:t>
            </a:r>
            <a:endParaRPr lang="it-IT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endParaRPr kumimoji="0" lang="it-IT" altLang="it-IT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D0DCA1B-B8BA-7EAB-D43C-6B93DB510BBD}"/>
              </a:ext>
            </a:extLst>
          </p:cNvPr>
          <p:cNvSpPr txBox="1"/>
          <p:nvPr/>
        </p:nvSpPr>
        <p:spPr>
          <a:xfrm>
            <a:off x="4453168" y="5075460"/>
            <a:ext cx="6121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2,45 × 10</a:t>
            </a:r>
            <a:r>
              <a:rPr lang="it-IT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8595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7233E-20E1-C9FB-BC87-553455DDE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5815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C3B53-4BBC-11FF-7DE4-FB3FBA28A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C0F0B9-F26C-932E-CDCF-2F161F1D84C2}"/>
              </a:ext>
            </a:extLst>
          </p:cNvPr>
          <p:cNvSpPr txBox="1"/>
          <p:nvPr/>
        </p:nvSpPr>
        <p:spPr>
          <a:xfrm>
            <a:off x="153537" y="654671"/>
            <a:ext cx="1098303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Quesito 2 </a:t>
            </a:r>
            <a:r>
              <a:rPr lang="it-IT" dirty="0"/>
              <a:t>Un litro di soluzione acquosa contenente 0,200 moli H2A e 0,450 moli di NaHA ha pH 4,50. Sapendo che H2A è un acido diprotico debole, determinare la Ka1 dell’acido. La Ka2 di H2A è 2,47 × 10-7.</a:t>
            </a:r>
          </a:p>
          <a:p>
            <a:r>
              <a:rPr lang="it-IT" dirty="0"/>
              <a:t>Determinare, inoltre, il pH di una soluzione acquosa ottenuta mescolando 200 mL di una soluzione di NaHA 0,150 M con 600 mL di una soluzione di NaOH 0,0500 M. Considerare i volumi additivi. </a:t>
            </a:r>
            <a:br>
              <a:rPr lang="it-IT" dirty="0"/>
            </a:b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it-IT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37574B-5D99-145E-FC58-63E1939C0C1D}"/>
              </a:ext>
            </a:extLst>
          </p:cNvPr>
          <p:cNvSpPr txBox="1"/>
          <p:nvPr/>
        </p:nvSpPr>
        <p:spPr>
          <a:xfrm>
            <a:off x="2255292" y="226704"/>
            <a:ext cx="60937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800" b="1" i="0" dirty="0">
                <a:solidFill>
                  <a:srgbClr val="000000"/>
                </a:solidFill>
                <a:effectLst/>
                <a:latin typeface="TimesNewRomanPS-BoldMT"/>
              </a:rPr>
              <a:t>21 gennaio 2022</a:t>
            </a:r>
            <a:br>
              <a:rPr lang="it-IT" dirty="0"/>
            </a:br>
            <a:endParaRPr lang="it-IT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FE2BBA-4A15-2693-1908-0AB87C5EAE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4638"/>
          <a:stretch>
            <a:fillRect/>
          </a:stretch>
        </p:blipFill>
        <p:spPr>
          <a:xfrm>
            <a:off x="298588" y="1943473"/>
            <a:ext cx="8591316" cy="451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16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2404</TotalTime>
  <Words>1005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TimesNewRomanPS-BoldMT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Elisa Crestoni</dc:creator>
  <cp:lastModifiedBy>Maria Elisa Crestoni</cp:lastModifiedBy>
  <cp:revision>15</cp:revision>
  <dcterms:created xsi:type="dcterms:W3CDTF">2021-05-02T15:43:15Z</dcterms:created>
  <dcterms:modified xsi:type="dcterms:W3CDTF">2026-06-12T12:35:46Z</dcterms:modified>
</cp:coreProperties>
</file>