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8" r:id="rId4"/>
    <p:sldId id="270" r:id="rId5"/>
    <p:sldId id="273" r:id="rId6"/>
    <p:sldId id="272" r:id="rId7"/>
    <p:sldId id="274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111ED-EB2B-4FB3-9805-394F9C918B0E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5F3FEB-2BCB-4970-9447-3AECD7EBD2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4094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61" name="Google Shape;1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171" name="Google Shape;17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In questo esercizio devo scrivere anche le classi e le numerosità.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5F3FEB-2BCB-4970-9447-3AECD7EBD23C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3380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E42B03-D690-FADA-5353-3CBF8FDEC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A7EF5E9-334D-B63F-2CD4-B8A2D76944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5C4F6C-BA5C-B89A-50A7-F3094F67D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0DFA1D-CE95-5D6B-9FD4-376986629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33A81D-F7BB-2285-0169-29189133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3169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E121DA-F83D-C82B-3BC5-192229A55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99C2624-97F9-11A9-9EC9-AE27D5FEF6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F309097-6BEF-EC37-4943-9A8E75962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E5CC917-BCEB-1C5E-DE5D-0F87B1949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1023B73-51AD-61A1-5355-C05213553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95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8A1E9894-D8BC-4C3E-FACC-BC877C8F25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3765FB6-8E80-C1C2-531D-D9CF36E34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9FCDA2-F961-91A9-7F80-10CD85738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EF9A2D5-B9EC-E1C1-75E4-9EE7DC514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9D81DF1-68C0-F67A-422B-61544C1C6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543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8F0E499-6C4F-F3E8-8A6E-068760CCC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CC707F-ADD3-DCB0-18EB-1631E31A0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398101B-34B8-A417-6F9B-D41F2DD7D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48E8B83-9F65-1A99-F443-0FE33DFC9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71688F-2F85-21D4-81BA-4D02AE74B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9604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5B88A1-2B89-A94B-C478-1C57A22A9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D824A0F-ED92-0029-E5A7-2CE4ECEF47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C88DF24-75D0-6F78-3C1C-3EEA8DED6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535450-868B-D857-2D71-B020926C8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0844C87-3505-86D5-7EC8-E664035A8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0792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E56F60-43EE-116F-F1BC-19D666401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5FC2E2-7D8A-BDF5-C3F8-938F28CA6A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2BC7C14-2976-78FC-9141-AD512AA831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C26F639-E153-28B2-E385-9192FA103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846141E-CE90-BA7D-8F2B-AB461B9E4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1EAD541-D45F-B8A4-3598-8D8E48B9F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6587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538AA5-3D45-C320-8CD2-10A134709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EDD6C08-52BC-A6A2-3069-B316827F3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85AC9AB-D929-A01B-5237-07C4E36E3E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B001198-12B9-5F04-245B-E5D0C92EE1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EBA047F-6AF6-1561-E2A3-6C91CB9534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D76C0B6-1205-7FEB-0F62-B5A103391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BD33C4E-4332-EC38-BDF0-B4061EB92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29ABF437-E0FB-0C12-B5A6-0998B1F9B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8875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0D156D-FC52-46BB-208D-29C5C2519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EC6E952-0724-878A-B3F6-C94225EFA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DCB2622-ED7A-4D32-0AF6-0F49757D7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60611CE-08BD-39AB-0E8B-7E20E8225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3977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FB01F79-3C7F-32EC-F231-1275236FC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B630BCD-6FB4-1038-835B-3F2923FD7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D6C5932-F2C5-84C3-6B46-9F5A89C05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7870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DDC0C2-505F-AE8B-7440-CB057C1E6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750FE8-2505-521F-D953-E593BED01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A992419-DC94-9685-585D-F9FA30254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595A22F-3822-1305-9E7A-E0806A56D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1777BC4-F859-8CF0-C9AE-942490455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FC3E36C-1E80-EF6A-9157-32FE78B7F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4366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6C13BD-72C6-9307-8EC1-5D9E15BB18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AB564C1-7B76-6D89-7C7D-701DD4DD3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4356985-7F8D-D16F-EAD4-507715CE38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9B7BC00-A62E-28EB-21C2-CBD16FC76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89AC-9FEB-4A60-9655-E8B3490A2069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9C51DB2-4FA2-2CD9-886E-4CC51E4C4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4398205-6D91-FE8D-BEBD-1EEBECD52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037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221C426-F3E1-6F78-7831-30ACC8DFE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2A69404-3597-CA57-B47C-51D5CEA105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DC85EC-9546-3CEB-1553-164A3B252E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6489AC-9FEB-4A60-9655-E8B3490A2069}" type="datetimeFigureOut">
              <a:rPr lang="it-IT" smtClean="0"/>
              <a:t>25/05/2026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00F362-6081-CB9B-93F3-58EB42DD40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DD81805-0581-3D5E-D001-DD2CC50644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5FE343-5197-4B6A-B843-2EEE2F19EB6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7116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eet.google.com/qma-xyuy-wtj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rive.google.com/drive/folders/1CEegeJOWIl2zLm7_Z9nm9d8VXaCEzmEv?usp=sharing" TargetMode="External"/><Relationship Id="rId5" Type="http://schemas.openxmlformats.org/officeDocument/2006/relationships/hyperlink" Target="https://forms.gle/oG2NrkLoNX8GJ3ka6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Play"/>
              <a:ea typeface="Play"/>
              <a:cs typeface="Play"/>
              <a:sym typeface="Play"/>
            </a:endParaRPr>
          </a:p>
        </p:txBody>
      </p:sp>
      <p:pic>
        <p:nvPicPr>
          <p:cNvPr id="164" name="Google Shape;164;p1"/>
          <p:cNvPicPr preferRelativeResize="0"/>
          <p:nvPr/>
        </p:nvPicPr>
        <p:blipFill rotWithShape="1">
          <a:blip r:embed="rId3">
            <a:alphaModFix/>
          </a:blip>
          <a:srcRect t="28647" b="15797"/>
          <a:stretch/>
        </p:blipFill>
        <p:spPr>
          <a:xfrm>
            <a:off x="0" y="0"/>
            <a:ext cx="1219198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"/>
          <p:cNvSpPr/>
          <p:nvPr/>
        </p:nvSpPr>
        <p:spPr>
          <a:xfrm>
            <a:off x="0" y="3230880"/>
            <a:ext cx="12192000" cy="362712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100000">
                <a:srgbClr val="000000">
                  <a:alpha val="58039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Play"/>
              <a:ea typeface="Play"/>
              <a:cs typeface="Play"/>
              <a:sym typeface="Play"/>
            </a:endParaRPr>
          </a:p>
        </p:txBody>
      </p:sp>
      <p:sp>
        <p:nvSpPr>
          <p:cNvPr id="166" name="Google Shape;166;p1"/>
          <p:cNvSpPr txBox="1">
            <a:spLocks noGrp="1"/>
          </p:cNvSpPr>
          <p:nvPr>
            <p:ph type="subTitle" idx="1"/>
          </p:nvPr>
        </p:nvSpPr>
        <p:spPr>
          <a:xfrm>
            <a:off x="360377" y="5912769"/>
            <a:ext cx="6438645" cy="568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</a:pPr>
            <a:r>
              <a:rPr lang="it-IT">
                <a:highlight>
                  <a:srgbClr val="C2E76D"/>
                </a:highlight>
              </a:rPr>
              <a:t>Contatti: ferriero.1913456@studenti.uniroma1.it</a:t>
            </a:r>
            <a:endParaRPr/>
          </a:p>
        </p:txBody>
      </p:sp>
      <p:sp>
        <p:nvSpPr>
          <p:cNvPr id="167" name="Google Shape;167;p1"/>
          <p:cNvSpPr txBox="1"/>
          <p:nvPr/>
        </p:nvSpPr>
        <p:spPr>
          <a:xfrm>
            <a:off x="768096" y="1911096"/>
            <a:ext cx="5852160" cy="216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it-IT" sz="4500" b="0" i="0" u="none" strike="noStrike" cap="none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TUTORAGGIO GENETICA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it-IT" sz="4500" b="0" i="0" u="none" strike="noStrike" cap="none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ANNO 25-26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1"/>
          <p:cNvSpPr txBox="1"/>
          <p:nvPr/>
        </p:nvSpPr>
        <p:spPr>
          <a:xfrm>
            <a:off x="360376" y="4760367"/>
            <a:ext cx="6438645" cy="5681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50"/>
              <a:buFont typeface="Arial"/>
              <a:buNone/>
            </a:pPr>
            <a:r>
              <a:rPr lang="it-IT" sz="1800" b="0" i="0" u="none" strike="noStrike" cap="none">
                <a:solidFill>
                  <a:srgbClr val="000000"/>
                </a:solidFill>
                <a:highlight>
                  <a:srgbClr val="C2E76D"/>
                </a:highlight>
                <a:latin typeface="Play"/>
                <a:ea typeface="Play"/>
                <a:cs typeface="Play"/>
                <a:sym typeface="Play"/>
              </a:rPr>
              <a:t>Link Google Meet: </a:t>
            </a:r>
            <a:r>
              <a:rPr lang="it-IT" sz="1800" b="0" i="0" u="sng" strike="noStrike" cap="none">
                <a:solidFill>
                  <a:srgbClr val="000000"/>
                </a:solidFill>
                <a:highlight>
                  <a:srgbClr val="C2E76D"/>
                </a:highlight>
                <a:latin typeface="Play"/>
                <a:ea typeface="Play"/>
                <a:cs typeface="Play"/>
                <a:sym typeface="Play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https://meet.google.com/qma-xyuy-wtj</a:t>
            </a:r>
            <a:endParaRPr sz="1800" b="0" i="0" u="none" strike="noStrike" cap="none">
              <a:solidFill>
                <a:srgbClr val="000000"/>
              </a:solidFill>
              <a:highlight>
                <a:srgbClr val="C2E76D"/>
              </a:highlight>
              <a:latin typeface="Play"/>
              <a:ea typeface="Play"/>
              <a:cs typeface="Play"/>
              <a:sym typeface="Pl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2"/>
          <p:cNvPicPr preferRelativeResize="0"/>
          <p:nvPr/>
        </p:nvPicPr>
        <p:blipFill rotWithShape="1">
          <a:blip r:embed="rId3">
            <a:alphaModFix/>
          </a:blip>
          <a:srcRect t="28647" b="15797"/>
          <a:stretch/>
        </p:blipFill>
        <p:spPr>
          <a:xfrm>
            <a:off x="0" y="0"/>
            <a:ext cx="12191980" cy="68580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50479" y="-103632"/>
            <a:ext cx="4329177" cy="4372713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"/>
          <p:cNvSpPr txBox="1"/>
          <p:nvPr/>
        </p:nvSpPr>
        <p:spPr>
          <a:xfrm>
            <a:off x="212344" y="-7266"/>
            <a:ext cx="4782312" cy="7848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it-IT" sz="45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	PRESENZE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"/>
          <p:cNvSpPr txBox="1"/>
          <p:nvPr/>
        </p:nvSpPr>
        <p:spPr>
          <a:xfrm>
            <a:off x="497841" y="672130"/>
            <a:ext cx="3657600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Indicare: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Matricola;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E-mail Sapienza;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Canale di appartenenza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"/>
          <p:cNvSpPr txBox="1"/>
          <p:nvPr/>
        </p:nvSpPr>
        <p:spPr>
          <a:xfrm>
            <a:off x="212344" y="1954239"/>
            <a:ext cx="5959856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it-IT" sz="45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	PRENOTAZIONI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"/>
          <p:cNvSpPr txBox="1"/>
          <p:nvPr/>
        </p:nvSpPr>
        <p:spPr>
          <a:xfrm>
            <a:off x="360680" y="2746295"/>
            <a:ext cx="4421632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Prenotarsi ai tutoraggi su e-learning al link:</a:t>
            </a:r>
            <a:endParaRPr lang="it-IT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it-IT" sz="1800" b="0" i="0" u="none" strike="noStrike" cap="none" dirty="0">
                <a:solidFill>
                  <a:schemeClr val="tx1"/>
                </a:solidFill>
                <a:latin typeface="Play"/>
                <a:ea typeface="Play"/>
                <a:cs typeface="Play"/>
                <a:sym typeface="Play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https://forms.gle/oG2NrkLoNX8GJ3ka6</a:t>
            </a:r>
            <a:r>
              <a:rPr lang="it-IT" sz="1800" b="0" i="0" u="none" strike="noStrike" cap="none" dirty="0">
                <a:solidFill>
                  <a:srgbClr val="000000"/>
                </a:solidFill>
                <a:latin typeface="Play"/>
                <a:ea typeface="Play"/>
                <a:cs typeface="Play"/>
                <a:sym typeface="Play"/>
              </a:rPr>
              <a:t> </a:t>
            </a:r>
            <a:endParaRPr lang="it-IT"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39F58DC-5F60-DE1B-26EB-FF910F26B26F}"/>
              </a:ext>
            </a:extLst>
          </p:cNvPr>
          <p:cNvSpPr txBox="1"/>
          <p:nvPr/>
        </p:nvSpPr>
        <p:spPr>
          <a:xfrm>
            <a:off x="212344" y="4665708"/>
            <a:ext cx="681661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dirty="0">
                <a:solidFill>
                  <a:schemeClr val="tx1"/>
                </a:solidFill>
                <a:latin typeface="Play" panose="020B060402020202020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https://drive.google.com/drive/folders/1CEegeJOWIl2zLm7_Z9nm9d8VXaCEzmEv?usp=sharing</a:t>
            </a:r>
            <a:endParaRPr lang="it-IT" sz="1800" dirty="0">
              <a:solidFill>
                <a:schemeClr val="tx1"/>
              </a:solidFill>
              <a:latin typeface="Play" panose="020B0604020202020204" charset="0"/>
            </a:endParaRPr>
          </a:p>
          <a:p>
            <a:endParaRPr lang="it-IT" sz="1800" dirty="0">
              <a:solidFill>
                <a:schemeClr val="tx1"/>
              </a:solidFill>
              <a:latin typeface="Play" panose="020B0604020202020204" charset="0"/>
            </a:endParaRPr>
          </a:p>
          <a:p>
            <a:r>
              <a:rPr lang="it-IT" sz="1800" dirty="0">
                <a:latin typeface="Play" panose="020B0604020202020204" charset="0"/>
              </a:rPr>
              <a:t>Per i </a:t>
            </a:r>
            <a:r>
              <a:rPr lang="it-IT" sz="1800" b="1" dirty="0">
                <a:latin typeface="Play" panose="020B0604020202020204" charset="0"/>
              </a:rPr>
              <a:t>PPT della lezione </a:t>
            </a:r>
            <a:r>
              <a:rPr lang="it-IT" sz="1800" dirty="0">
                <a:latin typeface="Play" panose="020B0604020202020204" charset="0"/>
              </a:rPr>
              <a:t>e per lo </a:t>
            </a:r>
            <a:r>
              <a:rPr lang="it-IT" sz="1800" b="1" dirty="0">
                <a:latin typeface="Play" panose="020B0604020202020204" charset="0"/>
              </a:rPr>
              <a:t>svolgimento degli esercizi</a:t>
            </a:r>
            <a:r>
              <a:rPr lang="it-IT" sz="1800" dirty="0">
                <a:latin typeface="Play" panose="020B0604020202020204" charset="0"/>
              </a:rPr>
              <a:t>.  </a:t>
            </a:r>
          </a:p>
          <a:p>
            <a:endParaRPr lang="it-IT" sz="1800" dirty="0">
              <a:latin typeface="Play" panose="020B0604020202020204" charset="0"/>
            </a:endParaRPr>
          </a:p>
          <a:p>
            <a:r>
              <a:rPr lang="it-IT" sz="1800" dirty="0">
                <a:latin typeface="Play" panose="020B0604020202020204" charset="0"/>
              </a:rPr>
              <a:t>Importante: Per la visualizzazione accedere con email: @studenti.uniroma1.it</a:t>
            </a:r>
          </a:p>
        </p:txBody>
      </p:sp>
      <p:sp>
        <p:nvSpPr>
          <p:cNvPr id="3" name="Google Shape;177;p2">
            <a:extLst>
              <a:ext uri="{FF2B5EF4-FFF2-40B4-BE49-F238E27FC236}">
                <a16:creationId xmlns:a16="http://schemas.microsoft.com/office/drawing/2014/main" id="{1BEE51FC-3075-7172-35A5-215FD339400B}"/>
              </a:ext>
            </a:extLst>
          </p:cNvPr>
          <p:cNvSpPr txBox="1"/>
          <p:nvPr/>
        </p:nvSpPr>
        <p:spPr>
          <a:xfrm>
            <a:off x="212344" y="3777286"/>
            <a:ext cx="4569968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0"/>
              <a:buFont typeface="Arial"/>
              <a:buNone/>
            </a:pPr>
            <a:r>
              <a:rPr lang="it-IT" sz="4500" dirty="0">
                <a:latin typeface="Play"/>
                <a:sym typeface="Play"/>
              </a:rPr>
              <a:t>	LINK DRIVE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73;p2">
            <a:extLst>
              <a:ext uri="{FF2B5EF4-FFF2-40B4-BE49-F238E27FC236}">
                <a16:creationId xmlns:a16="http://schemas.microsoft.com/office/drawing/2014/main" id="{0659EE6B-F22C-9D05-6931-E5652F8C2CB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8647" b="15797"/>
          <a:stretch/>
        </p:blipFill>
        <p:spPr>
          <a:xfrm>
            <a:off x="0" y="0"/>
            <a:ext cx="1219198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0B8747FC-9DC5-00B6-13CB-29186AB4FF88}"/>
              </a:ext>
            </a:extLst>
          </p:cNvPr>
          <p:cNvSpPr txBox="1"/>
          <p:nvPr/>
        </p:nvSpPr>
        <p:spPr>
          <a:xfrm>
            <a:off x="196616" y="96009"/>
            <a:ext cx="948893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i="1" dirty="0">
                <a:latin typeface="+mj-lt"/>
              </a:rPr>
              <a:t>Esercizio 1.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E756BCF3-735A-DDFE-4163-E4BB4B858000}"/>
                  </a:ext>
                </a:extLst>
              </p:cNvPr>
              <p:cNvSpPr txBox="1"/>
              <p:nvPr/>
            </p:nvSpPr>
            <p:spPr>
              <a:xfrm>
                <a:off x="196606" y="781815"/>
                <a:ext cx="11798768" cy="5078313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it-IT" dirty="0"/>
                  <a:t>Nel seguente pedigree è indicata la trasmissione di una malattia </a:t>
                </a:r>
                <a:r>
                  <a:rPr lang="it-IT" u="sng" dirty="0"/>
                  <a:t>autosomica recessiva</a:t>
                </a:r>
                <a:r>
                  <a:rPr lang="it-IT" dirty="0"/>
                  <a:t>. Calcolare: </a:t>
                </a:r>
              </a:p>
              <a:p>
                <a:pPr marL="800100" lvl="1" indent="-342900">
                  <a:buFont typeface="+mj-lt"/>
                  <a:buAutoNum type="arabicPeriod"/>
                </a:pPr>
                <a:r>
                  <a:rPr lang="it-IT" dirty="0"/>
                  <a:t>La </a:t>
                </a:r>
                <a:r>
                  <a:rPr lang="it-IT" u="sng" dirty="0"/>
                  <a:t>probabilità massima</a:t>
                </a:r>
                <a:r>
                  <a:rPr lang="it-IT" dirty="0"/>
                  <a:t> che dall’unione tra </a:t>
                </a:r>
                <a14:m>
                  <m:oMath xmlns:m="http://schemas.openxmlformats.org/officeDocument/2006/math">
                    <m:r>
                      <a:rPr lang="it-IT" b="0" i="1" smtClean="0">
                        <a:latin typeface="Cambria Math" panose="02040503050406030204" pitchFamily="18" charset="0"/>
                      </a:rPr>
                      <m:t>𝐼𝐼𝐼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2 ×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𝐼𝐼𝐼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it-IT" dirty="0"/>
                  <a:t> nascano 3 </a:t>
                </a:r>
                <a:r>
                  <a:rPr lang="it-IT" u="sng" dirty="0"/>
                  <a:t>figli portatori</a:t>
                </a:r>
                <a:r>
                  <a:rPr lang="it-IT" dirty="0"/>
                  <a:t>. </a:t>
                </a:r>
              </a:p>
              <a:p>
                <a:pPr marL="800100" lvl="1" indent="-342900">
                  <a:buFont typeface="+mj-lt"/>
                  <a:buAutoNum type="arabicPeriod"/>
                </a:pPr>
                <a:r>
                  <a:rPr lang="it-IT" dirty="0"/>
                  <a:t>La probabilità che dall’unione tra gli individui </a:t>
                </a:r>
                <a14:m>
                  <m:oMath xmlns:m="http://schemas.openxmlformats.org/officeDocument/2006/math">
                    <m:r>
                      <a:rPr lang="it-IT" b="0" i="1" smtClean="0">
                        <a:latin typeface="Cambria Math" panose="02040503050406030204" pitchFamily="18" charset="0"/>
                      </a:rPr>
                      <m:t>𝐼𝐼𝐼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1 ×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𝐼𝐼𝐼</m:t>
                    </m:r>
                    <m:r>
                      <a:rPr lang="it-IT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it-IT" dirty="0"/>
                  <a:t> nascano 5 figli di cui: 3 sani e 2 malati. </a:t>
                </a:r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E756BCF3-735A-DDFE-4163-E4BB4B8580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606" y="781815"/>
                <a:ext cx="11798768" cy="5078313"/>
              </a:xfrm>
              <a:prstGeom prst="rect">
                <a:avLst/>
              </a:prstGeom>
              <a:blipFill>
                <a:blip r:embed="rId3"/>
                <a:stretch>
                  <a:fillRect l="-413" t="-48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Immagine 7">
            <a:extLst>
              <a:ext uri="{FF2B5EF4-FFF2-40B4-BE49-F238E27FC236}">
                <a16:creationId xmlns:a16="http://schemas.microsoft.com/office/drawing/2014/main" id="{4C7AFF14-4009-08BA-4A8F-CFCC87DA2A8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9083" t="43852" r="30834" b="24149"/>
          <a:stretch>
            <a:fillRect/>
          </a:stretch>
        </p:blipFill>
        <p:spPr>
          <a:xfrm>
            <a:off x="2489200" y="2235199"/>
            <a:ext cx="7020560" cy="3152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189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173;p2">
            <a:extLst>
              <a:ext uri="{FF2B5EF4-FFF2-40B4-BE49-F238E27FC236}">
                <a16:creationId xmlns:a16="http://schemas.microsoft.com/office/drawing/2014/main" id="{46E40C39-5D7B-A930-0140-A5B1E568AD5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8647" b="15797"/>
          <a:stretch/>
        </p:blipFill>
        <p:spPr>
          <a:xfrm>
            <a:off x="0" y="0"/>
            <a:ext cx="1219198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728B8289-E507-0234-71B5-7E873C4F84EA}"/>
              </a:ext>
            </a:extLst>
          </p:cNvPr>
          <p:cNvSpPr txBox="1"/>
          <p:nvPr/>
        </p:nvSpPr>
        <p:spPr>
          <a:xfrm>
            <a:off x="196616" y="96009"/>
            <a:ext cx="948893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i="1" dirty="0">
                <a:latin typeface="+mj-lt"/>
              </a:rPr>
              <a:t>Esercizio 2.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B4D4603-4833-17BA-A99D-3927A24379C0}"/>
              </a:ext>
            </a:extLst>
          </p:cNvPr>
          <p:cNvSpPr txBox="1"/>
          <p:nvPr/>
        </p:nvSpPr>
        <p:spPr>
          <a:xfrm>
            <a:off x="196606" y="726951"/>
            <a:ext cx="11798768" cy="5355312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it-IT" dirty="0"/>
              <a:t>Ratti femmine con </a:t>
            </a:r>
            <a:r>
              <a:rPr lang="it-IT" b="1" i="1" dirty="0"/>
              <a:t>orecchie dritte</a:t>
            </a:r>
            <a:r>
              <a:rPr lang="it-IT" i="1" dirty="0"/>
              <a:t>, </a:t>
            </a:r>
            <a:r>
              <a:rPr lang="it-IT" b="1" i="1" dirty="0"/>
              <a:t>code arricciate </a:t>
            </a:r>
            <a:r>
              <a:rPr lang="it-IT" i="1" dirty="0"/>
              <a:t>e </a:t>
            </a:r>
            <a:r>
              <a:rPr lang="it-IT" b="1" i="1" dirty="0"/>
              <a:t>mantello bianco</a:t>
            </a:r>
            <a:r>
              <a:rPr lang="it-IT" i="1" dirty="0"/>
              <a:t> </a:t>
            </a:r>
            <a:r>
              <a:rPr lang="it-IT" dirty="0"/>
              <a:t>sono incrociate con ratti maschi con </a:t>
            </a:r>
            <a:r>
              <a:rPr lang="it-IT" b="1" i="1" dirty="0"/>
              <a:t>orecchie piegate</a:t>
            </a:r>
            <a:r>
              <a:rPr lang="it-IT" dirty="0"/>
              <a:t>, </a:t>
            </a:r>
            <a:r>
              <a:rPr lang="it-IT" b="1" i="1" dirty="0"/>
              <a:t>code lisce</a:t>
            </a:r>
            <a:r>
              <a:rPr lang="it-IT" i="1" dirty="0"/>
              <a:t> e </a:t>
            </a:r>
            <a:r>
              <a:rPr lang="it-IT" b="1" i="1" dirty="0"/>
              <a:t>mantello nero</a:t>
            </a:r>
            <a:r>
              <a:rPr lang="it-IT" i="1" dirty="0"/>
              <a:t>. </a:t>
            </a:r>
          </a:p>
          <a:p>
            <a:endParaRPr lang="it-IT" i="1" dirty="0"/>
          </a:p>
          <a:p>
            <a:r>
              <a:rPr lang="it-IT" dirty="0"/>
              <a:t>La </a:t>
            </a:r>
            <a:r>
              <a:rPr lang="it-IT" b="1" dirty="0"/>
              <a:t>F1</a:t>
            </a:r>
            <a:r>
              <a:rPr lang="it-IT" dirty="0"/>
              <a:t> tutta identica, costituita da roditori con </a:t>
            </a:r>
            <a:r>
              <a:rPr lang="it-IT" b="1" i="1" dirty="0"/>
              <a:t>orecchie dritte</a:t>
            </a:r>
            <a:r>
              <a:rPr lang="it-IT" dirty="0"/>
              <a:t>, </a:t>
            </a:r>
            <a:r>
              <a:rPr lang="it-IT" b="1" i="1" dirty="0"/>
              <a:t>code lisce</a:t>
            </a:r>
            <a:r>
              <a:rPr lang="it-IT" dirty="0"/>
              <a:t> </a:t>
            </a:r>
            <a:r>
              <a:rPr lang="it-IT" i="1" dirty="0"/>
              <a:t>e </a:t>
            </a:r>
            <a:r>
              <a:rPr lang="it-IT" b="1" i="1" dirty="0"/>
              <a:t>mantello nero</a:t>
            </a:r>
            <a:r>
              <a:rPr lang="it-IT" i="1" dirty="0"/>
              <a:t>, </a:t>
            </a:r>
            <a:r>
              <a:rPr lang="it-IT" dirty="0"/>
              <a:t>è stata incrociata con </a:t>
            </a:r>
            <a:r>
              <a:rPr lang="it-IT" b="1" dirty="0"/>
              <a:t>ratti </a:t>
            </a:r>
            <a:r>
              <a:rPr lang="it-IT" b="1" i="1" dirty="0"/>
              <a:t>triplo recessivi</a:t>
            </a:r>
            <a:r>
              <a:rPr lang="it-IT" i="1" dirty="0"/>
              <a:t> </a:t>
            </a:r>
            <a:r>
              <a:rPr lang="it-IT" dirty="0"/>
              <a:t>dando origine alle seguenti classi fenotipiche della F2: </a:t>
            </a:r>
            <a:endParaRPr lang="it-IT" i="1" dirty="0"/>
          </a:p>
          <a:p>
            <a:endParaRPr lang="it-IT" i="1" dirty="0"/>
          </a:p>
          <a:p>
            <a:pPr lvl="0"/>
            <a:r>
              <a:rPr lang="it-IT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Orecchie piegate, code lisce, mantello bianco   	120</a:t>
            </a:r>
          </a:p>
          <a:p>
            <a:pPr lvl="0"/>
            <a:r>
              <a:rPr lang="it-IT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Orecchie dritte, code arricciate, mantello bianco	525</a:t>
            </a:r>
          </a:p>
          <a:p>
            <a:pPr lvl="0"/>
            <a:r>
              <a:rPr lang="it-IT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Orecchie piegate, code arricciate, mantello nero 	112</a:t>
            </a:r>
          </a:p>
          <a:p>
            <a:pPr lvl="0"/>
            <a:r>
              <a:rPr lang="it-IT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Orecchie dritte, code arricciate, mantello nero  	110</a:t>
            </a:r>
          </a:p>
          <a:p>
            <a:pPr lvl="0"/>
            <a:r>
              <a:rPr lang="it-IT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Orecchie piegate code lisce mantello nero   		518</a:t>
            </a:r>
          </a:p>
          <a:p>
            <a:pPr lvl="0"/>
            <a:r>
              <a:rPr lang="it-IT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Orecchie dritte, code lisce, mantello bianco   		132</a:t>
            </a:r>
          </a:p>
          <a:p>
            <a:pPr lvl="0"/>
            <a:endParaRPr lang="it-IT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it-IT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Si determini come sono associati i geni nei parentali, l’ordine dei geni, le distanze di mappa e l’eventuale interferenza. 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it-IT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Che percentuale di individui con </a:t>
            </a:r>
            <a:r>
              <a:rPr lang="it-IT" b="1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code arricciate</a:t>
            </a:r>
            <a:r>
              <a:rPr lang="it-IT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, </a:t>
            </a:r>
            <a:r>
              <a:rPr lang="it-IT" b="1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orecchie dritte</a:t>
            </a:r>
            <a:r>
              <a:rPr lang="it-IT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e </a:t>
            </a:r>
            <a:r>
              <a:rPr lang="it-IT" b="1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mantello bianco</a:t>
            </a:r>
            <a:r>
              <a:rPr lang="it-IT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</a:t>
            </a:r>
            <a:r>
              <a:rPr lang="it-IT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ci si aspetta di ottenere incrociando i ratti della F2 (</a:t>
            </a:r>
            <a:r>
              <a:rPr lang="it-IT">
                <a:solidFill>
                  <a:schemeClr val="dk1"/>
                </a:solidFill>
                <a:ea typeface="Calibri"/>
                <a:cs typeface="Calibri"/>
                <a:sym typeface="Calibri"/>
              </a:rPr>
              <a:t>già posseduti) </a:t>
            </a:r>
            <a:r>
              <a:rPr lang="it-IT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con </a:t>
            </a:r>
            <a:r>
              <a:rPr lang="it-IT" b="1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code arricciate</a:t>
            </a:r>
            <a:r>
              <a:rPr lang="it-IT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, </a:t>
            </a:r>
            <a:r>
              <a:rPr lang="it-IT" b="1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orecchie dritte</a:t>
            </a:r>
            <a:r>
              <a:rPr lang="it-IT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e </a:t>
            </a:r>
            <a:r>
              <a:rPr lang="it-IT" b="1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mantello nero</a:t>
            </a:r>
            <a:r>
              <a:rPr lang="it-IT" i="1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 </a:t>
            </a:r>
            <a:r>
              <a:rPr lang="it-IT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con ratti </a:t>
            </a:r>
            <a:r>
              <a:rPr lang="it-IT" u="sng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triplo recessivi</a:t>
            </a:r>
            <a:r>
              <a:rPr lang="it-IT" dirty="0">
                <a:solidFill>
                  <a:schemeClr val="dk1"/>
                </a:solidFill>
                <a:ea typeface="Calibri"/>
                <a:cs typeface="Calibri"/>
                <a:sym typeface="Calibri"/>
              </a:rPr>
              <a:t>, considerando l’interferenza uguale a 1. </a:t>
            </a:r>
            <a:endParaRPr lang="it-IT" u="sng" dirty="0">
              <a:solidFill>
                <a:schemeClr val="dk1"/>
              </a:solidFill>
              <a:ea typeface="Calibri"/>
              <a:cs typeface="Calibri"/>
              <a:sym typeface="Calibri"/>
            </a:endParaRPr>
          </a:p>
          <a:p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580145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73;p2">
            <a:extLst>
              <a:ext uri="{FF2B5EF4-FFF2-40B4-BE49-F238E27FC236}">
                <a16:creationId xmlns:a16="http://schemas.microsoft.com/office/drawing/2014/main" id="{FA4FD91B-36EA-5B05-2C87-7B83DBEF6CD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8647" b="15797"/>
          <a:stretch/>
        </p:blipFill>
        <p:spPr>
          <a:xfrm>
            <a:off x="0" y="0"/>
            <a:ext cx="12191980" cy="6858004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86823296-5A18-BF44-294B-B417F33D5A0D}"/>
                  </a:ext>
                </a:extLst>
              </p:cNvPr>
              <p:cNvSpPr txBox="1"/>
              <p:nvPr/>
            </p:nvSpPr>
            <p:spPr>
              <a:xfrm>
                <a:off x="318526" y="822960"/>
                <a:ext cx="11798768" cy="4247317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it-IT" dirty="0"/>
                  <a:t>Gli aschi prodotti dalla meiosi di </a:t>
                </a:r>
                <a:r>
                  <a:rPr lang="it-IT" i="1" dirty="0"/>
                  <a:t>Neurospora crassa</a:t>
                </a:r>
                <a:r>
                  <a:rPr lang="it-IT" dirty="0"/>
                  <a:t> derivanti dall’incrocio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0" i="1" smtClean="0">
                          <a:latin typeface="Cambria Math" panose="02040503050406030204" pitchFamily="18" charset="0"/>
                        </a:rPr>
                        <m:t>+ + +  </m:t>
                      </m:r>
                      <m:r>
                        <a:rPr lang="it-IT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it-IT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𝑓𝑎</m:t>
                      </m:r>
                      <m:r>
                        <a:rPr lang="it-IT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a:rPr lang="it-IT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𝑐𝑖</m:t>
                      </m:r>
                      <m:r>
                        <a:rPr lang="it-IT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a:rPr lang="it-IT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𝑙𝑒</m:t>
                      </m:r>
                    </m:oMath>
                  </m:oMathPara>
                </a14:m>
                <a:endParaRPr lang="it-IT" dirty="0"/>
              </a:p>
              <a:p>
                <a:r>
                  <a:rPr lang="it-IT" dirty="0"/>
                  <a:t>sono rappresentati nella tabella sotto. </a:t>
                </a:r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pPr marL="800100" lvl="1" indent="-342900">
                  <a:buFont typeface="+mj-lt"/>
                  <a:buAutoNum type="arabicPeriod"/>
                </a:pPr>
                <a:r>
                  <a:rPr lang="it-IT" dirty="0"/>
                  <a:t>Indicare quali sono i geni associati, le distanze di mappa tra i geni associati e le distanze dei geni dal centromero. </a:t>
                </a:r>
              </a:p>
              <a:p>
                <a:pPr marL="800100" lvl="1" indent="-342900">
                  <a:buFont typeface="+mj-lt"/>
                  <a:buAutoNum type="arabicPeriod"/>
                </a:pPr>
                <a:r>
                  <a:rPr lang="it-IT" dirty="0"/>
                  <a:t>Schematizzare gli scambi che originano la tetrade B e la tetrade D. </a:t>
                </a:r>
              </a:p>
            </p:txBody>
          </p:sp>
        </mc:Choice>
        <mc:Fallback xmlns="">
          <p:sp>
            <p:nvSpPr>
              <p:cNvPr id="5" name="CasellaDiTesto 4">
                <a:extLst>
                  <a:ext uri="{FF2B5EF4-FFF2-40B4-BE49-F238E27FC236}">
                    <a16:creationId xmlns:a16="http://schemas.microsoft.com/office/drawing/2014/main" id="{86823296-5A18-BF44-294B-B417F33D5A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526" y="822960"/>
                <a:ext cx="11798768" cy="4247317"/>
              </a:xfrm>
              <a:prstGeom prst="rect">
                <a:avLst/>
              </a:prstGeom>
              <a:blipFill>
                <a:blip r:embed="rId3"/>
                <a:stretch>
                  <a:fillRect l="-413" t="-574" b="-1435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asellaDiTesto 5">
            <a:extLst>
              <a:ext uri="{FF2B5EF4-FFF2-40B4-BE49-F238E27FC236}">
                <a16:creationId xmlns:a16="http://schemas.microsoft.com/office/drawing/2014/main" id="{94FA44C9-38D5-AE51-6682-5229A4F9A36F}"/>
              </a:ext>
            </a:extLst>
          </p:cNvPr>
          <p:cNvSpPr txBox="1"/>
          <p:nvPr/>
        </p:nvSpPr>
        <p:spPr>
          <a:xfrm>
            <a:off x="196616" y="96009"/>
            <a:ext cx="948893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i="1" dirty="0">
                <a:latin typeface="+mj-lt"/>
              </a:rPr>
              <a:t>Esercizio 3. 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003DA53C-6028-66B4-B0D8-AB34C1B0C9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6377" y="1910208"/>
            <a:ext cx="6383065" cy="207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06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73;p2">
            <a:extLst>
              <a:ext uri="{FF2B5EF4-FFF2-40B4-BE49-F238E27FC236}">
                <a16:creationId xmlns:a16="http://schemas.microsoft.com/office/drawing/2014/main" id="{53573DA6-8446-11AD-D5DE-89E3F0EA343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t="28647" b="15797"/>
          <a:stretch/>
        </p:blipFill>
        <p:spPr>
          <a:xfrm>
            <a:off x="20" y="0"/>
            <a:ext cx="1219198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6ADC12D3-C754-763E-C052-0139858E53CE}"/>
              </a:ext>
            </a:extLst>
          </p:cNvPr>
          <p:cNvSpPr txBox="1"/>
          <p:nvPr/>
        </p:nvSpPr>
        <p:spPr>
          <a:xfrm>
            <a:off x="196616" y="96009"/>
            <a:ext cx="948893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i="1" dirty="0">
                <a:latin typeface="+mj-lt"/>
              </a:rPr>
              <a:t>Esercizio 4.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7E7EB82E-857E-0440-8872-A5F8B1DC38E9}"/>
                  </a:ext>
                </a:extLst>
              </p:cNvPr>
              <p:cNvSpPr txBox="1"/>
              <p:nvPr/>
            </p:nvSpPr>
            <p:spPr>
              <a:xfrm>
                <a:off x="196616" y="1669294"/>
                <a:ext cx="11798768" cy="2862322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it-IT" dirty="0">
                    <a:sym typeface="Wingdings" panose="05000000000000000000" pitchFamily="2" charset="2"/>
                  </a:rPr>
                  <a:t>In un esperimento di </a:t>
                </a:r>
                <a:r>
                  <a:rPr lang="it-IT" u="sng" dirty="0">
                    <a:sym typeface="Wingdings" panose="05000000000000000000" pitchFamily="2" charset="2"/>
                  </a:rPr>
                  <a:t>trasduzione generalizzata</a:t>
                </a:r>
                <a:r>
                  <a:rPr lang="it-IT" dirty="0">
                    <a:sym typeface="Wingdings" panose="05000000000000000000" pitchFamily="2" charset="2"/>
                  </a:rPr>
                  <a:t> i fagi vengono raccolti da un ceppo donatore di </a:t>
                </a:r>
                <a:r>
                  <a:rPr lang="it-IT" i="1" dirty="0">
                    <a:sym typeface="Wingdings" panose="05000000000000000000" pitchFamily="2" charset="2"/>
                  </a:rPr>
                  <a:t>E. coli</a:t>
                </a:r>
                <a:r>
                  <a:rPr lang="it-IT" dirty="0">
                    <a:sym typeface="Wingdings" panose="05000000000000000000" pitchFamily="2" charset="2"/>
                  </a:rPr>
                  <a:t> di genotipo: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t-IT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𝑝h𝑒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it-IT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𝑔𝑙𝑦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it-IT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𝑡h𝑟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+</m:t>
                        </m:r>
                      </m:sup>
                    </m:sSup>
                  </m:oMath>
                </a14:m>
                <a:r>
                  <a:rPr lang="it-IT" dirty="0">
                    <a:sym typeface="Wingdings" panose="05000000000000000000" pitchFamily="2" charset="2"/>
                  </a:rPr>
                  <a:t>. Questi vengono usati per trasdurre un ceppo di </a:t>
                </a:r>
                <a:r>
                  <a:rPr lang="it-IT" i="1" dirty="0">
                    <a:sym typeface="Wingdings" panose="05000000000000000000" pitchFamily="2" charset="2"/>
                  </a:rPr>
                  <a:t>E. coli</a:t>
                </a:r>
                <a:r>
                  <a:rPr lang="it-IT" dirty="0">
                    <a:sym typeface="Wingdings" panose="05000000000000000000" pitchFamily="2" charset="2"/>
                  </a:rPr>
                  <a:t> ricevente di genotipo: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t-IT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it-IT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𝑝h𝑒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</m:sup>
                    </m:sSup>
                    <m:sSup>
                      <m:sSupPr>
                        <m:ctrlPr>
                          <a:rPr lang="it-IT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𝑔𝑙𝑦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</m:sup>
                    </m:sSup>
                    <m:sSup>
                      <m:sSupPr>
                        <m:ctrlPr>
                          <a:rPr lang="it-IT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a:rPr lang="it-IT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𝑡h𝑟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−</m:t>
                        </m:r>
                      </m:sup>
                    </m:sSup>
                  </m:oMath>
                </a14:m>
                <a:r>
                  <a:rPr lang="it-IT" dirty="0">
                    <a:sym typeface="Wingdings" panose="05000000000000000000" pitchFamily="2" charset="2"/>
                  </a:rPr>
                  <a:t>.</a:t>
                </a:r>
              </a:p>
              <a:p>
                <a:endParaRPr lang="it-IT" dirty="0">
                  <a:sym typeface="Wingdings" panose="05000000000000000000" pitchFamily="2" charset="2"/>
                </a:endParaRPr>
              </a:p>
              <a:p>
                <a:r>
                  <a:rPr lang="it-IT" dirty="0">
                    <a:sym typeface="Wingdings" panose="05000000000000000000" pitchFamily="2" charset="2"/>
                  </a:rPr>
                  <a:t>La popolazione di batteri trasdotti viene piastrata su un terreno contenente glicina e fenilalanina; da questo </a:t>
                </a:r>
                <a:r>
                  <a:rPr lang="it-IT" dirty="0" err="1">
                    <a:sym typeface="Wingdings" panose="05000000000000000000" pitchFamily="2" charset="2"/>
                  </a:rPr>
                  <a:t>piastramento</a:t>
                </a:r>
                <a:r>
                  <a:rPr lang="it-IT" dirty="0">
                    <a:sym typeface="Wingdings" panose="05000000000000000000" pitchFamily="2" charset="2"/>
                  </a:rPr>
                  <a:t> si ottengono 400 colonie. Delle 400 colonie nessuna cresce su un terreno minimo, 100 crescono su un terreno minimo con l’aggiunta di fenilalanina senza glicina e 48 crescono su un terreno minimo con glicina (senza fenilalanina). </a:t>
                </a:r>
              </a:p>
              <a:p>
                <a:endParaRPr lang="it-IT" dirty="0">
                  <a:sym typeface="Wingdings" panose="05000000000000000000" pitchFamily="2" charset="2"/>
                </a:endParaRP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it-IT" dirty="0">
                    <a:sym typeface="Wingdings" panose="05000000000000000000" pitchFamily="2" charset="2"/>
                  </a:rPr>
                  <a:t>Indicare i genotipi delle colonie ottenute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it-IT" dirty="0">
                    <a:sym typeface="Wingdings" panose="05000000000000000000" pitchFamily="2" charset="2"/>
                  </a:rPr>
                  <a:t>Costruire la mappa genica e calcolare le frequenze di co-trasduzione. </a:t>
                </a:r>
              </a:p>
            </p:txBody>
          </p:sp>
        </mc:Choice>
        <mc:Fallback xmlns="">
          <p:sp>
            <p:nvSpPr>
              <p:cNvPr id="6" name="CasellaDiTesto 5">
                <a:extLst>
                  <a:ext uri="{FF2B5EF4-FFF2-40B4-BE49-F238E27FC236}">
                    <a16:creationId xmlns:a16="http://schemas.microsoft.com/office/drawing/2014/main" id="{7E7EB82E-857E-0440-8872-A5F8B1DC38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616" y="1669294"/>
                <a:ext cx="11798768" cy="2862322"/>
              </a:xfrm>
              <a:prstGeom prst="rect">
                <a:avLst/>
              </a:prstGeom>
              <a:blipFill>
                <a:blip r:embed="rId4"/>
                <a:stretch>
                  <a:fillRect l="-413" t="-1066" b="-277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CasellaDiTesto 1">
            <a:extLst>
              <a:ext uri="{FF2B5EF4-FFF2-40B4-BE49-F238E27FC236}">
                <a16:creationId xmlns:a16="http://schemas.microsoft.com/office/drawing/2014/main" id="{59C5E792-3352-DB95-634D-0FE8D1B787F1}"/>
              </a:ext>
            </a:extLst>
          </p:cNvPr>
          <p:cNvSpPr txBox="1"/>
          <p:nvPr/>
        </p:nvSpPr>
        <p:spPr>
          <a:xfrm>
            <a:off x="256032" y="1011610"/>
            <a:ext cx="7699248" cy="373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>
                <a:highlight>
                  <a:srgbClr val="FFFF00"/>
                </a:highlight>
              </a:rPr>
              <a:t>Canale 3 </a:t>
            </a:r>
          </a:p>
        </p:txBody>
      </p:sp>
    </p:spTree>
    <p:extLst>
      <p:ext uri="{BB962C8B-B14F-4D97-AF65-F5344CB8AC3E}">
        <p14:creationId xmlns:p14="http://schemas.microsoft.com/office/powerpoint/2010/main" val="25998160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173;p2">
            <a:extLst>
              <a:ext uri="{FF2B5EF4-FFF2-40B4-BE49-F238E27FC236}">
                <a16:creationId xmlns:a16="http://schemas.microsoft.com/office/drawing/2014/main" id="{5B353D76-7A8C-C270-92FB-27B5D4E96B4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t="28647" b="15797"/>
          <a:stretch/>
        </p:blipFill>
        <p:spPr>
          <a:xfrm>
            <a:off x="0" y="0"/>
            <a:ext cx="1219198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A40689D0-3C38-762F-2EE4-CFD49E79ED4B}"/>
              </a:ext>
            </a:extLst>
          </p:cNvPr>
          <p:cNvSpPr txBox="1"/>
          <p:nvPr/>
        </p:nvSpPr>
        <p:spPr>
          <a:xfrm>
            <a:off x="196616" y="96009"/>
            <a:ext cx="948893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500" i="1" dirty="0">
                <a:latin typeface="+mj-lt"/>
              </a:rPr>
              <a:t>Esercizio 4.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4322CE90-569E-D23B-2906-70047179B841}"/>
                  </a:ext>
                </a:extLst>
              </p:cNvPr>
              <p:cNvSpPr txBox="1"/>
              <p:nvPr/>
            </p:nvSpPr>
            <p:spPr>
              <a:xfrm>
                <a:off x="196616" y="1357893"/>
                <a:ext cx="11798768" cy="3970318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it-IT" dirty="0"/>
                  <a:t>È stato allestito un esperimento </a:t>
                </a:r>
                <a:r>
                  <a:rPr lang="it-IT"/>
                  <a:t>di trasduzione </a:t>
                </a:r>
                <a:r>
                  <a:rPr lang="it-IT" dirty="0"/>
                  <a:t>a tre marcatori in </a:t>
                </a:r>
                <a:r>
                  <a:rPr lang="it-IT" i="1" dirty="0"/>
                  <a:t>Salmonella </a:t>
                </a:r>
                <a:r>
                  <a:rPr lang="it-IT" i="1" dirty="0" err="1"/>
                  <a:t>typhimurium</a:t>
                </a:r>
                <a:r>
                  <a:rPr lang="it-IT" i="1" dirty="0"/>
                  <a:t> </a:t>
                </a:r>
                <a:r>
                  <a:rPr lang="it-IT" dirty="0"/>
                  <a:t>utilizzando il batteriofago P22. L’incrocio è: 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it-IT" dirty="0"/>
                  <a:t>Ricevente: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𝑎𝑟𝑔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sSup>
                      <m:sSup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𝑙𝑒𝑢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sSup>
                      <m:sSup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h𝑖𝑠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endParaRPr lang="it-IT" dirty="0"/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it-IT" dirty="0"/>
                  <a:t>Donatore: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𝑎𝑟𝑔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𝑙𝑒𝑢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h𝑖𝑠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it-IT" dirty="0"/>
              </a:p>
              <a:p>
                <a:r>
                  <a:rPr lang="it-IT" dirty="0"/>
                  <a:t>Si selezionano </a:t>
                </a:r>
                <a:r>
                  <a:rPr lang="it-IT" u="sng" dirty="0"/>
                  <a:t>1000 </a:t>
                </a:r>
                <a:r>
                  <a:rPr lang="it-IT" u="sng" dirty="0" err="1"/>
                  <a:t>trasductanti</a:t>
                </a:r>
                <a:r>
                  <a:rPr lang="it-IT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t-IT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b="1" i="1" smtClean="0">
                            <a:latin typeface="Cambria Math" panose="02040503050406030204" pitchFamily="18" charset="0"/>
                          </a:rPr>
                          <m:t>𝒂𝒓𝒈</m:t>
                        </m:r>
                      </m:e>
                      <m:sup>
                        <m:r>
                          <a:rPr lang="it-IT" b="1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it-IT" dirty="0"/>
                  <a:t> e si selezionano su diversi terreni selettivi mediante replica di piastra. Si ottengono i seguenti risultati: </a:t>
                </a:r>
              </a:p>
              <a:p>
                <a:endParaRPr lang="it-IT" b="1" dirty="0"/>
              </a:p>
              <a:p>
                <a:pPr lvl="2"/>
                <a14:m>
                  <m:oMath xmlns:m="http://schemas.openxmlformats.org/officeDocument/2006/math">
                    <m:sSup>
                      <m:sSup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𝑎𝑟𝑔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𝑙𝑒𝑢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sSup>
                      <m:sSup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h𝑖𝑠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it-IT" dirty="0"/>
                  <a:t>	585</a:t>
                </a:r>
              </a:p>
              <a:p>
                <a:pPr lvl="2"/>
                <a14:m>
                  <m:oMath xmlns:m="http://schemas.openxmlformats.org/officeDocument/2006/math">
                    <m:sSup>
                      <m:sSup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𝑎𝑟𝑔</m:t>
                        </m:r>
                      </m:e>
                      <m:sup>
                        <m:r>
                          <a:rPr lang="it-IT" i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𝑙𝑒𝑢</m:t>
                        </m:r>
                      </m:e>
                      <m:sup>
                        <m:r>
                          <a:rPr lang="it-IT" i="1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  <m:sSup>
                      <m:sSup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h𝑖𝑠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it-IT" dirty="0"/>
                  <a:t>	300</a:t>
                </a:r>
              </a:p>
              <a:p>
                <a:pPr lvl="2"/>
                <a14:m>
                  <m:oMath xmlns:m="http://schemas.openxmlformats.org/officeDocument/2006/math">
                    <m:sSup>
                      <m:sSup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𝑎𝑟𝑔</m:t>
                        </m:r>
                      </m:e>
                      <m:sup>
                        <m:r>
                          <a:rPr lang="it-IT" i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𝑙𝑒𝑢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h𝑖𝑠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it-IT" dirty="0"/>
                  <a:t>	114</a:t>
                </a:r>
              </a:p>
              <a:p>
                <a:pPr lvl="2"/>
                <a14:m>
                  <m:oMath xmlns:m="http://schemas.openxmlformats.org/officeDocument/2006/math">
                    <m:sSup>
                      <m:sSup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𝑎𝑟𝑔</m:t>
                        </m:r>
                      </m:e>
                      <m:sup>
                        <m:r>
                          <a:rPr lang="it-IT" i="1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𝑙𝑒𝑢</m:t>
                        </m:r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  <m:sSup>
                      <m:sSupPr>
                        <m:ctrlPr>
                          <a:rPr lang="it-IT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i="1">
                            <a:latin typeface="Cambria Math" panose="02040503050406030204" pitchFamily="18" charset="0"/>
                          </a:rPr>
                          <m:t>h𝑖𝑠</m:t>
                        </m:r>
                      </m:e>
                      <m:sup>
                        <m:r>
                          <a:rPr lang="it-IT" i="1">
                            <a:latin typeface="Cambria Math" panose="020405030504060302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it-IT" dirty="0"/>
                  <a:t>	1</a:t>
                </a:r>
              </a:p>
              <a:p>
                <a:pPr marL="342900" indent="-342900">
                  <a:buFont typeface="+mj-lt"/>
                  <a:buAutoNum type="arabicPeriod"/>
                </a:pPr>
                <a:endParaRPr lang="it-IT" dirty="0"/>
              </a:p>
              <a:p>
                <a:pPr marL="800100" lvl="1" indent="-342900">
                  <a:buFont typeface="+mj-lt"/>
                  <a:buAutoNum type="arabicPeriod"/>
                </a:pPr>
                <a:r>
                  <a:rPr lang="it-IT" dirty="0"/>
                  <a:t>Determinare le frequenze di co-trasduzione. </a:t>
                </a:r>
              </a:p>
              <a:p>
                <a:pPr marL="800100" lvl="1" indent="-342900">
                  <a:buFont typeface="+mj-lt"/>
                  <a:buAutoNum type="arabicPeriod"/>
                </a:pPr>
                <a:r>
                  <a:rPr lang="it-IT" dirty="0"/>
                  <a:t>Quale è l’ordine dei 3 marcatori?</a:t>
                </a:r>
              </a:p>
            </p:txBody>
          </p:sp>
        </mc:Choice>
        <mc:Fallback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4322CE90-569E-D23B-2906-70047179B8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616" y="1357893"/>
                <a:ext cx="11798768" cy="3970318"/>
              </a:xfrm>
              <a:prstGeom prst="rect">
                <a:avLst/>
              </a:prstGeom>
              <a:blipFill>
                <a:blip r:embed="rId3"/>
                <a:stretch>
                  <a:fillRect l="-413" t="-768" b="-169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asellaDiTesto 7">
            <a:extLst>
              <a:ext uri="{FF2B5EF4-FFF2-40B4-BE49-F238E27FC236}">
                <a16:creationId xmlns:a16="http://schemas.microsoft.com/office/drawing/2014/main" id="{4EC82C89-4065-F49A-1970-0B7418C57CB3}"/>
              </a:ext>
            </a:extLst>
          </p:cNvPr>
          <p:cNvSpPr txBox="1"/>
          <p:nvPr/>
        </p:nvSpPr>
        <p:spPr>
          <a:xfrm>
            <a:off x="374904" y="726951"/>
            <a:ext cx="10991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highlight>
                  <a:srgbClr val="FFFF00"/>
                </a:highlight>
              </a:rPr>
              <a:t>Canale 2</a:t>
            </a:r>
          </a:p>
        </p:txBody>
      </p:sp>
    </p:spTree>
    <p:extLst>
      <p:ext uri="{BB962C8B-B14F-4D97-AF65-F5344CB8AC3E}">
        <p14:creationId xmlns:p14="http://schemas.microsoft.com/office/powerpoint/2010/main" val="33271260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1294</TotalTime>
  <Words>647</Words>
  <Application>Microsoft Office PowerPoint</Application>
  <PresentationFormat>Widescreen</PresentationFormat>
  <Paragraphs>88</Paragraphs>
  <Slides>7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Cambria Math</vt:lpstr>
      <vt:lpstr>Play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Angelo Ferriero</dc:creator>
  <cp:lastModifiedBy>Angelo Ferriero</cp:lastModifiedBy>
  <cp:revision>33</cp:revision>
  <dcterms:created xsi:type="dcterms:W3CDTF">2026-04-02T08:40:31Z</dcterms:created>
  <dcterms:modified xsi:type="dcterms:W3CDTF">2026-05-25T21:57:42Z</dcterms:modified>
</cp:coreProperties>
</file>