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7" r:id="rId4"/>
    <p:sldId id="259" r:id="rId5"/>
    <p:sldId id="268" r:id="rId6"/>
    <p:sldId id="263" r:id="rId7"/>
    <p:sldId id="265" r:id="rId8"/>
    <p:sldId id="272" r:id="rId9"/>
    <p:sldId id="270" r:id="rId10"/>
    <p:sldId id="269" r:id="rId11"/>
    <p:sldId id="27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8B4C065-6CC6-4CCB-A5E1-256BD0922F18}">
          <p14:sldIdLst>
            <p14:sldId id="257"/>
            <p14:sldId id="258"/>
            <p14:sldId id="267"/>
            <p14:sldId id="259"/>
            <p14:sldId id="268"/>
            <p14:sldId id="263"/>
            <p14:sldId id="265"/>
            <p14:sldId id="272"/>
            <p14:sldId id="270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111ED-EB2B-4FB3-9805-394F9C918B0E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F3FEB-2BCB-4970-9447-3AECD7EBD2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09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Silvana canale 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F3FEB-2BCB-4970-9447-3AECD7EBD23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36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questo esercizio devo scrivere anche le classi e le numerosità.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F3FEB-2BCB-4970-9447-3AECD7EBD23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38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E42B03-D690-FADA-5353-3CBF8FDEC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7EF5E9-334D-B63F-2CD4-B8A2D7694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5C4F6C-BA5C-B89A-50A7-F3094F67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DFA1D-CE95-5D6B-9FD4-37698662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33A81D-F7BB-2285-0169-29189133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16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121DA-F83D-C82B-3BC5-192229A5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9C2624-97F9-11A9-9EC9-AE27D5FEF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309097-6BEF-EC37-4943-9A8E7596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5CC917-BCEB-1C5E-DE5D-0F87B194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023B73-51AD-61A1-5355-C0521355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1E9894-D8BC-4C3E-FACC-BC877C8F2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765FB6-8E80-C1C2-531D-D9CF36E34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9FCDA2-F961-91A9-7F80-10CD8573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F9A2D5-B9EC-E1C1-75E4-9EE7DC51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D81DF1-68C0-F67A-422B-61544C1C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43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F0E499-6C4F-F3E8-8A6E-068760CC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CC707F-ADD3-DCB0-18EB-1631E31A0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98101B-34B8-A417-6F9B-D41F2DD7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8E8B83-9F65-1A99-F443-0FE33DFC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71688F-2F85-21D4-81BA-4D02AE74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60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5B88A1-2B89-A94B-C478-1C57A22A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824A0F-ED92-0029-E5A7-2CE4ECEF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88DF24-75D0-6F78-3C1C-3EEA8DED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535450-868B-D857-2D71-B020926C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844C87-3505-86D5-7EC8-E664035A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79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E56F60-43EE-116F-F1BC-19D66640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5FC2E2-7D8A-BDF5-C3F8-938F28CA6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BC7C14-2976-78FC-9141-AD512AA83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26F639-E153-28B2-E385-9192FA10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46141E-CE90-BA7D-8F2B-AB461B9E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EAD541-D45F-B8A4-3598-8D8E48B9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58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538AA5-3D45-C320-8CD2-10A13470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DD6C08-52BC-A6A2-3069-B316827F3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5AC9AB-D929-A01B-5237-07C4E36E3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B001198-12B9-5F04-245B-E5D0C92EE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BA047F-6AF6-1561-E2A3-6C91CB953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D76C0B6-1205-7FEB-0F62-B5A10339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D33C4E-4332-EC38-BDF0-B4061EB9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9ABF437-E0FB-0C12-B5A6-0998B1F9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87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D156D-FC52-46BB-208D-29C5C251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EC6E952-0724-878A-B3F6-C94225EF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CB2622-ED7A-4D32-0AF6-0F49757D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0611CE-08BD-39AB-0E8B-7E20E822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9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B01F79-3C7F-32EC-F231-1275236F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630BCD-6FB4-1038-835B-3F2923FD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6C5932-F2C5-84C3-6B46-9F5A89C0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8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DDC0C2-505F-AE8B-7440-CB057C1E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750FE8-2505-521F-D953-E593BED0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992419-DC94-9685-585D-F9FA30254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95A22F-3822-1305-9E7A-E0806A56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777BC4-F859-8CF0-C9AE-94249045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C3E36C-1E80-EF6A-9157-32FE78B7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36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6C13BD-72C6-9307-8EC1-5D9E15BB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B564C1-7B76-6D89-7C7D-701DD4DD3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356985-7F8D-D16F-EAD4-507715CE3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B7BC00-A62E-28EB-21C2-CBD16FC7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89AC-9FEB-4A60-9655-E8B3490A2069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C51DB2-4FA2-2CD9-886E-4CC51E4C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398205-6D91-FE8D-BEBD-1EEBECD5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37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21C426-F3E1-6F78-7831-30ACC8DF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A69404-3597-CA57-B47C-51D5CEA10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DC85EC-9546-3CEB-1553-164A3B252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6489AC-9FEB-4A60-9655-E8B3490A2069}" type="datetimeFigureOut">
              <a:rPr lang="it-IT" smtClean="0"/>
              <a:t>20/05/2026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00F362-6081-CB9B-93F3-58EB42DD4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D81805-0581-3D5E-D001-DD2CC5064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5FE343-5197-4B6A-B843-2EEE2F19EB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11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et.google.com/qma-xyuy-wtj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drive/folders/1CEegeJOWIl2zLm7_Z9nm9d8VXaCEzmEv?usp=sharing" TargetMode="External"/><Relationship Id="rId5" Type="http://schemas.openxmlformats.org/officeDocument/2006/relationships/hyperlink" Target="https://forms.gle/oG2NrkLoNX8GJ3ka6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 t="28647" b="15797"/>
          <a:stretch/>
        </p:blipFill>
        <p:spPr>
          <a:xfrm>
            <a:off x="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"/>
          <p:cNvSpPr/>
          <p:nvPr/>
        </p:nvSpPr>
        <p:spPr>
          <a:xfrm>
            <a:off x="0" y="3230880"/>
            <a:ext cx="12192000" cy="362712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803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6" name="Google Shape;166;p1"/>
          <p:cNvSpPr txBox="1">
            <a:spLocks noGrp="1"/>
          </p:cNvSpPr>
          <p:nvPr>
            <p:ph type="subTitle" idx="1"/>
          </p:nvPr>
        </p:nvSpPr>
        <p:spPr>
          <a:xfrm>
            <a:off x="360377" y="5912769"/>
            <a:ext cx="6438645" cy="56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it-IT">
                <a:highlight>
                  <a:srgbClr val="C2E76D"/>
                </a:highlight>
              </a:rPr>
              <a:t>Contatti: ferriero.1913456@studenti.uniroma1.it</a:t>
            </a:r>
            <a:endParaRPr/>
          </a:p>
        </p:txBody>
      </p:sp>
      <p:sp>
        <p:nvSpPr>
          <p:cNvPr id="167" name="Google Shape;167;p1"/>
          <p:cNvSpPr txBox="1"/>
          <p:nvPr/>
        </p:nvSpPr>
        <p:spPr>
          <a:xfrm>
            <a:off x="768096" y="1911096"/>
            <a:ext cx="5852160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TUTORAGGIO GENETICA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ANNO 25-26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360376" y="4760367"/>
            <a:ext cx="6438645" cy="56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it-IT" sz="1800" b="0" i="0" u="none" strike="noStrike" cap="none">
                <a:solidFill>
                  <a:srgbClr val="000000"/>
                </a:solidFill>
                <a:highlight>
                  <a:srgbClr val="C2E76D"/>
                </a:highlight>
                <a:latin typeface="Play"/>
                <a:ea typeface="Play"/>
                <a:cs typeface="Play"/>
                <a:sym typeface="Play"/>
              </a:rPr>
              <a:t>Link Google Meet: </a:t>
            </a:r>
            <a:r>
              <a:rPr lang="it-IT" sz="1800" b="0" i="0" u="sng" strike="noStrike" cap="none">
                <a:solidFill>
                  <a:srgbClr val="000000"/>
                </a:solidFill>
                <a:highlight>
                  <a:srgbClr val="C2E76D"/>
                </a:highlight>
                <a:latin typeface="Play"/>
                <a:ea typeface="Play"/>
                <a:cs typeface="Play"/>
                <a:sym typeface="Pl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https://meet.google.com/qma-xyuy-wtj</a:t>
            </a:r>
            <a:endParaRPr sz="1800" b="0" i="0" u="none" strike="noStrike" cap="none">
              <a:solidFill>
                <a:srgbClr val="000000"/>
              </a:solidFill>
              <a:highlight>
                <a:srgbClr val="C2E76D"/>
              </a:highlight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3;p2">
            <a:extLst>
              <a:ext uri="{FF2B5EF4-FFF2-40B4-BE49-F238E27FC236}">
                <a16:creationId xmlns:a16="http://schemas.microsoft.com/office/drawing/2014/main" id="{6B693075-9235-0E18-4FCE-AE334E15E8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8647" b="15797"/>
          <a:stretch/>
        </p:blipFill>
        <p:spPr>
          <a:xfrm>
            <a:off x="2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87C60C-A8A9-78F1-14A8-688346E83FA6}"/>
              </a:ext>
            </a:extLst>
          </p:cNvPr>
          <p:cNvSpPr txBox="1"/>
          <p:nvPr/>
        </p:nvSpPr>
        <p:spPr>
          <a:xfrm>
            <a:off x="196616" y="96009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+mj-lt"/>
              </a:rPr>
              <a:t>Esercizio 5.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00FBF06-7BD3-522C-D1C6-6BBC05FE1796}"/>
                  </a:ext>
                </a:extLst>
              </p:cNvPr>
              <p:cNvSpPr txBox="1"/>
              <p:nvPr/>
            </p:nvSpPr>
            <p:spPr>
              <a:xfrm>
                <a:off x="196606" y="781815"/>
                <a:ext cx="11798768" cy="369331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ym typeface="Wingdings" panose="05000000000000000000" pitchFamily="2" charset="2"/>
                  </a:rPr>
                  <a:t>In un esperimento di trasduzione con fagi P1 i batteri utilizzati sono: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ym typeface="Wingdings" panose="05000000000000000000" pitchFamily="2" charset="2"/>
                  </a:rPr>
                  <a:t>Donatori: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𝑠𝑦𝑛𝑃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𝑠𝑢𝑝𝑀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𝑡𝑟𝑝𝑍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endParaRPr lang="it-IT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ym typeface="Wingdings" panose="05000000000000000000" pitchFamily="2" charset="2"/>
                  </a:rPr>
                  <a:t>Riceventi: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𝑠𝑦𝑛𝑃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𝑠𝑢𝑝𝑀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𝑡𝑟𝑝𝑍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r>
                  <a:rPr lang="it-IT" dirty="0">
                    <a:sym typeface="Wingdings" panose="05000000000000000000" pitchFamily="2" charset="2"/>
                  </a:rPr>
                  <a:t>La selezione dei batteri viene fatta per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𝑠𝑢𝑝𝑀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dirty="0">
                    <a:sym typeface="Wingdings" panose="05000000000000000000" pitchFamily="2" charset="2"/>
                  </a:rPr>
                  <a:t> e produce i seguenti risultati: </a:t>
                </a:r>
              </a:p>
              <a:p>
                <a:endParaRPr lang="it-IT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48 →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𝑠𝑢𝑝𝑀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𝑠𝑦𝑛𝑃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𝑡𝑟𝑝𝑍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0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120→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𝑠𝑢𝑝𝑀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𝑠𝑦𝑛𝑃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𝑡𝑟𝑝𝑍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0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500→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𝑠𝑢𝑝𝑀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𝑠𝑦𝑛𝑃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𝑡𝑟𝑝𝑍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0→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𝑠𝑢𝑝𝑀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𝑠𝑦𝑛𝑃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𝑡𝑟𝑝𝑍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>
                  <a:sym typeface="Wingdings" panose="05000000000000000000" pitchFamily="2" charset="2"/>
                </a:endParaRPr>
              </a:p>
              <a:p>
                <a:r>
                  <a:rPr lang="it-IT" dirty="0">
                    <a:sym typeface="Wingdings" panose="05000000000000000000" pitchFamily="2" charset="2"/>
                  </a:rPr>
                  <a:t>Determinare: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it-IT" dirty="0">
                    <a:sym typeface="Wingdings" panose="05000000000000000000" pitchFamily="2" charset="2"/>
                  </a:rPr>
                  <a:t>Ordine dei geni.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it-IT" dirty="0">
                    <a:sym typeface="Wingdings" panose="05000000000000000000" pitchFamily="2" charset="2"/>
                  </a:rPr>
                  <a:t>Quale è la </a:t>
                </a:r>
                <a:r>
                  <a:rPr lang="it-IT" i="1" dirty="0">
                    <a:sym typeface="Wingdings" panose="05000000000000000000" pitchFamily="2" charset="2"/>
                  </a:rPr>
                  <a:t>frequenza di co-trasduzione</a:t>
                </a:r>
                <a:r>
                  <a:rPr lang="it-IT" dirty="0">
                    <a:sym typeface="Wingdings" panose="05000000000000000000" pitchFamily="2" charset="2"/>
                  </a:rPr>
                  <a:t> dei geni?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00FBF06-7BD3-522C-D1C6-6BBC05FE1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6" y="781815"/>
                <a:ext cx="11798768" cy="3693319"/>
              </a:xfrm>
              <a:prstGeom prst="rect">
                <a:avLst/>
              </a:prstGeom>
              <a:blipFill>
                <a:blip r:embed="rId3"/>
                <a:stretch>
                  <a:fillRect l="-413" t="-660" b="-19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96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3;p2">
            <a:extLst>
              <a:ext uri="{FF2B5EF4-FFF2-40B4-BE49-F238E27FC236}">
                <a16:creationId xmlns:a16="http://schemas.microsoft.com/office/drawing/2014/main" id="{53573DA6-8446-11AD-D5DE-89E3F0EA34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8647" b="15797"/>
          <a:stretch/>
        </p:blipFill>
        <p:spPr>
          <a:xfrm>
            <a:off x="2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DC12D3-C754-763E-C052-0139858E53CE}"/>
              </a:ext>
            </a:extLst>
          </p:cNvPr>
          <p:cNvSpPr txBox="1"/>
          <p:nvPr/>
        </p:nvSpPr>
        <p:spPr>
          <a:xfrm>
            <a:off x="196616" y="96009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+mj-lt"/>
              </a:rPr>
              <a:t>Esercizio 6.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7E7EB82E-857E-0440-8872-A5F8B1DC38E9}"/>
                  </a:ext>
                </a:extLst>
              </p:cNvPr>
              <p:cNvSpPr txBox="1"/>
              <p:nvPr/>
            </p:nvSpPr>
            <p:spPr>
              <a:xfrm>
                <a:off x="196616" y="681742"/>
                <a:ext cx="11798768" cy="286232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ym typeface="Wingdings" panose="05000000000000000000" pitchFamily="2" charset="2"/>
                  </a:rPr>
                  <a:t>In un esperimento di </a:t>
                </a:r>
                <a:r>
                  <a:rPr lang="it-IT" u="sng" dirty="0">
                    <a:sym typeface="Wingdings" panose="05000000000000000000" pitchFamily="2" charset="2"/>
                  </a:rPr>
                  <a:t>trasduzione generalizzata</a:t>
                </a:r>
                <a:r>
                  <a:rPr lang="it-IT" dirty="0">
                    <a:sym typeface="Wingdings" panose="05000000000000000000" pitchFamily="2" charset="2"/>
                  </a:rPr>
                  <a:t> i fagi vengono raccolti da un ceppo donatore di </a:t>
                </a:r>
                <a:r>
                  <a:rPr lang="it-IT" i="1" dirty="0">
                    <a:sym typeface="Wingdings" panose="05000000000000000000" pitchFamily="2" charset="2"/>
                  </a:rPr>
                  <a:t>E. coli</a:t>
                </a:r>
                <a:r>
                  <a:rPr lang="it-IT" dirty="0">
                    <a:sym typeface="Wingdings" panose="05000000000000000000" pitchFamily="2" charset="2"/>
                  </a:rPr>
                  <a:t> di genotipo: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𝑝h𝑒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𝑔𝑙𝑦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𝑡h𝑟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dirty="0">
                    <a:sym typeface="Wingdings" panose="05000000000000000000" pitchFamily="2" charset="2"/>
                  </a:rPr>
                  <a:t>. Questi vengono usati per trasdurre un ceppo di </a:t>
                </a:r>
                <a:r>
                  <a:rPr lang="it-IT" i="1" dirty="0">
                    <a:sym typeface="Wingdings" panose="05000000000000000000" pitchFamily="2" charset="2"/>
                  </a:rPr>
                  <a:t>E. coli</a:t>
                </a:r>
                <a:r>
                  <a:rPr lang="it-IT" dirty="0">
                    <a:sym typeface="Wingdings" panose="05000000000000000000" pitchFamily="2" charset="2"/>
                  </a:rPr>
                  <a:t> ricevente di genotipo: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𝑝h𝑒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𝑔𝑙𝑦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𝑡h𝑟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sym typeface="Wingdings" panose="05000000000000000000" pitchFamily="2" charset="2"/>
                  </a:rPr>
                  <a:t>.</a:t>
                </a: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r>
                  <a:rPr lang="it-IT" dirty="0">
                    <a:sym typeface="Wingdings" panose="05000000000000000000" pitchFamily="2" charset="2"/>
                  </a:rPr>
                  <a:t>La popolazione di batteri trasdotti viene piastrata su un terreno contenente glicina e fenilalanina; da questo </a:t>
                </a:r>
                <a:r>
                  <a:rPr lang="it-IT" dirty="0" err="1">
                    <a:sym typeface="Wingdings" panose="05000000000000000000" pitchFamily="2" charset="2"/>
                  </a:rPr>
                  <a:t>piastramento</a:t>
                </a:r>
                <a:r>
                  <a:rPr lang="it-IT" dirty="0">
                    <a:sym typeface="Wingdings" panose="05000000000000000000" pitchFamily="2" charset="2"/>
                  </a:rPr>
                  <a:t> si ottengono 400 colonie. Delle 400 colonie nessuna cresce su un terreno minimo, 100 crescono su un terreno minimo con l’aggiunta di fenilalanina senza glicina e 48 crescono su un terreno minimo con glicina (senza fenilalanina). </a:t>
                </a: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ym typeface="Wingdings" panose="05000000000000000000" pitchFamily="2" charset="2"/>
                  </a:rPr>
                  <a:t>Indicare i genotipi delle colonie ottenute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ym typeface="Wingdings" panose="05000000000000000000" pitchFamily="2" charset="2"/>
                  </a:rPr>
                  <a:t>Costruire la mappa genica e calcolare le frequenze di co-trasduzione.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7E7EB82E-857E-0440-8872-A5F8B1DC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16" y="681742"/>
                <a:ext cx="11798768" cy="2862322"/>
              </a:xfrm>
              <a:prstGeom prst="rect">
                <a:avLst/>
              </a:prstGeom>
              <a:blipFill>
                <a:blip r:embed="rId4"/>
                <a:stretch>
                  <a:fillRect l="-413" t="-1066" b="-27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81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"/>
          <p:cNvPicPr preferRelativeResize="0"/>
          <p:nvPr/>
        </p:nvPicPr>
        <p:blipFill rotWithShape="1">
          <a:blip r:embed="rId3">
            <a:alphaModFix/>
          </a:blip>
          <a:srcRect t="28647" b="15797"/>
          <a:stretch/>
        </p:blipFill>
        <p:spPr>
          <a:xfrm>
            <a:off x="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0479" y="-103632"/>
            <a:ext cx="4329177" cy="437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"/>
          <p:cNvSpPr txBox="1"/>
          <p:nvPr/>
        </p:nvSpPr>
        <p:spPr>
          <a:xfrm>
            <a:off x="212344" y="-7266"/>
            <a:ext cx="4782312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	PRESENZE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497841" y="672130"/>
            <a:ext cx="3657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Indicare: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Matricola;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E-mail Sapienza;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Canale di appartenenza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212344" y="1954239"/>
            <a:ext cx="5959856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	PRENOTAZIONI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360680" y="2746295"/>
            <a:ext cx="44216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Prenotarsi ai tutoraggi su e-learning al link: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chemeClr val="tx1"/>
                </a:solidFill>
                <a:latin typeface="Play"/>
                <a:ea typeface="Play"/>
                <a:cs typeface="Play"/>
                <a:sym typeface="Pl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https://forms.gle/oG2NrkLoNX8GJ3ka6</a:t>
            </a:r>
            <a:r>
              <a:rPr lang="it-IT" sz="1800" b="0" i="0" u="none" strike="noStrike" cap="none" dirty="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9F58DC-5F60-DE1B-26EB-FF910F26B26F}"/>
              </a:ext>
            </a:extLst>
          </p:cNvPr>
          <p:cNvSpPr txBox="1"/>
          <p:nvPr/>
        </p:nvSpPr>
        <p:spPr>
          <a:xfrm>
            <a:off x="212344" y="4665708"/>
            <a:ext cx="6816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Play" panose="020B0604020202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https://drive.google.com/drive/folders/1CEegeJOWIl2zLm7_Z9nm9d8VXaCEzmEv?usp=sharing</a:t>
            </a:r>
            <a:endParaRPr lang="it-IT" sz="1800" dirty="0">
              <a:solidFill>
                <a:schemeClr val="tx1"/>
              </a:solidFill>
              <a:latin typeface="Play" panose="020B0604020202020204" charset="0"/>
            </a:endParaRPr>
          </a:p>
          <a:p>
            <a:endParaRPr lang="it-IT" sz="1800" dirty="0">
              <a:solidFill>
                <a:schemeClr val="tx1"/>
              </a:solidFill>
              <a:latin typeface="Play" panose="020B0604020202020204" charset="0"/>
            </a:endParaRPr>
          </a:p>
          <a:p>
            <a:r>
              <a:rPr lang="it-IT" sz="1800" dirty="0">
                <a:latin typeface="Play" panose="020B0604020202020204" charset="0"/>
              </a:rPr>
              <a:t>Per i </a:t>
            </a:r>
            <a:r>
              <a:rPr lang="it-IT" sz="1800" b="1" dirty="0">
                <a:latin typeface="Play" panose="020B0604020202020204" charset="0"/>
              </a:rPr>
              <a:t>PPT della lezione </a:t>
            </a:r>
            <a:r>
              <a:rPr lang="it-IT" sz="1800" dirty="0">
                <a:latin typeface="Play" panose="020B0604020202020204" charset="0"/>
              </a:rPr>
              <a:t>e per lo </a:t>
            </a:r>
            <a:r>
              <a:rPr lang="it-IT" sz="1800" b="1" dirty="0">
                <a:latin typeface="Play" panose="020B0604020202020204" charset="0"/>
              </a:rPr>
              <a:t>svolgimento degli esercizi</a:t>
            </a:r>
            <a:r>
              <a:rPr lang="it-IT" sz="1800" dirty="0">
                <a:latin typeface="Play" panose="020B0604020202020204" charset="0"/>
              </a:rPr>
              <a:t>.  </a:t>
            </a:r>
          </a:p>
          <a:p>
            <a:endParaRPr lang="it-IT" sz="1800" dirty="0">
              <a:latin typeface="Play" panose="020B0604020202020204" charset="0"/>
            </a:endParaRPr>
          </a:p>
          <a:p>
            <a:r>
              <a:rPr lang="it-IT" sz="1800" dirty="0">
                <a:latin typeface="Play" panose="020B0604020202020204" charset="0"/>
              </a:rPr>
              <a:t>Importante: Per la visualizzazione accedere con email: @studenti.uniroma1.it</a:t>
            </a:r>
          </a:p>
        </p:txBody>
      </p:sp>
      <p:sp>
        <p:nvSpPr>
          <p:cNvPr id="3" name="Google Shape;177;p2">
            <a:extLst>
              <a:ext uri="{FF2B5EF4-FFF2-40B4-BE49-F238E27FC236}">
                <a16:creationId xmlns:a16="http://schemas.microsoft.com/office/drawing/2014/main" id="{1BEE51FC-3075-7172-35A5-215FD339400B}"/>
              </a:ext>
            </a:extLst>
          </p:cNvPr>
          <p:cNvSpPr txBox="1"/>
          <p:nvPr/>
        </p:nvSpPr>
        <p:spPr>
          <a:xfrm>
            <a:off x="212344" y="3777286"/>
            <a:ext cx="456996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it-IT" sz="4500" dirty="0">
                <a:latin typeface="Play"/>
                <a:sym typeface="Play"/>
              </a:rPr>
              <a:t>	LINK DRIVE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3;p2">
            <a:extLst>
              <a:ext uri="{FF2B5EF4-FFF2-40B4-BE49-F238E27FC236}">
                <a16:creationId xmlns:a16="http://schemas.microsoft.com/office/drawing/2014/main" id="{1C417794-8E92-9A50-E80C-7667646852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8647" b="15797"/>
          <a:stretch/>
        </p:blipFill>
        <p:spPr>
          <a:xfrm>
            <a:off x="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25BBE0-28F2-07FA-A5D2-3AC25946BCB8}"/>
              </a:ext>
            </a:extLst>
          </p:cNvPr>
          <p:cNvSpPr txBox="1"/>
          <p:nvPr/>
        </p:nvSpPr>
        <p:spPr>
          <a:xfrm>
            <a:off x="196616" y="96009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+mj-lt"/>
              </a:rPr>
              <a:t>Esercizio 1.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9D0A322-F461-CEE2-B8F1-5D401241667A}"/>
                  </a:ext>
                </a:extLst>
              </p:cNvPr>
              <p:cNvSpPr txBox="1"/>
              <p:nvPr/>
            </p:nvSpPr>
            <p:spPr>
              <a:xfrm>
                <a:off x="196606" y="781815"/>
                <a:ext cx="11798768" cy="373179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Vengono incrociati due ceppi di </a:t>
                </a:r>
                <a:r>
                  <a:rPr lang="it-IT" i="1" dirty="0"/>
                  <a:t>E. coli</a:t>
                </a:r>
                <a:r>
                  <a:rPr lang="it-IT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𝐻𝑓𝑟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→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𝑚𝑒𝑡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h𝑖𝑠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𝑝h𝑒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𝑚𝑒𝑡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h𝑖𝑠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  <a:p>
                <a:endParaRPr lang="it-IT" dirty="0"/>
              </a:p>
              <a:p>
                <a:r>
                  <a:rPr lang="it-IT" dirty="0"/>
                  <a:t>È noto che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𝑚𝑒𝑡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dirty="0"/>
                  <a:t> entra nel ricevente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/>
                  <a:t>) per ultimo; quindi si selezionano i ricombinanti per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𝑚𝑒𝑡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dirty="0"/>
                  <a:t>e si saggiano per la presenza dei marcatori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h𝑖𝑠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𝑝h𝑒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dirty="0"/>
                  <a:t>. Di ciascun tipo si trovano: </a:t>
                </a:r>
              </a:p>
              <a:p>
                <a:endParaRPr lang="it-IT" dirty="0"/>
              </a:p>
              <a:p>
                <a:pPr marR="355600" lvl="0"/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𝑚𝑒𝑡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h𝑖𝑠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𝑝h𝑒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i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	</a:t>
                </a:r>
                <a:r>
                  <a:rPr lang="it-IT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400 </a:t>
                </a:r>
                <a:endParaRPr lang="it-IT" dirty="0"/>
              </a:p>
              <a:p>
                <a:pPr marR="355600" lvl="0"/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𝑚𝑒𝑡</m:t>
                        </m:r>
                      </m:e>
                      <m:sup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h𝑖𝑠</m:t>
                        </m:r>
                      </m:e>
                      <m:sup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𝑝h𝑒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+</m:t>
                        </m:r>
                      </m:sup>
                    </m:sSup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	4 </a:t>
                </a:r>
                <a:endParaRPr lang="it-IT" dirty="0"/>
              </a:p>
              <a:p>
                <a:pPr marR="355600" lvl="0"/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𝑚𝑒𝑡</m:t>
                        </m:r>
                      </m:e>
                      <m:sup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h𝑖𝑠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𝑝h𝑒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+</m:t>
                        </m:r>
                      </m:sup>
                    </m:sSup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it-IT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	80 </a:t>
                </a:r>
                <a:endParaRPr lang="it-IT" dirty="0"/>
              </a:p>
              <a:p>
                <a:pPr marR="355600" lvl="0">
                  <a:spcBef>
                    <a:spcPts val="3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𝑚𝑒𝑡</m:t>
                        </m:r>
                      </m:e>
                      <m:sup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h𝑖𝑠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𝑝h𝑒</m:t>
                        </m:r>
                      </m:e>
                      <m:sup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−</m:t>
                        </m:r>
                      </m:sup>
                    </m:sSup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</m:oMath>
                </a14:m>
                <a:r>
                  <a:rPr lang="it-IT" i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		</a:t>
                </a:r>
                <a:r>
                  <a:rPr lang="it-IT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205</a:t>
                </a:r>
                <a:endParaRPr lang="it-IT" dirty="0"/>
              </a:p>
              <a:p>
                <a:endParaRPr lang="it-IT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it-IT" dirty="0"/>
                  <a:t>Stabilire l’ordine dei 3 geni e calcolare le distanze di mappa in </a:t>
                </a:r>
                <a:r>
                  <a:rPr lang="it-IT" i="1" dirty="0"/>
                  <a:t>unità di ricombinazione</a:t>
                </a:r>
                <a:r>
                  <a:rPr lang="it-IT" dirty="0"/>
                  <a:t>. 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9D0A322-F461-CEE2-B8F1-5D401241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6" y="781815"/>
                <a:ext cx="11798768" cy="3731791"/>
              </a:xfrm>
              <a:prstGeom prst="rect">
                <a:avLst/>
              </a:prstGeom>
              <a:blipFill>
                <a:blip r:embed="rId4"/>
                <a:stretch>
                  <a:fillRect l="-465" t="-6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5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3;p2">
            <a:extLst>
              <a:ext uri="{FF2B5EF4-FFF2-40B4-BE49-F238E27FC236}">
                <a16:creationId xmlns:a16="http://schemas.microsoft.com/office/drawing/2014/main" id="{B72B3D72-38E1-2B45-241D-7FA424A352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8647" b="15797"/>
          <a:stretch/>
        </p:blipFill>
        <p:spPr>
          <a:xfrm>
            <a:off x="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5868BE-52D8-4BB5-4E1E-BE2DF649A6F0}"/>
              </a:ext>
            </a:extLst>
          </p:cNvPr>
          <p:cNvSpPr txBox="1"/>
          <p:nvPr/>
        </p:nvSpPr>
        <p:spPr>
          <a:xfrm>
            <a:off x="196616" y="47026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+mj-lt"/>
              </a:rPr>
              <a:t>Mappe per delezione.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6209CA-A3AC-7108-F153-83E5FF82B66E}"/>
              </a:ext>
            </a:extLst>
          </p:cNvPr>
          <p:cNvSpPr txBox="1"/>
          <p:nvPr/>
        </p:nvSpPr>
        <p:spPr>
          <a:xfrm>
            <a:off x="294122" y="724994"/>
            <a:ext cx="11603736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Le </a:t>
            </a:r>
            <a:r>
              <a:rPr lang="it-IT" b="1" dirty="0"/>
              <a:t>mappature per delezione</a:t>
            </a:r>
            <a:r>
              <a:rPr lang="it-IT" dirty="0"/>
              <a:t> vengono usate per mappare la posizione di </a:t>
            </a:r>
            <a:r>
              <a:rPr lang="it-IT" b="1" dirty="0"/>
              <a:t>diversi alleli </a:t>
            </a:r>
            <a:r>
              <a:rPr lang="it-IT" dirty="0"/>
              <a:t>in un singolo gene. </a:t>
            </a:r>
          </a:p>
          <a:p>
            <a:endParaRPr lang="it-IT" u="sng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Co-infettando con diversi ceppi di batteriofagi T4 un ceppo di </a:t>
            </a:r>
            <a:r>
              <a:rPr lang="it-IT" i="1" dirty="0"/>
              <a:t>E. coli </a:t>
            </a:r>
            <a:r>
              <a:rPr lang="it-IT" dirty="0"/>
              <a:t>è possibile vedere, analizzando mutazioni e delezioni, in che posizione sono presenti determinate mutazioni.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In particolare: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Se dall’incrocio ottengo una </a:t>
            </a:r>
            <a:r>
              <a:rPr lang="it-IT" b="1" dirty="0"/>
              <a:t>progenie selvatica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b="1" dirty="0">
                <a:sym typeface="Wingdings" panose="05000000000000000000" pitchFamily="2" charset="2"/>
              </a:rPr>
              <a:t>ricombinazione</a:t>
            </a:r>
            <a:r>
              <a:rPr lang="it-IT" dirty="0">
                <a:sym typeface="Wingdings" panose="05000000000000000000" pitchFamily="2" charset="2"/>
              </a:rPr>
              <a:t>  le mutazioni/delezioni </a:t>
            </a:r>
            <a:r>
              <a:rPr lang="it-IT" b="1" dirty="0">
                <a:sym typeface="Wingdings" panose="05000000000000000000" pitchFamily="2" charset="2"/>
              </a:rPr>
              <a:t>non si sovrappongono </a:t>
            </a:r>
            <a:r>
              <a:rPr lang="it-IT" dirty="0">
                <a:sym typeface="Wingdings" panose="05000000000000000000" pitchFamily="2" charset="2"/>
              </a:rPr>
              <a:t>e la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dirty="0">
                <a:sym typeface="Wingdings" panose="05000000000000000000" pitchFamily="2" charset="2"/>
              </a:rPr>
              <a:t>ricombinazione può avvenire. Vengono indicate con </a:t>
            </a:r>
            <a:r>
              <a:rPr lang="it-IT" b="1" dirty="0">
                <a:sym typeface="Wingdings" panose="05000000000000000000" pitchFamily="2" charset="2"/>
              </a:rPr>
              <a:t>+</a:t>
            </a:r>
            <a:r>
              <a:rPr lang="it-IT" dirty="0">
                <a:sym typeface="Wingdings" panose="05000000000000000000" pitchFamily="2" charset="2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b="1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Se dall’incrocio </a:t>
            </a:r>
            <a:r>
              <a:rPr lang="it-IT" b="1" dirty="0">
                <a:sym typeface="Wingdings" panose="05000000000000000000" pitchFamily="2" charset="2"/>
              </a:rPr>
              <a:t>non ottengo una progenie  no ricombinazione  </a:t>
            </a:r>
            <a:r>
              <a:rPr lang="it-IT" dirty="0">
                <a:sym typeface="Wingdings" panose="05000000000000000000" pitchFamily="2" charset="2"/>
              </a:rPr>
              <a:t>le mutazioni/delezioni si </a:t>
            </a:r>
            <a:r>
              <a:rPr lang="it-IT" b="1" dirty="0">
                <a:sym typeface="Wingdings" panose="05000000000000000000" pitchFamily="2" charset="2"/>
              </a:rPr>
              <a:t>sovrappongono</a:t>
            </a:r>
            <a:r>
              <a:rPr lang="it-IT" dirty="0">
                <a:sym typeface="Wingdings" panose="05000000000000000000" pitchFamily="2" charset="2"/>
              </a:rPr>
              <a:t>, e la ricombinazione </a:t>
            </a:r>
            <a:r>
              <a:rPr lang="it-IT" u="sng" dirty="0">
                <a:sym typeface="Wingdings" panose="05000000000000000000" pitchFamily="2" charset="2"/>
              </a:rPr>
              <a:t>non</a:t>
            </a:r>
            <a:r>
              <a:rPr lang="it-IT" dirty="0">
                <a:sym typeface="Wingdings" panose="05000000000000000000" pitchFamily="2" charset="2"/>
              </a:rPr>
              <a:t> può avvenire. Vengono indicate con </a:t>
            </a:r>
            <a:r>
              <a:rPr lang="it-IT" b="1" dirty="0">
                <a:sym typeface="Wingdings" panose="05000000000000000000" pitchFamily="2" charset="2"/>
              </a:rPr>
              <a:t>-</a:t>
            </a:r>
            <a:r>
              <a:rPr lang="it-IT" dirty="0">
                <a:sym typeface="Wingdings" panose="05000000000000000000" pitchFamily="2" charset="2"/>
              </a:rPr>
              <a:t>.  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42BDF6-2936-E671-7DBE-FD6D4FC1D7FA}"/>
              </a:ext>
            </a:extLst>
          </p:cNvPr>
          <p:cNvSpPr txBox="1"/>
          <p:nvPr/>
        </p:nvSpPr>
        <p:spPr>
          <a:xfrm>
            <a:off x="294122" y="5159241"/>
            <a:ext cx="11603736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Vengono usati due ceppi di </a:t>
            </a:r>
            <a:r>
              <a:rPr lang="it-IT" i="1" dirty="0"/>
              <a:t>E. coli</a:t>
            </a:r>
            <a:r>
              <a:rPr lang="it-IT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/>
              <a:t>ceppo B </a:t>
            </a:r>
            <a:r>
              <a:rPr lang="it-IT" dirty="0">
                <a:sym typeface="Wingdings" panose="05000000000000000000" pitchFamily="2" charset="2"/>
              </a:rPr>
              <a:t> permette la sopravvivenza sia di batteriofagi T4 selvatici sia di batteriofagi T4 mutanti.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>
                <a:sym typeface="Wingdings" panose="05000000000000000000" pitchFamily="2" charset="2"/>
              </a:rPr>
              <a:t>ceppo K </a:t>
            </a:r>
            <a:r>
              <a:rPr lang="it-IT" dirty="0">
                <a:sym typeface="Wingdings" panose="05000000000000000000" pitchFamily="2" charset="2"/>
              </a:rPr>
              <a:t> non permette la sopravvivenza dei batteriofagi T4 mutanti, ma consente solo quella dei batteriofagi T4 selvatici.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6925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3;p2">
            <a:extLst>
              <a:ext uri="{FF2B5EF4-FFF2-40B4-BE49-F238E27FC236}">
                <a16:creationId xmlns:a16="http://schemas.microsoft.com/office/drawing/2014/main" id="{D18F6B44-0EF8-B09D-22C6-C5B07FFBA3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8647" b="15797"/>
          <a:stretch/>
        </p:blipFill>
        <p:spPr>
          <a:xfrm>
            <a:off x="2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5E0C70-A2DC-2698-29AE-63A2EF6F4783}"/>
              </a:ext>
            </a:extLst>
          </p:cNvPr>
          <p:cNvSpPr txBox="1"/>
          <p:nvPr/>
        </p:nvSpPr>
        <p:spPr>
          <a:xfrm>
            <a:off x="196616" y="96009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+mj-lt"/>
              </a:rPr>
              <a:t>Esercizio 2.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D9B104-4322-1F53-8266-B79720D7DA60}"/>
              </a:ext>
            </a:extLst>
          </p:cNvPr>
          <p:cNvSpPr txBox="1"/>
          <p:nvPr/>
        </p:nvSpPr>
        <p:spPr>
          <a:xfrm>
            <a:off x="196606" y="781815"/>
            <a:ext cx="11798768" cy="59093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7 mutanti nel gene </a:t>
            </a:r>
            <a:r>
              <a:rPr lang="it-IT" i="1" dirty="0" err="1"/>
              <a:t>rII</a:t>
            </a:r>
            <a:r>
              <a:rPr lang="it-IT" i="1" dirty="0"/>
              <a:t> </a:t>
            </a:r>
            <a:r>
              <a:rPr lang="it-IT" dirty="0"/>
              <a:t>del fago T1 sono stati testati per complementazione del ceppo </a:t>
            </a:r>
            <a:r>
              <a:rPr lang="it-IT" i="1" dirty="0"/>
              <a:t>E. coli K</a:t>
            </a:r>
            <a:r>
              <a:rPr lang="it-IT" dirty="0"/>
              <a:t>(</a:t>
            </a:r>
            <a:r>
              <a:rPr lang="el-GR" dirty="0"/>
              <a:t>λ</a:t>
            </a:r>
            <a:r>
              <a:rPr lang="it-IT" dirty="0"/>
              <a:t>). I risultati del </a:t>
            </a:r>
            <a:r>
              <a:rPr lang="it-IT" u="sng" dirty="0"/>
              <a:t>test di complementazione</a:t>
            </a:r>
            <a:r>
              <a:rPr lang="it-IT" dirty="0"/>
              <a:t> sono indicati nella tabella di sinistra dove: + </a:t>
            </a:r>
            <a:r>
              <a:rPr lang="it-IT" dirty="0">
                <a:sym typeface="Wingdings" panose="05000000000000000000" pitchFamily="2" charset="2"/>
              </a:rPr>
              <a:t> lisi e –  assenza di lisi. </a:t>
            </a:r>
          </a:p>
          <a:p>
            <a:pPr marL="800100" lvl="1" indent="-342900">
              <a:buFont typeface="+mj-lt"/>
              <a:buAutoNum type="arabicPeriod"/>
            </a:pPr>
            <a:endParaRPr lang="it-IT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ym typeface="Wingdings" panose="05000000000000000000" pitchFamily="2" charset="2"/>
              </a:rPr>
              <a:t>Quanti gruppi di complementazione si possono identificare? 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ym typeface="Wingdings" panose="05000000000000000000" pitchFamily="2" charset="2"/>
              </a:rPr>
              <a:t>È possibile ipotizzare che tutte e 7 le mutazioni siano puntiformi? Spiegare perché. 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Gli stessi mutanti sono stati testati per ricombinazione con 4 delezioni. I risultati sono indicati nella tabella di destra.</a:t>
            </a:r>
          </a:p>
          <a:p>
            <a:pPr marL="800100" lvl="1" indent="-342900">
              <a:buFont typeface="+mj-lt"/>
              <a:buAutoNum type="arabicPeriod" startAt="3"/>
            </a:pPr>
            <a:endParaRPr lang="it-IT" dirty="0"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 startAt="3"/>
            </a:pPr>
            <a:r>
              <a:rPr lang="it-IT" dirty="0">
                <a:sym typeface="Wingdings" panose="05000000000000000000" pitchFamily="2" charset="2"/>
              </a:rPr>
              <a:t>Disegnare la mappa genetica e l’estensione dei gruppi di complementazione. </a:t>
            </a:r>
          </a:p>
          <a:p>
            <a:pPr lvl="1"/>
            <a:endParaRPr lang="it-IT" dirty="0">
              <a:sym typeface="Wingdings" panose="05000000000000000000" pitchFamily="2" charset="2"/>
            </a:endParaRPr>
          </a:p>
          <a:p>
            <a:pPr lvl="1"/>
            <a:endParaRPr lang="it-IT" dirty="0">
              <a:sym typeface="Wingdings" panose="05000000000000000000" pitchFamily="2" charset="2"/>
            </a:endParaRPr>
          </a:p>
          <a:p>
            <a:pPr lvl="1"/>
            <a:endParaRPr lang="it-IT" dirty="0">
              <a:sym typeface="Wingdings" panose="05000000000000000000" pitchFamily="2" charset="2"/>
            </a:endParaRPr>
          </a:p>
          <a:p>
            <a:pPr lvl="1"/>
            <a:endParaRPr lang="it-IT" dirty="0">
              <a:sym typeface="Wingdings" panose="05000000000000000000" pitchFamily="2" charset="2"/>
            </a:endParaRPr>
          </a:p>
          <a:p>
            <a:pPr lvl="1"/>
            <a:endParaRPr lang="it-IT" dirty="0">
              <a:sym typeface="Wingdings" panose="05000000000000000000" pitchFamily="2" charset="2"/>
            </a:endParaRPr>
          </a:p>
          <a:p>
            <a:pPr lvl="1"/>
            <a:endParaRPr lang="it-IT" dirty="0">
              <a:sym typeface="Wingdings" panose="05000000000000000000" pitchFamily="2" charset="2"/>
            </a:endParaRPr>
          </a:p>
          <a:p>
            <a:pPr lvl="1"/>
            <a:endParaRPr lang="it-IT" dirty="0">
              <a:sym typeface="Wingdings" panose="05000000000000000000" pitchFamily="2" charset="2"/>
            </a:endParaRPr>
          </a:p>
          <a:p>
            <a:pPr lvl="1"/>
            <a:endParaRPr lang="it-IT" dirty="0">
              <a:sym typeface="Wingdings" panose="05000000000000000000" pitchFamily="2" charset="2"/>
            </a:endParaRPr>
          </a:p>
          <a:p>
            <a:pPr lvl="1"/>
            <a:endParaRPr lang="it-IT" dirty="0">
              <a:sym typeface="Wingdings" panose="05000000000000000000" pitchFamily="2" charset="2"/>
            </a:endParaRPr>
          </a:p>
          <a:p>
            <a:pPr lvl="1"/>
            <a:endParaRPr lang="it-IT" dirty="0">
              <a:sym typeface="Wingdings" panose="05000000000000000000" pitchFamily="2" charset="2"/>
            </a:endParaRPr>
          </a:p>
          <a:p>
            <a:pPr lvl="1"/>
            <a:endParaRPr lang="it-IT" dirty="0">
              <a:sym typeface="Wingdings" panose="05000000000000000000" pitchFamily="2" charset="2"/>
            </a:endParaRPr>
          </a:p>
          <a:p>
            <a:pPr lvl="1"/>
            <a:endParaRPr lang="it-IT" dirty="0">
              <a:sym typeface="Wingdings" panose="05000000000000000000" pitchFamily="2" charset="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2BB494-7501-39F7-0666-D8DBCF94CC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250" t="51407" r="34416" b="22371"/>
          <a:stretch>
            <a:fillRect/>
          </a:stretch>
        </p:blipFill>
        <p:spPr>
          <a:xfrm>
            <a:off x="2255520" y="3429000"/>
            <a:ext cx="7040880" cy="311558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61A38AC-E3B2-5AE4-4682-FC4FDA5BFF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448" t="68027" r="47760" b="28002"/>
          <a:stretch>
            <a:fillRect/>
          </a:stretch>
        </p:blipFill>
        <p:spPr>
          <a:xfrm>
            <a:off x="5176518" y="5293359"/>
            <a:ext cx="482602" cy="38608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33FE77E-88A9-202D-51C0-31DA9B2125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448" t="68027" r="47760" b="28002"/>
          <a:stretch>
            <a:fillRect/>
          </a:stretch>
        </p:blipFill>
        <p:spPr>
          <a:xfrm>
            <a:off x="5659120" y="5679440"/>
            <a:ext cx="482602" cy="3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3;p2">
            <a:extLst>
              <a:ext uri="{FF2B5EF4-FFF2-40B4-BE49-F238E27FC236}">
                <a16:creationId xmlns:a16="http://schemas.microsoft.com/office/drawing/2014/main" id="{EEFA2616-3C45-EB72-8DE6-270E155185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8647" b="15797"/>
          <a:stretch/>
        </p:blipFill>
        <p:spPr>
          <a:xfrm>
            <a:off x="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CEFDAA-55D0-4770-E702-589401D929A1}"/>
              </a:ext>
            </a:extLst>
          </p:cNvPr>
          <p:cNvSpPr txBox="1"/>
          <p:nvPr/>
        </p:nvSpPr>
        <p:spPr>
          <a:xfrm>
            <a:off x="186456" y="106169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+mj-lt"/>
              </a:rPr>
              <a:t>Genetica batterica.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778486-EA2D-7018-A8CD-19D730A17FE1}"/>
              </a:ext>
            </a:extLst>
          </p:cNvPr>
          <p:cNvSpPr txBox="1"/>
          <p:nvPr/>
        </p:nvSpPr>
        <p:spPr>
          <a:xfrm>
            <a:off x="256032" y="1141363"/>
            <a:ext cx="11640312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Le mutazioni nei geni batterici possono determinare variazioni nella crescita su terreno minimo o donare una resistenza permettendo la crescita su un terreno contenente antibiotici. </a:t>
            </a:r>
          </a:p>
          <a:p>
            <a:endParaRPr lang="it-IT" dirty="0"/>
          </a:p>
          <a:p>
            <a:r>
              <a:rPr lang="it-IT" dirty="0"/>
              <a:t>Nel caso di antibiotici le mutazioni possono rendere i batteri antibiotico-resistenti e quindi i mutanti saranno in grado di crescere anche su terreni contenenti antibiotici. </a:t>
            </a:r>
          </a:p>
          <a:p>
            <a:endParaRPr lang="it-IT" dirty="0"/>
          </a:p>
          <a:p>
            <a:r>
              <a:rPr lang="it-IT" dirty="0"/>
              <a:t>Nel caso di mutazioni che determinano cambiamenti nei </a:t>
            </a:r>
            <a:r>
              <a:rPr lang="it-IT" b="1" dirty="0"/>
              <a:t>geni metabolici </a:t>
            </a:r>
            <a:r>
              <a:rPr lang="it-IT" dirty="0"/>
              <a:t>si può osservare la perdita di sviluppo su </a:t>
            </a:r>
            <a:r>
              <a:rPr lang="it-IT" b="1" dirty="0"/>
              <a:t>terreni minimi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b="1" i="1" dirty="0"/>
              <a:t>Terreno minimo </a:t>
            </a:r>
            <a:r>
              <a:rPr lang="it-IT" dirty="0">
                <a:sym typeface="Wingdings" panose="05000000000000000000" pitchFamily="2" charset="2"/>
              </a:rPr>
              <a:t> terreno contenente solo la fonte di carbonio, Sali e acqua, senza nessun altro nutriente. </a:t>
            </a:r>
            <a:br>
              <a:rPr lang="it-IT" dirty="0"/>
            </a:b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35F3F8-9274-3964-1784-F3E60C056DD5}"/>
              </a:ext>
            </a:extLst>
          </p:cNvPr>
          <p:cNvSpPr txBox="1"/>
          <p:nvPr/>
        </p:nvSpPr>
        <p:spPr>
          <a:xfrm>
            <a:off x="256032" y="4684937"/>
            <a:ext cx="11640312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In particolare, definiamo: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/>
              <a:t>Ceppi</a:t>
            </a:r>
            <a:r>
              <a:rPr lang="it-IT" dirty="0"/>
              <a:t> </a:t>
            </a:r>
            <a:r>
              <a:rPr lang="it-IT" b="1" dirty="0" err="1"/>
              <a:t>protrotrofi</a:t>
            </a:r>
            <a:r>
              <a:rPr lang="it-IT" dirty="0"/>
              <a:t>: dei ceppi batterici che sono in grado di crescere su un </a:t>
            </a:r>
            <a:r>
              <a:rPr lang="it-IT" b="1" dirty="0"/>
              <a:t>terreno minimo</a:t>
            </a:r>
            <a:r>
              <a:rPr lang="it-IT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/>
              <a:t>Ceppi auxotrofi</a:t>
            </a:r>
            <a:r>
              <a:rPr lang="it-IT" dirty="0"/>
              <a:t>:  sono dei ceppi batterici che </a:t>
            </a:r>
            <a:r>
              <a:rPr lang="it-IT" b="1" dirty="0"/>
              <a:t>non sono </a:t>
            </a:r>
            <a:r>
              <a:rPr lang="it-IT" dirty="0"/>
              <a:t>in grado di crescere su un terreno minimo perché hanno perso la capacità di sintetizzare o metabolizzare specifici nutrienti. Questi ceppi per crescere su un terreno necessitano che i nutrienti per cui sono difettivi vengano forniti dall’esterno. </a:t>
            </a:r>
          </a:p>
        </p:txBody>
      </p:sp>
    </p:spTree>
    <p:extLst>
      <p:ext uri="{BB962C8B-B14F-4D97-AF65-F5344CB8AC3E}">
        <p14:creationId xmlns:p14="http://schemas.microsoft.com/office/powerpoint/2010/main" val="109244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73;p2">
            <a:extLst>
              <a:ext uri="{FF2B5EF4-FFF2-40B4-BE49-F238E27FC236}">
                <a16:creationId xmlns:a16="http://schemas.microsoft.com/office/drawing/2014/main" id="{7ADBF718-28CE-4DA9-0B6D-87FA097268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8647" b="15797"/>
          <a:stretch/>
        </p:blipFill>
        <p:spPr>
          <a:xfrm>
            <a:off x="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1E90B5-51B9-2C07-D850-2CBF1B30D117}"/>
              </a:ext>
            </a:extLst>
          </p:cNvPr>
          <p:cNvSpPr txBox="1"/>
          <p:nvPr/>
        </p:nvSpPr>
        <p:spPr>
          <a:xfrm>
            <a:off x="186456" y="106169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+mj-lt"/>
              </a:rPr>
              <a:t>Genetica batterica. 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FC48191-AC49-A2D2-85B8-F96D46FC4F58}"/>
              </a:ext>
            </a:extLst>
          </p:cNvPr>
          <p:cNvSpPr/>
          <p:nvPr/>
        </p:nvSpPr>
        <p:spPr>
          <a:xfrm>
            <a:off x="4399270" y="200721"/>
            <a:ext cx="3393440" cy="1508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 batteri, nel loro citoplasma, possono contenere dei </a:t>
            </a:r>
            <a:r>
              <a:rPr lang="it-IT" b="1" dirty="0">
                <a:solidFill>
                  <a:schemeClr val="tx1"/>
                </a:solidFill>
              </a:rPr>
              <a:t>segmenti di DNA circolare </a:t>
            </a:r>
            <a:r>
              <a:rPr lang="it-IT" dirty="0" err="1">
                <a:solidFill>
                  <a:schemeClr val="tx1"/>
                </a:solidFill>
              </a:rPr>
              <a:t>extracromosomici</a:t>
            </a:r>
            <a:r>
              <a:rPr lang="it-IT" dirty="0">
                <a:solidFill>
                  <a:schemeClr val="tx1"/>
                </a:solidFill>
              </a:rPr>
              <a:t>, definiti </a:t>
            </a:r>
            <a:r>
              <a:rPr lang="it-IT" b="1" dirty="0">
                <a:solidFill>
                  <a:schemeClr val="tx1"/>
                </a:solidFill>
              </a:rPr>
              <a:t>plasmidi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81779A0F-40AA-D847-0488-2DE6784576A7}"/>
              </a:ext>
            </a:extLst>
          </p:cNvPr>
          <p:cNvSpPr/>
          <p:nvPr/>
        </p:nvSpPr>
        <p:spPr>
          <a:xfrm>
            <a:off x="7894005" y="762821"/>
            <a:ext cx="539496" cy="38404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7CE0D9A-0EBE-398B-E117-0ED7C363F4B3}"/>
              </a:ext>
            </a:extLst>
          </p:cNvPr>
          <p:cNvSpPr/>
          <p:nvPr/>
        </p:nvSpPr>
        <p:spPr>
          <a:xfrm>
            <a:off x="8462396" y="106169"/>
            <a:ext cx="3616828" cy="16973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 plasmidi possono conferire caratteristiche specifiche al batterio che lo porta, ad esempio: resistenza ad antibiotici o complementare mutazioni. 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D890532-2AF5-0CC5-5F9E-FE8873D937A6}"/>
              </a:ext>
            </a:extLst>
          </p:cNvPr>
          <p:cNvSpPr/>
          <p:nvPr/>
        </p:nvSpPr>
        <p:spPr>
          <a:xfrm>
            <a:off x="564886" y="3626673"/>
            <a:ext cx="3393440" cy="1508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 batteri possono </a:t>
            </a:r>
            <a:r>
              <a:rPr lang="it-IT" b="1" dirty="0">
                <a:solidFill>
                  <a:schemeClr val="tx1"/>
                </a:solidFill>
              </a:rPr>
              <a:t>scambiarsi</a:t>
            </a:r>
            <a:r>
              <a:rPr lang="it-IT" dirty="0">
                <a:solidFill>
                  <a:schemeClr val="tx1"/>
                </a:solidFill>
              </a:rPr>
              <a:t> materiale genetico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attraverso 3 meccanismi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0CA35CFD-4DD6-72B7-4D08-E5FA8BE54B06}"/>
              </a:ext>
            </a:extLst>
          </p:cNvPr>
          <p:cNvSpPr/>
          <p:nvPr/>
        </p:nvSpPr>
        <p:spPr>
          <a:xfrm rot="20198396">
            <a:off x="3944308" y="3236976"/>
            <a:ext cx="1157810" cy="38404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B14A9AE-1193-29ED-1A25-CB78A5DD652C}"/>
              </a:ext>
            </a:extLst>
          </p:cNvPr>
          <p:cNvSpPr/>
          <p:nvPr/>
        </p:nvSpPr>
        <p:spPr>
          <a:xfrm>
            <a:off x="5130805" y="2721344"/>
            <a:ext cx="2092955" cy="4992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Trasformazione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F66F1210-8DD9-1764-719B-7719D0910C21}"/>
              </a:ext>
            </a:extLst>
          </p:cNvPr>
          <p:cNvSpPr/>
          <p:nvPr/>
        </p:nvSpPr>
        <p:spPr>
          <a:xfrm>
            <a:off x="4031124" y="4150716"/>
            <a:ext cx="1099682" cy="38404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C0B404B-BD12-1399-0A00-538FCECAE813}"/>
              </a:ext>
            </a:extLst>
          </p:cNvPr>
          <p:cNvSpPr/>
          <p:nvPr/>
        </p:nvSpPr>
        <p:spPr>
          <a:xfrm>
            <a:off x="5203604" y="4093132"/>
            <a:ext cx="2092955" cy="4992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Coniugazione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C6B5390D-8985-5AE4-69A0-C858A2BB8607}"/>
              </a:ext>
            </a:extLst>
          </p:cNvPr>
          <p:cNvSpPr/>
          <p:nvPr/>
        </p:nvSpPr>
        <p:spPr>
          <a:xfrm rot="1566024">
            <a:off x="3941066" y="5119267"/>
            <a:ext cx="1157810" cy="38404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4EB7A166-F475-AF13-AAE6-C19C7AD7F0BA}"/>
              </a:ext>
            </a:extLst>
          </p:cNvPr>
          <p:cNvSpPr/>
          <p:nvPr/>
        </p:nvSpPr>
        <p:spPr>
          <a:xfrm>
            <a:off x="4974725" y="5683392"/>
            <a:ext cx="2092955" cy="4992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Trasduzione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E7BBB87D-3183-2063-C941-B27D45727B69}"/>
              </a:ext>
            </a:extLst>
          </p:cNvPr>
          <p:cNvSpPr/>
          <p:nvPr/>
        </p:nvSpPr>
        <p:spPr>
          <a:xfrm rot="19585600">
            <a:off x="7275054" y="2399185"/>
            <a:ext cx="658133" cy="38404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7526790C-1853-BFD9-19FE-556F28B7D064}"/>
              </a:ext>
            </a:extLst>
          </p:cNvPr>
          <p:cNvSpPr/>
          <p:nvPr/>
        </p:nvSpPr>
        <p:spPr>
          <a:xfrm>
            <a:off x="8022162" y="1885740"/>
            <a:ext cx="4057062" cy="7422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Internalizzazione da parte del batterio di materiale genetico presente nell’ambiente esterno. 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5E7388E-9D4A-907C-26ED-668463AFAB20}"/>
              </a:ext>
            </a:extLst>
          </p:cNvPr>
          <p:cNvSpPr/>
          <p:nvPr/>
        </p:nvSpPr>
        <p:spPr>
          <a:xfrm>
            <a:off x="7364029" y="4150715"/>
            <a:ext cx="658133" cy="38404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CE1E355-B060-2F9D-0767-807C6E5C6CBD}"/>
              </a:ext>
            </a:extLst>
          </p:cNvPr>
          <p:cNvSpPr/>
          <p:nvPr/>
        </p:nvSpPr>
        <p:spPr>
          <a:xfrm>
            <a:off x="8104939" y="2834640"/>
            <a:ext cx="4057062" cy="22744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 I batteri sono in grado di trasferirsi materiale genetico direttamente quando possono entrare in contatto. Questo trasferimento prevede dei batteri donatori e dei batteri riceventi. I batteri donatori sono dotati di un particolare plasmide definito </a:t>
            </a:r>
            <a:r>
              <a:rPr lang="it-IT" sz="1400" b="1" dirty="0">
                <a:solidFill>
                  <a:schemeClr val="tx1"/>
                </a:solidFill>
              </a:rPr>
              <a:t>plasmide F</a:t>
            </a:r>
            <a:r>
              <a:rPr lang="it-IT" sz="1400" dirty="0">
                <a:solidFill>
                  <a:schemeClr val="tx1"/>
                </a:solidFill>
              </a:rPr>
              <a:t>. Il plasmide F in alcuni casi può essere integrato nel genoma batterico, in questo caso si hanno i ceppi </a:t>
            </a:r>
            <a:r>
              <a:rPr lang="it-IT" sz="1400" b="1" i="1" dirty="0" err="1">
                <a:solidFill>
                  <a:schemeClr val="tx1"/>
                </a:solidFill>
              </a:rPr>
              <a:t>Hfr</a:t>
            </a:r>
            <a:r>
              <a:rPr lang="it-IT" sz="1400" dirty="0">
                <a:solidFill>
                  <a:schemeClr val="tx1"/>
                </a:solidFill>
              </a:rPr>
              <a:t>. Lo scambio del materiale genetico avviene attraverso la formazione del </a:t>
            </a:r>
            <a:r>
              <a:rPr lang="it-IT" sz="1400" b="1" dirty="0">
                <a:solidFill>
                  <a:schemeClr val="tx1"/>
                </a:solidFill>
              </a:rPr>
              <a:t>pilo </a:t>
            </a:r>
            <a:r>
              <a:rPr lang="it-IT" sz="1400" b="1" dirty="0" err="1">
                <a:solidFill>
                  <a:schemeClr val="tx1"/>
                </a:solidFill>
              </a:rPr>
              <a:t>coniugativo</a:t>
            </a:r>
            <a:r>
              <a:rPr lang="it-IT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31C62CA-46F4-4C7F-24D5-326A28ACEA5E}"/>
              </a:ext>
            </a:extLst>
          </p:cNvPr>
          <p:cNvSpPr/>
          <p:nvPr/>
        </p:nvSpPr>
        <p:spPr>
          <a:xfrm>
            <a:off x="7197014" y="5731034"/>
            <a:ext cx="658133" cy="38404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8B66956D-C855-C954-FFDD-5FBB6783D6B4}"/>
              </a:ext>
            </a:extLst>
          </p:cNvPr>
          <p:cNvSpPr/>
          <p:nvPr/>
        </p:nvSpPr>
        <p:spPr>
          <a:xfrm>
            <a:off x="7984482" y="5239512"/>
            <a:ext cx="4094742" cy="13923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Scambio di materiale genetico attraverso i </a:t>
            </a:r>
            <a:r>
              <a:rPr lang="it-IT" sz="1400" b="1" dirty="0">
                <a:solidFill>
                  <a:schemeClr val="tx1"/>
                </a:solidFill>
              </a:rPr>
              <a:t>batteriofagi</a:t>
            </a:r>
            <a:r>
              <a:rPr lang="it-IT" sz="1400" dirty="0">
                <a:solidFill>
                  <a:schemeClr val="tx1"/>
                </a:solidFill>
              </a:rPr>
              <a:t>, in cui durante il ciclo litico nel fago viene </a:t>
            </a:r>
            <a:r>
              <a:rPr lang="it-IT" sz="1400" dirty="0" err="1">
                <a:solidFill>
                  <a:schemeClr val="tx1"/>
                </a:solidFill>
              </a:rPr>
              <a:t>incapsidato</a:t>
            </a:r>
            <a:r>
              <a:rPr lang="it-IT" sz="1400" dirty="0">
                <a:solidFill>
                  <a:schemeClr val="tx1"/>
                </a:solidFill>
              </a:rPr>
              <a:t> parte del genoma batterico.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La probabilità che due geni vengano trasferiti insieme durante questo processo viene definita </a:t>
            </a:r>
            <a:r>
              <a:rPr lang="it-IT" sz="1400" b="1" dirty="0">
                <a:solidFill>
                  <a:schemeClr val="tx1"/>
                </a:solidFill>
              </a:rPr>
              <a:t>frequenza di co-trasduzione</a:t>
            </a:r>
            <a:r>
              <a:rPr lang="it-IT" sz="1400" dirty="0">
                <a:solidFill>
                  <a:schemeClr val="tx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9428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73;p2">
            <a:extLst>
              <a:ext uri="{FF2B5EF4-FFF2-40B4-BE49-F238E27FC236}">
                <a16:creationId xmlns:a16="http://schemas.microsoft.com/office/drawing/2014/main" id="{38053B41-B905-8827-029E-3BEC645D74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8647" b="15797"/>
          <a:stretch/>
        </p:blipFill>
        <p:spPr>
          <a:xfrm>
            <a:off x="2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214D5E-5F73-3D28-1A15-73C970879313}"/>
              </a:ext>
            </a:extLst>
          </p:cNvPr>
          <p:cNvSpPr txBox="1"/>
          <p:nvPr/>
        </p:nvSpPr>
        <p:spPr>
          <a:xfrm>
            <a:off x="196616" y="96009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+mj-lt"/>
              </a:rPr>
              <a:t>Esercizio 3.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D1E7D4A-0D96-BFED-64C9-D38D60B8BC0C}"/>
                  </a:ext>
                </a:extLst>
              </p:cNvPr>
              <p:cNvSpPr txBox="1"/>
              <p:nvPr/>
            </p:nvSpPr>
            <p:spPr>
              <a:xfrm>
                <a:off x="196606" y="781815"/>
                <a:ext cx="11798768" cy="397031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ym typeface="Wingdings" panose="05000000000000000000" pitchFamily="2" charset="2"/>
                  </a:rPr>
                  <a:t>Sono stati condotti degli esperimenti di </a:t>
                </a:r>
                <a:r>
                  <a:rPr lang="it-IT" u="sng" dirty="0">
                    <a:sym typeface="Wingdings" panose="05000000000000000000" pitchFamily="2" charset="2"/>
                  </a:rPr>
                  <a:t>coniugazione interrotta</a:t>
                </a:r>
                <a:r>
                  <a:rPr lang="it-IT" dirty="0">
                    <a:sym typeface="Wingdings" panose="05000000000000000000" pitchFamily="2" charset="2"/>
                  </a:rPr>
                  <a:t> su 3 ceppi di un batterio </a:t>
                </a:r>
                <a:r>
                  <a:rPr lang="it-IT" i="1" dirty="0">
                    <a:sym typeface="Wingdings" panose="05000000000000000000" pitchFamily="2" charset="2"/>
                  </a:rPr>
                  <a:t>E. coli</a:t>
                </a:r>
                <a:r>
                  <a:rPr lang="it-IT" dirty="0">
                    <a:sym typeface="Wingdings" panose="05000000000000000000" pitchFamily="2" charset="2"/>
                  </a:rPr>
                  <a:t> </a:t>
                </a:r>
                <a:r>
                  <a:rPr lang="it-IT" i="1" dirty="0" err="1">
                    <a:sym typeface="Wingdings" panose="05000000000000000000" pitchFamily="2" charset="2"/>
                  </a:rPr>
                  <a:t>Hfr</a:t>
                </a:r>
                <a:r>
                  <a:rPr lang="it-IT" i="1" dirty="0">
                    <a:sym typeface="Wingdings" panose="05000000000000000000" pitchFamily="2" charset="2"/>
                  </a:rPr>
                  <a:t> </a:t>
                </a:r>
                <a:r>
                  <a:rPr lang="it-IT" u="sng" dirty="0" err="1">
                    <a:sym typeface="Wingdings" panose="05000000000000000000" pitchFamily="2" charset="2"/>
                  </a:rPr>
                  <a:t>protrotrofo</a:t>
                </a:r>
                <a:r>
                  <a:rPr lang="it-IT" dirty="0">
                    <a:sym typeface="Wingdings" panose="05000000000000000000" pitchFamily="2" charset="2"/>
                  </a:rPr>
                  <a:t> su batteri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sym typeface="Wingdings" panose="05000000000000000000" pitchFamily="2" charset="2"/>
                  </a:rPr>
                  <a:t> </a:t>
                </a:r>
                <a:r>
                  <a:rPr lang="it-IT" u="sng" dirty="0">
                    <a:sym typeface="Wingdings" panose="05000000000000000000" pitchFamily="2" charset="2"/>
                  </a:rPr>
                  <a:t>auxotrofi</a:t>
                </a:r>
                <a:r>
                  <a:rPr lang="it-IT" dirty="0">
                    <a:sym typeface="Wingdings" panose="05000000000000000000" pitchFamily="2" charset="2"/>
                  </a:rPr>
                  <a:t>. I risultati sono riportati di seguito: </a:t>
                </a:r>
              </a:p>
              <a:p>
                <a:endParaRPr lang="it-IT" u="sng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𝐻𝑓𝑟</m:t>
                    </m:r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1: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𝑙𝑎𝑐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𝑔𝑎𝑙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10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h𝑖𝑠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19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𝑎𝑟𝑔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it-IT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𝑥𝑦𝑙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it-IT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𝑖𝑙𝑣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35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);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𝑡h𝑟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67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it-IT" i="1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𝐻𝑓𝑟</m:t>
                    </m:r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2: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h𝑖𝑠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8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𝑎𝑟𝑔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𝑥𝑦𝑙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𝑖𝑙𝑣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24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𝑡h𝑟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56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𝑙𝑎𝑐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90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𝑔𝑎𝑙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97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it-IT" i="1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𝐻𝑓𝑟</m:t>
                    </m:r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3: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𝑔𝑎𝑙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7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𝑙𝑎𝑐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14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𝑡h𝑟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48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𝑎𝑟𝑔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; 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𝑥𝑦𝑙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; 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𝑖𝑙𝑣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80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;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h𝑖𝑠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96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it-IT" b="0" i="1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r>
                  <a:rPr lang="it-IT" dirty="0">
                    <a:sym typeface="Wingdings" panose="05000000000000000000" pitchFamily="2" charset="2"/>
                  </a:rPr>
                  <a:t>* 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𝑎𝑟𝑔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; </m:t>
                        </m:r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𝑥𝑦𝑙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</m:sup>
                        </m:sSup>
                        <m:r>
                          <a:rPr lang="it-IT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; </m:t>
                        </m:r>
                        <m:sSup>
                          <m:sSupPr>
                            <m:ctrlPr>
                              <a:rPr lang="it-IT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𝑖𝑙𝑣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dirty="0">
                    <a:sym typeface="Wingdings" panose="05000000000000000000" pitchFamily="2" charset="2"/>
                  </a:rPr>
                  <a:t> è una regione cromosomica in cui l’ordine dei 3 geni non è determinabile con gli esperimenti di coniugazione interrotta. </a:t>
                </a: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it-IT" dirty="0">
                    <a:sym typeface="Wingdings" panose="05000000000000000000" pitchFamily="2" charset="2"/>
                  </a:rPr>
                  <a:t>Disegnare la mappa dei geni sul cromosoma circolare di </a:t>
                </a:r>
                <a:r>
                  <a:rPr lang="it-IT" i="1" dirty="0">
                    <a:sym typeface="Wingdings" panose="05000000000000000000" pitchFamily="2" charset="2"/>
                  </a:rPr>
                  <a:t>E. coli. </a:t>
                </a:r>
                <a:r>
                  <a:rPr lang="it-IT" dirty="0">
                    <a:sym typeface="Wingdings" panose="05000000000000000000" pitchFamily="2" charset="2"/>
                  </a:rPr>
                  <a:t>Indicare la </a:t>
                </a:r>
                <a:r>
                  <a:rPr lang="it-IT" u="sng" dirty="0">
                    <a:sym typeface="Wingdings" panose="05000000000000000000" pitchFamily="2" charset="2"/>
                  </a:rPr>
                  <a:t>posizione</a:t>
                </a:r>
                <a:r>
                  <a:rPr lang="it-IT" dirty="0">
                    <a:sym typeface="Wingdings" panose="05000000000000000000" pitchFamily="2" charset="2"/>
                  </a:rPr>
                  <a:t> degli </a:t>
                </a:r>
                <a:r>
                  <a:rPr lang="it-IT" i="1" dirty="0" err="1">
                    <a:sym typeface="Wingdings" panose="05000000000000000000" pitchFamily="2" charset="2"/>
                  </a:rPr>
                  <a:t>Hfr</a:t>
                </a:r>
                <a:r>
                  <a:rPr lang="it-IT" dirty="0">
                    <a:sym typeface="Wingdings" panose="05000000000000000000" pitchFamily="2" charset="2"/>
                  </a:rPr>
                  <a:t> e la </a:t>
                </a:r>
                <a:r>
                  <a:rPr lang="it-IT" u="sng" dirty="0">
                    <a:sym typeface="Wingdings" panose="05000000000000000000" pitchFamily="2" charset="2"/>
                  </a:rPr>
                  <a:t>direzione</a:t>
                </a:r>
                <a:r>
                  <a:rPr lang="it-IT" dirty="0">
                    <a:sym typeface="Wingdings" panose="05000000000000000000" pitchFamily="2" charset="2"/>
                  </a:rPr>
                  <a:t> di trasferimento di ciascuno di essi.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it-IT" dirty="0"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it-IT" dirty="0">
                    <a:sym typeface="Wingdings" panose="05000000000000000000" pitchFamily="2" charset="2"/>
                  </a:rPr>
                  <a:t>Come si potrebbe mappare la zona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𝑎𝑟𝑔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;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𝑥𝑦𝑙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;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𝑖𝑙𝑣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dirty="0">
                    <a:sym typeface="Wingdings" panose="05000000000000000000" pitchFamily="2" charset="2"/>
                  </a:rPr>
                  <a:t> e quale </a:t>
                </a:r>
                <a:r>
                  <a:rPr lang="it-IT" i="1" dirty="0" err="1">
                    <a:sym typeface="Wingdings" panose="05000000000000000000" pitchFamily="2" charset="2"/>
                  </a:rPr>
                  <a:t>Hfr</a:t>
                </a:r>
                <a:r>
                  <a:rPr lang="it-IT" dirty="0">
                    <a:sym typeface="Wingdings" panose="05000000000000000000" pitchFamily="2" charset="2"/>
                  </a:rPr>
                  <a:t> utilizzeresti?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D1E7D4A-0D96-BFED-64C9-D38D60B8B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06" y="781815"/>
                <a:ext cx="11798768" cy="3970318"/>
              </a:xfrm>
              <a:prstGeom prst="rect">
                <a:avLst/>
              </a:prstGeom>
              <a:blipFill>
                <a:blip r:embed="rId3"/>
                <a:stretch>
                  <a:fillRect l="-413" t="-613" b="-16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43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3;p2">
            <a:extLst>
              <a:ext uri="{FF2B5EF4-FFF2-40B4-BE49-F238E27FC236}">
                <a16:creationId xmlns:a16="http://schemas.microsoft.com/office/drawing/2014/main" id="{BDA4A05B-B02D-BB9D-86B6-62CE7E90B51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8647" b="15797"/>
          <a:stretch/>
        </p:blipFill>
        <p:spPr>
          <a:xfrm>
            <a:off x="20" y="0"/>
            <a:ext cx="1219198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CDA9CA-2B48-B404-205B-C5AAF9D56665}"/>
              </a:ext>
            </a:extLst>
          </p:cNvPr>
          <p:cNvSpPr txBox="1"/>
          <p:nvPr/>
        </p:nvSpPr>
        <p:spPr>
          <a:xfrm>
            <a:off x="196616" y="96009"/>
            <a:ext cx="94889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500" i="1" dirty="0">
                <a:latin typeface="+mj-lt"/>
              </a:rPr>
              <a:t>Esercizio 4.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2A6F565-D84F-29FC-50EC-3036E167CE9B}"/>
                  </a:ext>
                </a:extLst>
              </p:cNvPr>
              <p:cNvSpPr txBox="1"/>
              <p:nvPr/>
            </p:nvSpPr>
            <p:spPr>
              <a:xfrm>
                <a:off x="196616" y="681742"/>
                <a:ext cx="11798768" cy="590931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ym typeface="Wingdings" panose="05000000000000000000" pitchFamily="2" charset="2"/>
                  </a:rPr>
                  <a:t>Considerando la seguente mappa batterica con 2 </a:t>
                </a:r>
                <a:r>
                  <a:rPr lang="it-IT" i="1" dirty="0" err="1">
                    <a:sym typeface="Wingdings" panose="05000000000000000000" pitchFamily="2" charset="2"/>
                  </a:rPr>
                  <a:t>hfr</a:t>
                </a:r>
                <a:r>
                  <a:rPr lang="it-IT" i="1" dirty="0">
                    <a:sym typeface="Wingdings" panose="05000000000000000000" pitchFamily="2" charset="2"/>
                  </a:rPr>
                  <a:t> </a:t>
                </a:r>
                <a:r>
                  <a:rPr lang="it-IT" dirty="0">
                    <a:sym typeface="Wingdings" panose="05000000000000000000" pitchFamily="2" charset="2"/>
                  </a:rPr>
                  <a:t>integrati, in cui le frecce indicano la direzione dell’ingresso degli </a:t>
                </a:r>
                <a:r>
                  <a:rPr lang="it-IT" i="1" dirty="0" err="1">
                    <a:sym typeface="Wingdings" panose="05000000000000000000" pitchFamily="2" charset="2"/>
                  </a:rPr>
                  <a:t>hfr</a:t>
                </a:r>
                <a:r>
                  <a:rPr lang="it-IT" dirty="0">
                    <a:sym typeface="Wingdings" panose="05000000000000000000" pitchFamily="2" charset="2"/>
                  </a:rPr>
                  <a:t> nelle cellule </a:t>
                </a:r>
                <a:r>
                  <a:rPr lang="it-IT" i="1" dirty="0">
                    <a:sym typeface="Wingdings" panose="05000000000000000000" pitchFamily="2" charset="2"/>
                  </a:rPr>
                  <a:t>F</a:t>
                </a:r>
                <a:r>
                  <a:rPr lang="it-IT" i="1" baseline="30000" dirty="0">
                    <a:sym typeface="Wingdings" panose="05000000000000000000" pitchFamily="2" charset="2"/>
                  </a:rPr>
                  <a:t>-</a:t>
                </a:r>
                <a:r>
                  <a:rPr lang="it-IT" dirty="0">
                    <a:sym typeface="Wingdings" panose="05000000000000000000" pitchFamily="2" charset="2"/>
                  </a:rPr>
                  <a:t> di genotipo: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𝑖𝑙𝑣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𝑚𝑒𝑡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;</m:t>
                          </m:r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𝑡𝑟𝑝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𝑎𝑟𝑔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r>
                  <a:rPr lang="it-IT" dirty="0">
                    <a:sym typeface="Wingdings" panose="05000000000000000000" pitchFamily="2" charset="2"/>
                  </a:rPr>
                  <a:t>Viene effettuata una mappatura per ricombinazione per mappare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𝑚𝑒𝑡</m:t>
                    </m:r>
                  </m:oMath>
                </a14:m>
                <a:r>
                  <a:rPr lang="it-IT" dirty="0">
                    <a:sym typeface="Wingdings" panose="05000000000000000000" pitchFamily="2" charset="2"/>
                  </a:rPr>
                  <a:t> 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𝑡𝑟𝑝</m:t>
                    </m:r>
                  </m:oMath>
                </a14:m>
                <a:r>
                  <a:rPr lang="it-IT" dirty="0">
                    <a:sym typeface="Wingdings" panose="05000000000000000000" pitchFamily="2" charset="2"/>
                  </a:rPr>
                  <a:t>. </a:t>
                </a: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ym typeface="Wingdings" panose="05000000000000000000" pitchFamily="2" charset="2"/>
                  </a:rPr>
                  <a:t>Indicare quale dei 2 </a:t>
                </a:r>
                <a:r>
                  <a:rPr lang="it-IT" i="1" dirty="0" err="1">
                    <a:sym typeface="Wingdings" panose="05000000000000000000" pitchFamily="2" charset="2"/>
                  </a:rPr>
                  <a:t>hfr</a:t>
                </a:r>
                <a:r>
                  <a:rPr lang="it-IT" i="1" dirty="0">
                    <a:sym typeface="Wingdings" panose="05000000000000000000" pitchFamily="2" charset="2"/>
                  </a:rPr>
                  <a:t> </a:t>
                </a:r>
                <a:r>
                  <a:rPr lang="it-IT" dirty="0">
                    <a:sym typeface="Wingdings" panose="05000000000000000000" pitchFamily="2" charset="2"/>
                  </a:rPr>
                  <a:t>è quello più appropriato per la mappatura, quale marcatore si utilizza per questa marcatura. Inoltre, indicare sulla mappa le </a:t>
                </a:r>
                <a:r>
                  <a:rPr lang="it-IT" u="sng" dirty="0">
                    <a:sym typeface="Wingdings" panose="05000000000000000000" pitchFamily="2" charset="2"/>
                  </a:rPr>
                  <a:t>posizioni</a:t>
                </a:r>
                <a:r>
                  <a:rPr lang="it-IT" dirty="0">
                    <a:sym typeface="Wingdings" panose="05000000000000000000" pitchFamily="2" charset="2"/>
                  </a:rPr>
                  <a:t> e le </a:t>
                </a:r>
                <a:r>
                  <a:rPr lang="it-IT" u="sng" dirty="0">
                    <a:sym typeface="Wingdings" panose="05000000000000000000" pitchFamily="2" charset="2"/>
                  </a:rPr>
                  <a:t>distanze</a:t>
                </a:r>
                <a:r>
                  <a:rPr lang="it-IT" dirty="0">
                    <a:sym typeface="Wingdings" panose="05000000000000000000" pitchFamily="2" charset="2"/>
                  </a:rPr>
                  <a:t> dei geni rispetto alla selezione effettuata considerando i genotipi ex-coniuganti. </a:t>
                </a:r>
              </a:p>
              <a:p>
                <a:endParaRPr lang="it-IT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𝑋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𝑚𝑒𝑡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𝑡𝑟𝑝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→275</m:t>
                      </m:r>
                    </m:oMath>
                  </m:oMathPara>
                </a14:m>
                <a:endParaRPr lang="it-IT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𝑋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𝑚𝑒𝑡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𝑡𝑟𝑝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→5</m:t>
                      </m:r>
                    </m:oMath>
                  </m:oMathPara>
                </a14:m>
                <a:endParaRPr lang="it-IT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𝑋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𝑚𝑒𝑡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𝑡𝑟𝑝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→35</m:t>
                      </m:r>
                    </m:oMath>
                  </m:oMathPara>
                </a14:m>
                <a:endParaRPr lang="it-IT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𝑋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𝑚𝑒𝑡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𝑡𝑟𝑝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→85</m:t>
                      </m:r>
                    </m:oMath>
                  </m:oMathPara>
                </a14:m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F2A6F565-D84F-29FC-50EC-3036E167C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16" y="681742"/>
                <a:ext cx="11798768" cy="5909310"/>
              </a:xfrm>
              <a:prstGeom prst="rect">
                <a:avLst/>
              </a:prstGeom>
              <a:blipFill>
                <a:blip r:embed="rId3"/>
                <a:stretch>
                  <a:fillRect l="-413" t="-5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A6D2CCD2-A2EF-32DF-7820-1E9FA9070D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667" t="66074" r="58499" b="9481"/>
          <a:stretch>
            <a:fillRect/>
          </a:stretch>
        </p:blipFill>
        <p:spPr>
          <a:xfrm>
            <a:off x="8116276" y="3222353"/>
            <a:ext cx="3879108" cy="336869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E30D66-6474-3AF8-88F8-801FAF051950}"/>
              </a:ext>
            </a:extLst>
          </p:cNvPr>
          <p:cNvSpPr txBox="1"/>
          <p:nvPr/>
        </p:nvSpPr>
        <p:spPr>
          <a:xfrm>
            <a:off x="10232136" y="6340928"/>
            <a:ext cx="55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HFR2</a:t>
            </a:r>
          </a:p>
        </p:txBody>
      </p:sp>
    </p:spTree>
    <p:extLst>
      <p:ext uri="{BB962C8B-B14F-4D97-AF65-F5344CB8AC3E}">
        <p14:creationId xmlns:p14="http://schemas.microsoft.com/office/powerpoint/2010/main" val="1960018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1288</Words>
  <Application>Microsoft Office PowerPoint</Application>
  <PresentationFormat>Widescreen</PresentationFormat>
  <Paragraphs>142</Paragraphs>
  <Slides>11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 Math</vt:lpstr>
      <vt:lpstr>Play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Angelo Ferriero</dc:creator>
  <cp:lastModifiedBy>Angelo Ferriero</cp:lastModifiedBy>
  <cp:revision>43</cp:revision>
  <dcterms:created xsi:type="dcterms:W3CDTF">2026-04-02T08:40:31Z</dcterms:created>
  <dcterms:modified xsi:type="dcterms:W3CDTF">2026-05-20T14:37:20Z</dcterms:modified>
</cp:coreProperties>
</file>