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8" r:id="rId6"/>
    <p:sldId id="261" r:id="rId7"/>
    <p:sldId id="263" r:id="rId8"/>
    <p:sldId id="265" r:id="rId9"/>
    <p:sldId id="264" r:id="rId10"/>
    <p:sldId id="267"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78B4C065-6CC6-4CCB-A5E1-256BD0922F18}">
          <p14:sldIdLst>
            <p14:sldId id="257"/>
            <p14:sldId id="258"/>
            <p14:sldId id="259"/>
            <p14:sldId id="260"/>
            <p14:sldId id="268"/>
            <p14:sldId id="261"/>
            <p14:sldId id="263"/>
            <p14:sldId id="265"/>
            <p14:sldId id="264"/>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0111ED-EB2B-4FB3-9805-394F9C918B0E}" type="datetimeFigureOut">
              <a:rPr lang="it-IT" smtClean="0"/>
              <a:t>19/05/2026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F3FEB-2BCB-4970-9447-3AECD7EBD23C}" type="slidenum">
              <a:rPr lang="it-IT" smtClean="0"/>
              <a:t>‹N›</a:t>
            </a:fld>
            <a:endParaRPr lang="it-IT"/>
          </a:p>
        </p:txBody>
      </p:sp>
    </p:spTree>
    <p:extLst>
      <p:ext uri="{BB962C8B-B14F-4D97-AF65-F5344CB8AC3E}">
        <p14:creationId xmlns:p14="http://schemas.microsoft.com/office/powerpoint/2010/main" val="604094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161" name="Google Shape;1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171" name="Google Shape;17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Eserciziario</a:t>
            </a:r>
          </a:p>
        </p:txBody>
      </p:sp>
      <p:sp>
        <p:nvSpPr>
          <p:cNvPr id="4" name="Segnaposto numero diapositiva 3"/>
          <p:cNvSpPr>
            <a:spLocks noGrp="1"/>
          </p:cNvSpPr>
          <p:nvPr>
            <p:ph type="sldNum" sz="quarter" idx="5"/>
          </p:nvPr>
        </p:nvSpPr>
        <p:spPr/>
        <p:txBody>
          <a:bodyPr/>
          <a:lstStyle/>
          <a:p>
            <a:fld id="{8D5F3FEB-2BCB-4970-9447-3AECD7EBD23C}" type="slidenum">
              <a:rPr lang="it-IT" smtClean="0"/>
              <a:t>4</a:t>
            </a:fld>
            <a:endParaRPr lang="it-IT"/>
          </a:p>
        </p:txBody>
      </p:sp>
    </p:spTree>
    <p:extLst>
      <p:ext uri="{BB962C8B-B14F-4D97-AF65-F5344CB8AC3E}">
        <p14:creationId xmlns:p14="http://schemas.microsoft.com/office/powerpoint/2010/main" val="2850095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Cistrone</a:t>
            </a:r>
            <a:r>
              <a:rPr lang="it-IT" dirty="0"/>
              <a:t> = definizione </a:t>
            </a:r>
            <a:r>
              <a:rPr lang="it-IT"/>
              <a:t>di gene da parte di Benzer. </a:t>
            </a:r>
            <a:r>
              <a:rPr lang="it-IT" dirty="0"/>
              <a:t>Esercizio silvana</a:t>
            </a:r>
          </a:p>
        </p:txBody>
      </p:sp>
      <p:sp>
        <p:nvSpPr>
          <p:cNvPr id="4" name="Segnaposto numero diapositiva 3"/>
          <p:cNvSpPr>
            <a:spLocks noGrp="1"/>
          </p:cNvSpPr>
          <p:nvPr>
            <p:ph type="sldNum" sz="quarter" idx="5"/>
          </p:nvPr>
        </p:nvSpPr>
        <p:spPr/>
        <p:txBody>
          <a:bodyPr/>
          <a:lstStyle/>
          <a:p>
            <a:fld id="{8D5F3FEB-2BCB-4970-9447-3AECD7EBD23C}" type="slidenum">
              <a:rPr lang="it-IT" smtClean="0"/>
              <a:t>6</a:t>
            </a:fld>
            <a:endParaRPr lang="it-IT"/>
          </a:p>
        </p:txBody>
      </p:sp>
    </p:spTree>
    <p:extLst>
      <p:ext uri="{BB962C8B-B14F-4D97-AF65-F5344CB8AC3E}">
        <p14:creationId xmlns:p14="http://schemas.microsoft.com/office/powerpoint/2010/main" val="2699358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Silvana canale 2</a:t>
            </a:r>
          </a:p>
        </p:txBody>
      </p:sp>
      <p:sp>
        <p:nvSpPr>
          <p:cNvPr id="4" name="Segnaposto numero diapositiva 3"/>
          <p:cNvSpPr>
            <a:spLocks noGrp="1"/>
          </p:cNvSpPr>
          <p:nvPr>
            <p:ph type="sldNum" sz="quarter" idx="5"/>
          </p:nvPr>
        </p:nvSpPr>
        <p:spPr/>
        <p:txBody>
          <a:bodyPr/>
          <a:lstStyle/>
          <a:p>
            <a:fld id="{8D5F3FEB-2BCB-4970-9447-3AECD7EBD23C}" type="slidenum">
              <a:rPr lang="it-IT" smtClean="0"/>
              <a:t>9</a:t>
            </a:fld>
            <a:endParaRPr lang="it-IT"/>
          </a:p>
        </p:txBody>
      </p:sp>
    </p:spTree>
    <p:extLst>
      <p:ext uri="{BB962C8B-B14F-4D97-AF65-F5344CB8AC3E}">
        <p14:creationId xmlns:p14="http://schemas.microsoft.com/office/powerpoint/2010/main" val="1668086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Silvana canale 3</a:t>
            </a:r>
          </a:p>
        </p:txBody>
      </p:sp>
      <p:sp>
        <p:nvSpPr>
          <p:cNvPr id="4" name="Segnaposto numero diapositiva 3"/>
          <p:cNvSpPr>
            <a:spLocks noGrp="1"/>
          </p:cNvSpPr>
          <p:nvPr>
            <p:ph type="sldNum" sz="quarter" idx="5"/>
          </p:nvPr>
        </p:nvSpPr>
        <p:spPr/>
        <p:txBody>
          <a:bodyPr/>
          <a:lstStyle/>
          <a:p>
            <a:fld id="{8D5F3FEB-2BCB-4970-9447-3AECD7EBD23C}" type="slidenum">
              <a:rPr lang="it-IT" smtClean="0"/>
              <a:t>10</a:t>
            </a:fld>
            <a:endParaRPr lang="it-IT"/>
          </a:p>
        </p:txBody>
      </p:sp>
    </p:spTree>
    <p:extLst>
      <p:ext uri="{BB962C8B-B14F-4D97-AF65-F5344CB8AC3E}">
        <p14:creationId xmlns:p14="http://schemas.microsoft.com/office/powerpoint/2010/main" val="75036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E42B03-D690-FADA-5353-3CBF8FDEC59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A7EF5E9-334D-B63F-2CD4-B8A2D76944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65C4F6C-BA5C-B89A-50A7-F3094F67D148}"/>
              </a:ext>
            </a:extLst>
          </p:cNvPr>
          <p:cNvSpPr>
            <a:spLocks noGrp="1"/>
          </p:cNvSpPr>
          <p:nvPr>
            <p:ph type="dt" sz="half" idx="10"/>
          </p:nvPr>
        </p:nvSpPr>
        <p:spPr/>
        <p:txBody>
          <a:bodyPr/>
          <a:lstStyle/>
          <a:p>
            <a:fld id="{526489AC-9FEB-4A60-9655-E8B3490A2069}" type="datetimeFigureOut">
              <a:rPr lang="it-IT" smtClean="0"/>
              <a:t>19/05/2026</a:t>
            </a:fld>
            <a:endParaRPr lang="it-IT"/>
          </a:p>
        </p:txBody>
      </p:sp>
      <p:sp>
        <p:nvSpPr>
          <p:cNvPr id="5" name="Segnaposto piè di pagina 4">
            <a:extLst>
              <a:ext uri="{FF2B5EF4-FFF2-40B4-BE49-F238E27FC236}">
                <a16:creationId xmlns:a16="http://schemas.microsoft.com/office/drawing/2014/main" id="{430DFA1D-CE95-5D6B-9FD4-376986629DD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333A81D-F7BB-2285-0169-2918913326E0}"/>
              </a:ext>
            </a:extLst>
          </p:cNvPr>
          <p:cNvSpPr>
            <a:spLocks noGrp="1"/>
          </p:cNvSpPr>
          <p:nvPr>
            <p:ph type="sldNum" sz="quarter" idx="12"/>
          </p:nvPr>
        </p:nvSpPr>
        <p:spPr/>
        <p:txBody>
          <a:bodyPr/>
          <a:lstStyle/>
          <a:p>
            <a:fld id="{FD5FE343-5197-4B6A-B843-2EEE2F19EB62}" type="slidenum">
              <a:rPr lang="it-IT" smtClean="0"/>
              <a:t>‹N›</a:t>
            </a:fld>
            <a:endParaRPr lang="it-IT"/>
          </a:p>
        </p:txBody>
      </p:sp>
    </p:spTree>
    <p:extLst>
      <p:ext uri="{BB962C8B-B14F-4D97-AF65-F5344CB8AC3E}">
        <p14:creationId xmlns:p14="http://schemas.microsoft.com/office/powerpoint/2010/main" val="4103169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E121DA-F83D-C82B-3BC5-192229A55AA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99C2624-97F9-11A9-9EC9-AE27D5FEF67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F309097-6BEF-EC37-4943-9A8E75962A0D}"/>
              </a:ext>
            </a:extLst>
          </p:cNvPr>
          <p:cNvSpPr>
            <a:spLocks noGrp="1"/>
          </p:cNvSpPr>
          <p:nvPr>
            <p:ph type="dt" sz="half" idx="10"/>
          </p:nvPr>
        </p:nvSpPr>
        <p:spPr/>
        <p:txBody>
          <a:bodyPr/>
          <a:lstStyle/>
          <a:p>
            <a:fld id="{526489AC-9FEB-4A60-9655-E8B3490A2069}" type="datetimeFigureOut">
              <a:rPr lang="it-IT" smtClean="0"/>
              <a:t>19/05/2026</a:t>
            </a:fld>
            <a:endParaRPr lang="it-IT"/>
          </a:p>
        </p:txBody>
      </p:sp>
      <p:sp>
        <p:nvSpPr>
          <p:cNvPr id="5" name="Segnaposto piè di pagina 4">
            <a:extLst>
              <a:ext uri="{FF2B5EF4-FFF2-40B4-BE49-F238E27FC236}">
                <a16:creationId xmlns:a16="http://schemas.microsoft.com/office/drawing/2014/main" id="{2E5CC917-BCEB-1C5E-DE5D-0F87B194918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1023B73-51AD-61A1-5355-C05213553571}"/>
              </a:ext>
            </a:extLst>
          </p:cNvPr>
          <p:cNvSpPr>
            <a:spLocks noGrp="1"/>
          </p:cNvSpPr>
          <p:nvPr>
            <p:ph type="sldNum" sz="quarter" idx="12"/>
          </p:nvPr>
        </p:nvSpPr>
        <p:spPr/>
        <p:txBody>
          <a:bodyPr/>
          <a:lstStyle/>
          <a:p>
            <a:fld id="{FD5FE343-5197-4B6A-B843-2EEE2F19EB62}" type="slidenum">
              <a:rPr lang="it-IT" smtClean="0"/>
              <a:t>‹N›</a:t>
            </a:fld>
            <a:endParaRPr lang="it-IT"/>
          </a:p>
        </p:txBody>
      </p:sp>
    </p:spTree>
    <p:extLst>
      <p:ext uri="{BB962C8B-B14F-4D97-AF65-F5344CB8AC3E}">
        <p14:creationId xmlns:p14="http://schemas.microsoft.com/office/powerpoint/2010/main" val="32295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A1E9894-D8BC-4C3E-FACC-BC877C8F25F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3765FB6-8E80-C1C2-531D-D9CF36E341D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D9FCDA2-F961-91A9-7F80-10CD8573860F}"/>
              </a:ext>
            </a:extLst>
          </p:cNvPr>
          <p:cNvSpPr>
            <a:spLocks noGrp="1"/>
          </p:cNvSpPr>
          <p:nvPr>
            <p:ph type="dt" sz="half" idx="10"/>
          </p:nvPr>
        </p:nvSpPr>
        <p:spPr/>
        <p:txBody>
          <a:bodyPr/>
          <a:lstStyle/>
          <a:p>
            <a:fld id="{526489AC-9FEB-4A60-9655-E8B3490A2069}" type="datetimeFigureOut">
              <a:rPr lang="it-IT" smtClean="0"/>
              <a:t>19/05/2026</a:t>
            </a:fld>
            <a:endParaRPr lang="it-IT"/>
          </a:p>
        </p:txBody>
      </p:sp>
      <p:sp>
        <p:nvSpPr>
          <p:cNvPr id="5" name="Segnaposto piè di pagina 4">
            <a:extLst>
              <a:ext uri="{FF2B5EF4-FFF2-40B4-BE49-F238E27FC236}">
                <a16:creationId xmlns:a16="http://schemas.microsoft.com/office/drawing/2014/main" id="{FEF9A2D5-B9EC-E1C1-75E4-9EE7DC514CA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9D81DF1-68C0-F67A-422B-61544C1C6B80}"/>
              </a:ext>
            </a:extLst>
          </p:cNvPr>
          <p:cNvSpPr>
            <a:spLocks noGrp="1"/>
          </p:cNvSpPr>
          <p:nvPr>
            <p:ph type="sldNum" sz="quarter" idx="12"/>
          </p:nvPr>
        </p:nvSpPr>
        <p:spPr/>
        <p:txBody>
          <a:bodyPr/>
          <a:lstStyle/>
          <a:p>
            <a:fld id="{FD5FE343-5197-4B6A-B843-2EEE2F19EB62}" type="slidenum">
              <a:rPr lang="it-IT" smtClean="0"/>
              <a:t>‹N›</a:t>
            </a:fld>
            <a:endParaRPr lang="it-IT"/>
          </a:p>
        </p:txBody>
      </p:sp>
    </p:spTree>
    <p:extLst>
      <p:ext uri="{BB962C8B-B14F-4D97-AF65-F5344CB8AC3E}">
        <p14:creationId xmlns:p14="http://schemas.microsoft.com/office/powerpoint/2010/main" val="3415434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F0E499-6C4F-F3E8-8A6E-068760CCC71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FCC707F-ADD3-DCB0-18EB-1631E31A089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398101B-34B8-A417-6F9B-D41F2DD7D44C}"/>
              </a:ext>
            </a:extLst>
          </p:cNvPr>
          <p:cNvSpPr>
            <a:spLocks noGrp="1"/>
          </p:cNvSpPr>
          <p:nvPr>
            <p:ph type="dt" sz="half" idx="10"/>
          </p:nvPr>
        </p:nvSpPr>
        <p:spPr/>
        <p:txBody>
          <a:bodyPr/>
          <a:lstStyle/>
          <a:p>
            <a:fld id="{526489AC-9FEB-4A60-9655-E8B3490A2069}" type="datetimeFigureOut">
              <a:rPr lang="it-IT" smtClean="0"/>
              <a:t>19/05/2026</a:t>
            </a:fld>
            <a:endParaRPr lang="it-IT"/>
          </a:p>
        </p:txBody>
      </p:sp>
      <p:sp>
        <p:nvSpPr>
          <p:cNvPr id="5" name="Segnaposto piè di pagina 4">
            <a:extLst>
              <a:ext uri="{FF2B5EF4-FFF2-40B4-BE49-F238E27FC236}">
                <a16:creationId xmlns:a16="http://schemas.microsoft.com/office/drawing/2014/main" id="{E48E8B83-9F65-1A99-F443-0FE33DFC9F4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E71688F-2F85-21D4-81BA-4D02AE74B0C0}"/>
              </a:ext>
            </a:extLst>
          </p:cNvPr>
          <p:cNvSpPr>
            <a:spLocks noGrp="1"/>
          </p:cNvSpPr>
          <p:nvPr>
            <p:ph type="sldNum" sz="quarter" idx="12"/>
          </p:nvPr>
        </p:nvSpPr>
        <p:spPr/>
        <p:txBody>
          <a:bodyPr/>
          <a:lstStyle/>
          <a:p>
            <a:fld id="{FD5FE343-5197-4B6A-B843-2EEE2F19EB62}" type="slidenum">
              <a:rPr lang="it-IT" smtClean="0"/>
              <a:t>‹N›</a:t>
            </a:fld>
            <a:endParaRPr lang="it-IT"/>
          </a:p>
        </p:txBody>
      </p:sp>
    </p:spTree>
    <p:extLst>
      <p:ext uri="{BB962C8B-B14F-4D97-AF65-F5344CB8AC3E}">
        <p14:creationId xmlns:p14="http://schemas.microsoft.com/office/powerpoint/2010/main" val="64960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5B88A1-2B89-A94B-C478-1C57A22A9CE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D824A0F-ED92-0029-E5A7-2CE4ECEF479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C88DF24-75D0-6F78-3C1C-3EEA8DED6753}"/>
              </a:ext>
            </a:extLst>
          </p:cNvPr>
          <p:cNvSpPr>
            <a:spLocks noGrp="1"/>
          </p:cNvSpPr>
          <p:nvPr>
            <p:ph type="dt" sz="half" idx="10"/>
          </p:nvPr>
        </p:nvSpPr>
        <p:spPr/>
        <p:txBody>
          <a:bodyPr/>
          <a:lstStyle/>
          <a:p>
            <a:fld id="{526489AC-9FEB-4A60-9655-E8B3490A2069}" type="datetimeFigureOut">
              <a:rPr lang="it-IT" smtClean="0"/>
              <a:t>19/05/2026</a:t>
            </a:fld>
            <a:endParaRPr lang="it-IT"/>
          </a:p>
        </p:txBody>
      </p:sp>
      <p:sp>
        <p:nvSpPr>
          <p:cNvPr id="5" name="Segnaposto piè di pagina 4">
            <a:extLst>
              <a:ext uri="{FF2B5EF4-FFF2-40B4-BE49-F238E27FC236}">
                <a16:creationId xmlns:a16="http://schemas.microsoft.com/office/drawing/2014/main" id="{43535450-868B-D857-2D71-B020926C87A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0844C87-3505-86D5-7EC8-E664035A86FC}"/>
              </a:ext>
            </a:extLst>
          </p:cNvPr>
          <p:cNvSpPr>
            <a:spLocks noGrp="1"/>
          </p:cNvSpPr>
          <p:nvPr>
            <p:ph type="sldNum" sz="quarter" idx="12"/>
          </p:nvPr>
        </p:nvSpPr>
        <p:spPr/>
        <p:txBody>
          <a:bodyPr/>
          <a:lstStyle/>
          <a:p>
            <a:fld id="{FD5FE343-5197-4B6A-B843-2EEE2F19EB62}" type="slidenum">
              <a:rPr lang="it-IT" smtClean="0"/>
              <a:t>‹N›</a:t>
            </a:fld>
            <a:endParaRPr lang="it-IT"/>
          </a:p>
        </p:txBody>
      </p:sp>
    </p:spTree>
    <p:extLst>
      <p:ext uri="{BB962C8B-B14F-4D97-AF65-F5344CB8AC3E}">
        <p14:creationId xmlns:p14="http://schemas.microsoft.com/office/powerpoint/2010/main" val="357079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E56F60-43EE-116F-F1BC-19D666401A0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A5FC2E2-7D8A-BDF5-C3F8-938F28CA6A4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2BC7C14-2976-78FC-9141-AD512AA8314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C26F639-E153-28B2-E385-9192FA103B76}"/>
              </a:ext>
            </a:extLst>
          </p:cNvPr>
          <p:cNvSpPr>
            <a:spLocks noGrp="1"/>
          </p:cNvSpPr>
          <p:nvPr>
            <p:ph type="dt" sz="half" idx="10"/>
          </p:nvPr>
        </p:nvSpPr>
        <p:spPr/>
        <p:txBody>
          <a:bodyPr/>
          <a:lstStyle/>
          <a:p>
            <a:fld id="{526489AC-9FEB-4A60-9655-E8B3490A2069}" type="datetimeFigureOut">
              <a:rPr lang="it-IT" smtClean="0"/>
              <a:t>19/05/2026</a:t>
            </a:fld>
            <a:endParaRPr lang="it-IT"/>
          </a:p>
        </p:txBody>
      </p:sp>
      <p:sp>
        <p:nvSpPr>
          <p:cNvPr id="6" name="Segnaposto piè di pagina 5">
            <a:extLst>
              <a:ext uri="{FF2B5EF4-FFF2-40B4-BE49-F238E27FC236}">
                <a16:creationId xmlns:a16="http://schemas.microsoft.com/office/drawing/2014/main" id="{8846141E-CE90-BA7D-8F2B-AB461B9E47A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1EAD541-D45F-B8A4-3598-8D8E48B9FBE3}"/>
              </a:ext>
            </a:extLst>
          </p:cNvPr>
          <p:cNvSpPr>
            <a:spLocks noGrp="1"/>
          </p:cNvSpPr>
          <p:nvPr>
            <p:ph type="sldNum" sz="quarter" idx="12"/>
          </p:nvPr>
        </p:nvSpPr>
        <p:spPr/>
        <p:txBody>
          <a:bodyPr/>
          <a:lstStyle/>
          <a:p>
            <a:fld id="{FD5FE343-5197-4B6A-B843-2EEE2F19EB62}" type="slidenum">
              <a:rPr lang="it-IT" smtClean="0"/>
              <a:t>‹N›</a:t>
            </a:fld>
            <a:endParaRPr lang="it-IT"/>
          </a:p>
        </p:txBody>
      </p:sp>
    </p:spTree>
    <p:extLst>
      <p:ext uri="{BB962C8B-B14F-4D97-AF65-F5344CB8AC3E}">
        <p14:creationId xmlns:p14="http://schemas.microsoft.com/office/powerpoint/2010/main" val="3186587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538AA5-3D45-C320-8CD2-10A13470933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EDD6C08-52BC-A6A2-3069-B316827F31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85AC9AB-D929-A01B-5237-07C4E36E3E6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B001198-12B9-5F04-245B-E5D0C92EE1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EBA047F-6AF6-1561-E2A3-6C91CB95348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D76C0B6-1205-7FEB-0F62-B5A10339184C}"/>
              </a:ext>
            </a:extLst>
          </p:cNvPr>
          <p:cNvSpPr>
            <a:spLocks noGrp="1"/>
          </p:cNvSpPr>
          <p:nvPr>
            <p:ph type="dt" sz="half" idx="10"/>
          </p:nvPr>
        </p:nvSpPr>
        <p:spPr/>
        <p:txBody>
          <a:bodyPr/>
          <a:lstStyle/>
          <a:p>
            <a:fld id="{526489AC-9FEB-4A60-9655-E8B3490A2069}" type="datetimeFigureOut">
              <a:rPr lang="it-IT" smtClean="0"/>
              <a:t>19/05/2026</a:t>
            </a:fld>
            <a:endParaRPr lang="it-IT"/>
          </a:p>
        </p:txBody>
      </p:sp>
      <p:sp>
        <p:nvSpPr>
          <p:cNvPr id="8" name="Segnaposto piè di pagina 7">
            <a:extLst>
              <a:ext uri="{FF2B5EF4-FFF2-40B4-BE49-F238E27FC236}">
                <a16:creationId xmlns:a16="http://schemas.microsoft.com/office/drawing/2014/main" id="{ABD33C4E-4332-EC38-BDF0-B4061EB92B9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9ABF437-E0FB-0C12-B5A6-0998B1F9B576}"/>
              </a:ext>
            </a:extLst>
          </p:cNvPr>
          <p:cNvSpPr>
            <a:spLocks noGrp="1"/>
          </p:cNvSpPr>
          <p:nvPr>
            <p:ph type="sldNum" sz="quarter" idx="12"/>
          </p:nvPr>
        </p:nvSpPr>
        <p:spPr/>
        <p:txBody>
          <a:bodyPr/>
          <a:lstStyle/>
          <a:p>
            <a:fld id="{FD5FE343-5197-4B6A-B843-2EEE2F19EB62}" type="slidenum">
              <a:rPr lang="it-IT" smtClean="0"/>
              <a:t>‹N›</a:t>
            </a:fld>
            <a:endParaRPr lang="it-IT"/>
          </a:p>
        </p:txBody>
      </p:sp>
    </p:spTree>
    <p:extLst>
      <p:ext uri="{BB962C8B-B14F-4D97-AF65-F5344CB8AC3E}">
        <p14:creationId xmlns:p14="http://schemas.microsoft.com/office/powerpoint/2010/main" val="304887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0D156D-FC52-46BB-208D-29C5C2519E0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EC6E952-0724-878A-B3F6-C94225EFA7B2}"/>
              </a:ext>
            </a:extLst>
          </p:cNvPr>
          <p:cNvSpPr>
            <a:spLocks noGrp="1"/>
          </p:cNvSpPr>
          <p:nvPr>
            <p:ph type="dt" sz="half" idx="10"/>
          </p:nvPr>
        </p:nvSpPr>
        <p:spPr/>
        <p:txBody>
          <a:bodyPr/>
          <a:lstStyle/>
          <a:p>
            <a:fld id="{526489AC-9FEB-4A60-9655-E8B3490A2069}" type="datetimeFigureOut">
              <a:rPr lang="it-IT" smtClean="0"/>
              <a:t>19/05/2026</a:t>
            </a:fld>
            <a:endParaRPr lang="it-IT"/>
          </a:p>
        </p:txBody>
      </p:sp>
      <p:sp>
        <p:nvSpPr>
          <p:cNvPr id="4" name="Segnaposto piè di pagina 3">
            <a:extLst>
              <a:ext uri="{FF2B5EF4-FFF2-40B4-BE49-F238E27FC236}">
                <a16:creationId xmlns:a16="http://schemas.microsoft.com/office/drawing/2014/main" id="{9DCB2622-ED7A-4D32-0AF6-0F49757D7B6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60611CE-08BD-39AB-0E8B-7E20E822520C}"/>
              </a:ext>
            </a:extLst>
          </p:cNvPr>
          <p:cNvSpPr>
            <a:spLocks noGrp="1"/>
          </p:cNvSpPr>
          <p:nvPr>
            <p:ph type="sldNum" sz="quarter" idx="12"/>
          </p:nvPr>
        </p:nvSpPr>
        <p:spPr/>
        <p:txBody>
          <a:bodyPr/>
          <a:lstStyle/>
          <a:p>
            <a:fld id="{FD5FE343-5197-4B6A-B843-2EEE2F19EB62}" type="slidenum">
              <a:rPr lang="it-IT" smtClean="0"/>
              <a:t>‹N›</a:t>
            </a:fld>
            <a:endParaRPr lang="it-IT"/>
          </a:p>
        </p:txBody>
      </p:sp>
    </p:spTree>
    <p:extLst>
      <p:ext uri="{BB962C8B-B14F-4D97-AF65-F5344CB8AC3E}">
        <p14:creationId xmlns:p14="http://schemas.microsoft.com/office/powerpoint/2010/main" val="10539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FB01F79-3C7F-32EC-F231-1275236FCBAD}"/>
              </a:ext>
            </a:extLst>
          </p:cNvPr>
          <p:cNvSpPr>
            <a:spLocks noGrp="1"/>
          </p:cNvSpPr>
          <p:nvPr>
            <p:ph type="dt" sz="half" idx="10"/>
          </p:nvPr>
        </p:nvSpPr>
        <p:spPr/>
        <p:txBody>
          <a:bodyPr/>
          <a:lstStyle/>
          <a:p>
            <a:fld id="{526489AC-9FEB-4A60-9655-E8B3490A2069}" type="datetimeFigureOut">
              <a:rPr lang="it-IT" smtClean="0"/>
              <a:t>19/05/2026</a:t>
            </a:fld>
            <a:endParaRPr lang="it-IT"/>
          </a:p>
        </p:txBody>
      </p:sp>
      <p:sp>
        <p:nvSpPr>
          <p:cNvPr id="3" name="Segnaposto piè di pagina 2">
            <a:extLst>
              <a:ext uri="{FF2B5EF4-FFF2-40B4-BE49-F238E27FC236}">
                <a16:creationId xmlns:a16="http://schemas.microsoft.com/office/drawing/2014/main" id="{6B630BCD-6FB4-1038-835B-3F2923FD772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D6C5932-F2C5-84C3-6B46-9F5A89C05BF5}"/>
              </a:ext>
            </a:extLst>
          </p:cNvPr>
          <p:cNvSpPr>
            <a:spLocks noGrp="1"/>
          </p:cNvSpPr>
          <p:nvPr>
            <p:ph type="sldNum" sz="quarter" idx="12"/>
          </p:nvPr>
        </p:nvSpPr>
        <p:spPr/>
        <p:txBody>
          <a:bodyPr/>
          <a:lstStyle/>
          <a:p>
            <a:fld id="{FD5FE343-5197-4B6A-B843-2EEE2F19EB62}" type="slidenum">
              <a:rPr lang="it-IT" smtClean="0"/>
              <a:t>‹N›</a:t>
            </a:fld>
            <a:endParaRPr lang="it-IT"/>
          </a:p>
        </p:txBody>
      </p:sp>
    </p:spTree>
    <p:extLst>
      <p:ext uri="{BB962C8B-B14F-4D97-AF65-F5344CB8AC3E}">
        <p14:creationId xmlns:p14="http://schemas.microsoft.com/office/powerpoint/2010/main" val="266787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DDC0C2-505F-AE8B-7440-CB057C1E668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E750FE8-2505-521F-D953-E593BED013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A992419-DC94-9685-585D-F9FA30254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595A22F-3822-1305-9E7A-E0806A56D861}"/>
              </a:ext>
            </a:extLst>
          </p:cNvPr>
          <p:cNvSpPr>
            <a:spLocks noGrp="1"/>
          </p:cNvSpPr>
          <p:nvPr>
            <p:ph type="dt" sz="half" idx="10"/>
          </p:nvPr>
        </p:nvSpPr>
        <p:spPr/>
        <p:txBody>
          <a:bodyPr/>
          <a:lstStyle/>
          <a:p>
            <a:fld id="{526489AC-9FEB-4A60-9655-E8B3490A2069}" type="datetimeFigureOut">
              <a:rPr lang="it-IT" smtClean="0"/>
              <a:t>19/05/2026</a:t>
            </a:fld>
            <a:endParaRPr lang="it-IT"/>
          </a:p>
        </p:txBody>
      </p:sp>
      <p:sp>
        <p:nvSpPr>
          <p:cNvPr id="6" name="Segnaposto piè di pagina 5">
            <a:extLst>
              <a:ext uri="{FF2B5EF4-FFF2-40B4-BE49-F238E27FC236}">
                <a16:creationId xmlns:a16="http://schemas.microsoft.com/office/drawing/2014/main" id="{01777BC4-F859-8CF0-C9AE-9424904559C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FC3E36C-1E80-EF6A-9157-32FE78B7F30F}"/>
              </a:ext>
            </a:extLst>
          </p:cNvPr>
          <p:cNvSpPr>
            <a:spLocks noGrp="1"/>
          </p:cNvSpPr>
          <p:nvPr>
            <p:ph type="sldNum" sz="quarter" idx="12"/>
          </p:nvPr>
        </p:nvSpPr>
        <p:spPr/>
        <p:txBody>
          <a:bodyPr/>
          <a:lstStyle/>
          <a:p>
            <a:fld id="{FD5FE343-5197-4B6A-B843-2EEE2F19EB62}" type="slidenum">
              <a:rPr lang="it-IT" smtClean="0"/>
              <a:t>‹N›</a:t>
            </a:fld>
            <a:endParaRPr lang="it-IT"/>
          </a:p>
        </p:txBody>
      </p:sp>
    </p:spTree>
    <p:extLst>
      <p:ext uri="{BB962C8B-B14F-4D97-AF65-F5344CB8AC3E}">
        <p14:creationId xmlns:p14="http://schemas.microsoft.com/office/powerpoint/2010/main" val="804366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6C13BD-72C6-9307-8EC1-5D9E15BB18A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AB564C1-7B76-6D89-7C7D-701DD4DD39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4356985-7F8D-D16F-EAD4-507715CE38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9B7BC00-A62E-28EB-21C2-CBD16FC765D1}"/>
              </a:ext>
            </a:extLst>
          </p:cNvPr>
          <p:cNvSpPr>
            <a:spLocks noGrp="1"/>
          </p:cNvSpPr>
          <p:nvPr>
            <p:ph type="dt" sz="half" idx="10"/>
          </p:nvPr>
        </p:nvSpPr>
        <p:spPr/>
        <p:txBody>
          <a:bodyPr/>
          <a:lstStyle/>
          <a:p>
            <a:fld id="{526489AC-9FEB-4A60-9655-E8B3490A2069}" type="datetimeFigureOut">
              <a:rPr lang="it-IT" smtClean="0"/>
              <a:t>19/05/2026</a:t>
            </a:fld>
            <a:endParaRPr lang="it-IT"/>
          </a:p>
        </p:txBody>
      </p:sp>
      <p:sp>
        <p:nvSpPr>
          <p:cNvPr id="6" name="Segnaposto piè di pagina 5">
            <a:extLst>
              <a:ext uri="{FF2B5EF4-FFF2-40B4-BE49-F238E27FC236}">
                <a16:creationId xmlns:a16="http://schemas.microsoft.com/office/drawing/2014/main" id="{59C51DB2-4FA2-2CD9-886E-4CC51E4C43C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4398205-6D91-FE8D-BEBD-1EEBECD52860}"/>
              </a:ext>
            </a:extLst>
          </p:cNvPr>
          <p:cNvSpPr>
            <a:spLocks noGrp="1"/>
          </p:cNvSpPr>
          <p:nvPr>
            <p:ph type="sldNum" sz="quarter" idx="12"/>
          </p:nvPr>
        </p:nvSpPr>
        <p:spPr/>
        <p:txBody>
          <a:bodyPr/>
          <a:lstStyle/>
          <a:p>
            <a:fld id="{FD5FE343-5197-4B6A-B843-2EEE2F19EB62}" type="slidenum">
              <a:rPr lang="it-IT" smtClean="0"/>
              <a:t>‹N›</a:t>
            </a:fld>
            <a:endParaRPr lang="it-IT"/>
          </a:p>
        </p:txBody>
      </p:sp>
    </p:spTree>
    <p:extLst>
      <p:ext uri="{BB962C8B-B14F-4D97-AF65-F5344CB8AC3E}">
        <p14:creationId xmlns:p14="http://schemas.microsoft.com/office/powerpoint/2010/main" val="3020370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221C426-F3E1-6F78-7831-30ACC8DFE8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2A69404-3597-CA57-B47C-51D5CEA105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DDC85EC-9546-3CEB-1553-164A3B252E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6489AC-9FEB-4A60-9655-E8B3490A2069}" type="datetimeFigureOut">
              <a:rPr lang="it-IT" smtClean="0"/>
              <a:t>19/05/2026</a:t>
            </a:fld>
            <a:endParaRPr lang="it-IT"/>
          </a:p>
        </p:txBody>
      </p:sp>
      <p:sp>
        <p:nvSpPr>
          <p:cNvPr id="5" name="Segnaposto piè di pagina 4">
            <a:extLst>
              <a:ext uri="{FF2B5EF4-FFF2-40B4-BE49-F238E27FC236}">
                <a16:creationId xmlns:a16="http://schemas.microsoft.com/office/drawing/2014/main" id="{9400F362-6081-CB9B-93F3-58EB42DD4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8DD81805-0581-3D5E-D001-DD2CC50644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5FE343-5197-4B6A-B843-2EEE2F19EB62}" type="slidenum">
              <a:rPr lang="it-IT" smtClean="0"/>
              <a:t>‹N›</a:t>
            </a:fld>
            <a:endParaRPr lang="it-IT"/>
          </a:p>
        </p:txBody>
      </p:sp>
    </p:spTree>
    <p:extLst>
      <p:ext uri="{BB962C8B-B14F-4D97-AF65-F5344CB8AC3E}">
        <p14:creationId xmlns:p14="http://schemas.microsoft.com/office/powerpoint/2010/main" val="3707116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meet.google.com/qma-xyuy-wtj"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drive.google.com/drive/folders/1CEegeJOWIl2zLm7_Z9nm9d8VXaCEzmEv?usp=sharing" TargetMode="External"/><Relationship Id="rId5" Type="http://schemas.openxmlformats.org/officeDocument/2006/relationships/hyperlink" Target="https://forms.gle/oG2NrkLoNX8GJ3ka6"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Play"/>
              <a:ea typeface="Play"/>
              <a:cs typeface="Play"/>
              <a:sym typeface="Play"/>
            </a:endParaRPr>
          </a:p>
        </p:txBody>
      </p:sp>
      <p:pic>
        <p:nvPicPr>
          <p:cNvPr id="164" name="Google Shape;164;p1"/>
          <p:cNvPicPr preferRelativeResize="0"/>
          <p:nvPr/>
        </p:nvPicPr>
        <p:blipFill rotWithShape="1">
          <a:blip r:embed="rId3">
            <a:alphaModFix/>
          </a:blip>
          <a:srcRect t="28647" b="15797"/>
          <a:stretch/>
        </p:blipFill>
        <p:spPr>
          <a:xfrm>
            <a:off x="0" y="0"/>
            <a:ext cx="12191980" cy="6858004"/>
          </a:xfrm>
          <a:prstGeom prst="rect">
            <a:avLst/>
          </a:prstGeom>
          <a:noFill/>
          <a:ln>
            <a:noFill/>
          </a:ln>
        </p:spPr>
      </p:pic>
      <p:sp>
        <p:nvSpPr>
          <p:cNvPr id="165" name="Google Shape;165;p1"/>
          <p:cNvSpPr/>
          <p:nvPr/>
        </p:nvSpPr>
        <p:spPr>
          <a:xfrm>
            <a:off x="0" y="3230880"/>
            <a:ext cx="12192000" cy="3627120"/>
          </a:xfrm>
          <a:prstGeom prst="rect">
            <a:avLst/>
          </a:prstGeom>
          <a:gradFill>
            <a:gsLst>
              <a:gs pos="0">
                <a:srgbClr val="000000">
                  <a:alpha val="0"/>
                </a:srgbClr>
              </a:gs>
              <a:gs pos="100000">
                <a:srgbClr val="000000">
                  <a:alpha val="58039"/>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Play"/>
              <a:ea typeface="Play"/>
              <a:cs typeface="Play"/>
              <a:sym typeface="Play"/>
            </a:endParaRPr>
          </a:p>
        </p:txBody>
      </p:sp>
      <p:sp>
        <p:nvSpPr>
          <p:cNvPr id="166" name="Google Shape;166;p1"/>
          <p:cNvSpPr txBox="1">
            <a:spLocks noGrp="1"/>
          </p:cNvSpPr>
          <p:nvPr>
            <p:ph type="subTitle" idx="1"/>
          </p:nvPr>
        </p:nvSpPr>
        <p:spPr>
          <a:xfrm>
            <a:off x="360377" y="5912769"/>
            <a:ext cx="6438645" cy="568146"/>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10000"/>
              </a:lnSpc>
              <a:spcBef>
                <a:spcPts val="0"/>
              </a:spcBef>
              <a:spcAft>
                <a:spcPts val="0"/>
              </a:spcAft>
              <a:buSzPts val="1350"/>
              <a:buNone/>
            </a:pPr>
            <a:r>
              <a:rPr lang="it-IT">
                <a:highlight>
                  <a:srgbClr val="C2E76D"/>
                </a:highlight>
              </a:rPr>
              <a:t>Contatti: ferriero.1913456@studenti.uniroma1.it</a:t>
            </a:r>
            <a:endParaRPr/>
          </a:p>
        </p:txBody>
      </p:sp>
      <p:sp>
        <p:nvSpPr>
          <p:cNvPr id="167" name="Google Shape;167;p1"/>
          <p:cNvSpPr txBox="1"/>
          <p:nvPr/>
        </p:nvSpPr>
        <p:spPr>
          <a:xfrm>
            <a:off x="768096" y="1911096"/>
            <a:ext cx="5852160" cy="21698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it-IT" sz="4500" b="0" i="0" u="none" strike="noStrike" cap="none">
                <a:solidFill>
                  <a:srgbClr val="000000"/>
                </a:solidFill>
                <a:latin typeface="Play"/>
                <a:ea typeface="Play"/>
                <a:cs typeface="Play"/>
                <a:sym typeface="Play"/>
              </a:rPr>
              <a:t>TUTORAGGIO GENETICA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500"/>
              <a:buFont typeface="Arial"/>
              <a:buNone/>
            </a:pPr>
            <a:r>
              <a:rPr lang="it-IT" sz="4500" b="0" i="0" u="none" strike="noStrike" cap="none">
                <a:solidFill>
                  <a:srgbClr val="000000"/>
                </a:solidFill>
                <a:latin typeface="Play"/>
                <a:ea typeface="Play"/>
                <a:cs typeface="Play"/>
                <a:sym typeface="Play"/>
              </a:rPr>
              <a:t>ANNO 25-26</a:t>
            </a:r>
            <a:endParaRPr sz="1400" b="0" i="0" u="none" strike="noStrike" cap="none">
              <a:solidFill>
                <a:srgbClr val="000000"/>
              </a:solidFill>
              <a:latin typeface="Arial"/>
              <a:ea typeface="Arial"/>
              <a:cs typeface="Arial"/>
              <a:sym typeface="Arial"/>
            </a:endParaRPr>
          </a:p>
        </p:txBody>
      </p:sp>
      <p:sp>
        <p:nvSpPr>
          <p:cNvPr id="168" name="Google Shape;168;p1"/>
          <p:cNvSpPr txBox="1"/>
          <p:nvPr/>
        </p:nvSpPr>
        <p:spPr>
          <a:xfrm>
            <a:off x="360376" y="4760367"/>
            <a:ext cx="6438645" cy="568146"/>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rgbClr val="000000"/>
              </a:buClr>
              <a:buSzPts val="1350"/>
              <a:buFont typeface="Arial"/>
              <a:buNone/>
            </a:pPr>
            <a:r>
              <a:rPr lang="it-IT" sz="1800" b="0" i="0" u="none" strike="noStrike" cap="none">
                <a:solidFill>
                  <a:srgbClr val="000000"/>
                </a:solidFill>
                <a:highlight>
                  <a:srgbClr val="C2E76D"/>
                </a:highlight>
                <a:latin typeface="Play"/>
                <a:ea typeface="Play"/>
                <a:cs typeface="Play"/>
                <a:sym typeface="Play"/>
              </a:rPr>
              <a:t>Link Google Meet: </a:t>
            </a:r>
            <a:r>
              <a:rPr lang="it-IT" sz="1800" b="0" i="0" u="sng" strike="noStrike" cap="none">
                <a:solidFill>
                  <a:srgbClr val="000000"/>
                </a:solidFill>
                <a:highlight>
                  <a:srgbClr val="C2E76D"/>
                </a:highlight>
                <a:latin typeface="Play"/>
                <a:ea typeface="Play"/>
                <a:cs typeface="Play"/>
                <a:sym typeface="Play"/>
                <a:hlinkClick r:id="rId4">
                  <a:extLst>
                    <a:ext uri="{A12FA001-AC4F-418D-AE19-62706E023703}">
                      <ahyp:hlinkClr xmlns:ahyp="http://schemas.microsoft.com/office/drawing/2018/hyperlinkcolor" val="tx"/>
                    </a:ext>
                  </a:extLst>
                </a:hlinkClick>
              </a:rPr>
              <a:t>https://meet.google.com/qma-xyuy-wtj</a:t>
            </a:r>
            <a:endParaRPr sz="1800" b="0" i="0" u="none" strike="noStrike" cap="none">
              <a:solidFill>
                <a:srgbClr val="000000"/>
              </a:solidFill>
              <a:highlight>
                <a:srgbClr val="C2E76D"/>
              </a:highlight>
              <a:latin typeface="Play"/>
              <a:ea typeface="Play"/>
              <a:cs typeface="Play"/>
              <a:sym typeface="Pl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73;p2">
            <a:extLst>
              <a:ext uri="{FF2B5EF4-FFF2-40B4-BE49-F238E27FC236}">
                <a16:creationId xmlns:a16="http://schemas.microsoft.com/office/drawing/2014/main" id="{1C417794-8E92-9A50-E80C-76676468520A}"/>
              </a:ext>
            </a:extLst>
          </p:cNvPr>
          <p:cNvPicPr preferRelativeResize="0"/>
          <p:nvPr/>
        </p:nvPicPr>
        <p:blipFill rotWithShape="1">
          <a:blip r:embed="rId3">
            <a:alphaModFix/>
          </a:blip>
          <a:srcRect t="28647" b="15797"/>
          <a:stretch/>
        </p:blipFill>
        <p:spPr>
          <a:xfrm>
            <a:off x="0" y="0"/>
            <a:ext cx="12191980" cy="6858004"/>
          </a:xfrm>
          <a:prstGeom prst="rect">
            <a:avLst/>
          </a:prstGeom>
          <a:noFill/>
          <a:ln>
            <a:noFill/>
          </a:ln>
        </p:spPr>
      </p:pic>
      <p:sp>
        <p:nvSpPr>
          <p:cNvPr id="5" name="CasellaDiTesto 4">
            <a:extLst>
              <a:ext uri="{FF2B5EF4-FFF2-40B4-BE49-F238E27FC236}">
                <a16:creationId xmlns:a16="http://schemas.microsoft.com/office/drawing/2014/main" id="{D925BBE0-28F2-07FA-A5D2-3AC25946BCB8}"/>
              </a:ext>
            </a:extLst>
          </p:cNvPr>
          <p:cNvSpPr txBox="1"/>
          <p:nvPr/>
        </p:nvSpPr>
        <p:spPr>
          <a:xfrm>
            <a:off x="196616" y="96009"/>
            <a:ext cx="9488932" cy="630942"/>
          </a:xfrm>
          <a:prstGeom prst="rect">
            <a:avLst/>
          </a:prstGeom>
          <a:noFill/>
        </p:spPr>
        <p:txBody>
          <a:bodyPr wrap="square" rtlCol="0">
            <a:spAutoFit/>
          </a:bodyPr>
          <a:lstStyle/>
          <a:p>
            <a:r>
              <a:rPr lang="it-IT" sz="3500" i="1" dirty="0">
                <a:latin typeface="+mj-lt"/>
              </a:rPr>
              <a:t>Esercizio 5. </a:t>
            </a:r>
          </a:p>
        </p:txBody>
      </p:sp>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09D0A322-F461-CEE2-B8F1-5D401241667A}"/>
                  </a:ext>
                </a:extLst>
              </p:cNvPr>
              <p:cNvSpPr txBox="1"/>
              <p:nvPr/>
            </p:nvSpPr>
            <p:spPr>
              <a:xfrm>
                <a:off x="196606" y="781815"/>
                <a:ext cx="11798768" cy="3731791"/>
              </a:xfrm>
              <a:prstGeom prst="rect">
                <a:avLst/>
              </a:prstGeom>
              <a:solidFill>
                <a:schemeClr val="bg2"/>
              </a:solidFill>
            </p:spPr>
            <p:txBody>
              <a:bodyPr wrap="square" rtlCol="0">
                <a:spAutoFit/>
              </a:bodyPr>
              <a:lstStyle/>
              <a:p>
                <a:r>
                  <a:rPr lang="it-IT" dirty="0"/>
                  <a:t>Vengono incrociati due ceppi di </a:t>
                </a:r>
                <a:r>
                  <a:rPr lang="it-IT" i="1" dirty="0"/>
                  <a:t>E. coli</a:t>
                </a:r>
                <a:r>
                  <a:rPr lang="it-IT" dirty="0"/>
                  <a:t>: </a:t>
                </a:r>
              </a:p>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𝐻𝑓𝑟</m:t>
                      </m:r>
                      <m:r>
                        <a:rPr lang="it-IT" b="0" i="1" smtClean="0">
                          <a:latin typeface="Cambria Math" panose="02040503050406030204" pitchFamily="18" charset="0"/>
                        </a:rPr>
                        <m:t> → </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𝑚𝑒𝑡</m:t>
                          </m:r>
                        </m:e>
                        <m:sup>
                          <m:r>
                            <a:rPr lang="it-IT" b="0" i="1" smtClean="0">
                              <a:latin typeface="Cambria Math" panose="02040503050406030204" pitchFamily="18" charset="0"/>
                            </a:rPr>
                            <m:t>+</m:t>
                          </m:r>
                        </m:sup>
                      </m:sSup>
                      <m:sSup>
                        <m:sSupPr>
                          <m:ctrlPr>
                            <a:rPr lang="it-IT" b="0" i="1" smtClean="0">
                              <a:latin typeface="Cambria Math" panose="02040503050406030204" pitchFamily="18" charset="0"/>
                            </a:rPr>
                          </m:ctrlPr>
                        </m:sSupPr>
                        <m:e>
                          <m:r>
                            <a:rPr lang="it-IT" b="0" i="1" smtClean="0">
                              <a:latin typeface="Cambria Math" panose="02040503050406030204" pitchFamily="18" charset="0"/>
                            </a:rPr>
                            <m:t>h𝑖𝑠</m:t>
                          </m:r>
                        </m:e>
                        <m:sup>
                          <m:r>
                            <a:rPr lang="it-IT" b="0" i="1" smtClean="0">
                              <a:latin typeface="Cambria Math" panose="02040503050406030204" pitchFamily="18" charset="0"/>
                            </a:rPr>
                            <m:t>+</m:t>
                          </m:r>
                        </m:sup>
                      </m:sSup>
                      <m:sSup>
                        <m:sSupPr>
                          <m:ctrlPr>
                            <a:rPr lang="it-IT" b="0" i="1" smtClean="0">
                              <a:latin typeface="Cambria Math" panose="02040503050406030204" pitchFamily="18" charset="0"/>
                            </a:rPr>
                          </m:ctrlPr>
                        </m:sSupPr>
                        <m:e>
                          <m:r>
                            <a:rPr lang="it-IT" b="0" i="1" smtClean="0">
                              <a:latin typeface="Cambria Math" panose="02040503050406030204" pitchFamily="18" charset="0"/>
                            </a:rPr>
                            <m:t>𝑝h𝑒</m:t>
                          </m:r>
                        </m:e>
                        <m:sup>
                          <m:r>
                            <a:rPr lang="it-IT" b="0" i="1" smtClean="0">
                              <a:latin typeface="Cambria Math" panose="02040503050406030204" pitchFamily="18" charset="0"/>
                            </a:rPr>
                            <m:t>−</m:t>
                          </m:r>
                        </m:sup>
                      </m:sSup>
                      <m:r>
                        <a:rPr lang="it-IT" b="0" i="1" smtClean="0">
                          <a:latin typeface="Cambria Math" panose="02040503050406030204" pitchFamily="18" charset="0"/>
                        </a:rPr>
                        <m:t>  </m:t>
                      </m:r>
                      <m:r>
                        <a:rPr lang="it-IT" b="0" i="1" smtClean="0">
                          <a:latin typeface="Cambria Math" panose="02040503050406030204" pitchFamily="18" charset="0"/>
                          <a:ea typeface="Cambria Math" panose="02040503050406030204" pitchFamily="18" charset="0"/>
                        </a:rPr>
                        <m:t>×  </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𝐹</m:t>
                          </m:r>
                        </m:e>
                        <m:sup>
                          <m:r>
                            <a:rPr lang="it-IT" b="0" i="1" smtClean="0">
                              <a:latin typeface="Cambria Math" panose="02040503050406030204" pitchFamily="18" charset="0"/>
                              <a:ea typeface="Cambria Math" panose="02040503050406030204" pitchFamily="18" charset="0"/>
                            </a:rPr>
                            <m:t>−</m:t>
                          </m:r>
                        </m:sup>
                      </m:sSup>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𝑚𝑒𝑡</m:t>
                          </m:r>
                        </m:e>
                        <m:sup>
                          <m:r>
                            <a:rPr lang="it-IT" b="0" i="1" smtClean="0">
                              <a:latin typeface="Cambria Math" panose="02040503050406030204" pitchFamily="18" charset="0"/>
                              <a:ea typeface="Cambria Math" panose="02040503050406030204" pitchFamily="18" charset="0"/>
                            </a:rPr>
                            <m:t>−</m:t>
                          </m:r>
                        </m:sup>
                      </m:sSup>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h𝑖𝑠</m:t>
                          </m:r>
                        </m:e>
                        <m:sup>
                          <m:r>
                            <a:rPr lang="it-IT" b="0" i="1" smtClean="0">
                              <a:latin typeface="Cambria Math" panose="02040503050406030204" pitchFamily="18" charset="0"/>
                              <a:ea typeface="Cambria Math" panose="02040503050406030204" pitchFamily="18" charset="0"/>
                            </a:rPr>
                            <m:t>−</m:t>
                          </m:r>
                        </m:sup>
                      </m:sSup>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𝑝h𝑒</m:t>
                          </m:r>
                        </m:e>
                        <m:sup>
                          <m:r>
                            <a:rPr lang="it-IT" b="0" i="1" smtClean="0">
                              <a:latin typeface="Cambria Math" panose="02040503050406030204" pitchFamily="18" charset="0"/>
                              <a:ea typeface="Cambria Math" panose="02040503050406030204" pitchFamily="18" charset="0"/>
                            </a:rPr>
                            <m:t>+</m:t>
                          </m:r>
                        </m:sup>
                      </m:sSup>
                    </m:oMath>
                  </m:oMathPara>
                </a14:m>
                <a:endParaRPr lang="it-IT" dirty="0"/>
              </a:p>
              <a:p>
                <a:endParaRPr lang="it-IT" dirty="0"/>
              </a:p>
              <a:p>
                <a:r>
                  <a:rPr lang="it-IT" dirty="0"/>
                  <a:t>È noto che </a:t>
                </a:r>
                <a14:m>
                  <m:oMath xmlns:m="http://schemas.openxmlformats.org/officeDocument/2006/math">
                    <m:sSup>
                      <m:sSupPr>
                        <m:ctrlPr>
                          <a:rPr lang="it-IT" i="1" smtClean="0">
                            <a:latin typeface="Cambria Math" panose="02040503050406030204" pitchFamily="18" charset="0"/>
                          </a:rPr>
                        </m:ctrlPr>
                      </m:sSupPr>
                      <m:e>
                        <m:r>
                          <a:rPr lang="it-IT" b="0" i="1" smtClean="0">
                            <a:latin typeface="Cambria Math" panose="02040503050406030204" pitchFamily="18" charset="0"/>
                          </a:rPr>
                          <m:t>𝑚𝑒𝑡</m:t>
                        </m:r>
                      </m:e>
                      <m:sup>
                        <m:r>
                          <a:rPr lang="it-IT" b="0" i="1" smtClean="0">
                            <a:latin typeface="Cambria Math" panose="02040503050406030204" pitchFamily="18" charset="0"/>
                          </a:rPr>
                          <m:t>+</m:t>
                        </m:r>
                      </m:sup>
                    </m:sSup>
                  </m:oMath>
                </a14:m>
                <a:r>
                  <a:rPr lang="it-IT" dirty="0"/>
                  <a:t> entra nel ricevente (</a:t>
                </a:r>
                <a14:m>
                  <m:oMath xmlns:m="http://schemas.openxmlformats.org/officeDocument/2006/math">
                    <m:sSup>
                      <m:sSupPr>
                        <m:ctrlPr>
                          <a:rPr lang="it-IT" i="1" smtClean="0">
                            <a:latin typeface="Cambria Math" panose="02040503050406030204" pitchFamily="18" charset="0"/>
                          </a:rPr>
                        </m:ctrlPr>
                      </m:sSupPr>
                      <m:e>
                        <m:r>
                          <a:rPr lang="it-IT" b="0" i="1" smtClean="0">
                            <a:latin typeface="Cambria Math" panose="02040503050406030204" pitchFamily="18" charset="0"/>
                          </a:rPr>
                          <m:t>𝐹</m:t>
                        </m:r>
                      </m:e>
                      <m:sup>
                        <m:r>
                          <a:rPr lang="it-IT" b="0" i="1" smtClean="0">
                            <a:latin typeface="Cambria Math" panose="02040503050406030204" pitchFamily="18" charset="0"/>
                          </a:rPr>
                          <m:t>−</m:t>
                        </m:r>
                      </m:sup>
                    </m:sSup>
                  </m:oMath>
                </a14:m>
                <a:r>
                  <a:rPr lang="it-IT" dirty="0"/>
                  <a:t>) per ultimo; quindi si selezionano i ricombinanti per </a:t>
                </a:r>
                <a14:m>
                  <m:oMath xmlns:m="http://schemas.openxmlformats.org/officeDocument/2006/math">
                    <m:sSup>
                      <m:sSupPr>
                        <m:ctrlPr>
                          <a:rPr lang="it-IT" i="1" smtClean="0">
                            <a:latin typeface="Cambria Math" panose="02040503050406030204" pitchFamily="18" charset="0"/>
                          </a:rPr>
                        </m:ctrlPr>
                      </m:sSupPr>
                      <m:e>
                        <m:r>
                          <a:rPr lang="it-IT" b="0" i="1" smtClean="0">
                            <a:latin typeface="Cambria Math" panose="02040503050406030204" pitchFamily="18" charset="0"/>
                          </a:rPr>
                          <m:t>𝑚𝑒𝑡</m:t>
                        </m:r>
                      </m:e>
                      <m:sup>
                        <m:r>
                          <a:rPr lang="it-IT" b="0" i="1" smtClean="0">
                            <a:latin typeface="Cambria Math" panose="02040503050406030204" pitchFamily="18" charset="0"/>
                          </a:rPr>
                          <m:t>+</m:t>
                        </m:r>
                      </m:sup>
                    </m:sSup>
                  </m:oMath>
                </a14:m>
                <a:r>
                  <a:rPr lang="it-IT" dirty="0"/>
                  <a:t>e si saggiano per la presenza dei marcatori </a:t>
                </a:r>
                <a14:m>
                  <m:oMath xmlns:m="http://schemas.openxmlformats.org/officeDocument/2006/math">
                    <m:sSup>
                      <m:sSupPr>
                        <m:ctrlPr>
                          <a:rPr lang="it-IT" i="1" smtClean="0">
                            <a:latin typeface="Cambria Math" panose="02040503050406030204" pitchFamily="18" charset="0"/>
                          </a:rPr>
                        </m:ctrlPr>
                      </m:sSupPr>
                      <m:e>
                        <m:r>
                          <a:rPr lang="it-IT" b="0" i="1" smtClean="0">
                            <a:latin typeface="Cambria Math" panose="02040503050406030204" pitchFamily="18" charset="0"/>
                          </a:rPr>
                          <m:t>h𝑖𝑠</m:t>
                        </m:r>
                      </m:e>
                      <m:sup>
                        <m:r>
                          <a:rPr lang="it-IT" b="0" i="1" smtClean="0">
                            <a:latin typeface="Cambria Math" panose="02040503050406030204" pitchFamily="18" charset="0"/>
                          </a:rPr>
                          <m:t>+</m:t>
                        </m:r>
                      </m:sup>
                    </m:sSup>
                  </m:oMath>
                </a14:m>
                <a:r>
                  <a:rPr lang="it-IT" dirty="0"/>
                  <a:t> e </a:t>
                </a:r>
                <a14:m>
                  <m:oMath xmlns:m="http://schemas.openxmlformats.org/officeDocument/2006/math">
                    <m:sSup>
                      <m:sSupPr>
                        <m:ctrlPr>
                          <a:rPr lang="it-IT" i="1" smtClean="0">
                            <a:latin typeface="Cambria Math" panose="02040503050406030204" pitchFamily="18" charset="0"/>
                          </a:rPr>
                        </m:ctrlPr>
                      </m:sSupPr>
                      <m:e>
                        <m:r>
                          <a:rPr lang="it-IT" b="0" i="1" smtClean="0">
                            <a:latin typeface="Cambria Math" panose="02040503050406030204" pitchFamily="18" charset="0"/>
                          </a:rPr>
                          <m:t>𝑝h𝑒</m:t>
                        </m:r>
                      </m:e>
                      <m:sup>
                        <m:r>
                          <a:rPr lang="it-IT" b="0" i="1" smtClean="0">
                            <a:latin typeface="Cambria Math" panose="02040503050406030204" pitchFamily="18" charset="0"/>
                          </a:rPr>
                          <m:t>+</m:t>
                        </m:r>
                      </m:sup>
                    </m:sSup>
                  </m:oMath>
                </a14:m>
                <a:r>
                  <a:rPr lang="it-IT" dirty="0"/>
                  <a:t>. Di ciascun tipo si trovano: </a:t>
                </a:r>
              </a:p>
              <a:p>
                <a:endParaRPr lang="it-IT" dirty="0"/>
              </a:p>
              <a:p>
                <a:pPr marR="355600" lvl="0"/>
                <a14:m>
                  <m:oMath xmlns:m="http://schemas.openxmlformats.org/officeDocument/2006/math">
                    <m:sSup>
                      <m:sSupPr>
                        <m:ctrlPr>
                          <a:rPr lang="it-IT" i="1" smtClean="0">
                            <a:solidFill>
                              <a:srgbClr val="000000"/>
                            </a:solidFill>
                            <a:latin typeface="Cambria Math" panose="02040503050406030204" pitchFamily="18" charset="0"/>
                            <a:ea typeface="Calibri"/>
                            <a:cs typeface="Calibri"/>
                            <a:sym typeface="Calibri"/>
                          </a:rPr>
                        </m:ctrlPr>
                      </m:sSupPr>
                      <m:e>
                        <m:r>
                          <a:rPr lang="it-IT" b="0" i="1" smtClean="0">
                            <a:solidFill>
                              <a:srgbClr val="000000"/>
                            </a:solidFill>
                            <a:latin typeface="Cambria Math" panose="02040503050406030204" pitchFamily="18" charset="0"/>
                            <a:ea typeface="Calibri"/>
                            <a:cs typeface="Calibri"/>
                            <a:sym typeface="Calibri"/>
                          </a:rPr>
                          <m:t>𝑚𝑒𝑡</m:t>
                        </m:r>
                      </m:e>
                      <m:sup>
                        <m:r>
                          <a:rPr lang="it-IT" b="0" i="1" smtClean="0">
                            <a:solidFill>
                              <a:srgbClr val="000000"/>
                            </a:solidFill>
                            <a:latin typeface="Cambria Math" panose="02040503050406030204" pitchFamily="18" charset="0"/>
                            <a:ea typeface="Calibri"/>
                            <a:cs typeface="Calibri"/>
                            <a:sym typeface="Calibri"/>
                          </a:rPr>
                          <m:t>+</m:t>
                        </m:r>
                      </m:sup>
                    </m:sSup>
                    <m:sSup>
                      <m:sSupPr>
                        <m:ctrlPr>
                          <a:rPr lang="it-IT" i="1" smtClean="0">
                            <a:solidFill>
                              <a:srgbClr val="000000"/>
                            </a:solidFill>
                            <a:latin typeface="Cambria Math" panose="02040503050406030204" pitchFamily="18" charset="0"/>
                            <a:ea typeface="Calibri"/>
                            <a:cs typeface="Calibri"/>
                            <a:sym typeface="Calibri"/>
                          </a:rPr>
                        </m:ctrlPr>
                      </m:sSupPr>
                      <m:e>
                        <m:r>
                          <a:rPr lang="it-IT" b="0" i="1" smtClean="0">
                            <a:solidFill>
                              <a:srgbClr val="000000"/>
                            </a:solidFill>
                            <a:latin typeface="Cambria Math" panose="02040503050406030204" pitchFamily="18" charset="0"/>
                            <a:ea typeface="Calibri"/>
                            <a:cs typeface="Calibri"/>
                            <a:sym typeface="Calibri"/>
                          </a:rPr>
                          <m:t>h𝑖𝑠</m:t>
                        </m:r>
                      </m:e>
                      <m:sup>
                        <m:r>
                          <a:rPr lang="it-IT" b="0" i="1" smtClean="0">
                            <a:solidFill>
                              <a:srgbClr val="000000"/>
                            </a:solidFill>
                            <a:latin typeface="Cambria Math" panose="02040503050406030204" pitchFamily="18" charset="0"/>
                            <a:ea typeface="Calibri"/>
                            <a:cs typeface="Calibri"/>
                            <a:sym typeface="Calibri"/>
                          </a:rPr>
                          <m:t>+</m:t>
                        </m:r>
                      </m:sup>
                    </m:sSup>
                    <m:sSup>
                      <m:sSupPr>
                        <m:ctrlPr>
                          <a:rPr lang="it-IT" i="1" smtClean="0">
                            <a:solidFill>
                              <a:srgbClr val="000000"/>
                            </a:solidFill>
                            <a:latin typeface="Cambria Math" panose="02040503050406030204" pitchFamily="18" charset="0"/>
                            <a:ea typeface="Calibri"/>
                            <a:cs typeface="Calibri"/>
                            <a:sym typeface="Calibri"/>
                          </a:rPr>
                        </m:ctrlPr>
                      </m:sSupPr>
                      <m:e>
                        <m:r>
                          <a:rPr lang="it-IT" b="0" i="1" smtClean="0">
                            <a:solidFill>
                              <a:srgbClr val="000000"/>
                            </a:solidFill>
                            <a:latin typeface="Cambria Math" panose="02040503050406030204" pitchFamily="18" charset="0"/>
                            <a:ea typeface="Calibri"/>
                            <a:cs typeface="Calibri"/>
                            <a:sym typeface="Calibri"/>
                          </a:rPr>
                          <m:t>𝑝h𝑒</m:t>
                        </m:r>
                      </m:e>
                      <m:sup>
                        <m:r>
                          <a:rPr lang="it-IT" b="0" i="1" smtClean="0">
                            <a:solidFill>
                              <a:srgbClr val="000000"/>
                            </a:solidFill>
                            <a:latin typeface="Cambria Math" panose="02040503050406030204" pitchFamily="18" charset="0"/>
                            <a:ea typeface="Calibri"/>
                            <a:cs typeface="Calibri"/>
                            <a:sym typeface="Calibri"/>
                          </a:rPr>
                          <m:t>−</m:t>
                        </m:r>
                      </m:sup>
                    </m:sSup>
                  </m:oMath>
                </a14:m>
                <a:r>
                  <a:rPr lang="it-IT" i="1" dirty="0">
                    <a:solidFill>
                      <a:srgbClr val="000000"/>
                    </a:solidFill>
                    <a:latin typeface="Calibri"/>
                    <a:ea typeface="Calibri"/>
                    <a:cs typeface="Calibri"/>
                    <a:sym typeface="Calibri"/>
                  </a:rPr>
                  <a:t>		</a:t>
                </a:r>
                <a:r>
                  <a:rPr lang="it-IT" dirty="0">
                    <a:solidFill>
                      <a:srgbClr val="000000"/>
                    </a:solidFill>
                    <a:latin typeface="Calibri"/>
                    <a:ea typeface="Calibri"/>
                    <a:cs typeface="Calibri"/>
                    <a:sym typeface="Calibri"/>
                  </a:rPr>
                  <a:t>400 </a:t>
                </a:r>
                <a:endParaRPr lang="it-IT" dirty="0"/>
              </a:p>
              <a:p>
                <a:pPr marR="355600" lvl="0"/>
                <a14:m>
                  <m:oMath xmlns:m="http://schemas.openxmlformats.org/officeDocument/2006/math">
                    <m:sSup>
                      <m:sSupPr>
                        <m:ctrlPr>
                          <a:rPr lang="it-IT" i="1">
                            <a:solidFill>
                              <a:srgbClr val="000000"/>
                            </a:solidFill>
                            <a:latin typeface="Cambria Math" panose="02040503050406030204" pitchFamily="18" charset="0"/>
                            <a:ea typeface="Calibri"/>
                            <a:cs typeface="Calibri"/>
                            <a:sym typeface="Calibri"/>
                          </a:rPr>
                        </m:ctrlPr>
                      </m:sSupPr>
                      <m:e>
                        <m:r>
                          <a:rPr lang="it-IT" i="1">
                            <a:solidFill>
                              <a:srgbClr val="000000"/>
                            </a:solidFill>
                            <a:latin typeface="Cambria Math" panose="02040503050406030204" pitchFamily="18" charset="0"/>
                            <a:ea typeface="Calibri"/>
                            <a:cs typeface="Calibri"/>
                            <a:sym typeface="Calibri"/>
                          </a:rPr>
                          <m:t>𝑚𝑒𝑡</m:t>
                        </m:r>
                      </m:e>
                      <m:sup>
                        <m:r>
                          <a:rPr lang="it-IT" i="1">
                            <a:solidFill>
                              <a:srgbClr val="000000"/>
                            </a:solidFill>
                            <a:latin typeface="Cambria Math" panose="02040503050406030204" pitchFamily="18" charset="0"/>
                            <a:ea typeface="Calibri"/>
                            <a:cs typeface="Calibri"/>
                            <a:sym typeface="Calibri"/>
                          </a:rPr>
                          <m:t>+</m:t>
                        </m:r>
                      </m:sup>
                    </m:sSup>
                    <m:sSup>
                      <m:sSupPr>
                        <m:ctrlPr>
                          <a:rPr lang="it-IT" i="1">
                            <a:solidFill>
                              <a:srgbClr val="000000"/>
                            </a:solidFill>
                            <a:latin typeface="Cambria Math" panose="02040503050406030204" pitchFamily="18" charset="0"/>
                            <a:ea typeface="Calibri"/>
                            <a:cs typeface="Calibri"/>
                            <a:sym typeface="Calibri"/>
                          </a:rPr>
                        </m:ctrlPr>
                      </m:sSupPr>
                      <m:e>
                        <m:r>
                          <a:rPr lang="it-IT" i="1">
                            <a:solidFill>
                              <a:srgbClr val="000000"/>
                            </a:solidFill>
                            <a:latin typeface="Cambria Math" panose="02040503050406030204" pitchFamily="18" charset="0"/>
                            <a:ea typeface="Calibri"/>
                            <a:cs typeface="Calibri"/>
                            <a:sym typeface="Calibri"/>
                          </a:rPr>
                          <m:t>h𝑖𝑠</m:t>
                        </m:r>
                      </m:e>
                      <m:sup>
                        <m:r>
                          <a:rPr lang="it-IT" i="1">
                            <a:solidFill>
                              <a:srgbClr val="000000"/>
                            </a:solidFill>
                            <a:latin typeface="Cambria Math" panose="02040503050406030204" pitchFamily="18" charset="0"/>
                            <a:ea typeface="Calibri"/>
                            <a:cs typeface="Calibri"/>
                            <a:sym typeface="Calibri"/>
                          </a:rPr>
                          <m:t>+</m:t>
                        </m:r>
                      </m:sup>
                    </m:sSup>
                    <m:sSup>
                      <m:sSupPr>
                        <m:ctrlPr>
                          <a:rPr lang="it-IT" i="1">
                            <a:solidFill>
                              <a:srgbClr val="000000"/>
                            </a:solidFill>
                            <a:latin typeface="Cambria Math" panose="02040503050406030204" pitchFamily="18" charset="0"/>
                            <a:ea typeface="Calibri"/>
                            <a:cs typeface="Calibri"/>
                            <a:sym typeface="Calibri"/>
                          </a:rPr>
                        </m:ctrlPr>
                      </m:sSupPr>
                      <m:e>
                        <m:r>
                          <a:rPr lang="it-IT" i="1">
                            <a:solidFill>
                              <a:srgbClr val="000000"/>
                            </a:solidFill>
                            <a:latin typeface="Cambria Math" panose="02040503050406030204" pitchFamily="18" charset="0"/>
                            <a:ea typeface="Calibri"/>
                            <a:cs typeface="Calibri"/>
                            <a:sym typeface="Calibri"/>
                          </a:rPr>
                          <m:t>𝑝h𝑒</m:t>
                        </m:r>
                      </m:e>
                      <m:sup>
                        <m:r>
                          <a:rPr lang="it-IT" b="0" i="1" smtClean="0">
                            <a:solidFill>
                              <a:srgbClr val="000000"/>
                            </a:solidFill>
                            <a:latin typeface="Cambria Math" panose="02040503050406030204" pitchFamily="18" charset="0"/>
                            <a:ea typeface="Calibri"/>
                            <a:cs typeface="Calibri"/>
                            <a:sym typeface="Calibri"/>
                          </a:rPr>
                          <m:t>+</m:t>
                        </m:r>
                      </m:sup>
                    </m:sSup>
                    <m:r>
                      <a:rPr lang="it-IT" i="1">
                        <a:solidFill>
                          <a:srgbClr val="000000"/>
                        </a:solidFill>
                        <a:latin typeface="Cambria Math" panose="02040503050406030204" pitchFamily="18" charset="0"/>
                        <a:ea typeface="Calibri"/>
                        <a:cs typeface="Calibri"/>
                        <a:sym typeface="Calibri"/>
                      </a:rPr>
                      <m:t> </m:t>
                    </m:r>
                  </m:oMath>
                </a14:m>
                <a:r>
                  <a:rPr lang="it-IT" dirty="0">
                    <a:solidFill>
                      <a:srgbClr val="000000"/>
                    </a:solidFill>
                    <a:latin typeface="Calibri"/>
                    <a:ea typeface="Calibri"/>
                    <a:cs typeface="Calibri"/>
                    <a:sym typeface="Calibri"/>
                  </a:rPr>
                  <a:t>		4 </a:t>
                </a:r>
                <a:endParaRPr lang="it-IT" dirty="0"/>
              </a:p>
              <a:p>
                <a:pPr marR="355600" lvl="0"/>
                <a14:m>
                  <m:oMath xmlns:m="http://schemas.openxmlformats.org/officeDocument/2006/math">
                    <m:sSup>
                      <m:sSupPr>
                        <m:ctrlPr>
                          <a:rPr lang="it-IT" i="1">
                            <a:solidFill>
                              <a:srgbClr val="000000"/>
                            </a:solidFill>
                            <a:latin typeface="Cambria Math" panose="02040503050406030204" pitchFamily="18" charset="0"/>
                            <a:ea typeface="Calibri"/>
                            <a:cs typeface="Calibri"/>
                            <a:sym typeface="Calibri"/>
                          </a:rPr>
                        </m:ctrlPr>
                      </m:sSupPr>
                      <m:e>
                        <m:r>
                          <a:rPr lang="it-IT" i="1">
                            <a:solidFill>
                              <a:srgbClr val="000000"/>
                            </a:solidFill>
                            <a:latin typeface="Cambria Math" panose="02040503050406030204" pitchFamily="18" charset="0"/>
                            <a:ea typeface="Calibri"/>
                            <a:cs typeface="Calibri"/>
                            <a:sym typeface="Calibri"/>
                          </a:rPr>
                          <m:t>𝑚𝑒𝑡</m:t>
                        </m:r>
                      </m:e>
                      <m:sup>
                        <m:r>
                          <a:rPr lang="it-IT" i="1">
                            <a:solidFill>
                              <a:srgbClr val="000000"/>
                            </a:solidFill>
                            <a:latin typeface="Cambria Math" panose="02040503050406030204" pitchFamily="18" charset="0"/>
                            <a:ea typeface="Calibri"/>
                            <a:cs typeface="Calibri"/>
                            <a:sym typeface="Calibri"/>
                          </a:rPr>
                          <m:t>+</m:t>
                        </m:r>
                      </m:sup>
                    </m:sSup>
                    <m:sSup>
                      <m:sSupPr>
                        <m:ctrlPr>
                          <a:rPr lang="it-IT" i="1">
                            <a:solidFill>
                              <a:srgbClr val="000000"/>
                            </a:solidFill>
                            <a:latin typeface="Cambria Math" panose="02040503050406030204" pitchFamily="18" charset="0"/>
                            <a:ea typeface="Calibri"/>
                            <a:cs typeface="Calibri"/>
                            <a:sym typeface="Calibri"/>
                          </a:rPr>
                        </m:ctrlPr>
                      </m:sSupPr>
                      <m:e>
                        <m:r>
                          <a:rPr lang="it-IT" i="1">
                            <a:solidFill>
                              <a:srgbClr val="000000"/>
                            </a:solidFill>
                            <a:latin typeface="Cambria Math" panose="02040503050406030204" pitchFamily="18" charset="0"/>
                            <a:ea typeface="Calibri"/>
                            <a:cs typeface="Calibri"/>
                            <a:sym typeface="Calibri"/>
                          </a:rPr>
                          <m:t>h𝑖𝑠</m:t>
                        </m:r>
                      </m:e>
                      <m:sup>
                        <m:r>
                          <a:rPr lang="it-IT" b="0" i="1" smtClean="0">
                            <a:solidFill>
                              <a:srgbClr val="000000"/>
                            </a:solidFill>
                            <a:latin typeface="Cambria Math" panose="02040503050406030204" pitchFamily="18" charset="0"/>
                            <a:ea typeface="Calibri"/>
                            <a:cs typeface="Calibri"/>
                            <a:sym typeface="Calibri"/>
                          </a:rPr>
                          <m:t>−</m:t>
                        </m:r>
                      </m:sup>
                    </m:sSup>
                    <m:sSup>
                      <m:sSupPr>
                        <m:ctrlPr>
                          <a:rPr lang="it-IT" i="1">
                            <a:solidFill>
                              <a:srgbClr val="000000"/>
                            </a:solidFill>
                            <a:latin typeface="Cambria Math" panose="02040503050406030204" pitchFamily="18" charset="0"/>
                            <a:ea typeface="Calibri"/>
                            <a:cs typeface="Calibri"/>
                            <a:sym typeface="Calibri"/>
                          </a:rPr>
                        </m:ctrlPr>
                      </m:sSupPr>
                      <m:e>
                        <m:r>
                          <a:rPr lang="it-IT" i="1">
                            <a:solidFill>
                              <a:srgbClr val="000000"/>
                            </a:solidFill>
                            <a:latin typeface="Cambria Math" panose="02040503050406030204" pitchFamily="18" charset="0"/>
                            <a:ea typeface="Calibri"/>
                            <a:cs typeface="Calibri"/>
                            <a:sym typeface="Calibri"/>
                          </a:rPr>
                          <m:t>𝑝h𝑒</m:t>
                        </m:r>
                      </m:e>
                      <m:sup>
                        <m:r>
                          <a:rPr lang="it-IT" b="0" i="1" smtClean="0">
                            <a:solidFill>
                              <a:srgbClr val="000000"/>
                            </a:solidFill>
                            <a:latin typeface="Cambria Math" panose="02040503050406030204" pitchFamily="18" charset="0"/>
                            <a:ea typeface="Calibri"/>
                            <a:cs typeface="Calibri"/>
                            <a:sym typeface="Calibri"/>
                          </a:rPr>
                          <m:t>+</m:t>
                        </m:r>
                      </m:sup>
                    </m:sSup>
                    <m:r>
                      <a:rPr lang="it-IT" i="1">
                        <a:solidFill>
                          <a:srgbClr val="000000"/>
                        </a:solidFill>
                        <a:latin typeface="Cambria Math" panose="02040503050406030204" pitchFamily="18" charset="0"/>
                        <a:ea typeface="Calibri"/>
                        <a:cs typeface="Calibri"/>
                        <a:sym typeface="Calibri"/>
                      </a:rPr>
                      <m:t> </m:t>
                    </m:r>
                  </m:oMath>
                </a14:m>
                <a:r>
                  <a:rPr lang="it-IT" dirty="0">
                    <a:solidFill>
                      <a:srgbClr val="000000"/>
                    </a:solidFill>
                    <a:latin typeface="Calibri"/>
                    <a:ea typeface="Calibri"/>
                    <a:cs typeface="Calibri"/>
                    <a:sym typeface="Calibri"/>
                  </a:rPr>
                  <a:t>		80 </a:t>
                </a:r>
                <a:endParaRPr lang="it-IT" dirty="0"/>
              </a:p>
              <a:p>
                <a:pPr marR="355600" lvl="0">
                  <a:spcBef>
                    <a:spcPts val="300"/>
                  </a:spcBef>
                </a:pPr>
                <a14:m>
                  <m:oMath xmlns:m="http://schemas.openxmlformats.org/officeDocument/2006/math">
                    <m:sSup>
                      <m:sSupPr>
                        <m:ctrlPr>
                          <a:rPr lang="it-IT" i="1">
                            <a:solidFill>
                              <a:srgbClr val="000000"/>
                            </a:solidFill>
                            <a:latin typeface="Cambria Math" panose="02040503050406030204" pitchFamily="18" charset="0"/>
                            <a:ea typeface="Calibri"/>
                            <a:cs typeface="Calibri"/>
                            <a:sym typeface="Calibri"/>
                          </a:rPr>
                        </m:ctrlPr>
                      </m:sSupPr>
                      <m:e>
                        <m:r>
                          <a:rPr lang="it-IT" i="1">
                            <a:solidFill>
                              <a:srgbClr val="000000"/>
                            </a:solidFill>
                            <a:latin typeface="Cambria Math" panose="02040503050406030204" pitchFamily="18" charset="0"/>
                            <a:ea typeface="Calibri"/>
                            <a:cs typeface="Calibri"/>
                            <a:sym typeface="Calibri"/>
                          </a:rPr>
                          <m:t>𝑚𝑒𝑡</m:t>
                        </m:r>
                      </m:e>
                      <m:sup>
                        <m:r>
                          <a:rPr lang="it-IT" i="1">
                            <a:solidFill>
                              <a:srgbClr val="000000"/>
                            </a:solidFill>
                            <a:latin typeface="Cambria Math" panose="02040503050406030204" pitchFamily="18" charset="0"/>
                            <a:ea typeface="Calibri"/>
                            <a:cs typeface="Calibri"/>
                            <a:sym typeface="Calibri"/>
                          </a:rPr>
                          <m:t>+</m:t>
                        </m:r>
                      </m:sup>
                    </m:sSup>
                    <m:sSup>
                      <m:sSupPr>
                        <m:ctrlPr>
                          <a:rPr lang="it-IT" i="1">
                            <a:solidFill>
                              <a:srgbClr val="000000"/>
                            </a:solidFill>
                            <a:latin typeface="Cambria Math" panose="02040503050406030204" pitchFamily="18" charset="0"/>
                            <a:ea typeface="Calibri"/>
                            <a:cs typeface="Calibri"/>
                            <a:sym typeface="Calibri"/>
                          </a:rPr>
                        </m:ctrlPr>
                      </m:sSupPr>
                      <m:e>
                        <m:r>
                          <a:rPr lang="it-IT" i="1">
                            <a:solidFill>
                              <a:srgbClr val="000000"/>
                            </a:solidFill>
                            <a:latin typeface="Cambria Math" panose="02040503050406030204" pitchFamily="18" charset="0"/>
                            <a:ea typeface="Calibri"/>
                            <a:cs typeface="Calibri"/>
                            <a:sym typeface="Calibri"/>
                          </a:rPr>
                          <m:t>h𝑖𝑠</m:t>
                        </m:r>
                      </m:e>
                      <m:sup>
                        <m:r>
                          <a:rPr lang="it-IT" b="0" i="1" smtClean="0">
                            <a:solidFill>
                              <a:srgbClr val="000000"/>
                            </a:solidFill>
                            <a:latin typeface="Cambria Math" panose="02040503050406030204" pitchFamily="18" charset="0"/>
                            <a:ea typeface="Calibri"/>
                            <a:cs typeface="Calibri"/>
                            <a:sym typeface="Calibri"/>
                          </a:rPr>
                          <m:t>−</m:t>
                        </m:r>
                      </m:sup>
                    </m:sSup>
                    <m:sSup>
                      <m:sSupPr>
                        <m:ctrlPr>
                          <a:rPr lang="it-IT" i="1">
                            <a:solidFill>
                              <a:srgbClr val="000000"/>
                            </a:solidFill>
                            <a:latin typeface="Cambria Math" panose="02040503050406030204" pitchFamily="18" charset="0"/>
                            <a:ea typeface="Calibri"/>
                            <a:cs typeface="Calibri"/>
                            <a:sym typeface="Calibri"/>
                          </a:rPr>
                        </m:ctrlPr>
                      </m:sSupPr>
                      <m:e>
                        <m:r>
                          <a:rPr lang="it-IT" i="1">
                            <a:solidFill>
                              <a:srgbClr val="000000"/>
                            </a:solidFill>
                            <a:latin typeface="Cambria Math" panose="02040503050406030204" pitchFamily="18" charset="0"/>
                            <a:ea typeface="Calibri"/>
                            <a:cs typeface="Calibri"/>
                            <a:sym typeface="Calibri"/>
                          </a:rPr>
                          <m:t>𝑝h𝑒</m:t>
                        </m:r>
                      </m:e>
                      <m:sup>
                        <m:r>
                          <a:rPr lang="it-IT" i="1">
                            <a:solidFill>
                              <a:srgbClr val="000000"/>
                            </a:solidFill>
                            <a:latin typeface="Cambria Math" panose="02040503050406030204" pitchFamily="18" charset="0"/>
                            <a:ea typeface="Calibri"/>
                            <a:cs typeface="Calibri"/>
                            <a:sym typeface="Calibri"/>
                          </a:rPr>
                          <m:t>−</m:t>
                        </m:r>
                      </m:sup>
                    </m:sSup>
                    <m:r>
                      <a:rPr lang="it-IT" i="1">
                        <a:solidFill>
                          <a:srgbClr val="000000"/>
                        </a:solidFill>
                        <a:latin typeface="Cambria Math" panose="02040503050406030204" pitchFamily="18" charset="0"/>
                        <a:ea typeface="Calibri"/>
                        <a:cs typeface="Calibri"/>
                        <a:sym typeface="Calibri"/>
                      </a:rPr>
                      <m:t> </m:t>
                    </m:r>
                  </m:oMath>
                </a14:m>
                <a:r>
                  <a:rPr lang="it-IT" i="1" dirty="0">
                    <a:solidFill>
                      <a:srgbClr val="000000"/>
                    </a:solidFill>
                    <a:latin typeface="Calibri"/>
                    <a:ea typeface="Calibri"/>
                    <a:cs typeface="Calibri"/>
                    <a:sym typeface="Calibri"/>
                  </a:rPr>
                  <a:t> 		</a:t>
                </a:r>
                <a:r>
                  <a:rPr lang="it-IT" dirty="0">
                    <a:solidFill>
                      <a:srgbClr val="000000"/>
                    </a:solidFill>
                    <a:latin typeface="Calibri"/>
                    <a:ea typeface="Calibri"/>
                    <a:cs typeface="Calibri"/>
                    <a:sym typeface="Calibri"/>
                  </a:rPr>
                  <a:t>205</a:t>
                </a:r>
                <a:endParaRPr lang="it-IT" dirty="0"/>
              </a:p>
              <a:p>
                <a:endParaRPr lang="it-IT" dirty="0"/>
              </a:p>
              <a:p>
                <a:pPr marL="342900" indent="-342900">
                  <a:buFont typeface="+mj-lt"/>
                  <a:buAutoNum type="arabicPeriod"/>
                </a:pPr>
                <a:r>
                  <a:rPr lang="it-IT" dirty="0"/>
                  <a:t>Stabilire l’ordine dei 3 geni e calcolare le distanze di mappa in </a:t>
                </a:r>
                <a:r>
                  <a:rPr lang="it-IT" i="1" dirty="0"/>
                  <a:t>unità di ricombinazione</a:t>
                </a:r>
                <a:r>
                  <a:rPr lang="it-IT" dirty="0"/>
                  <a:t>. </a:t>
                </a:r>
              </a:p>
              <a:p>
                <a:endParaRPr lang="it-IT" dirty="0"/>
              </a:p>
            </p:txBody>
          </p:sp>
        </mc:Choice>
        <mc:Fallback xmlns="">
          <p:sp>
            <p:nvSpPr>
              <p:cNvPr id="6" name="CasellaDiTesto 5">
                <a:extLst>
                  <a:ext uri="{FF2B5EF4-FFF2-40B4-BE49-F238E27FC236}">
                    <a16:creationId xmlns:a16="http://schemas.microsoft.com/office/drawing/2014/main" id="{09D0A322-F461-CEE2-B8F1-5D401241667A}"/>
                  </a:ext>
                </a:extLst>
              </p:cNvPr>
              <p:cNvSpPr txBox="1">
                <a:spLocks noRot="1" noChangeAspect="1" noMove="1" noResize="1" noEditPoints="1" noAdjustHandles="1" noChangeArrowheads="1" noChangeShapeType="1" noTextEdit="1"/>
              </p:cNvSpPr>
              <p:nvPr/>
            </p:nvSpPr>
            <p:spPr>
              <a:xfrm>
                <a:off x="196606" y="781815"/>
                <a:ext cx="11798768" cy="3731791"/>
              </a:xfrm>
              <a:prstGeom prst="rect">
                <a:avLst/>
              </a:prstGeom>
              <a:blipFill>
                <a:blip r:embed="rId4"/>
                <a:stretch>
                  <a:fillRect l="-465" t="-654"/>
                </a:stretch>
              </a:blipFill>
            </p:spPr>
            <p:txBody>
              <a:bodyPr/>
              <a:lstStyle/>
              <a:p>
                <a:r>
                  <a:rPr lang="it-IT">
                    <a:noFill/>
                  </a:rPr>
                  <a:t> </a:t>
                </a:r>
              </a:p>
            </p:txBody>
          </p:sp>
        </mc:Fallback>
      </mc:AlternateContent>
    </p:spTree>
    <p:extLst>
      <p:ext uri="{BB962C8B-B14F-4D97-AF65-F5344CB8AC3E}">
        <p14:creationId xmlns:p14="http://schemas.microsoft.com/office/powerpoint/2010/main" val="232153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
          <p:cNvPicPr preferRelativeResize="0"/>
          <p:nvPr/>
        </p:nvPicPr>
        <p:blipFill rotWithShape="1">
          <a:blip r:embed="rId3">
            <a:alphaModFix/>
          </a:blip>
          <a:srcRect t="28647" b="15797"/>
          <a:stretch/>
        </p:blipFill>
        <p:spPr>
          <a:xfrm>
            <a:off x="0" y="0"/>
            <a:ext cx="12191980" cy="6858004"/>
          </a:xfrm>
          <a:prstGeom prst="rect">
            <a:avLst/>
          </a:prstGeom>
          <a:noFill/>
          <a:ln>
            <a:noFill/>
          </a:ln>
        </p:spPr>
      </p:pic>
      <p:pic>
        <p:nvPicPr>
          <p:cNvPr id="174" name="Google Shape;174;p2"/>
          <p:cNvPicPr preferRelativeResize="0"/>
          <p:nvPr/>
        </p:nvPicPr>
        <p:blipFill rotWithShape="1">
          <a:blip r:embed="rId4">
            <a:alphaModFix/>
          </a:blip>
          <a:srcRect/>
          <a:stretch/>
        </p:blipFill>
        <p:spPr>
          <a:xfrm>
            <a:off x="7650479" y="-103632"/>
            <a:ext cx="4329177" cy="4372713"/>
          </a:xfrm>
          <a:prstGeom prst="rect">
            <a:avLst/>
          </a:prstGeom>
          <a:noFill/>
          <a:ln>
            <a:noFill/>
          </a:ln>
        </p:spPr>
      </p:pic>
      <p:sp>
        <p:nvSpPr>
          <p:cNvPr id="175" name="Google Shape;175;p2"/>
          <p:cNvSpPr txBox="1"/>
          <p:nvPr/>
        </p:nvSpPr>
        <p:spPr>
          <a:xfrm>
            <a:off x="212344" y="-7266"/>
            <a:ext cx="4782312" cy="784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it-IT" sz="4500" b="0" i="0" u="none" strike="noStrike" cap="none" dirty="0">
                <a:solidFill>
                  <a:srgbClr val="000000"/>
                </a:solidFill>
                <a:latin typeface="Play"/>
                <a:ea typeface="Play"/>
                <a:cs typeface="Play"/>
                <a:sym typeface="Play"/>
              </a:rPr>
              <a:t>	PRESENZE</a:t>
            </a:r>
            <a:endParaRPr sz="1400" b="0" i="0" u="none" strike="noStrike" cap="none" dirty="0">
              <a:solidFill>
                <a:srgbClr val="000000"/>
              </a:solidFill>
              <a:latin typeface="Arial"/>
              <a:ea typeface="Arial"/>
              <a:cs typeface="Arial"/>
              <a:sym typeface="Arial"/>
            </a:endParaRPr>
          </a:p>
        </p:txBody>
      </p:sp>
      <p:sp>
        <p:nvSpPr>
          <p:cNvPr id="176" name="Google Shape;176;p2"/>
          <p:cNvSpPr txBox="1"/>
          <p:nvPr/>
        </p:nvSpPr>
        <p:spPr>
          <a:xfrm>
            <a:off x="497841" y="672130"/>
            <a:ext cx="365760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rgbClr val="000000"/>
                </a:solidFill>
                <a:latin typeface="Play"/>
                <a:ea typeface="Play"/>
                <a:cs typeface="Play"/>
                <a:sym typeface="Play"/>
              </a:rPr>
              <a:t>Indicare: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it-IT" sz="1800" b="0" i="0" u="none" strike="noStrike" cap="none" dirty="0">
                <a:solidFill>
                  <a:srgbClr val="000000"/>
                </a:solidFill>
                <a:latin typeface="Play"/>
                <a:ea typeface="Play"/>
                <a:cs typeface="Play"/>
                <a:sym typeface="Play"/>
              </a:rPr>
              <a:t>Matricola;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it-IT" sz="1800" b="0" i="0" u="none" strike="noStrike" cap="none" dirty="0">
                <a:solidFill>
                  <a:srgbClr val="000000"/>
                </a:solidFill>
                <a:latin typeface="Play"/>
                <a:ea typeface="Play"/>
                <a:cs typeface="Play"/>
                <a:sym typeface="Play"/>
              </a:rPr>
              <a:t>E-mail Sapienza;</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it-IT" sz="1800" b="0" i="0" u="none" strike="noStrike" cap="none" dirty="0">
                <a:solidFill>
                  <a:srgbClr val="000000"/>
                </a:solidFill>
                <a:latin typeface="Play"/>
                <a:ea typeface="Play"/>
                <a:cs typeface="Play"/>
                <a:sym typeface="Play"/>
              </a:rPr>
              <a:t>Canale di appartenenza</a:t>
            </a:r>
            <a:endParaRPr sz="1400" b="0" i="0" u="none" strike="noStrike" cap="none" dirty="0">
              <a:solidFill>
                <a:srgbClr val="000000"/>
              </a:solidFill>
              <a:latin typeface="Arial"/>
              <a:ea typeface="Arial"/>
              <a:cs typeface="Arial"/>
              <a:sym typeface="Arial"/>
            </a:endParaRPr>
          </a:p>
        </p:txBody>
      </p:sp>
      <p:sp>
        <p:nvSpPr>
          <p:cNvPr id="177" name="Google Shape;177;p2"/>
          <p:cNvSpPr txBox="1"/>
          <p:nvPr/>
        </p:nvSpPr>
        <p:spPr>
          <a:xfrm>
            <a:off x="212344" y="1954239"/>
            <a:ext cx="5959856" cy="7847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it-IT" sz="4500" b="0" i="0" u="none" strike="noStrike" cap="none" dirty="0">
                <a:solidFill>
                  <a:srgbClr val="000000"/>
                </a:solidFill>
                <a:latin typeface="Play"/>
                <a:ea typeface="Play"/>
                <a:cs typeface="Play"/>
                <a:sym typeface="Play"/>
              </a:rPr>
              <a:t>	PRENOTAZIONI</a:t>
            </a:r>
            <a:endParaRPr sz="1400" b="0" i="0" u="none" strike="noStrike" cap="none" dirty="0">
              <a:solidFill>
                <a:srgbClr val="000000"/>
              </a:solidFill>
              <a:latin typeface="Arial"/>
              <a:ea typeface="Arial"/>
              <a:cs typeface="Arial"/>
              <a:sym typeface="Arial"/>
            </a:endParaRPr>
          </a:p>
        </p:txBody>
      </p:sp>
      <p:sp>
        <p:nvSpPr>
          <p:cNvPr id="178" name="Google Shape;178;p2"/>
          <p:cNvSpPr txBox="1"/>
          <p:nvPr/>
        </p:nvSpPr>
        <p:spPr>
          <a:xfrm>
            <a:off x="360680" y="2746295"/>
            <a:ext cx="4421632"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rgbClr val="000000"/>
                </a:solidFill>
                <a:latin typeface="Play"/>
                <a:ea typeface="Play"/>
                <a:cs typeface="Play"/>
                <a:sym typeface="Play"/>
              </a:rPr>
              <a:t>Prenotarsi ai tutoraggi su e-learning al link:</a:t>
            </a:r>
            <a:endParaRPr lang="it-IT"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chemeClr val="tx1"/>
                </a:solidFill>
                <a:latin typeface="Play"/>
                <a:ea typeface="Play"/>
                <a:cs typeface="Play"/>
                <a:sym typeface="Play"/>
                <a:hlinkClick r:id="rId5">
                  <a:extLst>
                    <a:ext uri="{A12FA001-AC4F-418D-AE19-62706E023703}">
                      <ahyp:hlinkClr xmlns:ahyp="http://schemas.microsoft.com/office/drawing/2018/hyperlinkcolor" val="tx"/>
                    </a:ext>
                  </a:extLst>
                </a:hlinkClick>
              </a:rPr>
              <a:t>https://forms.gle/oG2NrkLoNX8GJ3ka6</a:t>
            </a:r>
            <a:r>
              <a:rPr lang="it-IT" sz="1800" b="0" i="0" u="none" strike="noStrike" cap="none" dirty="0">
                <a:solidFill>
                  <a:srgbClr val="000000"/>
                </a:solidFill>
                <a:latin typeface="Play"/>
                <a:ea typeface="Play"/>
                <a:cs typeface="Play"/>
                <a:sym typeface="Play"/>
              </a:rPr>
              <a:t> </a:t>
            </a:r>
            <a:endParaRPr lang="it-IT" sz="1400" b="0" i="0" u="none" strike="noStrike" cap="none" dirty="0">
              <a:solidFill>
                <a:srgbClr val="000000"/>
              </a:solidFill>
              <a:latin typeface="Arial"/>
              <a:ea typeface="Arial"/>
              <a:cs typeface="Arial"/>
              <a:sym typeface="Arial"/>
            </a:endParaRPr>
          </a:p>
        </p:txBody>
      </p:sp>
      <p:sp>
        <p:nvSpPr>
          <p:cNvPr id="2" name="CasellaDiTesto 1">
            <a:extLst>
              <a:ext uri="{FF2B5EF4-FFF2-40B4-BE49-F238E27FC236}">
                <a16:creationId xmlns:a16="http://schemas.microsoft.com/office/drawing/2014/main" id="{939F58DC-5F60-DE1B-26EB-FF910F26B26F}"/>
              </a:ext>
            </a:extLst>
          </p:cNvPr>
          <p:cNvSpPr txBox="1"/>
          <p:nvPr/>
        </p:nvSpPr>
        <p:spPr>
          <a:xfrm>
            <a:off x="212344" y="4665708"/>
            <a:ext cx="6816613" cy="2031325"/>
          </a:xfrm>
          <a:prstGeom prst="rect">
            <a:avLst/>
          </a:prstGeom>
          <a:noFill/>
        </p:spPr>
        <p:txBody>
          <a:bodyPr wrap="square" rtlCol="0">
            <a:spAutoFit/>
          </a:bodyPr>
          <a:lstStyle/>
          <a:p>
            <a:r>
              <a:rPr lang="it-IT" sz="1800" dirty="0">
                <a:solidFill>
                  <a:schemeClr val="tx1"/>
                </a:solidFill>
                <a:latin typeface="Play" panose="020B0604020202020204" charset="0"/>
                <a:hlinkClick r:id="rId6">
                  <a:extLst>
                    <a:ext uri="{A12FA001-AC4F-418D-AE19-62706E023703}">
                      <ahyp:hlinkClr xmlns:ahyp="http://schemas.microsoft.com/office/drawing/2018/hyperlinkcolor" val="tx"/>
                    </a:ext>
                  </a:extLst>
                </a:hlinkClick>
              </a:rPr>
              <a:t>https://drive.google.com/drive/folders/1CEegeJOWIl2zLm7_Z9nm9d8VXaCEzmEv?usp=sharing</a:t>
            </a:r>
            <a:endParaRPr lang="it-IT" sz="1800" dirty="0">
              <a:solidFill>
                <a:schemeClr val="tx1"/>
              </a:solidFill>
              <a:latin typeface="Play" panose="020B0604020202020204" charset="0"/>
            </a:endParaRPr>
          </a:p>
          <a:p>
            <a:endParaRPr lang="it-IT" sz="1800" dirty="0">
              <a:solidFill>
                <a:schemeClr val="tx1"/>
              </a:solidFill>
              <a:latin typeface="Play" panose="020B0604020202020204" charset="0"/>
            </a:endParaRPr>
          </a:p>
          <a:p>
            <a:r>
              <a:rPr lang="it-IT" sz="1800" dirty="0">
                <a:latin typeface="Play" panose="020B0604020202020204" charset="0"/>
              </a:rPr>
              <a:t>Per i </a:t>
            </a:r>
            <a:r>
              <a:rPr lang="it-IT" sz="1800" b="1" dirty="0">
                <a:latin typeface="Play" panose="020B0604020202020204" charset="0"/>
              </a:rPr>
              <a:t>PPT della lezione </a:t>
            </a:r>
            <a:r>
              <a:rPr lang="it-IT" sz="1800" dirty="0">
                <a:latin typeface="Play" panose="020B0604020202020204" charset="0"/>
              </a:rPr>
              <a:t>e per lo </a:t>
            </a:r>
            <a:r>
              <a:rPr lang="it-IT" sz="1800" b="1" dirty="0">
                <a:latin typeface="Play" panose="020B0604020202020204" charset="0"/>
              </a:rPr>
              <a:t>svolgimento degli esercizi</a:t>
            </a:r>
            <a:r>
              <a:rPr lang="it-IT" sz="1800" dirty="0">
                <a:latin typeface="Play" panose="020B0604020202020204" charset="0"/>
              </a:rPr>
              <a:t>.  </a:t>
            </a:r>
          </a:p>
          <a:p>
            <a:endParaRPr lang="it-IT" sz="1800" dirty="0">
              <a:latin typeface="Play" panose="020B0604020202020204" charset="0"/>
            </a:endParaRPr>
          </a:p>
          <a:p>
            <a:r>
              <a:rPr lang="it-IT" sz="1800" dirty="0">
                <a:latin typeface="Play" panose="020B0604020202020204" charset="0"/>
              </a:rPr>
              <a:t>Importante: Per la visualizzazione accedere con email: @studenti.uniroma1.it</a:t>
            </a:r>
          </a:p>
        </p:txBody>
      </p:sp>
      <p:sp>
        <p:nvSpPr>
          <p:cNvPr id="3" name="Google Shape;177;p2">
            <a:extLst>
              <a:ext uri="{FF2B5EF4-FFF2-40B4-BE49-F238E27FC236}">
                <a16:creationId xmlns:a16="http://schemas.microsoft.com/office/drawing/2014/main" id="{1BEE51FC-3075-7172-35A5-215FD339400B}"/>
              </a:ext>
            </a:extLst>
          </p:cNvPr>
          <p:cNvSpPr txBox="1"/>
          <p:nvPr/>
        </p:nvSpPr>
        <p:spPr>
          <a:xfrm>
            <a:off x="212344" y="3777286"/>
            <a:ext cx="4569968" cy="7847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it-IT" sz="4500" dirty="0">
                <a:latin typeface="Play"/>
                <a:sym typeface="Play"/>
              </a:rPr>
              <a:t>	LINK DRIVE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73;p2">
            <a:extLst>
              <a:ext uri="{FF2B5EF4-FFF2-40B4-BE49-F238E27FC236}">
                <a16:creationId xmlns:a16="http://schemas.microsoft.com/office/drawing/2014/main" id="{B72B3D72-38E1-2B45-241D-7FA424A35245}"/>
              </a:ext>
            </a:extLst>
          </p:cNvPr>
          <p:cNvPicPr preferRelativeResize="0"/>
          <p:nvPr/>
        </p:nvPicPr>
        <p:blipFill rotWithShape="1">
          <a:blip r:embed="rId2">
            <a:alphaModFix/>
          </a:blip>
          <a:srcRect t="28647" b="15797"/>
          <a:stretch/>
        </p:blipFill>
        <p:spPr>
          <a:xfrm>
            <a:off x="0" y="0"/>
            <a:ext cx="12191980" cy="6858004"/>
          </a:xfrm>
          <a:prstGeom prst="rect">
            <a:avLst/>
          </a:prstGeom>
          <a:noFill/>
          <a:ln>
            <a:noFill/>
          </a:ln>
        </p:spPr>
      </p:pic>
      <p:sp>
        <p:nvSpPr>
          <p:cNvPr id="5" name="CasellaDiTesto 4">
            <a:extLst>
              <a:ext uri="{FF2B5EF4-FFF2-40B4-BE49-F238E27FC236}">
                <a16:creationId xmlns:a16="http://schemas.microsoft.com/office/drawing/2014/main" id="{C35868BE-52D8-4BB5-4E1E-BE2DF649A6F0}"/>
              </a:ext>
            </a:extLst>
          </p:cNvPr>
          <p:cNvSpPr txBox="1"/>
          <p:nvPr/>
        </p:nvSpPr>
        <p:spPr>
          <a:xfrm>
            <a:off x="196616" y="47026"/>
            <a:ext cx="9488932" cy="630942"/>
          </a:xfrm>
          <a:prstGeom prst="rect">
            <a:avLst/>
          </a:prstGeom>
          <a:noFill/>
        </p:spPr>
        <p:txBody>
          <a:bodyPr wrap="square" rtlCol="0">
            <a:spAutoFit/>
          </a:bodyPr>
          <a:lstStyle/>
          <a:p>
            <a:r>
              <a:rPr lang="it-IT" sz="3500" i="1" dirty="0">
                <a:latin typeface="+mj-lt"/>
              </a:rPr>
              <a:t>Mappe per delezione.  </a:t>
            </a:r>
          </a:p>
        </p:txBody>
      </p:sp>
      <p:sp>
        <p:nvSpPr>
          <p:cNvPr id="6" name="CasellaDiTesto 5">
            <a:extLst>
              <a:ext uri="{FF2B5EF4-FFF2-40B4-BE49-F238E27FC236}">
                <a16:creationId xmlns:a16="http://schemas.microsoft.com/office/drawing/2014/main" id="{276209CA-A3AC-7108-F153-83E5FF82B66E}"/>
              </a:ext>
            </a:extLst>
          </p:cNvPr>
          <p:cNvSpPr txBox="1"/>
          <p:nvPr/>
        </p:nvSpPr>
        <p:spPr>
          <a:xfrm>
            <a:off x="294122" y="724994"/>
            <a:ext cx="11603736" cy="4247317"/>
          </a:xfrm>
          <a:prstGeom prst="rect">
            <a:avLst/>
          </a:prstGeom>
          <a:solidFill>
            <a:schemeClr val="accent3">
              <a:lumMod val="20000"/>
              <a:lumOff val="80000"/>
            </a:schemeClr>
          </a:solidFill>
        </p:spPr>
        <p:txBody>
          <a:bodyPr wrap="square" rtlCol="0">
            <a:spAutoFit/>
          </a:bodyPr>
          <a:lstStyle/>
          <a:p>
            <a:r>
              <a:rPr lang="it-IT" dirty="0"/>
              <a:t>Le </a:t>
            </a:r>
            <a:r>
              <a:rPr lang="it-IT" b="1" dirty="0"/>
              <a:t>mappature per delezione</a:t>
            </a:r>
            <a:r>
              <a:rPr lang="it-IT" dirty="0"/>
              <a:t> vengono usate per mappare la posizione di </a:t>
            </a:r>
            <a:r>
              <a:rPr lang="it-IT" b="1" dirty="0"/>
              <a:t>diversi alleli </a:t>
            </a:r>
            <a:r>
              <a:rPr lang="it-IT" dirty="0"/>
              <a:t>in un singolo gene. </a:t>
            </a:r>
          </a:p>
          <a:p>
            <a:endParaRPr lang="it-IT" u="sng" dirty="0"/>
          </a:p>
          <a:p>
            <a:endParaRPr lang="it-IT" dirty="0"/>
          </a:p>
          <a:p>
            <a:endParaRPr lang="it-IT" dirty="0"/>
          </a:p>
          <a:p>
            <a:r>
              <a:rPr lang="it-IT" dirty="0"/>
              <a:t>Co-infettando con diversi ceppi di batteriofagi T4 un ceppo di </a:t>
            </a:r>
            <a:r>
              <a:rPr lang="it-IT" i="1" dirty="0"/>
              <a:t>E. coli </a:t>
            </a:r>
            <a:r>
              <a:rPr lang="it-IT" dirty="0"/>
              <a:t>è possibile vedere, analizzando mutazioni e delezioni, in che posizione sono presenti determinate mutazioni. </a:t>
            </a:r>
          </a:p>
          <a:p>
            <a:endParaRPr lang="it-IT" dirty="0"/>
          </a:p>
          <a:p>
            <a:endParaRPr lang="it-IT" dirty="0"/>
          </a:p>
          <a:p>
            <a:endParaRPr lang="it-IT" dirty="0"/>
          </a:p>
          <a:p>
            <a:r>
              <a:rPr lang="it-IT" dirty="0"/>
              <a:t>In particolare: </a:t>
            </a:r>
          </a:p>
          <a:p>
            <a:pPr marL="742950" lvl="1" indent="-285750">
              <a:buFont typeface="Arial" panose="020B0604020202020204" pitchFamily="34" charset="0"/>
              <a:buChar char="•"/>
            </a:pPr>
            <a:r>
              <a:rPr lang="it-IT" dirty="0"/>
              <a:t>Se dall’incrocio ottengo una </a:t>
            </a:r>
            <a:r>
              <a:rPr lang="it-IT" b="1" dirty="0"/>
              <a:t>progenie selvatica</a:t>
            </a:r>
            <a:r>
              <a:rPr lang="it-IT" dirty="0"/>
              <a:t> </a:t>
            </a:r>
            <a:r>
              <a:rPr lang="it-IT" dirty="0">
                <a:sym typeface="Wingdings" panose="05000000000000000000" pitchFamily="2" charset="2"/>
              </a:rPr>
              <a:t> </a:t>
            </a:r>
            <a:r>
              <a:rPr lang="it-IT" b="1" dirty="0">
                <a:sym typeface="Wingdings" panose="05000000000000000000" pitchFamily="2" charset="2"/>
              </a:rPr>
              <a:t>ricombinazione</a:t>
            </a:r>
            <a:r>
              <a:rPr lang="it-IT" dirty="0">
                <a:sym typeface="Wingdings" panose="05000000000000000000" pitchFamily="2" charset="2"/>
              </a:rPr>
              <a:t>  le mutazioni/delezioni </a:t>
            </a:r>
            <a:r>
              <a:rPr lang="it-IT" b="1" dirty="0">
                <a:sym typeface="Wingdings" panose="05000000000000000000" pitchFamily="2" charset="2"/>
              </a:rPr>
              <a:t>non si sovrappongono </a:t>
            </a:r>
            <a:r>
              <a:rPr lang="it-IT" dirty="0">
                <a:sym typeface="Wingdings" panose="05000000000000000000" pitchFamily="2" charset="2"/>
              </a:rPr>
              <a:t>e la</a:t>
            </a:r>
            <a:r>
              <a:rPr lang="it-IT" b="1" dirty="0">
                <a:sym typeface="Wingdings" panose="05000000000000000000" pitchFamily="2" charset="2"/>
              </a:rPr>
              <a:t> </a:t>
            </a:r>
            <a:r>
              <a:rPr lang="it-IT" dirty="0">
                <a:sym typeface="Wingdings" panose="05000000000000000000" pitchFamily="2" charset="2"/>
              </a:rPr>
              <a:t>ricombinazione può avvenire. Vengono indicate con </a:t>
            </a:r>
            <a:r>
              <a:rPr lang="it-IT" b="1" dirty="0">
                <a:sym typeface="Wingdings" panose="05000000000000000000" pitchFamily="2" charset="2"/>
              </a:rPr>
              <a:t>+</a:t>
            </a:r>
            <a:r>
              <a:rPr lang="it-IT" dirty="0">
                <a:sym typeface="Wingdings" panose="05000000000000000000" pitchFamily="2" charset="2"/>
              </a:rPr>
              <a:t>. </a:t>
            </a:r>
          </a:p>
          <a:p>
            <a:pPr marL="742950" lvl="1" indent="-285750">
              <a:buFont typeface="Arial" panose="020B0604020202020204" pitchFamily="34" charset="0"/>
              <a:buChar char="•"/>
            </a:pPr>
            <a:endParaRPr lang="it-IT" b="1" dirty="0">
              <a:sym typeface="Wingdings" panose="05000000000000000000" pitchFamily="2" charset="2"/>
            </a:endParaRPr>
          </a:p>
          <a:p>
            <a:pPr marL="742950" lvl="1" indent="-285750">
              <a:buFont typeface="Arial" panose="020B0604020202020204" pitchFamily="34" charset="0"/>
              <a:buChar char="•"/>
            </a:pPr>
            <a:r>
              <a:rPr lang="it-IT" dirty="0">
                <a:sym typeface="Wingdings" panose="05000000000000000000" pitchFamily="2" charset="2"/>
              </a:rPr>
              <a:t>Se dall’incrocio </a:t>
            </a:r>
            <a:r>
              <a:rPr lang="it-IT" b="1" dirty="0">
                <a:sym typeface="Wingdings" panose="05000000000000000000" pitchFamily="2" charset="2"/>
              </a:rPr>
              <a:t>non ottengo una progenie  no ricombinazione  </a:t>
            </a:r>
            <a:r>
              <a:rPr lang="it-IT" dirty="0">
                <a:sym typeface="Wingdings" panose="05000000000000000000" pitchFamily="2" charset="2"/>
              </a:rPr>
              <a:t>le mutazioni/delezioni si </a:t>
            </a:r>
            <a:r>
              <a:rPr lang="it-IT" b="1" dirty="0">
                <a:sym typeface="Wingdings" panose="05000000000000000000" pitchFamily="2" charset="2"/>
              </a:rPr>
              <a:t>sovrappongono</a:t>
            </a:r>
            <a:r>
              <a:rPr lang="it-IT" dirty="0">
                <a:sym typeface="Wingdings" panose="05000000000000000000" pitchFamily="2" charset="2"/>
              </a:rPr>
              <a:t>, e la ricombinazione </a:t>
            </a:r>
            <a:r>
              <a:rPr lang="it-IT" u="sng" dirty="0">
                <a:sym typeface="Wingdings" panose="05000000000000000000" pitchFamily="2" charset="2"/>
              </a:rPr>
              <a:t>non</a:t>
            </a:r>
            <a:r>
              <a:rPr lang="it-IT" dirty="0">
                <a:sym typeface="Wingdings" panose="05000000000000000000" pitchFamily="2" charset="2"/>
              </a:rPr>
              <a:t> può avvenire. Vengono indicate con </a:t>
            </a:r>
            <a:r>
              <a:rPr lang="it-IT" b="1" dirty="0">
                <a:sym typeface="Wingdings" panose="05000000000000000000" pitchFamily="2" charset="2"/>
              </a:rPr>
              <a:t>-</a:t>
            </a:r>
            <a:r>
              <a:rPr lang="it-IT" dirty="0">
                <a:sym typeface="Wingdings" panose="05000000000000000000" pitchFamily="2" charset="2"/>
              </a:rPr>
              <a:t>.  </a:t>
            </a:r>
            <a:endParaRPr lang="it-IT" dirty="0"/>
          </a:p>
        </p:txBody>
      </p:sp>
      <p:sp>
        <p:nvSpPr>
          <p:cNvPr id="7" name="CasellaDiTesto 6">
            <a:extLst>
              <a:ext uri="{FF2B5EF4-FFF2-40B4-BE49-F238E27FC236}">
                <a16:creationId xmlns:a16="http://schemas.microsoft.com/office/drawing/2014/main" id="{F542BDF6-2936-E671-7DBE-FD6D4FC1D7FA}"/>
              </a:ext>
            </a:extLst>
          </p:cNvPr>
          <p:cNvSpPr txBox="1"/>
          <p:nvPr/>
        </p:nvSpPr>
        <p:spPr>
          <a:xfrm>
            <a:off x="294122" y="5159241"/>
            <a:ext cx="11603736" cy="1200329"/>
          </a:xfrm>
          <a:prstGeom prst="rect">
            <a:avLst/>
          </a:prstGeom>
          <a:solidFill>
            <a:schemeClr val="accent3">
              <a:lumMod val="20000"/>
              <a:lumOff val="80000"/>
            </a:schemeClr>
          </a:solidFill>
        </p:spPr>
        <p:txBody>
          <a:bodyPr wrap="square" rtlCol="0">
            <a:spAutoFit/>
          </a:bodyPr>
          <a:lstStyle/>
          <a:p>
            <a:r>
              <a:rPr lang="it-IT" dirty="0"/>
              <a:t>Vengono usati due ceppi di </a:t>
            </a:r>
            <a:r>
              <a:rPr lang="it-IT" i="1" dirty="0"/>
              <a:t>E. coli</a:t>
            </a:r>
            <a:r>
              <a:rPr lang="it-IT" dirty="0"/>
              <a:t>:</a:t>
            </a:r>
          </a:p>
          <a:p>
            <a:pPr marL="742950" lvl="1" indent="-285750">
              <a:buFont typeface="Arial" panose="020B0604020202020204" pitchFamily="34" charset="0"/>
              <a:buChar char="•"/>
            </a:pPr>
            <a:r>
              <a:rPr lang="it-IT" b="1" dirty="0"/>
              <a:t>ceppo B </a:t>
            </a:r>
            <a:r>
              <a:rPr lang="it-IT" dirty="0">
                <a:sym typeface="Wingdings" panose="05000000000000000000" pitchFamily="2" charset="2"/>
              </a:rPr>
              <a:t> permette la sopravvivenza sia di batteriofagi T4 selvatici sia di batteriofagi T4 mutanti. </a:t>
            </a:r>
          </a:p>
          <a:p>
            <a:pPr marL="742950" lvl="1" indent="-285750">
              <a:buFont typeface="Arial" panose="020B0604020202020204" pitchFamily="34" charset="0"/>
              <a:buChar char="•"/>
            </a:pPr>
            <a:r>
              <a:rPr lang="it-IT" b="1" dirty="0">
                <a:sym typeface="Wingdings" panose="05000000000000000000" pitchFamily="2" charset="2"/>
              </a:rPr>
              <a:t>ceppo K </a:t>
            </a:r>
            <a:r>
              <a:rPr lang="it-IT" dirty="0">
                <a:sym typeface="Wingdings" panose="05000000000000000000" pitchFamily="2" charset="2"/>
              </a:rPr>
              <a:t> non permette la sopravvivenza dei batteriofagi T4 mutanti, ma consente solo quella dei batteriofagi T4 selvatici. </a:t>
            </a:r>
            <a:endParaRPr lang="it-IT" b="1" dirty="0"/>
          </a:p>
        </p:txBody>
      </p:sp>
    </p:spTree>
    <p:extLst>
      <p:ext uri="{BB962C8B-B14F-4D97-AF65-F5344CB8AC3E}">
        <p14:creationId xmlns:p14="http://schemas.microsoft.com/office/powerpoint/2010/main" val="369254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73;p2">
            <a:extLst>
              <a:ext uri="{FF2B5EF4-FFF2-40B4-BE49-F238E27FC236}">
                <a16:creationId xmlns:a16="http://schemas.microsoft.com/office/drawing/2014/main" id="{4F98FE67-FBB0-A989-C4F8-1145F210EA13}"/>
              </a:ext>
            </a:extLst>
          </p:cNvPr>
          <p:cNvPicPr preferRelativeResize="0"/>
          <p:nvPr/>
        </p:nvPicPr>
        <p:blipFill rotWithShape="1">
          <a:blip r:embed="rId3">
            <a:alphaModFix/>
          </a:blip>
          <a:srcRect t="28647" b="15797"/>
          <a:stretch/>
        </p:blipFill>
        <p:spPr>
          <a:xfrm>
            <a:off x="0" y="0"/>
            <a:ext cx="12191980" cy="6858004"/>
          </a:xfrm>
          <a:prstGeom prst="rect">
            <a:avLst/>
          </a:prstGeom>
          <a:noFill/>
          <a:ln>
            <a:noFill/>
          </a:ln>
        </p:spPr>
      </p:pic>
      <p:sp>
        <p:nvSpPr>
          <p:cNvPr id="4" name="CasellaDiTesto 3">
            <a:extLst>
              <a:ext uri="{FF2B5EF4-FFF2-40B4-BE49-F238E27FC236}">
                <a16:creationId xmlns:a16="http://schemas.microsoft.com/office/drawing/2014/main" id="{42219961-E366-8CD0-CE87-4FFEC197EC9E}"/>
              </a:ext>
            </a:extLst>
          </p:cNvPr>
          <p:cNvSpPr txBox="1"/>
          <p:nvPr/>
        </p:nvSpPr>
        <p:spPr>
          <a:xfrm>
            <a:off x="196616" y="96009"/>
            <a:ext cx="9488932" cy="630942"/>
          </a:xfrm>
          <a:prstGeom prst="rect">
            <a:avLst/>
          </a:prstGeom>
          <a:noFill/>
        </p:spPr>
        <p:txBody>
          <a:bodyPr wrap="square" rtlCol="0">
            <a:spAutoFit/>
          </a:bodyPr>
          <a:lstStyle/>
          <a:p>
            <a:r>
              <a:rPr lang="it-IT" sz="3500" i="1" dirty="0">
                <a:latin typeface="+mj-lt"/>
              </a:rPr>
              <a:t>Esercizio 1. </a:t>
            </a:r>
          </a:p>
        </p:txBody>
      </p:sp>
      <p:sp>
        <p:nvSpPr>
          <p:cNvPr id="6" name="CasellaDiTesto 5">
            <a:extLst>
              <a:ext uri="{FF2B5EF4-FFF2-40B4-BE49-F238E27FC236}">
                <a16:creationId xmlns:a16="http://schemas.microsoft.com/office/drawing/2014/main" id="{9DBE39A2-8504-E646-6909-A047384EF3F4}"/>
              </a:ext>
            </a:extLst>
          </p:cNvPr>
          <p:cNvSpPr txBox="1"/>
          <p:nvPr/>
        </p:nvSpPr>
        <p:spPr>
          <a:xfrm>
            <a:off x="196616" y="888280"/>
            <a:ext cx="11708872" cy="5632311"/>
          </a:xfrm>
          <a:prstGeom prst="rect">
            <a:avLst/>
          </a:prstGeom>
          <a:solidFill>
            <a:schemeClr val="bg2"/>
          </a:solidFill>
        </p:spPr>
        <p:txBody>
          <a:bodyPr wrap="square" rtlCol="0">
            <a:spAutoFit/>
          </a:bodyPr>
          <a:lstStyle/>
          <a:p>
            <a:r>
              <a:rPr lang="it-IT" dirty="0"/>
              <a:t>6 </a:t>
            </a:r>
            <a:r>
              <a:rPr lang="it-IT" u="sng" dirty="0"/>
              <a:t>mutanti puntiformi</a:t>
            </a:r>
            <a:r>
              <a:rPr lang="it-IT" dirty="0"/>
              <a:t> nel gene </a:t>
            </a:r>
            <a:r>
              <a:rPr lang="it-IT" i="1" dirty="0" err="1"/>
              <a:t>rII</a:t>
            </a:r>
            <a:r>
              <a:rPr lang="it-IT" dirty="0"/>
              <a:t>: </a:t>
            </a:r>
            <a:r>
              <a:rPr lang="it-IT" i="1" dirty="0"/>
              <a:t>a – b – c – d – e – f </a:t>
            </a:r>
            <a:r>
              <a:rPr lang="it-IT" dirty="0"/>
              <a:t> del fago </a:t>
            </a:r>
            <a:r>
              <a:rPr lang="el-GR" dirty="0"/>
              <a:t>λ</a:t>
            </a:r>
            <a:r>
              <a:rPr lang="it-IT" dirty="0"/>
              <a:t>, sono stati fatti ricombinare nel ceppo B di </a:t>
            </a:r>
            <a:r>
              <a:rPr lang="it-IT" i="1" dirty="0"/>
              <a:t>E. coli</a:t>
            </a:r>
            <a:r>
              <a:rPr lang="it-IT" dirty="0"/>
              <a:t> con 5 delezioni dello stesso gene: </a:t>
            </a:r>
            <a:r>
              <a:rPr lang="it-IT" i="1" dirty="0"/>
              <a:t>1 – 2 – 3 – 4 – 5</a:t>
            </a:r>
            <a:r>
              <a:rPr lang="it-IT" dirty="0"/>
              <a:t>. </a:t>
            </a:r>
          </a:p>
          <a:p>
            <a:endParaRPr lang="it-IT" dirty="0"/>
          </a:p>
          <a:p>
            <a:r>
              <a:rPr lang="it-IT" dirty="0"/>
              <a:t>I risultati della ricombinazione sono indicati nella tabella, dove: </a:t>
            </a:r>
            <a:r>
              <a:rPr lang="it-IT" b="1" dirty="0"/>
              <a:t>+ </a:t>
            </a:r>
            <a:r>
              <a:rPr lang="it-IT" dirty="0"/>
              <a:t>indica che dopo l’incrocio si ottengono ricombinanti selvatici, mentre </a:t>
            </a:r>
            <a:r>
              <a:rPr lang="it-IT" b="1" dirty="0"/>
              <a:t>–</a:t>
            </a:r>
            <a:r>
              <a:rPr lang="it-IT" dirty="0"/>
              <a:t> indica che dopo l’incrocio si ottengono solo i mutanti incapaci di sviluppare lisi in un ceppo K di </a:t>
            </a:r>
            <a:r>
              <a:rPr lang="it-IT" i="1" dirty="0"/>
              <a:t>E. coli</a:t>
            </a:r>
            <a:r>
              <a:rPr lang="it-IT" dirty="0"/>
              <a:t>. </a:t>
            </a:r>
          </a:p>
          <a:p>
            <a:endParaRPr lang="it-IT" dirty="0"/>
          </a:p>
          <a:p>
            <a:r>
              <a:rPr lang="it-IT" dirty="0"/>
              <a:t>Si disegni una mappa del gene </a:t>
            </a:r>
            <a:r>
              <a:rPr lang="it-IT" i="1" dirty="0" err="1"/>
              <a:t>rII</a:t>
            </a:r>
            <a:r>
              <a:rPr lang="it-IT" dirty="0"/>
              <a:t> indicando l’estensione delle delezioni e le posizioni delle 6 mutazioni (</a:t>
            </a:r>
            <a:r>
              <a:rPr lang="it-IT" i="1" dirty="0"/>
              <a:t>a-b-c-d-e-f</a:t>
            </a:r>
            <a:r>
              <a:rPr lang="it-IT" dirty="0"/>
              <a:t>).</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pic>
        <p:nvPicPr>
          <p:cNvPr id="8" name="Immagine 7">
            <a:extLst>
              <a:ext uri="{FF2B5EF4-FFF2-40B4-BE49-F238E27FC236}">
                <a16:creationId xmlns:a16="http://schemas.microsoft.com/office/drawing/2014/main" id="{FBA4A0C1-3AA8-AAE0-495E-AE5622FBF233}"/>
              </a:ext>
            </a:extLst>
          </p:cNvPr>
          <p:cNvPicPr>
            <a:picLocks noChangeAspect="1"/>
          </p:cNvPicPr>
          <p:nvPr/>
        </p:nvPicPr>
        <p:blipFill>
          <a:blip r:embed="rId4"/>
          <a:srcRect l="19332" t="31259" r="59417" b="45481"/>
          <a:stretch>
            <a:fillRect/>
          </a:stretch>
        </p:blipFill>
        <p:spPr>
          <a:xfrm>
            <a:off x="6378220" y="3206200"/>
            <a:ext cx="5262940" cy="3240320"/>
          </a:xfrm>
          <a:prstGeom prst="rect">
            <a:avLst/>
          </a:prstGeom>
        </p:spPr>
      </p:pic>
    </p:spTree>
    <p:extLst>
      <p:ext uri="{BB962C8B-B14F-4D97-AF65-F5344CB8AC3E}">
        <p14:creationId xmlns:p14="http://schemas.microsoft.com/office/powerpoint/2010/main" val="807748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73;p2">
            <a:extLst>
              <a:ext uri="{FF2B5EF4-FFF2-40B4-BE49-F238E27FC236}">
                <a16:creationId xmlns:a16="http://schemas.microsoft.com/office/drawing/2014/main" id="{216DFE21-D520-0647-C617-571C4FB3A376}"/>
              </a:ext>
            </a:extLst>
          </p:cNvPr>
          <p:cNvPicPr preferRelativeResize="0"/>
          <p:nvPr/>
        </p:nvPicPr>
        <p:blipFill rotWithShape="1">
          <a:blip r:embed="rId2">
            <a:alphaModFix/>
          </a:blip>
          <a:srcRect t="28647" b="15797"/>
          <a:stretch/>
        </p:blipFill>
        <p:spPr>
          <a:xfrm>
            <a:off x="0" y="0"/>
            <a:ext cx="12191980" cy="6858004"/>
          </a:xfrm>
          <a:prstGeom prst="rect">
            <a:avLst/>
          </a:prstGeom>
          <a:noFill/>
          <a:ln>
            <a:noFill/>
          </a:ln>
        </p:spPr>
      </p:pic>
      <p:sp>
        <p:nvSpPr>
          <p:cNvPr id="5" name="CasellaDiTesto 4">
            <a:extLst>
              <a:ext uri="{FF2B5EF4-FFF2-40B4-BE49-F238E27FC236}">
                <a16:creationId xmlns:a16="http://schemas.microsoft.com/office/drawing/2014/main" id="{9E790E29-6889-A351-2CAC-D8CCA58CE02F}"/>
              </a:ext>
            </a:extLst>
          </p:cNvPr>
          <p:cNvSpPr txBox="1"/>
          <p:nvPr/>
        </p:nvSpPr>
        <p:spPr>
          <a:xfrm>
            <a:off x="196616" y="96009"/>
            <a:ext cx="9488932" cy="630942"/>
          </a:xfrm>
          <a:prstGeom prst="rect">
            <a:avLst/>
          </a:prstGeom>
          <a:noFill/>
        </p:spPr>
        <p:txBody>
          <a:bodyPr wrap="square" rtlCol="0">
            <a:spAutoFit/>
          </a:bodyPr>
          <a:lstStyle/>
          <a:p>
            <a:r>
              <a:rPr lang="it-IT" sz="3500" i="1" dirty="0">
                <a:latin typeface="+mj-lt"/>
              </a:rPr>
              <a:t>Esercizio 2. </a:t>
            </a:r>
          </a:p>
        </p:txBody>
      </p:sp>
      <p:sp>
        <p:nvSpPr>
          <p:cNvPr id="6" name="CasellaDiTesto 5">
            <a:extLst>
              <a:ext uri="{FF2B5EF4-FFF2-40B4-BE49-F238E27FC236}">
                <a16:creationId xmlns:a16="http://schemas.microsoft.com/office/drawing/2014/main" id="{16E62B05-86F6-60D5-C902-27B65487E68E}"/>
              </a:ext>
            </a:extLst>
          </p:cNvPr>
          <p:cNvSpPr txBox="1"/>
          <p:nvPr/>
        </p:nvSpPr>
        <p:spPr>
          <a:xfrm>
            <a:off x="196616" y="701306"/>
            <a:ext cx="11708872" cy="6001643"/>
          </a:xfrm>
          <a:prstGeom prst="rect">
            <a:avLst/>
          </a:prstGeom>
          <a:solidFill>
            <a:schemeClr val="bg2"/>
          </a:solidFill>
        </p:spPr>
        <p:txBody>
          <a:bodyPr wrap="square" rtlCol="0">
            <a:spAutoFit/>
          </a:bodyPr>
          <a:lstStyle/>
          <a:p>
            <a:r>
              <a:rPr lang="it-IT" sz="1600" dirty="0"/>
              <a:t>In un esperimento di mappatura di geni richiesti per la formazione del capside del batteriofago T4 sono state utilizzate 8 delezioni: 1 – 2 – 3 – 4 – 5 – 6 – 7 – 8. Il test di complementazione in </a:t>
            </a:r>
            <a:r>
              <a:rPr lang="it-IT" sz="1600" i="1" dirty="0"/>
              <a:t>E. coli</a:t>
            </a:r>
            <a:r>
              <a:rPr lang="it-IT" sz="1600" dirty="0"/>
              <a:t> K(</a:t>
            </a:r>
            <a:r>
              <a:rPr lang="el-GR" sz="1600" dirty="0"/>
              <a:t>λ</a:t>
            </a:r>
            <a:r>
              <a:rPr lang="it-IT" sz="1600" dirty="0"/>
              <a:t>) ha prodotto i risultati nella </a:t>
            </a:r>
            <a:r>
              <a:rPr lang="it-IT" sz="1600" i="1" dirty="0"/>
              <a:t>tabella a</a:t>
            </a:r>
            <a:r>
              <a:rPr lang="it-IT" sz="1600" dirty="0"/>
              <a:t> dove: + </a:t>
            </a:r>
            <a:r>
              <a:rPr lang="it-IT" sz="1600" dirty="0">
                <a:sym typeface="Wingdings" panose="05000000000000000000" pitchFamily="2" charset="2"/>
              </a:rPr>
              <a:t> lisi / –  assenza di lisi. </a:t>
            </a:r>
          </a:p>
          <a:p>
            <a:pPr marL="800100" lvl="1" indent="-342900">
              <a:buFont typeface="+mj-lt"/>
              <a:buAutoNum type="arabicPeriod"/>
            </a:pPr>
            <a:endParaRPr lang="it-IT" sz="1600" dirty="0">
              <a:sym typeface="Wingdings" panose="05000000000000000000" pitchFamily="2" charset="2"/>
            </a:endParaRPr>
          </a:p>
          <a:p>
            <a:pPr marL="800100" lvl="1" indent="-342900">
              <a:buFont typeface="+mj-lt"/>
              <a:buAutoNum type="arabicPeriod"/>
            </a:pPr>
            <a:r>
              <a:rPr lang="it-IT" sz="1600" dirty="0">
                <a:sym typeface="Wingdings" panose="05000000000000000000" pitchFamily="2" charset="2"/>
              </a:rPr>
              <a:t>Quanti gruppi di complementazione ci sono?</a:t>
            </a:r>
          </a:p>
          <a:p>
            <a:pPr lvl="1"/>
            <a:endParaRPr lang="it-IT" sz="1600" dirty="0">
              <a:sym typeface="Wingdings" panose="05000000000000000000" pitchFamily="2" charset="2"/>
            </a:endParaRPr>
          </a:p>
          <a:p>
            <a:r>
              <a:rPr lang="it-IT" sz="1600" dirty="0">
                <a:sym typeface="Wingdings" panose="05000000000000000000" pitchFamily="2" charset="2"/>
              </a:rPr>
              <a:t>Successivamente si fa un test di mutagenesi indotta con EMS il quale ha permesso di isolare 14 mutazioni (a, b, c, d, e, f, g, h, i, j, k, l, m) che determinano una formazione dei capsidi alterata. Ciascun mutante è stato fatto ricombinare con le delezioni identificate precedentemente in </a:t>
            </a:r>
            <a:r>
              <a:rPr lang="it-IT" sz="1600" i="1" dirty="0">
                <a:sym typeface="Wingdings" panose="05000000000000000000" pitchFamily="2" charset="2"/>
              </a:rPr>
              <a:t>E. coli </a:t>
            </a:r>
            <a:r>
              <a:rPr lang="it-IT" sz="1600" dirty="0">
                <a:sym typeface="Wingdings" panose="05000000000000000000" pitchFamily="2" charset="2"/>
              </a:rPr>
              <a:t>B e la progenie risultante è stata utilizzata per infettare </a:t>
            </a:r>
            <a:r>
              <a:rPr lang="it-IT" sz="1600" i="1" dirty="0">
                <a:sym typeface="Wingdings" panose="05000000000000000000" pitchFamily="2" charset="2"/>
              </a:rPr>
              <a:t>E. coli </a:t>
            </a:r>
            <a:r>
              <a:rPr lang="it-IT" sz="1600" dirty="0">
                <a:sym typeface="Wingdings" panose="05000000000000000000" pitchFamily="2" charset="2"/>
              </a:rPr>
              <a:t>K(</a:t>
            </a:r>
            <a:r>
              <a:rPr lang="el-GR" sz="1600" dirty="0">
                <a:sym typeface="Wingdings" panose="05000000000000000000" pitchFamily="2" charset="2"/>
              </a:rPr>
              <a:t>λ</a:t>
            </a:r>
            <a:r>
              <a:rPr lang="it-IT" sz="1600" dirty="0">
                <a:sym typeface="Wingdings" panose="05000000000000000000" pitchFamily="2" charset="2"/>
              </a:rPr>
              <a:t>). I risultati sono mostrati nella </a:t>
            </a:r>
            <a:r>
              <a:rPr lang="it-IT" sz="1600" i="1" dirty="0">
                <a:sym typeface="Wingdings" panose="05000000000000000000" pitchFamily="2" charset="2"/>
              </a:rPr>
              <a:t>tabella b </a:t>
            </a:r>
            <a:r>
              <a:rPr lang="it-IT" sz="1600" dirty="0">
                <a:sym typeface="Wingdings" panose="05000000000000000000" pitchFamily="2" charset="2"/>
              </a:rPr>
              <a:t>dove: +  lisi / –  assenza di lisi. </a:t>
            </a:r>
          </a:p>
          <a:p>
            <a:endParaRPr lang="it-IT" sz="1600" dirty="0">
              <a:sym typeface="Wingdings" panose="05000000000000000000" pitchFamily="2" charset="2"/>
            </a:endParaRPr>
          </a:p>
          <a:p>
            <a:pPr marL="800100" lvl="1" indent="-342900">
              <a:buFont typeface="+mj-lt"/>
              <a:buAutoNum type="arabicPeriod" startAt="2"/>
            </a:pPr>
            <a:r>
              <a:rPr lang="it-IT" sz="1600" dirty="0">
                <a:sym typeface="Wingdings" panose="05000000000000000000" pitchFamily="2" charset="2"/>
              </a:rPr>
              <a:t>Disegnare la mappa delle delezioni ed inserire </a:t>
            </a:r>
            <a:r>
              <a:rPr lang="it-IT" sz="1600">
                <a:sym typeface="Wingdings" panose="05000000000000000000" pitchFamily="2" charset="2"/>
              </a:rPr>
              <a:t>le mutazioni trovate. </a:t>
            </a:r>
          </a:p>
          <a:p>
            <a:pPr lvl="1"/>
            <a:endParaRPr lang="it-IT" sz="1600" dirty="0">
              <a:sym typeface="Wingdings" panose="05000000000000000000" pitchFamily="2" charset="2"/>
            </a:endParaRPr>
          </a:p>
          <a:p>
            <a:endParaRPr lang="it-IT" sz="1600" dirty="0">
              <a:sym typeface="Wingdings" panose="05000000000000000000" pitchFamily="2" charset="2"/>
            </a:endParaRPr>
          </a:p>
          <a:p>
            <a:endParaRPr lang="it-IT" sz="1600" dirty="0">
              <a:sym typeface="Wingdings" panose="05000000000000000000" pitchFamily="2" charset="2"/>
            </a:endParaRPr>
          </a:p>
          <a:p>
            <a:endParaRPr lang="it-IT" sz="1600" dirty="0">
              <a:sym typeface="Wingdings" panose="05000000000000000000" pitchFamily="2" charset="2"/>
            </a:endParaRPr>
          </a:p>
          <a:p>
            <a:endParaRPr lang="it-IT" sz="1600" dirty="0">
              <a:sym typeface="Wingdings" panose="05000000000000000000" pitchFamily="2" charset="2"/>
            </a:endParaRPr>
          </a:p>
          <a:p>
            <a:endParaRPr lang="it-IT" sz="1600" dirty="0">
              <a:sym typeface="Wingdings" panose="05000000000000000000" pitchFamily="2" charset="2"/>
            </a:endParaRPr>
          </a:p>
          <a:p>
            <a:endParaRPr lang="it-IT" sz="1600" dirty="0">
              <a:sym typeface="Wingdings" panose="05000000000000000000" pitchFamily="2" charset="2"/>
            </a:endParaRPr>
          </a:p>
          <a:p>
            <a:endParaRPr lang="it-IT" sz="1600" dirty="0">
              <a:sym typeface="Wingdings" panose="05000000000000000000" pitchFamily="2" charset="2"/>
            </a:endParaRPr>
          </a:p>
          <a:p>
            <a:endParaRPr lang="it-IT" sz="1600" dirty="0">
              <a:sym typeface="Wingdings" panose="05000000000000000000" pitchFamily="2" charset="2"/>
            </a:endParaRPr>
          </a:p>
          <a:p>
            <a:endParaRPr lang="it-IT" sz="1600" dirty="0">
              <a:sym typeface="Wingdings" panose="05000000000000000000" pitchFamily="2" charset="2"/>
            </a:endParaRPr>
          </a:p>
          <a:p>
            <a:endParaRPr lang="it-IT" sz="1600" dirty="0">
              <a:sym typeface="Wingdings" panose="05000000000000000000" pitchFamily="2" charset="2"/>
            </a:endParaRPr>
          </a:p>
          <a:p>
            <a:endParaRPr lang="it-IT" sz="1600" dirty="0">
              <a:sym typeface="Wingdings" panose="05000000000000000000" pitchFamily="2" charset="2"/>
            </a:endParaRPr>
          </a:p>
        </p:txBody>
      </p:sp>
      <p:pic>
        <p:nvPicPr>
          <p:cNvPr id="8" name="Immagine 7">
            <a:extLst>
              <a:ext uri="{FF2B5EF4-FFF2-40B4-BE49-F238E27FC236}">
                <a16:creationId xmlns:a16="http://schemas.microsoft.com/office/drawing/2014/main" id="{A1869902-2505-75E5-AE12-CDCA0DB1B308}"/>
              </a:ext>
            </a:extLst>
          </p:cNvPr>
          <p:cNvPicPr>
            <a:picLocks noChangeAspect="1"/>
          </p:cNvPicPr>
          <p:nvPr/>
        </p:nvPicPr>
        <p:blipFill>
          <a:blip r:embed="rId3"/>
          <a:srcRect l="42798" t="50964" r="43602" b="28846"/>
          <a:stretch>
            <a:fillRect/>
          </a:stretch>
        </p:blipFill>
        <p:spPr>
          <a:xfrm>
            <a:off x="2814310" y="3906585"/>
            <a:ext cx="3281680" cy="2740549"/>
          </a:xfrm>
          <a:prstGeom prst="rect">
            <a:avLst/>
          </a:prstGeom>
        </p:spPr>
      </p:pic>
      <p:pic>
        <p:nvPicPr>
          <p:cNvPr id="10" name="Immagine 9">
            <a:extLst>
              <a:ext uri="{FF2B5EF4-FFF2-40B4-BE49-F238E27FC236}">
                <a16:creationId xmlns:a16="http://schemas.microsoft.com/office/drawing/2014/main" id="{2EACDB64-0F21-3E60-AD65-CA73AEC8F496}"/>
              </a:ext>
            </a:extLst>
          </p:cNvPr>
          <p:cNvPicPr>
            <a:picLocks noChangeAspect="1"/>
          </p:cNvPicPr>
          <p:nvPr/>
        </p:nvPicPr>
        <p:blipFill>
          <a:blip r:embed="rId4"/>
          <a:srcRect l="36666" t="35259" r="37500" b="40741"/>
          <a:stretch>
            <a:fillRect/>
          </a:stretch>
        </p:blipFill>
        <p:spPr>
          <a:xfrm>
            <a:off x="6441440" y="3906585"/>
            <a:ext cx="5464048" cy="2855406"/>
          </a:xfrm>
          <a:prstGeom prst="rect">
            <a:avLst/>
          </a:prstGeom>
        </p:spPr>
      </p:pic>
    </p:spTree>
    <p:extLst>
      <p:ext uri="{BB962C8B-B14F-4D97-AF65-F5344CB8AC3E}">
        <p14:creationId xmlns:p14="http://schemas.microsoft.com/office/powerpoint/2010/main" val="3262705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73;p2">
            <a:extLst>
              <a:ext uri="{FF2B5EF4-FFF2-40B4-BE49-F238E27FC236}">
                <a16:creationId xmlns:a16="http://schemas.microsoft.com/office/drawing/2014/main" id="{9D5C9515-67A1-9E44-DDEC-ECF5629943A1}"/>
              </a:ext>
            </a:extLst>
          </p:cNvPr>
          <p:cNvPicPr preferRelativeResize="0"/>
          <p:nvPr/>
        </p:nvPicPr>
        <p:blipFill rotWithShape="1">
          <a:blip r:embed="rId3">
            <a:alphaModFix/>
          </a:blip>
          <a:srcRect t="28647" b="15797"/>
          <a:stretch/>
        </p:blipFill>
        <p:spPr>
          <a:xfrm>
            <a:off x="0" y="0"/>
            <a:ext cx="12191980" cy="6858004"/>
          </a:xfrm>
          <a:prstGeom prst="rect">
            <a:avLst/>
          </a:prstGeom>
          <a:noFill/>
          <a:ln>
            <a:noFill/>
          </a:ln>
        </p:spPr>
      </p:pic>
      <p:sp>
        <p:nvSpPr>
          <p:cNvPr id="5" name="CasellaDiTesto 4">
            <a:extLst>
              <a:ext uri="{FF2B5EF4-FFF2-40B4-BE49-F238E27FC236}">
                <a16:creationId xmlns:a16="http://schemas.microsoft.com/office/drawing/2014/main" id="{896166CC-B8CC-0CB6-74ED-13E2A34203C5}"/>
              </a:ext>
            </a:extLst>
          </p:cNvPr>
          <p:cNvSpPr txBox="1"/>
          <p:nvPr/>
        </p:nvSpPr>
        <p:spPr>
          <a:xfrm>
            <a:off x="196616" y="96009"/>
            <a:ext cx="9488932" cy="630942"/>
          </a:xfrm>
          <a:prstGeom prst="rect">
            <a:avLst/>
          </a:prstGeom>
          <a:noFill/>
        </p:spPr>
        <p:txBody>
          <a:bodyPr wrap="square" rtlCol="0">
            <a:spAutoFit/>
          </a:bodyPr>
          <a:lstStyle/>
          <a:p>
            <a:r>
              <a:rPr lang="it-IT" sz="3500" i="1" dirty="0">
                <a:latin typeface="+mj-lt"/>
              </a:rPr>
              <a:t>Esercizio 3. </a:t>
            </a:r>
          </a:p>
        </p:txBody>
      </p:sp>
      <p:sp>
        <p:nvSpPr>
          <p:cNvPr id="6" name="CasellaDiTesto 5">
            <a:extLst>
              <a:ext uri="{FF2B5EF4-FFF2-40B4-BE49-F238E27FC236}">
                <a16:creationId xmlns:a16="http://schemas.microsoft.com/office/drawing/2014/main" id="{E1EB0D43-45C1-EA29-F5AE-BDD0186ED4D7}"/>
              </a:ext>
            </a:extLst>
          </p:cNvPr>
          <p:cNvSpPr txBox="1"/>
          <p:nvPr/>
        </p:nvSpPr>
        <p:spPr>
          <a:xfrm>
            <a:off x="196616" y="726951"/>
            <a:ext cx="11708872" cy="5909310"/>
          </a:xfrm>
          <a:prstGeom prst="rect">
            <a:avLst/>
          </a:prstGeom>
          <a:solidFill>
            <a:schemeClr val="bg2"/>
          </a:solidFill>
        </p:spPr>
        <p:txBody>
          <a:bodyPr wrap="square" rtlCol="0">
            <a:spAutoFit/>
          </a:bodyPr>
          <a:lstStyle/>
          <a:p>
            <a:r>
              <a:rPr lang="it-IT" dirty="0"/>
              <a:t>7 mutanti per </a:t>
            </a:r>
            <a:r>
              <a:rPr lang="it-IT" b="1" dirty="0"/>
              <a:t>delezione</a:t>
            </a:r>
            <a:r>
              <a:rPr lang="it-IT" dirty="0"/>
              <a:t> nel </a:t>
            </a:r>
            <a:r>
              <a:rPr lang="it-IT" dirty="0" err="1"/>
              <a:t>cistrone</a:t>
            </a:r>
            <a:r>
              <a:rPr lang="it-IT" dirty="0"/>
              <a:t> A della regione </a:t>
            </a:r>
            <a:r>
              <a:rPr lang="it-IT" i="1" dirty="0" err="1"/>
              <a:t>rII</a:t>
            </a:r>
            <a:r>
              <a:rPr lang="it-IT" dirty="0"/>
              <a:t> del fago T4 sono saggiati a coppie per individuare i ricombinanti di tipo selvatico. In questo modo è stata costruita la </a:t>
            </a:r>
            <a:r>
              <a:rPr lang="it-IT" i="1" dirty="0"/>
              <a:t>Tabella 1</a:t>
            </a:r>
            <a:r>
              <a:rPr lang="it-IT" dirty="0"/>
              <a:t>, dove: </a:t>
            </a:r>
          </a:p>
          <a:p>
            <a:pPr marL="285750" indent="-285750">
              <a:buFont typeface="Arial" panose="020B0604020202020204" pitchFamily="34" charset="0"/>
              <a:buChar char="•"/>
            </a:pPr>
            <a:r>
              <a:rPr lang="it-IT" dirty="0"/>
              <a:t>+ </a:t>
            </a:r>
            <a:r>
              <a:rPr lang="it-IT" dirty="0">
                <a:sym typeface="Wingdings" panose="05000000000000000000" pitchFamily="2" charset="2"/>
              </a:rPr>
              <a:t> ricombinazione;</a:t>
            </a:r>
          </a:p>
          <a:p>
            <a:pPr marL="285750" indent="-285750">
              <a:buFont typeface="Arial" panose="020B0604020202020204" pitchFamily="34" charset="0"/>
              <a:buChar char="•"/>
            </a:pPr>
            <a:r>
              <a:rPr lang="it-IT" dirty="0">
                <a:sym typeface="Wingdings" panose="05000000000000000000" pitchFamily="2" charset="2"/>
              </a:rPr>
              <a:t>0  no ricombinazione. </a:t>
            </a:r>
            <a:r>
              <a:rPr lang="it-IT" dirty="0"/>
              <a:t> </a:t>
            </a:r>
          </a:p>
          <a:p>
            <a:pPr marL="285750" indent="-285750">
              <a:buFont typeface="Arial" panose="020B0604020202020204" pitchFamily="34" charset="0"/>
              <a:buChar char="•"/>
            </a:pPr>
            <a:endParaRPr lang="it-IT" dirty="0"/>
          </a:p>
          <a:p>
            <a:pPr marL="342900" indent="-342900">
              <a:buFont typeface="+mj-lt"/>
              <a:buAutoNum type="arabicPeriod"/>
            </a:pPr>
            <a:r>
              <a:rPr lang="it-IT" dirty="0"/>
              <a:t>Costruire la mappa di queste delezioni. </a:t>
            </a:r>
          </a:p>
          <a:p>
            <a:pPr marL="342900" indent="-342900">
              <a:buFont typeface="+mj-lt"/>
              <a:buAutoNum type="arabicPeriod"/>
            </a:pPr>
            <a:endParaRPr lang="it-IT" dirty="0"/>
          </a:p>
          <a:p>
            <a:pPr marL="342900" indent="-342900">
              <a:buFont typeface="+mj-lt"/>
              <a:buAutoNum type="arabicPeriod"/>
            </a:pPr>
            <a:r>
              <a:rPr lang="it-IT" dirty="0"/>
              <a:t>Vengono prese </a:t>
            </a:r>
            <a:r>
              <a:rPr lang="it-IT" b="1" dirty="0"/>
              <a:t>5 mutazioni puntiformi</a:t>
            </a:r>
            <a:r>
              <a:rPr lang="it-IT" dirty="0"/>
              <a:t> che vengono saggiate per i ricombinanti di tipo selvatico con le delezioni del punto 1. I risultati di questa analisi sono mostrati nella </a:t>
            </a:r>
            <a:r>
              <a:rPr lang="it-IT" i="1" dirty="0"/>
              <a:t>Tabella 2 </a:t>
            </a:r>
            <a:r>
              <a:rPr lang="it-IT" dirty="0"/>
              <a:t>( + </a:t>
            </a:r>
            <a:r>
              <a:rPr lang="it-IT" dirty="0">
                <a:sym typeface="Wingdings" panose="05000000000000000000" pitchFamily="2" charset="2"/>
              </a:rPr>
              <a:t> ricombinazione; 0  no ricombinazione). Si determini l’ordine delle mutazioni puntiformi eventualmente modificando la mappa citologica. </a:t>
            </a:r>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pic>
        <p:nvPicPr>
          <p:cNvPr id="8" name="Immagine 7">
            <a:extLst>
              <a:ext uri="{FF2B5EF4-FFF2-40B4-BE49-F238E27FC236}">
                <a16:creationId xmlns:a16="http://schemas.microsoft.com/office/drawing/2014/main" id="{B83113CE-C22A-A4D0-864E-66C32CB95CF0}"/>
              </a:ext>
            </a:extLst>
          </p:cNvPr>
          <p:cNvPicPr>
            <a:picLocks noChangeAspect="1"/>
          </p:cNvPicPr>
          <p:nvPr/>
        </p:nvPicPr>
        <p:blipFill>
          <a:blip r:embed="rId4"/>
          <a:srcRect l="21417" t="44889" r="60333" b="37630"/>
          <a:stretch>
            <a:fillRect/>
          </a:stretch>
        </p:blipFill>
        <p:spPr>
          <a:xfrm>
            <a:off x="286512" y="3606800"/>
            <a:ext cx="5260900" cy="2834640"/>
          </a:xfrm>
          <a:prstGeom prst="rect">
            <a:avLst/>
          </a:prstGeom>
        </p:spPr>
      </p:pic>
      <p:pic>
        <p:nvPicPr>
          <p:cNvPr id="10" name="Immagine 9">
            <a:extLst>
              <a:ext uri="{FF2B5EF4-FFF2-40B4-BE49-F238E27FC236}">
                <a16:creationId xmlns:a16="http://schemas.microsoft.com/office/drawing/2014/main" id="{C03497CC-4799-56AA-A19A-0A6B8F055BFB}"/>
              </a:ext>
            </a:extLst>
          </p:cNvPr>
          <p:cNvPicPr>
            <a:picLocks noChangeAspect="1"/>
          </p:cNvPicPr>
          <p:nvPr/>
        </p:nvPicPr>
        <p:blipFill>
          <a:blip r:embed="rId4"/>
          <a:srcRect l="52750" t="45185" r="27000" b="38370"/>
          <a:stretch>
            <a:fillRect/>
          </a:stretch>
        </p:blipFill>
        <p:spPr>
          <a:xfrm>
            <a:off x="6096000" y="3779519"/>
            <a:ext cx="5526059" cy="2524249"/>
          </a:xfrm>
          <a:prstGeom prst="rect">
            <a:avLst/>
          </a:prstGeom>
        </p:spPr>
      </p:pic>
    </p:spTree>
    <p:extLst>
      <p:ext uri="{BB962C8B-B14F-4D97-AF65-F5344CB8AC3E}">
        <p14:creationId xmlns:p14="http://schemas.microsoft.com/office/powerpoint/2010/main" val="4273984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73;p2">
            <a:extLst>
              <a:ext uri="{FF2B5EF4-FFF2-40B4-BE49-F238E27FC236}">
                <a16:creationId xmlns:a16="http://schemas.microsoft.com/office/drawing/2014/main" id="{EEFA2616-3C45-EB72-8DE6-270E1551852E}"/>
              </a:ext>
            </a:extLst>
          </p:cNvPr>
          <p:cNvPicPr preferRelativeResize="0"/>
          <p:nvPr/>
        </p:nvPicPr>
        <p:blipFill rotWithShape="1">
          <a:blip r:embed="rId2">
            <a:alphaModFix/>
          </a:blip>
          <a:srcRect t="28647" b="15797"/>
          <a:stretch/>
        </p:blipFill>
        <p:spPr>
          <a:xfrm>
            <a:off x="0" y="0"/>
            <a:ext cx="12191980" cy="6858004"/>
          </a:xfrm>
          <a:prstGeom prst="rect">
            <a:avLst/>
          </a:prstGeom>
          <a:noFill/>
          <a:ln>
            <a:noFill/>
          </a:ln>
        </p:spPr>
      </p:pic>
      <p:sp>
        <p:nvSpPr>
          <p:cNvPr id="5" name="CasellaDiTesto 4">
            <a:extLst>
              <a:ext uri="{FF2B5EF4-FFF2-40B4-BE49-F238E27FC236}">
                <a16:creationId xmlns:a16="http://schemas.microsoft.com/office/drawing/2014/main" id="{26CEFDAA-55D0-4770-E702-589401D929A1}"/>
              </a:ext>
            </a:extLst>
          </p:cNvPr>
          <p:cNvSpPr txBox="1"/>
          <p:nvPr/>
        </p:nvSpPr>
        <p:spPr>
          <a:xfrm>
            <a:off x="186456" y="106169"/>
            <a:ext cx="9488932" cy="630942"/>
          </a:xfrm>
          <a:prstGeom prst="rect">
            <a:avLst/>
          </a:prstGeom>
          <a:noFill/>
        </p:spPr>
        <p:txBody>
          <a:bodyPr wrap="square" rtlCol="0">
            <a:spAutoFit/>
          </a:bodyPr>
          <a:lstStyle/>
          <a:p>
            <a:r>
              <a:rPr lang="it-IT" sz="3500" i="1" dirty="0">
                <a:latin typeface="+mj-lt"/>
              </a:rPr>
              <a:t>Genetica batterica.  </a:t>
            </a:r>
          </a:p>
        </p:txBody>
      </p:sp>
      <p:sp>
        <p:nvSpPr>
          <p:cNvPr id="6" name="CasellaDiTesto 5">
            <a:extLst>
              <a:ext uri="{FF2B5EF4-FFF2-40B4-BE49-F238E27FC236}">
                <a16:creationId xmlns:a16="http://schemas.microsoft.com/office/drawing/2014/main" id="{B1778486-EA2D-7018-A8CD-19D730A17FE1}"/>
              </a:ext>
            </a:extLst>
          </p:cNvPr>
          <p:cNvSpPr txBox="1"/>
          <p:nvPr/>
        </p:nvSpPr>
        <p:spPr>
          <a:xfrm>
            <a:off x="256032" y="1141363"/>
            <a:ext cx="11640312" cy="3139321"/>
          </a:xfrm>
          <a:prstGeom prst="rect">
            <a:avLst/>
          </a:prstGeom>
          <a:solidFill>
            <a:schemeClr val="accent3">
              <a:lumMod val="20000"/>
              <a:lumOff val="80000"/>
            </a:schemeClr>
          </a:solidFill>
        </p:spPr>
        <p:txBody>
          <a:bodyPr wrap="square" rtlCol="0">
            <a:spAutoFit/>
          </a:bodyPr>
          <a:lstStyle/>
          <a:p>
            <a:r>
              <a:rPr lang="it-IT" dirty="0"/>
              <a:t>Le mutazioni nei geni batterici possono determinare variazioni nella crescita su terreno minimo o donare una resistenza permettendo la crescita su un terreno contenente antibiotici. </a:t>
            </a:r>
          </a:p>
          <a:p>
            <a:endParaRPr lang="it-IT" dirty="0"/>
          </a:p>
          <a:p>
            <a:r>
              <a:rPr lang="it-IT" dirty="0"/>
              <a:t>Nel caso di antibiotici le mutazioni possono rendere i batteri antibiotico-resistenti e quindi i mutanti saranno in grado di crescere anche su terreni contenenti antibiotici. </a:t>
            </a:r>
          </a:p>
          <a:p>
            <a:endParaRPr lang="it-IT" dirty="0"/>
          </a:p>
          <a:p>
            <a:r>
              <a:rPr lang="it-IT" dirty="0"/>
              <a:t>Nel caso di mutazioni che determinano cambiamenti nei </a:t>
            </a:r>
            <a:r>
              <a:rPr lang="it-IT" b="1" dirty="0"/>
              <a:t>geni metabolici </a:t>
            </a:r>
            <a:r>
              <a:rPr lang="it-IT" dirty="0"/>
              <a:t>si può osservare la perdita di sviluppo su </a:t>
            </a:r>
            <a:r>
              <a:rPr lang="it-IT" b="1" dirty="0"/>
              <a:t>terreni minimi</a:t>
            </a:r>
            <a:r>
              <a:rPr lang="it-IT" dirty="0"/>
              <a:t>.</a:t>
            </a:r>
          </a:p>
          <a:p>
            <a:endParaRPr lang="it-IT" dirty="0"/>
          </a:p>
          <a:p>
            <a:r>
              <a:rPr lang="it-IT" b="1" i="1" dirty="0"/>
              <a:t>Terreno minimo </a:t>
            </a:r>
            <a:r>
              <a:rPr lang="it-IT" dirty="0">
                <a:sym typeface="Wingdings" panose="05000000000000000000" pitchFamily="2" charset="2"/>
              </a:rPr>
              <a:t> terreno contenente solo la fonte di carbonio, Sali e acqua, senza nessun altro nutriente. </a:t>
            </a:r>
            <a:br>
              <a:rPr lang="it-IT" dirty="0"/>
            </a:br>
            <a:endParaRPr lang="it-IT" dirty="0"/>
          </a:p>
        </p:txBody>
      </p:sp>
      <p:sp>
        <p:nvSpPr>
          <p:cNvPr id="7" name="CasellaDiTesto 6">
            <a:extLst>
              <a:ext uri="{FF2B5EF4-FFF2-40B4-BE49-F238E27FC236}">
                <a16:creationId xmlns:a16="http://schemas.microsoft.com/office/drawing/2014/main" id="{5E35F3F8-9274-3964-1784-F3E60C056DD5}"/>
              </a:ext>
            </a:extLst>
          </p:cNvPr>
          <p:cNvSpPr txBox="1"/>
          <p:nvPr/>
        </p:nvSpPr>
        <p:spPr>
          <a:xfrm>
            <a:off x="256032" y="4684937"/>
            <a:ext cx="11640312" cy="1477328"/>
          </a:xfrm>
          <a:prstGeom prst="rect">
            <a:avLst/>
          </a:prstGeom>
          <a:solidFill>
            <a:schemeClr val="accent3">
              <a:lumMod val="20000"/>
              <a:lumOff val="80000"/>
            </a:schemeClr>
          </a:solidFill>
        </p:spPr>
        <p:txBody>
          <a:bodyPr wrap="square" rtlCol="0">
            <a:spAutoFit/>
          </a:bodyPr>
          <a:lstStyle/>
          <a:p>
            <a:r>
              <a:rPr lang="it-IT" dirty="0"/>
              <a:t>In particolare, definiamo: </a:t>
            </a:r>
          </a:p>
          <a:p>
            <a:pPr marL="742950" lvl="1" indent="-285750">
              <a:buFont typeface="Arial" panose="020B0604020202020204" pitchFamily="34" charset="0"/>
              <a:buChar char="•"/>
            </a:pPr>
            <a:r>
              <a:rPr lang="it-IT" b="1" dirty="0"/>
              <a:t>Ceppi</a:t>
            </a:r>
            <a:r>
              <a:rPr lang="it-IT" dirty="0"/>
              <a:t> </a:t>
            </a:r>
            <a:r>
              <a:rPr lang="it-IT" b="1" dirty="0" err="1"/>
              <a:t>protrotrofi</a:t>
            </a:r>
            <a:r>
              <a:rPr lang="it-IT" dirty="0"/>
              <a:t>: dei ceppi batterici che sono in grado di crescere su un </a:t>
            </a:r>
            <a:r>
              <a:rPr lang="it-IT" b="1" dirty="0"/>
              <a:t>terreno minimo</a:t>
            </a:r>
            <a:r>
              <a:rPr lang="it-IT" dirty="0"/>
              <a:t>. </a:t>
            </a:r>
          </a:p>
          <a:p>
            <a:pPr marL="742950" lvl="1" indent="-285750">
              <a:buFont typeface="Arial" panose="020B0604020202020204" pitchFamily="34" charset="0"/>
              <a:buChar char="•"/>
            </a:pPr>
            <a:r>
              <a:rPr lang="it-IT" b="1" dirty="0"/>
              <a:t>Ceppi auxotrofi</a:t>
            </a:r>
            <a:r>
              <a:rPr lang="it-IT" dirty="0"/>
              <a:t>:  sono dei ceppi batterici che </a:t>
            </a:r>
            <a:r>
              <a:rPr lang="it-IT" b="1" dirty="0"/>
              <a:t>non sono </a:t>
            </a:r>
            <a:r>
              <a:rPr lang="it-IT" dirty="0"/>
              <a:t>in grado di crescere su un terreno minimo perché hanno perso la capacità di sintetizzare o metabolizzare specifici nutrienti. Questi ceppi per crescere su un terreno necessitano che i nutrienti per cui sono difettivi vengano forniti dall’esterno. </a:t>
            </a:r>
          </a:p>
        </p:txBody>
      </p:sp>
    </p:spTree>
    <p:extLst>
      <p:ext uri="{BB962C8B-B14F-4D97-AF65-F5344CB8AC3E}">
        <p14:creationId xmlns:p14="http://schemas.microsoft.com/office/powerpoint/2010/main" val="109244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73;p2">
            <a:extLst>
              <a:ext uri="{FF2B5EF4-FFF2-40B4-BE49-F238E27FC236}">
                <a16:creationId xmlns:a16="http://schemas.microsoft.com/office/drawing/2014/main" id="{7ADBF718-28CE-4DA9-0B6D-87FA0972682B}"/>
              </a:ext>
            </a:extLst>
          </p:cNvPr>
          <p:cNvPicPr preferRelativeResize="0"/>
          <p:nvPr/>
        </p:nvPicPr>
        <p:blipFill rotWithShape="1">
          <a:blip r:embed="rId2">
            <a:alphaModFix/>
          </a:blip>
          <a:srcRect t="28647" b="15797"/>
          <a:stretch/>
        </p:blipFill>
        <p:spPr>
          <a:xfrm>
            <a:off x="0" y="0"/>
            <a:ext cx="12191980" cy="6858004"/>
          </a:xfrm>
          <a:prstGeom prst="rect">
            <a:avLst/>
          </a:prstGeom>
          <a:noFill/>
          <a:ln>
            <a:noFill/>
          </a:ln>
        </p:spPr>
      </p:pic>
      <p:sp>
        <p:nvSpPr>
          <p:cNvPr id="4" name="CasellaDiTesto 3">
            <a:extLst>
              <a:ext uri="{FF2B5EF4-FFF2-40B4-BE49-F238E27FC236}">
                <a16:creationId xmlns:a16="http://schemas.microsoft.com/office/drawing/2014/main" id="{A51E90B5-51B9-2C07-D850-2CBF1B30D117}"/>
              </a:ext>
            </a:extLst>
          </p:cNvPr>
          <p:cNvSpPr txBox="1"/>
          <p:nvPr/>
        </p:nvSpPr>
        <p:spPr>
          <a:xfrm>
            <a:off x="186456" y="106169"/>
            <a:ext cx="9488932" cy="630942"/>
          </a:xfrm>
          <a:prstGeom prst="rect">
            <a:avLst/>
          </a:prstGeom>
          <a:noFill/>
        </p:spPr>
        <p:txBody>
          <a:bodyPr wrap="square" rtlCol="0">
            <a:spAutoFit/>
          </a:bodyPr>
          <a:lstStyle/>
          <a:p>
            <a:r>
              <a:rPr lang="it-IT" sz="3500" i="1" dirty="0">
                <a:latin typeface="+mj-lt"/>
              </a:rPr>
              <a:t>Genetica batterica.  </a:t>
            </a:r>
          </a:p>
        </p:txBody>
      </p:sp>
      <p:sp>
        <p:nvSpPr>
          <p:cNvPr id="6" name="Rettangolo con angoli arrotondati 5">
            <a:extLst>
              <a:ext uri="{FF2B5EF4-FFF2-40B4-BE49-F238E27FC236}">
                <a16:creationId xmlns:a16="http://schemas.microsoft.com/office/drawing/2014/main" id="{AFC48191-AC49-A2D2-85B8-F96D46FC4F58}"/>
              </a:ext>
            </a:extLst>
          </p:cNvPr>
          <p:cNvSpPr/>
          <p:nvPr/>
        </p:nvSpPr>
        <p:spPr>
          <a:xfrm>
            <a:off x="4399270" y="200721"/>
            <a:ext cx="3393440" cy="1508249"/>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I batteri, nel loro citoplasma, possono contenere dei </a:t>
            </a:r>
            <a:r>
              <a:rPr lang="it-IT" b="1" dirty="0">
                <a:solidFill>
                  <a:schemeClr val="tx1"/>
                </a:solidFill>
              </a:rPr>
              <a:t>segmenti di DNA circolare </a:t>
            </a:r>
            <a:r>
              <a:rPr lang="it-IT" dirty="0" err="1">
                <a:solidFill>
                  <a:schemeClr val="tx1"/>
                </a:solidFill>
              </a:rPr>
              <a:t>extracromosomici</a:t>
            </a:r>
            <a:r>
              <a:rPr lang="it-IT" dirty="0">
                <a:solidFill>
                  <a:schemeClr val="tx1"/>
                </a:solidFill>
              </a:rPr>
              <a:t>, definiti </a:t>
            </a:r>
            <a:r>
              <a:rPr lang="it-IT" b="1" dirty="0">
                <a:solidFill>
                  <a:schemeClr val="tx1"/>
                </a:solidFill>
              </a:rPr>
              <a:t>plasmidi</a:t>
            </a:r>
            <a:endParaRPr lang="it-IT" dirty="0">
              <a:solidFill>
                <a:schemeClr val="tx1"/>
              </a:solidFill>
            </a:endParaRPr>
          </a:p>
        </p:txBody>
      </p:sp>
      <p:sp>
        <p:nvSpPr>
          <p:cNvPr id="7" name="Freccia a destra 6">
            <a:extLst>
              <a:ext uri="{FF2B5EF4-FFF2-40B4-BE49-F238E27FC236}">
                <a16:creationId xmlns:a16="http://schemas.microsoft.com/office/drawing/2014/main" id="{81779A0F-40AA-D847-0488-2DE6784576A7}"/>
              </a:ext>
            </a:extLst>
          </p:cNvPr>
          <p:cNvSpPr/>
          <p:nvPr/>
        </p:nvSpPr>
        <p:spPr>
          <a:xfrm>
            <a:off x="7894005" y="762821"/>
            <a:ext cx="539496" cy="384048"/>
          </a:xfrm>
          <a:prstGeom prst="rightArrow">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con angoli arrotondati 7">
            <a:extLst>
              <a:ext uri="{FF2B5EF4-FFF2-40B4-BE49-F238E27FC236}">
                <a16:creationId xmlns:a16="http://schemas.microsoft.com/office/drawing/2014/main" id="{D7CE0D9A-0EBE-398B-E117-0ED7C363F4B3}"/>
              </a:ext>
            </a:extLst>
          </p:cNvPr>
          <p:cNvSpPr/>
          <p:nvPr/>
        </p:nvSpPr>
        <p:spPr>
          <a:xfrm>
            <a:off x="8462396" y="106169"/>
            <a:ext cx="3616828" cy="1697354"/>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I plasmidi possono conferire caratteristiche specifiche al batterio che lo porta, ad esempio: resistenza ad antibiotici o complementare mutazioni. </a:t>
            </a:r>
          </a:p>
        </p:txBody>
      </p:sp>
      <p:sp>
        <p:nvSpPr>
          <p:cNvPr id="10" name="Rettangolo con angoli arrotondati 9">
            <a:extLst>
              <a:ext uri="{FF2B5EF4-FFF2-40B4-BE49-F238E27FC236}">
                <a16:creationId xmlns:a16="http://schemas.microsoft.com/office/drawing/2014/main" id="{FD890532-2AF5-0CC5-5F9E-FE8873D937A6}"/>
              </a:ext>
            </a:extLst>
          </p:cNvPr>
          <p:cNvSpPr/>
          <p:nvPr/>
        </p:nvSpPr>
        <p:spPr>
          <a:xfrm>
            <a:off x="564886" y="3626673"/>
            <a:ext cx="3393440" cy="1508249"/>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I batteri possono </a:t>
            </a:r>
            <a:r>
              <a:rPr lang="it-IT" b="1" dirty="0">
                <a:solidFill>
                  <a:schemeClr val="tx1"/>
                </a:solidFill>
              </a:rPr>
              <a:t>scambiarsi</a:t>
            </a:r>
            <a:r>
              <a:rPr lang="it-IT" dirty="0">
                <a:solidFill>
                  <a:schemeClr val="tx1"/>
                </a:solidFill>
              </a:rPr>
              <a:t> materiale genetico</a:t>
            </a:r>
            <a:r>
              <a:rPr lang="it-IT" b="1" dirty="0">
                <a:solidFill>
                  <a:schemeClr val="tx1"/>
                </a:solidFill>
              </a:rPr>
              <a:t> </a:t>
            </a:r>
            <a:r>
              <a:rPr lang="it-IT" dirty="0">
                <a:solidFill>
                  <a:schemeClr val="tx1"/>
                </a:solidFill>
              </a:rPr>
              <a:t>attraverso 3 meccanismi</a:t>
            </a:r>
          </a:p>
        </p:txBody>
      </p:sp>
      <p:sp>
        <p:nvSpPr>
          <p:cNvPr id="11" name="Freccia a destra 10">
            <a:extLst>
              <a:ext uri="{FF2B5EF4-FFF2-40B4-BE49-F238E27FC236}">
                <a16:creationId xmlns:a16="http://schemas.microsoft.com/office/drawing/2014/main" id="{0CA35CFD-4DD6-72B7-4D08-E5FA8BE54B06}"/>
              </a:ext>
            </a:extLst>
          </p:cNvPr>
          <p:cNvSpPr/>
          <p:nvPr/>
        </p:nvSpPr>
        <p:spPr>
          <a:xfrm rot="20198396">
            <a:off x="3944308" y="3236976"/>
            <a:ext cx="1157810" cy="384048"/>
          </a:xfrm>
          <a:prstGeom prst="rightArrow">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con angoli arrotondati 11">
            <a:extLst>
              <a:ext uri="{FF2B5EF4-FFF2-40B4-BE49-F238E27FC236}">
                <a16:creationId xmlns:a16="http://schemas.microsoft.com/office/drawing/2014/main" id="{BB14A9AE-1193-29ED-1A25-CB78A5DD652C}"/>
              </a:ext>
            </a:extLst>
          </p:cNvPr>
          <p:cNvSpPr/>
          <p:nvPr/>
        </p:nvSpPr>
        <p:spPr>
          <a:xfrm>
            <a:off x="5130805" y="2721344"/>
            <a:ext cx="2092955" cy="499215"/>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b="1" dirty="0">
                <a:solidFill>
                  <a:schemeClr val="tx1"/>
                </a:solidFill>
              </a:rPr>
              <a:t>Trasformazione</a:t>
            </a:r>
          </a:p>
        </p:txBody>
      </p:sp>
      <p:sp>
        <p:nvSpPr>
          <p:cNvPr id="13" name="Freccia a destra 12">
            <a:extLst>
              <a:ext uri="{FF2B5EF4-FFF2-40B4-BE49-F238E27FC236}">
                <a16:creationId xmlns:a16="http://schemas.microsoft.com/office/drawing/2014/main" id="{F66F1210-8DD9-1764-719B-7719D0910C21}"/>
              </a:ext>
            </a:extLst>
          </p:cNvPr>
          <p:cNvSpPr/>
          <p:nvPr/>
        </p:nvSpPr>
        <p:spPr>
          <a:xfrm>
            <a:off x="4031124" y="4150716"/>
            <a:ext cx="1099682" cy="384048"/>
          </a:xfrm>
          <a:prstGeom prst="rightArrow">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con angoli arrotondati 13">
            <a:extLst>
              <a:ext uri="{FF2B5EF4-FFF2-40B4-BE49-F238E27FC236}">
                <a16:creationId xmlns:a16="http://schemas.microsoft.com/office/drawing/2014/main" id="{AC0B404B-BD12-1399-0A00-538FCECAE813}"/>
              </a:ext>
            </a:extLst>
          </p:cNvPr>
          <p:cNvSpPr/>
          <p:nvPr/>
        </p:nvSpPr>
        <p:spPr>
          <a:xfrm>
            <a:off x="5203604" y="4093132"/>
            <a:ext cx="2092955" cy="499215"/>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b="1" dirty="0">
                <a:solidFill>
                  <a:schemeClr val="tx1"/>
                </a:solidFill>
              </a:rPr>
              <a:t>Coniugazione</a:t>
            </a:r>
          </a:p>
        </p:txBody>
      </p:sp>
      <p:sp>
        <p:nvSpPr>
          <p:cNvPr id="15" name="Freccia a destra 14">
            <a:extLst>
              <a:ext uri="{FF2B5EF4-FFF2-40B4-BE49-F238E27FC236}">
                <a16:creationId xmlns:a16="http://schemas.microsoft.com/office/drawing/2014/main" id="{C6B5390D-8985-5AE4-69A0-C858A2BB8607}"/>
              </a:ext>
            </a:extLst>
          </p:cNvPr>
          <p:cNvSpPr/>
          <p:nvPr/>
        </p:nvSpPr>
        <p:spPr>
          <a:xfrm rot="1566024">
            <a:off x="3941066" y="5119267"/>
            <a:ext cx="1157810" cy="384048"/>
          </a:xfrm>
          <a:prstGeom prst="rightArrow">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con angoli arrotondati 15">
            <a:extLst>
              <a:ext uri="{FF2B5EF4-FFF2-40B4-BE49-F238E27FC236}">
                <a16:creationId xmlns:a16="http://schemas.microsoft.com/office/drawing/2014/main" id="{4EB7A166-F475-AF13-AAE6-C19C7AD7F0BA}"/>
              </a:ext>
            </a:extLst>
          </p:cNvPr>
          <p:cNvSpPr/>
          <p:nvPr/>
        </p:nvSpPr>
        <p:spPr>
          <a:xfrm>
            <a:off x="4974725" y="5683392"/>
            <a:ext cx="2092955" cy="499215"/>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b="1" dirty="0">
                <a:solidFill>
                  <a:schemeClr val="tx1"/>
                </a:solidFill>
              </a:rPr>
              <a:t>Trasduzione</a:t>
            </a:r>
          </a:p>
        </p:txBody>
      </p:sp>
      <p:sp>
        <p:nvSpPr>
          <p:cNvPr id="2" name="Freccia a destra 1">
            <a:extLst>
              <a:ext uri="{FF2B5EF4-FFF2-40B4-BE49-F238E27FC236}">
                <a16:creationId xmlns:a16="http://schemas.microsoft.com/office/drawing/2014/main" id="{E7BBB87D-3183-2063-C941-B27D45727B69}"/>
              </a:ext>
            </a:extLst>
          </p:cNvPr>
          <p:cNvSpPr/>
          <p:nvPr/>
        </p:nvSpPr>
        <p:spPr>
          <a:xfrm rot="19585600">
            <a:off x="7275054" y="2399185"/>
            <a:ext cx="658133" cy="384048"/>
          </a:xfrm>
          <a:prstGeom prst="rightArrow">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con angoli arrotondati 2">
            <a:extLst>
              <a:ext uri="{FF2B5EF4-FFF2-40B4-BE49-F238E27FC236}">
                <a16:creationId xmlns:a16="http://schemas.microsoft.com/office/drawing/2014/main" id="{7526790C-1853-BFD9-19FE-556F28B7D064}"/>
              </a:ext>
            </a:extLst>
          </p:cNvPr>
          <p:cNvSpPr/>
          <p:nvPr/>
        </p:nvSpPr>
        <p:spPr>
          <a:xfrm>
            <a:off x="8022162" y="1885740"/>
            <a:ext cx="4057062" cy="74224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Internalizzazione da parte del batterio di materiale genetico presente nell’ambiente esterno. </a:t>
            </a:r>
          </a:p>
        </p:txBody>
      </p:sp>
      <p:sp>
        <p:nvSpPr>
          <p:cNvPr id="9" name="Freccia a destra 8">
            <a:extLst>
              <a:ext uri="{FF2B5EF4-FFF2-40B4-BE49-F238E27FC236}">
                <a16:creationId xmlns:a16="http://schemas.microsoft.com/office/drawing/2014/main" id="{15E7388E-9D4A-907C-26ED-668463AFAB20}"/>
              </a:ext>
            </a:extLst>
          </p:cNvPr>
          <p:cNvSpPr/>
          <p:nvPr/>
        </p:nvSpPr>
        <p:spPr>
          <a:xfrm>
            <a:off x="7364029" y="4150715"/>
            <a:ext cx="658133" cy="384048"/>
          </a:xfrm>
          <a:prstGeom prst="rightArrow">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con angoli arrotondati 16">
            <a:extLst>
              <a:ext uri="{FF2B5EF4-FFF2-40B4-BE49-F238E27FC236}">
                <a16:creationId xmlns:a16="http://schemas.microsoft.com/office/drawing/2014/main" id="{9CE1E355-B060-2F9D-0767-807C6E5C6CBD}"/>
              </a:ext>
            </a:extLst>
          </p:cNvPr>
          <p:cNvSpPr/>
          <p:nvPr/>
        </p:nvSpPr>
        <p:spPr>
          <a:xfrm>
            <a:off x="8104939" y="2834640"/>
            <a:ext cx="4057062" cy="2274438"/>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 I batteri sono in grado di trasferirsi materiale genetico direttamente quando possono entrare in contatto. Questo trasferimento prevede dei batteri donatori e dei batteri riceventi. I batteri donatori sono dotati di un particolare plasmide definito </a:t>
            </a:r>
            <a:r>
              <a:rPr lang="it-IT" sz="1400" b="1" dirty="0">
                <a:solidFill>
                  <a:schemeClr val="tx1"/>
                </a:solidFill>
              </a:rPr>
              <a:t>plasmide F</a:t>
            </a:r>
            <a:r>
              <a:rPr lang="it-IT" sz="1400" dirty="0">
                <a:solidFill>
                  <a:schemeClr val="tx1"/>
                </a:solidFill>
              </a:rPr>
              <a:t>. Il plasmide F in alcuni casi può essere integrato nel genoma batterico, in questo caso si hanno i ceppi </a:t>
            </a:r>
            <a:r>
              <a:rPr lang="it-IT" sz="1400" b="1" i="1" dirty="0" err="1">
                <a:solidFill>
                  <a:schemeClr val="tx1"/>
                </a:solidFill>
              </a:rPr>
              <a:t>Hfr</a:t>
            </a:r>
            <a:r>
              <a:rPr lang="it-IT" sz="1400" dirty="0">
                <a:solidFill>
                  <a:schemeClr val="tx1"/>
                </a:solidFill>
              </a:rPr>
              <a:t>. Lo scambio del materiale genetico avviene attraverso la formazione del </a:t>
            </a:r>
            <a:r>
              <a:rPr lang="it-IT" sz="1400" b="1" dirty="0">
                <a:solidFill>
                  <a:schemeClr val="tx1"/>
                </a:solidFill>
              </a:rPr>
              <a:t>pilo </a:t>
            </a:r>
            <a:r>
              <a:rPr lang="it-IT" sz="1400" b="1" dirty="0" err="1">
                <a:solidFill>
                  <a:schemeClr val="tx1"/>
                </a:solidFill>
              </a:rPr>
              <a:t>coniugativo</a:t>
            </a:r>
            <a:r>
              <a:rPr lang="it-IT" sz="1400" dirty="0">
                <a:solidFill>
                  <a:schemeClr val="tx1"/>
                </a:solidFill>
              </a:rPr>
              <a:t>. </a:t>
            </a:r>
          </a:p>
        </p:txBody>
      </p:sp>
      <p:sp>
        <p:nvSpPr>
          <p:cNvPr id="18" name="Freccia a destra 17">
            <a:extLst>
              <a:ext uri="{FF2B5EF4-FFF2-40B4-BE49-F238E27FC236}">
                <a16:creationId xmlns:a16="http://schemas.microsoft.com/office/drawing/2014/main" id="{131C62CA-46F4-4C7F-24D5-326A28ACEA5E}"/>
              </a:ext>
            </a:extLst>
          </p:cNvPr>
          <p:cNvSpPr/>
          <p:nvPr/>
        </p:nvSpPr>
        <p:spPr>
          <a:xfrm>
            <a:off x="7197014" y="5731034"/>
            <a:ext cx="658133" cy="384048"/>
          </a:xfrm>
          <a:prstGeom prst="rightArrow">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con angoli arrotondati 18">
            <a:extLst>
              <a:ext uri="{FF2B5EF4-FFF2-40B4-BE49-F238E27FC236}">
                <a16:creationId xmlns:a16="http://schemas.microsoft.com/office/drawing/2014/main" id="{8B66956D-C855-C954-FFDD-5FBB6783D6B4}"/>
              </a:ext>
            </a:extLst>
          </p:cNvPr>
          <p:cNvSpPr/>
          <p:nvPr/>
        </p:nvSpPr>
        <p:spPr>
          <a:xfrm>
            <a:off x="7984482" y="5239512"/>
            <a:ext cx="4094742" cy="1392301"/>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Scambio di materiale genetico attraverso i </a:t>
            </a:r>
            <a:r>
              <a:rPr lang="it-IT" sz="1400" b="1" dirty="0">
                <a:solidFill>
                  <a:schemeClr val="tx1"/>
                </a:solidFill>
              </a:rPr>
              <a:t>batteriofagi</a:t>
            </a:r>
            <a:r>
              <a:rPr lang="it-IT" sz="1400" dirty="0">
                <a:solidFill>
                  <a:schemeClr val="tx1"/>
                </a:solidFill>
              </a:rPr>
              <a:t>, in cui durante il ciclo litico nel fago viene </a:t>
            </a:r>
            <a:r>
              <a:rPr lang="it-IT" sz="1400" dirty="0" err="1">
                <a:solidFill>
                  <a:schemeClr val="tx1"/>
                </a:solidFill>
              </a:rPr>
              <a:t>incapsidato</a:t>
            </a:r>
            <a:r>
              <a:rPr lang="it-IT" sz="1400" dirty="0">
                <a:solidFill>
                  <a:schemeClr val="tx1"/>
                </a:solidFill>
              </a:rPr>
              <a:t> parte del genoma batterico.</a:t>
            </a:r>
          </a:p>
          <a:p>
            <a:pPr algn="ctr"/>
            <a:r>
              <a:rPr lang="it-IT" sz="1400" dirty="0">
                <a:solidFill>
                  <a:schemeClr val="tx1"/>
                </a:solidFill>
              </a:rPr>
              <a:t>La probabilità che due geni vengano trasferiti insieme durante questo processo viene definita </a:t>
            </a:r>
            <a:r>
              <a:rPr lang="it-IT" sz="1400" b="1" dirty="0">
                <a:solidFill>
                  <a:schemeClr val="tx1"/>
                </a:solidFill>
              </a:rPr>
              <a:t>frequenza di co-trasduzione</a:t>
            </a:r>
            <a:r>
              <a:rPr lang="it-IT" sz="1400" dirty="0">
                <a:solidFill>
                  <a:schemeClr val="tx1"/>
                </a:solidFill>
              </a:rPr>
              <a:t>.  </a:t>
            </a:r>
          </a:p>
        </p:txBody>
      </p:sp>
    </p:spTree>
    <p:extLst>
      <p:ext uri="{BB962C8B-B14F-4D97-AF65-F5344CB8AC3E}">
        <p14:creationId xmlns:p14="http://schemas.microsoft.com/office/powerpoint/2010/main" val="3394281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73;p2">
            <a:extLst>
              <a:ext uri="{FF2B5EF4-FFF2-40B4-BE49-F238E27FC236}">
                <a16:creationId xmlns:a16="http://schemas.microsoft.com/office/drawing/2014/main" id="{8E76D5CC-5247-B9EB-7C3F-476D312CD75E}"/>
              </a:ext>
            </a:extLst>
          </p:cNvPr>
          <p:cNvPicPr preferRelativeResize="0"/>
          <p:nvPr/>
        </p:nvPicPr>
        <p:blipFill rotWithShape="1">
          <a:blip r:embed="rId3">
            <a:alphaModFix/>
          </a:blip>
          <a:srcRect t="28647" b="15797"/>
          <a:stretch/>
        </p:blipFill>
        <p:spPr>
          <a:xfrm>
            <a:off x="0" y="0"/>
            <a:ext cx="12191980" cy="6858004"/>
          </a:xfrm>
          <a:prstGeom prst="rect">
            <a:avLst/>
          </a:prstGeom>
          <a:noFill/>
          <a:ln>
            <a:noFill/>
          </a:ln>
        </p:spPr>
      </p:pic>
      <p:sp>
        <p:nvSpPr>
          <p:cNvPr id="5" name="CasellaDiTesto 4">
            <a:extLst>
              <a:ext uri="{FF2B5EF4-FFF2-40B4-BE49-F238E27FC236}">
                <a16:creationId xmlns:a16="http://schemas.microsoft.com/office/drawing/2014/main" id="{483F37BF-CD2E-DD21-53EE-35C2D433BB53}"/>
              </a:ext>
            </a:extLst>
          </p:cNvPr>
          <p:cNvSpPr txBox="1"/>
          <p:nvPr/>
        </p:nvSpPr>
        <p:spPr>
          <a:xfrm>
            <a:off x="196616" y="96009"/>
            <a:ext cx="9488932" cy="630942"/>
          </a:xfrm>
          <a:prstGeom prst="rect">
            <a:avLst/>
          </a:prstGeom>
          <a:noFill/>
        </p:spPr>
        <p:txBody>
          <a:bodyPr wrap="square" rtlCol="0">
            <a:spAutoFit/>
          </a:bodyPr>
          <a:lstStyle/>
          <a:p>
            <a:r>
              <a:rPr lang="it-IT" sz="3500" i="1" dirty="0">
                <a:latin typeface="+mj-lt"/>
              </a:rPr>
              <a:t>Esercizio 4. </a:t>
            </a:r>
          </a:p>
        </p:txBody>
      </p:sp>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B266A4E1-91D0-56BB-3BBC-B407D73FD8F7}"/>
                  </a:ext>
                </a:extLst>
              </p:cNvPr>
              <p:cNvSpPr txBox="1"/>
              <p:nvPr/>
            </p:nvSpPr>
            <p:spPr>
              <a:xfrm>
                <a:off x="196616" y="772671"/>
                <a:ext cx="11798768" cy="2308324"/>
              </a:xfrm>
              <a:prstGeom prst="rect">
                <a:avLst/>
              </a:prstGeom>
              <a:solidFill>
                <a:schemeClr val="bg2"/>
              </a:solidFill>
            </p:spPr>
            <p:txBody>
              <a:bodyPr wrap="square" rtlCol="0">
                <a:spAutoFit/>
              </a:bodyPr>
              <a:lstStyle/>
              <a:p>
                <a:r>
                  <a:rPr lang="it-IT" dirty="0"/>
                  <a:t>Due ceppi batterici </a:t>
                </a:r>
                <a:r>
                  <a:rPr lang="it-IT" b="1" dirty="0"/>
                  <a:t>auxotrofi</a:t>
                </a:r>
                <a:r>
                  <a:rPr lang="it-IT" dirty="0"/>
                  <a:t> vengono coniugati nel brodo di coltura, diluiti e poi inoculati e poi piastrati su un </a:t>
                </a:r>
                <a:r>
                  <a:rPr lang="it-IT" b="1" dirty="0"/>
                  <a:t>terreno completo</a:t>
                </a:r>
                <a:r>
                  <a:rPr lang="it-IT" dirty="0"/>
                  <a:t> (piastra madre, contenente tutti i nutrienti). </a:t>
                </a:r>
              </a:p>
              <a:p>
                <a:endParaRPr lang="it-IT" dirty="0"/>
              </a:p>
              <a:p>
                <a:r>
                  <a:rPr lang="it-IT" dirty="0"/>
                  <a:t>Il genotipo dei batteri è il seguente:</a:t>
                </a:r>
              </a:p>
              <a:p>
                <a:pPr/>
                <a14:m>
                  <m:oMathPara xmlns:m="http://schemas.openxmlformats.org/officeDocument/2006/math">
                    <m:oMathParaPr>
                      <m:jc m:val="centerGroup"/>
                    </m:oMathParaPr>
                    <m:oMath xmlns:m="http://schemas.openxmlformats.org/officeDocument/2006/math">
                      <m:sSup>
                        <m:sSupPr>
                          <m:ctrlPr>
                            <a:rPr lang="it-IT" i="1" smtClean="0">
                              <a:latin typeface="Cambria Math" panose="02040503050406030204" pitchFamily="18" charset="0"/>
                            </a:rPr>
                          </m:ctrlPr>
                        </m:sSupPr>
                        <m:e>
                          <m:r>
                            <a:rPr lang="it-IT" b="0" i="1" smtClean="0">
                              <a:latin typeface="Cambria Math" panose="02040503050406030204" pitchFamily="18" charset="0"/>
                            </a:rPr>
                            <m:t>𝑚𝑒𝑡</m:t>
                          </m:r>
                        </m:e>
                        <m:sup>
                          <m:r>
                            <a:rPr lang="it-IT" b="0" i="1" smtClean="0">
                              <a:latin typeface="Cambria Math" panose="02040503050406030204" pitchFamily="18" charset="0"/>
                            </a:rPr>
                            <m:t>−</m:t>
                          </m:r>
                        </m:sup>
                      </m:sSup>
                      <m:sSup>
                        <m:sSupPr>
                          <m:ctrlPr>
                            <a:rPr lang="it-IT" i="1" smtClean="0">
                              <a:latin typeface="Cambria Math" panose="02040503050406030204" pitchFamily="18" charset="0"/>
                            </a:rPr>
                          </m:ctrlPr>
                        </m:sSupPr>
                        <m:e>
                          <m:r>
                            <a:rPr lang="it-IT" b="0" i="1" smtClean="0">
                              <a:latin typeface="Cambria Math" panose="02040503050406030204" pitchFamily="18" charset="0"/>
                            </a:rPr>
                            <m:t>𝑡h𝑟</m:t>
                          </m:r>
                        </m:e>
                        <m:sup>
                          <m:r>
                            <a:rPr lang="it-IT" b="0" i="1" smtClean="0">
                              <a:latin typeface="Cambria Math" panose="02040503050406030204" pitchFamily="18" charset="0"/>
                            </a:rPr>
                            <m:t>−</m:t>
                          </m:r>
                        </m:sup>
                      </m:sSup>
                      <m:sSup>
                        <m:sSupPr>
                          <m:ctrlPr>
                            <a:rPr lang="it-IT" i="1" smtClean="0">
                              <a:latin typeface="Cambria Math" panose="02040503050406030204" pitchFamily="18" charset="0"/>
                            </a:rPr>
                          </m:ctrlPr>
                        </m:sSupPr>
                        <m:e>
                          <m:r>
                            <a:rPr lang="it-IT" b="0" i="1" smtClean="0">
                              <a:latin typeface="Cambria Math" panose="02040503050406030204" pitchFamily="18" charset="0"/>
                            </a:rPr>
                            <m:t>𝑝𝑎𝑛</m:t>
                          </m:r>
                        </m:e>
                        <m:sup>
                          <m:r>
                            <a:rPr lang="it-IT" b="0" i="1" smtClean="0">
                              <a:latin typeface="Cambria Math" panose="02040503050406030204" pitchFamily="18" charset="0"/>
                            </a:rPr>
                            <m:t>−</m:t>
                          </m:r>
                        </m:sup>
                      </m:sSup>
                      <m:sSup>
                        <m:sSupPr>
                          <m:ctrlPr>
                            <a:rPr lang="it-IT" i="1" smtClean="0">
                              <a:latin typeface="Cambria Math" panose="02040503050406030204" pitchFamily="18" charset="0"/>
                            </a:rPr>
                          </m:ctrlPr>
                        </m:sSupPr>
                        <m:e>
                          <m:r>
                            <a:rPr lang="it-IT" b="0" i="1" smtClean="0">
                              <a:latin typeface="Cambria Math" panose="02040503050406030204" pitchFamily="18" charset="0"/>
                            </a:rPr>
                            <m:t>𝑝𝑟𝑜</m:t>
                          </m:r>
                        </m:e>
                        <m:sup>
                          <m:r>
                            <a:rPr lang="it-IT" b="0" i="1" smtClean="0">
                              <a:latin typeface="Cambria Math" panose="02040503050406030204" pitchFamily="18" charset="0"/>
                            </a:rPr>
                            <m:t>+</m:t>
                          </m:r>
                        </m:sup>
                      </m:sSup>
                      <m:sSup>
                        <m:sSupPr>
                          <m:ctrlPr>
                            <a:rPr lang="it-IT" i="1" smtClean="0">
                              <a:latin typeface="Cambria Math" panose="02040503050406030204" pitchFamily="18" charset="0"/>
                            </a:rPr>
                          </m:ctrlPr>
                        </m:sSupPr>
                        <m:e>
                          <m:r>
                            <a:rPr lang="it-IT" b="0" i="1" smtClean="0">
                              <a:latin typeface="Cambria Math" panose="02040503050406030204" pitchFamily="18" charset="0"/>
                            </a:rPr>
                            <m:t>𝑏𝑖𝑜</m:t>
                          </m:r>
                        </m:e>
                        <m:sup>
                          <m:r>
                            <a:rPr lang="it-IT" b="0" i="1" smtClean="0">
                              <a:latin typeface="Cambria Math" panose="02040503050406030204" pitchFamily="18" charset="0"/>
                            </a:rPr>
                            <m:t>+</m:t>
                          </m:r>
                        </m:sup>
                      </m:sSup>
                      <m:sSup>
                        <m:sSupPr>
                          <m:ctrlPr>
                            <a:rPr lang="it-IT" i="1" smtClean="0">
                              <a:latin typeface="Cambria Math" panose="02040503050406030204" pitchFamily="18" charset="0"/>
                            </a:rPr>
                          </m:ctrlPr>
                        </m:sSupPr>
                        <m:e>
                          <m:r>
                            <a:rPr lang="it-IT" b="0" i="1" smtClean="0">
                              <a:latin typeface="Cambria Math" panose="02040503050406030204" pitchFamily="18" charset="0"/>
                            </a:rPr>
                            <m:t>h𝑖𝑠</m:t>
                          </m:r>
                        </m:e>
                        <m:sup>
                          <m:r>
                            <a:rPr lang="it-IT" b="0" i="1" smtClean="0">
                              <a:latin typeface="Cambria Math" panose="02040503050406030204" pitchFamily="18" charset="0"/>
                            </a:rPr>
                            <m:t>+</m:t>
                          </m:r>
                        </m:sup>
                      </m:sSup>
                      <m:r>
                        <a:rPr lang="it-IT" b="0" i="1" smtClean="0">
                          <a:latin typeface="Cambria Math" panose="02040503050406030204" pitchFamily="18" charset="0"/>
                        </a:rPr>
                        <m:t>   </m:t>
                      </m:r>
                      <m:r>
                        <a:rPr lang="it-IT"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    </m:t>
                      </m:r>
                      <m:sSup>
                        <m:sSupPr>
                          <m:ctrlPr>
                            <a:rPr lang="it-IT"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𝑚𝑒𝑡</m:t>
                          </m:r>
                        </m:e>
                        <m:sup>
                          <m:r>
                            <a:rPr lang="it-IT" b="0" i="1" smtClean="0">
                              <a:latin typeface="Cambria Math" panose="02040503050406030204" pitchFamily="18" charset="0"/>
                              <a:ea typeface="Cambria Math" panose="02040503050406030204" pitchFamily="18" charset="0"/>
                            </a:rPr>
                            <m:t>+</m:t>
                          </m:r>
                        </m:sup>
                      </m:sSup>
                      <m:sSup>
                        <m:sSupPr>
                          <m:ctrlPr>
                            <a:rPr lang="it-IT"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𝑡h𝑟</m:t>
                          </m:r>
                        </m:e>
                        <m:sup>
                          <m:r>
                            <a:rPr lang="it-IT" b="0" i="1" smtClean="0">
                              <a:latin typeface="Cambria Math" panose="02040503050406030204" pitchFamily="18" charset="0"/>
                              <a:ea typeface="Cambria Math" panose="02040503050406030204" pitchFamily="18" charset="0"/>
                            </a:rPr>
                            <m:t>+</m:t>
                          </m:r>
                        </m:sup>
                      </m:sSup>
                      <m:sSup>
                        <m:sSupPr>
                          <m:ctrlPr>
                            <a:rPr lang="it-IT"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𝑝𝑎𝑛</m:t>
                          </m:r>
                        </m:e>
                        <m:sup>
                          <m:r>
                            <a:rPr lang="it-IT" b="0" i="1" smtClean="0">
                              <a:latin typeface="Cambria Math" panose="02040503050406030204" pitchFamily="18" charset="0"/>
                              <a:ea typeface="Cambria Math" panose="02040503050406030204" pitchFamily="18" charset="0"/>
                            </a:rPr>
                            <m:t>+</m:t>
                          </m:r>
                        </m:sup>
                      </m:sSup>
                      <m:sSup>
                        <m:sSupPr>
                          <m:ctrlPr>
                            <a:rPr lang="it-IT"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𝑝𝑟𝑜</m:t>
                          </m:r>
                        </m:e>
                        <m:sup>
                          <m:r>
                            <a:rPr lang="it-IT" b="0" i="1" smtClean="0">
                              <a:latin typeface="Cambria Math" panose="02040503050406030204" pitchFamily="18" charset="0"/>
                              <a:ea typeface="Cambria Math" panose="02040503050406030204" pitchFamily="18" charset="0"/>
                            </a:rPr>
                            <m:t>−</m:t>
                          </m:r>
                        </m:sup>
                      </m:sSup>
                      <m:sSup>
                        <m:sSupPr>
                          <m:ctrlPr>
                            <a:rPr lang="it-IT"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𝑏𝑖𝑜</m:t>
                          </m:r>
                        </m:e>
                        <m:sup>
                          <m:r>
                            <a:rPr lang="it-IT" b="0" i="1" smtClean="0">
                              <a:latin typeface="Cambria Math" panose="02040503050406030204" pitchFamily="18" charset="0"/>
                              <a:ea typeface="Cambria Math" panose="02040503050406030204" pitchFamily="18" charset="0"/>
                            </a:rPr>
                            <m:t>−</m:t>
                          </m:r>
                        </m:sup>
                      </m:sSup>
                      <m:sSup>
                        <m:sSupPr>
                          <m:ctrlPr>
                            <a:rPr lang="it-IT"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h𝑖𝑠</m:t>
                          </m:r>
                        </m:e>
                        <m:sup>
                          <m:r>
                            <a:rPr lang="it-IT" b="0" i="1" smtClean="0">
                              <a:latin typeface="Cambria Math" panose="02040503050406030204" pitchFamily="18" charset="0"/>
                              <a:ea typeface="Cambria Math" panose="02040503050406030204" pitchFamily="18" charset="0"/>
                            </a:rPr>
                            <m:t>−</m:t>
                          </m:r>
                        </m:sup>
                      </m:sSup>
                    </m:oMath>
                  </m:oMathPara>
                </a14:m>
                <a:endParaRPr lang="it-IT" dirty="0"/>
              </a:p>
              <a:p>
                <a:endParaRPr lang="it-IT" dirty="0"/>
              </a:p>
              <a:p>
                <a:r>
                  <a:rPr lang="it-IT" dirty="0"/>
                  <a:t>Da questa piastra vengono fatti dei duplicati su terreni minimi aggiunti delle sostanze indicate nell’immagine.</a:t>
                </a:r>
              </a:p>
              <a:p>
                <a:pPr marL="285750" indent="-285750">
                  <a:buFont typeface="Arial" panose="020B0604020202020204" pitchFamily="34" charset="0"/>
                  <a:buChar char="•"/>
                </a:pPr>
                <a:r>
                  <a:rPr lang="it-IT" dirty="0"/>
                  <a:t>Dalla posizione delle colonie e dal tipo di terreno si determinino i genotipi dei batteri di ciascuna colonia.  </a:t>
                </a:r>
              </a:p>
            </p:txBody>
          </p:sp>
        </mc:Choice>
        <mc:Fallback xmlns="">
          <p:sp>
            <p:nvSpPr>
              <p:cNvPr id="6" name="CasellaDiTesto 5">
                <a:extLst>
                  <a:ext uri="{FF2B5EF4-FFF2-40B4-BE49-F238E27FC236}">
                    <a16:creationId xmlns:a16="http://schemas.microsoft.com/office/drawing/2014/main" id="{B266A4E1-91D0-56BB-3BBC-B407D73FD8F7}"/>
                  </a:ext>
                </a:extLst>
              </p:cNvPr>
              <p:cNvSpPr txBox="1">
                <a:spLocks noRot="1" noChangeAspect="1" noMove="1" noResize="1" noEditPoints="1" noAdjustHandles="1" noChangeArrowheads="1" noChangeShapeType="1" noTextEdit="1"/>
              </p:cNvSpPr>
              <p:nvPr/>
            </p:nvSpPr>
            <p:spPr>
              <a:xfrm>
                <a:off x="196616" y="772671"/>
                <a:ext cx="11798768" cy="2308324"/>
              </a:xfrm>
              <a:prstGeom prst="rect">
                <a:avLst/>
              </a:prstGeom>
              <a:blipFill>
                <a:blip r:embed="rId4"/>
                <a:stretch>
                  <a:fillRect l="-413" t="-1323" b="-3704"/>
                </a:stretch>
              </a:blipFill>
            </p:spPr>
            <p:txBody>
              <a:bodyPr/>
              <a:lstStyle/>
              <a:p>
                <a:r>
                  <a:rPr lang="it-IT">
                    <a:noFill/>
                  </a:rPr>
                  <a:t> </a:t>
                </a:r>
              </a:p>
            </p:txBody>
          </p:sp>
        </mc:Fallback>
      </mc:AlternateContent>
      <p:pic>
        <p:nvPicPr>
          <p:cNvPr id="8" name="Immagine 7">
            <a:extLst>
              <a:ext uri="{FF2B5EF4-FFF2-40B4-BE49-F238E27FC236}">
                <a16:creationId xmlns:a16="http://schemas.microsoft.com/office/drawing/2014/main" id="{CED7F9C4-2D64-C485-A97E-D88A80A505B4}"/>
              </a:ext>
            </a:extLst>
          </p:cNvPr>
          <p:cNvPicPr>
            <a:picLocks noChangeAspect="1"/>
          </p:cNvPicPr>
          <p:nvPr/>
        </p:nvPicPr>
        <p:blipFill>
          <a:blip r:embed="rId5"/>
          <a:srcRect l="26250" t="37926" r="64750" b="42222"/>
          <a:stretch>
            <a:fillRect/>
          </a:stretch>
        </p:blipFill>
        <p:spPr>
          <a:xfrm>
            <a:off x="1761256" y="3429000"/>
            <a:ext cx="2103120" cy="2609427"/>
          </a:xfrm>
          <a:prstGeom prst="rect">
            <a:avLst/>
          </a:prstGeom>
        </p:spPr>
      </p:pic>
      <p:pic>
        <p:nvPicPr>
          <p:cNvPr id="10" name="Immagine 9">
            <a:extLst>
              <a:ext uri="{FF2B5EF4-FFF2-40B4-BE49-F238E27FC236}">
                <a16:creationId xmlns:a16="http://schemas.microsoft.com/office/drawing/2014/main" id="{8815320F-1CAB-DDE7-9601-DB5C2410C50D}"/>
              </a:ext>
            </a:extLst>
          </p:cNvPr>
          <p:cNvPicPr>
            <a:picLocks noChangeAspect="1"/>
          </p:cNvPicPr>
          <p:nvPr/>
        </p:nvPicPr>
        <p:blipFill>
          <a:blip r:embed="rId5"/>
          <a:srcRect l="49417" t="39259" r="10296" b="16741"/>
          <a:stretch>
            <a:fillRect/>
          </a:stretch>
        </p:blipFill>
        <p:spPr>
          <a:xfrm>
            <a:off x="5847178" y="3080995"/>
            <a:ext cx="6148206" cy="3777005"/>
          </a:xfrm>
          <a:prstGeom prst="rect">
            <a:avLst/>
          </a:prstGeom>
        </p:spPr>
      </p:pic>
    </p:spTree>
    <p:extLst>
      <p:ext uri="{BB962C8B-B14F-4D97-AF65-F5344CB8AC3E}">
        <p14:creationId xmlns:p14="http://schemas.microsoft.com/office/powerpoint/2010/main" val="342220089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1136</TotalTime>
  <Words>1248</Words>
  <Application>Microsoft Office PowerPoint</Application>
  <PresentationFormat>Widescreen</PresentationFormat>
  <Paragraphs>135</Paragraphs>
  <Slides>10</Slides>
  <Notes>6</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10</vt:i4>
      </vt:variant>
    </vt:vector>
  </HeadingPairs>
  <TitlesOfParts>
    <vt:vector size="18" baseType="lpstr">
      <vt:lpstr>Aptos</vt:lpstr>
      <vt:lpstr>Aptos Display</vt:lpstr>
      <vt:lpstr>Arial</vt:lpstr>
      <vt:lpstr>Calibri</vt:lpstr>
      <vt:lpstr>Cambria Math</vt:lpstr>
      <vt:lpstr>Play</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Angelo Ferriero</dc:creator>
  <cp:lastModifiedBy>Angelo Ferriero</cp:lastModifiedBy>
  <cp:revision>28</cp:revision>
  <dcterms:created xsi:type="dcterms:W3CDTF">2026-04-02T08:40:31Z</dcterms:created>
  <dcterms:modified xsi:type="dcterms:W3CDTF">2026-05-19T20:56:38Z</dcterms:modified>
</cp:coreProperties>
</file>