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71" r:id="rId4"/>
    <p:sldId id="272" r:id="rId5"/>
    <p:sldId id="273" r:id="rId6"/>
    <p:sldId id="274" r:id="rId7"/>
    <p:sldId id="278" r:id="rId8"/>
    <p:sldId id="277" r:id="rId9"/>
    <p:sldId id="276" r:id="rId10"/>
    <p:sldId id="275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78B4C065-6CC6-4CCB-A5E1-256BD0922F18}">
          <p14:sldIdLst>
            <p14:sldId id="257"/>
            <p14:sldId id="258"/>
            <p14:sldId id="271"/>
            <p14:sldId id="272"/>
            <p14:sldId id="273"/>
            <p14:sldId id="274"/>
            <p14:sldId id="278"/>
            <p14:sldId id="277"/>
            <p14:sldId id="276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111ED-EB2B-4FB3-9805-394F9C918B0E}" type="datetimeFigureOut">
              <a:rPr lang="it-IT" smtClean="0"/>
              <a:t>27/04/2026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F3FEB-2BCB-4970-9447-3AECD7EBD2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4094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71" name="Google Shape;1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E42B03-D690-FADA-5353-3CBF8FDEC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A7EF5E9-334D-B63F-2CD4-B8A2D7694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5C4F6C-BA5C-B89A-50A7-F3094F67D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89AC-9FEB-4A60-9655-E8B3490A2069}" type="datetimeFigureOut">
              <a:rPr lang="it-IT" smtClean="0"/>
              <a:t>27/04/2026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0DFA1D-CE95-5D6B-9FD4-376986629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33A81D-F7BB-2285-0169-291891332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E343-5197-4B6A-B843-2EEE2F19EB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3169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E121DA-F83D-C82B-3BC5-192229A5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99C2624-97F9-11A9-9EC9-AE27D5FEF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309097-6BEF-EC37-4943-9A8E75962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89AC-9FEB-4A60-9655-E8B3490A2069}" type="datetimeFigureOut">
              <a:rPr lang="it-IT" smtClean="0"/>
              <a:t>27/04/2026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5CC917-BCEB-1C5E-DE5D-0F87B194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023B73-51AD-61A1-5355-C05213553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E343-5197-4B6A-B843-2EEE2F19EB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9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A1E9894-D8BC-4C3E-FACC-BC877C8F25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3765FB6-8E80-C1C2-531D-D9CF36E34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9FCDA2-F961-91A9-7F80-10CD85738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89AC-9FEB-4A60-9655-E8B3490A2069}" type="datetimeFigureOut">
              <a:rPr lang="it-IT" smtClean="0"/>
              <a:t>27/04/2026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F9A2D5-B9EC-E1C1-75E4-9EE7DC514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9D81DF1-68C0-F67A-422B-61544C1C6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E343-5197-4B6A-B843-2EEE2F19EB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5434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F0E499-6C4F-F3E8-8A6E-068760CCC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CC707F-ADD3-DCB0-18EB-1631E31A0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98101B-34B8-A417-6F9B-D41F2DD7D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89AC-9FEB-4A60-9655-E8B3490A2069}" type="datetimeFigureOut">
              <a:rPr lang="it-IT" smtClean="0"/>
              <a:t>27/04/2026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8E8B83-9F65-1A99-F443-0FE33DFC9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71688F-2F85-21D4-81BA-4D02AE74B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E343-5197-4B6A-B843-2EEE2F19EB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960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5B88A1-2B89-A94B-C478-1C57A22A9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824A0F-ED92-0029-E5A7-2CE4ECEF4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88DF24-75D0-6F78-3C1C-3EEA8DED6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89AC-9FEB-4A60-9655-E8B3490A2069}" type="datetimeFigureOut">
              <a:rPr lang="it-IT" smtClean="0"/>
              <a:t>27/04/2026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535450-868B-D857-2D71-B020926C8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844C87-3505-86D5-7EC8-E664035A8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E343-5197-4B6A-B843-2EEE2F19EB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0792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E56F60-43EE-116F-F1BC-19D666401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5FC2E2-7D8A-BDF5-C3F8-938F28CA6A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2BC7C14-2976-78FC-9141-AD512AA83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C26F639-E153-28B2-E385-9192FA103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89AC-9FEB-4A60-9655-E8B3490A2069}" type="datetimeFigureOut">
              <a:rPr lang="it-IT" smtClean="0"/>
              <a:t>27/04/2026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846141E-CE90-BA7D-8F2B-AB461B9E4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1EAD541-D45F-B8A4-3598-8D8E48B9F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E343-5197-4B6A-B843-2EEE2F19EB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6587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538AA5-3D45-C320-8CD2-10A134709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EDD6C08-52BC-A6A2-3069-B316827F3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85AC9AB-D929-A01B-5237-07C4E36E3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B001198-12B9-5F04-245B-E5D0C92EE1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EBA047F-6AF6-1561-E2A3-6C91CB9534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D76C0B6-1205-7FEB-0F62-B5A103391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89AC-9FEB-4A60-9655-E8B3490A2069}" type="datetimeFigureOut">
              <a:rPr lang="it-IT" smtClean="0"/>
              <a:t>27/04/2026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BD33C4E-4332-EC38-BDF0-B4061EB92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9ABF437-E0FB-0C12-B5A6-0998B1F9B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E343-5197-4B6A-B843-2EEE2F19EB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8875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0D156D-FC52-46BB-208D-29C5C2519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EC6E952-0724-878A-B3F6-C94225EFA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89AC-9FEB-4A60-9655-E8B3490A2069}" type="datetimeFigureOut">
              <a:rPr lang="it-IT" smtClean="0"/>
              <a:t>27/04/2026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DCB2622-ED7A-4D32-0AF6-0F49757D7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60611CE-08BD-39AB-0E8B-7E20E822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E343-5197-4B6A-B843-2EEE2F19EB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39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FB01F79-3C7F-32EC-F231-1275236FC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89AC-9FEB-4A60-9655-E8B3490A2069}" type="datetimeFigureOut">
              <a:rPr lang="it-IT" smtClean="0"/>
              <a:t>27/04/2026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B630BCD-6FB4-1038-835B-3F2923FD7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D6C5932-F2C5-84C3-6B46-9F5A89C05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E343-5197-4B6A-B843-2EEE2F19EB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7870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DDC0C2-505F-AE8B-7440-CB057C1E6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750FE8-2505-521F-D953-E593BED01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A992419-DC94-9685-585D-F9FA30254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595A22F-3822-1305-9E7A-E0806A56D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89AC-9FEB-4A60-9655-E8B3490A2069}" type="datetimeFigureOut">
              <a:rPr lang="it-IT" smtClean="0"/>
              <a:t>27/04/2026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1777BC4-F859-8CF0-C9AE-94249045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FC3E36C-1E80-EF6A-9157-32FE78B7F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E343-5197-4B6A-B843-2EEE2F19EB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4366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6C13BD-72C6-9307-8EC1-5D9E15BB1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AB564C1-7B76-6D89-7C7D-701DD4DD39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4356985-7F8D-D16F-EAD4-507715CE3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9B7BC00-A62E-28EB-21C2-CBD16FC7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89AC-9FEB-4A60-9655-E8B3490A2069}" type="datetimeFigureOut">
              <a:rPr lang="it-IT" smtClean="0"/>
              <a:t>27/04/2026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9C51DB2-4FA2-2CD9-886E-4CC51E4C4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4398205-6D91-FE8D-BEBD-1EEBECD52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E343-5197-4B6A-B843-2EEE2F19EB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037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221C426-F3E1-6F78-7831-30ACC8DFE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A69404-3597-CA57-B47C-51D5CEA10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DC85EC-9546-3CEB-1553-164A3B252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6489AC-9FEB-4A60-9655-E8B3490A2069}" type="datetimeFigureOut">
              <a:rPr lang="it-IT" smtClean="0"/>
              <a:t>27/04/2026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00F362-6081-CB9B-93F3-58EB42DD4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D81805-0581-3D5E-D001-DD2CC50644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5FE343-5197-4B6A-B843-2EEE2F19EB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711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eet.google.com/qma-xyuy-wtj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drive/folders/1CEegeJOWIl2zLm7_Z9nm9d8VXaCEzmEv?usp=sharing" TargetMode="External"/><Relationship Id="rId5" Type="http://schemas.openxmlformats.org/officeDocument/2006/relationships/hyperlink" Target="https://forms.gle/oG2NrkLoNX8GJ3ka6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164" name="Google Shape;164;p1"/>
          <p:cNvPicPr preferRelativeResize="0"/>
          <p:nvPr/>
        </p:nvPicPr>
        <p:blipFill rotWithShape="1">
          <a:blip r:embed="rId3">
            <a:alphaModFix/>
          </a:blip>
          <a:srcRect t="28647" b="15797"/>
          <a:stretch/>
        </p:blipFill>
        <p:spPr>
          <a:xfrm>
            <a:off x="0" y="0"/>
            <a:ext cx="12191980" cy="685800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"/>
          <p:cNvSpPr/>
          <p:nvPr/>
        </p:nvSpPr>
        <p:spPr>
          <a:xfrm>
            <a:off x="0" y="3230880"/>
            <a:ext cx="12192000" cy="362712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58039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66" name="Google Shape;166;p1"/>
          <p:cNvSpPr txBox="1">
            <a:spLocks noGrp="1"/>
          </p:cNvSpPr>
          <p:nvPr>
            <p:ph type="subTitle" idx="1"/>
          </p:nvPr>
        </p:nvSpPr>
        <p:spPr>
          <a:xfrm>
            <a:off x="360377" y="5912769"/>
            <a:ext cx="6438645" cy="568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lang="it-IT">
                <a:highlight>
                  <a:srgbClr val="C2E76D"/>
                </a:highlight>
              </a:rPr>
              <a:t>Contatti: ferriero.1913456@studenti.uniroma1.it</a:t>
            </a:r>
            <a:endParaRPr/>
          </a:p>
        </p:txBody>
      </p:sp>
      <p:sp>
        <p:nvSpPr>
          <p:cNvPr id="167" name="Google Shape;167;p1"/>
          <p:cNvSpPr txBox="1"/>
          <p:nvPr/>
        </p:nvSpPr>
        <p:spPr>
          <a:xfrm>
            <a:off x="768096" y="1911096"/>
            <a:ext cx="5852160" cy="216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it-IT" sz="4500" b="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TUTORAGGIO GENETICA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it-IT" sz="4500" b="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ANNO 25-26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"/>
          <p:cNvSpPr txBox="1"/>
          <p:nvPr/>
        </p:nvSpPr>
        <p:spPr>
          <a:xfrm>
            <a:off x="360376" y="4760367"/>
            <a:ext cx="6438645" cy="568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it-IT" sz="1800" b="0" i="0" u="none" strike="noStrike" cap="none">
                <a:solidFill>
                  <a:srgbClr val="000000"/>
                </a:solidFill>
                <a:highlight>
                  <a:srgbClr val="C2E76D"/>
                </a:highlight>
                <a:latin typeface="Play"/>
                <a:ea typeface="Play"/>
                <a:cs typeface="Play"/>
                <a:sym typeface="Play"/>
              </a:rPr>
              <a:t>Link Google Meet: </a:t>
            </a:r>
            <a:r>
              <a:rPr lang="it-IT" sz="1800" b="0" i="0" u="sng" strike="noStrike" cap="none">
                <a:solidFill>
                  <a:srgbClr val="000000"/>
                </a:solidFill>
                <a:highlight>
                  <a:srgbClr val="C2E76D"/>
                </a:highlight>
                <a:latin typeface="Play"/>
                <a:ea typeface="Play"/>
                <a:cs typeface="Play"/>
                <a:sym typeface="Pl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https://meet.google.com/qma-xyuy-wtj</a:t>
            </a:r>
            <a:endParaRPr sz="1800" b="0" i="0" u="none" strike="noStrike" cap="none">
              <a:solidFill>
                <a:srgbClr val="000000"/>
              </a:solidFill>
              <a:highlight>
                <a:srgbClr val="C2E76D"/>
              </a:highlight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44;p9">
            <a:extLst>
              <a:ext uri="{FF2B5EF4-FFF2-40B4-BE49-F238E27FC236}">
                <a16:creationId xmlns:a16="http://schemas.microsoft.com/office/drawing/2014/main" id="{12C2FB64-3AED-04D2-8707-1620F16D84B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t="28461" r="1" b="15993"/>
          <a:stretch/>
        </p:blipFill>
        <p:spPr>
          <a:xfrm>
            <a:off x="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B25D360-68ED-5E15-52CF-2C9507A41E9E}"/>
              </a:ext>
            </a:extLst>
          </p:cNvPr>
          <p:cNvSpPr txBox="1"/>
          <p:nvPr/>
        </p:nvSpPr>
        <p:spPr>
          <a:xfrm>
            <a:off x="224048" y="101600"/>
            <a:ext cx="94889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500" i="1" dirty="0">
                <a:latin typeface="+mj-lt"/>
              </a:rPr>
              <a:t>Esercizio 4.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D1C530D-6C33-0319-0894-B37A7306D7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834" t="29037" r="9584" b="17630"/>
          <a:stretch>
            <a:fillRect/>
          </a:stretch>
        </p:blipFill>
        <p:spPr>
          <a:xfrm>
            <a:off x="0" y="732542"/>
            <a:ext cx="12090400" cy="544749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10CC446-D7C6-3E75-7DA5-3157D61F46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916" t="59852" r="69750" b="36444"/>
          <a:stretch>
            <a:fillRect/>
          </a:stretch>
        </p:blipFill>
        <p:spPr>
          <a:xfrm>
            <a:off x="1696720" y="4307840"/>
            <a:ext cx="1747520" cy="43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24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"/>
          <p:cNvPicPr preferRelativeResize="0"/>
          <p:nvPr/>
        </p:nvPicPr>
        <p:blipFill rotWithShape="1">
          <a:blip r:embed="rId3">
            <a:alphaModFix/>
          </a:blip>
          <a:srcRect t="28647" b="15797"/>
          <a:stretch/>
        </p:blipFill>
        <p:spPr>
          <a:xfrm>
            <a:off x="0" y="0"/>
            <a:ext cx="12191980" cy="6858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0479" y="-103632"/>
            <a:ext cx="4329177" cy="437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"/>
          <p:cNvSpPr txBox="1"/>
          <p:nvPr/>
        </p:nvSpPr>
        <p:spPr>
          <a:xfrm>
            <a:off x="212344" y="-7266"/>
            <a:ext cx="4782312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it-IT" sz="4500" b="0" i="0" u="none" strike="noStrike" cap="none" dirty="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	PRESENZE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"/>
          <p:cNvSpPr txBox="1"/>
          <p:nvPr/>
        </p:nvSpPr>
        <p:spPr>
          <a:xfrm>
            <a:off x="497841" y="672130"/>
            <a:ext cx="36576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Indicare: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it-IT" sz="1800" b="0" i="0" u="none" strike="noStrike" cap="none" dirty="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Matricola;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it-IT" sz="1800" b="0" i="0" u="none" strike="noStrike" cap="none" dirty="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E-mail Sapienza;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it-IT" sz="1800" b="0" i="0" u="none" strike="noStrike" cap="none" dirty="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Canale di appartenenza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"/>
          <p:cNvSpPr txBox="1"/>
          <p:nvPr/>
        </p:nvSpPr>
        <p:spPr>
          <a:xfrm>
            <a:off x="212344" y="1954239"/>
            <a:ext cx="5959856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it-IT" sz="4500" b="0" i="0" u="none" strike="noStrike" cap="none" dirty="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	PRENOTAZIONI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360680" y="2746295"/>
            <a:ext cx="442163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Prenotarsi ai tutoraggi su e-learning al link:</a:t>
            </a:r>
            <a:endParaRPr lang="it-IT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chemeClr val="tx1"/>
                </a:solidFill>
                <a:latin typeface="Play"/>
                <a:ea typeface="Play"/>
                <a:cs typeface="Play"/>
                <a:sym typeface="Pl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https://forms.gle/oG2NrkLoNX8GJ3ka6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endParaRPr lang="it-IT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39F58DC-5F60-DE1B-26EB-FF910F26B26F}"/>
              </a:ext>
            </a:extLst>
          </p:cNvPr>
          <p:cNvSpPr txBox="1"/>
          <p:nvPr/>
        </p:nvSpPr>
        <p:spPr>
          <a:xfrm>
            <a:off x="212344" y="4665708"/>
            <a:ext cx="68166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chemeClr val="tx1"/>
                </a:solidFill>
                <a:latin typeface="Play" panose="020B060402020202020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https://drive.google.com/drive/folders/1CEegeJOWIl2zLm7_Z9nm9d8VXaCEzmEv?usp=sharing</a:t>
            </a:r>
            <a:endParaRPr lang="it-IT" sz="1800" dirty="0">
              <a:solidFill>
                <a:schemeClr val="tx1"/>
              </a:solidFill>
              <a:latin typeface="Play" panose="020B0604020202020204" charset="0"/>
            </a:endParaRPr>
          </a:p>
          <a:p>
            <a:endParaRPr lang="it-IT" sz="1800" dirty="0">
              <a:solidFill>
                <a:schemeClr val="tx1"/>
              </a:solidFill>
              <a:latin typeface="Play" panose="020B0604020202020204" charset="0"/>
            </a:endParaRPr>
          </a:p>
          <a:p>
            <a:r>
              <a:rPr lang="it-IT" sz="1800" dirty="0">
                <a:latin typeface="Play" panose="020B0604020202020204" charset="0"/>
              </a:rPr>
              <a:t>Per i </a:t>
            </a:r>
            <a:r>
              <a:rPr lang="it-IT" sz="1800" b="1" dirty="0">
                <a:latin typeface="Play" panose="020B0604020202020204" charset="0"/>
              </a:rPr>
              <a:t>PPT della lezione </a:t>
            </a:r>
            <a:r>
              <a:rPr lang="it-IT" sz="1800" dirty="0">
                <a:latin typeface="Play" panose="020B0604020202020204" charset="0"/>
              </a:rPr>
              <a:t>e per lo </a:t>
            </a:r>
            <a:r>
              <a:rPr lang="it-IT" sz="1800" b="1" dirty="0">
                <a:latin typeface="Play" panose="020B0604020202020204" charset="0"/>
              </a:rPr>
              <a:t>svolgimento degli esercizi</a:t>
            </a:r>
            <a:r>
              <a:rPr lang="it-IT" sz="1800" dirty="0">
                <a:latin typeface="Play" panose="020B0604020202020204" charset="0"/>
              </a:rPr>
              <a:t>.  </a:t>
            </a:r>
          </a:p>
          <a:p>
            <a:endParaRPr lang="it-IT" sz="1800" dirty="0">
              <a:latin typeface="Play" panose="020B0604020202020204" charset="0"/>
            </a:endParaRPr>
          </a:p>
          <a:p>
            <a:r>
              <a:rPr lang="it-IT" sz="1800" dirty="0">
                <a:latin typeface="Play" panose="020B0604020202020204" charset="0"/>
              </a:rPr>
              <a:t>Importante: Per la visualizzazione accedere con email: @studenti.uniroma1.it</a:t>
            </a:r>
          </a:p>
        </p:txBody>
      </p:sp>
      <p:sp>
        <p:nvSpPr>
          <p:cNvPr id="3" name="Google Shape;177;p2">
            <a:extLst>
              <a:ext uri="{FF2B5EF4-FFF2-40B4-BE49-F238E27FC236}">
                <a16:creationId xmlns:a16="http://schemas.microsoft.com/office/drawing/2014/main" id="{1BEE51FC-3075-7172-35A5-215FD339400B}"/>
              </a:ext>
            </a:extLst>
          </p:cNvPr>
          <p:cNvSpPr txBox="1"/>
          <p:nvPr/>
        </p:nvSpPr>
        <p:spPr>
          <a:xfrm>
            <a:off x="212344" y="3777286"/>
            <a:ext cx="4569968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it-IT" sz="4500" dirty="0">
                <a:latin typeface="Play"/>
                <a:sym typeface="Play"/>
              </a:rPr>
              <a:t>	LINK DRIVE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44;p9">
            <a:extLst>
              <a:ext uri="{FF2B5EF4-FFF2-40B4-BE49-F238E27FC236}">
                <a16:creationId xmlns:a16="http://schemas.microsoft.com/office/drawing/2014/main" id="{5F3E2397-6F29-F175-4E6B-1AE31F47730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t="28461" r="1" b="15993"/>
          <a:stretch/>
        </p:blipFill>
        <p:spPr>
          <a:xfrm>
            <a:off x="0" y="-7266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75;p2">
            <a:extLst>
              <a:ext uri="{FF2B5EF4-FFF2-40B4-BE49-F238E27FC236}">
                <a16:creationId xmlns:a16="http://schemas.microsoft.com/office/drawing/2014/main" id="{5784E349-F343-528A-CA15-DAB19A09624F}"/>
              </a:ext>
            </a:extLst>
          </p:cNvPr>
          <p:cNvSpPr txBox="1"/>
          <p:nvPr/>
        </p:nvSpPr>
        <p:spPr>
          <a:xfrm>
            <a:off x="212344" y="-7266"/>
            <a:ext cx="5557520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it-IT" sz="4500" b="1" i="1" u="none" strike="noStrike" cap="none" dirty="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Analisi delle tetradi. </a:t>
            </a:r>
            <a:endParaRPr sz="1400"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675096F-5EF9-3B5C-88C2-CECFDFD1919F}"/>
              </a:ext>
            </a:extLst>
          </p:cNvPr>
          <p:cNvSpPr txBox="1"/>
          <p:nvPr/>
        </p:nvSpPr>
        <p:spPr>
          <a:xfrm>
            <a:off x="212344" y="1650184"/>
            <a:ext cx="1183944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L’analisi delle tetradi è un sistema utilizzato per vedere direttamente i </a:t>
            </a:r>
            <a:r>
              <a:rPr lang="it-IT" b="1" dirty="0"/>
              <a:t>prodotti della meiosi</a:t>
            </a:r>
            <a:r>
              <a:rPr lang="it-IT" dirty="0"/>
              <a:t> e il processo di </a:t>
            </a:r>
            <a:r>
              <a:rPr lang="it-IT" b="1" dirty="0"/>
              <a:t>segregazione dei cromosomi</a:t>
            </a:r>
            <a:r>
              <a:rPr lang="it-IT" dirty="0"/>
              <a:t>.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E971ACB-550B-510E-77DF-69D48BFF9F0A}"/>
              </a:ext>
            </a:extLst>
          </p:cNvPr>
          <p:cNvSpPr txBox="1"/>
          <p:nvPr/>
        </p:nvSpPr>
        <p:spPr>
          <a:xfrm>
            <a:off x="212344" y="3176491"/>
            <a:ext cx="11839448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Le tetradi possono essere: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/>
              <a:t>Ordinate</a:t>
            </a:r>
            <a:r>
              <a:rPr lang="it-IT" dirty="0"/>
              <a:t> in cui i gameti possono ordinarsi secondo un asse, poiché l’involucro (o asco) che le avvolge le tiene allineate e non permette il mescolamento. Questo si verifica, ad esempio, in</a:t>
            </a:r>
            <a:r>
              <a:rPr lang="it-IT" i="1" dirty="0"/>
              <a:t> Neurospora crassa</a:t>
            </a:r>
            <a:r>
              <a:rPr lang="it-IT" dirty="0"/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/>
              <a:t>Disordinate</a:t>
            </a:r>
            <a:r>
              <a:rPr lang="it-IT" dirty="0"/>
              <a:t> i gameti non si ordinano secondo un asse poiché l’involucro (o asco) le tiene meno strettamente e quindi consente il mescolamento dei gameti. Questo si verifica, ad esempio, in </a:t>
            </a:r>
            <a:r>
              <a:rPr lang="it-IT" i="1" dirty="0" err="1"/>
              <a:t>Saccharomyces</a:t>
            </a:r>
            <a:r>
              <a:rPr lang="it-IT" i="1" dirty="0"/>
              <a:t> </a:t>
            </a:r>
            <a:r>
              <a:rPr lang="it-IT" i="1" dirty="0" err="1"/>
              <a:t>cerevisiae</a:t>
            </a:r>
            <a:r>
              <a:rPr lang="it-IT" dirty="0"/>
              <a:t>.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12112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44;p9">
            <a:extLst>
              <a:ext uri="{FF2B5EF4-FFF2-40B4-BE49-F238E27FC236}">
                <a16:creationId xmlns:a16="http://schemas.microsoft.com/office/drawing/2014/main" id="{1CE168AD-DE3C-5D43-FC2F-7AE562B8D08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t="28461" r="1" b="15993"/>
          <a:stretch/>
        </p:blipFill>
        <p:spPr>
          <a:xfrm>
            <a:off x="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7A56FD1-E245-E966-C888-D8F5D25210CA}"/>
              </a:ext>
            </a:extLst>
          </p:cNvPr>
          <p:cNvSpPr txBox="1"/>
          <p:nvPr/>
        </p:nvSpPr>
        <p:spPr>
          <a:xfrm>
            <a:off x="4315968" y="1041563"/>
            <a:ext cx="7665720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 </a:t>
            </a:r>
            <a:r>
              <a:rPr lang="it-IT" b="1" dirty="0" err="1"/>
              <a:t>Ditipi</a:t>
            </a:r>
            <a:r>
              <a:rPr lang="it-IT" b="1" dirty="0"/>
              <a:t> Parentali</a:t>
            </a:r>
            <a:r>
              <a:rPr lang="it-IT" dirty="0"/>
              <a:t> (</a:t>
            </a:r>
            <a:r>
              <a:rPr lang="it-IT" b="1" dirty="0"/>
              <a:t>PD</a:t>
            </a:r>
            <a:r>
              <a:rPr lang="it-IT" dirty="0"/>
              <a:t>) si originano dalla fusione dei nuclei originari e poi segregazione ordinata con la meiosi senza mescolamenti, ottenendo solo 2 genotipi.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 </a:t>
            </a:r>
            <a:r>
              <a:rPr lang="it-IT" b="1" dirty="0" err="1"/>
              <a:t>Ditipi</a:t>
            </a:r>
            <a:r>
              <a:rPr lang="it-IT" b="1" dirty="0"/>
              <a:t> Non Parentali </a:t>
            </a:r>
            <a:r>
              <a:rPr lang="it-IT" dirty="0"/>
              <a:t>(</a:t>
            </a:r>
            <a:r>
              <a:rPr lang="it-IT" b="1" dirty="0"/>
              <a:t>NPD</a:t>
            </a:r>
            <a:r>
              <a:rPr lang="it-IT" dirty="0"/>
              <a:t>), anch’essi si generano dalla fusione dei nuclei originari e poi segregazione in modo diverso dai genotipi parentali. 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 </a:t>
            </a:r>
            <a:r>
              <a:rPr lang="it-IT" b="1" dirty="0" err="1"/>
              <a:t>Tetratipi</a:t>
            </a:r>
            <a:r>
              <a:rPr lang="it-IT" b="1" dirty="0"/>
              <a:t> </a:t>
            </a:r>
            <a:r>
              <a:rPr lang="it-IT" dirty="0"/>
              <a:t>(</a:t>
            </a:r>
            <a:r>
              <a:rPr lang="it-IT" b="1" dirty="0"/>
              <a:t>T</a:t>
            </a:r>
            <a:r>
              <a:rPr lang="it-IT" dirty="0"/>
              <a:t>) si verificano a seguito di </a:t>
            </a:r>
            <a:r>
              <a:rPr lang="it-IT" b="1" dirty="0"/>
              <a:t>crossing-over</a:t>
            </a:r>
            <a:r>
              <a:rPr lang="it-IT" dirty="0"/>
              <a:t>.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1BB766-AAB1-D2E4-C8C2-4B488067ADA5}"/>
              </a:ext>
            </a:extLst>
          </p:cNvPr>
          <p:cNvSpPr txBox="1"/>
          <p:nvPr/>
        </p:nvSpPr>
        <p:spPr>
          <a:xfrm>
            <a:off x="329184" y="2154998"/>
            <a:ext cx="282549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Cromosomi con </a:t>
            </a:r>
            <a:r>
              <a:rPr lang="it-IT" b="1" dirty="0"/>
              <a:t>geni non associati </a:t>
            </a:r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57B4B76E-C140-3C18-F6B0-9FAC8A8D9E68}"/>
              </a:ext>
            </a:extLst>
          </p:cNvPr>
          <p:cNvSpPr/>
          <p:nvPr/>
        </p:nvSpPr>
        <p:spPr>
          <a:xfrm>
            <a:off x="3214116" y="2299995"/>
            <a:ext cx="1042416" cy="35661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BB74975-6E81-BD44-34BE-5CCD11FF7350}"/>
              </a:ext>
            </a:extLst>
          </p:cNvPr>
          <p:cNvSpPr txBox="1"/>
          <p:nvPr/>
        </p:nvSpPr>
        <p:spPr>
          <a:xfrm>
            <a:off x="127254" y="4490311"/>
            <a:ext cx="8971026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it-IT" b="1" dirty="0"/>
              <a:t>PD=NPD</a:t>
            </a:r>
            <a:r>
              <a:rPr lang="it-IT" dirty="0"/>
              <a:t> </a:t>
            </a:r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it-IT" dirty="0"/>
              <a:t>la probabilità che i geni segreghino insieme o separati è la stessa e dipende solo dall’</a:t>
            </a:r>
            <a:r>
              <a:rPr lang="it-IT" b="1" dirty="0"/>
              <a:t>assortimento indipendente</a:t>
            </a:r>
            <a:r>
              <a:rPr lang="it-IT" dirty="0"/>
              <a:t>. </a:t>
            </a:r>
          </a:p>
          <a:p>
            <a:endParaRPr lang="it-IT" dirty="0"/>
          </a:p>
          <a:p>
            <a:r>
              <a:rPr lang="it-IT" b="1" dirty="0"/>
              <a:t>non è possibile </a:t>
            </a:r>
            <a:r>
              <a:rPr lang="it-IT" dirty="0"/>
              <a:t>calcolare le distanze di mappa, perché i geni sono su cromosomi diversi. </a:t>
            </a: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00B759A3-C36C-5264-5390-82BC24F5538A}"/>
              </a:ext>
            </a:extLst>
          </p:cNvPr>
          <p:cNvSpPr/>
          <p:nvPr/>
        </p:nvSpPr>
        <p:spPr>
          <a:xfrm rot="5400000">
            <a:off x="1028457" y="3564111"/>
            <a:ext cx="1426949" cy="35661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Google Shape;175;p2">
            <a:extLst>
              <a:ext uri="{FF2B5EF4-FFF2-40B4-BE49-F238E27FC236}">
                <a16:creationId xmlns:a16="http://schemas.microsoft.com/office/drawing/2014/main" id="{33D27347-6C92-77AB-3597-BAFF4D6CBCF7}"/>
              </a:ext>
            </a:extLst>
          </p:cNvPr>
          <p:cNvSpPr txBox="1"/>
          <p:nvPr/>
        </p:nvSpPr>
        <p:spPr>
          <a:xfrm>
            <a:off x="212344" y="-7266"/>
            <a:ext cx="5557520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it-IT" sz="4500" b="1" i="1" u="none" strike="noStrike" cap="none" dirty="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Analisi delle tetradi. </a:t>
            </a:r>
            <a:endParaRPr sz="1400"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9218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44;p9">
            <a:extLst>
              <a:ext uri="{FF2B5EF4-FFF2-40B4-BE49-F238E27FC236}">
                <a16:creationId xmlns:a16="http://schemas.microsoft.com/office/drawing/2014/main" id="{2A86AB64-AFA2-CCA4-9351-2987AE3520A4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t="28461" r="1" b="15993"/>
          <a:stretch/>
        </p:blipFill>
        <p:spPr>
          <a:xfrm>
            <a:off x="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652D7B9-3EAB-1CE9-2E84-C2E6C6B6812F}"/>
              </a:ext>
            </a:extLst>
          </p:cNvPr>
          <p:cNvSpPr txBox="1"/>
          <p:nvPr/>
        </p:nvSpPr>
        <p:spPr>
          <a:xfrm>
            <a:off x="4398264" y="1095402"/>
            <a:ext cx="7665720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 </a:t>
            </a:r>
            <a:r>
              <a:rPr lang="it-IT" b="1" dirty="0" err="1"/>
              <a:t>Ditipi</a:t>
            </a:r>
            <a:r>
              <a:rPr lang="it-IT" b="1" dirty="0"/>
              <a:t> Parentali</a:t>
            </a:r>
            <a:r>
              <a:rPr lang="it-IT" dirty="0"/>
              <a:t> (</a:t>
            </a:r>
            <a:r>
              <a:rPr lang="it-IT" b="1" dirty="0"/>
              <a:t>PD</a:t>
            </a:r>
            <a:r>
              <a:rPr lang="it-IT" dirty="0"/>
              <a:t>) si originano dalla fusione dei nuclei originari e poi segregazione ordinata con la meiosi senza nessun crossing-over. La probabilità di avere questa configurazione è la più alta. 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 </a:t>
            </a:r>
            <a:r>
              <a:rPr lang="it-IT" b="1" dirty="0" err="1"/>
              <a:t>Tetratipi</a:t>
            </a:r>
            <a:r>
              <a:rPr lang="it-IT" b="1" dirty="0"/>
              <a:t> </a:t>
            </a:r>
            <a:r>
              <a:rPr lang="it-IT" dirty="0"/>
              <a:t>(</a:t>
            </a:r>
            <a:r>
              <a:rPr lang="it-IT" b="1" dirty="0"/>
              <a:t>T</a:t>
            </a:r>
            <a:r>
              <a:rPr lang="it-IT" dirty="0"/>
              <a:t>) si verificano a seguito di </a:t>
            </a:r>
            <a:r>
              <a:rPr lang="it-IT" b="1" dirty="0"/>
              <a:t>crossing-over</a:t>
            </a:r>
            <a:r>
              <a:rPr lang="it-IT" dirty="0"/>
              <a:t> che porta alla formazione di 4 genotipi di cui 2 sono uguali ai parentali e 2 no.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 </a:t>
            </a:r>
            <a:r>
              <a:rPr lang="it-IT" b="1" dirty="0" err="1"/>
              <a:t>Ditipi</a:t>
            </a:r>
            <a:r>
              <a:rPr lang="it-IT" b="1" dirty="0"/>
              <a:t> Non </a:t>
            </a:r>
            <a:r>
              <a:rPr lang="it-IT" b="1" dirty="0" err="1"/>
              <a:t>Parentanli</a:t>
            </a:r>
            <a:r>
              <a:rPr lang="it-IT" b="1" dirty="0"/>
              <a:t> </a:t>
            </a:r>
            <a:r>
              <a:rPr lang="it-IT" dirty="0"/>
              <a:t>(</a:t>
            </a:r>
            <a:r>
              <a:rPr lang="it-IT" b="1" dirty="0"/>
              <a:t>NPD</a:t>
            </a:r>
            <a:r>
              <a:rPr lang="it-IT" dirty="0"/>
              <a:t>) si originano a seguito di </a:t>
            </a:r>
            <a:r>
              <a:rPr lang="it-IT" b="1" dirty="0"/>
              <a:t>2 crossing-over</a:t>
            </a:r>
            <a:r>
              <a:rPr lang="it-IT" dirty="0"/>
              <a:t> che coinvolgono 4 cromatidi e generano spore </a:t>
            </a:r>
            <a:r>
              <a:rPr lang="it-IT"/>
              <a:t>con genotipi </a:t>
            </a:r>
            <a:r>
              <a:rPr lang="it-IT" dirty="0"/>
              <a:t>esclusivamente ricombinanti. Si verificano con la probabilità più bassa.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D307694-D664-6DE0-0BF2-111CA3EC6C28}"/>
              </a:ext>
            </a:extLst>
          </p:cNvPr>
          <p:cNvSpPr txBox="1"/>
          <p:nvPr/>
        </p:nvSpPr>
        <p:spPr>
          <a:xfrm>
            <a:off x="411480" y="1926398"/>
            <a:ext cx="282549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Cromosomi con </a:t>
            </a:r>
            <a:r>
              <a:rPr lang="it-IT" b="1" dirty="0"/>
              <a:t>geni associati </a:t>
            </a:r>
            <a:r>
              <a:rPr lang="it-IT" dirty="0"/>
              <a:t>(PD&gt;&gt;NPD). </a:t>
            </a:r>
            <a:endParaRPr lang="it-IT" b="1" dirty="0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CE5AAC51-1B5E-2624-CE96-B3D978FB39DF}"/>
              </a:ext>
            </a:extLst>
          </p:cNvPr>
          <p:cNvSpPr/>
          <p:nvPr/>
        </p:nvSpPr>
        <p:spPr>
          <a:xfrm>
            <a:off x="3296412" y="2071395"/>
            <a:ext cx="1042416" cy="35661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9E6426B0-679F-BF2B-857D-D22210659AF7}"/>
                  </a:ext>
                </a:extLst>
              </p:cNvPr>
              <p:cNvSpPr txBox="1"/>
              <p:nvPr/>
            </p:nvSpPr>
            <p:spPr>
              <a:xfrm>
                <a:off x="209550" y="4558684"/>
                <a:ext cx="8971026" cy="204049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it-IT" dirty="0"/>
                  <a:t>In questo caso è possibile calcolare la </a:t>
                </a:r>
                <a:r>
                  <a:rPr lang="it-IT" b="1" dirty="0"/>
                  <a:t>distanza tra i geni </a:t>
                </a:r>
                <a:r>
                  <a:rPr lang="it-IT" dirty="0"/>
                  <a:t>basandosi sulla frequenza di ricombinazione usando la formula: </a:t>
                </a:r>
              </a:p>
              <a:p>
                <a:endParaRPr lang="it-IT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°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𝑁𝑃𝐷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°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𝑇𝑂𝑇</m:t>
                        </m:r>
                      </m:den>
                    </m:f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×100</m:t>
                    </m:r>
                  </m:oMath>
                </a14:m>
                <a:r>
                  <a:rPr lang="it-IT" sz="2000" dirty="0"/>
                  <a:t> </a:t>
                </a:r>
              </a:p>
              <a:p>
                <a:endParaRPr lang="it-IT" dirty="0"/>
              </a:p>
              <a:p>
                <a:r>
                  <a:rPr lang="it-IT" dirty="0"/>
                  <a:t>Se le </a:t>
                </a:r>
                <a:r>
                  <a:rPr lang="it-IT" b="1" dirty="0"/>
                  <a:t>tetradi non sono ordinate </a:t>
                </a:r>
                <a:r>
                  <a:rPr lang="it-IT" dirty="0"/>
                  <a:t>non si procede oltre. </a:t>
                </a: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9E6426B0-679F-BF2B-857D-D22210659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" y="4558684"/>
                <a:ext cx="8971026" cy="2040495"/>
              </a:xfrm>
              <a:prstGeom prst="rect">
                <a:avLst/>
              </a:prstGeom>
              <a:blipFill>
                <a:blip r:embed="rId3"/>
                <a:stretch>
                  <a:fillRect l="-543" t="-1493" b="-38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B3DBD3BF-8CEA-6FF2-59C1-CE6B8C1F606E}"/>
              </a:ext>
            </a:extLst>
          </p:cNvPr>
          <p:cNvSpPr/>
          <p:nvPr/>
        </p:nvSpPr>
        <p:spPr>
          <a:xfrm rot="5400000">
            <a:off x="937258" y="3387854"/>
            <a:ext cx="1773939" cy="35661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Google Shape;175;p2">
            <a:extLst>
              <a:ext uri="{FF2B5EF4-FFF2-40B4-BE49-F238E27FC236}">
                <a16:creationId xmlns:a16="http://schemas.microsoft.com/office/drawing/2014/main" id="{608B1117-C25B-9C1C-92F6-9980596DD635}"/>
              </a:ext>
            </a:extLst>
          </p:cNvPr>
          <p:cNvSpPr txBox="1"/>
          <p:nvPr/>
        </p:nvSpPr>
        <p:spPr>
          <a:xfrm>
            <a:off x="212344" y="-7266"/>
            <a:ext cx="5557520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it-IT" sz="4500" b="1" i="1" u="none" strike="noStrike" cap="none" dirty="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Analisi delle tetradi. </a:t>
            </a:r>
            <a:endParaRPr sz="1400"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544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44;p9">
            <a:extLst>
              <a:ext uri="{FF2B5EF4-FFF2-40B4-BE49-F238E27FC236}">
                <a16:creationId xmlns:a16="http://schemas.microsoft.com/office/drawing/2014/main" id="{7782FCB6-A51F-38FB-0019-2E2BE196684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t="28461" r="1" b="15993"/>
          <a:stretch/>
        </p:blipFill>
        <p:spPr>
          <a:xfrm>
            <a:off x="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75;p2">
            <a:extLst>
              <a:ext uri="{FF2B5EF4-FFF2-40B4-BE49-F238E27FC236}">
                <a16:creationId xmlns:a16="http://schemas.microsoft.com/office/drawing/2014/main" id="{6C0E23FD-24FA-8683-6E7C-4BE69805D20D}"/>
              </a:ext>
            </a:extLst>
          </p:cNvPr>
          <p:cNvSpPr txBox="1"/>
          <p:nvPr/>
        </p:nvSpPr>
        <p:spPr>
          <a:xfrm>
            <a:off x="212344" y="-7266"/>
            <a:ext cx="5557520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it-IT" sz="4500" b="1" i="1" u="none" strike="noStrike" cap="none" dirty="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Analisi delle tetradi. </a:t>
            </a:r>
            <a:endParaRPr sz="1400"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7767CD0-A112-F1F0-3322-C7EC0AB4176B}"/>
              </a:ext>
            </a:extLst>
          </p:cNvPr>
          <p:cNvSpPr txBox="1"/>
          <p:nvPr/>
        </p:nvSpPr>
        <p:spPr>
          <a:xfrm>
            <a:off x="338328" y="777524"/>
            <a:ext cx="11411712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Nel caso di </a:t>
            </a:r>
            <a:r>
              <a:rPr lang="it-IT" b="1" dirty="0"/>
              <a:t>tetradi ordinate</a:t>
            </a:r>
            <a:r>
              <a:rPr lang="it-IT" dirty="0"/>
              <a:t> si può stabilire quando è avvenuta la </a:t>
            </a:r>
            <a:r>
              <a:rPr lang="it-IT" b="1" dirty="0"/>
              <a:t>segregazione </a:t>
            </a:r>
            <a:r>
              <a:rPr lang="it-IT" dirty="0"/>
              <a:t>degli alleli: </a:t>
            </a:r>
          </a:p>
          <a:p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Se la segregazione è avvenuta in </a:t>
            </a:r>
            <a:r>
              <a:rPr lang="it-IT" b="1" dirty="0"/>
              <a:t>M1</a:t>
            </a:r>
            <a:r>
              <a:rPr lang="it-IT" dirty="0"/>
              <a:t> (prima divisione meiotica) le spore saranno organizzate in modo tale che le prime 2 (o 4) e le ultime 2 (o 4) saranno identiche.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Se la segregazione è avvenuta in </a:t>
            </a:r>
            <a:r>
              <a:rPr lang="it-IT" b="1" dirty="0"/>
              <a:t>M2 </a:t>
            </a:r>
            <a:r>
              <a:rPr lang="it-IT" dirty="0"/>
              <a:t>(seconda divisione meiotica) le spore saranno organizzate a </a:t>
            </a:r>
            <a:r>
              <a:rPr lang="it-IT" b="1" dirty="0"/>
              <a:t>coppie alternate</a:t>
            </a:r>
            <a:r>
              <a:rPr lang="it-IT" dirty="0"/>
              <a:t>. </a:t>
            </a:r>
            <a:endParaRPr lang="it-I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DA4939C0-B549-F226-F628-1FC2ECA52308}"/>
                  </a:ext>
                </a:extLst>
              </p:cNvPr>
              <p:cNvSpPr txBox="1"/>
              <p:nvPr/>
            </p:nvSpPr>
            <p:spPr>
              <a:xfrm>
                <a:off x="321554" y="4434840"/>
                <a:ext cx="11548872" cy="138813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Si può, quindi, calcolare la </a:t>
                </a:r>
                <a:r>
                  <a:rPr lang="it-IT" b="1" dirty="0"/>
                  <a:t>distanza dei geni rispetto al centromero</a:t>
                </a:r>
                <a:r>
                  <a:rPr lang="it-IT" dirty="0"/>
                  <a:t> usando la formula: </a:t>
                </a:r>
              </a:p>
              <a:p>
                <a:endParaRPr lang="it-IT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𝑡𝑒𝑡𝑟𝑎𝑑𝑖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𝑐h𝑒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𝑠𝑒𝑔𝑟𝑒𝑔𝑎𝑛𝑜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𝑖𝑙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𝑔𝑒𝑛𝑒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𝑇𝑂𝑇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𝑠𝑝𝑜𝑟𝑒</m:t>
                          </m:r>
                        </m:den>
                      </m:f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DA4939C0-B549-F226-F628-1FC2ECA52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54" y="4434840"/>
                <a:ext cx="11548872" cy="1388137"/>
              </a:xfrm>
              <a:prstGeom prst="rect">
                <a:avLst/>
              </a:prstGeom>
              <a:blipFill>
                <a:blip r:embed="rId3"/>
                <a:stretch>
                  <a:fillRect l="-475" t="-22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0464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44;p9">
            <a:extLst>
              <a:ext uri="{FF2B5EF4-FFF2-40B4-BE49-F238E27FC236}">
                <a16:creationId xmlns:a16="http://schemas.microsoft.com/office/drawing/2014/main" id="{88AFA73C-C047-AAC7-747B-48E661363A9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t="28461" r="1" b="15993"/>
          <a:stretch/>
        </p:blipFill>
        <p:spPr>
          <a:xfrm>
            <a:off x="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5F8514C-262A-1A26-BC4F-58C2C4FEDB51}"/>
              </a:ext>
            </a:extLst>
          </p:cNvPr>
          <p:cNvSpPr txBox="1"/>
          <p:nvPr/>
        </p:nvSpPr>
        <p:spPr>
          <a:xfrm>
            <a:off x="146304" y="837184"/>
            <a:ext cx="11765280" cy="563231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Un ceppo di </a:t>
            </a:r>
            <a:r>
              <a:rPr lang="it-IT" i="1" dirty="0"/>
              <a:t>Neurospora </a:t>
            </a:r>
            <a:r>
              <a:rPr lang="it-IT" dirty="0"/>
              <a:t> (</a:t>
            </a:r>
            <a:r>
              <a:rPr lang="it-IT" u="sng" dirty="0"/>
              <a:t>tetradi ordinate</a:t>
            </a:r>
            <a:r>
              <a:rPr lang="it-IT" dirty="0"/>
              <a:t>) carente di </a:t>
            </a:r>
            <a:r>
              <a:rPr lang="it-IT" i="1" dirty="0"/>
              <a:t>riboflavina </a:t>
            </a:r>
            <a:r>
              <a:rPr lang="it-IT" dirty="0"/>
              <a:t>(</a:t>
            </a:r>
            <a:r>
              <a:rPr lang="it-IT" i="1" dirty="0"/>
              <a:t>r</a:t>
            </a:r>
            <a:r>
              <a:rPr lang="it-IT" dirty="0"/>
              <a:t>) viene incrociato con un ceppo incapace di sintetizzare il </a:t>
            </a:r>
            <a:r>
              <a:rPr lang="it-IT" i="1" dirty="0"/>
              <a:t>triptofano</a:t>
            </a:r>
            <a:r>
              <a:rPr lang="it-IT" dirty="0"/>
              <a:t> (</a:t>
            </a:r>
            <a:r>
              <a:rPr lang="it-IT" i="1" dirty="0"/>
              <a:t>t</a:t>
            </a:r>
            <a:r>
              <a:rPr lang="it-IT" dirty="0"/>
              <a:t>). Si ottengono i risultati riportati sotto.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I due geni sono associati? Si determinino le distanze tra di loro (nel caso in cui siano associati) e le distanze dal centromero. Costruire la mappa dei geni. 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CF4E82B6-A41F-5022-43D3-28045A787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90670"/>
              </p:ext>
            </p:extLst>
          </p:nvPr>
        </p:nvGraphicFramePr>
        <p:xfrm>
          <a:off x="390144" y="1736682"/>
          <a:ext cx="11103860" cy="37480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10386">
                  <a:extLst>
                    <a:ext uri="{9D8B030D-6E8A-4147-A177-3AD203B41FA5}">
                      <a16:colId xmlns:a16="http://schemas.microsoft.com/office/drawing/2014/main" val="1915561808"/>
                    </a:ext>
                  </a:extLst>
                </a:gridCol>
                <a:gridCol w="1110386">
                  <a:extLst>
                    <a:ext uri="{9D8B030D-6E8A-4147-A177-3AD203B41FA5}">
                      <a16:colId xmlns:a16="http://schemas.microsoft.com/office/drawing/2014/main" val="967186601"/>
                    </a:ext>
                  </a:extLst>
                </a:gridCol>
                <a:gridCol w="1110386">
                  <a:extLst>
                    <a:ext uri="{9D8B030D-6E8A-4147-A177-3AD203B41FA5}">
                      <a16:colId xmlns:a16="http://schemas.microsoft.com/office/drawing/2014/main" val="4282121117"/>
                    </a:ext>
                  </a:extLst>
                </a:gridCol>
                <a:gridCol w="1110386">
                  <a:extLst>
                    <a:ext uri="{9D8B030D-6E8A-4147-A177-3AD203B41FA5}">
                      <a16:colId xmlns:a16="http://schemas.microsoft.com/office/drawing/2014/main" val="378754873"/>
                    </a:ext>
                  </a:extLst>
                </a:gridCol>
                <a:gridCol w="1110386">
                  <a:extLst>
                    <a:ext uri="{9D8B030D-6E8A-4147-A177-3AD203B41FA5}">
                      <a16:colId xmlns:a16="http://schemas.microsoft.com/office/drawing/2014/main" val="2413836108"/>
                    </a:ext>
                  </a:extLst>
                </a:gridCol>
                <a:gridCol w="1110386">
                  <a:extLst>
                    <a:ext uri="{9D8B030D-6E8A-4147-A177-3AD203B41FA5}">
                      <a16:colId xmlns:a16="http://schemas.microsoft.com/office/drawing/2014/main" val="2348685733"/>
                    </a:ext>
                  </a:extLst>
                </a:gridCol>
                <a:gridCol w="1110386">
                  <a:extLst>
                    <a:ext uri="{9D8B030D-6E8A-4147-A177-3AD203B41FA5}">
                      <a16:colId xmlns:a16="http://schemas.microsoft.com/office/drawing/2014/main" val="1303477908"/>
                    </a:ext>
                  </a:extLst>
                </a:gridCol>
                <a:gridCol w="1110386">
                  <a:extLst>
                    <a:ext uri="{9D8B030D-6E8A-4147-A177-3AD203B41FA5}">
                      <a16:colId xmlns:a16="http://schemas.microsoft.com/office/drawing/2014/main" val="353971321"/>
                    </a:ext>
                  </a:extLst>
                </a:gridCol>
                <a:gridCol w="1110386">
                  <a:extLst>
                    <a:ext uri="{9D8B030D-6E8A-4147-A177-3AD203B41FA5}">
                      <a16:colId xmlns:a16="http://schemas.microsoft.com/office/drawing/2014/main" val="80765166"/>
                    </a:ext>
                  </a:extLst>
                </a:gridCol>
                <a:gridCol w="1110386">
                  <a:extLst>
                    <a:ext uri="{9D8B030D-6E8A-4147-A177-3AD203B41FA5}">
                      <a16:colId xmlns:a16="http://schemas.microsoft.com/office/drawing/2014/main" val="167078534"/>
                    </a:ext>
                  </a:extLst>
                </a:gridCol>
              </a:tblGrid>
              <a:tr h="3407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118482"/>
                  </a:ext>
                </a:extLst>
              </a:tr>
              <a:tr h="7053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r  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+  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r  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r  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r  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r  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r  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r  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r  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r   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386638"/>
                  </a:ext>
                </a:extLst>
              </a:tr>
              <a:tr h="7053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r  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r  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+  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+  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r  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r  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r  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r  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+   +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+  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910634"/>
                  </a:ext>
                </a:extLst>
              </a:tr>
              <a:tr h="7053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+  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r  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r  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+  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+  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+  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+  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+  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r   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r  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311913"/>
                  </a:ext>
                </a:extLst>
              </a:tr>
              <a:tr h="7053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+  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+  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+  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r  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+  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+  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+  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+  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+  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+   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055079"/>
                  </a:ext>
                </a:extLst>
              </a:tr>
              <a:tr h="3407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570599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0C499C62-2E30-1E3D-4045-D89EF36596E6}"/>
              </a:ext>
            </a:extLst>
          </p:cNvPr>
          <p:cNvSpPr txBox="1"/>
          <p:nvPr/>
        </p:nvSpPr>
        <p:spPr>
          <a:xfrm>
            <a:off x="224048" y="101600"/>
            <a:ext cx="94889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500" i="1">
                <a:latin typeface="+mj-lt"/>
              </a:rPr>
              <a:t>Esercizio </a:t>
            </a:r>
            <a:r>
              <a:rPr lang="it-IT" sz="3500" i="1" dirty="0">
                <a:latin typeface="+mj-lt"/>
              </a:rPr>
              <a:t>1</a:t>
            </a:r>
            <a:r>
              <a:rPr lang="it-IT" sz="3500" i="1">
                <a:latin typeface="+mj-lt"/>
              </a:rPr>
              <a:t>. </a:t>
            </a:r>
            <a:endParaRPr lang="it-IT" sz="35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7852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44;p9">
            <a:extLst>
              <a:ext uri="{FF2B5EF4-FFF2-40B4-BE49-F238E27FC236}">
                <a16:creationId xmlns:a16="http://schemas.microsoft.com/office/drawing/2014/main" id="{669DDB82-8ED5-0475-F697-F7ACB2D5F8B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t="28461" r="1" b="15993"/>
          <a:stretch/>
        </p:blipFill>
        <p:spPr>
          <a:xfrm>
            <a:off x="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836CC41-0B31-6EF7-9815-8F09BC64966C}"/>
              </a:ext>
            </a:extLst>
          </p:cNvPr>
          <p:cNvSpPr txBox="1"/>
          <p:nvPr/>
        </p:nvSpPr>
        <p:spPr>
          <a:xfrm>
            <a:off x="146304" y="1436630"/>
            <a:ext cx="11821648" cy="186204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Gli aschi prodotti dalla meiosi di lievito con </a:t>
            </a:r>
            <a:r>
              <a:rPr lang="it-IT" u="sng" dirty="0"/>
              <a:t>tetradi ordinate</a:t>
            </a:r>
            <a:r>
              <a:rPr lang="it-IT" dirty="0"/>
              <a:t> derivanti dall’incrocio </a:t>
            </a:r>
          </a:p>
          <a:p>
            <a:pPr algn="ctr"/>
            <a:r>
              <a:rPr lang="it-IT" sz="2500" i="1" dirty="0"/>
              <a:t>a b c × + + +</a:t>
            </a:r>
          </a:p>
          <a:p>
            <a:r>
              <a:rPr lang="it-IT" dirty="0"/>
              <a:t>sono rappresentati nella tabella sotto. 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dirty="0"/>
              <a:t>Indicare i geni associati, le distanze di mappa tra i geni associati e le distanze con il centromero. </a:t>
            </a:r>
          </a:p>
          <a:p>
            <a:pPr marL="800100" lvl="1" indent="-342900">
              <a:buFont typeface="+mj-lt"/>
              <a:buAutoNum type="arabicPeriod"/>
            </a:pPr>
            <a:endParaRPr lang="it-IT" dirty="0"/>
          </a:p>
          <a:p>
            <a:pPr marL="800100" lvl="1" indent="-342900">
              <a:buFont typeface="+mj-lt"/>
              <a:buAutoNum type="arabicPeriod"/>
            </a:pPr>
            <a:r>
              <a:rPr lang="it-IT" dirty="0"/>
              <a:t>Schematizzare gli scambi che hanno dato origine alla tetrade D.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BE3B348-458C-A7D0-4DEB-2A2B42198D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715" t="46447" r="28202" b="35225"/>
          <a:stretch>
            <a:fillRect/>
          </a:stretch>
        </p:blipFill>
        <p:spPr>
          <a:xfrm>
            <a:off x="966460" y="3475840"/>
            <a:ext cx="10259060" cy="219953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937D803-069A-97FB-B2AA-54EE623F3A23}"/>
              </a:ext>
            </a:extLst>
          </p:cNvPr>
          <p:cNvSpPr txBox="1"/>
          <p:nvPr/>
        </p:nvSpPr>
        <p:spPr>
          <a:xfrm>
            <a:off x="224048" y="101600"/>
            <a:ext cx="94889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500" i="1" dirty="0">
                <a:latin typeface="+mj-lt"/>
              </a:rPr>
              <a:t>Esercizio 2. </a:t>
            </a:r>
          </a:p>
        </p:txBody>
      </p:sp>
    </p:spTree>
    <p:extLst>
      <p:ext uri="{BB962C8B-B14F-4D97-AF65-F5344CB8AC3E}">
        <p14:creationId xmlns:p14="http://schemas.microsoft.com/office/powerpoint/2010/main" val="2464528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44;p9">
            <a:extLst>
              <a:ext uri="{FF2B5EF4-FFF2-40B4-BE49-F238E27FC236}">
                <a16:creationId xmlns:a16="http://schemas.microsoft.com/office/drawing/2014/main" id="{7DDF1B4C-531E-7002-4218-B09178E2083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t="28461" r="1" b="15993"/>
          <a:stretch/>
        </p:blipFill>
        <p:spPr>
          <a:xfrm>
            <a:off x="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BB29774-6318-A722-7983-910B54857486}"/>
              </a:ext>
            </a:extLst>
          </p:cNvPr>
          <p:cNvSpPr txBox="1"/>
          <p:nvPr/>
        </p:nvSpPr>
        <p:spPr>
          <a:xfrm>
            <a:off x="224048" y="101600"/>
            <a:ext cx="94889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500" i="1" dirty="0">
                <a:latin typeface="+mj-lt"/>
              </a:rPr>
              <a:t>Esercizio 3.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93DB8AD-E045-AB93-022B-A494E958F9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416" t="29332" r="10833" b="17186"/>
          <a:stretch>
            <a:fillRect/>
          </a:stretch>
        </p:blipFill>
        <p:spPr>
          <a:xfrm>
            <a:off x="0" y="834132"/>
            <a:ext cx="12192000" cy="566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974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810</Words>
  <Application>Microsoft Office PowerPoint</Application>
  <PresentationFormat>Widescreen</PresentationFormat>
  <Paragraphs>144</Paragraphs>
  <Slides>10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Cambria Math</vt:lpstr>
      <vt:lpstr>Play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Angelo Ferriero</dc:creator>
  <cp:lastModifiedBy>Angelo Ferriero</cp:lastModifiedBy>
  <cp:revision>14</cp:revision>
  <dcterms:created xsi:type="dcterms:W3CDTF">2026-04-02T08:40:31Z</dcterms:created>
  <dcterms:modified xsi:type="dcterms:W3CDTF">2026-04-27T20:28:47Z</dcterms:modified>
</cp:coreProperties>
</file>