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9" r:id="rId4"/>
    <p:sldId id="273" r:id="rId5"/>
    <p:sldId id="270" r:id="rId6"/>
    <p:sldId id="271" r:id="rId7"/>
    <p:sldId id="272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78B4C065-6CC6-4CCB-A5E1-256BD0922F18}">
          <p14:sldIdLst>
            <p14:sldId id="257"/>
            <p14:sldId id="258"/>
            <p14:sldId id="269"/>
            <p14:sldId id="273"/>
            <p14:sldId id="270"/>
            <p14:sldId id="271"/>
            <p14:sldId id="27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0111ED-EB2B-4FB3-9805-394F9C918B0E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5F3FEB-2BCB-4970-9447-3AECD7EBD2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4094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1" name="Google Shape;16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71" name="Google Shape;17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E42B03-D690-FADA-5353-3CBF8FDEC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A7EF5E9-334D-B63F-2CD4-B8A2D76944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5C4F6C-BA5C-B89A-50A7-F3094F67D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89AC-9FEB-4A60-9655-E8B3490A2069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30DFA1D-CE95-5D6B-9FD4-376986629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333A81D-F7BB-2285-0169-291891332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3169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E121DA-F83D-C82B-3BC5-192229A55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99C2624-97F9-11A9-9EC9-AE27D5FEF6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F309097-6BEF-EC37-4943-9A8E75962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89AC-9FEB-4A60-9655-E8B3490A2069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E5CC917-BCEB-1C5E-DE5D-0F87B1949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1023B73-51AD-61A1-5355-C05213553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95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A1E9894-D8BC-4C3E-FACC-BC877C8F25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3765FB6-8E80-C1C2-531D-D9CF36E34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D9FCDA2-F961-91A9-7F80-10CD85738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89AC-9FEB-4A60-9655-E8B3490A2069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F9A2D5-B9EC-E1C1-75E4-9EE7DC514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9D81DF1-68C0-F67A-422B-61544C1C6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5434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F0E499-6C4F-F3E8-8A6E-068760CCC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CC707F-ADD3-DCB0-18EB-1631E31A0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398101B-34B8-A417-6F9B-D41F2DD7D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89AC-9FEB-4A60-9655-E8B3490A2069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48E8B83-9F65-1A99-F443-0FE33DFC9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71688F-2F85-21D4-81BA-4D02AE74B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9604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5B88A1-2B89-A94B-C478-1C57A22A9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D824A0F-ED92-0029-E5A7-2CE4ECEF47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C88DF24-75D0-6F78-3C1C-3EEA8DED6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89AC-9FEB-4A60-9655-E8B3490A2069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3535450-868B-D857-2D71-B020926C8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0844C87-3505-86D5-7EC8-E664035A8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0792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E56F60-43EE-116F-F1BC-19D666401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5FC2E2-7D8A-BDF5-C3F8-938F28CA6A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2BC7C14-2976-78FC-9141-AD512AA831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C26F639-E153-28B2-E385-9192FA103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89AC-9FEB-4A60-9655-E8B3490A2069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846141E-CE90-BA7D-8F2B-AB461B9E4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1EAD541-D45F-B8A4-3598-8D8E48B9F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6587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538AA5-3D45-C320-8CD2-10A134709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EDD6C08-52BC-A6A2-3069-B316827F3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85AC9AB-D929-A01B-5237-07C4E36E3E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B001198-12B9-5F04-245B-E5D0C92EE1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EBA047F-6AF6-1561-E2A3-6C91CB9534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D76C0B6-1205-7FEB-0F62-B5A103391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89AC-9FEB-4A60-9655-E8B3490A2069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BD33C4E-4332-EC38-BDF0-B4061EB92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9ABF437-E0FB-0C12-B5A6-0998B1F9B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8875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0D156D-FC52-46BB-208D-29C5C2519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EC6E952-0724-878A-B3F6-C94225EFA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89AC-9FEB-4A60-9655-E8B3490A2069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DCB2622-ED7A-4D32-0AF6-0F49757D7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60611CE-08BD-39AB-0E8B-7E20E8225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3977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FB01F79-3C7F-32EC-F231-1275236FC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89AC-9FEB-4A60-9655-E8B3490A2069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B630BCD-6FB4-1038-835B-3F2923FD7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D6C5932-F2C5-84C3-6B46-9F5A89C05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7870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DDC0C2-505F-AE8B-7440-CB057C1E6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750FE8-2505-521F-D953-E593BED01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A992419-DC94-9685-585D-F9FA30254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595A22F-3822-1305-9E7A-E0806A56D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89AC-9FEB-4A60-9655-E8B3490A2069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1777BC4-F859-8CF0-C9AE-942490455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FC3E36C-1E80-EF6A-9157-32FE78B7F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4366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6C13BD-72C6-9307-8EC1-5D9E15BB1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AB564C1-7B76-6D89-7C7D-701DD4DD3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4356985-7F8D-D16F-EAD4-507715CE38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9B7BC00-A62E-28EB-21C2-CBD16FC76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89AC-9FEB-4A60-9655-E8B3490A2069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9C51DB2-4FA2-2CD9-886E-4CC51E4C4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4398205-6D91-FE8D-BEBD-1EEBECD52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037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221C426-F3E1-6F78-7831-30ACC8DFE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2A69404-3597-CA57-B47C-51D5CEA10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DDC85EC-9546-3CEB-1553-164A3B252E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6489AC-9FEB-4A60-9655-E8B3490A2069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400F362-6081-CB9B-93F3-58EB42DD40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DD81805-0581-3D5E-D001-DD2CC50644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7116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meet.google.com/qma-xyuy-wtj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rive.google.com/drive/folders/1CEegeJOWIl2zLm7_Z9nm9d8VXaCEzmEv?usp=sharing" TargetMode="External"/><Relationship Id="rId5" Type="http://schemas.openxmlformats.org/officeDocument/2006/relationships/hyperlink" Target="https://forms.gle/oG2NrkLoNX8GJ3ka6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Play"/>
              <a:ea typeface="Play"/>
              <a:cs typeface="Play"/>
              <a:sym typeface="Play"/>
            </a:endParaRPr>
          </a:p>
        </p:txBody>
      </p:sp>
      <p:pic>
        <p:nvPicPr>
          <p:cNvPr id="164" name="Google Shape;164;p1"/>
          <p:cNvPicPr preferRelativeResize="0"/>
          <p:nvPr/>
        </p:nvPicPr>
        <p:blipFill rotWithShape="1">
          <a:blip r:embed="rId3">
            <a:alphaModFix/>
          </a:blip>
          <a:srcRect t="28647" b="15797"/>
          <a:stretch/>
        </p:blipFill>
        <p:spPr>
          <a:xfrm>
            <a:off x="0" y="0"/>
            <a:ext cx="12191980" cy="6858004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1"/>
          <p:cNvSpPr/>
          <p:nvPr/>
        </p:nvSpPr>
        <p:spPr>
          <a:xfrm>
            <a:off x="0" y="3230880"/>
            <a:ext cx="12192000" cy="362712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>
                  <a:alpha val="58039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66" name="Google Shape;166;p1"/>
          <p:cNvSpPr txBox="1">
            <a:spLocks noGrp="1"/>
          </p:cNvSpPr>
          <p:nvPr>
            <p:ph type="subTitle" idx="1"/>
          </p:nvPr>
        </p:nvSpPr>
        <p:spPr>
          <a:xfrm>
            <a:off x="360377" y="5912769"/>
            <a:ext cx="6438645" cy="568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</a:pPr>
            <a:r>
              <a:rPr lang="it-IT">
                <a:highlight>
                  <a:srgbClr val="C2E76D"/>
                </a:highlight>
              </a:rPr>
              <a:t>Contatti: ferriero.1913456@studenti.uniroma1.it</a:t>
            </a:r>
            <a:endParaRPr/>
          </a:p>
        </p:txBody>
      </p:sp>
      <p:sp>
        <p:nvSpPr>
          <p:cNvPr id="167" name="Google Shape;167;p1"/>
          <p:cNvSpPr txBox="1"/>
          <p:nvPr/>
        </p:nvSpPr>
        <p:spPr>
          <a:xfrm>
            <a:off x="768096" y="1911096"/>
            <a:ext cx="5852160" cy="216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it-IT" sz="4500" b="0" i="0" u="none" strike="noStrike" cap="none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TUTORAGGIO GENETICA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it-IT" sz="4500" b="0" i="0" u="none" strike="noStrike" cap="none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ANNO 25-26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1"/>
          <p:cNvSpPr txBox="1"/>
          <p:nvPr/>
        </p:nvSpPr>
        <p:spPr>
          <a:xfrm>
            <a:off x="360376" y="4760367"/>
            <a:ext cx="6438645" cy="568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it-IT" sz="1800" b="0" i="0" u="none" strike="noStrike" cap="none">
                <a:solidFill>
                  <a:srgbClr val="000000"/>
                </a:solidFill>
                <a:highlight>
                  <a:srgbClr val="C2E76D"/>
                </a:highlight>
                <a:latin typeface="Play"/>
                <a:ea typeface="Play"/>
                <a:cs typeface="Play"/>
                <a:sym typeface="Play"/>
              </a:rPr>
              <a:t>Link Google Meet: </a:t>
            </a:r>
            <a:r>
              <a:rPr lang="it-IT" sz="1800" b="0" i="0" u="sng" strike="noStrike" cap="none">
                <a:solidFill>
                  <a:srgbClr val="000000"/>
                </a:solidFill>
                <a:highlight>
                  <a:srgbClr val="C2E76D"/>
                </a:highlight>
                <a:latin typeface="Play"/>
                <a:ea typeface="Play"/>
                <a:cs typeface="Play"/>
                <a:sym typeface="Play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https://meet.google.com/qma-xyuy-wtj</a:t>
            </a:r>
            <a:endParaRPr sz="1800" b="0" i="0" u="none" strike="noStrike" cap="none">
              <a:solidFill>
                <a:srgbClr val="000000"/>
              </a:solidFill>
              <a:highlight>
                <a:srgbClr val="C2E76D"/>
              </a:highlight>
              <a:latin typeface="Play"/>
              <a:ea typeface="Play"/>
              <a:cs typeface="Play"/>
              <a:sym typeface="Pla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2"/>
          <p:cNvPicPr preferRelativeResize="0"/>
          <p:nvPr/>
        </p:nvPicPr>
        <p:blipFill rotWithShape="1">
          <a:blip r:embed="rId3">
            <a:alphaModFix/>
          </a:blip>
          <a:srcRect t="28647" b="15797"/>
          <a:stretch/>
        </p:blipFill>
        <p:spPr>
          <a:xfrm>
            <a:off x="0" y="0"/>
            <a:ext cx="12191980" cy="6858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50479" y="-103632"/>
            <a:ext cx="4329177" cy="4372713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2"/>
          <p:cNvSpPr txBox="1"/>
          <p:nvPr/>
        </p:nvSpPr>
        <p:spPr>
          <a:xfrm>
            <a:off x="212344" y="-7266"/>
            <a:ext cx="4782312" cy="784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it-IT" sz="45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	PRESENZE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2"/>
          <p:cNvSpPr txBox="1"/>
          <p:nvPr/>
        </p:nvSpPr>
        <p:spPr>
          <a:xfrm>
            <a:off x="497841" y="672130"/>
            <a:ext cx="365760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Indicare: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it-IT" sz="18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Matricola;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it-IT" sz="18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E-mail Sapienza;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it-IT" sz="18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Canale di appartenenza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"/>
          <p:cNvSpPr txBox="1"/>
          <p:nvPr/>
        </p:nvSpPr>
        <p:spPr>
          <a:xfrm>
            <a:off x="212344" y="1954239"/>
            <a:ext cx="5959856" cy="784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it-IT" sz="45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	PRENOTAZIONI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"/>
          <p:cNvSpPr txBox="1"/>
          <p:nvPr/>
        </p:nvSpPr>
        <p:spPr>
          <a:xfrm>
            <a:off x="360680" y="2746295"/>
            <a:ext cx="4421632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Prenotarsi ai tutoraggi su e-learning al link:</a:t>
            </a:r>
            <a:endParaRPr lang="it-IT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tx1"/>
                </a:solidFill>
                <a:latin typeface="Play"/>
                <a:ea typeface="Play"/>
                <a:cs typeface="Play"/>
                <a:sym typeface="Play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https://forms.gle/oG2NrkLoNX8GJ3ka6</a:t>
            </a:r>
            <a:r>
              <a:rPr lang="it-IT" sz="18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 </a:t>
            </a:r>
            <a:endParaRPr lang="it-IT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39F58DC-5F60-DE1B-26EB-FF910F26B26F}"/>
              </a:ext>
            </a:extLst>
          </p:cNvPr>
          <p:cNvSpPr txBox="1"/>
          <p:nvPr/>
        </p:nvSpPr>
        <p:spPr>
          <a:xfrm>
            <a:off x="212344" y="4665708"/>
            <a:ext cx="681661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800" dirty="0">
                <a:solidFill>
                  <a:schemeClr val="tx1"/>
                </a:solidFill>
                <a:latin typeface="Play" panose="020B060402020202020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https://drive.google.com/drive/folders/1CEegeJOWIl2zLm7_Z9nm9d8VXaCEzmEv?usp=sharing</a:t>
            </a:r>
            <a:endParaRPr lang="it-IT" sz="1800" dirty="0">
              <a:solidFill>
                <a:schemeClr val="tx1"/>
              </a:solidFill>
              <a:latin typeface="Play" panose="020B0604020202020204" charset="0"/>
            </a:endParaRPr>
          </a:p>
          <a:p>
            <a:endParaRPr lang="it-IT" sz="1800" dirty="0">
              <a:solidFill>
                <a:schemeClr val="tx1"/>
              </a:solidFill>
              <a:latin typeface="Play" panose="020B0604020202020204" charset="0"/>
            </a:endParaRPr>
          </a:p>
          <a:p>
            <a:r>
              <a:rPr lang="it-IT" sz="1800" dirty="0">
                <a:latin typeface="Play" panose="020B0604020202020204" charset="0"/>
              </a:rPr>
              <a:t>Per i </a:t>
            </a:r>
            <a:r>
              <a:rPr lang="it-IT" sz="1800" b="1" dirty="0">
                <a:latin typeface="Play" panose="020B0604020202020204" charset="0"/>
              </a:rPr>
              <a:t>PPT della lezione </a:t>
            </a:r>
            <a:r>
              <a:rPr lang="it-IT" sz="1800" dirty="0">
                <a:latin typeface="Play" panose="020B0604020202020204" charset="0"/>
              </a:rPr>
              <a:t>e per lo </a:t>
            </a:r>
            <a:r>
              <a:rPr lang="it-IT" sz="1800" b="1" dirty="0">
                <a:latin typeface="Play" panose="020B0604020202020204" charset="0"/>
              </a:rPr>
              <a:t>svolgimento degli esercizi</a:t>
            </a:r>
            <a:r>
              <a:rPr lang="it-IT" sz="1800" dirty="0">
                <a:latin typeface="Play" panose="020B0604020202020204" charset="0"/>
              </a:rPr>
              <a:t>.  </a:t>
            </a:r>
          </a:p>
          <a:p>
            <a:endParaRPr lang="it-IT" sz="1800" dirty="0">
              <a:latin typeface="Play" panose="020B0604020202020204" charset="0"/>
            </a:endParaRPr>
          </a:p>
          <a:p>
            <a:r>
              <a:rPr lang="it-IT" sz="1800" dirty="0">
                <a:latin typeface="Play" panose="020B0604020202020204" charset="0"/>
              </a:rPr>
              <a:t>Importante: Per la visualizzazione accedere con email: @studenti.uniroma1.it</a:t>
            </a:r>
          </a:p>
        </p:txBody>
      </p:sp>
      <p:sp>
        <p:nvSpPr>
          <p:cNvPr id="3" name="Google Shape;177;p2">
            <a:extLst>
              <a:ext uri="{FF2B5EF4-FFF2-40B4-BE49-F238E27FC236}">
                <a16:creationId xmlns:a16="http://schemas.microsoft.com/office/drawing/2014/main" id="{1BEE51FC-3075-7172-35A5-215FD339400B}"/>
              </a:ext>
            </a:extLst>
          </p:cNvPr>
          <p:cNvSpPr txBox="1"/>
          <p:nvPr/>
        </p:nvSpPr>
        <p:spPr>
          <a:xfrm>
            <a:off x="212344" y="3777286"/>
            <a:ext cx="4569968" cy="784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it-IT" sz="4500" dirty="0">
                <a:latin typeface="Play"/>
                <a:sym typeface="Play"/>
              </a:rPr>
              <a:t>	LINK DRIVE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244;p9">
            <a:extLst>
              <a:ext uri="{FF2B5EF4-FFF2-40B4-BE49-F238E27FC236}">
                <a16:creationId xmlns:a16="http://schemas.microsoft.com/office/drawing/2014/main" id="{17580E50-6A55-2497-DDCB-DB34CEFC509F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2">
            <a:alphaModFix/>
          </a:blip>
          <a:srcRect t="28461" r="1" b="15993"/>
          <a:stretch/>
        </p:blipFill>
        <p:spPr>
          <a:xfrm>
            <a:off x="0" y="0"/>
            <a:ext cx="1219198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D6AF9CF7-6EF5-7265-E161-38785353CF1F}"/>
              </a:ext>
            </a:extLst>
          </p:cNvPr>
          <p:cNvSpPr txBox="1"/>
          <p:nvPr/>
        </p:nvSpPr>
        <p:spPr>
          <a:xfrm>
            <a:off x="224028" y="101600"/>
            <a:ext cx="948893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500" i="1" dirty="0">
                <a:latin typeface="+mj-lt"/>
              </a:rPr>
              <a:t>Esercizio 1.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16CCA206-2B3A-9BDB-AF17-AD8D9451E5E2}"/>
                  </a:ext>
                </a:extLst>
              </p:cNvPr>
              <p:cNvSpPr txBox="1"/>
              <p:nvPr/>
            </p:nvSpPr>
            <p:spPr>
              <a:xfrm>
                <a:off x="111760" y="904240"/>
                <a:ext cx="11887200" cy="3293209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it-IT" sz="1600" dirty="0"/>
                  <a:t>In una razza di asini dell’isola di Sumatra, tre geni che specificano: 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it-IT" sz="1600" dirty="0"/>
                  <a:t>Colore del mantello (</a:t>
                </a:r>
                <a:r>
                  <a:rPr lang="it-IT" sz="1600" i="1" dirty="0"/>
                  <a:t>M=mantello marrone; m=mantello bianco</a:t>
                </a:r>
                <a:r>
                  <a:rPr lang="it-IT" sz="1600" dirty="0"/>
                  <a:t>);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it-IT" sz="1600" dirty="0"/>
                  <a:t>Altezza dello zoccolo (</a:t>
                </a:r>
                <a:r>
                  <a:rPr lang="it-IT" sz="1600" i="1" dirty="0"/>
                  <a:t>Z=zoccolo alto; z=zoccolo basso</a:t>
                </a:r>
                <a:r>
                  <a:rPr lang="it-IT" sz="1600" dirty="0"/>
                  <a:t>); 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it-IT" sz="1600" dirty="0"/>
                  <a:t>Forma delle orecchie (</a:t>
                </a:r>
                <a:r>
                  <a:rPr lang="it-IT" sz="1600" i="1" dirty="0"/>
                  <a:t>R=orecchie dritte</a:t>
                </a:r>
                <a:r>
                  <a:rPr lang="it-IT" sz="1600" dirty="0"/>
                  <a:t>; </a:t>
                </a:r>
                <a:r>
                  <a:rPr lang="it-IT" sz="1600" i="1" dirty="0"/>
                  <a:t>r=orecchie ricurve</a:t>
                </a:r>
                <a:r>
                  <a:rPr lang="it-IT" sz="1600" dirty="0"/>
                  <a:t>).</a:t>
                </a:r>
              </a:p>
              <a:p>
                <a:r>
                  <a:rPr lang="it-IT" sz="1600" dirty="0"/>
                  <a:t>Distano in questo modo: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6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it-IT" sz="16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it-IT" sz="1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it-IT" sz="1600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</m:sub>
                    </m:sSub>
                    <m:r>
                      <a:rPr lang="it-IT" sz="1600" b="0" i="1" smtClean="0">
                        <a:latin typeface="Cambria Math" panose="02040503050406030204" pitchFamily="18" charset="0"/>
                      </a:rPr>
                      <m:t>=7</m:t>
                    </m:r>
                    <m:r>
                      <a:rPr lang="it-IT" sz="16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it-IT" sz="16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it-IT" sz="16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it-IT" sz="16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it-IT" sz="1600" dirty="0"/>
                  <a:t>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6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it-IT" sz="1600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  <m:r>
                          <a:rPr lang="it-IT" sz="1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it-IT" sz="16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r>
                      <a:rPr lang="it-IT" sz="1600" b="0" i="1" smtClean="0">
                        <a:latin typeface="Cambria Math" panose="02040503050406030204" pitchFamily="18" charset="0"/>
                      </a:rPr>
                      <m:t>=15</m:t>
                    </m:r>
                    <m:r>
                      <a:rPr lang="it-IT" sz="16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it-IT" sz="16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it-IT" sz="16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it-IT" sz="1600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it-IT" sz="16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it-IT" sz="1600" dirty="0"/>
                  <a:t> dove </a:t>
                </a:r>
                <a:r>
                  <a:rPr lang="it-IT" sz="1600" i="1" dirty="0"/>
                  <a:t>Z/z</a:t>
                </a:r>
                <a:r>
                  <a:rPr lang="it-IT" sz="1600" dirty="0"/>
                  <a:t> è il gene centrale. </a:t>
                </a:r>
              </a:p>
              <a:p>
                <a:endParaRPr lang="it-IT" sz="1600" dirty="0"/>
              </a:p>
              <a:p>
                <a:r>
                  <a:rPr lang="it-IT" sz="1600" dirty="0"/>
                  <a:t>Asini maschi con </a:t>
                </a:r>
                <a:r>
                  <a:rPr lang="it-IT" sz="1600" i="1" u="sng" dirty="0"/>
                  <a:t>mantello marrone, zoccolo alto e orecchie ricurve</a:t>
                </a:r>
                <a:r>
                  <a:rPr lang="it-IT" sz="1600" i="1" dirty="0"/>
                  <a:t> </a:t>
                </a:r>
                <a:r>
                  <a:rPr lang="it-IT" sz="1600" dirty="0"/>
                  <a:t>sono stati incrociati con femmine con </a:t>
                </a:r>
                <a:r>
                  <a:rPr lang="it-IT" sz="1600" i="1" u="sng" dirty="0"/>
                  <a:t>mantello bianco, zoccolo basso e orecchie dritte</a:t>
                </a:r>
                <a:r>
                  <a:rPr lang="it-IT" sz="1600" i="1" dirty="0"/>
                  <a:t>. </a:t>
                </a:r>
                <a:r>
                  <a:rPr lang="it-IT" sz="1600" dirty="0"/>
                  <a:t>Le femmine della </a:t>
                </a:r>
                <a:r>
                  <a:rPr lang="it-IT" sz="1600" b="1" dirty="0"/>
                  <a:t>F1</a:t>
                </a:r>
                <a:r>
                  <a:rPr lang="it-IT" sz="1600" dirty="0"/>
                  <a:t>, tutta identica con </a:t>
                </a:r>
                <a:r>
                  <a:rPr lang="it-IT" sz="1600" i="1" u="sng" dirty="0"/>
                  <a:t>mantello marrone, zoccolo alto e orecchie dritte</a:t>
                </a:r>
                <a:r>
                  <a:rPr lang="it-IT" sz="1600" dirty="0"/>
                  <a:t>, sono state incrociate con maschi </a:t>
                </a:r>
                <a:r>
                  <a:rPr lang="it-IT" sz="1600" i="1" u="sng" dirty="0"/>
                  <a:t>triplo recessivi</a:t>
                </a:r>
                <a:r>
                  <a:rPr lang="it-IT" sz="1600" dirty="0"/>
                  <a:t>. </a:t>
                </a:r>
              </a:p>
              <a:p>
                <a:endParaRPr lang="it-IT" sz="1600" dirty="0"/>
              </a:p>
              <a:p>
                <a:pPr marL="800100" lvl="1" indent="-342900">
                  <a:buFont typeface="+mj-lt"/>
                  <a:buAutoNum type="arabicPeriod"/>
                </a:pPr>
                <a:r>
                  <a:rPr lang="it-IT" sz="1600" dirty="0"/>
                  <a:t>Indicare i genotipi dei </a:t>
                </a:r>
                <a:r>
                  <a:rPr lang="it-IT" sz="1600" b="1" dirty="0"/>
                  <a:t>parentali</a:t>
                </a:r>
                <a:r>
                  <a:rPr lang="it-IT" sz="1600" dirty="0"/>
                  <a:t> e della </a:t>
                </a:r>
                <a:r>
                  <a:rPr lang="it-IT" sz="1600" b="1" dirty="0"/>
                  <a:t>F1</a:t>
                </a:r>
                <a:r>
                  <a:rPr lang="it-IT" sz="1600" dirty="0"/>
                  <a:t>. </a:t>
                </a:r>
              </a:p>
              <a:p>
                <a:pPr marL="800100" lvl="1" indent="-342900">
                  <a:buFont typeface="+mj-lt"/>
                  <a:buAutoNum type="arabicPeriod"/>
                </a:pPr>
                <a:r>
                  <a:rPr lang="it-IT" sz="1600" dirty="0"/>
                  <a:t>Indicare le classi fenotipiche della </a:t>
                </a:r>
                <a:r>
                  <a:rPr lang="it-IT" sz="1600" b="1" dirty="0"/>
                  <a:t>F2</a:t>
                </a:r>
                <a:r>
                  <a:rPr lang="it-IT" sz="1600" dirty="0"/>
                  <a:t> e le frequenze attese in assenza di interferenza. </a:t>
                </a:r>
              </a:p>
              <a:p>
                <a:pPr marL="800100" lvl="1" indent="-342900">
                  <a:buFont typeface="+mj-lt"/>
                  <a:buAutoNum type="arabicPeriod"/>
                </a:pPr>
                <a:r>
                  <a:rPr lang="it-IT" sz="1600" dirty="0"/>
                  <a:t>Indicare la frequenza attesa degli individui triplo recessivi nella </a:t>
                </a:r>
                <a:r>
                  <a:rPr lang="it-IT" sz="1600" b="1" dirty="0"/>
                  <a:t>F2</a:t>
                </a:r>
                <a:r>
                  <a:rPr lang="it-IT" sz="1600" dirty="0"/>
                  <a:t> considerando un interferenza pari a </a:t>
                </a:r>
                <a:r>
                  <a:rPr lang="it-IT" sz="1600" i="1" dirty="0"/>
                  <a:t>i=0,5</a:t>
                </a:r>
                <a:r>
                  <a:rPr lang="it-IT" sz="1600" dirty="0"/>
                  <a:t>.</a:t>
                </a:r>
              </a:p>
            </p:txBody>
          </p:sp>
        </mc:Choice>
        <mc:Fallback xmlns=""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16CCA206-2B3A-9BDB-AF17-AD8D9451E5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760" y="904240"/>
                <a:ext cx="11887200" cy="3293209"/>
              </a:xfrm>
              <a:prstGeom prst="rect">
                <a:avLst/>
              </a:prstGeom>
              <a:blipFill>
                <a:blip r:embed="rId3"/>
                <a:stretch>
                  <a:fillRect l="-256" t="-555" r="-359" b="-1294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3748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244;p9">
            <a:extLst>
              <a:ext uri="{FF2B5EF4-FFF2-40B4-BE49-F238E27FC236}">
                <a16:creationId xmlns:a16="http://schemas.microsoft.com/office/drawing/2014/main" id="{990A6FB9-3D69-FEAF-47A5-9B80B6F9936B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2">
            <a:alphaModFix/>
          </a:blip>
          <a:srcRect t="28461" r="1" b="15993"/>
          <a:stretch/>
        </p:blipFill>
        <p:spPr>
          <a:xfrm>
            <a:off x="20" y="0"/>
            <a:ext cx="1219198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18A8727B-E402-1FB3-A1ED-DCBA950391B1}"/>
              </a:ext>
            </a:extLst>
          </p:cNvPr>
          <p:cNvSpPr txBox="1"/>
          <p:nvPr/>
        </p:nvSpPr>
        <p:spPr>
          <a:xfrm>
            <a:off x="224048" y="101600"/>
            <a:ext cx="948893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500" i="1" dirty="0">
                <a:latin typeface="+mj-lt"/>
              </a:rPr>
              <a:t>Esercizio 2.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DA33985-010A-442D-D169-C7DA6F5EFC18}"/>
              </a:ext>
            </a:extLst>
          </p:cNvPr>
          <p:cNvSpPr txBox="1"/>
          <p:nvPr/>
        </p:nvSpPr>
        <p:spPr>
          <a:xfrm>
            <a:off x="112024" y="732542"/>
            <a:ext cx="11967952" cy="552151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 supponga che in </a:t>
            </a:r>
            <a:r>
              <a:rPr lang="it-IT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Drosophila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vi siano tre coppie di alleli, </a:t>
            </a:r>
            <a:r>
              <a:rPr lang="it-IT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+/x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it-IT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+/y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 </a:t>
            </a:r>
            <a:r>
              <a:rPr lang="it-IT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+/z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Come i simboli mostrano ciascun gene mutante è recessivo rispetto al suo allele di tipo selvatico. Un incrocio tra femmine eterozigoti per questi tre loci e maschi di tipo selvatico dà i seguenti risultati:</a:t>
            </a:r>
            <a:endParaRPr lang="it-IT"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lang="it-IT"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Femmine 	+++	1010</a:t>
            </a:r>
            <a:endParaRPr lang="it-IT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lang="it-IT"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Maschi	+++	30</a:t>
            </a:r>
            <a:endParaRPr lang="it-IT"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++z	32</a:t>
            </a:r>
            <a:endParaRPr lang="it-IT"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+y+	441</a:t>
            </a:r>
            <a:endParaRPr lang="it-IT"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+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yz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1</a:t>
            </a:r>
            <a:endParaRPr lang="it-IT"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x++	0</a:t>
            </a:r>
            <a:endParaRPr lang="it-IT"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x+z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430</a:t>
            </a:r>
            <a:endParaRPr lang="it-IT"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xy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	27</a:t>
            </a:r>
            <a:endParaRPr lang="it-IT"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xyz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39</a:t>
            </a:r>
            <a:endParaRPr lang="it-IT"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lang="it-IT"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quale cromosoma della </a:t>
            </a:r>
            <a:r>
              <a:rPr lang="it-IT" sz="1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Drosophila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sono localizzati questi geni? Qual è la sequenza di questi geni associati nei loro cromosomi? Calcolate le distanze di mappa tra i geni ed il coefficiente di coincidenza. </a:t>
            </a:r>
            <a:endParaRPr lang="it-IT"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lang="it-IT"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30945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44;p9">
            <a:extLst>
              <a:ext uri="{FF2B5EF4-FFF2-40B4-BE49-F238E27FC236}">
                <a16:creationId xmlns:a16="http://schemas.microsoft.com/office/drawing/2014/main" id="{A25B8EE9-1F87-7E87-1A58-3AADD16AAA1F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2">
            <a:alphaModFix/>
          </a:blip>
          <a:srcRect t="28461" r="1" b="15993"/>
          <a:stretch/>
        </p:blipFill>
        <p:spPr>
          <a:xfrm>
            <a:off x="20" y="0"/>
            <a:ext cx="1219198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351A1E79-76F9-8A85-8E0A-ADB626E68390}"/>
              </a:ext>
            </a:extLst>
          </p:cNvPr>
          <p:cNvSpPr txBox="1"/>
          <p:nvPr/>
        </p:nvSpPr>
        <p:spPr>
          <a:xfrm>
            <a:off x="224048" y="101600"/>
            <a:ext cx="948893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500" i="1">
                <a:latin typeface="+mj-lt"/>
              </a:rPr>
              <a:t>Esercizio 3. </a:t>
            </a:r>
            <a:endParaRPr lang="it-IT" sz="3500" i="1" dirty="0">
              <a:latin typeface="+mj-lt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5E840E3-0350-1F14-A092-EC0CC701F16B}"/>
              </a:ext>
            </a:extLst>
          </p:cNvPr>
          <p:cNvSpPr txBox="1"/>
          <p:nvPr/>
        </p:nvSpPr>
        <p:spPr>
          <a:xfrm>
            <a:off x="20" y="904240"/>
            <a:ext cx="12191980" cy="304698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it-IT" sz="1600" dirty="0"/>
              <a:t>Nel criceto dello Zimbabwe, tre geni associati sul </a:t>
            </a:r>
            <a:r>
              <a:rPr lang="it-IT" sz="1600" b="1" dirty="0"/>
              <a:t>cromosoma X</a:t>
            </a:r>
            <a:r>
              <a:rPr lang="it-IT" sz="1600" dirty="0"/>
              <a:t>, chiamati </a:t>
            </a:r>
            <a:r>
              <a:rPr lang="it-IT" sz="1600" b="1" i="1" dirty="0"/>
              <a:t>M</a:t>
            </a:r>
            <a:r>
              <a:rPr lang="it-IT" sz="1600" dirty="0"/>
              <a:t>,</a:t>
            </a:r>
            <a:r>
              <a:rPr lang="it-IT" sz="1600" b="1" i="1" dirty="0"/>
              <a:t> P </a:t>
            </a:r>
            <a:r>
              <a:rPr lang="it-IT" sz="1600" dirty="0"/>
              <a:t>e</a:t>
            </a:r>
            <a:r>
              <a:rPr lang="it-IT" sz="1600" b="1" dirty="0"/>
              <a:t> </a:t>
            </a:r>
            <a:r>
              <a:rPr lang="it-IT" sz="1600" b="1" i="1" dirty="0"/>
              <a:t>Q </a:t>
            </a:r>
            <a:r>
              <a:rPr lang="it-IT" sz="1600" dirty="0"/>
              <a:t>distano tra di loro nel seguente modo: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1600" b="1" i="1" dirty="0"/>
              <a:t>M-P </a:t>
            </a:r>
            <a:r>
              <a:rPr lang="it-IT" sz="1600" dirty="0">
                <a:sym typeface="Wingdings" panose="05000000000000000000" pitchFamily="2" charset="2"/>
              </a:rPr>
              <a:t> 25u.m.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1600" b="1" i="1" dirty="0">
                <a:sym typeface="Wingdings" panose="05000000000000000000" pitchFamily="2" charset="2"/>
              </a:rPr>
              <a:t>P-Q</a:t>
            </a:r>
            <a:r>
              <a:rPr lang="it-IT" sz="1600" dirty="0">
                <a:sym typeface="Wingdings" panose="05000000000000000000" pitchFamily="2" charset="2"/>
              </a:rPr>
              <a:t>  12u.m. </a:t>
            </a:r>
            <a:endParaRPr lang="it-IT" sz="1600" b="1" i="1" dirty="0">
              <a:sym typeface="Wingdings" panose="05000000000000000000" pitchFamily="2" charset="2"/>
            </a:endParaRPr>
          </a:p>
          <a:p>
            <a:r>
              <a:rPr lang="it-IT" sz="1600" b="1" i="1" dirty="0">
                <a:sym typeface="Wingdings" panose="05000000000000000000" pitchFamily="2" charset="2"/>
              </a:rPr>
              <a:t>P </a:t>
            </a:r>
            <a:r>
              <a:rPr lang="it-IT" sz="1600" dirty="0">
                <a:sym typeface="Wingdings" panose="05000000000000000000" pitchFamily="2" charset="2"/>
              </a:rPr>
              <a:t>è il gene centrale ed </a:t>
            </a:r>
            <a:r>
              <a:rPr lang="it-IT" sz="1600" b="1" i="1" dirty="0">
                <a:sym typeface="Wingdings" panose="05000000000000000000" pitchFamily="2" charset="2"/>
              </a:rPr>
              <a:t>M</a:t>
            </a:r>
            <a:r>
              <a:rPr lang="it-IT" sz="1600" i="1" dirty="0">
                <a:sym typeface="Wingdings" panose="05000000000000000000" pitchFamily="2" charset="2"/>
              </a:rPr>
              <a:t>, </a:t>
            </a:r>
            <a:r>
              <a:rPr lang="it-IT" sz="1600" b="1" i="1" dirty="0">
                <a:sym typeface="Wingdings" panose="05000000000000000000" pitchFamily="2" charset="2"/>
              </a:rPr>
              <a:t>P </a:t>
            </a:r>
            <a:r>
              <a:rPr lang="it-IT" sz="1600" dirty="0">
                <a:sym typeface="Wingdings" panose="05000000000000000000" pitchFamily="2" charset="2"/>
              </a:rPr>
              <a:t>e </a:t>
            </a:r>
            <a:r>
              <a:rPr lang="it-IT" sz="1600" b="1" i="1" dirty="0">
                <a:sym typeface="Wingdings" panose="05000000000000000000" pitchFamily="2" charset="2"/>
              </a:rPr>
              <a:t>Q</a:t>
            </a:r>
            <a:r>
              <a:rPr lang="it-IT" sz="1600" dirty="0">
                <a:sym typeface="Wingdings" panose="05000000000000000000" pitchFamily="2" charset="2"/>
              </a:rPr>
              <a:t> sono gli </a:t>
            </a:r>
            <a:r>
              <a:rPr lang="it-IT" sz="1600" b="1" dirty="0">
                <a:sym typeface="Wingdings" panose="05000000000000000000" pitchFamily="2" charset="2"/>
              </a:rPr>
              <a:t>alleli selvatici</a:t>
            </a:r>
            <a:r>
              <a:rPr lang="it-IT" sz="1600" dirty="0">
                <a:sym typeface="Wingdings" panose="05000000000000000000" pitchFamily="2" charset="2"/>
              </a:rPr>
              <a:t>. </a:t>
            </a:r>
          </a:p>
          <a:p>
            <a:endParaRPr lang="it-IT" sz="1600" b="1" i="1" dirty="0">
              <a:sym typeface="Wingdings" panose="05000000000000000000" pitchFamily="2" charset="2"/>
            </a:endParaRPr>
          </a:p>
          <a:p>
            <a:r>
              <a:rPr lang="it-IT" sz="1600" dirty="0">
                <a:sym typeface="Wingdings" panose="05000000000000000000" pitchFamily="2" charset="2"/>
              </a:rPr>
              <a:t>Criceti </a:t>
            </a:r>
            <a:r>
              <a:rPr lang="it-IT" sz="1600" u="sng" dirty="0">
                <a:sym typeface="Wingdings" panose="05000000000000000000" pitchFamily="2" charset="2"/>
              </a:rPr>
              <a:t>femmina</a:t>
            </a:r>
            <a:r>
              <a:rPr lang="it-IT" sz="1600" dirty="0">
                <a:sym typeface="Wingdings" panose="05000000000000000000" pitchFamily="2" charset="2"/>
              </a:rPr>
              <a:t> di fenotipo </a:t>
            </a:r>
            <a:r>
              <a:rPr lang="it-IT" sz="1600" b="1" i="1" dirty="0" err="1">
                <a:sym typeface="Wingdings" panose="05000000000000000000" pitchFamily="2" charset="2"/>
              </a:rPr>
              <a:t>pq</a:t>
            </a:r>
            <a:r>
              <a:rPr lang="it-IT" sz="1600" dirty="0">
                <a:sym typeface="Wingdings" panose="05000000000000000000" pitchFamily="2" charset="2"/>
              </a:rPr>
              <a:t> sono stati incrociati con </a:t>
            </a:r>
            <a:r>
              <a:rPr lang="it-IT" sz="1600" u="sng" dirty="0">
                <a:sym typeface="Wingdings" panose="05000000000000000000" pitchFamily="2" charset="2"/>
              </a:rPr>
              <a:t>maschi</a:t>
            </a:r>
            <a:r>
              <a:rPr lang="it-IT" sz="1600" dirty="0">
                <a:sym typeface="Wingdings" panose="05000000000000000000" pitchFamily="2" charset="2"/>
              </a:rPr>
              <a:t> di fenotipo </a:t>
            </a:r>
            <a:r>
              <a:rPr lang="it-IT" sz="1600" b="1" i="1" dirty="0">
                <a:sym typeface="Wingdings" panose="05000000000000000000" pitchFamily="2" charset="2"/>
              </a:rPr>
              <a:t>m</a:t>
            </a:r>
            <a:r>
              <a:rPr lang="it-IT" sz="1600" b="1" dirty="0">
                <a:sym typeface="Wingdings" panose="05000000000000000000" pitchFamily="2" charset="2"/>
              </a:rPr>
              <a:t> </a:t>
            </a:r>
            <a:r>
              <a:rPr lang="it-IT" sz="1600" dirty="0">
                <a:sym typeface="Wingdings" panose="05000000000000000000" pitchFamily="2" charset="2"/>
              </a:rPr>
              <a:t>e 30 </a:t>
            </a:r>
            <a:r>
              <a:rPr lang="it-IT" sz="1600" u="sng" dirty="0">
                <a:sym typeface="Wingdings" panose="05000000000000000000" pitchFamily="2" charset="2"/>
              </a:rPr>
              <a:t>femmine selvatiche</a:t>
            </a:r>
            <a:r>
              <a:rPr lang="it-IT" sz="1600" dirty="0">
                <a:sym typeface="Wingdings" panose="05000000000000000000" pitchFamily="2" charset="2"/>
              </a:rPr>
              <a:t> della </a:t>
            </a:r>
            <a:r>
              <a:rPr lang="it-IT" sz="1600" b="1" dirty="0">
                <a:sym typeface="Wingdings" panose="05000000000000000000" pitchFamily="2" charset="2"/>
              </a:rPr>
              <a:t>F1</a:t>
            </a:r>
            <a:r>
              <a:rPr lang="it-IT" sz="1600" dirty="0">
                <a:sym typeface="Wingdings" panose="05000000000000000000" pitchFamily="2" charset="2"/>
              </a:rPr>
              <a:t> risultante sono poi state incrociate con 30 </a:t>
            </a:r>
            <a:r>
              <a:rPr lang="it-IT" sz="1600" u="sng" dirty="0">
                <a:sym typeface="Wingdings" panose="05000000000000000000" pitchFamily="2" charset="2"/>
              </a:rPr>
              <a:t>maschi</a:t>
            </a:r>
            <a:r>
              <a:rPr lang="it-IT" sz="1600" dirty="0">
                <a:sym typeface="Wingdings" panose="05000000000000000000" pitchFamily="2" charset="2"/>
              </a:rPr>
              <a:t> selvatici ottenendo una </a:t>
            </a:r>
            <a:r>
              <a:rPr lang="it-IT" sz="1600" b="1" dirty="0">
                <a:sym typeface="Wingdings" panose="05000000000000000000" pitchFamily="2" charset="2"/>
              </a:rPr>
              <a:t>F2 </a:t>
            </a:r>
            <a:r>
              <a:rPr lang="it-IT" sz="1600" dirty="0">
                <a:sym typeface="Wingdings" panose="05000000000000000000" pitchFamily="2" charset="2"/>
              </a:rPr>
              <a:t>di 800 criceti. </a:t>
            </a:r>
          </a:p>
          <a:p>
            <a:endParaRPr lang="it-IT" sz="1600" u="sng" dirty="0">
              <a:sym typeface="Wingdings" panose="05000000000000000000" pitchFamily="2" charset="2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it-IT" sz="1600" dirty="0">
                <a:sym typeface="Wingdings" panose="05000000000000000000" pitchFamily="2" charset="2"/>
              </a:rPr>
              <a:t>Considerando un’interferenza pari a 0,4 quanti individui per classe fenotipica ci si aspetta di trovare nella </a:t>
            </a:r>
            <a:r>
              <a:rPr lang="it-IT" sz="1600" b="1" dirty="0">
                <a:sym typeface="Wingdings" panose="05000000000000000000" pitchFamily="2" charset="2"/>
              </a:rPr>
              <a:t>F2</a:t>
            </a:r>
            <a:r>
              <a:rPr lang="it-IT" sz="1600" dirty="0">
                <a:sym typeface="Wingdings" panose="05000000000000000000" pitchFamily="2" charset="2"/>
              </a:rPr>
              <a:t>?</a:t>
            </a:r>
          </a:p>
          <a:p>
            <a:pPr marL="800100" lvl="1" indent="-342900">
              <a:buFont typeface="+mj-lt"/>
              <a:buAutoNum type="arabicPeriod"/>
            </a:pPr>
            <a:endParaRPr lang="it-IT" sz="1600" dirty="0">
              <a:sym typeface="Wingdings" panose="05000000000000000000" pitchFamily="2" charset="2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it-IT" sz="1600" dirty="0">
                <a:sym typeface="Wingdings" panose="05000000000000000000" pitchFamily="2" charset="2"/>
              </a:rPr>
              <a:t>Incrociando </a:t>
            </a:r>
            <a:r>
              <a:rPr lang="it-IT" sz="1600" u="sng" dirty="0">
                <a:sym typeface="Wingdings" panose="05000000000000000000" pitchFamily="2" charset="2"/>
              </a:rPr>
              <a:t>maschi</a:t>
            </a:r>
            <a:r>
              <a:rPr lang="it-IT" sz="1600" dirty="0">
                <a:sym typeface="Wingdings" panose="05000000000000000000" pitchFamily="2" charset="2"/>
              </a:rPr>
              <a:t> della </a:t>
            </a:r>
            <a:r>
              <a:rPr lang="it-IT" sz="1600" b="1" dirty="0">
                <a:sym typeface="Wingdings" panose="05000000000000000000" pitchFamily="2" charset="2"/>
              </a:rPr>
              <a:t>F2</a:t>
            </a:r>
            <a:r>
              <a:rPr lang="it-IT" sz="1600" dirty="0">
                <a:sym typeface="Wingdings" panose="05000000000000000000" pitchFamily="2" charset="2"/>
              </a:rPr>
              <a:t> con fenotipo </a:t>
            </a:r>
            <a:r>
              <a:rPr lang="it-IT" sz="1600" b="1" i="1" dirty="0">
                <a:sym typeface="Wingdings" panose="05000000000000000000" pitchFamily="2" charset="2"/>
              </a:rPr>
              <a:t>p </a:t>
            </a:r>
            <a:r>
              <a:rPr lang="it-IT" sz="1600" dirty="0">
                <a:sym typeface="Wingdings" panose="05000000000000000000" pitchFamily="2" charset="2"/>
              </a:rPr>
              <a:t>con le </a:t>
            </a:r>
            <a:r>
              <a:rPr lang="it-IT" sz="1600" u="sng" dirty="0">
                <a:sym typeface="Wingdings" panose="05000000000000000000" pitchFamily="2" charset="2"/>
              </a:rPr>
              <a:t>femmine</a:t>
            </a:r>
            <a:r>
              <a:rPr lang="it-IT" sz="1600" dirty="0">
                <a:sym typeface="Wingdings" panose="05000000000000000000" pitchFamily="2" charset="2"/>
              </a:rPr>
              <a:t> selvatiche della F1, quanti individui con fenotipo </a:t>
            </a:r>
            <a:r>
              <a:rPr lang="it-IT" sz="1600" b="1" i="1" dirty="0">
                <a:sym typeface="Wingdings" panose="05000000000000000000" pitchFamily="2" charset="2"/>
              </a:rPr>
              <a:t>p </a:t>
            </a:r>
            <a:r>
              <a:rPr lang="it-IT" sz="1600" dirty="0">
                <a:sym typeface="Wingdings" panose="05000000000000000000" pitchFamily="2" charset="2"/>
              </a:rPr>
              <a:t>ci si aspetterebbe considerando un’interferenza pari a 1?</a:t>
            </a:r>
          </a:p>
        </p:txBody>
      </p:sp>
    </p:spTree>
    <p:extLst>
      <p:ext uri="{BB962C8B-B14F-4D97-AF65-F5344CB8AC3E}">
        <p14:creationId xmlns:p14="http://schemas.microsoft.com/office/powerpoint/2010/main" val="3649818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244;p9">
            <a:extLst>
              <a:ext uri="{FF2B5EF4-FFF2-40B4-BE49-F238E27FC236}">
                <a16:creationId xmlns:a16="http://schemas.microsoft.com/office/drawing/2014/main" id="{144446B1-68B4-8B62-772D-6FCB6D374984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2">
            <a:alphaModFix/>
          </a:blip>
          <a:srcRect t="28461" r="1" b="15993"/>
          <a:stretch/>
        </p:blipFill>
        <p:spPr>
          <a:xfrm>
            <a:off x="20" y="0"/>
            <a:ext cx="1219198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AEF1EAF4-1197-B98A-A935-93D5F7F3D88D}"/>
              </a:ext>
            </a:extLst>
          </p:cNvPr>
          <p:cNvSpPr txBox="1"/>
          <p:nvPr/>
        </p:nvSpPr>
        <p:spPr>
          <a:xfrm>
            <a:off x="224048" y="101600"/>
            <a:ext cx="948893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500" i="1" dirty="0">
                <a:latin typeface="+mj-lt"/>
              </a:rPr>
              <a:t>Esercizio 4.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905B6F1F-2152-B763-D9A5-E797347F203F}"/>
              </a:ext>
            </a:extLst>
          </p:cNvPr>
          <p:cNvSpPr txBox="1"/>
          <p:nvPr/>
        </p:nvSpPr>
        <p:spPr>
          <a:xfrm>
            <a:off x="20" y="904240"/>
            <a:ext cx="12191980" cy="181588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it-IT" sz="1600" dirty="0">
                <a:sym typeface="Wingdings" panose="05000000000000000000" pitchFamily="2" charset="2"/>
              </a:rPr>
              <a:t>Il gene </a:t>
            </a:r>
            <a:r>
              <a:rPr lang="it-IT" sz="1600" i="1" dirty="0">
                <a:sym typeface="Wingdings" panose="05000000000000000000" pitchFamily="2" charset="2"/>
              </a:rPr>
              <a:t>A </a:t>
            </a:r>
            <a:r>
              <a:rPr lang="it-IT" sz="1600" dirty="0">
                <a:sym typeface="Wingdings" panose="05000000000000000000" pitchFamily="2" charset="2"/>
              </a:rPr>
              <a:t>che determina il colore </a:t>
            </a:r>
            <a:r>
              <a:rPr lang="it-IT" sz="1600" u="sng" dirty="0">
                <a:sym typeface="Wingdings" panose="05000000000000000000" pitchFamily="2" charset="2"/>
              </a:rPr>
              <a:t>marrone</a:t>
            </a:r>
            <a:r>
              <a:rPr lang="it-IT" sz="1600" dirty="0">
                <a:sym typeface="Wingdings" panose="05000000000000000000" pitchFamily="2" charset="2"/>
              </a:rPr>
              <a:t> del carapace dell’armadillo a nove fasce è </a:t>
            </a:r>
            <a:r>
              <a:rPr lang="it-IT" sz="1600" u="sng" dirty="0">
                <a:sym typeface="Wingdings" panose="05000000000000000000" pitchFamily="2" charset="2"/>
              </a:rPr>
              <a:t>dominante</a:t>
            </a:r>
            <a:r>
              <a:rPr lang="it-IT" sz="1600" dirty="0">
                <a:sym typeface="Wingdings" panose="05000000000000000000" pitchFamily="2" charset="2"/>
              </a:rPr>
              <a:t> rispetto all’allele </a:t>
            </a:r>
            <a:r>
              <a:rPr lang="it-IT" sz="1600" u="sng" dirty="0">
                <a:sym typeface="Wingdings" panose="05000000000000000000" pitchFamily="2" charset="2"/>
              </a:rPr>
              <a:t>recessivo</a:t>
            </a:r>
            <a:r>
              <a:rPr lang="it-IT" sz="1600" dirty="0">
                <a:sym typeface="Wingdings" panose="05000000000000000000" pitchFamily="2" charset="2"/>
              </a:rPr>
              <a:t>, </a:t>
            </a:r>
            <a:r>
              <a:rPr lang="it-IT" sz="1600" i="1" dirty="0">
                <a:sym typeface="Wingdings" panose="05000000000000000000" pitchFamily="2" charset="2"/>
              </a:rPr>
              <a:t>a</a:t>
            </a:r>
            <a:r>
              <a:rPr lang="it-IT" sz="1600" dirty="0">
                <a:sym typeface="Wingdings" panose="05000000000000000000" pitchFamily="2" charset="2"/>
              </a:rPr>
              <a:t>, che determina il colore </a:t>
            </a:r>
            <a:r>
              <a:rPr lang="it-IT" sz="1600" u="sng" dirty="0">
                <a:sym typeface="Wingdings" panose="05000000000000000000" pitchFamily="2" charset="2"/>
              </a:rPr>
              <a:t>giallo</a:t>
            </a:r>
            <a:r>
              <a:rPr lang="it-IT" sz="1600" dirty="0">
                <a:sym typeface="Wingdings" panose="05000000000000000000" pitchFamily="2" charset="2"/>
              </a:rPr>
              <a:t>. </a:t>
            </a:r>
          </a:p>
          <a:p>
            <a:pPr marL="800100" lvl="1" indent="-342900">
              <a:buFont typeface="+mj-lt"/>
              <a:buAutoNum type="arabicPeriod"/>
            </a:pPr>
            <a:endParaRPr lang="it-IT" sz="1600" dirty="0">
              <a:sym typeface="Wingdings" panose="05000000000000000000" pitchFamily="2" charset="2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it-IT" sz="1600" dirty="0">
                <a:sym typeface="Wingdings" panose="05000000000000000000" pitchFamily="2" charset="2"/>
              </a:rPr>
              <a:t>Nell’albero in figura calcolare la probabilità massima che dall’incrocio IV1 e III3 venga generata una femmina portatrice dell’allele recessivo. </a:t>
            </a:r>
          </a:p>
          <a:p>
            <a:pPr marL="800100" lvl="1" indent="-342900">
              <a:buFont typeface="+mj-lt"/>
              <a:buAutoNum type="arabicPeriod"/>
            </a:pPr>
            <a:endParaRPr lang="it-IT" sz="1600" dirty="0">
              <a:sym typeface="Wingdings" panose="05000000000000000000" pitchFamily="2" charset="2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it-IT" sz="1600" dirty="0">
                <a:sym typeface="Wingdings" panose="05000000000000000000" pitchFamily="2" charset="2"/>
              </a:rPr>
              <a:t>Se IV1 e III3 facessero 7 figli, calcolare la probabilità che 3 siano marroni e 4 gialli. </a:t>
            </a: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96651509-2E94-350F-A712-3F5C9D16EF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9" t="4251" r="62316" b="79877"/>
          <a:stretch>
            <a:fillRect/>
          </a:stretch>
        </p:blipFill>
        <p:spPr>
          <a:xfrm>
            <a:off x="5872481" y="2891820"/>
            <a:ext cx="5892800" cy="3775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190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44;p9">
            <a:extLst>
              <a:ext uri="{FF2B5EF4-FFF2-40B4-BE49-F238E27FC236}">
                <a16:creationId xmlns:a16="http://schemas.microsoft.com/office/drawing/2014/main" id="{0D1453D9-16B2-B64E-5B29-6E668BBDB7CA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2">
            <a:alphaModFix/>
          </a:blip>
          <a:srcRect t="28461" r="1" b="15993"/>
          <a:stretch/>
        </p:blipFill>
        <p:spPr>
          <a:xfrm>
            <a:off x="20" y="0"/>
            <a:ext cx="1219198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785725F3-5EFB-03A5-EAD4-DB3573436E92}"/>
              </a:ext>
            </a:extLst>
          </p:cNvPr>
          <p:cNvSpPr txBox="1"/>
          <p:nvPr/>
        </p:nvSpPr>
        <p:spPr>
          <a:xfrm>
            <a:off x="20" y="904240"/>
            <a:ext cx="12191980" cy="107721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Gli individui deficitari dell'enzima HPRT (localizzato sul </a:t>
            </a:r>
            <a:r>
              <a:rPr lang="it-IT" sz="16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cromosoma X</a:t>
            </a:r>
            <a:r>
              <a:rPr lang="it-IT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), affetti dalla sindrome di </a:t>
            </a:r>
            <a:r>
              <a:rPr lang="it-IT" sz="16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Lesch-Nyhan</a:t>
            </a:r>
            <a:r>
              <a:rPr lang="it-IT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sono incapaci di controllare i loro movimenti e manifestano un incontrollabile comportamento autodistruttivo. I maschi indicati con </a:t>
            </a:r>
            <a:r>
              <a:rPr lang="it-IT" sz="16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IV-5 IV-6 </a:t>
            </a:r>
            <a:r>
              <a:rPr lang="it-IT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nell'albero genealogico mostrato hanno la sindrome di </a:t>
            </a:r>
            <a:r>
              <a:rPr lang="it-IT" sz="16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Lesch-Nyhan</a:t>
            </a:r>
            <a:r>
              <a:rPr lang="it-IT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Quali sono i rischi che </a:t>
            </a:r>
            <a:r>
              <a:rPr lang="it-IT" sz="16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V-1</a:t>
            </a:r>
            <a:r>
              <a:rPr lang="it-IT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e </a:t>
            </a:r>
            <a:r>
              <a:rPr lang="it-IT" sz="16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V-2</a:t>
            </a:r>
            <a:r>
              <a:rPr lang="it-IT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ereditino questo disordine?</a:t>
            </a:r>
            <a:endParaRPr lang="it-IT" sz="1600" dirty="0"/>
          </a:p>
          <a:p>
            <a:endParaRPr lang="it-IT" sz="1600" dirty="0">
              <a:sym typeface="Wingdings" panose="05000000000000000000" pitchFamily="2" charset="2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AE0A198E-1459-DF3E-FCBB-AE2DE9905DFB}"/>
              </a:ext>
            </a:extLst>
          </p:cNvPr>
          <p:cNvSpPr txBox="1"/>
          <p:nvPr/>
        </p:nvSpPr>
        <p:spPr>
          <a:xfrm>
            <a:off x="224048" y="101600"/>
            <a:ext cx="948893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500" i="1" dirty="0">
                <a:latin typeface="+mj-lt"/>
              </a:rPr>
              <a:t>Esercizio 5. </a:t>
            </a:r>
          </a:p>
        </p:txBody>
      </p:sp>
      <p:pic>
        <p:nvPicPr>
          <p:cNvPr id="8" name="Google Shape;205;p33">
            <a:extLst>
              <a:ext uri="{FF2B5EF4-FFF2-40B4-BE49-F238E27FC236}">
                <a16:creationId xmlns:a16="http://schemas.microsoft.com/office/drawing/2014/main" id="{CA494C23-6D12-4082-3241-70F8BFF94A75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145437" y="2092656"/>
            <a:ext cx="8046563" cy="44453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52883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708</Words>
  <Application>Microsoft Office PowerPoint</Application>
  <PresentationFormat>Widescreen</PresentationFormat>
  <Paragraphs>65</Paragraphs>
  <Slides>7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Cambria Math</vt:lpstr>
      <vt:lpstr>Play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Angelo Ferriero</dc:creator>
  <cp:lastModifiedBy>Angelo Ferriero</cp:lastModifiedBy>
  <cp:revision>14</cp:revision>
  <dcterms:created xsi:type="dcterms:W3CDTF">2026-04-02T08:40:31Z</dcterms:created>
  <dcterms:modified xsi:type="dcterms:W3CDTF">2026-04-20T07:28:15Z</dcterms:modified>
</cp:coreProperties>
</file>