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embeddedFontLst>
    <p:embeddedFont>
      <p:font typeface="Play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iLX/LJ/xZ4nW3xEpD8wA9rHgyAZ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Play-regular.fntdata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font" Target="fonts/Play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it-IT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96" name="Google Shape;9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08" name="Google Shape;108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31" name="Google Shape;131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olo e testo verticale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Relationship Id="rId4" Type="http://schemas.openxmlformats.org/officeDocument/2006/relationships/hyperlink" Target="https://meet.google.com/qma-xyuy-wtj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Relationship Id="rId4" Type="http://schemas.openxmlformats.org/officeDocument/2006/relationships/image" Target="../media/image2.png"/><Relationship Id="rId5" Type="http://schemas.openxmlformats.org/officeDocument/2006/relationships/hyperlink" Target="https://forms.gle/oG2NrkLoNX8GJ3ka6" TargetMode="External"/><Relationship Id="rId6" Type="http://schemas.openxmlformats.org/officeDocument/2006/relationships/hyperlink" Target="https://drive.google.com/drive/folders/1CEegeJOWIl2zLm7_Z9nm9d8VXaCEzmEv?usp=sharing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Relationship Id="rId4" Type="http://schemas.openxmlformats.org/officeDocument/2006/relationships/image" Target="../media/image5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jp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Play"/>
              <a:ea typeface="Play"/>
              <a:cs typeface="Play"/>
              <a:sym typeface="Play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15797" l="0" r="0" t="28647"/>
          <a:stretch/>
        </p:blipFill>
        <p:spPr>
          <a:xfrm>
            <a:off x="0" y="0"/>
            <a:ext cx="1219198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/>
          <p:nvPr/>
        </p:nvSpPr>
        <p:spPr>
          <a:xfrm>
            <a:off x="0" y="3230880"/>
            <a:ext cx="12192000" cy="362712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>
                  <a:alpha val="58039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91" name="Google Shape;91;p1"/>
          <p:cNvSpPr txBox="1"/>
          <p:nvPr>
            <p:ph idx="1" type="subTitle"/>
          </p:nvPr>
        </p:nvSpPr>
        <p:spPr>
          <a:xfrm>
            <a:off x="360377" y="5912769"/>
            <a:ext cx="6438645" cy="5681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0811"/>
              <a:buNone/>
            </a:pPr>
            <a:r>
              <a:rPr lang="it-IT">
                <a:highlight>
                  <a:srgbClr val="C2E76D"/>
                </a:highlight>
              </a:rPr>
              <a:t>Contatti: ferriero.1913456@studenti.uniroma1.it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768096" y="1911096"/>
            <a:ext cx="5852160" cy="216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b="0" i="0" lang="it-IT" sz="4500" u="none" cap="none" strike="noStrike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TUTORAGGIO GENETICA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b="0" i="0" lang="it-IT" sz="4500" u="none" cap="none" strike="noStrike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ANNO 25-26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360376" y="4760367"/>
            <a:ext cx="6438645" cy="5681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b="0" i="0" lang="it-IT" sz="1800" u="none" cap="none" strike="noStrike">
                <a:solidFill>
                  <a:srgbClr val="000000"/>
                </a:solidFill>
                <a:highlight>
                  <a:srgbClr val="C2E76D"/>
                </a:highlight>
                <a:latin typeface="Play"/>
                <a:ea typeface="Play"/>
                <a:cs typeface="Play"/>
                <a:sym typeface="Play"/>
              </a:rPr>
              <a:t>Link Google Meet: </a:t>
            </a:r>
            <a:r>
              <a:rPr b="0" i="0" lang="it-IT" sz="1800" u="sng" cap="none" strike="noStrike">
                <a:solidFill>
                  <a:srgbClr val="000000"/>
                </a:solidFill>
                <a:highlight>
                  <a:srgbClr val="C2E76D"/>
                </a:highlight>
                <a:latin typeface="Play"/>
                <a:ea typeface="Play"/>
                <a:cs typeface="Play"/>
                <a:sym typeface="Play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https://meet.google.com/qma-xyuy-wtj</a:t>
            </a:r>
            <a:endParaRPr b="0" i="0" sz="1800" u="none" cap="none" strike="noStrike">
              <a:solidFill>
                <a:srgbClr val="000000"/>
              </a:solidFill>
              <a:highlight>
                <a:srgbClr val="C2E76D"/>
              </a:highlight>
              <a:latin typeface="Play"/>
              <a:ea typeface="Play"/>
              <a:cs typeface="Play"/>
              <a:sym typeface="Pla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 b="15797" l="0" r="0" t="28647"/>
          <a:stretch/>
        </p:blipFill>
        <p:spPr>
          <a:xfrm>
            <a:off x="0" y="0"/>
            <a:ext cx="12191980" cy="6858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50479" y="-103632"/>
            <a:ext cx="4329177" cy="4372713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/>
          <p:cNvSpPr txBox="1"/>
          <p:nvPr/>
        </p:nvSpPr>
        <p:spPr>
          <a:xfrm>
            <a:off x="212344" y="-7266"/>
            <a:ext cx="4782312" cy="7848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b="0" i="0" lang="it-IT" sz="4500" u="none" cap="none" strike="noStrike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	PRESENZE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497841" y="672130"/>
            <a:ext cx="3657600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t-IT" sz="1800" u="none" cap="none" strike="noStrike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Indicare: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it-IT" sz="1800" u="none" cap="none" strike="noStrike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Matricola;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it-IT" sz="1800" u="none" cap="none" strike="noStrike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E-mail Sapienza;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it-IT" sz="1800" u="none" cap="none" strike="noStrike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Canale di appartenenza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212344" y="1954239"/>
            <a:ext cx="5959856" cy="7847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b="0" i="0" lang="it-IT" sz="4500" u="none" cap="none" strike="noStrike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	PRENOTAZIONI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360680" y="2746295"/>
            <a:ext cx="4421632" cy="9232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t-IT" sz="1800" u="none" cap="none" strike="noStrike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Prenotarsi ai tutoraggi su e-learning al link: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t-IT" sz="1800" u="sng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https://forms.gle/oG2NrkLoNX8GJ3ka6</a:t>
            </a:r>
            <a:r>
              <a:rPr b="0" i="0" lang="it-IT" sz="1800" u="none" cap="none" strike="noStrike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2"/>
          <p:cNvSpPr txBox="1"/>
          <p:nvPr/>
        </p:nvSpPr>
        <p:spPr>
          <a:xfrm>
            <a:off x="212344" y="4665708"/>
            <a:ext cx="6816613" cy="2031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1800" u="sng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https://drive.google.com/drive/folders/1CEegeJOWIl2zLm7_Z9nm9d8VXaCEzmEv?usp=sharing</a:t>
            </a:r>
            <a:endParaRPr sz="18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Per i </a:t>
            </a:r>
            <a:r>
              <a:rPr b="1"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PPT della lezione </a:t>
            </a:r>
            <a:r>
              <a:rPr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e per lo </a:t>
            </a:r>
            <a:r>
              <a:rPr b="1"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svolgimento degli esercizi</a:t>
            </a:r>
            <a:r>
              <a:rPr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.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Importante: Per la visualizzazione accedere con email: @studenti.uniroma1.it</a:t>
            </a:r>
            <a:endParaRPr/>
          </a:p>
        </p:txBody>
      </p:sp>
      <p:sp>
        <p:nvSpPr>
          <p:cNvPr id="105" name="Google Shape;105;p2"/>
          <p:cNvSpPr txBox="1"/>
          <p:nvPr/>
        </p:nvSpPr>
        <p:spPr>
          <a:xfrm>
            <a:off x="212344" y="3777286"/>
            <a:ext cx="4569968" cy="7847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it-IT" sz="45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	LINK DRIVE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15993" l="0" r="1" t="28461"/>
          <a:stretch/>
        </p:blipFill>
        <p:spPr>
          <a:xfrm>
            <a:off x="0" y="10"/>
            <a:ext cx="1219198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3"/>
          <p:cNvSpPr txBox="1"/>
          <p:nvPr/>
        </p:nvSpPr>
        <p:spPr>
          <a:xfrm>
            <a:off x="218950" y="159330"/>
            <a:ext cx="79653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lay"/>
              <a:buNone/>
            </a:pPr>
            <a:r>
              <a:rPr i="1" lang="it-IT" sz="35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Associazione, ricombinazione e mappatura dei geni. 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3"/>
          <p:cNvSpPr txBox="1"/>
          <p:nvPr/>
        </p:nvSpPr>
        <p:spPr>
          <a:xfrm>
            <a:off x="478536" y="1454031"/>
            <a:ext cx="10403840" cy="646331"/>
          </a:xfrm>
          <a:prstGeom prst="rect">
            <a:avLst/>
          </a:prstGeom>
          <a:solidFill>
            <a:srgbClr val="B3E5A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 mappare i geni si usano le </a:t>
            </a:r>
            <a:r>
              <a:rPr b="1"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frequenze di ricombinazione </a:t>
            </a: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che riflettono l’effettiva </a:t>
            </a:r>
            <a:r>
              <a:rPr b="1"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distanza</a:t>
            </a: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dei geni sui cromosomi. Questo valore può essere usato per capire le distanze tra i geni. </a:t>
            </a:r>
            <a:endParaRPr b="1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3"/>
          <p:cNvSpPr txBox="1"/>
          <p:nvPr/>
        </p:nvSpPr>
        <p:spPr>
          <a:xfrm>
            <a:off x="0" y="2441448"/>
            <a:ext cx="7787640" cy="666849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3"/>
          <p:cNvSpPr txBox="1"/>
          <p:nvPr/>
        </p:nvSpPr>
        <p:spPr>
          <a:xfrm>
            <a:off x="0" y="3605881"/>
            <a:ext cx="7787640" cy="369332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-13332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3"/>
          <p:cNvSpPr txBox="1"/>
          <p:nvPr/>
        </p:nvSpPr>
        <p:spPr>
          <a:xfrm>
            <a:off x="218948" y="4349406"/>
            <a:ext cx="8056372" cy="1477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Se: 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Frequenza di ricombinazione = 50% → geni su cromosomi differenti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Frequenza di ricombinazione &lt;50% → geni sullo stesso cromosoma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4"/>
          <p:cNvPicPr preferRelativeResize="0"/>
          <p:nvPr/>
        </p:nvPicPr>
        <p:blipFill rotWithShape="1">
          <a:blip r:embed="rId3">
            <a:alphaModFix/>
          </a:blip>
          <a:srcRect b="15993" l="0" r="1" t="28461"/>
          <a:stretch/>
        </p:blipFill>
        <p:spPr>
          <a:xfrm>
            <a:off x="20" y="10"/>
            <a:ext cx="1219198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4"/>
          <p:cNvSpPr txBox="1"/>
          <p:nvPr/>
        </p:nvSpPr>
        <p:spPr>
          <a:xfrm>
            <a:off x="218970" y="159330"/>
            <a:ext cx="79653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lay"/>
              <a:buNone/>
            </a:pPr>
            <a:r>
              <a:rPr i="1" lang="it-IT" sz="35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Associazione, ricombinazione e mappatura dei geni. 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4"/>
          <p:cNvSpPr txBox="1"/>
          <p:nvPr/>
        </p:nvSpPr>
        <p:spPr>
          <a:xfrm>
            <a:off x="283484" y="1488350"/>
            <a:ext cx="11475720" cy="646331"/>
          </a:xfrm>
          <a:prstGeom prst="rect">
            <a:avLst/>
          </a:prstGeom>
          <a:solidFill>
            <a:srgbClr val="B3E5A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alcuni casi la </a:t>
            </a:r>
            <a:r>
              <a:rPr b="1"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frequenza DCO </a:t>
            </a: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b="1"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doppi crossing-over</a:t>
            </a: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osservata è inferiore a quella dei DCO attesi. Questo è dovuto a processi molecolari che sfavoriscono la formazione di due scambi. </a:t>
            </a:r>
            <a:endParaRPr/>
          </a:p>
        </p:txBody>
      </p:sp>
      <p:sp>
        <p:nvSpPr>
          <p:cNvPr id="123" name="Google Shape;123;p4"/>
          <p:cNvSpPr txBox="1"/>
          <p:nvPr/>
        </p:nvSpPr>
        <p:spPr>
          <a:xfrm>
            <a:off x="5916188" y="2429934"/>
            <a:ext cx="4810250" cy="619913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24" name="Google Shape;124;p4"/>
          <p:cNvSpPr txBox="1"/>
          <p:nvPr/>
        </p:nvSpPr>
        <p:spPr>
          <a:xfrm>
            <a:off x="1205762" y="2429934"/>
            <a:ext cx="4090416" cy="61286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25" name="Google Shape;125;p4"/>
          <p:cNvSpPr txBox="1"/>
          <p:nvPr/>
        </p:nvSpPr>
        <p:spPr>
          <a:xfrm>
            <a:off x="283484" y="3447183"/>
            <a:ext cx="11265408" cy="646331"/>
          </a:xfrm>
          <a:prstGeom prst="rect">
            <a:avLst/>
          </a:prstGeom>
          <a:solidFill>
            <a:srgbClr val="B3E5A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processi che determinano un abbassamento della frequenza dei DCO osservati rispetto a quelli attesi vanno sotto il nome di </a:t>
            </a:r>
            <a:r>
              <a:rPr b="1" i="1"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Interferenza</a:t>
            </a: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la quale è quantificabile. </a:t>
            </a:r>
            <a:endParaRPr/>
          </a:p>
        </p:txBody>
      </p:sp>
      <p:sp>
        <p:nvSpPr>
          <p:cNvPr id="126" name="Google Shape;126;p4"/>
          <p:cNvSpPr txBox="1"/>
          <p:nvPr/>
        </p:nvSpPr>
        <p:spPr>
          <a:xfrm>
            <a:off x="4059956" y="4497903"/>
            <a:ext cx="3219194" cy="369332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-14999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27" name="Google Shape;127;p4"/>
          <p:cNvSpPr txBox="1"/>
          <p:nvPr/>
        </p:nvSpPr>
        <p:spPr>
          <a:xfrm>
            <a:off x="5296178" y="5000318"/>
            <a:ext cx="74675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dove</a:t>
            </a:r>
            <a:endParaRPr/>
          </a:p>
        </p:txBody>
      </p:sp>
      <p:sp>
        <p:nvSpPr>
          <p:cNvPr id="128" name="Google Shape;128;p4"/>
          <p:cNvSpPr txBox="1"/>
          <p:nvPr/>
        </p:nvSpPr>
        <p:spPr>
          <a:xfrm>
            <a:off x="1298857" y="5414165"/>
            <a:ext cx="8741391" cy="1030539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15993" l="0" r="1" t="28461"/>
          <a:stretch/>
        </p:blipFill>
        <p:spPr>
          <a:xfrm>
            <a:off x="0" y="0"/>
            <a:ext cx="1219198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5"/>
          <p:cNvSpPr txBox="1"/>
          <p:nvPr/>
        </p:nvSpPr>
        <p:spPr>
          <a:xfrm>
            <a:off x="224028" y="834142"/>
            <a:ext cx="11239500" cy="3323946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it-IT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Nel saggio a tre punti i cui risultati della F2 sono illustrati sotto, determinare</a:t>
            </a:r>
            <a:r>
              <a:rPr lang="it-IT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b="0" i="0" lang="it-IT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lang="it-IT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genotipi dei genitori e della F1.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lang="it-IT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L’ordine dei geni. 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b="0" i="0" lang="it-IT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 distanze di mappa relative. 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b="0" i="0" lang="it-IT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Determinare anche il coefficiente di coincidenza e l’interferenza.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r>
              <a:rPr b="0" i="0" lang="it-IT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+ + + 		5  		+ +  c 	265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it-IT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a b c 		3 		a b  + 	273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it-IT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+ b c 		223		+ b + 		2207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it-IT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a + + 		217		a + c 		2125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br>
              <a:rPr b="0" i="0" lang="it-IT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it-IT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 txBox="1"/>
          <p:nvPr/>
        </p:nvSpPr>
        <p:spPr>
          <a:xfrm>
            <a:off x="224028" y="101600"/>
            <a:ext cx="9488932" cy="630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-IT" sz="35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Esercizio 1.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40;p6"/>
          <p:cNvPicPr preferRelativeResize="0"/>
          <p:nvPr/>
        </p:nvPicPr>
        <p:blipFill rotWithShape="1">
          <a:blip r:embed="rId3">
            <a:alphaModFix/>
          </a:blip>
          <a:srcRect b="15993" l="0" r="1" t="28461"/>
          <a:stretch/>
        </p:blipFill>
        <p:spPr>
          <a:xfrm>
            <a:off x="0" y="0"/>
            <a:ext cx="1219198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6"/>
          <p:cNvSpPr txBox="1"/>
          <p:nvPr/>
        </p:nvSpPr>
        <p:spPr>
          <a:xfrm>
            <a:off x="224028" y="101600"/>
            <a:ext cx="9488932" cy="630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-IT" sz="35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Esercizio 2. </a:t>
            </a:r>
            <a:endParaRPr/>
          </a:p>
        </p:txBody>
      </p:sp>
      <p:sp>
        <p:nvSpPr>
          <p:cNvPr id="142" name="Google Shape;142;p6"/>
          <p:cNvSpPr txBox="1"/>
          <p:nvPr/>
        </p:nvSpPr>
        <p:spPr>
          <a:xfrm>
            <a:off x="20" y="834142"/>
            <a:ext cx="12191980" cy="550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it-IT" sz="16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Nel fringuello del Mozambico, sono stati identificati tre geni autosomici associati (ciascuno con 2 alleli) che specificano: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it-IT" sz="16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1" lang="it-IT" sz="16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lunghezza del becco (B)</a:t>
            </a:r>
            <a:r>
              <a:rPr i="1" lang="it-IT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	</a:t>
            </a:r>
            <a:r>
              <a:rPr b="0" i="1" lang="it-IT" sz="16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colore del piumaggio (P); 	 larghezza dello sterno</a:t>
            </a:r>
            <a:r>
              <a:rPr b="0" lang="it-IT" sz="16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1" lang="it-IT" sz="16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(S)</a:t>
            </a:r>
            <a:r>
              <a:rPr b="0" lang="it-IT" sz="16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it-IT" sz="16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Fringuelli con il </a:t>
            </a:r>
            <a:r>
              <a:rPr b="0" i="1" lang="it-IT" sz="1600" u="sng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becco corto, piume blu </a:t>
            </a:r>
            <a:r>
              <a:rPr b="0" lang="it-IT" sz="1600" u="sng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 </a:t>
            </a:r>
            <a:r>
              <a:rPr b="0" i="1" lang="it-IT" sz="1600" u="sng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sterno largo</a:t>
            </a:r>
            <a:r>
              <a:rPr b="0" i="1" lang="it-IT" sz="16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lang="it-IT" sz="16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sono stati incrociati con fringuelli con </a:t>
            </a:r>
            <a:r>
              <a:rPr b="0" i="1" lang="it-IT" sz="1600" u="sng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becco lungo, piume gialle </a:t>
            </a:r>
            <a:r>
              <a:rPr b="0" lang="it-IT" sz="1600" u="sng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 </a:t>
            </a:r>
            <a:r>
              <a:rPr b="0" i="1" lang="it-IT" sz="1600" u="sng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sterno stretto</a:t>
            </a:r>
            <a:r>
              <a:rPr b="0" lang="it-IT" sz="16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</a:t>
            </a:r>
            <a:r>
              <a:rPr b="1" lang="it-IT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F1</a:t>
            </a:r>
            <a:r>
              <a:rPr lang="it-IT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risultante, costituita da fringuelli tutti con: </a:t>
            </a:r>
            <a:r>
              <a:rPr i="1" lang="it-IT" sz="16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becco lungo, piume blu </a:t>
            </a:r>
            <a:r>
              <a:rPr lang="it-IT" sz="16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 </a:t>
            </a:r>
            <a:r>
              <a:rPr i="1" lang="it-IT" sz="16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sterno largo </a:t>
            </a:r>
            <a:r>
              <a:rPr lang="it-IT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è stata incrociata con fringuelli con </a:t>
            </a:r>
            <a:r>
              <a:rPr i="1" lang="it-IT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fenotipo recessivo </a:t>
            </a:r>
            <a:r>
              <a:rPr lang="it-IT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 tutti e 3 i loci. 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</a:t>
            </a:r>
            <a:r>
              <a:rPr b="1" lang="it-IT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F2 </a:t>
            </a:r>
            <a:r>
              <a:rPr lang="it-IT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risultante dall’incrocio precedente è la seguente: </a:t>
            </a:r>
            <a:endParaRPr i="1"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becco corto, piume blu e sterno stretto </a:t>
            </a:r>
            <a:r>
              <a:rPr b="0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				98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becco corto, piume gialle e sterno stretto </a:t>
            </a:r>
            <a:r>
              <a:rPr b="0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				8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becco corto, piume blu sterno largo 		</a:t>
            </a:r>
            <a:r>
              <a:rPr b="0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			800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becco lungo, piume gialle e sterno stretto 		</a:t>
            </a:r>
            <a:r>
              <a:rPr b="0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		802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becco corto, piume gialle e sterno largo 		</a:t>
            </a:r>
            <a:r>
              <a:rPr b="0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		89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becco lungo, piume gialle e sterno largo 		</a:t>
            </a:r>
            <a:r>
              <a:rPr b="0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		93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becco lungo, piume blu e sterno stretto 	</a:t>
            </a:r>
            <a:r>
              <a:rPr b="0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			92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becco lungo, piume blu e sterno largo </a:t>
            </a:r>
            <a:r>
              <a:rPr b="0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				10</a:t>
            </a:r>
            <a:endParaRPr/>
          </a:p>
          <a:p>
            <a:pPr indent="-2413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lay"/>
              <a:buNone/>
            </a:pPr>
            <a:r>
              <a:t/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Play"/>
              <a:buAutoNum type="arabicPeriod"/>
            </a:pPr>
            <a:r>
              <a:rPr lang="it-IT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Determinare i genotipi dei genitori parentali, l’ordine dei geni, le distanze di mappa, il coefficiente di coincidenza (c.c.)  e l’eventuale interferenza (</a:t>
            </a:r>
            <a:r>
              <a:rPr i="1" lang="it-IT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it-IT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). </a:t>
            </a:r>
            <a:endParaRPr/>
          </a:p>
          <a:p>
            <a:pPr indent="-2413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lay"/>
              <a:buNone/>
            </a:pPr>
            <a:r>
              <a:t/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Play"/>
              <a:buAutoNum type="arabicPeriod"/>
            </a:pPr>
            <a:r>
              <a:rPr lang="it-IT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 individui della </a:t>
            </a:r>
            <a:r>
              <a:rPr b="1" lang="it-IT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F2 </a:t>
            </a:r>
            <a:r>
              <a:rPr lang="it-IT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 </a:t>
            </a:r>
            <a:r>
              <a:rPr i="1" lang="it-IT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fenotipo dominante</a:t>
            </a:r>
            <a:r>
              <a:rPr lang="it-IT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per tutti e 3 i caratteri si incrociano tra di loro, si calcoli la probabilità di ottenere individui con </a:t>
            </a:r>
            <a:r>
              <a:rPr i="1" lang="it-IT" sz="16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piume gialle</a:t>
            </a:r>
            <a:r>
              <a:rPr lang="it-IT" sz="16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i="1" lang="it-IT" sz="16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becco lungo </a:t>
            </a:r>
            <a:r>
              <a:rPr lang="it-IT" sz="16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 </a:t>
            </a:r>
            <a:r>
              <a:rPr i="1" lang="it-IT" sz="16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sterno largo</a:t>
            </a:r>
            <a:r>
              <a:rPr lang="it-IT" sz="16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it-IT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considerando l’interferenza pari a 0.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p7"/>
          <p:cNvPicPr preferRelativeResize="0"/>
          <p:nvPr/>
        </p:nvPicPr>
        <p:blipFill rotWithShape="1">
          <a:blip r:embed="rId3">
            <a:alphaModFix/>
          </a:blip>
          <a:srcRect b="15993" l="0" r="1" t="28461"/>
          <a:stretch/>
        </p:blipFill>
        <p:spPr>
          <a:xfrm>
            <a:off x="0" y="0"/>
            <a:ext cx="1219198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7"/>
          <p:cNvSpPr txBox="1"/>
          <p:nvPr/>
        </p:nvSpPr>
        <p:spPr>
          <a:xfrm>
            <a:off x="224028" y="101600"/>
            <a:ext cx="9488932" cy="630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-IT" sz="35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Esercizio 3. </a:t>
            </a:r>
            <a:endParaRPr/>
          </a:p>
        </p:txBody>
      </p:sp>
      <p:sp>
        <p:nvSpPr>
          <p:cNvPr id="149" name="Google Shape;149;p7"/>
          <p:cNvSpPr txBox="1"/>
          <p:nvPr/>
        </p:nvSpPr>
        <p:spPr>
          <a:xfrm>
            <a:off x="111760" y="904240"/>
            <a:ext cx="11887200" cy="3540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Nei pappagalli il gene del colore del becco (</a:t>
            </a:r>
            <a:r>
              <a:rPr i="1"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B=becco nero</a:t>
            </a: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i="1" lang="it-IT" sz="1600">
                <a:solidFill>
                  <a:schemeClr val="dk1"/>
                </a:solidFill>
              </a:rPr>
              <a:t>b</a:t>
            </a:r>
            <a:r>
              <a:rPr i="1"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=becco giallo</a:t>
            </a: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dista </a:t>
            </a:r>
            <a:r>
              <a:rPr b="1"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12u.m. </a:t>
            </a: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dal gene del colore delle piume (</a:t>
            </a:r>
            <a:r>
              <a:rPr i="1"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P=piume blu </a:t>
            </a: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 </a:t>
            </a:r>
            <a:r>
              <a:rPr i="1"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p=piume verdi</a:t>
            </a: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e </a:t>
            </a:r>
            <a:r>
              <a:rPr b="1"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22u.m. </a:t>
            </a: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 quello della forma della lunghezza della coda (</a:t>
            </a:r>
            <a:r>
              <a:rPr i="1"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C=coda lunga </a:t>
            </a: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 </a:t>
            </a:r>
            <a:r>
              <a:rPr i="1"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c=coda corta</a:t>
            </a: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B/b </a:t>
            </a: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è il </a:t>
            </a:r>
            <a:r>
              <a:rPr lang="it-IT" sz="16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gene centrale</a:t>
            </a: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Considerando un incrocio tra </a:t>
            </a:r>
            <a:r>
              <a:rPr lang="it-IT" sz="16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pappagalli eterozigoti </a:t>
            </a: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 fenotipo </a:t>
            </a:r>
            <a:r>
              <a:rPr i="1"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piume blu</a:t>
            </a: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i="1"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becco nero </a:t>
            </a: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 </a:t>
            </a:r>
            <a:r>
              <a:rPr i="1"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coda lunga </a:t>
            </a: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(con </a:t>
            </a:r>
            <a:r>
              <a:rPr i="1"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B/b</a:t>
            </a: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i="1"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C/c </a:t>
            </a: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accoppiamento ed </a:t>
            </a:r>
            <a:r>
              <a:rPr i="1"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B/b </a:t>
            </a: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 </a:t>
            </a:r>
            <a:r>
              <a:rPr i="1"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P/p</a:t>
            </a: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repulsione) con pappagalli con </a:t>
            </a:r>
            <a:r>
              <a:rPr lang="it-IT" sz="16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fenotipo triplo recessivo</a:t>
            </a:r>
            <a:r>
              <a:rPr lang="it-IT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lay"/>
              <a:buAutoNum type="arabicPeriod"/>
            </a:pPr>
            <a:r>
              <a:rPr b="0" i="0" lang="it-IT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 determinino le frequenze delle classi fenotipiche risultanti, considerando un’interferenza dello 0,7%. </a:t>
            </a:r>
            <a:endParaRPr/>
          </a:p>
          <a:p>
            <a:pPr indent="-2413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lay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lay"/>
              <a:buAutoNum type="arabicPeriod"/>
            </a:pPr>
            <a:r>
              <a:rPr b="0" i="0" lang="it-IT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Incrociando individui della </a:t>
            </a:r>
            <a:r>
              <a:rPr b="1" i="0" lang="it-IT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F2</a:t>
            </a:r>
            <a:r>
              <a:rPr b="0" i="0" lang="it-IT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(già posseduti) con </a:t>
            </a:r>
            <a:r>
              <a:rPr b="0" i="0" lang="it-IT" sz="16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fenotipo dominante</a:t>
            </a:r>
            <a:r>
              <a:rPr b="0" i="0" lang="it-IT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 i </a:t>
            </a:r>
            <a:r>
              <a:rPr b="0" i="0" lang="it-IT" sz="16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triplo recessivi</a:t>
            </a:r>
            <a:r>
              <a:rPr b="0" i="0" lang="it-IT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che percentuale ci si aspetta di trovare di individui con </a:t>
            </a:r>
            <a:r>
              <a:rPr b="0" i="0" lang="it-IT" sz="16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fenotipo recessivo</a:t>
            </a:r>
            <a:r>
              <a:rPr b="0" i="0" lang="it-IT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solo per il carattere </a:t>
            </a:r>
            <a:r>
              <a:rPr b="0" i="1" lang="it-IT" sz="16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colore del becco</a:t>
            </a:r>
            <a:r>
              <a:rPr b="0" i="0" lang="it-IT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considerando un coefficiente di coincidenza pari a 0,5?</a:t>
            </a:r>
            <a:endParaRPr b="0" i="0" sz="16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8"/>
          <p:cNvPicPr preferRelativeResize="0"/>
          <p:nvPr/>
        </p:nvPicPr>
        <p:blipFill rotWithShape="1">
          <a:blip r:embed="rId3">
            <a:alphaModFix/>
          </a:blip>
          <a:srcRect b="15993" l="0" r="1" t="28461"/>
          <a:stretch/>
        </p:blipFill>
        <p:spPr>
          <a:xfrm>
            <a:off x="0" y="0"/>
            <a:ext cx="1219198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8"/>
          <p:cNvSpPr txBox="1"/>
          <p:nvPr/>
        </p:nvSpPr>
        <p:spPr>
          <a:xfrm>
            <a:off x="224028" y="101600"/>
            <a:ext cx="9488932" cy="630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-IT" sz="35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Esercizio 4. </a:t>
            </a:r>
            <a:endParaRPr/>
          </a:p>
        </p:txBody>
      </p:sp>
      <p:sp>
        <p:nvSpPr>
          <p:cNvPr id="156" name="Google Shape;156;p8"/>
          <p:cNvSpPr txBox="1"/>
          <p:nvPr/>
        </p:nvSpPr>
        <p:spPr>
          <a:xfrm>
            <a:off x="111760" y="904240"/>
            <a:ext cx="11887200" cy="3293209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-1295" l="-256" r="-359" t="-555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2026-04-02T08:40:31Z</dcterms:created>
  <dc:creator>Angelo Ferriero</dc:creator>
</cp:coreProperties>
</file>