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65" r:id="rId6"/>
    <p:sldId id="260" r:id="rId7"/>
    <p:sldId id="261" r:id="rId8"/>
    <p:sldId id="262" r:id="rId9"/>
    <p:sldId id="266" r:id="rId10"/>
    <p:sldId id="263" r:id="rId11"/>
    <p:sldId id="264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DsJKgrb/kmEBe/gSjDXDez62B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4038749" y="-1290878"/>
            <a:ext cx="3848100" cy="1062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484110" y="2150110"/>
            <a:ext cx="5295901" cy="229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2064815" y="-764745"/>
            <a:ext cx="5295901" cy="812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49911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24840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sz="18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655863" y="2560955"/>
            <a:ext cx="5157787" cy="364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094412" y="1879599"/>
            <a:ext cx="5183188" cy="6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sz="18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094412" y="2560955"/>
            <a:ext cx="5183188" cy="364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540188" y="914400"/>
            <a:ext cx="5737412" cy="50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3200"/>
            </a:lvl1pPr>
            <a:lvl2pPr marL="914400" lvl="1" indent="-3619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sz="28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1828800" lvl="3" indent="-3238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4pPr>
            <a:lvl5pPr marL="2286000" lvl="4" indent="-3238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652372" y="2697479"/>
            <a:ext cx="4119654" cy="324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486400" y="914400"/>
            <a:ext cx="5791200" cy="502919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652372" y="2697480"/>
            <a:ext cx="4119654" cy="317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143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lay"/>
              <a:buNone/>
              <a:defRPr sz="9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et.google.com/qma-xyuy-wt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CEegeJOWIl2zLm7_Z9nm9d8VXaCEzmEv?usp=sharing" TargetMode="External"/><Relationship Id="rId5" Type="http://schemas.openxmlformats.org/officeDocument/2006/relationships/hyperlink" Target="https://forms.gle/oG2NrkLoNX8GJ3ka6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/>
          <p:nvPr/>
        </p:nvSpPr>
        <p:spPr>
          <a:xfrm>
            <a:off x="0" y="3230880"/>
            <a:ext cx="12192000" cy="3627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3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6" name="Google Shape;166;p1"/>
          <p:cNvSpPr txBox="1">
            <a:spLocks noGrp="1"/>
          </p:cNvSpPr>
          <p:nvPr>
            <p:ph type="subTitle" idx="1"/>
          </p:nvPr>
        </p:nvSpPr>
        <p:spPr>
          <a:xfrm>
            <a:off x="360377" y="5912769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it-IT">
                <a:highlight>
                  <a:srgbClr val="C2E76D"/>
                </a:highlight>
              </a:rPr>
              <a:t>Contatti: ferriero.1913456@studenti.uniroma1.it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768096" y="1911096"/>
            <a:ext cx="5852160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TUTORAGGIO GENETICA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ANNO 25-26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360376" y="4760367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</a:rPr>
              <a:t>Link Google Meet: </a:t>
            </a:r>
            <a:r>
              <a:rPr lang="it-IT" sz="1800" b="0" i="0" u="sng" strike="noStrike" cap="non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https://meet.google.com/qma-xyuy-wtj</a:t>
            </a:r>
            <a:endParaRPr sz="1800" b="0" i="0" u="none" strike="noStrike" cap="none">
              <a:solidFill>
                <a:srgbClr val="000000"/>
              </a:solidFill>
              <a:highlight>
                <a:srgbClr val="C2E76D"/>
              </a:highlight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 txBox="1"/>
          <p:nvPr/>
        </p:nvSpPr>
        <p:spPr>
          <a:xfrm>
            <a:off x="325628" y="208058"/>
            <a:ext cx="11239500" cy="30469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saggio a tre punti i cui risultati sono illustrati sotto, determinare 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L’ordine dei geni, 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ts val="1600"/>
              <a:buFont typeface="Arial"/>
              <a:buAutoNum type="arabicPeriod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distanze di mappa relative. </a:t>
            </a:r>
          </a:p>
          <a:p>
            <a:pPr marL="342900" indent="-342900">
              <a:buSzPts val="1600"/>
              <a:buFont typeface="Arial"/>
              <a:buAutoNum type="arabicPeriod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Determinare anche il coefficiente di coincidenza e l’interferenza. </a:t>
            </a:r>
          </a:p>
          <a:p>
            <a:pPr>
              <a:buSzPts val="1600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+ + + 		5  		+ +  c 	265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 b c 		3 		a b  + 	273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+ b c 		223		+ b + 		2207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 + + 		217		a + c 		2125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it-IT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0479" y="-103632"/>
            <a:ext cx="4329177" cy="437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"/>
          <p:cNvSpPr txBox="1"/>
          <p:nvPr/>
        </p:nvSpPr>
        <p:spPr>
          <a:xfrm>
            <a:off x="212344" y="-7266"/>
            <a:ext cx="478231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PRESENZE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497841" y="672130"/>
            <a:ext cx="3657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Indicare: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Matricola;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E-mail Sapienza;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Canale di appartenenza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212344" y="1954239"/>
            <a:ext cx="5959856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PRENOTAZIONI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360680" y="2746295"/>
            <a:ext cx="44216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Prenotarsi ai tutoraggi su e-learning al link: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tx1"/>
                </a:solidFill>
                <a:latin typeface="Play"/>
                <a:ea typeface="Play"/>
                <a:cs typeface="Play"/>
                <a:sym typeface="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https://forms.gle/oG2NrkLoNX8GJ3ka6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F58DC-5F60-DE1B-26EB-FF910F26B26F}"/>
              </a:ext>
            </a:extLst>
          </p:cNvPr>
          <p:cNvSpPr txBox="1"/>
          <p:nvPr/>
        </p:nvSpPr>
        <p:spPr>
          <a:xfrm>
            <a:off x="212344" y="4665708"/>
            <a:ext cx="6816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Play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https://drive.google.com/drive/folders/1CEegeJOWIl2zLm7_Z9nm9d8VXaCEzmEv?usp=sharing</a:t>
            </a:r>
            <a:endParaRPr lang="it-IT" sz="1800" dirty="0">
              <a:solidFill>
                <a:schemeClr val="tx1"/>
              </a:solidFill>
              <a:latin typeface="Play" panose="020B0604020202020204" charset="0"/>
            </a:endParaRPr>
          </a:p>
          <a:p>
            <a:endParaRPr lang="it-IT" sz="1800" dirty="0">
              <a:solidFill>
                <a:schemeClr val="tx1"/>
              </a:solidFill>
              <a:latin typeface="Play" panose="020B0604020202020204" charset="0"/>
            </a:endParaRPr>
          </a:p>
          <a:p>
            <a:r>
              <a:rPr lang="it-IT" sz="1800" dirty="0">
                <a:latin typeface="Play" panose="020B0604020202020204" charset="0"/>
              </a:rPr>
              <a:t>Per i </a:t>
            </a:r>
            <a:r>
              <a:rPr lang="it-IT" sz="1800" b="1" dirty="0">
                <a:latin typeface="Play" panose="020B0604020202020204" charset="0"/>
              </a:rPr>
              <a:t>PPT della lezione </a:t>
            </a:r>
            <a:r>
              <a:rPr lang="it-IT" sz="1800" dirty="0">
                <a:latin typeface="Play" panose="020B0604020202020204" charset="0"/>
              </a:rPr>
              <a:t>e per lo </a:t>
            </a:r>
            <a:r>
              <a:rPr lang="it-IT" sz="1800" b="1" dirty="0">
                <a:latin typeface="Play" panose="020B0604020202020204" charset="0"/>
              </a:rPr>
              <a:t>svolgimento degli esercizi</a:t>
            </a:r>
            <a:r>
              <a:rPr lang="it-IT" sz="1800" dirty="0">
                <a:latin typeface="Play" panose="020B0604020202020204" charset="0"/>
              </a:rPr>
              <a:t>.  </a:t>
            </a:r>
          </a:p>
          <a:p>
            <a:endParaRPr lang="it-IT" sz="1800" dirty="0">
              <a:latin typeface="Play" panose="020B0604020202020204" charset="0"/>
            </a:endParaRPr>
          </a:p>
          <a:p>
            <a:r>
              <a:rPr lang="it-IT" sz="1800" dirty="0">
                <a:latin typeface="Play" panose="020B0604020202020204" charset="0"/>
              </a:rPr>
              <a:t>Importante: Per la visualizzazione accedere con email: @studenti.uniroma1.it</a:t>
            </a:r>
          </a:p>
        </p:txBody>
      </p:sp>
      <p:sp>
        <p:nvSpPr>
          <p:cNvPr id="3" name="Google Shape;177;p2">
            <a:extLst>
              <a:ext uri="{FF2B5EF4-FFF2-40B4-BE49-F238E27FC236}">
                <a16:creationId xmlns:a16="http://schemas.microsoft.com/office/drawing/2014/main" id="{1BEE51FC-3075-7172-35A5-215FD339400B}"/>
              </a:ext>
            </a:extLst>
          </p:cNvPr>
          <p:cNvSpPr txBox="1"/>
          <p:nvPr/>
        </p:nvSpPr>
        <p:spPr>
          <a:xfrm>
            <a:off x="212344" y="3777286"/>
            <a:ext cx="45699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dirty="0">
                <a:latin typeface="Play"/>
                <a:sym typeface="Play"/>
              </a:rPr>
              <a:t>	LINK DRIVE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461" r="1" b="15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274320" y="495880"/>
            <a:ext cx="72969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Ereditarietà X-linked.</a:t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420624" y="2212848"/>
            <a:ext cx="2980944" cy="932688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Ereditarietà Autosomica Dominante X-linked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4261104" y="2066544"/>
            <a:ext cx="3474720" cy="1216152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padri affetti trasmettono il carattere a tutte le figlie femmine e non ai maschi (trasmettono il cromosoma Y)</a:t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3401568" y="2505456"/>
            <a:ext cx="859536" cy="338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E76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430678" y="3860450"/>
            <a:ext cx="2980944" cy="932688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Ereditarietà Autosomica Recessiva</a:t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4261104" y="3671790"/>
            <a:ext cx="4745736" cy="1362456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padri affetti non trasmettono mai il carattere recessivo ai maschi (trasmettono il cromosoma Y), ma trasmettono sempre il carattere recessivo alle figlie femmine </a:t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3411622" y="4153058"/>
            <a:ext cx="849482" cy="338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E76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7728500" y="2510028"/>
            <a:ext cx="676656" cy="338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E76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86;p3">
                <a:extLst>
                  <a:ext uri="{FF2B5EF4-FFF2-40B4-BE49-F238E27FC236}">
                    <a16:creationId xmlns:a16="http://schemas.microsoft.com/office/drawing/2014/main" id="{71D752C7-660A-A15D-B726-04908702430C}"/>
                  </a:ext>
                </a:extLst>
              </p:cNvPr>
              <p:cNvSpPr/>
              <p:nvPr/>
            </p:nvSpPr>
            <p:spPr>
              <a:xfrm>
                <a:off x="8397832" y="2029968"/>
                <a:ext cx="3474720" cy="1307592"/>
              </a:xfrm>
              <a:prstGeom prst="roundRect">
                <a:avLst>
                  <a:gd name="adj" fmla="val 16667"/>
                </a:avLst>
              </a:prstGeom>
              <a:solidFill>
                <a:srgbClr val="C2E76D"/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Le madri eterozigoti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𝑿</m:t>
                        </m:r>
                      </m:e>
                      <m:sup>
                        <m: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𝑨</m:t>
                        </m:r>
                      </m:sup>
                    </m:sSup>
                    <m:sSup>
                      <m:sSupPr>
                        <m:ctrlP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𝑿</m:t>
                        </m:r>
                      </m:e>
                      <m:sup>
                        <m: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it-IT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trasmetteranno il carattere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𝑿</m:t>
                        </m:r>
                      </m:e>
                      <m:sup>
                        <m:r>
                          <a:rPr lang="it-IT" sz="1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it-IT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con probabilità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it-IT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it-IT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se incrociate con maschi sani</a:t>
                </a:r>
                <a:endParaRPr dirty="0"/>
              </a:p>
            </p:txBody>
          </p:sp>
        </mc:Choice>
        <mc:Fallback xmlns="">
          <p:sp>
            <p:nvSpPr>
              <p:cNvPr id="2" name="Google Shape;186;p3">
                <a:extLst>
                  <a:ext uri="{FF2B5EF4-FFF2-40B4-BE49-F238E27FC236}">
                    <a16:creationId xmlns:a16="http://schemas.microsoft.com/office/drawing/2014/main" id="{71D752C7-660A-A15D-B726-049087024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32" y="2029968"/>
                <a:ext cx="3474720" cy="1307592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1835" r="-873" b="-6881"/>
                </a:stretch>
              </a:blip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3;p3">
            <a:extLst>
              <a:ext uri="{FF2B5EF4-FFF2-40B4-BE49-F238E27FC236}">
                <a16:creationId xmlns:a16="http://schemas.microsoft.com/office/drawing/2014/main" id="{00377108-C801-A199-402B-81F6F8C405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C5CFA3-E0BE-2A54-409D-DD742BF0FE75}"/>
              </a:ext>
            </a:extLst>
          </p:cNvPr>
          <p:cNvSpPr txBox="1"/>
          <p:nvPr/>
        </p:nvSpPr>
        <p:spPr>
          <a:xfrm>
            <a:off x="111760" y="172720"/>
            <a:ext cx="11805920" cy="258532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sz="1800" dirty="0"/>
              <a:t>L’albero genealogico in figura rappresenta l’ereditarietà del carattere </a:t>
            </a:r>
            <a:r>
              <a:rPr lang="it-IT" sz="1800" i="1" dirty="0"/>
              <a:t>narice nera </a:t>
            </a:r>
            <a:r>
              <a:rPr lang="it-IT" sz="1800" dirty="0"/>
              <a:t>(simboli pieni) che segrega come un carattere recessivo </a:t>
            </a:r>
            <a:r>
              <a:rPr lang="it-IT" sz="1800" b="1" dirty="0">
                <a:solidFill>
                  <a:schemeClr val="accent6"/>
                </a:solidFill>
              </a:rPr>
              <a:t>X-</a:t>
            </a:r>
            <a:r>
              <a:rPr lang="it-IT" sz="1800" b="1" dirty="0" err="1">
                <a:solidFill>
                  <a:schemeClr val="accent6"/>
                </a:solidFill>
              </a:rPr>
              <a:t>linked</a:t>
            </a:r>
            <a:r>
              <a:rPr lang="it-IT" sz="1800" b="1" dirty="0">
                <a:solidFill>
                  <a:schemeClr val="accent6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in questa mandria di lama.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>
                <a:solidFill>
                  <a:schemeClr val="tx1"/>
                </a:solidFill>
              </a:rPr>
              <a:t>Determinare la probabilità: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Che dall’incrocio III5 × IV1 nasca un lama (senza specificare il sesso) con </a:t>
            </a:r>
            <a:r>
              <a:rPr lang="it-IT" sz="1800" i="1" dirty="0">
                <a:solidFill>
                  <a:schemeClr val="tx1"/>
                </a:solidFill>
              </a:rPr>
              <a:t>narice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i="1" dirty="0">
                <a:solidFill>
                  <a:schemeClr val="tx1"/>
                </a:solidFill>
              </a:rPr>
              <a:t>nera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r>
              <a:rPr lang="it-IT" sz="1800" dirty="0"/>
              <a:t>Quesito alternativo: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Se l’allele </a:t>
            </a:r>
            <a:r>
              <a:rPr lang="it-IT" sz="1800" i="1" dirty="0"/>
              <a:t>narice nera</a:t>
            </a:r>
            <a:r>
              <a:rPr lang="it-IT" sz="1800" dirty="0"/>
              <a:t> fosse autosomico recessivo, con che probabilità nascerebbe un lama omozigote con </a:t>
            </a:r>
            <a:r>
              <a:rPr lang="it-IT" sz="1800" i="1" dirty="0"/>
              <a:t>narice normale</a:t>
            </a:r>
            <a:r>
              <a:rPr lang="it-IT" sz="1800" dirty="0"/>
              <a:t> dall’incrocio II2 × II4?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31DF37-2F99-F32A-2E80-926B6B788C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225" t="41599" r="10600" b="18267"/>
          <a:stretch>
            <a:fillRect/>
          </a:stretch>
        </p:blipFill>
        <p:spPr>
          <a:xfrm>
            <a:off x="6842760" y="2844588"/>
            <a:ext cx="5074920" cy="39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462" b="15992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>
            <a:off x="162560" y="182880"/>
            <a:ext cx="11836500" cy="92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simboli pieni nel pedigree A sono affetti da emofilia, una malattia legata al sesso. Quelli del pedigree B sono malati di fibrosi cistica, una malattia autosomica recessiva. Si calcoli la probabilità che dall’accoppiamento tra </a:t>
            </a:r>
            <a:r>
              <a:rPr lang="it-IT" sz="1800" b="1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IIIA1 e IIIB1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nasca un figlio emofiliaco e portatore di fibrosi cistica. </a:t>
            </a:r>
            <a:endParaRPr dirty="0"/>
          </a:p>
        </p:txBody>
      </p:sp>
      <p:pic>
        <p:nvPicPr>
          <p:cNvPr id="205" name="Google Shape;205;p5"/>
          <p:cNvPicPr preferRelativeResize="0"/>
          <p:nvPr/>
        </p:nvPicPr>
        <p:blipFill rotWithShape="1">
          <a:blip r:embed="rId4">
            <a:alphaModFix/>
          </a:blip>
          <a:srcRect l="13667" t="33482" r="63750" b="44000"/>
          <a:stretch/>
        </p:blipFill>
        <p:spPr>
          <a:xfrm>
            <a:off x="6248400" y="1289080"/>
            <a:ext cx="5750558" cy="322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461" r="1" b="15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"/>
          <p:cNvSpPr txBox="1"/>
          <p:nvPr/>
        </p:nvSpPr>
        <p:spPr>
          <a:xfrm>
            <a:off x="152400" y="284480"/>
            <a:ext cx="796544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i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Associazione, ricombinazione e mappatura dei geni. </a:t>
            </a:r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1446784" y="1682441"/>
            <a:ext cx="1834896" cy="932688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Associazione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3281680" y="1979621"/>
            <a:ext cx="589280" cy="338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E76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3870960" y="1458481"/>
            <a:ext cx="2594864" cy="1451739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o più geni si dicono associati quando sono localizzati sullo stesso cromosoma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6465824" y="2010737"/>
            <a:ext cx="666496" cy="338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E76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7132320" y="1454031"/>
            <a:ext cx="2594864" cy="1451739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Generalmente quando i geni sono associati </a:t>
            </a:r>
            <a:r>
              <a:rPr lang="it-IT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segregano</a:t>
            </a:r>
            <a:r>
              <a:rPr lang="it-IT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insieme durante la meiosi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1446784" y="3775846"/>
            <a:ext cx="2027936" cy="932688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Ricombinazione</a:t>
            </a: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3474720" y="4061911"/>
            <a:ext cx="666496" cy="338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E76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4141216" y="3516320"/>
            <a:ext cx="2787904" cy="1451739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geni associati possono essere separati mediante la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ricombinazione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crossing-over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6925056" y="4073025"/>
            <a:ext cx="666496" cy="3383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E76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7591552" y="3457454"/>
            <a:ext cx="2787904" cy="1451739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Maggiore è la distanza tra i geni più è probabile che essi siano separati dalla ricombinazione</a:t>
            </a: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1755648" y="5384601"/>
            <a:ext cx="8375904" cy="1063367"/>
          </a:xfrm>
          <a:prstGeom prst="roundRect">
            <a:avLst>
              <a:gd name="adj" fmla="val 16667"/>
            </a:avLst>
          </a:prstGeom>
          <a:solidFill>
            <a:srgbClr val="C2E76D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geni sono associati quando il numero di individui con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genotipo parentale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maggiore di quello degli individui con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genotipo ricombinante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 txBox="1"/>
          <p:nvPr/>
        </p:nvSpPr>
        <p:spPr>
          <a:xfrm>
            <a:off x="218950" y="159330"/>
            <a:ext cx="7965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i="1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Associazione, ricombinazione e mappatura dei geni. </a:t>
            </a:r>
            <a:endParaRPr dirty="0"/>
          </a:p>
        </p:txBody>
      </p:sp>
      <p:sp>
        <p:nvSpPr>
          <p:cNvPr id="229" name="Google Shape;229;p7"/>
          <p:cNvSpPr txBox="1"/>
          <p:nvPr/>
        </p:nvSpPr>
        <p:spPr>
          <a:xfrm>
            <a:off x="478536" y="1454031"/>
            <a:ext cx="10403840" cy="646331"/>
          </a:xfrm>
          <a:prstGeom prst="rect">
            <a:avLst/>
          </a:prstGeom>
          <a:solidFill>
            <a:srgbClr val="B3E5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mappare i geni si usano le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frequenze di ricombinazione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riflettono l’effettiva 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distanza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dei geni sui cromosomi. Questo valore può essere usato per capire le distanze tra i geni.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0" y="2441448"/>
            <a:ext cx="7787640" cy="6668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0" y="3605881"/>
            <a:ext cx="778764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218948" y="4349406"/>
            <a:ext cx="805637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it-IT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Frequenza di ricombinazione = 50% → geni su cromosomi differenti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Frequenza di ricombinazione &lt;50% → geni sullo stesso cromosoma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7;p7">
            <a:extLst>
              <a:ext uri="{FF2B5EF4-FFF2-40B4-BE49-F238E27FC236}">
                <a16:creationId xmlns:a16="http://schemas.microsoft.com/office/drawing/2014/main" id="{6739A152-65E4-ED6B-34D1-49B6E09D431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8461" r="1" b="15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8;p7">
            <a:extLst>
              <a:ext uri="{FF2B5EF4-FFF2-40B4-BE49-F238E27FC236}">
                <a16:creationId xmlns:a16="http://schemas.microsoft.com/office/drawing/2014/main" id="{DE16D7F3-4F97-3E24-30B7-EAC6639117F2}"/>
              </a:ext>
            </a:extLst>
          </p:cNvPr>
          <p:cNvSpPr txBox="1"/>
          <p:nvPr/>
        </p:nvSpPr>
        <p:spPr>
          <a:xfrm>
            <a:off x="218970" y="159330"/>
            <a:ext cx="7965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i="1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Associazione, ricombinazione e mappatura dei geni. 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A2A6ED-648C-7416-4BF4-3F17B8ADF55E}"/>
              </a:ext>
            </a:extLst>
          </p:cNvPr>
          <p:cNvSpPr txBox="1"/>
          <p:nvPr/>
        </p:nvSpPr>
        <p:spPr>
          <a:xfrm>
            <a:off x="283484" y="1488350"/>
            <a:ext cx="114757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800" dirty="0"/>
              <a:t>In alcuni casi la </a:t>
            </a:r>
            <a:r>
              <a:rPr lang="it-IT" sz="1800" b="1" dirty="0"/>
              <a:t>frequenza DCO </a:t>
            </a:r>
            <a:r>
              <a:rPr lang="it-IT" sz="1800" dirty="0"/>
              <a:t>(</a:t>
            </a:r>
            <a:r>
              <a:rPr lang="it-IT" sz="1800" b="1" dirty="0"/>
              <a:t>doppi crossing-over</a:t>
            </a:r>
            <a:r>
              <a:rPr lang="it-IT" sz="1800" dirty="0"/>
              <a:t>) osservata è inferiore a quella dei DCO attesi. Questo è dovuto a processi molecolari che sfavoriscono la formazione di due scambi.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5D082A6-FE64-2087-E9B7-569997733C28}"/>
                  </a:ext>
                </a:extLst>
              </p:cNvPr>
              <p:cNvSpPr txBox="1"/>
              <p:nvPr/>
            </p:nvSpPr>
            <p:spPr>
              <a:xfrm>
                <a:off x="5916188" y="2429934"/>
                <a:ext cx="4810250" cy="6199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𝑓𝐷𝐶𝑂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𝑎𝑡𝑡𝑒𝑠𝑖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2)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𝑓𝑅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1×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𝑓𝑅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5D082A6-FE64-2087-E9B7-569997733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88" y="2429934"/>
                <a:ext cx="4810250" cy="619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E58C149-B53E-46A4-CA88-29BA3D7FCD5F}"/>
                  </a:ext>
                </a:extLst>
              </p:cNvPr>
              <p:cNvSpPr txBox="1"/>
              <p:nvPr/>
            </p:nvSpPr>
            <p:spPr>
              <a:xfrm>
                <a:off x="1205762" y="2429934"/>
                <a:ext cx="4090416" cy="6128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𝑓𝐷𝐶𝑂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𝑜𝑠𝑠𝑒𝑟𝑣𝑎𝑡𝑖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𝐷𝐶𝑂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𝑖𝑛𝑑𝑖𝑣𝑖𝑑𝑢𝑖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𝑡𝑜𝑡𝑎𝑙𝑖</m:t>
                          </m:r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E58C149-B53E-46A4-CA88-29BA3D7FC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62" y="2429934"/>
                <a:ext cx="4090416" cy="6128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046667-C593-93FC-E42E-519D63F123FB}"/>
              </a:ext>
            </a:extLst>
          </p:cNvPr>
          <p:cNvSpPr txBox="1"/>
          <p:nvPr/>
        </p:nvSpPr>
        <p:spPr>
          <a:xfrm>
            <a:off x="283484" y="3447183"/>
            <a:ext cx="112654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800" dirty="0"/>
              <a:t>I processi che determinano un abbassamento della frequenza dei DCO osservati rispetto a quelli attesi vanno sotto il nome di </a:t>
            </a:r>
            <a:r>
              <a:rPr lang="it-IT" sz="1800" b="1" i="1" dirty="0"/>
              <a:t>Interferenza</a:t>
            </a:r>
            <a:r>
              <a:rPr lang="it-IT" sz="1800" dirty="0"/>
              <a:t> la quale è quantificabile.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B887001-6165-415A-55D4-70AB470B8D0D}"/>
                  </a:ext>
                </a:extLst>
              </p:cNvPr>
              <p:cNvSpPr txBox="1"/>
              <p:nvPr/>
            </p:nvSpPr>
            <p:spPr>
              <a:xfrm>
                <a:off x="4059956" y="4497903"/>
                <a:ext cx="3219194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𝐼𝑛𝑡𝑒𝑟𝑓𝑒𝑟𝑒𝑛𝑧𝑎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)=1−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B887001-6165-415A-55D4-70AB470B8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56" y="4497903"/>
                <a:ext cx="3219194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94D5EB6-ED6B-1D70-B6CA-73DA7F9D721F}"/>
              </a:ext>
            </a:extLst>
          </p:cNvPr>
          <p:cNvSpPr txBox="1"/>
          <p:nvPr/>
        </p:nvSpPr>
        <p:spPr>
          <a:xfrm>
            <a:off x="5296178" y="5000318"/>
            <a:ext cx="74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dove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04181BE-4CFF-9996-F388-5F08C395BEA9}"/>
                  </a:ext>
                </a:extLst>
              </p:cNvPr>
              <p:cNvSpPr txBox="1"/>
              <p:nvPr/>
            </p:nvSpPr>
            <p:spPr>
              <a:xfrm>
                <a:off x="1298857" y="5414165"/>
                <a:ext cx="8741391" cy="10305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𝑐𝑜𝑒𝑓𝑓𝑖𝑐𝑖𝑒𝑛𝑡𝑒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𝑐𝑜𝑖𝑛𝑐𝑖𝑑𝑒𝑛𝑧𝑎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𝑓𝐷𝐶𝑂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𝑜𝑠𝑠𝑒𝑟𝑣𝑎𝑡𝑖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𝑓𝐷𝐶𝑂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𝑎𝑡𝑡𝑒𝑠𝑖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𝐷𝐶𝑂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𝑖𝑛𝑑𝑖𝑣𝑖𝑑𝑢𝑖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𝑡𝑜𝑡𝑎𝑙𝑖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num>
                        <m:den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2)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04181BE-4CFF-9996-F388-5F08C395B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857" y="5414165"/>
                <a:ext cx="8741391" cy="1030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0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461" r="1" b="15993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4">
            <a:alphaModFix/>
          </a:blip>
          <a:srcRect l="24833" t="41037" r="27838" b="14379"/>
          <a:stretch/>
        </p:blipFill>
        <p:spPr>
          <a:xfrm>
            <a:off x="965190" y="0"/>
            <a:ext cx="10546090" cy="55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/>
        </p:nvSpPr>
        <p:spPr>
          <a:xfrm>
            <a:off x="965190" y="5588000"/>
            <a:ext cx="10546090" cy="12002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Determinare i genotipi degli individui parentali, i genotipi degli individui della F1. Successivamente determinare: l’ordine dei geni</a:t>
            </a:r>
            <a:r>
              <a:rPr lang="it-IT" sz="1800" dirty="0">
                <a:solidFill>
                  <a:schemeClr val="dk1"/>
                </a:solidFill>
              </a:rPr>
              <a:t> e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distanze di mappa.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dk1"/>
                </a:solidFill>
              </a:rPr>
              <a:t>Determinare anche il coefficiente di coincidenza e l’interferenza.  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rgbClr val="000000"/>
      </a:dk1>
      <a:lt1>
        <a:srgbClr val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693</Words>
  <Application>Microsoft Office PowerPoint</Application>
  <PresentationFormat>Widescreen</PresentationFormat>
  <Paragraphs>70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Play</vt:lpstr>
      <vt:lpstr>Arial</vt:lpstr>
      <vt:lpstr>Calibri</vt:lpstr>
      <vt:lpstr>Cambria Math</vt:lpstr>
      <vt:lpstr>CitationVTI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Angelo Ferriero</dc:creator>
  <cp:lastModifiedBy>Angelo Ferriero</cp:lastModifiedBy>
  <cp:revision>3</cp:revision>
  <dcterms:created xsi:type="dcterms:W3CDTF">2026-03-23T15:35:21Z</dcterms:created>
  <dcterms:modified xsi:type="dcterms:W3CDTF">2026-04-01T17:26:17Z</dcterms:modified>
</cp:coreProperties>
</file>