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Play" panose="020B0604020202020204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y9QAJCpLHSNTlYDEnEgGDCRGK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647700" y="1181099"/>
            <a:ext cx="6864724" cy="3581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647700" y="5075227"/>
            <a:ext cx="6864724" cy="868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4038749" y="-1290878"/>
            <a:ext cx="3848100" cy="10620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7484110" y="2150110"/>
            <a:ext cx="5295901" cy="229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2064815" y="-764745"/>
            <a:ext cx="5295901" cy="812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1981200" y="2362200"/>
            <a:ext cx="7696200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Arial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914400" y="1825625"/>
            <a:ext cx="49911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248400" y="1825625"/>
            <a:ext cx="5029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652371" y="647699"/>
            <a:ext cx="10625229" cy="1150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 b="1" cap="none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655863" y="2560955"/>
            <a:ext cx="5157787" cy="364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6094412" y="1879599"/>
            <a:ext cx="5183188" cy="675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None/>
              <a:defRPr sz="1800" b="1" cap="none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6094412" y="2560955"/>
            <a:ext cx="5183188" cy="364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14325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350"/>
              <a:buChar char="•"/>
              <a:defRPr/>
            </a:lvl1pPr>
            <a:lvl2pPr marL="914400" lvl="1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2pPr>
            <a:lvl3pPr marL="1371600" lvl="2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3pPr>
            <a:lvl4pPr marL="1828800" lvl="3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4pPr>
            <a:lvl5pPr marL="2286000" lvl="4" indent="-3143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5540188" y="914400"/>
            <a:ext cx="5737412" cy="5029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3200"/>
            </a:lvl1pPr>
            <a:lvl2pPr marL="914400" lvl="1" indent="-3619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100"/>
              <a:buChar char="•"/>
              <a:defRPr sz="2800"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2400"/>
            </a:lvl3pPr>
            <a:lvl4pPr marL="1828800" lvl="3" indent="-3238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4pPr>
            <a:lvl5pPr marL="2286000" lvl="4" indent="-3238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652372" y="2697479"/>
            <a:ext cx="4119654" cy="324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5486400" y="914400"/>
            <a:ext cx="5791200" cy="502919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652372" y="2697480"/>
            <a:ext cx="4119654" cy="3171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5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75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  <a:defRPr sz="3600" b="0" i="0" u="none" strike="noStrike" cap="none">
                <a:solidFill>
                  <a:srgbClr val="FFFFFF"/>
                </a:solidFill>
                <a:highlight>
                  <a:srgbClr val="000000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385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914400" marR="0" lvl="1" indent="-31432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1371600" marR="0" lvl="2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1828800" marR="0" lvl="3" indent="-29527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2286000" marR="0" lvl="4" indent="-29527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et.google.com/qma-xyuy-wtj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drive/folders/1CEegeJOWIl2zLm7_Z9nm9d8VXaCEzmEv?usp=sharing" TargetMode="External"/><Relationship Id="rId5" Type="http://schemas.openxmlformats.org/officeDocument/2006/relationships/hyperlink" Target="https://forms.gle/oG2NrkLoNX8GJ3ka6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0" y="3230880"/>
            <a:ext cx="12192000" cy="362712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5803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360377" y="5912769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rPr lang="it-IT">
                <a:highlight>
                  <a:srgbClr val="C2E76D"/>
                </a:highlight>
              </a:rPr>
              <a:t>Contatti: ferriero.1913456@studenti.uniroma1.it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768096" y="1911096"/>
            <a:ext cx="5852160" cy="21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5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TUTORAGGIO GENETICA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ANNO 25-26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360376" y="4760367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rPr lang="it-IT" sz="1800" b="0" u="none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Link Google Meet: </a:t>
            </a:r>
            <a:r>
              <a:rPr lang="it-IT" sz="1800" b="0" u="sng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https://meet.google.com/qma-xyuy-wtj</a:t>
            </a:r>
            <a:endParaRPr sz="1800" b="0" u="none">
              <a:solidFill>
                <a:schemeClr val="dk1"/>
              </a:solidFill>
              <a:highlight>
                <a:srgbClr val="C2E76D"/>
              </a:highlight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50479" y="-103632"/>
            <a:ext cx="4329177" cy="4372713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"/>
          <p:cNvSpPr txBox="1"/>
          <p:nvPr/>
        </p:nvSpPr>
        <p:spPr>
          <a:xfrm>
            <a:off x="212344" y="-7266"/>
            <a:ext cx="4782312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PRESENZE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"/>
          <p:cNvSpPr txBox="1"/>
          <p:nvPr/>
        </p:nvSpPr>
        <p:spPr>
          <a:xfrm>
            <a:off x="497841" y="672130"/>
            <a:ext cx="36576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Indicare: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Matricola;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E-mail Sapienza;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Canale di appartenenza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"/>
          <p:cNvSpPr txBox="1"/>
          <p:nvPr/>
        </p:nvSpPr>
        <p:spPr>
          <a:xfrm>
            <a:off x="212344" y="1954239"/>
            <a:ext cx="5959856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PRENOTAZIONI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"/>
          <p:cNvSpPr txBox="1"/>
          <p:nvPr/>
        </p:nvSpPr>
        <p:spPr>
          <a:xfrm>
            <a:off x="360680" y="2746295"/>
            <a:ext cx="4421632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Prenotarsi ai tutoraggi su e-learning al link: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tx1"/>
                </a:solidFill>
                <a:latin typeface="Play"/>
                <a:ea typeface="Play"/>
                <a:cs typeface="Play"/>
                <a:sym typeface="Pla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https://forms.gle/oG2NrkLoNX8GJ3ka6</a:t>
            </a: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9F58DC-5F60-DE1B-26EB-FF910F26B26F}"/>
              </a:ext>
            </a:extLst>
          </p:cNvPr>
          <p:cNvSpPr txBox="1"/>
          <p:nvPr/>
        </p:nvSpPr>
        <p:spPr>
          <a:xfrm>
            <a:off x="212344" y="4665708"/>
            <a:ext cx="68166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>
                <a:solidFill>
                  <a:schemeClr val="tx1"/>
                </a:solidFill>
                <a:latin typeface="Play" panose="020B060402020202020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https://drive.google.com/drive/folders/1CEegeJOWIl2zLm7_Z9nm9d8VXaCEzmEv?usp=sharing</a:t>
            </a:r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Per i </a:t>
            </a:r>
            <a:r>
              <a:rPr lang="it-IT" sz="1800" b="1" dirty="0">
                <a:latin typeface="Play" panose="020B0604020202020204" charset="0"/>
              </a:rPr>
              <a:t>PPT della lezione </a:t>
            </a:r>
            <a:r>
              <a:rPr lang="it-IT" sz="1800" dirty="0">
                <a:latin typeface="Play" panose="020B0604020202020204" charset="0"/>
              </a:rPr>
              <a:t>e per lo </a:t>
            </a:r>
            <a:r>
              <a:rPr lang="it-IT" sz="1800" b="1" dirty="0">
                <a:latin typeface="Play" panose="020B0604020202020204" charset="0"/>
              </a:rPr>
              <a:t>svolgimento degli esercizi</a:t>
            </a:r>
            <a:r>
              <a:rPr lang="it-IT" sz="1800" dirty="0">
                <a:latin typeface="Play" panose="020B0604020202020204" charset="0"/>
              </a:rPr>
              <a:t>.  </a:t>
            </a:r>
          </a:p>
          <a:p>
            <a:endParaRPr lang="it-IT" sz="1800" dirty="0"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Importante: Per la visualizzazione accedere con email: @studenti.uniroma1.it</a:t>
            </a:r>
          </a:p>
        </p:txBody>
      </p:sp>
      <p:sp>
        <p:nvSpPr>
          <p:cNvPr id="3" name="Google Shape;177;p2">
            <a:extLst>
              <a:ext uri="{FF2B5EF4-FFF2-40B4-BE49-F238E27FC236}">
                <a16:creationId xmlns:a16="http://schemas.microsoft.com/office/drawing/2014/main" id="{1BEE51FC-3075-7172-35A5-215FD339400B}"/>
              </a:ext>
            </a:extLst>
          </p:cNvPr>
          <p:cNvSpPr txBox="1"/>
          <p:nvPr/>
        </p:nvSpPr>
        <p:spPr>
          <a:xfrm>
            <a:off x="212344" y="3777286"/>
            <a:ext cx="4569968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dirty="0">
                <a:latin typeface="Play"/>
                <a:sym typeface="Play"/>
              </a:rPr>
              <a:t>	LINK DRIVE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333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2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338328" y="164592"/>
            <a:ext cx="690372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0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I PEDIGREE</a:t>
            </a:r>
            <a:endParaRPr/>
          </a:p>
        </p:txBody>
      </p:sp>
      <p:sp>
        <p:nvSpPr>
          <p:cNvPr id="108" name="Google Shape;108;p3"/>
          <p:cNvSpPr txBox="1"/>
          <p:nvPr/>
        </p:nvSpPr>
        <p:spPr>
          <a:xfrm>
            <a:off x="242514" y="1002432"/>
            <a:ext cx="630936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I pedigree sono dei 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diagrammi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che rappresentano le relazioni di parentela e l’ereditarietà di tratti genetici all’interno delle famiglie.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Sono utilizzati per studiare la 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trasmissione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delle caratteristiche genetiche dai genitori ai figli.</a:t>
            </a:r>
            <a:endParaRPr sz="1800" b="1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502920" y="3026664"/>
            <a:ext cx="2980944" cy="932688"/>
          </a:xfrm>
          <a:prstGeom prst="roundRect">
            <a:avLst>
              <a:gd name="adj" fmla="val 16667"/>
            </a:avLst>
          </a:prstGeom>
          <a:solidFill>
            <a:srgbClr val="C2E76D"/>
          </a:solidFill>
          <a:ln w="12700" cap="flat" cmpd="sng">
            <a:solidFill>
              <a:srgbClr val="11445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Ereditarietà Autosomica Dominante</a:t>
            </a:r>
            <a:endParaRPr/>
          </a:p>
        </p:txBody>
      </p:sp>
      <p:sp>
        <p:nvSpPr>
          <p:cNvPr id="110" name="Google Shape;110;p3"/>
          <p:cNvSpPr/>
          <p:nvPr/>
        </p:nvSpPr>
        <p:spPr>
          <a:xfrm>
            <a:off x="4809744" y="2846595"/>
            <a:ext cx="2980944" cy="1172955"/>
          </a:xfrm>
          <a:prstGeom prst="roundRect">
            <a:avLst>
              <a:gd name="adj" fmla="val 16667"/>
            </a:avLst>
          </a:prstGeom>
          <a:solidFill>
            <a:srgbClr val="C2E76D"/>
          </a:solidFill>
          <a:ln w="12700" cap="flat" cmpd="sng">
            <a:solidFill>
              <a:srgbClr val="11445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È sufficiente 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una sola copia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del gene (allele) per la manifestazione del carattere</a:t>
            </a: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3483864" y="3319272"/>
            <a:ext cx="1325880" cy="33832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E76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512974" y="4674266"/>
            <a:ext cx="2980944" cy="932688"/>
          </a:xfrm>
          <a:prstGeom prst="roundRect">
            <a:avLst>
              <a:gd name="adj" fmla="val 16667"/>
            </a:avLst>
          </a:prstGeom>
          <a:solidFill>
            <a:srgbClr val="C2E76D"/>
          </a:solidFill>
          <a:ln w="12700" cap="flat" cmpd="sng">
            <a:solidFill>
              <a:srgbClr val="11445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Ereditarietà Autosomica Recessiva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4809744" y="4501371"/>
            <a:ext cx="2980944" cy="1269334"/>
          </a:xfrm>
          <a:prstGeom prst="roundRect">
            <a:avLst>
              <a:gd name="adj" fmla="val 16667"/>
            </a:avLst>
          </a:prstGeom>
          <a:solidFill>
            <a:srgbClr val="C2E76D"/>
          </a:solidFill>
          <a:ln w="12700" cap="flat" cmpd="sng">
            <a:solidFill>
              <a:srgbClr val="11445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Sono necessarie 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entrambe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le copie recessive per la manifestazione del carattere</a:t>
            </a:r>
            <a:endParaRPr/>
          </a:p>
        </p:txBody>
      </p:sp>
      <p:sp>
        <p:nvSpPr>
          <p:cNvPr id="114" name="Google Shape;114;p3"/>
          <p:cNvSpPr/>
          <p:nvPr/>
        </p:nvSpPr>
        <p:spPr>
          <a:xfrm>
            <a:off x="3493918" y="4966874"/>
            <a:ext cx="1325880" cy="33832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2E76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endParaRPr/>
          </a:p>
        </p:txBody>
      </p:sp>
      <p:sp>
        <p:nvSpPr>
          <p:cNvPr id="120" name="Google Shape;120;p4"/>
          <p:cNvSpPr txBox="1"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333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  <p:pic>
        <p:nvPicPr>
          <p:cNvPr id="121" name="Google Shape;121;p4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2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231747" y="267944"/>
            <a:ext cx="6781701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Calcolo delle probabilità. </a:t>
            </a:r>
            <a:endParaRPr/>
          </a:p>
        </p:txBody>
      </p:sp>
      <p:sp>
        <p:nvSpPr>
          <p:cNvPr id="123" name="Google Shape;123;p4"/>
          <p:cNvSpPr txBox="1"/>
          <p:nvPr/>
        </p:nvSpPr>
        <p:spPr>
          <a:xfrm>
            <a:off x="231747" y="1045745"/>
            <a:ext cx="705602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>
                <a:solidFill>
                  <a:srgbClr val="FF0000"/>
                </a:solidFill>
                <a:latin typeface="Play"/>
                <a:ea typeface="Play"/>
                <a:cs typeface="Play"/>
                <a:sym typeface="Play"/>
              </a:rPr>
              <a:t>Legge del prodotto 🡪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La probabilità che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it-IT" sz="1800" b="1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due o più eventi indipendenti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si verifichino contemporaneamente è dato dal </a:t>
            </a:r>
            <a:r>
              <a:rPr lang="it-IT" sz="1800" b="1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prodotto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delle singole probabilità. </a:t>
            </a:r>
            <a:endParaRPr sz="1800">
              <a:solidFill>
                <a:srgbClr val="FF0000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4" name="Google Shape;124;p4"/>
          <p:cNvSpPr txBox="1"/>
          <p:nvPr/>
        </p:nvSpPr>
        <p:spPr>
          <a:xfrm>
            <a:off x="231747" y="2701889"/>
            <a:ext cx="705602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>
                <a:solidFill>
                  <a:srgbClr val="FF0000"/>
                </a:solidFill>
                <a:latin typeface="Play"/>
                <a:ea typeface="Play"/>
                <a:cs typeface="Play"/>
                <a:sym typeface="Play"/>
              </a:rPr>
              <a:t>Legge della somma 🡪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La probabilità che si verifichino </a:t>
            </a:r>
            <a:r>
              <a:rPr lang="it-IT" sz="1800" b="1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due eventi alternativ</a:t>
            </a:r>
            <a:r>
              <a:rPr lang="it-IT" sz="1800" b="1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i 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(cioè che si escludono a vicenda) è uguale alla </a:t>
            </a:r>
            <a:r>
              <a:rPr lang="it-IT" sz="1800" b="1">
                <a:solidFill>
                  <a:schemeClr val="dk1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somma</a:t>
            </a:r>
            <a:r>
              <a:rPr lang="it-IT" sz="1800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 delle singole probabilità. </a:t>
            </a:r>
            <a:endParaRPr sz="1800" b="1">
              <a:solidFill>
                <a:srgbClr val="FF0000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25" name="Google Shape;125;p4"/>
          <p:cNvSpPr txBox="1"/>
          <p:nvPr/>
        </p:nvSpPr>
        <p:spPr>
          <a:xfrm>
            <a:off x="231747" y="4341809"/>
            <a:ext cx="6781700" cy="64633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719" t="-4717" b="-14151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latin typeface="Play"/>
                <a:ea typeface="Play"/>
                <a:cs typeface="Play"/>
                <a:sym typeface="Play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5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2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5"/>
          <p:cNvSpPr txBox="1"/>
          <p:nvPr/>
        </p:nvSpPr>
        <p:spPr>
          <a:xfrm>
            <a:off x="185194" y="162046"/>
            <a:ext cx="11898775" cy="172932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Il gene che determina il colore pezzato del pelo delle mucca di razza Frisona (</a:t>
            </a:r>
            <a:r>
              <a:rPr lang="it-IT" sz="1800" b="1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è dominante rispetto all’allele per il colore uniforme (</a:t>
            </a:r>
            <a:r>
              <a:rPr lang="it-IT" sz="1800" b="1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). Nel seguente pedigree, a meno che non ci siano prove del contrario, si sottintende che gli individui esterni non siano portatori. </a:t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calcoli la probabilità che dall’incrocio tra </a:t>
            </a:r>
            <a:r>
              <a:rPr lang="it-IT" sz="1800" b="1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III2 e III3</a:t>
            </a:r>
            <a:r>
              <a:rPr lang="it-IT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vengano generate </a:t>
            </a:r>
            <a:r>
              <a:rPr lang="it-IT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mucche di colore pezzato e 2 mucche di colore uniforme.</a:t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132" name="Google Shape;13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4419" y="2064987"/>
            <a:ext cx="4019550" cy="3246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47020" y="2053412"/>
            <a:ext cx="3509368" cy="145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28461" r="1" b="15993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6"/>
          <p:cNvSpPr txBox="1"/>
          <p:nvPr/>
        </p:nvSpPr>
        <p:spPr>
          <a:xfrm>
            <a:off x="309147" y="262928"/>
            <a:ext cx="11329825" cy="103885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it-IT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L’albero genealogico in figura rappresenta l’ereditarietà del carattere </a:t>
            </a:r>
            <a:r>
              <a:rPr lang="it-IT" sz="17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narice larga</a:t>
            </a:r>
            <a:r>
              <a:rPr lang="it-IT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che segrega come un carattere autosomico recessivo in questo gregge di capre. Si calcoli </a:t>
            </a:r>
            <a:r>
              <a:rPr lang="it-IT" sz="17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probabilità massima</a:t>
            </a:r>
            <a:r>
              <a:rPr lang="it-IT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che dall’incrocio </a:t>
            </a:r>
            <a:r>
              <a:rPr lang="it-IT" sz="1700" b="1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IV2</a:t>
            </a:r>
            <a:r>
              <a:rPr lang="it-IT" sz="17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x </a:t>
            </a:r>
            <a:r>
              <a:rPr lang="it-IT" sz="1700" b="1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IV3</a:t>
            </a:r>
            <a:r>
              <a:rPr lang="it-IT" sz="17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nasca una pecora che porti l’allele </a:t>
            </a:r>
            <a:r>
              <a:rPr lang="it-IT" sz="17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recessivo</a:t>
            </a:r>
            <a:r>
              <a:rPr lang="it-IT"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87705" y="1564706"/>
            <a:ext cx="4251267" cy="30552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28461" r="1" b="15993"/>
          <a:stretch/>
        </p:blipFill>
        <p:spPr>
          <a:xfrm>
            <a:off x="0" y="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7"/>
          <p:cNvSpPr txBox="1"/>
          <p:nvPr/>
        </p:nvSpPr>
        <p:spPr>
          <a:xfrm>
            <a:off x="201920" y="185292"/>
            <a:ext cx="11788140" cy="133882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L’albero genealogico in figura rappresenta l’ereditarietà del carattere pelo riccio (simboli pieni) che segrega come un carattere autosomico recessivo nel gatto selvatico. Determinare la probabilità che dall’incrocio </a:t>
            </a:r>
            <a:r>
              <a:rPr lang="it-IT" sz="1800" b="0" i="0" u="none" strike="noStrike" cap="none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IV1 x IV2 </a:t>
            </a: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possano avere:</a:t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lphaLcParenR"/>
            </a:pP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gatti con pelo liscio e 2 con mantelli ricci</a:t>
            </a:r>
            <a:endParaRPr sz="1800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lphaLcParenR"/>
            </a:pPr>
            <a:r>
              <a:rPr lang="it-IT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 gatto portatore dell’allele recessivo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38400" y="1709412"/>
            <a:ext cx="3751660" cy="29558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28461" r="1" b="15993"/>
          <a:stretch/>
        </p:blipFill>
        <p:spPr>
          <a:xfrm>
            <a:off x="0" y="-7620"/>
            <a:ext cx="1219198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8"/>
          <p:cNvSpPr txBox="1"/>
          <p:nvPr/>
        </p:nvSpPr>
        <p:spPr>
          <a:xfrm>
            <a:off x="109728" y="128016"/>
            <a:ext cx="11951208" cy="71070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Nel seguente albero un gene malattia segrega secondo un’ereditarietà autosomica recessiva. Si calcoli la probabilità che dall’accoppiamento </a:t>
            </a:r>
            <a:r>
              <a:rPr lang="it-IT" sz="1800" b="1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V2</a:t>
            </a:r>
            <a:r>
              <a:rPr lang="it-IT" sz="18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x </a:t>
            </a:r>
            <a:r>
              <a:rPr lang="it-IT" sz="1800" b="1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IV3</a:t>
            </a:r>
            <a:r>
              <a:rPr lang="it-IT" sz="18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nasca un </a:t>
            </a:r>
            <a:r>
              <a:rPr lang="it-IT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figlio omozigote sano.</a:t>
            </a:r>
            <a:endParaRPr/>
          </a:p>
        </p:txBody>
      </p:sp>
      <p:pic>
        <p:nvPicPr>
          <p:cNvPr id="154" name="Google Shape;15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51040" y="974359"/>
            <a:ext cx="5009896" cy="3591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itationVTI">
  <a:themeElements>
    <a:clrScheme name="Citation">
      <a:dk1>
        <a:srgbClr val="000000"/>
      </a:dk1>
      <a:lt1>
        <a:srgbClr val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FD891C"/>
      </a:accent3>
      <a:accent4>
        <a:srgbClr val="FD6927"/>
      </a:accent4>
      <a:accent5>
        <a:srgbClr val="F95131"/>
      </a:accent5>
      <a:accent6>
        <a:srgbClr val="CE5FAE"/>
      </a:accent6>
      <a:hlink>
        <a:srgbClr val="0F8EC1"/>
      </a:hlink>
      <a:folHlink>
        <a:srgbClr val="DC64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426</Words>
  <Application>Microsoft Office PowerPoint</Application>
  <PresentationFormat>Widescreen</PresentationFormat>
  <Paragraphs>37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Play</vt:lpstr>
      <vt:lpstr>Calibri</vt:lpstr>
      <vt:lpstr>CitationVTI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Angelo Ferriero</dc:creator>
  <cp:lastModifiedBy>Angelo Ferriero</cp:lastModifiedBy>
  <cp:revision>1</cp:revision>
  <dcterms:created xsi:type="dcterms:W3CDTF">2026-03-19T11:54:02Z</dcterms:created>
  <dcterms:modified xsi:type="dcterms:W3CDTF">2026-04-02T08:38:35Z</dcterms:modified>
</cp:coreProperties>
</file>