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6" r:id="rId2"/>
  </p:sldMasterIdLst>
  <p:notesMasterIdLst>
    <p:notesMasterId r:id="rId21"/>
  </p:notesMasterIdLst>
  <p:sldIdLst>
    <p:sldId id="256" r:id="rId3"/>
    <p:sldId id="257" r:id="rId4"/>
    <p:sldId id="275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embeddedFontLst>
    <p:embeddedFont>
      <p:font typeface="Cutive" pitchFamily="2" charset="0"/>
      <p:regular r:id="rId22"/>
    </p:embeddedFont>
    <p:embeddedFont>
      <p:font typeface="Gill Sans" panose="020B0502020104020203" pitchFamily="34" charset="-79"/>
      <p:regular r:id="rId23"/>
      <p:bold r:id="rId24"/>
    </p:embeddedFont>
    <p:embeddedFont>
      <p:font typeface="Libre Franklin" pitchFamily="2" charset="77"/>
      <p:regular r:id="rId25"/>
      <p:bold r:id="rId26"/>
      <p:italic r:id="rId27"/>
      <p:boldItalic r:id="rId28"/>
    </p:embeddedFont>
    <p:embeddedFont>
      <p:font typeface="Libre Franklin Medium" pitchFamily="2" charset="77"/>
      <p:regular r:id="rId29"/>
      <p:bold r:id="rId30"/>
      <p:italic r:id="rId31"/>
      <p:boldItalic r:id="rId32"/>
    </p:embeddedFont>
    <p:embeddedFont>
      <p:font typeface="Trebuchet MS" panose="020B0703020202090204" pitchFamily="34" charset="0"/>
      <p:regular r:id="rId33"/>
      <p:bold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otlQmZBeETf0sl0Dd9zM/IyBB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76" d="100"/>
          <a:sy n="76" d="100"/>
        </p:scale>
        <p:origin x="2312" y="48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222c4877a_0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4222c4877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1c7513e8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41c7513e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L’albero genealogico in figura rappresenta l’ereditarietà di una malattia autosomica legata al sesso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Probabilità cheIV1X IV3 nasca malato ? 1/32</a:t>
            </a:r>
            <a:endParaRPr/>
          </a:p>
        </p:txBody>
      </p:sp>
      <p:sp>
        <p:nvSpPr>
          <p:cNvPr id="202" name="Google Shape;202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fld id="{00000000-1234-1234-1234-123412341234}" type="slidenum">
              <a:rPr lang="en-US"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fld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Verticale">
  <p:cSld name="Foto - Vertica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>
            <a:spLocks noGrp="1"/>
          </p:cNvSpPr>
          <p:nvPr>
            <p:ph type="pic" idx="2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Titolo, punti elenco e f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>
            <a:spLocks noGrp="1"/>
          </p:cNvSpPr>
          <p:nvPr>
            <p:ph type="pic" idx="2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52" name="Google Shape;52;p29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A sinistra">
  <p:cSld name="Titolo e punti elenco - A sinistra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A destra">
  <p:cSld name="Titolo e punti elenco - A destr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684657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684657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684657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684657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684657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2 colonne">
  <p:cSld name="Titolo e punti elenco - 2 colonne 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>
  <p:cSld name="Punti elenco 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684657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684657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684657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684657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684657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>
  <p:cSld name="Vuo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- In alto">
  <p:cSld name="Titolo - In alto 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body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- Centrato">
  <p:cSld name="Titolo - Centrato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8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Orizzontale">
  <p:cSld name="Foto - Orizzontale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9"/>
          <p:cNvSpPr>
            <a:spLocks noGrp="1"/>
          </p:cNvSpPr>
          <p:nvPr>
            <p:ph type="pic" idx="2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39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Riflesso orizzontale">
  <p:cSld name="Foto - Riflesso orizzonta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0"/>
          <p:cNvSpPr>
            <a:spLocks noGrp="1"/>
          </p:cNvSpPr>
          <p:nvPr>
            <p:ph type="pic" idx="2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  <a:effectLst>
            <a:reflection stA="50000" endPos="40000" sy="-100000" algn="bl" rotWithShape="0"/>
          </a:effectLst>
        </p:spPr>
      </p:sp>
      <p:sp>
        <p:nvSpPr>
          <p:cNvPr id="92" name="Google Shape;92;p40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Verticale">
  <p:cSld name="Foto - Verticale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>
            <a:spLocks noGrp="1"/>
          </p:cNvSpPr>
          <p:nvPr>
            <p:ph type="pic" idx="2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41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7000"/>
              <a:buFont typeface="Libre Franklin Medium"/>
              <a:buNone/>
              <a:defRPr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Riflesso verticale">
  <p:cSld name="Foto - Riflesso vertica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2"/>
          <p:cNvSpPr>
            <a:spLocks noGrp="1"/>
          </p:cNvSpPr>
          <p:nvPr>
            <p:ph type="pic" idx="2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  <a:effectLst>
            <a:reflection stA="50000" endPos="40000" sy="-100000" algn="bl" rotWithShape="0"/>
          </a:effectLst>
        </p:spPr>
      </p:sp>
      <p:sp>
        <p:nvSpPr>
          <p:cNvPr id="101" name="Google Shape;101;p42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7000"/>
              <a:buFont typeface="Libre Franklin Medium"/>
              <a:buNone/>
              <a:defRPr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Titolo, punti elenco e foto 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3"/>
          <p:cNvSpPr>
            <a:spLocks noGrp="1"/>
          </p:cNvSpPr>
          <p:nvPr>
            <p:ph type="pic" idx="2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43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A sinistra">
  <p:cSld name="Titolo e punti elenco - A sinistra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4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A destra">
  <p:cSld name="Titolo e punti elenco - A destra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5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5"/>
          <p:cNvSpPr txBox="1"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576072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5"/>
          <p:cNvSpPr txBox="1">
            <a:spLocks noGrp="1"/>
          </p:cNvSpPr>
          <p:nvPr>
            <p:ph type="sldNum" idx="1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2c4877a_0_66"/>
          <p:cNvSpPr txBox="1">
            <a:spLocks noGrp="1"/>
          </p:cNvSpPr>
          <p:nvPr>
            <p:ph type="title"/>
          </p:nvPr>
        </p:nvSpPr>
        <p:spPr>
          <a:xfrm>
            <a:off x="1079500" y="2921000"/>
            <a:ext cx="10845900" cy="24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34222c4877a_0_66"/>
          <p:cNvSpPr txBox="1">
            <a:spLocks noGrp="1"/>
          </p:cNvSpPr>
          <p:nvPr>
            <p:ph type="body" idx="1"/>
          </p:nvPr>
        </p:nvSpPr>
        <p:spPr>
          <a:xfrm>
            <a:off x="1079500" y="5359400"/>
            <a:ext cx="108459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Libre Franklin"/>
              <a:buNone/>
              <a:defRPr>
                <a:solidFill>
                  <a:srgbClr val="909696"/>
                </a:solidFill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34222c4877a_0_66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222c4877a_0_70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marL="914400" lvl="1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marL="1371600" lvl="2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marL="2286000" lvl="4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222c4877a_0_72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9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4222c4877a_0_72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10845900" cy="6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marL="914400" lvl="1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marL="1371600" lvl="2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marL="2286000" lvl="4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g34222c4877a_0_72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2 colonne">
  <p:cSld name="Titolo e punti elenco - 2 colonn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222c4877a_0_76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9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34222c4877a_0_76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10845900" cy="6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g34222c4877a_0_76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>
  <p:cSld name="Punti elenco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222c4877a_0_80"/>
          <p:cNvSpPr txBox="1">
            <a:spLocks noGrp="1"/>
          </p:cNvSpPr>
          <p:nvPr>
            <p:ph type="body" idx="1"/>
          </p:nvPr>
        </p:nvSpPr>
        <p:spPr>
          <a:xfrm>
            <a:off x="1079500" y="876300"/>
            <a:ext cx="10845900" cy="8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marL="914400" lvl="1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marL="1371600" lvl="2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marL="2286000" lvl="4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g34222c4877a_0_80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Orizzontale">
  <p:cSld name="Foto - Orizzontal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222c4877a_0_83"/>
          <p:cNvSpPr>
            <a:spLocks noGrp="1"/>
          </p:cNvSpPr>
          <p:nvPr>
            <p:ph type="pic" idx="2"/>
          </p:nvPr>
        </p:nvSpPr>
        <p:spPr>
          <a:xfrm>
            <a:off x="2451100" y="952500"/>
            <a:ext cx="8102700" cy="609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40" name="Google Shape;140;g34222c4877a_0_83"/>
          <p:cNvSpPr txBox="1">
            <a:spLocks noGrp="1"/>
          </p:cNvSpPr>
          <p:nvPr>
            <p:ph type="title"/>
          </p:nvPr>
        </p:nvSpPr>
        <p:spPr>
          <a:xfrm>
            <a:off x="1079500" y="7480300"/>
            <a:ext cx="108459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34222c4877a_0_83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6 su">
  <p:cSld name="Foto - 6 su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222c4877a_0_87"/>
          <p:cNvSpPr>
            <a:spLocks noGrp="1"/>
          </p:cNvSpPr>
          <p:nvPr>
            <p:ph type="pic" idx="2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44" name="Google Shape;144;g34222c4877a_0_87"/>
          <p:cNvSpPr>
            <a:spLocks noGrp="1"/>
          </p:cNvSpPr>
          <p:nvPr>
            <p:ph type="pic" idx="3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45" name="Google Shape;145;g34222c4877a_0_87"/>
          <p:cNvSpPr>
            <a:spLocks noGrp="1"/>
          </p:cNvSpPr>
          <p:nvPr>
            <p:ph type="pic" idx="4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46" name="Google Shape;146;g34222c4877a_0_87"/>
          <p:cNvSpPr>
            <a:spLocks noGrp="1"/>
          </p:cNvSpPr>
          <p:nvPr>
            <p:ph type="pic" idx="5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47" name="Google Shape;147;g34222c4877a_0_87"/>
          <p:cNvSpPr>
            <a:spLocks noGrp="1"/>
          </p:cNvSpPr>
          <p:nvPr>
            <p:ph type="pic" idx="6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48" name="Google Shape;148;g34222c4877a_0_87"/>
          <p:cNvSpPr>
            <a:spLocks noGrp="1"/>
          </p:cNvSpPr>
          <p:nvPr>
            <p:ph type="pic" idx="7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49" name="Google Shape;149;g34222c4877a_0_87"/>
          <p:cNvSpPr txBox="1">
            <a:spLocks noGrp="1"/>
          </p:cNvSpPr>
          <p:nvPr>
            <p:ph type="title"/>
          </p:nvPr>
        </p:nvSpPr>
        <p:spPr>
          <a:xfrm>
            <a:off x="1079500" y="7480300"/>
            <a:ext cx="108459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34222c4877a_0_87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Verticale">
  <p:cSld name="Foto - Vertical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4222c4877a_0_96"/>
          <p:cNvSpPr>
            <a:spLocks noGrp="1"/>
          </p:cNvSpPr>
          <p:nvPr>
            <p:ph type="pic" idx="2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53" name="Google Shape;153;g34222c4877a_0_96"/>
          <p:cNvSpPr txBox="1">
            <a:spLocks noGrp="1"/>
          </p:cNvSpPr>
          <p:nvPr>
            <p:ph type="title"/>
          </p:nvPr>
        </p:nvSpPr>
        <p:spPr>
          <a:xfrm>
            <a:off x="495300" y="1663700"/>
            <a:ext cx="5651400" cy="3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34222c4877a_0_96"/>
          <p:cNvSpPr txBox="1">
            <a:spLocks noGrp="1"/>
          </p:cNvSpPr>
          <p:nvPr>
            <p:ph type="body" idx="1"/>
          </p:nvPr>
        </p:nvSpPr>
        <p:spPr>
          <a:xfrm>
            <a:off x="495300" y="4991100"/>
            <a:ext cx="5651400" cy="3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g34222c4877a_0_96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Titolo, punti elenco e foto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222c4877a_0_101"/>
          <p:cNvSpPr>
            <a:spLocks noGrp="1"/>
          </p:cNvSpPr>
          <p:nvPr>
            <p:ph type="pic" idx="2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0"/>
              </a:srgbClr>
            </a:outerShdw>
          </a:effectLst>
        </p:spPr>
      </p:sp>
      <p:sp>
        <p:nvSpPr>
          <p:cNvPr id="158" name="Google Shape;158;g34222c4877a_0_101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9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34222c4877a_0_101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5232300" cy="6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g34222c4877a_0_101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A sinistra">
  <p:cSld name="Titolo e punti elenco - A sinistra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222c4877a_0_106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9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34222c4877a_0_106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5232300" cy="6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34222c4877a_0_106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A destra">
  <p:cSld name="Titolo e punti elenco - A destra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222c4877a_0_110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9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34222c4877a_0_110"/>
          <p:cNvSpPr txBox="1">
            <a:spLocks noGrp="1"/>
          </p:cNvSpPr>
          <p:nvPr>
            <p:ph type="body" idx="1"/>
          </p:nvPr>
        </p:nvSpPr>
        <p:spPr>
          <a:xfrm>
            <a:off x="7772400" y="2527300"/>
            <a:ext cx="4152900" cy="6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34222c4877a_0_110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- Centrato">
  <p:cSld name="Titolo - Centrat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 - 2 colonne">
  <p:cSld name="Titolo e punti elenco - 2 colonn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marL="914400" lvl="1" indent="-4724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marL="1371600" lvl="2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marL="1828800" lvl="3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marL="2286000" lvl="4" indent="-4724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>
  <p:cSld name="Punti elenc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marL="914400" lvl="1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marL="1371600" lvl="2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marL="2286000" lvl="4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marL="2743200" lvl="5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marL="3200400" lvl="6" indent="-36576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marL="3657600" lvl="7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marL="4114800" lvl="8" indent="-36575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- In alto">
  <p:cSld name="Titolo - In alt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Orizzontale">
  <p:cSld name="Foto - Orizzonta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>
            <a:spLocks noGrp="1"/>
          </p:cNvSpPr>
          <p:nvPr>
            <p:ph type="pic" idx="2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6 su">
  <p:cSld name="Foto - 6 su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>
            <a:spLocks noGrp="1"/>
          </p:cNvSpPr>
          <p:nvPr>
            <p:ph type="pic" idx="2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38" name="Google Shape;38;p27"/>
          <p:cNvSpPr>
            <a:spLocks noGrp="1"/>
          </p:cNvSpPr>
          <p:nvPr>
            <p:ph type="pic" idx="3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39" name="Google Shape;39;p27"/>
          <p:cNvSpPr>
            <a:spLocks noGrp="1"/>
          </p:cNvSpPr>
          <p:nvPr>
            <p:ph type="pic" idx="4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40" name="Google Shape;40;p27"/>
          <p:cNvSpPr>
            <a:spLocks noGrp="1"/>
          </p:cNvSpPr>
          <p:nvPr>
            <p:ph type="pic" idx="5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41" name="Google Shape;41;p27"/>
          <p:cNvSpPr>
            <a:spLocks noGrp="1"/>
          </p:cNvSpPr>
          <p:nvPr>
            <p:ph type="pic" idx="6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42" name="Google Shape;42;p27"/>
          <p:cNvSpPr>
            <a:spLocks noGrp="1"/>
          </p:cNvSpPr>
          <p:nvPr>
            <p:ph type="pic" idx="7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dist="254000" dir="5400000" rotWithShape="0">
              <a:srgbClr val="000000">
                <a:alpha val="74901"/>
              </a:srgbClr>
            </a:outerShdw>
          </a:effectLst>
        </p:spPr>
      </p:sp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Libre Franklin"/>
              <a:buNone/>
              <a:defRPr sz="70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sz="7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54864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4864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54863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54863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54863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54863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marL="3200400" marR="0" lvl="6" indent="-54863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marL="3657600" marR="0" lvl="7" indent="-54863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marL="4114800" marR="0" lvl="8" indent="-54864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222c4877a_0_62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9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"/>
              <a:buNone/>
              <a:defRPr sz="6000" b="0" i="0" u="none" strike="noStrike" cap="none">
                <a:solidFill>
                  <a:srgbClr val="63F90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F907"/>
              </a:buClr>
              <a:buSzPts val="6000"/>
              <a:buFont typeface="Libre Franklin Medium"/>
              <a:buNone/>
              <a:defRPr sz="6000" b="0" i="0" u="none" strike="noStrike" cap="none">
                <a:solidFill>
                  <a:srgbClr val="63F907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19" name="Google Shape;119;g34222c4877a_0_62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10845900" cy="6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5486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486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5486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5486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5486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sz="4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5486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marL="3200400" marR="0" lvl="6" indent="-5486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marL="3657600" marR="0" lvl="7" indent="-548639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marL="4114800" marR="0" lvl="8" indent="-54864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sz="4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>
            <a:endParaRPr/>
          </a:p>
        </p:txBody>
      </p:sp>
      <p:sp>
        <p:nvSpPr>
          <p:cNvPr id="120" name="Google Shape;120;g34222c4877a_0_62"/>
          <p:cNvSpPr txBox="1">
            <a:spLocks noGrp="1"/>
          </p:cNvSpPr>
          <p:nvPr>
            <p:ph type="sldNum" idx="12"/>
          </p:nvPr>
        </p:nvSpPr>
        <p:spPr>
          <a:xfrm>
            <a:off x="6504151" y="9080500"/>
            <a:ext cx="373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222c4877a_0_57"/>
          <p:cNvSpPr txBox="1">
            <a:spLocks noGrp="1"/>
          </p:cNvSpPr>
          <p:nvPr>
            <p:ph type="title"/>
          </p:nvPr>
        </p:nvSpPr>
        <p:spPr>
          <a:xfrm>
            <a:off x="-230012" y="-351773"/>
            <a:ext cx="13624200" cy="2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000"/>
              <a:buFont typeface="Libre Franklin"/>
              <a:buNone/>
            </a:pPr>
            <a:r>
              <a:rPr lang="en-US">
                <a:solidFill>
                  <a:srgbClr val="800000"/>
                </a:solidFill>
              </a:rPr>
              <a:t>Anche i geni autosomici possono determinare differenze tra i sessi</a:t>
            </a:r>
            <a:endParaRPr/>
          </a:p>
        </p:txBody>
      </p:sp>
      <p:sp>
        <p:nvSpPr>
          <p:cNvPr id="174" name="Google Shape;174;g34222c4877a_0_57"/>
          <p:cNvSpPr txBox="1">
            <a:spLocks noGrp="1"/>
          </p:cNvSpPr>
          <p:nvPr>
            <p:ph type="body" idx="1"/>
          </p:nvPr>
        </p:nvSpPr>
        <p:spPr>
          <a:xfrm>
            <a:off x="193277" y="3285714"/>
            <a:ext cx="12397500" cy="6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904389" lvl="0" indent="-5614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40"/>
              <a:buFont typeface="Libre Franklin"/>
              <a:buChar char="•"/>
            </a:pPr>
            <a:r>
              <a:rPr lang="en-US" b="1">
                <a:solidFill>
                  <a:srgbClr val="800000"/>
                </a:solidFill>
              </a:rPr>
              <a:t>I caratteri limitati al sesso </a:t>
            </a:r>
            <a:r>
              <a:rPr lang="en-US">
                <a:solidFill>
                  <a:srgbClr val="290A00"/>
                </a:solidFill>
              </a:rPr>
              <a:t>influenzano una struttura o un processo che si trova in un sesso e non sull’altro.</a:t>
            </a:r>
            <a:endParaRPr/>
          </a:p>
          <a:p>
            <a:pPr marL="2987190" lvl="4" indent="-56148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90A00"/>
              </a:buClr>
              <a:buSzPts val="4320"/>
              <a:buFont typeface="Libre Franklin"/>
              <a:buChar char="•"/>
            </a:pPr>
            <a:r>
              <a:rPr lang="en-US" sz="3600">
                <a:solidFill>
                  <a:srgbClr val="290A00"/>
                </a:solidFill>
              </a:rPr>
              <a:t>mutazione </a:t>
            </a:r>
            <a:r>
              <a:rPr lang="en-US" sz="3600" i="1">
                <a:solidFill>
                  <a:srgbClr val="290A00"/>
                </a:solidFill>
              </a:rPr>
              <a:t>stuck</a:t>
            </a:r>
            <a:r>
              <a:rPr lang="en-US"/>
              <a:t>ratteri influenzati</a:t>
            </a:r>
            <a:endParaRPr/>
          </a:p>
          <a:p>
            <a:pPr marL="904389" lvl="0" indent="-56148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800000"/>
              </a:buClr>
              <a:buSzPts val="5040"/>
              <a:buFont typeface="Libre Franklin"/>
              <a:buChar char="•"/>
            </a:pPr>
            <a:r>
              <a:rPr lang="en-US" b="1">
                <a:solidFill>
                  <a:srgbClr val="800000"/>
                </a:solidFill>
              </a:rPr>
              <a:t>I caratteri influenzati dal sesso </a:t>
            </a:r>
            <a:r>
              <a:rPr lang="en-US">
                <a:solidFill>
                  <a:srgbClr val="290A01"/>
                </a:solidFill>
              </a:rPr>
              <a:t>si presentano in entrambi i sessi, ma l’espressione di questi caratteri può essere diversa nei due sessi a causa di differenze ormonali.</a:t>
            </a:r>
            <a:endParaRPr/>
          </a:p>
          <a:p>
            <a:pPr marL="2987190" lvl="4" indent="-56148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90A01"/>
              </a:buClr>
              <a:buSzPts val="4320"/>
              <a:buFont typeface="Libre Franklin"/>
              <a:buChar char="•"/>
            </a:pPr>
            <a:r>
              <a:rPr lang="en-US" sz="3600">
                <a:solidFill>
                  <a:srgbClr val="290A01"/>
                </a:solidFill>
              </a:rPr>
              <a:t>calvizie a chiazze</a:t>
            </a:r>
            <a:endParaRPr/>
          </a:p>
          <a:p>
            <a:pPr marL="1429322" lvl="1" indent="-241449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None/>
            </a:pPr>
            <a:endParaRPr>
              <a:solidFill>
                <a:srgbClr val="290A0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7726" y="1476815"/>
            <a:ext cx="9931400" cy="74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/>
          <p:nvPr/>
        </p:nvSpPr>
        <p:spPr>
          <a:xfrm>
            <a:off x="943493" y="1106663"/>
            <a:ext cx="3356663" cy="8109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446338" y="1106663"/>
            <a:ext cx="4148772" cy="8109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2762" y="101600"/>
            <a:ext cx="6900024" cy="88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0"/>
          <p:cNvSpPr/>
          <p:nvPr/>
        </p:nvSpPr>
        <p:spPr>
          <a:xfrm>
            <a:off x="304800" y="802859"/>
            <a:ext cx="5549900" cy="2318583"/>
          </a:xfrm>
          <a:prstGeom prst="rect">
            <a:avLst/>
          </a:prstGeom>
          <a:noFill/>
          <a:ln w="38100" cap="flat" cmpd="sng">
            <a:solidFill>
              <a:srgbClr val="981E1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Alcuni geni sullo stesso cromosoma assortiscono insieme più spesso di quanto non si separino</a:t>
            </a:r>
            <a:endParaRPr/>
          </a:p>
        </p:txBody>
      </p:sp>
      <p:sp>
        <p:nvSpPr>
          <p:cNvPr id="302" name="Google Shape;302;p10"/>
          <p:cNvSpPr/>
          <p:nvPr/>
        </p:nvSpPr>
        <p:spPr>
          <a:xfrm>
            <a:off x="152400" y="6016208"/>
            <a:ext cx="5854700" cy="2318583"/>
          </a:xfrm>
          <a:prstGeom prst="rect">
            <a:avLst/>
          </a:prstGeom>
          <a:noFill/>
          <a:ln w="50800" cap="flat" cmpd="sng">
            <a:solidFill>
              <a:srgbClr val="2E930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3600"/>
              <a:buFont typeface="Libre Franklin"/>
              <a:buNone/>
            </a:pPr>
            <a:r>
              <a:rPr lang="en-US" sz="3400" b="0" i="0" u="none" strike="noStrike" cap="none">
                <a:solidFill>
                  <a:srgbClr val="008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Quando i geni sono associati, le combinazioni parentali sono più numerose dei tipi ricombinanti</a:t>
            </a:r>
            <a:endParaRPr sz="1200"/>
          </a:p>
        </p:txBody>
      </p:sp>
      <p:sp>
        <p:nvSpPr>
          <p:cNvPr id="303" name="Google Shape;303;p10"/>
          <p:cNvSpPr txBox="1"/>
          <p:nvPr/>
        </p:nvSpPr>
        <p:spPr>
          <a:xfrm>
            <a:off x="4173148" y="4880202"/>
            <a:ext cx="102592" cy="74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31" y="19315"/>
            <a:ext cx="5829301" cy="935328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1"/>
          <p:cNvSpPr/>
          <p:nvPr/>
        </p:nvSpPr>
        <p:spPr>
          <a:xfrm>
            <a:off x="6439365" y="4491176"/>
            <a:ext cx="6332299" cy="3057247"/>
          </a:xfrm>
          <a:prstGeom prst="rect">
            <a:avLst/>
          </a:prstGeom>
          <a:noFill/>
          <a:ln w="50800" cap="flat" cmpd="sng">
            <a:solidFill>
              <a:srgbClr val="029329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Due geni, invece, sono considerati associati quando, nella progenie F2 il numero degli individui con genotipo parentale è più elevato di quello degli individui con genotipo ricombinante.</a:t>
            </a:r>
            <a:endParaRPr/>
          </a:p>
        </p:txBody>
      </p:sp>
      <p:sp>
        <p:nvSpPr>
          <p:cNvPr id="310" name="Google Shape;310;p11"/>
          <p:cNvSpPr/>
          <p:nvPr/>
        </p:nvSpPr>
        <p:spPr>
          <a:xfrm>
            <a:off x="6261100" y="149722"/>
            <a:ext cx="6515100" cy="318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00"/>
              <a:buFont typeface="Libre Franklin Medium"/>
              <a:buNone/>
            </a:pPr>
            <a:r>
              <a:rPr lang="en-US" sz="5000" b="0" i="0" u="none" strike="noStrike" cap="non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Una preponderanza dei genotipi parentali nella generazione F2 definisce l’associazione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3623" y="2857500"/>
            <a:ext cx="8995775" cy="6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2"/>
          <p:cNvSpPr/>
          <p:nvPr/>
        </p:nvSpPr>
        <p:spPr>
          <a:xfrm>
            <a:off x="698500" y="554008"/>
            <a:ext cx="11430000" cy="2041585"/>
          </a:xfrm>
          <a:prstGeom prst="rect">
            <a:avLst/>
          </a:prstGeom>
          <a:noFill/>
          <a:ln w="12700" cap="flat" cmpd="sng">
            <a:solidFill>
              <a:srgbClr val="F4FEFE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200"/>
              <a:buFont typeface="Libre Franklin"/>
              <a:buNone/>
            </a:pPr>
            <a:r>
              <a:rPr lang="en-US" sz="42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 percentuale delle classi parentali e ricombinanti varia a seconda della coppie di geni considerate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923" y="3276600"/>
            <a:ext cx="11355978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600" y="2819400"/>
            <a:ext cx="9944100" cy="612199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/>
          <p:nvPr/>
        </p:nvSpPr>
        <p:spPr>
          <a:xfrm>
            <a:off x="870919" y="428830"/>
            <a:ext cx="11031626" cy="157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800"/>
              <a:buFont typeface="Libre Franklin"/>
              <a:buNone/>
            </a:pPr>
            <a:r>
              <a:rPr lang="en-US" sz="48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Anche i caratteri autosomici possono essere associati</a:t>
            </a:r>
            <a:endParaRPr/>
          </a:p>
        </p:txBody>
      </p:sp>
      <p:sp>
        <p:nvSpPr>
          <p:cNvPr id="328" name="Google Shape;328;p14"/>
          <p:cNvSpPr/>
          <p:nvPr/>
        </p:nvSpPr>
        <p:spPr>
          <a:xfrm>
            <a:off x="5795348" y="5966101"/>
            <a:ext cx="6107197" cy="32474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9" name="Google Shape;329;p14"/>
          <p:cNvSpPr/>
          <p:nvPr/>
        </p:nvSpPr>
        <p:spPr>
          <a:xfrm>
            <a:off x="-355510" y="6245495"/>
            <a:ext cx="6107197" cy="32474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>
            <a:off x="393700" y="40462"/>
            <a:ext cx="12217400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Libre Franklin"/>
              <a:buNone/>
            </a:pPr>
            <a:r>
              <a:rPr lang="en-US" sz="32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test del chi quadrato determina con quale probabilità i risultati sperimentali provano l’esistenza di un’associazione</a:t>
            </a:r>
            <a:endParaRPr/>
          </a:p>
        </p:txBody>
      </p:sp>
      <p:sp>
        <p:nvSpPr>
          <p:cNvPr id="335" name="Google Shape;335;p15"/>
          <p:cNvSpPr/>
          <p:nvPr/>
        </p:nvSpPr>
        <p:spPr>
          <a:xfrm>
            <a:off x="6645401" y="1168400"/>
            <a:ext cx="362200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lang="en-US" sz="3600" b="0" i="0" u="none" strike="noStrike" cap="non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AB/ab X ab/ab</a:t>
            </a:r>
            <a:endParaRPr/>
          </a:p>
        </p:txBody>
      </p:sp>
      <p:pic>
        <p:nvPicPr>
          <p:cNvPr id="336" name="Google Shape;3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1200" y="1739900"/>
            <a:ext cx="7890296" cy="45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/>
          <p:nvPr/>
        </p:nvSpPr>
        <p:spPr>
          <a:xfrm>
            <a:off x="136651" y="1742144"/>
            <a:ext cx="4076701" cy="268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Franklin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1.Numero totale progenie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2800"/>
              <a:buFont typeface="Libre Franklin"/>
              <a:buNone/>
            </a:pPr>
            <a:endParaRPr sz="2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Franklin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2.Classi diverse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2800"/>
              <a:buFont typeface="Libre Franklin"/>
              <a:buNone/>
            </a:pPr>
            <a:endParaRPr sz="2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Franklin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3.Numero osservato della progenie</a:t>
            </a:r>
            <a:endParaRPr/>
          </a:p>
        </p:txBody>
      </p:sp>
      <p:pic>
        <p:nvPicPr>
          <p:cNvPr id="338" name="Google Shape;33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2300" y="6168409"/>
            <a:ext cx="8636000" cy="1160061"/>
          </a:xfrm>
          <a:prstGeom prst="rect">
            <a:avLst/>
          </a:prstGeom>
          <a:solidFill>
            <a:srgbClr val="42A3FD"/>
          </a:solidFill>
          <a:ln>
            <a:noFill/>
          </a:ln>
        </p:spPr>
      </p:pic>
      <p:pic>
        <p:nvPicPr>
          <p:cNvPr id="339" name="Google Shape;33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000" y="7315232"/>
            <a:ext cx="7163634" cy="1117601"/>
          </a:xfrm>
          <a:prstGeom prst="rect">
            <a:avLst/>
          </a:prstGeom>
          <a:solidFill>
            <a:srgbClr val="3366FF"/>
          </a:solidFill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00" y="8508994"/>
            <a:ext cx="7163633" cy="111760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/>
          <p:nvPr/>
        </p:nvSpPr>
        <p:spPr>
          <a:xfrm>
            <a:off x="326594" y="693603"/>
            <a:ext cx="11852706" cy="836639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800"/>
              <a:buFont typeface="Libre Franklin"/>
              <a:buNone/>
            </a:pPr>
            <a:r>
              <a:rPr lang="en-US" sz="45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Calcolare i gradi di libertà (gl). 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FBC1"/>
              </a:buClr>
              <a:buSzPts val="4200"/>
              <a:buFont typeface="Trebuchet MS"/>
              <a:buNone/>
            </a:pPr>
            <a:endParaRPr sz="39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en-US" sz="29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gl è una misura del numero dei parametri che possono variare in maniera indipendente nell’esperimento. Per i tipi di esperimenti qui discussi, il numero dei gradi di libertà è uguale al numero delle classi meno uno. 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4200"/>
              <a:buFont typeface="Trebuchet MS"/>
              <a:buNone/>
            </a:pPr>
            <a:endParaRPr sz="39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Libre Franklin"/>
              <a:buNone/>
            </a:pPr>
            <a:r>
              <a:rPr lang="en-US" sz="29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Per esempio, se il numero totale della progenie in un testcross è suddiviso in quattro classi e si conosce il numero della progenie presente in tre, si può facilmente calcolare il numero della progenie presente nella quarta classe. In questo modo, se </a:t>
            </a:r>
            <a:r>
              <a:rPr lang="en-US" sz="2900" b="1" i="1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 </a:t>
            </a:r>
            <a:r>
              <a:rPr lang="en-US" sz="29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il numero delle classi, allora i gradi di libertà (gl)=</a:t>
            </a:r>
            <a:r>
              <a:rPr lang="en-US" sz="2900" b="1" i="0" u="none" strike="noStrike" cap="none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 </a:t>
            </a:r>
            <a:r>
              <a:rPr lang="en-US" sz="2900" b="1" i="1" u="none" strike="noStrike" cap="none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-- 1</a:t>
            </a:r>
            <a:r>
              <a:rPr lang="en-US" sz="29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 Se ci sono 4 classi, ci saranno 3 gl.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50"/>
              <a:buFont typeface="Trebuchet MS"/>
              <a:buNone/>
            </a:pPr>
            <a:endParaRPr sz="550" b="0" i="0" u="none" strike="noStrike" cap="none">
              <a:solidFill>
                <a:srgbClr val="2F2A2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41"/>
              </a:buClr>
              <a:buSzPts val="850"/>
              <a:buFont typeface="Trebuchet MS"/>
              <a:buNone/>
            </a:pPr>
            <a:endParaRPr sz="550" b="0" i="0" u="none" strike="noStrike" cap="none">
              <a:solidFill>
                <a:srgbClr val="2F2A2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Pts val="3600"/>
              <a:buFont typeface="Libre Franklin"/>
              <a:buNone/>
            </a:pPr>
            <a:r>
              <a:rPr lang="en-US" sz="3300" b="0" i="0" u="none" strike="noStrike" cap="none">
                <a:solidFill>
                  <a:srgbClr val="336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 due classi (parentali e ricombinanti), il numero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Pts val="3600"/>
              <a:buFont typeface="Libre Franklin"/>
              <a:buNone/>
            </a:pPr>
            <a:r>
              <a:rPr lang="en-US" sz="3300" b="0" i="0" u="none" strike="noStrike" cap="none">
                <a:solidFill>
                  <a:srgbClr val="336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dei gradi di libertà (gl) è 1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00" y="-114300"/>
            <a:ext cx="12294914" cy="55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7"/>
          <p:cNvSpPr/>
          <p:nvPr/>
        </p:nvSpPr>
        <p:spPr>
          <a:xfrm>
            <a:off x="25400" y="5541784"/>
            <a:ext cx="12954000" cy="40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Libre Franklin"/>
              <a:buNone/>
            </a:pPr>
            <a:r>
              <a:rPr lang="en-US" sz="32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</a:t>
            </a:r>
            <a:r>
              <a:rPr lang="en-US" sz="3200" b="1" i="1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valore p</a:t>
            </a:r>
            <a:r>
              <a:rPr lang="en-US" sz="32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Libre Franklin"/>
              <a:buNone/>
            </a:pPr>
            <a:r>
              <a:rPr lang="en-US" sz="32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 probabilità che una deviazione dai numeri previsti, grande quanto quella osservata nell’esperimento, possa essere dovuta al caso</a:t>
            </a:r>
            <a:r>
              <a:rPr lang="en-US" sz="32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41"/>
              </a:buClr>
              <a:buSzPts val="4200"/>
              <a:buFont typeface="Trebuchet MS"/>
              <a:buNone/>
            </a:pPr>
            <a:endParaRPr sz="42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Gli statistici hanno arbitrariamente selezionato il valore 0,05 per </a:t>
            </a:r>
            <a:r>
              <a:rPr lang="en-US" sz="27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 </a:t>
            </a:r>
            <a:r>
              <a:rPr lang="en-US" sz="2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come limite tra l’accettare e il rifiutare l’ipotesi nulla. Un valore di </a:t>
            </a:r>
            <a:r>
              <a:rPr lang="en-US" sz="27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</a:t>
            </a:r>
            <a:r>
              <a:rPr lang="en-US" sz="2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minore di 0,05 indica che i dati mostrano una deviazione </a:t>
            </a:r>
            <a:r>
              <a:rPr lang="en-US" sz="27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significativa </a:t>
            </a:r>
            <a:r>
              <a:rPr lang="en-US" sz="2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 che quindi l’ipotesi nulla deve essere rifiutata.</a:t>
            </a:r>
            <a:endParaRPr sz="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41c7513e8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154"/>
            <a:ext cx="77089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41c7513e8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055" y="1688210"/>
            <a:ext cx="7162800" cy="50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41c7513e85_0_0"/>
          <p:cNvSpPr txBox="1"/>
          <p:nvPr/>
        </p:nvSpPr>
        <p:spPr>
          <a:xfrm>
            <a:off x="687575" y="361250"/>
            <a:ext cx="6613200" cy="11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L’emofilia è causata da un allele raro recessivo legato al cromosoma X (mutazione nel gene che codifica per il fattore di coagulazione VIII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015DB-2143-D329-AFB4-CBAF68E0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86D471-FAD1-D529-A133-A6C963F72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A9F9A8-6E05-DA64-E62C-10839108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800" y="0"/>
            <a:ext cx="6643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4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821" y="254831"/>
            <a:ext cx="5440372" cy="281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B7AA0E6-F960-CC84-DFA6-02652FC6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633" y="0"/>
            <a:ext cx="6842298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"/>
          <p:cNvSpPr txBox="1"/>
          <p:nvPr/>
        </p:nvSpPr>
        <p:spPr>
          <a:xfrm>
            <a:off x="267735" y="3999832"/>
            <a:ext cx="536771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L’albero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genealogico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in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figura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rappresenta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l’ereditarietà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di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una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malattia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recessiva</a:t>
            </a: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legata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al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sesso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Probabilità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cheIV1X IV2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nasca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malato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? </a:t>
            </a:r>
            <a:endParaRPr sz="20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68AB435-CF7D-BAAC-D5A4-EC825EA53F75}"/>
              </a:ext>
            </a:extLst>
          </p:cNvPr>
          <p:cNvGrpSpPr>
            <a:grpSpLocks noChangeAspect="1"/>
          </p:cNvGrpSpPr>
          <p:nvPr/>
        </p:nvGrpSpPr>
        <p:grpSpPr>
          <a:xfrm>
            <a:off x="528599" y="267538"/>
            <a:ext cx="5364000" cy="3795833"/>
            <a:chOff x="3013984" y="208425"/>
            <a:chExt cx="8932485" cy="6321061"/>
          </a:xfrm>
        </p:grpSpPr>
        <p:cxnSp>
          <p:nvCxnSpPr>
            <p:cNvPr id="204" name="Google Shape;204;p4"/>
            <p:cNvCxnSpPr/>
            <p:nvPr/>
          </p:nvCxnSpPr>
          <p:spPr>
            <a:xfrm rot="10800000">
              <a:off x="8536165" y="4020431"/>
              <a:ext cx="1392600" cy="20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sp>
          <p:nvSpPr>
            <p:cNvPr id="205" name="Google Shape;205;p4"/>
            <p:cNvSpPr/>
            <p:nvPr/>
          </p:nvSpPr>
          <p:spPr>
            <a:xfrm>
              <a:off x="7400417" y="337391"/>
              <a:ext cx="470700" cy="5706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206" name="Google Shape;206;p4"/>
            <p:cNvCxnSpPr>
              <a:stCxn id="205" idx="3"/>
            </p:cNvCxnSpPr>
            <p:nvPr/>
          </p:nvCxnSpPr>
          <p:spPr>
            <a:xfrm>
              <a:off x="7871117" y="622691"/>
              <a:ext cx="1191900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07" name="Google Shape;207;p4"/>
            <p:cNvCxnSpPr/>
            <p:nvPr/>
          </p:nvCxnSpPr>
          <p:spPr>
            <a:xfrm>
              <a:off x="8477322" y="622754"/>
              <a:ext cx="10800" cy="928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08" name="Google Shape;208;p4"/>
            <p:cNvCxnSpPr/>
            <p:nvPr/>
          </p:nvCxnSpPr>
          <p:spPr>
            <a:xfrm>
              <a:off x="7186774" y="1550962"/>
              <a:ext cx="2689500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09" name="Google Shape;209;p4"/>
            <p:cNvCxnSpPr/>
            <p:nvPr/>
          </p:nvCxnSpPr>
          <p:spPr>
            <a:xfrm>
              <a:off x="7186774" y="1550962"/>
              <a:ext cx="0" cy="58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10" name="Google Shape;210;p4"/>
            <p:cNvCxnSpPr/>
            <p:nvPr/>
          </p:nvCxnSpPr>
          <p:spPr>
            <a:xfrm>
              <a:off x="7976864" y="1550962"/>
              <a:ext cx="0" cy="58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11" name="Google Shape;211;p4"/>
            <p:cNvCxnSpPr/>
            <p:nvPr/>
          </p:nvCxnSpPr>
          <p:spPr>
            <a:xfrm>
              <a:off x="9876322" y="1550962"/>
              <a:ext cx="0" cy="58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sp>
          <p:nvSpPr>
            <p:cNvPr id="212" name="Google Shape;212;p4"/>
            <p:cNvSpPr/>
            <p:nvPr/>
          </p:nvSpPr>
          <p:spPr>
            <a:xfrm>
              <a:off x="9007681" y="252724"/>
              <a:ext cx="663600" cy="740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213" name="Google Shape;213;p4"/>
            <p:cNvCxnSpPr>
              <a:stCxn id="214" idx="2"/>
            </p:cNvCxnSpPr>
            <p:nvPr/>
          </p:nvCxnSpPr>
          <p:spPr>
            <a:xfrm rot="10800000">
              <a:off x="5392442" y="2140519"/>
              <a:ext cx="1392600" cy="20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15" name="Google Shape;215;p4"/>
            <p:cNvCxnSpPr>
              <a:endCxn id="216" idx="3"/>
            </p:cNvCxnSpPr>
            <p:nvPr/>
          </p:nvCxnSpPr>
          <p:spPr>
            <a:xfrm rot="10800000" flipH="1">
              <a:off x="9682640" y="2186850"/>
              <a:ext cx="2139300" cy="234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sp>
          <p:nvSpPr>
            <p:cNvPr id="217" name="Google Shape;217;p4"/>
            <p:cNvSpPr/>
            <p:nvPr/>
          </p:nvSpPr>
          <p:spPr>
            <a:xfrm>
              <a:off x="5314589" y="1875836"/>
              <a:ext cx="470700" cy="5706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218" name="Google Shape;218;p4"/>
            <p:cNvCxnSpPr/>
            <p:nvPr/>
          </p:nvCxnSpPr>
          <p:spPr>
            <a:xfrm>
              <a:off x="6328626" y="2174378"/>
              <a:ext cx="0" cy="1638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19" name="Google Shape;219;p4"/>
            <p:cNvCxnSpPr/>
            <p:nvPr/>
          </p:nvCxnSpPr>
          <p:spPr>
            <a:xfrm>
              <a:off x="10716741" y="2191282"/>
              <a:ext cx="0" cy="10701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20" name="Google Shape;220;p4"/>
            <p:cNvCxnSpPr/>
            <p:nvPr/>
          </p:nvCxnSpPr>
          <p:spPr>
            <a:xfrm>
              <a:off x="9956575" y="3256861"/>
              <a:ext cx="1561800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21" name="Google Shape;221;p4"/>
            <p:cNvCxnSpPr/>
            <p:nvPr/>
          </p:nvCxnSpPr>
          <p:spPr>
            <a:xfrm>
              <a:off x="9956575" y="3260624"/>
              <a:ext cx="0" cy="564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22" name="Google Shape;222;p4"/>
            <p:cNvCxnSpPr/>
            <p:nvPr/>
          </p:nvCxnSpPr>
          <p:spPr>
            <a:xfrm>
              <a:off x="11518248" y="3261232"/>
              <a:ext cx="0" cy="564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sp>
          <p:nvSpPr>
            <p:cNvPr id="223" name="Google Shape;223;p4"/>
            <p:cNvSpPr/>
            <p:nvPr/>
          </p:nvSpPr>
          <p:spPr>
            <a:xfrm>
              <a:off x="7723908" y="1941061"/>
              <a:ext cx="470700" cy="5706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11282913" y="3662012"/>
              <a:ext cx="470700" cy="5706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194578" y="3746054"/>
              <a:ext cx="470700" cy="5706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11351240" y="1901550"/>
              <a:ext cx="470700" cy="5706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6785042" y="1791169"/>
              <a:ext cx="663600" cy="740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" name="Google Shape;226;p4"/>
            <p:cNvSpPr txBox="1"/>
            <p:nvPr/>
          </p:nvSpPr>
          <p:spPr>
            <a:xfrm>
              <a:off x="3234682" y="208425"/>
              <a:ext cx="92341" cy="768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I</a:t>
              </a:r>
              <a:endParaRPr sz="800" dirty="0"/>
            </a:p>
          </p:txBody>
        </p:sp>
        <p:sp>
          <p:nvSpPr>
            <p:cNvPr id="227" name="Google Shape;227;p4"/>
            <p:cNvSpPr txBox="1"/>
            <p:nvPr/>
          </p:nvSpPr>
          <p:spPr>
            <a:xfrm>
              <a:off x="3033827" y="1713129"/>
              <a:ext cx="586387" cy="768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II</a:t>
              </a:r>
              <a:endParaRPr sz="800" dirty="0"/>
            </a:p>
          </p:txBody>
        </p:sp>
        <p:sp>
          <p:nvSpPr>
            <p:cNvPr id="228" name="Google Shape;228;p4"/>
            <p:cNvSpPr txBox="1"/>
            <p:nvPr/>
          </p:nvSpPr>
          <p:spPr>
            <a:xfrm>
              <a:off x="3013984" y="3470069"/>
              <a:ext cx="689915" cy="768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III</a:t>
              </a:r>
              <a:endParaRPr sz="800" dirty="0"/>
            </a:p>
          </p:txBody>
        </p:sp>
        <p:sp>
          <p:nvSpPr>
            <p:cNvPr id="229" name="Google Shape;229;p4"/>
            <p:cNvSpPr txBox="1"/>
            <p:nvPr/>
          </p:nvSpPr>
          <p:spPr>
            <a:xfrm>
              <a:off x="7517017" y="999087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  <a:endParaRPr sz="1050"/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9259106" y="999087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 sz="1050"/>
            </a:p>
          </p:txBody>
        </p:sp>
        <p:sp>
          <p:nvSpPr>
            <p:cNvPr id="231" name="Google Shape;231;p4"/>
            <p:cNvSpPr txBox="1"/>
            <p:nvPr/>
          </p:nvSpPr>
          <p:spPr>
            <a:xfrm>
              <a:off x="6906556" y="2593792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 sz="1050"/>
            </a:p>
          </p:txBody>
        </p:sp>
        <p:sp>
          <p:nvSpPr>
            <p:cNvPr id="232" name="Google Shape;232;p4"/>
            <p:cNvSpPr txBox="1"/>
            <p:nvPr/>
          </p:nvSpPr>
          <p:spPr>
            <a:xfrm>
              <a:off x="6206684" y="4382633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 sz="1050"/>
            </a:p>
          </p:txBody>
        </p:sp>
        <p:sp>
          <p:nvSpPr>
            <p:cNvPr id="233" name="Google Shape;233;p4"/>
            <p:cNvSpPr txBox="1"/>
            <p:nvPr/>
          </p:nvSpPr>
          <p:spPr>
            <a:xfrm>
              <a:off x="5616414" y="2593792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  <a:endParaRPr sz="1050"/>
            </a:p>
          </p:txBody>
        </p:sp>
        <p:sp>
          <p:nvSpPr>
            <p:cNvPr id="234" name="Google Shape;234;p4"/>
            <p:cNvSpPr txBox="1"/>
            <p:nvPr/>
          </p:nvSpPr>
          <p:spPr>
            <a:xfrm>
              <a:off x="4670391" y="4316777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  <a:endParaRPr sz="1050"/>
            </a:p>
          </p:txBody>
        </p:sp>
        <p:sp>
          <p:nvSpPr>
            <p:cNvPr id="235" name="Google Shape;235;p4"/>
            <p:cNvSpPr txBox="1"/>
            <p:nvPr/>
          </p:nvSpPr>
          <p:spPr>
            <a:xfrm>
              <a:off x="7879467" y="2593792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  <a:endParaRPr sz="1050"/>
            </a:p>
          </p:txBody>
        </p:sp>
        <p:sp>
          <p:nvSpPr>
            <p:cNvPr id="236" name="Google Shape;236;p4"/>
            <p:cNvSpPr txBox="1"/>
            <p:nvPr/>
          </p:nvSpPr>
          <p:spPr>
            <a:xfrm>
              <a:off x="8320246" y="4402070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  <a:endParaRPr sz="1050"/>
            </a:p>
          </p:txBody>
        </p:sp>
        <p:sp>
          <p:nvSpPr>
            <p:cNvPr id="237" name="Google Shape;237;p4"/>
            <p:cNvSpPr txBox="1"/>
            <p:nvPr/>
          </p:nvSpPr>
          <p:spPr>
            <a:xfrm>
              <a:off x="8912086" y="2593792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  <a:endParaRPr sz="1050"/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11405515" y="4417404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  <a:endParaRPr sz="1050"/>
            </a:p>
          </p:txBody>
        </p:sp>
        <p:sp>
          <p:nvSpPr>
            <p:cNvPr id="239" name="Google Shape;239;p4"/>
            <p:cNvSpPr txBox="1"/>
            <p:nvPr/>
          </p:nvSpPr>
          <p:spPr>
            <a:xfrm>
              <a:off x="9747206" y="2610190"/>
              <a:ext cx="3672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  <a:endParaRPr sz="105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9544466" y="1898399"/>
              <a:ext cx="663600" cy="740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241" name="Google Shape;241;p4"/>
            <p:cNvCxnSpPr/>
            <p:nvPr/>
          </p:nvCxnSpPr>
          <p:spPr>
            <a:xfrm>
              <a:off x="8984664" y="1546922"/>
              <a:ext cx="0" cy="58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sp>
          <p:nvSpPr>
            <p:cNvPr id="242" name="Google Shape;242;p4"/>
            <p:cNvSpPr/>
            <p:nvPr/>
          </p:nvSpPr>
          <p:spPr>
            <a:xfrm>
              <a:off x="8753290" y="1934160"/>
              <a:ext cx="470700" cy="5706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9611925" y="3662012"/>
              <a:ext cx="663600" cy="740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244" name="Google Shape;244;p4"/>
            <p:cNvCxnSpPr/>
            <p:nvPr/>
          </p:nvCxnSpPr>
          <p:spPr>
            <a:xfrm>
              <a:off x="9129700" y="4041131"/>
              <a:ext cx="10800" cy="7998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45" name="Google Shape;245;p4"/>
            <p:cNvCxnSpPr/>
            <p:nvPr/>
          </p:nvCxnSpPr>
          <p:spPr>
            <a:xfrm>
              <a:off x="8590715" y="4853488"/>
              <a:ext cx="1191900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46" name="Google Shape;246;p4"/>
            <p:cNvCxnSpPr/>
            <p:nvPr/>
          </p:nvCxnSpPr>
          <p:spPr>
            <a:xfrm>
              <a:off x="8590715" y="4840682"/>
              <a:ext cx="0" cy="58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247" name="Google Shape;247;p4"/>
            <p:cNvCxnSpPr/>
            <p:nvPr/>
          </p:nvCxnSpPr>
          <p:spPr>
            <a:xfrm>
              <a:off x="9769573" y="4853488"/>
              <a:ext cx="0" cy="58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sp>
          <p:nvSpPr>
            <p:cNvPr id="248" name="Google Shape;248;p4"/>
            <p:cNvSpPr/>
            <p:nvPr/>
          </p:nvSpPr>
          <p:spPr>
            <a:xfrm>
              <a:off x="9446397" y="5253715"/>
              <a:ext cx="663600" cy="740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5341176" y="5892568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  <a:endParaRPr sz="1050"/>
            </a:p>
          </p:txBody>
        </p:sp>
        <p:sp>
          <p:nvSpPr>
            <p:cNvPr id="250" name="Google Shape;250;p4"/>
            <p:cNvSpPr txBox="1"/>
            <p:nvPr/>
          </p:nvSpPr>
          <p:spPr>
            <a:xfrm>
              <a:off x="8514753" y="5961431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 sz="1050"/>
            </a:p>
          </p:txBody>
        </p:sp>
        <p:sp>
          <p:nvSpPr>
            <p:cNvPr id="251" name="Google Shape;251;p4"/>
            <p:cNvSpPr txBox="1"/>
            <p:nvPr/>
          </p:nvSpPr>
          <p:spPr>
            <a:xfrm>
              <a:off x="11702569" y="2610190"/>
              <a:ext cx="2439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6</a:t>
              </a:r>
              <a:endParaRPr sz="105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8296213" y="5263432"/>
              <a:ext cx="470700" cy="570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253" name="Google Shape;253;p4"/>
            <p:cNvCxnSpPr/>
            <p:nvPr/>
          </p:nvCxnSpPr>
          <p:spPr>
            <a:xfrm>
              <a:off x="5554566" y="4010647"/>
              <a:ext cx="0" cy="1638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  <p:grpSp>
          <p:nvGrpSpPr>
            <p:cNvPr id="254" name="Google Shape;254;p4"/>
            <p:cNvGrpSpPr/>
            <p:nvPr/>
          </p:nvGrpSpPr>
          <p:grpSpPr>
            <a:xfrm>
              <a:off x="4591068" y="3642547"/>
              <a:ext cx="2080939" cy="740054"/>
              <a:chOff x="4103925" y="4229527"/>
              <a:chExt cx="2204385" cy="699550"/>
            </a:xfrm>
          </p:grpSpPr>
          <p:cxnSp>
            <p:nvCxnSpPr>
              <p:cNvPr id="255" name="Google Shape;255;p4"/>
              <p:cNvCxnSpPr/>
              <p:nvPr/>
            </p:nvCxnSpPr>
            <p:spPr>
              <a:xfrm rot="10800000">
                <a:off x="4465870" y="4568331"/>
                <a:ext cx="1475013" cy="19564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38100" dist="25400" dir="5400000" rotWithShape="0">
                  <a:srgbClr val="000000">
                    <a:alpha val="49803"/>
                  </a:srgbClr>
                </a:outerShdw>
              </a:effectLst>
            </p:spPr>
          </p:cxnSp>
          <p:sp>
            <p:nvSpPr>
              <p:cNvPr id="256" name="Google Shape;256;p4"/>
              <p:cNvSpPr/>
              <p:nvPr/>
            </p:nvSpPr>
            <p:spPr>
              <a:xfrm>
                <a:off x="4103925" y="4308969"/>
                <a:ext cx="498563" cy="539483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12700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551"/>
                  <a:buFont typeface="Gill Sans"/>
                  <a:buNone/>
                </a:pPr>
                <a:endParaRPr sz="3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5605266" y="4229527"/>
                <a:ext cx="703044" cy="69955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12700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551"/>
                  <a:buFont typeface="Gill Sans"/>
                  <a:buNone/>
                </a:pPr>
                <a:endParaRPr sz="3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258" name="Google Shape;258;p4"/>
            <p:cNvSpPr/>
            <p:nvPr/>
          </p:nvSpPr>
          <p:spPr>
            <a:xfrm>
              <a:off x="5211335" y="5158968"/>
              <a:ext cx="663600" cy="740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127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9" name="Google Shape;259;p4"/>
            <p:cNvSpPr txBox="1"/>
            <p:nvPr/>
          </p:nvSpPr>
          <p:spPr>
            <a:xfrm>
              <a:off x="3033827" y="5059205"/>
              <a:ext cx="884797" cy="768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51"/>
                <a:buFont typeface="Gill Sans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IV</a:t>
              </a:r>
              <a:endParaRPr sz="800" dirty="0"/>
            </a:p>
          </p:txBody>
        </p:sp>
        <p:sp>
          <p:nvSpPr>
            <p:cNvPr id="260" name="Google Shape;260;p4"/>
            <p:cNvSpPr txBox="1"/>
            <p:nvPr/>
          </p:nvSpPr>
          <p:spPr>
            <a:xfrm>
              <a:off x="9840328" y="4382632"/>
              <a:ext cx="2742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  <a:endParaRPr sz="1050"/>
            </a:p>
          </p:txBody>
        </p:sp>
        <p:sp>
          <p:nvSpPr>
            <p:cNvPr id="261" name="Google Shape;261;p4"/>
            <p:cNvSpPr txBox="1"/>
            <p:nvPr/>
          </p:nvSpPr>
          <p:spPr>
            <a:xfrm>
              <a:off x="9669675" y="6005430"/>
              <a:ext cx="274200" cy="52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  <a:endParaRPr sz="1050"/>
            </a:p>
          </p:txBody>
        </p:sp>
        <p:cxnSp>
          <p:nvCxnSpPr>
            <p:cNvPr id="263" name="Google Shape;263;p4"/>
            <p:cNvCxnSpPr>
              <a:stCxn id="258" idx="6"/>
              <a:endCxn id="252" idx="1"/>
            </p:cNvCxnSpPr>
            <p:nvPr/>
          </p:nvCxnSpPr>
          <p:spPr>
            <a:xfrm>
              <a:off x="5874935" y="5529018"/>
              <a:ext cx="2421300" cy="19800"/>
            </a:xfrm>
            <a:prstGeom prst="straightConnector1">
              <a:avLst/>
            </a:prstGeom>
            <a:noFill/>
            <a:ln w="107950" cap="flat" cmpd="thinThick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49803"/>
                </a:srgbClr>
              </a:outerShdw>
            </a:effectLst>
          </p:spPr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BA1FA1A2-C7C0-5BB7-9A17-4426BB21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81" y="460019"/>
            <a:ext cx="6948000" cy="79872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1400" y="203200"/>
            <a:ext cx="8394700" cy="935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"/>
          <p:cNvSpPr/>
          <p:nvPr/>
        </p:nvSpPr>
        <p:spPr>
          <a:xfrm>
            <a:off x="2992947" y="7979149"/>
            <a:ext cx="11637368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4200"/>
              <a:buFont typeface="Libre Franklin Medium"/>
              <a:buNone/>
            </a:pPr>
            <a:endParaRPr sz="42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4" name="Google Shape;274;p6"/>
          <p:cNvSpPr txBox="1">
            <a:spLocks noGrp="1"/>
          </p:cNvSpPr>
          <p:nvPr>
            <p:ph type="title"/>
          </p:nvPr>
        </p:nvSpPr>
        <p:spPr>
          <a:xfrm>
            <a:off x="1079500" y="-183768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en-US">
                <a:solidFill>
                  <a:srgbClr val="800000"/>
                </a:solidFill>
              </a:rPr>
              <a:t>OBIETTIVI</a:t>
            </a:r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"/>
          </p:nvPr>
        </p:nvSpPr>
        <p:spPr>
          <a:xfrm>
            <a:off x="-209075" y="1500113"/>
            <a:ext cx="12747000" cy="789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77500" lnSpcReduction="20000"/>
          </a:bodyPr>
          <a:lstStyle/>
          <a:p>
            <a:pPr marL="904389" lvl="0" indent="-56148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Libre Franklin"/>
              <a:buChar char="•"/>
            </a:pPr>
            <a:r>
              <a:rPr lang="en-US">
                <a:solidFill>
                  <a:schemeClr val="dk1"/>
                </a:solidFill>
              </a:rPr>
              <a:t>■ </a:t>
            </a:r>
            <a:r>
              <a:rPr lang="en-US">
                <a:solidFill>
                  <a:srgbClr val="800000"/>
                </a:solidFill>
              </a:rPr>
              <a:t>L’associazione e la ricombinazione meiotica</a:t>
            </a:r>
            <a:r>
              <a:rPr lang="en-US">
                <a:solidFill>
                  <a:schemeClr val="dk1"/>
                </a:solidFill>
              </a:rPr>
              <a:t>: i geni associati sullo stesso cromosoma normalmente assortiscono insieme, piuttosto che in modo indipendente; questi geni associat possono, comunque, essere separati mediante la ricombinazionedurante la meiosi.</a:t>
            </a:r>
            <a:endParaRPr/>
          </a:p>
          <a:p>
            <a:pPr marL="904389" lvl="0" indent="-561489" algn="just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Libre Franklin"/>
              <a:buChar char="•"/>
            </a:pPr>
            <a:r>
              <a:rPr lang="en-US">
                <a:solidFill>
                  <a:schemeClr val="dk1"/>
                </a:solidFill>
              </a:rPr>
              <a:t>■ </a:t>
            </a:r>
            <a:r>
              <a:rPr lang="en-US">
                <a:solidFill>
                  <a:srgbClr val="800000"/>
                </a:solidFill>
              </a:rPr>
              <a:t>La mappatura</a:t>
            </a:r>
            <a:r>
              <a:rPr lang="en-US">
                <a:solidFill>
                  <a:schemeClr val="dk1"/>
                </a:solidFill>
              </a:rPr>
              <a:t>: la frequenza con cui i geni associati si separano mediante ricombinazione meiotica è generalmente in funzione di quanto essi sono distanti; in questo modo, i dati sulla ricombinazione rendono possibile determinare la distanza tra i geni su un cromosoma.</a:t>
            </a:r>
            <a:endParaRPr/>
          </a:p>
          <a:p>
            <a:pPr marL="904389" lvl="0" indent="-561489" algn="just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Libre Franklin"/>
              <a:buChar char="•"/>
            </a:pPr>
            <a:r>
              <a:rPr lang="en-US">
                <a:solidFill>
                  <a:schemeClr val="dk1"/>
                </a:solidFill>
              </a:rPr>
              <a:t>■ </a:t>
            </a:r>
            <a:r>
              <a:rPr lang="en-US">
                <a:solidFill>
                  <a:srgbClr val="800000"/>
                </a:solidFill>
              </a:rPr>
              <a:t>La ricombinazione mitotica</a:t>
            </a:r>
            <a:r>
              <a:rPr lang="en-US">
                <a:solidFill>
                  <a:schemeClr val="dk1"/>
                </a:solidFill>
              </a:rPr>
              <a:t>: la ricombinazione avviene raramente in mitosi. Negli organismi pluricellulari, la ricombinazione mitotica può produrre mosaicismo genetico in cui cellule diverse di uno stesso individuo possiedono genotipi differenti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1699914" y="2820479"/>
            <a:ext cx="9296401" cy="3795911"/>
          </a:xfrm>
          <a:prstGeom prst="rect">
            <a:avLst/>
          </a:prstGeom>
          <a:noFill/>
          <a:ln w="38100" cap="flat" cmpd="sng">
            <a:solidFill>
              <a:srgbClr val="53930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8000"/>
              <a:buFont typeface="Libre Franklin"/>
              <a:buNone/>
            </a:pPr>
            <a:r>
              <a:rPr lang="en-US" sz="80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Associazione genetica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8000"/>
              <a:buFont typeface="Libre Franklin"/>
              <a:buNone/>
            </a:pPr>
            <a:r>
              <a:rPr lang="en-US" sz="8000" b="1" i="0" u="none" strike="noStrike" cap="non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 ricombinazione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9093" y="2344118"/>
            <a:ext cx="23495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3483" y="2452970"/>
            <a:ext cx="22479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9408" y="5319407"/>
            <a:ext cx="22987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3715" y="5319407"/>
            <a:ext cx="23876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FDBDAA"/>
      </a:dk1>
      <a:lt1>
        <a:srgbClr val="53D5FD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614</Words>
  <Application>Microsoft Macintosh PowerPoint</Application>
  <PresentationFormat>Personalizzato</PresentationFormat>
  <Paragraphs>63</Paragraphs>
  <Slides>18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Cutive</vt:lpstr>
      <vt:lpstr>Arial</vt:lpstr>
      <vt:lpstr>Libre Franklin</vt:lpstr>
      <vt:lpstr>Times New Roman</vt:lpstr>
      <vt:lpstr>Gill Sans</vt:lpstr>
      <vt:lpstr>Libre Franklin Medium</vt:lpstr>
      <vt:lpstr>Trebuchet MS</vt:lpstr>
      <vt:lpstr>White</vt:lpstr>
      <vt:lpstr>White</vt:lpstr>
      <vt:lpstr>Anche i geni autosomici possono determinare differenze tra i sessi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OBIETTIVI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Anche i geni autosomici possono determinare differenze tra i sessi</dc:title>
  <cp:lastModifiedBy>Microsoft Office User</cp:lastModifiedBy>
  <cp:revision>3</cp:revision>
  <dcterms:modified xsi:type="dcterms:W3CDTF">2026-04-03T13:00:07Z</dcterms:modified>
</cp:coreProperties>
</file>