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9753600" cx="13004800"/>
  <p:notesSz cx="6858000" cy="9144000"/>
  <p:embeddedFontLst>
    <p:embeddedFont>
      <p:font typeface="Merriweather Sans"/>
      <p:regular r:id="rId23"/>
      <p:bold r:id="rId24"/>
      <p:italic r:id="rId25"/>
      <p:boldItalic r:id="rId26"/>
    </p:embeddedFont>
    <p:embeddedFont>
      <p:font typeface="Libre Franklin"/>
      <p:regular r:id="rId27"/>
      <p:bold r:id="rId28"/>
      <p:italic r:id="rId29"/>
      <p:boldItalic r:id="rId30"/>
    </p:embeddedFont>
    <p:embeddedFont>
      <p:font typeface="Libre Franklin Medium"/>
      <p:regular r:id="rId31"/>
      <p:bold r:id="rId32"/>
      <p:italic r:id="rId33"/>
      <p:boldItalic r:id="rId34"/>
    </p:embeddedFont>
    <p:embeddedFont>
      <p:font typeface="Cutiv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jrtVwcRRVODwjttUEzzahEROr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erriweatherSans-bold.fntdata"/><Relationship Id="rId23" Type="http://schemas.openxmlformats.org/officeDocument/2006/relationships/font" Target="fonts/Merriweather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Sans-boldItalic.fntdata"/><Relationship Id="rId25" Type="http://schemas.openxmlformats.org/officeDocument/2006/relationships/font" Target="fonts/MerriweatherSans-italic.fntdata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Medium-regular.fntdata"/><Relationship Id="rId30" Type="http://schemas.openxmlformats.org/officeDocument/2006/relationships/font" Target="fonts/LibreFranklin-boldItalic.fntdata"/><Relationship Id="rId11" Type="http://schemas.openxmlformats.org/officeDocument/2006/relationships/slide" Target="slides/slide6.xml"/><Relationship Id="rId33" Type="http://schemas.openxmlformats.org/officeDocument/2006/relationships/font" Target="fonts/LibreFranklinMedium-italic.fntdata"/><Relationship Id="rId10" Type="http://schemas.openxmlformats.org/officeDocument/2006/relationships/slide" Target="slides/slide5.xml"/><Relationship Id="rId32" Type="http://schemas.openxmlformats.org/officeDocument/2006/relationships/font" Target="fonts/LibreFranklinMedium-bold.fntdata"/><Relationship Id="rId13" Type="http://schemas.openxmlformats.org/officeDocument/2006/relationships/slide" Target="slides/slide8.xml"/><Relationship Id="rId35" Type="http://schemas.openxmlformats.org/officeDocument/2006/relationships/font" Target="fonts/Cutive-regular.fntdata"/><Relationship Id="rId12" Type="http://schemas.openxmlformats.org/officeDocument/2006/relationships/slide" Target="slides/slide7.xml"/><Relationship Id="rId34" Type="http://schemas.openxmlformats.org/officeDocument/2006/relationships/font" Target="fonts/LibreFranklin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 Medium"/>
              <a:buNone/>
              <a:defRPr sz="8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26" name="Google Shape;26;p34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 Medium"/>
              <a:buNone/>
              <a:defRPr sz="8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0" name="Google Shape;30;p35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1" name="Google Shape;31;p35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2" name="Google Shape;32;p35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3" name="Google Shape;33;p35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4" name="Google Shape;34;p35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5" name="Google Shape;35;p35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 Medium"/>
              <a:buNone/>
              <a:defRPr sz="8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9" name="Google Shape;39;p36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 Medium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4" name="Google Shape;44;p37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b="0" i="0" sz="5800" u="none" cap="none" strike="noStrike">
                <a:solidFill>
                  <a:srgbClr val="76FA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 Medium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300" y="1981200"/>
            <a:ext cx="13767293" cy="60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/>
          <p:nvPr/>
        </p:nvSpPr>
        <p:spPr>
          <a:xfrm>
            <a:off x="517738" y="239028"/>
            <a:ext cx="5026592" cy="995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Riassumendo…</a:t>
            </a:r>
            <a:endParaRPr/>
          </a:p>
        </p:txBody>
      </p:sp>
    </p:spTree>
  </p:cSld>
  <p:clrMapOvr>
    <a:masterClrMapping/>
  </p:clrMapOvr>
  <p:transition spd="slow" p14:dur="2000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444500" y="607040"/>
            <a:ext cx="11531600" cy="157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 fenotipo dipende spesso dalla penetranza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 dall’</a:t>
            </a:r>
            <a:r>
              <a:rPr b="0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espressività</a:t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330200" y="2754710"/>
            <a:ext cx="11811000" cy="2872581"/>
          </a:xfrm>
          <a:prstGeom prst="rect">
            <a:avLst/>
          </a:prstGeom>
          <a:noFill/>
          <a:ln cap="flat" cmpd="sng" w="12700">
            <a:solidFill>
              <a:srgbClr val="0365C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genetisti usano il termine </a:t>
            </a:r>
            <a:r>
              <a:rPr b="1" i="0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penetranza</a:t>
            </a:r>
            <a:r>
              <a:rPr b="1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 descrivere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quanti individui di una popolazione con un certo genotipo, mostrano il fenotipo atteso. La penetranza può essere</a:t>
            </a:r>
            <a:r>
              <a:rPr b="0" i="1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1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completa</a:t>
            </a:r>
            <a:r>
              <a:rPr b="0" i="1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(100%), come per i caratteri studiati da Mendel, o</a:t>
            </a:r>
            <a:r>
              <a:rPr b="0" i="1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1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incompleta</a:t>
            </a: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come per il retinoblastoma</a:t>
            </a:r>
            <a:endParaRPr sz="1200"/>
          </a:p>
        </p:txBody>
      </p:sp>
      <p:sp>
        <p:nvSpPr>
          <p:cNvPr id="163" name="Google Shape;163;p20"/>
          <p:cNvSpPr/>
          <p:nvPr/>
        </p:nvSpPr>
        <p:spPr>
          <a:xfrm>
            <a:off x="292100" y="6702009"/>
            <a:ext cx="12420600" cy="2318583"/>
          </a:xfrm>
          <a:prstGeom prst="rect">
            <a:avLst/>
          </a:prstGeom>
          <a:noFill/>
          <a:ln cap="flat" cmpd="sng" w="12700">
            <a:solidFill>
              <a:srgbClr val="008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L’</a:t>
            </a:r>
            <a:r>
              <a:rPr b="1" i="0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espressività</a:t>
            </a:r>
            <a:r>
              <a:rPr b="1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si riferisce al grado o all’intensità con cui un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particolare genotipo è espresso in un fenotipo. L’espressività può essere </a:t>
            </a:r>
            <a:r>
              <a:rPr b="0" i="1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variabile</a:t>
            </a: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come per il retinoblastoma (un occhio o entrambi), o </a:t>
            </a:r>
            <a:r>
              <a:rPr b="0" i="1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invariabile</a:t>
            </a:r>
            <a:r>
              <a:rPr b="0" i="0" lang="en-US" sz="3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come il colore del pisello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575" y="843075"/>
            <a:ext cx="6380325" cy="39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4634" y="5796187"/>
            <a:ext cx="4050702" cy="392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2596481" y="-67780"/>
            <a:ext cx="75237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Penetranza Incompleta</a:t>
            </a:r>
            <a:endParaRPr sz="800"/>
          </a:p>
        </p:txBody>
      </p:sp>
      <p:sp>
        <p:nvSpPr>
          <p:cNvPr id="171" name="Google Shape;171;p21"/>
          <p:cNvSpPr/>
          <p:nvPr/>
        </p:nvSpPr>
        <p:spPr>
          <a:xfrm>
            <a:off x="1785674" y="4785225"/>
            <a:ext cx="81846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Espressività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192" y="1993900"/>
            <a:ext cx="10916170" cy="4960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342900" y="161052"/>
            <a:ext cx="12643313" cy="1887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L’ambiente può influire sull’espressione fenotipica di un genotipo</a:t>
            </a:r>
            <a:endParaRPr sz="800"/>
          </a:p>
        </p:txBody>
      </p:sp>
      <p:sp>
        <p:nvSpPr>
          <p:cNvPr id="178" name="Google Shape;178;p22"/>
          <p:cNvSpPr/>
          <p:nvPr/>
        </p:nvSpPr>
        <p:spPr>
          <a:xfrm>
            <a:off x="1405921" y="7244562"/>
            <a:ext cx="4982734" cy="1826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Mutazioni condizionali</a:t>
            </a:r>
            <a:endParaRPr/>
          </a:p>
          <a:p>
            <a:pPr indent="-288036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6"/>
              <a:buFont typeface="Libre Franklin Medium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permissive</a:t>
            </a:r>
            <a:endParaRPr/>
          </a:p>
          <a:p>
            <a:pPr indent="-288036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6"/>
              <a:buFont typeface="Libre Franklin Medium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restrittive</a:t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7573776" y="8141450"/>
            <a:ext cx="3227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E3C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rgbClr val="FFAE3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Fenocopie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152" y="1369150"/>
            <a:ext cx="11272068" cy="7355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800" y="1892300"/>
            <a:ext cx="5346700" cy="7594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6350" y="34052"/>
            <a:ext cx="12992100" cy="1887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Federico Guglielmo di Prussia e le Guardie di Potsdam (1713-1740)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6900" y="1854200"/>
            <a:ext cx="6731000" cy="49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/>
          <p:nvPr/>
        </p:nvSpPr>
        <p:spPr>
          <a:xfrm>
            <a:off x="568452" y="7401885"/>
            <a:ext cx="11583525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Caratteri continui</a:t>
            </a: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 produciono fenotipi a variazione continua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1266419"/>
            <a:ext cx="13487400" cy="852528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 Medium"/>
              <a:buNone/>
            </a:pPr>
            <a:r>
              <a:rPr b="1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Anche la variabilità continua può essere spiegata dalle estensioni dell’analisi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 Medium"/>
              <a:buNone/>
            </a:pPr>
            <a:r>
              <a:rPr b="1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mendeliana</a:t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noFill/>
          <a:ln cap="flat" cmpd="sng" w="38100">
            <a:solidFill>
              <a:srgbClr val="28F91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caratteri continui (chiamati anche </a:t>
            </a:r>
            <a:r>
              <a:rPr b="1" i="0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caratteri quantitativi</a:t>
            </a:r>
            <a:r>
              <a:rPr b="0" i="0" lang="en-US" sz="34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)</a:t>
            </a:r>
            <a:endParaRPr sz="12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  <a:endParaRPr sz="1200"/>
          </a:p>
        </p:txBody>
      </p:sp>
      <p:sp>
        <p:nvSpPr>
          <p:cNvPr id="211" name="Google Shape;211;p27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Essi sono di solito </a:t>
            </a:r>
            <a:r>
              <a:rPr b="1" i="0" lang="en-US" sz="3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poligenici</a:t>
            </a:r>
            <a:r>
              <a:rPr b="1" i="0" lang="en-US" sz="34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0" lang="en-US" sz="34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(controllati da più geni) e mostrano gli effetti additivi di un gran numero di alleli, che creano un enorme potenziale di variazione all’interno di una popolazione.</a:t>
            </a:r>
            <a:endParaRPr sz="1200"/>
          </a:p>
        </p:txBody>
      </p:sp>
      <p:sp>
        <p:nvSpPr>
          <p:cNvPr id="212" name="Google Shape;212;p27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noFill/>
          <a:ln cap="flat" cmpd="sng" w="28575">
            <a:solidFill>
              <a:srgbClr val="FF66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caratteri poligenici sono, per definizione, </a:t>
            </a:r>
            <a:r>
              <a:rPr b="1" i="0" lang="en-US" sz="33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multifattoriali</a:t>
            </a:r>
            <a:r>
              <a:rPr b="1" i="0" lang="en-US" sz="33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</a:t>
            </a:r>
            <a:endParaRPr b="0" i="0" sz="37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 non tutti i caratteri multifattoriali sono poligenici (alcuni, per esempio, sono determinati dal modo in cui gli alleli di un gene interagiscono l’uno con l’altro e con l’ambiente).</a:t>
            </a:r>
            <a:endParaRPr sz="1100"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1422291"/>
            <a:ext cx="11620500" cy="84753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/>
          <p:nvPr/>
        </p:nvSpPr>
        <p:spPr>
          <a:xfrm>
            <a:off x="520700" y="-100030"/>
            <a:ext cx="11201400" cy="1724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Estensioni delle leggi di Mendel nei</a:t>
            </a:r>
            <a:endParaRPr sz="8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5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casi di eredità multifattoriale</a:t>
            </a:r>
            <a:endParaRPr sz="800"/>
          </a:p>
        </p:txBody>
      </p:sp>
      <p:grpSp>
        <p:nvGrpSpPr>
          <p:cNvPr id="67" name="Google Shape;67;p12"/>
          <p:cNvGrpSpPr/>
          <p:nvPr/>
        </p:nvGrpSpPr>
        <p:grpSpPr>
          <a:xfrm>
            <a:off x="596900" y="1511300"/>
            <a:ext cx="11455400" cy="8242300"/>
            <a:chOff x="0" y="0"/>
            <a:chExt cx="11455400" cy="8242300"/>
          </a:xfrm>
        </p:grpSpPr>
        <p:sp>
          <p:nvSpPr>
            <p:cNvPr id="68" name="Google Shape;68;p12"/>
            <p:cNvSpPr/>
            <p:nvPr/>
          </p:nvSpPr>
          <p:spPr>
            <a:xfrm>
              <a:off x="5715000" y="0"/>
              <a:ext cx="5740400" cy="643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0" y="6705600"/>
              <a:ext cx="11430000" cy="1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0" name="Google Shape;70;p12"/>
          <p:cNvSpPr/>
          <p:nvPr/>
        </p:nvSpPr>
        <p:spPr>
          <a:xfrm>
            <a:off x="3006268" y="4813300"/>
            <a:ext cx="3136900" cy="311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1" name="Google Shape;71;p12"/>
          <p:cNvGrpSpPr/>
          <p:nvPr/>
        </p:nvGrpSpPr>
        <p:grpSpPr>
          <a:xfrm>
            <a:off x="812800" y="6108700"/>
            <a:ext cx="2070100" cy="1422400"/>
            <a:chOff x="0" y="0"/>
            <a:chExt cx="2070100" cy="1422400"/>
          </a:xfrm>
        </p:grpSpPr>
        <p:sp>
          <p:nvSpPr>
            <p:cNvPr id="72" name="Google Shape;72;p12"/>
            <p:cNvSpPr/>
            <p:nvPr/>
          </p:nvSpPr>
          <p:spPr>
            <a:xfrm>
              <a:off x="0" y="0"/>
              <a:ext cx="584200" cy="142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533400" y="67733"/>
              <a:ext cx="1536700" cy="1354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4" name="Google Shape;74;p12"/>
          <p:cNvGrpSpPr/>
          <p:nvPr/>
        </p:nvGrpSpPr>
        <p:grpSpPr>
          <a:xfrm>
            <a:off x="2641600" y="2554337"/>
            <a:ext cx="2712642" cy="2373264"/>
            <a:chOff x="0" y="0"/>
            <a:chExt cx="2712641" cy="2373263"/>
          </a:xfrm>
        </p:grpSpPr>
        <p:sp>
          <p:nvSpPr>
            <p:cNvPr id="75" name="Google Shape;75;p12"/>
            <p:cNvSpPr/>
            <p:nvPr/>
          </p:nvSpPr>
          <p:spPr>
            <a:xfrm>
              <a:off x="0" y="0"/>
              <a:ext cx="856506" cy="385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1447800" y="0"/>
              <a:ext cx="856506" cy="385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165100" y="698500"/>
              <a:ext cx="2070100" cy="683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254000" y="1981200"/>
              <a:ext cx="1099741" cy="385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1612900" y="1987550"/>
              <a:ext cx="1099741" cy="385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0" y="2514600"/>
            <a:ext cx="10083800" cy="713765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482600" y="148809"/>
            <a:ext cx="11607800" cy="2318583"/>
          </a:xfrm>
          <a:prstGeom prst="rect">
            <a:avLst/>
          </a:prstGeom>
          <a:noFill/>
          <a:ln cap="flat" cmpd="sng" w="25400">
            <a:solidFill>
              <a:srgbClr val="86D538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alcune interazioni di sistemi a due geni, le quattro classi fenotipiche F2 definite da Mendel producono meno di quattro fenotipi visibili, perché alcuni fenotipi includono una o più classi genotipiche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6565900" y="2507238"/>
            <a:ext cx="4091515" cy="471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2B"/>
              </a:buClr>
              <a:buSzPts val="2400"/>
              <a:buFont typeface="Libre Franklin Medium"/>
              <a:buNone/>
            </a:pPr>
            <a:r>
              <a:rPr b="1" i="0" lang="en-US" sz="2400" u="none" cap="none" strike="noStrike">
                <a:solidFill>
                  <a:srgbClr val="2F2A2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azione genica complementare</a:t>
            </a: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4591269" y="7861300"/>
            <a:ext cx="6044950" cy="1036064"/>
            <a:chOff x="19269" y="0"/>
            <a:chExt cx="6044949" cy="1036063"/>
          </a:xfrm>
        </p:grpSpPr>
        <p:grpSp>
          <p:nvGrpSpPr>
            <p:cNvPr id="88" name="Google Shape;88;p13"/>
            <p:cNvGrpSpPr/>
            <p:nvPr/>
          </p:nvGrpSpPr>
          <p:grpSpPr>
            <a:xfrm>
              <a:off x="19269" y="0"/>
              <a:ext cx="867978" cy="1036063"/>
              <a:chOff x="19269" y="0"/>
              <a:chExt cx="867977" cy="1036062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fmla="val 25000" name="adj"/>
                  <a:gd fmla="val 105146" name="hf"/>
                  <a:gd fmla="val 110557" name="vf"/>
                </a:avLst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Cutive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397001" y="564139"/>
                <a:ext cx="490245" cy="471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Libre Franklin Medium"/>
                  <a:buNone/>
                </a:pPr>
                <a:r>
                  <a:rPr b="0" i="1" lang="en-US" sz="2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aa</a:t>
                </a:r>
                <a:endParaRPr/>
              </a:p>
            </p:txBody>
          </p:sp>
        </p:grpSp>
        <p:sp>
          <p:nvSpPr>
            <p:cNvPr id="91" name="Google Shape;91;p13"/>
            <p:cNvSpPr/>
            <p:nvPr/>
          </p:nvSpPr>
          <p:spPr>
            <a:xfrm>
              <a:off x="4346701" y="68839"/>
              <a:ext cx="1717517" cy="471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Libre Franklin Medium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Fiore bianco</a:t>
              </a:r>
              <a:endParaRPr/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1460500" y="2489200"/>
            <a:ext cx="10083800" cy="7137659"/>
            <a:chOff x="0" y="0"/>
            <a:chExt cx="10083800" cy="7137658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0083800" cy="71376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3"/>
            <p:cNvGrpSpPr/>
            <p:nvPr/>
          </p:nvGrpSpPr>
          <p:grpSpPr>
            <a:xfrm>
              <a:off x="5404069" y="5372100"/>
              <a:ext cx="866467" cy="1036064"/>
              <a:chOff x="19269" y="0"/>
              <a:chExt cx="866466" cy="1036063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fmla="val 25000" name="adj"/>
                  <a:gd fmla="val 105146" name="hf"/>
                  <a:gd fmla="val 110557" name="vf"/>
                </a:avLst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Cutive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397001" y="564139"/>
                <a:ext cx="488734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Libre Franklin Medium"/>
                  <a:buNone/>
                </a:pPr>
                <a:r>
                  <a:rPr b="0" i="1" lang="en-US" sz="2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bb</a:t>
                </a:r>
                <a:endParaRPr/>
              </a:p>
            </p:txBody>
          </p:sp>
        </p:grpSp>
        <p:sp>
          <p:nvSpPr>
            <p:cNvPr id="97" name="Google Shape;97;p13"/>
            <p:cNvSpPr/>
            <p:nvPr/>
          </p:nvSpPr>
          <p:spPr>
            <a:xfrm>
              <a:off x="7458201" y="5415539"/>
              <a:ext cx="1717517" cy="471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Libre Franklin Medium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Fiore bianco</a:t>
              </a:r>
              <a:endParaRPr/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1460500" y="2552700"/>
            <a:ext cx="10083800" cy="7137659"/>
            <a:chOff x="0" y="0"/>
            <a:chExt cx="10083800" cy="7137658"/>
          </a:xfrm>
        </p:grpSpPr>
        <p:pic>
          <p:nvPicPr>
            <p:cNvPr id="99" name="Google Shape;9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0083800" cy="71376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Google Shape;100;p13"/>
            <p:cNvGrpSpPr/>
            <p:nvPr/>
          </p:nvGrpSpPr>
          <p:grpSpPr>
            <a:xfrm>
              <a:off x="5404069" y="5372100"/>
              <a:ext cx="866467" cy="1036064"/>
              <a:chOff x="19269" y="0"/>
              <a:chExt cx="866466" cy="1036063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fmla="val 25000" name="adj"/>
                  <a:gd fmla="val 105146" name="hf"/>
                  <a:gd fmla="val 110557" name="vf"/>
                </a:avLst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Cutive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397001" y="564139"/>
                <a:ext cx="488734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Libre Franklin Medium"/>
                  <a:buNone/>
                </a:pPr>
                <a:r>
                  <a:rPr b="0" i="1" lang="en-US" sz="2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bb</a:t>
                </a:r>
                <a:endParaRPr/>
              </a:p>
            </p:txBody>
          </p:sp>
        </p:grpSp>
        <p:sp>
          <p:nvSpPr>
            <p:cNvPr id="103" name="Google Shape;103;p13"/>
            <p:cNvSpPr/>
            <p:nvPr/>
          </p:nvSpPr>
          <p:spPr>
            <a:xfrm>
              <a:off x="7458201" y="5415539"/>
              <a:ext cx="1717517" cy="471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Libre Franklin Medium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Fiore bianco</a:t>
              </a:r>
              <a:endParaRPr/>
            </a:p>
          </p:txBody>
        </p:sp>
        <p:grpSp>
          <p:nvGrpSpPr>
            <p:cNvPr id="104" name="Google Shape;104;p13"/>
            <p:cNvGrpSpPr/>
            <p:nvPr/>
          </p:nvGrpSpPr>
          <p:grpSpPr>
            <a:xfrm>
              <a:off x="3118069" y="5372100"/>
              <a:ext cx="867978" cy="1036064"/>
              <a:chOff x="19269" y="0"/>
              <a:chExt cx="867977" cy="1036063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fmla="val 25000" name="adj"/>
                  <a:gd fmla="val 105146" name="hf"/>
                  <a:gd fmla="val 110557" name="vf"/>
                </a:avLst>
              </a:prstGeom>
              <a:blipFill rotWithShape="1">
                <a:blip r:embed="rId4">
                  <a:alphaModFix/>
                </a:blip>
                <a:tile algn="tl" flip="none" tx="0" sx="100000" ty="0" sy="100000"/>
              </a:blipFill>
              <a:ln>
                <a:noFill/>
              </a:ln>
              <a:effectLst>
                <a:outerShdw blurRad="177800" rotWithShape="0" dir="5400000" dist="406400">
                  <a:srgbClr val="000000">
                    <a:alpha val="6784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Cutive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397001" y="564139"/>
                <a:ext cx="490245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Libre Franklin Medium"/>
                  <a:buNone/>
                </a:pPr>
                <a:r>
                  <a:rPr b="0" i="1" lang="en-US" sz="2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aa</a:t>
                </a:r>
                <a:endParaRPr/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38100"/>
            <a:ext cx="11811000" cy="77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144719" y="84642"/>
            <a:ext cx="6078281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2B"/>
              </a:buClr>
              <a:buSzPts val="2400"/>
              <a:buFont typeface="Libre Franklin"/>
              <a:buNone/>
            </a:pPr>
            <a:r>
              <a:rPr b="0" i="0" lang="en-US" sz="2300" u="none" cap="none" strike="noStrike">
                <a:solidFill>
                  <a:srgbClr val="2F2A2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Nei casi di epistasi, gli alleli di un gene mascherano gli effetti degli alleli di un altro gene</a:t>
            </a:r>
            <a:endParaRPr sz="1300"/>
          </a:p>
        </p:txBody>
      </p:sp>
      <p:sp>
        <p:nvSpPr>
          <p:cNvPr id="113" name="Google Shape;113;p14"/>
          <p:cNvSpPr/>
          <p:nvPr/>
        </p:nvSpPr>
        <p:spPr>
          <a:xfrm>
            <a:off x="304800" y="7932516"/>
            <a:ext cx="12395200" cy="1660968"/>
          </a:xfrm>
          <a:prstGeom prst="rect">
            <a:avLst/>
          </a:prstGeom>
          <a:noFill/>
          <a:ln cap="flat" cmpd="sng" w="38100">
            <a:solidFill>
              <a:srgbClr val="F3FDF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 Medium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Un’interazione genica, in cui gli effetti di un allele di un gene nascondono gli effetti degli alleli di un altro gene, è conosciuta come </a:t>
            </a:r>
            <a:r>
              <a:rPr b="1" i="0" lang="en-US" sz="2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epistasi</a:t>
            </a: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; l’allele responsabile del mascheramento (in questo caso, l’allele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del gene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) è </a:t>
            </a:r>
            <a:r>
              <a:rPr b="1" i="0" lang="en-US" sz="2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epistatico</a:t>
            </a:r>
            <a:r>
              <a:rPr b="1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sul gene che viene mascherato </a:t>
            </a:r>
            <a:r>
              <a:rPr b="0" i="0" lang="en-US" sz="2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</a:t>
            </a:r>
            <a:r>
              <a:rPr b="0" i="1" lang="en-US" sz="2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gene ipostatico</a:t>
            </a:r>
            <a:r>
              <a:rPr b="0" i="0" lang="en-US" sz="2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).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842501" y="5533728"/>
            <a:ext cx="3985366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Epistasi recessiva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6477000" y="749300"/>
            <a:ext cx="5549900" cy="453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6" name="Google Shape;116;p14"/>
          <p:cNvGrpSpPr/>
          <p:nvPr/>
        </p:nvGrpSpPr>
        <p:grpSpPr>
          <a:xfrm>
            <a:off x="762000" y="4241800"/>
            <a:ext cx="5461000" cy="2247900"/>
            <a:chOff x="0" y="0"/>
            <a:chExt cx="5461000" cy="2247900"/>
          </a:xfrm>
        </p:grpSpPr>
        <p:sp>
          <p:nvSpPr>
            <p:cNvPr id="117" name="Google Shape;117;p14"/>
            <p:cNvSpPr/>
            <p:nvPr/>
          </p:nvSpPr>
          <p:spPr>
            <a:xfrm>
              <a:off x="3175000" y="0"/>
              <a:ext cx="2286000" cy="2247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0" y="177800"/>
              <a:ext cx="1981200" cy="146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utive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6337300" y="228600"/>
            <a:ext cx="6565900" cy="69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0700" y="203200"/>
            <a:ext cx="13603910" cy="88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>
            <a:off x="7224904" y="7019625"/>
            <a:ext cx="5820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Libre Franklin Medium"/>
              <a:buNone/>
            </a:pPr>
            <a:r>
              <a:rPr b="0" i="0" lang="en-US" sz="4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Epistasi dominante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3454400" y="4787900"/>
            <a:ext cx="2717800" cy="267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12700" y="4610100"/>
            <a:ext cx="2298700" cy="267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6489700" y="215900"/>
            <a:ext cx="6451600" cy="69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6900" y="1536700"/>
            <a:ext cx="13526228" cy="81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241300" y="-82193"/>
            <a:ext cx="9575800" cy="17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 alcuni caratteri, il fenotipo mutante è il risultato dell’omozigosi per un allele mutante di uno qualsiasi di uno o più geni</a:t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2235200" y="4991100"/>
            <a:ext cx="9588500" cy="306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406400" y="2097405"/>
            <a:ext cx="11391900" cy="656590"/>
          </a:xfrm>
          <a:prstGeom prst="rect">
            <a:avLst/>
          </a:prstGeom>
          <a:solidFill>
            <a:srgbClr val="CDFB22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(1) i geni possono interagire per generare caratteri nuovi, </a:t>
            </a:r>
            <a:endParaRPr sz="1100"/>
          </a:p>
        </p:txBody>
      </p:sp>
      <p:sp>
        <p:nvSpPr>
          <p:cNvPr id="141" name="Google Shape;141;p17"/>
          <p:cNvSpPr/>
          <p:nvPr/>
        </p:nvSpPr>
        <p:spPr>
          <a:xfrm>
            <a:off x="1422400" y="2991207"/>
            <a:ext cx="11468100" cy="1764586"/>
          </a:xfrm>
          <a:prstGeom prst="rect">
            <a:avLst/>
          </a:prstGeom>
          <a:solidFill>
            <a:srgbClr val="D27D37">
              <a:alpha val="64705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66006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(2) gli alleli dominanti di due geni che interagiscono, possono essere entrambi necessari per la produzione di un particolare fenotipo, 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101600" y="4754106"/>
            <a:ext cx="11455400" cy="1210588"/>
          </a:xfrm>
          <a:prstGeom prst="rect">
            <a:avLst/>
          </a:prstGeom>
          <a:solidFill>
            <a:srgbClr val="3D5FD1">
              <a:alpha val="64705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(3) gli alleli di un gene possono mascherare gli effetti di un altro </a:t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1447800" y="6074906"/>
            <a:ext cx="11430000" cy="1210588"/>
          </a:xfrm>
          <a:prstGeom prst="rect">
            <a:avLst/>
          </a:prstGeom>
          <a:solidFill>
            <a:srgbClr val="5DCFC1">
              <a:alpha val="64705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(4) gli alleli mutanti di più geni differenti possono generare lo stesso fenotipo.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187451" y="7333152"/>
            <a:ext cx="12103101" cy="2275495"/>
          </a:xfrm>
          <a:prstGeom prst="rect">
            <a:avLst/>
          </a:prstGeom>
          <a:noFill/>
          <a:ln cap="flat" cmpd="sng" w="57150">
            <a:solidFill>
              <a:srgbClr val="FF66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 per ogni tipo di interazione genica gli alleli di uno o di entrambi i geni possono esibire dominanza incompleta o codominanza, e queste possibilità aumentano il potenziale di </a:t>
            </a:r>
            <a:r>
              <a:rPr b="0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diversità fenotipica.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596900" y="740906"/>
            <a:ext cx="113792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ci sono diverse variazioni genetiche sul tema dei caratteri multifattoriali: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4575780" y="112775"/>
            <a:ext cx="64455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 Medium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RIASSUMENDO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-25400"/>
            <a:ext cx="7353300" cy="1025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700" y="723900"/>
            <a:ext cx="7404100" cy="83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