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12192000"/>
  <p:notesSz cx="6858000" cy="9144000"/>
  <p:embeddedFontLst>
    <p:embeddedFont>
      <p:font typeface="Libre Franklin"/>
      <p:regular r:id="rId27"/>
      <p:bold r:id="rId28"/>
      <p:italic r:id="rId29"/>
      <p:boldItalic r:id="rId30"/>
    </p:embeddedFont>
    <p:embeddedFont>
      <p:font typeface="Libre Franklin Medium"/>
      <p:regular r:id="rId31"/>
      <p:bold r:id="rId32"/>
      <p:italic r:id="rId33"/>
      <p:boldItalic r:id="rId34"/>
    </p:embeddedFont>
    <p:embeddedFont>
      <p:font typeface="Helvetica Neue"/>
      <p:regular r:id="rId35"/>
      <p:bold r:id="rId36"/>
      <p:italic r:id="rId37"/>
      <p:boldItalic r:id="rId38"/>
    </p:embeddedFont>
    <p:embeddedFont>
      <p:font typeface="Cutive"/>
      <p:regular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0" roundtripDataSignature="AMtx7mgdW0EkDwhVU1MjaFqD9Hxi43F5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LibreFranklin-bold.fntdata"/><Relationship Id="rId27" Type="http://schemas.openxmlformats.org/officeDocument/2006/relationships/font" Target="fonts/LibreFranklin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ibreFranklin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ibreFranklinMedium-regular.fntdata"/><Relationship Id="rId30" Type="http://schemas.openxmlformats.org/officeDocument/2006/relationships/font" Target="fonts/LibreFranklin-boldItalic.fntdata"/><Relationship Id="rId11" Type="http://schemas.openxmlformats.org/officeDocument/2006/relationships/slide" Target="slides/slide7.xml"/><Relationship Id="rId33" Type="http://schemas.openxmlformats.org/officeDocument/2006/relationships/font" Target="fonts/LibreFranklinMedium-italic.fntdata"/><Relationship Id="rId10" Type="http://schemas.openxmlformats.org/officeDocument/2006/relationships/slide" Target="slides/slide6.xml"/><Relationship Id="rId32" Type="http://schemas.openxmlformats.org/officeDocument/2006/relationships/font" Target="fonts/LibreFranklinMedium-bold.fntdata"/><Relationship Id="rId13" Type="http://schemas.openxmlformats.org/officeDocument/2006/relationships/slide" Target="slides/slide9.xml"/><Relationship Id="rId35" Type="http://schemas.openxmlformats.org/officeDocument/2006/relationships/font" Target="fonts/HelveticaNeue-regular.fntdata"/><Relationship Id="rId12" Type="http://schemas.openxmlformats.org/officeDocument/2006/relationships/slide" Target="slides/slide8.xml"/><Relationship Id="rId34" Type="http://schemas.openxmlformats.org/officeDocument/2006/relationships/font" Target="fonts/LibreFranklinMedium-boldItalic.fntdata"/><Relationship Id="rId15" Type="http://schemas.openxmlformats.org/officeDocument/2006/relationships/slide" Target="slides/slide11.xml"/><Relationship Id="rId37" Type="http://schemas.openxmlformats.org/officeDocument/2006/relationships/font" Target="fonts/HelveticaNeue-italic.fntdata"/><Relationship Id="rId14" Type="http://schemas.openxmlformats.org/officeDocument/2006/relationships/slide" Target="slides/slide10.xml"/><Relationship Id="rId36" Type="http://schemas.openxmlformats.org/officeDocument/2006/relationships/font" Target="fonts/HelveticaNeue-bold.fntdata"/><Relationship Id="rId17" Type="http://schemas.openxmlformats.org/officeDocument/2006/relationships/slide" Target="slides/slide13.xml"/><Relationship Id="rId39" Type="http://schemas.openxmlformats.org/officeDocument/2006/relationships/font" Target="fonts/Cutive-regular.fntdata"/><Relationship Id="rId16" Type="http://schemas.openxmlformats.org/officeDocument/2006/relationships/slide" Target="slides/slide12.xml"/><Relationship Id="rId38" Type="http://schemas.openxmlformats.org/officeDocument/2006/relationships/font" Target="fonts/HelveticaNeue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7" name="Google Shape;34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3" name="Google Shape;35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1" name="Google Shape;36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2" name="Google Shape;37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0" name="Google Shape;38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6" name="Google Shape;38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4" name="Google Shape;39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01" name="Google Shape;40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ce8c6477a6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3ce8c6477a6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ce8c6477a6_1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g3ce8c6477a6_1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26" name="Google Shape;42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34" name="Google Shape;43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Google Shape;224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7" name="Google Shape;287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1" name="Google Shape;34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7" name="Google Shape;1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3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" type="body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2" type="body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1" name="Google Shape;71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2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7" name="Google Shape;7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82" name="Google Shape;82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4"/>
          <p:cNvSpPr txBox="1"/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4"/>
          <p:cNvSpPr txBox="1"/>
          <p:nvPr>
            <p:ph idx="1" type="body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4"/>
          <p:cNvSpPr txBox="1"/>
          <p:nvPr>
            <p:ph idx="2" type="body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3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90" name="Google Shape;9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5"/>
          <p:cNvSpPr txBox="1"/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5"/>
          <p:cNvSpPr/>
          <p:nvPr>
            <p:ph idx="2" type="pic"/>
          </p:nvPr>
        </p:nvSpPr>
        <p:spPr>
          <a:xfrm>
            <a:off x="7424803" y="609601"/>
            <a:ext cx="3255358" cy="5181600"/>
          </a:xfrm>
          <a:prstGeom prst="roundRect">
            <a:avLst>
              <a:gd fmla="val 4943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3" name="Google Shape;93;p35"/>
          <p:cNvSpPr txBox="1"/>
          <p:nvPr>
            <p:ph idx="1" type="body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4" name="Google Shape;94;p3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panoramica con didascalia">
  <p:cSld name="Immagine panoramica con didascalia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98" name="Google Shape;98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6"/>
          <p:cNvSpPr txBox="1"/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6"/>
          <p:cNvSpPr/>
          <p:nvPr>
            <p:ph idx="2" type="pic"/>
          </p:nvPr>
        </p:nvSpPr>
        <p:spPr>
          <a:xfrm>
            <a:off x="1184744" y="698261"/>
            <a:ext cx="9822532" cy="3214136"/>
          </a:xfrm>
          <a:prstGeom prst="roundRect">
            <a:avLst>
              <a:gd fmla="val 4944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1" name="Google Shape;101;p36"/>
          <p:cNvSpPr txBox="1"/>
          <p:nvPr>
            <p:ph idx="1" type="body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2" name="Google Shape;102;p3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06" name="Google Shape;10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7"/>
          <p:cNvSpPr txBox="1"/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7"/>
          <p:cNvSpPr txBox="1"/>
          <p:nvPr>
            <p:ph idx="1" type="body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9" name="Google Shape;109;p3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13" name="Google Shape;113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8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8"/>
          <p:cNvSpPr txBox="1"/>
          <p:nvPr>
            <p:ph idx="1" type="body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6" name="Google Shape;116;p38"/>
          <p:cNvSpPr txBox="1"/>
          <p:nvPr>
            <p:ph idx="2" type="body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7" name="Google Shape;117;p3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38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lang="en-US" sz="80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21" name="Google Shape;121;p38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lang="en-US" sz="80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23" name="Google Shape;12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9"/>
          <p:cNvSpPr txBox="1"/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9"/>
          <p:cNvSpPr txBox="1"/>
          <p:nvPr>
            <p:ph idx="1" type="body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6" name="Google Shape;126;p3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onne">
  <p:cSld name="3 colonn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30" name="Google Shape;13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0"/>
          <p:cNvSpPr txBox="1"/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0"/>
          <p:cNvSpPr txBox="1"/>
          <p:nvPr>
            <p:ph idx="1" type="body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3" name="Google Shape;133;p40"/>
          <p:cNvSpPr txBox="1"/>
          <p:nvPr>
            <p:ph idx="2" type="body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4" name="Google Shape;134;p40"/>
          <p:cNvSpPr txBox="1"/>
          <p:nvPr>
            <p:ph idx="3" type="body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5" name="Google Shape;135;p40"/>
          <p:cNvSpPr txBox="1"/>
          <p:nvPr>
            <p:ph idx="4" type="body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6" name="Google Shape;136;p40"/>
          <p:cNvSpPr txBox="1"/>
          <p:nvPr>
            <p:ph idx="5" type="body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7" name="Google Shape;137;p40"/>
          <p:cNvSpPr txBox="1"/>
          <p:nvPr>
            <p:ph idx="6" type="body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8" name="Google Shape;138;p4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onne immagine">
  <p:cSld name="3 colonne immagine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42" name="Google Shape;142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1"/>
          <p:cNvSpPr txBox="1"/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1"/>
          <p:cNvSpPr txBox="1"/>
          <p:nvPr>
            <p:ph idx="1" type="body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45" name="Google Shape;145;p41"/>
          <p:cNvSpPr/>
          <p:nvPr>
            <p:ph idx="2" type="pic"/>
          </p:nvPr>
        </p:nvSpPr>
        <p:spPr>
          <a:xfrm>
            <a:off x="913774" y="2367093"/>
            <a:ext cx="3296409" cy="1524000"/>
          </a:xfrm>
          <a:prstGeom prst="roundRect">
            <a:avLst>
              <a:gd fmla="val 9363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6" name="Google Shape;146;p41"/>
          <p:cNvSpPr txBox="1"/>
          <p:nvPr>
            <p:ph idx="3" type="body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47" name="Google Shape;147;p41"/>
          <p:cNvSpPr txBox="1"/>
          <p:nvPr>
            <p:ph idx="4" type="body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48" name="Google Shape;148;p41"/>
          <p:cNvSpPr/>
          <p:nvPr>
            <p:ph idx="5" type="pic"/>
          </p:nvPr>
        </p:nvSpPr>
        <p:spPr>
          <a:xfrm>
            <a:off x="4441348" y="2367093"/>
            <a:ext cx="3303352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9" name="Google Shape;149;p41"/>
          <p:cNvSpPr txBox="1"/>
          <p:nvPr>
            <p:ph idx="6" type="body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50" name="Google Shape;150;p41"/>
          <p:cNvSpPr txBox="1"/>
          <p:nvPr>
            <p:ph idx="7" type="body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51" name="Google Shape;151;p41"/>
          <p:cNvSpPr/>
          <p:nvPr>
            <p:ph idx="8" type="pic"/>
          </p:nvPr>
        </p:nvSpPr>
        <p:spPr>
          <a:xfrm>
            <a:off x="7973298" y="2367093"/>
            <a:ext cx="3304928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2" name="Google Shape;152;p41"/>
          <p:cNvSpPr txBox="1"/>
          <p:nvPr>
            <p:ph idx="9" type="body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53" name="Google Shape;153;p4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25" name="Google Shape;2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4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57" name="Google Shape;15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2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2"/>
          <p:cNvSpPr txBox="1"/>
          <p:nvPr>
            <p:ph idx="1" type="body"/>
          </p:nvPr>
        </p:nvSpPr>
        <p:spPr>
          <a:xfrm rot="5400000">
            <a:off x="4383948" y="-1103080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4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4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itleAndTx">
  <p:cSld name="VERTICAL_TITLE_AND_VERTICAL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64" name="Google Shape;16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3"/>
          <p:cNvSpPr txBox="1"/>
          <p:nvPr>
            <p:ph type="title"/>
          </p:nvPr>
        </p:nvSpPr>
        <p:spPr>
          <a:xfrm rot="5400000">
            <a:off x="7410763" y="1923738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3"/>
          <p:cNvSpPr txBox="1"/>
          <p:nvPr>
            <p:ph idx="1" type="body"/>
          </p:nvPr>
        </p:nvSpPr>
        <p:spPr>
          <a:xfrm rot="5400000">
            <a:off x="2152338" y="-628962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4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 1">
  <p:cSld name="Vuoto 2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ce8c6477a6_1_83"/>
          <p:cNvSpPr txBox="1"/>
          <p:nvPr>
            <p:ph idx="12" type="sldNum"/>
          </p:nvPr>
        </p:nvSpPr>
        <p:spPr>
          <a:xfrm>
            <a:off x="6097642" y="6384727"/>
            <a:ext cx="3504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3650" lIns="43650" spcFirstLastPara="1" rIns="43650" wrap="square" tIns="4365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Libre Franklin"/>
              <a:buNone/>
              <a:defRPr>
                <a:solidFill>
                  <a:srgbClr val="FFFFFF"/>
                </a:solidFill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Libre Franklin"/>
              <a:buNone/>
              <a:defRPr>
                <a:solidFill>
                  <a:srgbClr val="FFFFFF"/>
                </a:solidFill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Libre Franklin"/>
              <a:buNone/>
              <a:defRPr>
                <a:solidFill>
                  <a:srgbClr val="FFFFFF"/>
                </a:solidFill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Libre Franklin"/>
              <a:buNone/>
              <a:defRPr>
                <a:solidFill>
                  <a:srgbClr val="FFFFFF"/>
                </a:solidFill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Libre Franklin"/>
              <a:buNone/>
              <a:defRPr>
                <a:solidFill>
                  <a:srgbClr val="FFFFFF"/>
                </a:solidFill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Libre Franklin"/>
              <a:buNone/>
              <a:defRPr>
                <a:solidFill>
                  <a:srgbClr val="FFFFFF"/>
                </a:solidFill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Libre Franklin"/>
              <a:buNone/>
              <a:defRPr>
                <a:solidFill>
                  <a:srgbClr val="FFFFFF"/>
                </a:solidFill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Libre Franklin"/>
              <a:buNone/>
              <a:defRPr>
                <a:solidFill>
                  <a:srgbClr val="FFFFFF"/>
                </a:solidFill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Libre Franklin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500" u="none" cap="none" strike="noStrike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Title-R1d.png" id="32" name="Google Shape;3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5"/>
          <p:cNvSpPr txBox="1"/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" type="subTitle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5" name="Google Shape;35;p2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>
  <p:cSld name="Vuoto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/>
          <p:nvPr>
            <p:ph idx="12" type="sldNum"/>
          </p:nvPr>
        </p:nvSpPr>
        <p:spPr>
          <a:xfrm>
            <a:off x="6097642" y="6384726"/>
            <a:ext cx="35035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66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- In alto">
  <p:cSld name="Titolo - In alto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type="title"/>
          </p:nvPr>
        </p:nvSpPr>
        <p:spPr>
          <a:xfrm>
            <a:off x="1012031" y="107156"/>
            <a:ext cx="10167938" cy="1473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5800"/>
              <a:buFont typeface="Libre Franklin Medium"/>
              <a:buNone/>
              <a:defRPr sz="4078">
                <a:solidFill>
                  <a:srgbClr val="76FA2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2" type="sldNum"/>
          </p:nvPr>
        </p:nvSpPr>
        <p:spPr>
          <a:xfrm>
            <a:off x="6097642" y="6384726"/>
            <a:ext cx="35035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66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A sinistra">
  <p:cSld name="Titolo e punti elenco - A sinistra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8"/>
          <p:cNvSpPr txBox="1"/>
          <p:nvPr>
            <p:ph type="title"/>
          </p:nvPr>
        </p:nvSpPr>
        <p:spPr>
          <a:xfrm>
            <a:off x="1012031" y="107156"/>
            <a:ext cx="10167938" cy="1473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Font typeface="Twentieth Century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9pPr>
          </a:lstStyle>
          <a:p/>
        </p:txBody>
      </p:sp>
      <p:sp>
        <p:nvSpPr>
          <p:cNvPr id="45" name="Google Shape;45;p28"/>
          <p:cNvSpPr txBox="1"/>
          <p:nvPr>
            <p:ph idx="1" type="body"/>
          </p:nvPr>
        </p:nvSpPr>
        <p:spPr>
          <a:xfrm>
            <a:off x="1012031" y="1777008"/>
            <a:ext cx="4905375" cy="429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2250"/>
            </a:lvl1pPr>
            <a:lvl2pPr indent="-472440" lvl="1" marL="9144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2250"/>
            </a:lvl2pPr>
            <a:lvl3pPr indent="-472439" lvl="2" marL="13716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2250"/>
            </a:lvl3pPr>
            <a:lvl4pPr indent="-472439" lvl="3" marL="18288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2250"/>
            </a:lvl4pPr>
            <a:lvl5pPr indent="-472439" lvl="4" marL="22860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2250"/>
            </a:lvl5pPr>
            <a:lvl6pPr indent="-365760" lvl="5" marL="27432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2" type="sldNum"/>
          </p:nvPr>
        </p:nvSpPr>
        <p:spPr>
          <a:xfrm>
            <a:off x="6097642" y="6384727"/>
            <a:ext cx="350351" cy="29738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266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266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266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266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266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266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266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266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266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>
  <p:cSld name="1_Titolo e contenuto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 txBox="1"/>
          <p:nvPr>
            <p:ph type="title"/>
          </p:nvPr>
        </p:nvSpPr>
        <p:spPr>
          <a:xfrm>
            <a:off x="1012031" y="107156"/>
            <a:ext cx="10167938" cy="1473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Font typeface="Twentieth Century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1800"/>
              <a:buNone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1" type="body"/>
          </p:nvPr>
        </p:nvSpPr>
        <p:spPr>
          <a:xfrm>
            <a:off x="1012031" y="1777008"/>
            <a:ext cx="10167938" cy="429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65760" lvl="0" marL="4572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1pPr>
            <a:lvl2pPr indent="-365760" lvl="1" marL="9144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2pPr>
            <a:lvl3pPr indent="-365760" lvl="2" marL="13716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3pPr>
            <a:lvl4pPr indent="-365760" lvl="3" marL="18288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4pPr>
            <a:lvl5pPr indent="-365760" lvl="4" marL="22860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5pPr>
            <a:lvl6pPr indent="-365760" lvl="5" marL="27432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C35"/>
              </a:buClr>
              <a:buSzPts val="4500"/>
              <a:buFont typeface="Trebuchet MS"/>
              <a:buChar char="•"/>
              <a:defRPr b="0" i="0" sz="2531" u="none" cap="none" strike="noStrike">
                <a:solidFill>
                  <a:srgbClr val="669C3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C35"/>
              </a:buClr>
              <a:buSzPts val="3600"/>
              <a:buFont typeface="Trebuchet MS"/>
              <a:buNone/>
              <a:defRPr b="0" i="0" sz="2531" u="none" cap="none" strike="noStrike">
                <a:solidFill>
                  <a:srgbClr val="669C35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C35"/>
              </a:buClr>
              <a:buSzPts val="3600"/>
              <a:buFont typeface="Trebuchet MS"/>
              <a:buNone/>
              <a:defRPr b="0" i="0" sz="2531" u="none" cap="none" strike="noStrike">
                <a:solidFill>
                  <a:srgbClr val="669C35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C35"/>
              </a:buClr>
              <a:buSzPts val="3600"/>
              <a:buFont typeface="Trebuchet MS"/>
              <a:buNone/>
              <a:defRPr b="0" i="0" sz="2531" u="none" cap="none" strike="noStrike">
                <a:solidFill>
                  <a:srgbClr val="669C35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C35"/>
              </a:buClr>
              <a:buSzPts val="3600"/>
              <a:buFont typeface="Trebuchet MS"/>
              <a:buNone/>
              <a:defRPr b="0" i="0" sz="2531" u="none" cap="none" strike="noStrike">
                <a:solidFill>
                  <a:srgbClr val="669C35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C35"/>
              </a:buClr>
              <a:buSzPts val="3600"/>
              <a:buFont typeface="Trebuchet MS"/>
              <a:buNone/>
              <a:defRPr b="0" i="0" sz="2531" u="none" cap="none" strike="noStrike">
                <a:solidFill>
                  <a:srgbClr val="669C35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C35"/>
              </a:buClr>
              <a:buSzPts val="3600"/>
              <a:buFont typeface="Trebuchet MS"/>
              <a:buNone/>
              <a:defRPr b="0" i="0" sz="2531" u="none" cap="none" strike="noStrike">
                <a:solidFill>
                  <a:srgbClr val="669C35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C35"/>
              </a:buClr>
              <a:buSzPts val="3600"/>
              <a:buFont typeface="Trebuchet MS"/>
              <a:buNone/>
              <a:defRPr b="0" i="0" sz="2531" u="none" cap="none" strike="noStrike">
                <a:solidFill>
                  <a:srgbClr val="669C35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C35"/>
              </a:buClr>
              <a:buSzPts val="3600"/>
              <a:buFont typeface="Trebuchet MS"/>
              <a:buNone/>
              <a:defRPr b="0" i="0" sz="2531" u="none" cap="none" strike="noStrike">
                <a:solidFill>
                  <a:srgbClr val="669C35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1" name="Google Shape;51;p29"/>
          <p:cNvSpPr txBox="1"/>
          <p:nvPr>
            <p:ph idx="11" type="ftr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C35"/>
              </a:buClr>
              <a:buSzPts val="4500"/>
              <a:buFont typeface="Trebuchet MS"/>
              <a:buChar char="•"/>
              <a:defRPr b="0" i="0" sz="2531" u="none" cap="none" strike="noStrike">
                <a:solidFill>
                  <a:srgbClr val="669C3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C35"/>
              </a:buClr>
              <a:buSzPts val="3600"/>
              <a:buFont typeface="Trebuchet MS"/>
              <a:buNone/>
              <a:defRPr b="0" i="0" sz="2531" u="none" cap="none" strike="noStrike">
                <a:solidFill>
                  <a:srgbClr val="669C35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C35"/>
              </a:buClr>
              <a:buSzPts val="3600"/>
              <a:buFont typeface="Trebuchet MS"/>
              <a:buNone/>
              <a:defRPr b="0" i="0" sz="2531" u="none" cap="none" strike="noStrike">
                <a:solidFill>
                  <a:srgbClr val="669C35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C35"/>
              </a:buClr>
              <a:buSzPts val="3600"/>
              <a:buFont typeface="Trebuchet MS"/>
              <a:buNone/>
              <a:defRPr b="0" i="0" sz="2531" u="none" cap="none" strike="noStrike">
                <a:solidFill>
                  <a:srgbClr val="669C35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C35"/>
              </a:buClr>
              <a:buSzPts val="3600"/>
              <a:buFont typeface="Trebuchet MS"/>
              <a:buNone/>
              <a:defRPr b="0" i="0" sz="2531" u="none" cap="none" strike="noStrike">
                <a:solidFill>
                  <a:srgbClr val="669C35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C35"/>
              </a:buClr>
              <a:buSzPts val="3600"/>
              <a:buFont typeface="Trebuchet MS"/>
              <a:buNone/>
              <a:defRPr b="0" i="0" sz="2531" u="none" cap="none" strike="noStrike">
                <a:solidFill>
                  <a:srgbClr val="669C35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C35"/>
              </a:buClr>
              <a:buSzPts val="3600"/>
              <a:buFont typeface="Trebuchet MS"/>
              <a:buNone/>
              <a:defRPr b="0" i="0" sz="2531" u="none" cap="none" strike="noStrike">
                <a:solidFill>
                  <a:srgbClr val="669C35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C35"/>
              </a:buClr>
              <a:buSzPts val="3600"/>
              <a:buFont typeface="Trebuchet MS"/>
              <a:buNone/>
              <a:defRPr b="0" i="0" sz="2531" u="none" cap="none" strike="noStrike">
                <a:solidFill>
                  <a:srgbClr val="669C35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C35"/>
              </a:buClr>
              <a:buSzPts val="3600"/>
              <a:buFont typeface="Trebuchet MS"/>
              <a:buNone/>
              <a:defRPr b="0" i="0" sz="2531" u="none" cap="none" strike="noStrike">
                <a:solidFill>
                  <a:srgbClr val="669C35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2" name="Google Shape;52;p29"/>
          <p:cNvSpPr txBox="1"/>
          <p:nvPr>
            <p:ph idx="12" type="sldNum"/>
          </p:nvPr>
        </p:nvSpPr>
        <p:spPr>
          <a:xfrm>
            <a:off x="6097642" y="6384727"/>
            <a:ext cx="360347" cy="29738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266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266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266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266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266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266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266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266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sz="1266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54" name="Google Shape;5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0"/>
          <p:cNvSpPr txBox="1"/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" type="body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3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61" name="Google Shape;6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1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" type="body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4" name="Google Shape;64;p31"/>
          <p:cNvSpPr txBox="1"/>
          <p:nvPr>
            <p:ph idx="2" type="body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31"/>
          <p:cNvSpPr txBox="1"/>
          <p:nvPr>
            <p:ph idx="3" type="body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31"/>
          <p:cNvSpPr txBox="1"/>
          <p:nvPr>
            <p:ph idx="4" type="body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0" name="Google Shape;10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2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2"/>
          <p:cNvSpPr txBox="1"/>
          <p:nvPr>
            <p:ph idx="1" type="body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5" name="Google Shape;15;p2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t/>
            </a:r>
            <a:endParaRPr/>
          </a:p>
        </p:txBody>
      </p:sp>
      <p:sp>
        <p:nvSpPr>
          <p:cNvPr id="177" name="Google Shape;177;p1"/>
          <p:cNvSpPr txBox="1"/>
          <p:nvPr>
            <p:ph idx="1" type="body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0" i="0" lang="en-US" sz="2000" u="none" cap="none" strike="noStrike">
                <a:solidFill>
                  <a:srgbClr val="141617"/>
                </a:solidFill>
              </a:rPr>
              <a:t>Per ben 34 anni, le leggi di Mendel rimasero ignorate: non sperimentate, non confermate e non applicate. Poi nel 1900, 16 anni dopo la morte di Mendel, </a:t>
            </a:r>
            <a:r>
              <a:rPr b="0" i="0" lang="en-US" sz="2000" u="none" cap="none" strike="noStrike">
                <a:solidFill>
                  <a:srgbClr val="800000"/>
                </a:solidFill>
              </a:rPr>
              <a:t>Carl Correns, Hugo de Vries e Erich von Tschermak</a:t>
            </a:r>
            <a:r>
              <a:rPr b="0" i="0" lang="en-US" sz="2000" u="none" cap="none" strike="noStrike">
                <a:solidFill>
                  <a:srgbClr val="141617"/>
                </a:solidFill>
              </a:rPr>
              <a:t>, indipendentemente l’uno dall’altro, riscoprirono e diedero atto del suo lavoro </a:t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78" name="Google Shape;178;p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0" y="3152466"/>
            <a:ext cx="5105400" cy="1853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0"/>
          <p:cNvSpPr/>
          <p:nvPr/>
        </p:nvSpPr>
        <p:spPr>
          <a:xfrm>
            <a:off x="2144385" y="2594459"/>
            <a:ext cx="7346587" cy="22358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12">
                <a:solidFill>
                  <a:srgbClr val="14161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Altri caratteri risultarono essere </a:t>
            </a:r>
            <a:endParaRPr sz="1266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12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multifattoriali</a:t>
            </a:r>
            <a:r>
              <a:rPr lang="en-US" sz="2812">
                <a:solidFill>
                  <a:srgbClr val="14161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cioè determinati da due o più fattori, includendo geni multipli che interagiscono l’uno con l’altro oppure uno o più geni che interagiscono con l’ambiente.</a:t>
            </a:r>
            <a:endParaRPr sz="1266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0" name="Google Shape;350;p10"/>
          <p:cNvSpPr/>
          <p:nvPr/>
        </p:nvSpPr>
        <p:spPr>
          <a:xfrm>
            <a:off x="1866520" y="245985"/>
            <a:ext cx="8768954" cy="1954767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78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Estensioni delle leggi di Mendel:</a:t>
            </a:r>
            <a:endParaRPr sz="1266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78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correlazioni complesse fra genotipo e fenotipo</a:t>
            </a:r>
            <a:endParaRPr sz="1266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1"/>
          <p:cNvSpPr txBox="1"/>
          <p:nvPr>
            <p:ph type="title"/>
          </p:nvPr>
        </p:nvSpPr>
        <p:spPr>
          <a:xfrm>
            <a:off x="2283024" y="107156"/>
            <a:ext cx="7625953" cy="1473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Twentieth Century"/>
              <a:buNone/>
            </a:pPr>
            <a:r>
              <a:rPr lang="en-US">
                <a:solidFill>
                  <a:srgbClr val="800000"/>
                </a:solidFill>
              </a:rPr>
              <a:t>ESTENSIONI DELL’ANALISI MENDELIANA</a:t>
            </a:r>
            <a:endParaRPr/>
          </a:p>
        </p:txBody>
      </p:sp>
      <p:sp>
        <p:nvSpPr>
          <p:cNvPr id="356" name="Google Shape;356;p11"/>
          <p:cNvSpPr txBox="1"/>
          <p:nvPr>
            <p:ph idx="1" type="body"/>
          </p:nvPr>
        </p:nvSpPr>
        <p:spPr>
          <a:xfrm>
            <a:off x="1524000" y="1300808"/>
            <a:ext cx="4737549" cy="5623957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-323311" lvl="0" marL="5644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000"/>
              <a:buNone/>
            </a:pPr>
            <a:r>
              <a:rPr lang="en-US">
                <a:solidFill>
                  <a:srgbClr val="800000"/>
                </a:solidFill>
              </a:rPr>
              <a:t>EREDITA’ DI UN SINGOLO GENE</a:t>
            </a:r>
            <a:endParaRPr/>
          </a:p>
          <a:p>
            <a:pPr indent="-602732" lvl="0" marL="843825" rtl="0" algn="l">
              <a:lnSpc>
                <a:spcPct val="70000"/>
              </a:lnSpc>
              <a:spcBef>
                <a:spcPts val="2250"/>
              </a:spcBef>
              <a:spcAft>
                <a:spcPts val="0"/>
              </a:spcAft>
              <a:buClr>
                <a:srgbClr val="141617"/>
              </a:buClr>
              <a:buSzPts val="4000"/>
              <a:buFont typeface="Libre Franklin Medium"/>
              <a:buAutoNum type="romanLcPeriod"/>
            </a:pPr>
            <a:r>
              <a:rPr lang="en-US">
                <a:solidFill>
                  <a:srgbClr val="141617"/>
                </a:solidFill>
              </a:rPr>
              <a:t>IN CUI LE COPPIE DI ALLELI MOSTRANO DEVIAZIONI DALLA COMPLETA DOMINANZA E RECESSIVITÀ,</a:t>
            </a:r>
            <a:endParaRPr/>
          </a:p>
          <a:p>
            <a:pPr indent="-602732" lvl="0" marL="843825" rtl="0" algn="l">
              <a:lnSpc>
                <a:spcPct val="70000"/>
              </a:lnSpc>
              <a:spcBef>
                <a:spcPts val="2250"/>
              </a:spcBef>
              <a:spcAft>
                <a:spcPts val="0"/>
              </a:spcAft>
              <a:buClr>
                <a:srgbClr val="141617"/>
              </a:buClr>
              <a:buSzPts val="4000"/>
              <a:buFont typeface="Libre Franklin Medium"/>
              <a:buAutoNum type="romanLcPeriod"/>
            </a:pPr>
            <a:r>
              <a:rPr lang="en-US">
                <a:solidFill>
                  <a:srgbClr val="141617"/>
                </a:solidFill>
              </a:rPr>
              <a:t>IN CUI LE FORME DIFFERENTI DI UN GENE NON SONO LIMITATE A DUE ALLELI </a:t>
            </a:r>
            <a:endParaRPr/>
          </a:p>
          <a:p>
            <a:pPr indent="-602732" lvl="0" marL="843825" rtl="0" algn="l">
              <a:lnSpc>
                <a:spcPct val="70000"/>
              </a:lnSpc>
              <a:spcBef>
                <a:spcPts val="2250"/>
              </a:spcBef>
              <a:spcAft>
                <a:spcPts val="0"/>
              </a:spcAft>
              <a:buClr>
                <a:srgbClr val="141617"/>
              </a:buClr>
              <a:buSzPts val="4000"/>
              <a:buFont typeface="Libre Franklin Medium"/>
              <a:buAutoNum type="romanLcPeriod"/>
            </a:pPr>
            <a:r>
              <a:rPr lang="en-US">
                <a:solidFill>
                  <a:srgbClr val="141617"/>
                </a:solidFill>
              </a:rPr>
              <a:t>IN CUI UN GENE PUÒ DETERMINARE PIÙ DI UN CARATTERE</a:t>
            </a:r>
            <a:endParaRPr/>
          </a:p>
        </p:txBody>
      </p:sp>
      <p:sp>
        <p:nvSpPr>
          <p:cNvPr id="357" name="Google Shape;357;p11"/>
          <p:cNvSpPr/>
          <p:nvPr/>
        </p:nvSpPr>
        <p:spPr>
          <a:xfrm>
            <a:off x="6761035" y="1635583"/>
            <a:ext cx="3776220" cy="3750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12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EREDITA’ MULTIFATTORIALE</a:t>
            </a:r>
            <a:r>
              <a:rPr lang="en-US" sz="2812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sz="2531">
              <a:solidFill>
                <a:srgbClr val="8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31">
              <a:solidFill>
                <a:srgbClr val="8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12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 cui il fenotipo si origina dall’interazione di uno o più geni con l’ambiente, dalla casualità o da un insieme delle due cose.</a:t>
            </a:r>
            <a:endParaRPr sz="1266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8" name="Google Shape;358;p11"/>
          <p:cNvSpPr txBox="1"/>
          <p:nvPr/>
        </p:nvSpPr>
        <p:spPr>
          <a:xfrm>
            <a:off x="6416340" y="1884164"/>
            <a:ext cx="3679031" cy="429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-151868" lvl="0" marL="56440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FFFFFF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1156" y="2105561"/>
            <a:ext cx="5036344" cy="370582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2"/>
          <p:cNvSpPr txBox="1"/>
          <p:nvPr>
            <p:ph idx="1" type="body"/>
          </p:nvPr>
        </p:nvSpPr>
        <p:spPr>
          <a:xfrm>
            <a:off x="6912079" y="680307"/>
            <a:ext cx="3742779" cy="56975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-385854" lvl="0" marL="63587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617"/>
              </a:buClr>
              <a:buSzPts val="3640"/>
              <a:buFont typeface="Noto Sans Symbols"/>
              <a:buChar char="✧"/>
            </a:pPr>
            <a:r>
              <a:rPr lang="en-US" sz="2109">
                <a:solidFill>
                  <a:srgbClr val="14161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POICHÉ GLI ETEROZIGOTI NON RASSOMIGLINO A NESSUNO DEI DUE OMOZIGOTI, I RAPPORTI </a:t>
            </a:r>
            <a:r>
              <a:rPr b="1" i="1" lang="en-US" sz="2109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FENOTIPICI</a:t>
            </a:r>
            <a:r>
              <a:rPr i="1" lang="en-US" sz="2109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109">
                <a:solidFill>
                  <a:srgbClr val="14161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SONO UN RIFLESSO ESATTO DEI RAPPORTI GENOTIPICI. </a:t>
            </a:r>
            <a:endParaRPr sz="2812"/>
          </a:p>
          <a:p>
            <a:pPr indent="-385854" lvl="0" marL="635876" rtl="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141617"/>
              </a:buClr>
              <a:buSzPts val="3640"/>
              <a:buFont typeface="Noto Sans Symbols"/>
              <a:buChar char="✧"/>
            </a:pPr>
            <a:r>
              <a:rPr lang="en-US" sz="2109">
                <a:solidFill>
                  <a:srgbClr val="14161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SPIEGAZIONE BIOCHIMICA, PER QUESTO TIPO DI DOMINANZA INCOMPLETA, È CHE CIASCUN ALLELE DEL GENE ANALIZZATO, SPECIFICA UNA FORMA ALTERNATIVA DI UNA MOLECOLA PROTEICA CHE HA UN RUOLO ENZIMATICO NELLA PRODUZIONE DEL PIGMENTO.</a:t>
            </a:r>
            <a:endParaRPr sz="2812"/>
          </a:p>
          <a:p>
            <a:pPr indent="0" lvl="0" marL="241093" rtl="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SzPts val="3840"/>
              <a:buNone/>
            </a:pPr>
            <a:r>
              <a:t/>
            </a:r>
            <a:endParaRPr sz="2109"/>
          </a:p>
        </p:txBody>
      </p:sp>
      <p:pic>
        <p:nvPicPr>
          <p:cNvPr id="365" name="Google Shape;36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998404"/>
            <a:ext cx="5036344" cy="37058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6" name="Google Shape;366;p12"/>
          <p:cNvGrpSpPr/>
          <p:nvPr/>
        </p:nvGrpSpPr>
        <p:grpSpPr>
          <a:xfrm>
            <a:off x="1598419" y="1900048"/>
            <a:ext cx="5388079" cy="4254183"/>
            <a:chOff x="0" y="2702290"/>
            <a:chExt cx="7663046" cy="6050393"/>
          </a:xfrm>
        </p:grpSpPr>
        <p:pic>
          <p:nvPicPr>
            <p:cNvPr id="367" name="Google Shape;367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2702290"/>
              <a:ext cx="7663046" cy="60503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8" name="Google Shape;368;p12"/>
            <p:cNvSpPr/>
            <p:nvPr/>
          </p:nvSpPr>
          <p:spPr>
            <a:xfrm>
              <a:off x="3333885" y="6682698"/>
              <a:ext cx="3563200" cy="656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endParaRPr>
            </a:p>
          </p:txBody>
        </p:sp>
      </p:grpSp>
      <p:pic>
        <p:nvPicPr>
          <p:cNvPr id="369" name="Google Shape;36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1544" y="1907990"/>
            <a:ext cx="5388079" cy="4254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8711" y="0"/>
            <a:ext cx="3134320" cy="646685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3"/>
          <p:cNvSpPr/>
          <p:nvPr/>
        </p:nvSpPr>
        <p:spPr>
          <a:xfrm>
            <a:off x="5381625" y="109555"/>
            <a:ext cx="5063133" cy="1370376"/>
          </a:xfrm>
          <a:prstGeom prst="rect">
            <a:avLst/>
          </a:prstGeom>
          <a:noFill/>
          <a:ln cap="flat" cmpd="sng" w="38100">
            <a:solidFill>
              <a:srgbClr val="45932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12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Nei casi di </a:t>
            </a:r>
            <a:r>
              <a:rPr b="1" lang="en-US" sz="2812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codominanza</a:t>
            </a:r>
            <a:r>
              <a:rPr lang="en-US" sz="2812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 caratteri alternativi sono</a:t>
            </a:r>
            <a:endParaRPr sz="1266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12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entrambi visibili negli ibridi F1</a:t>
            </a:r>
            <a:endParaRPr sz="1266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6" name="Google Shape;376;p13"/>
          <p:cNvSpPr/>
          <p:nvPr/>
        </p:nvSpPr>
        <p:spPr>
          <a:xfrm>
            <a:off x="5390555" y="1864553"/>
            <a:ext cx="5054203" cy="4552080"/>
          </a:xfrm>
          <a:prstGeom prst="rect">
            <a:avLst/>
          </a:prstGeom>
          <a:noFill/>
          <a:ln cap="flat" cmpd="sng" w="38100">
            <a:solidFill>
              <a:srgbClr val="F1F83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72">
                <a:solidFill>
                  <a:srgbClr val="961B0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ATTENZIONE!</a:t>
            </a:r>
            <a:endParaRPr sz="2391">
              <a:solidFill>
                <a:srgbClr val="961B0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72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 relazioni di dominanza sono</a:t>
            </a:r>
            <a:endParaRPr sz="2391">
              <a:solidFill>
                <a:srgbClr val="8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72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definite nel contesto del particolare fenotipo preso in considerazione </a:t>
            </a:r>
            <a:r>
              <a:rPr lang="en-US" sz="2672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(es. anemia falciforme)</a:t>
            </a:r>
            <a:endParaRPr sz="843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1">
              <a:solidFill>
                <a:srgbClr val="15161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72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Considerando fenotipi differenti, gli stessi due alleli possono mostrare relazioni di dominanza diverse</a:t>
            </a:r>
            <a:endParaRPr sz="843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7" name="Google Shape;377;p13"/>
          <p:cNvSpPr/>
          <p:nvPr/>
        </p:nvSpPr>
        <p:spPr>
          <a:xfrm>
            <a:off x="2077640" y="2778898"/>
            <a:ext cx="3125391" cy="36879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31">
              <a:solidFill>
                <a:srgbClr val="669C3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4"/>
          <p:cNvSpPr/>
          <p:nvPr/>
        </p:nvSpPr>
        <p:spPr>
          <a:xfrm>
            <a:off x="3126879" y="1379148"/>
            <a:ext cx="5468179" cy="4474751"/>
          </a:xfrm>
          <a:prstGeom prst="rect">
            <a:avLst/>
          </a:prstGeom>
          <a:noFill/>
          <a:ln cap="flat" cmpd="sng" w="25400">
            <a:solidFill>
              <a:srgbClr val="86D538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1">
                <a:solidFill>
                  <a:srgbClr val="292C2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 deviazioni dalle relazioni</a:t>
            </a:r>
            <a:endParaRPr sz="2320">
              <a:solidFill>
                <a:srgbClr val="292C2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1">
                <a:solidFill>
                  <a:srgbClr val="292C2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 dominanza </a:t>
            </a:r>
            <a:r>
              <a:rPr b="1" lang="en-US" sz="2601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non inficiano le leggi mendeliane della segregazione</a:t>
            </a:r>
            <a:r>
              <a:rPr lang="en-US" sz="2601">
                <a:solidFill>
                  <a:srgbClr val="292C2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 sz="773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1">
                <a:solidFill>
                  <a:srgbClr val="292C2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Piuttosto, riflettono differenze nel modo in cui i prodotti</a:t>
            </a:r>
            <a:endParaRPr sz="2320">
              <a:solidFill>
                <a:srgbClr val="292C2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1">
                <a:solidFill>
                  <a:srgbClr val="292C2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genici controllano la formazione del fenotipo, rendendo ancor</a:t>
            </a:r>
            <a:endParaRPr sz="2320">
              <a:solidFill>
                <a:srgbClr val="292C2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1">
                <a:solidFill>
                  <a:srgbClr val="292C2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più complesso il compito di valutare i risultati visibili della</a:t>
            </a:r>
            <a:endParaRPr sz="2320">
              <a:solidFill>
                <a:srgbClr val="292C2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1">
                <a:solidFill>
                  <a:srgbClr val="292C2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trasmissione genica e di dedurre il genotipo dal fenotipo.</a:t>
            </a:r>
            <a:endParaRPr sz="773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3" name="Google Shape;383;p14"/>
          <p:cNvSpPr/>
          <p:nvPr/>
        </p:nvSpPr>
        <p:spPr>
          <a:xfrm>
            <a:off x="3786954" y="299514"/>
            <a:ext cx="4294688" cy="699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78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Bada Bene….</a:t>
            </a:r>
            <a:endParaRPr sz="1266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2226" y="598289"/>
            <a:ext cx="4438055" cy="619429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15"/>
          <p:cNvSpPr/>
          <p:nvPr/>
        </p:nvSpPr>
        <p:spPr>
          <a:xfrm>
            <a:off x="6122789" y="327305"/>
            <a:ext cx="5806181" cy="461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31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r>
              <a:rPr lang="en-US" sz="2250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.Un gene può avere più di due alleli</a:t>
            </a:r>
            <a:endParaRPr sz="1266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0" name="Google Shape;390;p15"/>
          <p:cNvSpPr/>
          <p:nvPr/>
        </p:nvSpPr>
        <p:spPr>
          <a:xfrm>
            <a:off x="6104929" y="821782"/>
            <a:ext cx="4643438" cy="3469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31">
                <a:solidFill>
                  <a:srgbClr val="14161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r>
              <a:rPr lang="en-US" sz="2531">
                <a:solidFill>
                  <a:srgbClr val="14161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r>
              <a:rPr lang="en-US" sz="2109">
                <a:solidFill>
                  <a:srgbClr val="14161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Dato che ciascun individuo porta non più di due alleli per ciascun gene, </a:t>
            </a:r>
            <a:r>
              <a:rPr lang="en-US" sz="2250">
                <a:solidFill>
                  <a:srgbClr val="14161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non importa quanti alleli ci siano in una serie allelica, la legge della segregazione di Mendel rimane identica</a:t>
            </a:r>
            <a:r>
              <a:rPr lang="en-US" sz="2109">
                <a:solidFill>
                  <a:srgbClr val="14161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</a:t>
            </a:r>
            <a:r>
              <a:rPr b="1" lang="en-US" sz="2109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 quanto in ogni organismo che si riproduce sessualmente i due alleli di un gene si separano durante</a:t>
            </a:r>
            <a:endParaRPr sz="1266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9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formazione dei gameti.</a:t>
            </a:r>
            <a:endParaRPr sz="1266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1" name="Google Shape;391;p15"/>
          <p:cNvSpPr/>
          <p:nvPr/>
        </p:nvSpPr>
        <p:spPr>
          <a:xfrm>
            <a:off x="6069198" y="3968775"/>
            <a:ext cx="5507400" cy="30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91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r>
              <a:rPr lang="en-US" sz="2391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 Un allele non è intrinsecamente</a:t>
            </a:r>
            <a:endParaRPr sz="1266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1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dominante o recessivo</a:t>
            </a:r>
            <a:r>
              <a:rPr lang="en-US" sz="2391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; la sua dominanza o recessività è sempre relativa al secondo allele</a:t>
            </a:r>
            <a:r>
              <a:rPr lang="en-US" sz="2391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 In altre parole, le relazioni di dominanza sono riferite a coppie di alleli.</a:t>
            </a:r>
            <a:endParaRPr sz="1266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1852" y="-10026"/>
            <a:ext cx="3411141" cy="6884807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16"/>
          <p:cNvSpPr/>
          <p:nvPr/>
        </p:nvSpPr>
        <p:spPr>
          <a:xfrm>
            <a:off x="6819305" y="85180"/>
            <a:ext cx="3705820" cy="1240532"/>
          </a:xfrm>
          <a:prstGeom prst="rect">
            <a:avLst/>
          </a:prstGeom>
          <a:noFill/>
          <a:ln cap="flat" cmpd="sng" w="25400">
            <a:solidFill>
              <a:srgbClr val="86D538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31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Come si stabiliscono le relazioni di dominanza tra alleli multipli.</a:t>
            </a:r>
            <a:endParaRPr sz="1266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8" name="Google Shape;398;p16"/>
          <p:cNvSpPr/>
          <p:nvPr/>
        </p:nvSpPr>
        <p:spPr>
          <a:xfrm>
            <a:off x="6855024" y="2333772"/>
            <a:ext cx="3616523" cy="4119269"/>
          </a:xfrm>
          <a:prstGeom prst="rect">
            <a:avLst/>
          </a:prstGeom>
          <a:noFill/>
          <a:ln cap="flat" cmpd="sng" w="12700">
            <a:solidFill>
              <a:srgbClr val="909696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1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 alcune serie di alleli multipli, ciascun allele è codominante</a:t>
            </a:r>
            <a:endParaRPr sz="2391">
              <a:solidFill>
                <a:srgbClr val="15161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1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 ogni altro allele, e ogni differente genotipo produce perciò un fenotipo distinto. Questo succede soprattutto con</a:t>
            </a:r>
            <a:endParaRPr sz="843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1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caratteri rilevabili solo a livello molecolare (es. HLA-B)</a:t>
            </a:r>
            <a:endParaRPr sz="843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2547" y="8930"/>
            <a:ext cx="3366492" cy="68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7"/>
          <p:cNvSpPr/>
          <p:nvPr/>
        </p:nvSpPr>
        <p:spPr>
          <a:xfrm>
            <a:off x="1818680" y="1116259"/>
            <a:ext cx="4927862" cy="4768358"/>
          </a:xfrm>
          <a:prstGeom prst="rect">
            <a:avLst/>
          </a:prstGeom>
          <a:noFill/>
          <a:ln cap="flat" cmpd="sng" w="25400">
            <a:solidFill>
              <a:srgbClr val="909696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72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Un allele la cui frequenza</a:t>
            </a:r>
            <a:endParaRPr sz="2391">
              <a:solidFill>
                <a:srgbClr val="15161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72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è maggiore dell’1% è considerato un allele di tipo </a:t>
            </a:r>
            <a:r>
              <a:rPr lang="en-US" sz="2672">
                <a:solidFill>
                  <a:srgbClr val="15161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selvatico</a:t>
            </a:r>
            <a:r>
              <a:rPr lang="en-US" sz="2672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spesso indicato dal segno “più” in apice (+).Un allele con una frequenza minore dell’1% è considerato un allele </a:t>
            </a:r>
            <a:r>
              <a:rPr lang="en-US" sz="2672">
                <a:solidFill>
                  <a:srgbClr val="15161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mutante</a:t>
            </a:r>
            <a:r>
              <a:rPr lang="en-US" sz="2672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 sz="843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2">
              <a:solidFill>
                <a:srgbClr val="15161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2">
              <a:solidFill>
                <a:srgbClr val="15161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72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 contrario, alcuni geni hanno più di un allele selvatico, ciò</a:t>
            </a:r>
            <a:endParaRPr sz="2391">
              <a:solidFill>
                <a:srgbClr val="15161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72">
                <a:solidFill>
                  <a:srgbClr val="15161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 rende polimorfici</a:t>
            </a:r>
            <a:endParaRPr sz="2391">
              <a:solidFill>
                <a:srgbClr val="15161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 Pa Tu" id="409" name="Google Shape;409;g3ce8c6477a6_1_0"/>
          <p:cNvPicPr preferRelativeResize="0"/>
          <p:nvPr/>
        </p:nvPicPr>
        <p:blipFill rotWithShape="1">
          <a:blip r:embed="rId3">
            <a:alphaModFix/>
          </a:blip>
          <a:srcRect b="0" l="17251" r="27491" t="7476"/>
          <a:stretch/>
        </p:blipFill>
        <p:spPr>
          <a:xfrm>
            <a:off x="5378525" y="1364775"/>
            <a:ext cx="6041249" cy="4765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10" name="Google Shape;410;g3ce8c6477a6_1_0"/>
          <p:cNvSpPr txBox="1"/>
          <p:nvPr>
            <p:ph type="title"/>
          </p:nvPr>
        </p:nvSpPr>
        <p:spPr>
          <a:xfrm>
            <a:off x="490477" y="699150"/>
            <a:ext cx="112110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1900" lIns="83800" spcFirstLastPara="1" rIns="83800" wrap="square" tIns="4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Arial Rounded"/>
              <a:buNone/>
            </a:pPr>
            <a:br>
              <a:rPr b="1" lang="en-US" sz="2800">
                <a:solidFill>
                  <a:srgbClr val="800000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br>
              <a:rPr b="1" lang="en-US" sz="2800">
                <a:solidFill>
                  <a:srgbClr val="800000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br>
              <a:rPr b="1" lang="en-US" sz="2800">
                <a:solidFill>
                  <a:srgbClr val="800000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br>
              <a:rPr b="1" lang="en-US" sz="2800">
                <a:solidFill>
                  <a:srgbClr val="800000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br>
              <a:rPr b="1" lang="en-US" sz="2800">
                <a:solidFill>
                  <a:srgbClr val="800000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b="1" i="0" lang="en-US" sz="3800">
                <a:solidFill>
                  <a:srgbClr val="641202"/>
                </a:solidFill>
                <a:latin typeface="Arial Rounded"/>
                <a:ea typeface="Arial Rounded"/>
                <a:cs typeface="Arial Rounded"/>
                <a:sym typeface="Arial Rounded"/>
              </a:rPr>
              <a:t>Un singolo gene può contribuire a diverse caratteristiche visibili</a:t>
            </a:r>
            <a:endParaRPr b="1" sz="2800">
              <a:solidFill>
                <a:srgbClr val="641202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1" name="Google Shape;411;g3ce8c6477a6_1_0"/>
          <p:cNvSpPr txBox="1"/>
          <p:nvPr>
            <p:ph idx="1" type="body"/>
          </p:nvPr>
        </p:nvSpPr>
        <p:spPr>
          <a:xfrm>
            <a:off x="188400" y="1430725"/>
            <a:ext cx="4842600" cy="52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1900" lIns="83800" spcFirstLastPara="1" rIns="83800" wrap="square" tIns="41900">
            <a:normAutofit fontScale="70000" lnSpcReduction="20000"/>
          </a:bodyPr>
          <a:lstStyle/>
          <a:p>
            <a:pPr indent="-502285" lvl="0" marL="774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5"/>
              </a:buClr>
              <a:buSzPct val="120454"/>
              <a:buFont typeface="Arial Rounded"/>
              <a:buChar char="•"/>
            </a:pPr>
            <a:r>
              <a:rPr b="1" i="0" lang="en-US" sz="4400">
                <a:solidFill>
                  <a:srgbClr val="0F1115"/>
                </a:solidFill>
                <a:latin typeface="Arial Rounded"/>
                <a:ea typeface="Arial Rounded"/>
                <a:cs typeface="Arial Rounded"/>
                <a:sym typeface="Arial Rounded"/>
              </a:rPr>
              <a:t>Il fenomeno per cui un unico gene determina una serie di tratti apparentemente non correlati è noto come </a:t>
            </a:r>
            <a:r>
              <a:rPr b="1" i="0" lang="en-US" sz="4400">
                <a:solidFill>
                  <a:srgbClr val="0F1115"/>
                </a:solidFill>
                <a:highlight>
                  <a:srgbClr val="FFFF00"/>
                </a:highlight>
                <a:latin typeface="Arial Rounded"/>
                <a:ea typeface="Arial Rounded"/>
                <a:cs typeface="Arial Rounded"/>
                <a:sym typeface="Arial Rounded"/>
              </a:rPr>
              <a:t>pleiotropia.</a:t>
            </a:r>
            <a:r>
              <a:rPr b="1" i="0" lang="en-US" sz="4400">
                <a:solidFill>
                  <a:srgbClr val="0F1115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/>
          </a:p>
          <a:p>
            <a:pPr indent="-534035" lvl="1" marL="123190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0F1115"/>
              </a:buClr>
              <a:buSzPct val="193749"/>
              <a:buFont typeface="Arial Rounded"/>
              <a:buChar char="•"/>
            </a:pPr>
            <a:r>
              <a:rPr b="1" i="0" lang="en-US" sz="2514">
                <a:solidFill>
                  <a:srgbClr val="0F1115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b="1" i="0" lang="en-US" sz="2942">
                <a:solidFill>
                  <a:srgbClr val="0F1115"/>
                </a:solidFill>
                <a:latin typeface="Arial Rounded"/>
                <a:ea typeface="Arial Rounded"/>
                <a:cs typeface="Arial Rounded"/>
                <a:sym typeface="Arial Rounded"/>
              </a:rPr>
              <a:t>ra gli aborigeni Maori della Nuova Zelanda, ad esempio, molti uomini sviluppano problemi respiratori e sono anche sterili.</a:t>
            </a:r>
            <a:endParaRPr b="1" sz="2942">
              <a:solidFill>
                <a:srgbClr val="141617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g3ce8c6477a6_1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5500" y="8930"/>
            <a:ext cx="4670227" cy="6832369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g3ce8c6477a6_1_6"/>
          <p:cNvSpPr/>
          <p:nvPr/>
        </p:nvSpPr>
        <p:spPr>
          <a:xfrm>
            <a:off x="130969" y="364435"/>
            <a:ext cx="5785800" cy="18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3650" lIns="43650" spcFirstLastPara="1" rIns="43650" wrap="square" tIns="43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600"/>
              <a:buFont typeface="Libre Franklin Medium"/>
              <a:buNone/>
            </a:pPr>
            <a:r>
              <a:rPr b="1" i="0" lang="en-US" sz="46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Alcuni Alleli possono causare Letalità</a:t>
            </a:r>
            <a:endParaRPr b="1" i="0" sz="4600" u="none" cap="none" strike="noStrike">
              <a:solidFill>
                <a:srgbClr val="8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418" name="Google Shape;418;g3ce8c6477a6_1_6"/>
          <p:cNvGrpSpPr/>
          <p:nvPr/>
        </p:nvGrpSpPr>
        <p:grpSpPr>
          <a:xfrm>
            <a:off x="9188900" y="1607825"/>
            <a:ext cx="767124" cy="575532"/>
            <a:chOff x="0" y="0"/>
            <a:chExt cx="965300" cy="876400"/>
          </a:xfrm>
        </p:grpSpPr>
        <p:sp>
          <p:nvSpPr>
            <p:cNvPr id="419" name="Google Shape;419;g3ce8c6477a6_1_6"/>
            <p:cNvSpPr/>
            <p:nvPr/>
          </p:nvSpPr>
          <p:spPr>
            <a:xfrm>
              <a:off x="0" y="469900"/>
              <a:ext cx="406500" cy="406500"/>
            </a:xfrm>
            <a:prstGeom prst="rect">
              <a:avLst/>
            </a:prstGeom>
            <a:solidFill>
              <a:srgbClr val="FFD942"/>
            </a:solidFill>
            <a:ln>
              <a:noFill/>
            </a:ln>
          </p:spPr>
          <p:txBody>
            <a:bodyPr anchorCtr="0" anchor="ctr" bIns="37000" lIns="37000" spcFirstLastPara="1" rIns="37000" wrap="square" tIns="37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28"/>
                <a:buFont typeface="Cutive"/>
                <a:buNone/>
              </a:pPr>
              <a:r>
                <a:t/>
              </a:r>
              <a:endParaRPr b="0" i="0" sz="2627" u="none" cap="none" strike="noStrike">
                <a:solidFill>
                  <a:srgbClr val="669C35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20" name="Google Shape;420;g3ce8c6477a6_1_6"/>
            <p:cNvSpPr/>
            <p:nvPr/>
          </p:nvSpPr>
          <p:spPr>
            <a:xfrm>
              <a:off x="558800" y="469900"/>
              <a:ext cx="406500" cy="406500"/>
            </a:xfrm>
            <a:prstGeom prst="rect">
              <a:avLst/>
            </a:prstGeom>
            <a:solidFill>
              <a:srgbClr val="94826C"/>
            </a:solidFill>
            <a:ln>
              <a:noFill/>
            </a:ln>
          </p:spPr>
          <p:txBody>
            <a:bodyPr anchorCtr="0" anchor="ctr" bIns="37000" lIns="37000" spcFirstLastPara="1" rIns="37000" wrap="square" tIns="37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28"/>
                <a:buFont typeface="Cutive"/>
                <a:buNone/>
              </a:pPr>
              <a:r>
                <a:t/>
              </a:r>
              <a:endParaRPr b="0" i="0" sz="2627" u="none" cap="none" strike="noStrike">
                <a:solidFill>
                  <a:srgbClr val="669C35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21" name="Google Shape;421;g3ce8c6477a6_1_6"/>
            <p:cNvSpPr/>
            <p:nvPr/>
          </p:nvSpPr>
          <p:spPr>
            <a:xfrm>
              <a:off x="38100" y="0"/>
              <a:ext cx="330300" cy="393600"/>
            </a:xfrm>
            <a:prstGeom prst="ellipse">
              <a:avLst/>
            </a:prstGeom>
            <a:blipFill rotWithShape="1">
              <a:blip r:embed="rId4">
                <a:alphaModFix/>
              </a:blip>
              <a:tile algn="tl" flip="none" tx="0" sx="99998" ty="0" sy="99998"/>
            </a:blipFill>
            <a:ln>
              <a:noFill/>
            </a:ln>
          </p:spPr>
          <p:txBody>
            <a:bodyPr anchorCtr="0" anchor="ctr" bIns="37000" lIns="37000" spcFirstLastPara="1" rIns="37000" wrap="square" tIns="37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28"/>
                <a:buFont typeface="Cutive"/>
                <a:buNone/>
              </a:pPr>
              <a:r>
                <a:t/>
              </a:r>
              <a:endParaRPr b="0" i="0" sz="2627" u="none" cap="none" strike="noStrike">
                <a:solidFill>
                  <a:srgbClr val="669C35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22" name="Google Shape;422;g3ce8c6477a6_1_6"/>
            <p:cNvSpPr/>
            <p:nvPr/>
          </p:nvSpPr>
          <p:spPr>
            <a:xfrm>
              <a:off x="596900" y="0"/>
              <a:ext cx="330300" cy="393600"/>
            </a:xfrm>
            <a:prstGeom prst="ellipse">
              <a:avLst/>
            </a:prstGeom>
            <a:blipFill rotWithShape="1">
              <a:blip r:embed="rId4">
                <a:alphaModFix/>
              </a:blip>
              <a:tile algn="tl" flip="none" tx="0" sx="99998" ty="0" sy="99998"/>
            </a:blipFill>
            <a:ln>
              <a:noFill/>
            </a:ln>
          </p:spPr>
          <p:txBody>
            <a:bodyPr anchorCtr="0" anchor="ctr" bIns="37000" lIns="37000" spcFirstLastPara="1" rIns="37000" wrap="square" tIns="37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28"/>
                <a:buFont typeface="Cutive"/>
                <a:buNone/>
              </a:pPr>
              <a:r>
                <a:t/>
              </a:r>
              <a:endParaRPr b="0" i="0" sz="2627" u="none" cap="none" strike="noStrike">
                <a:solidFill>
                  <a:srgbClr val="669C35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423" name="Google Shape;423;g3ce8c6477a6_1_6"/>
          <p:cNvSpPr/>
          <p:nvPr/>
        </p:nvSpPr>
        <p:spPr>
          <a:xfrm>
            <a:off x="5978775" y="2461850"/>
            <a:ext cx="4278900" cy="420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3650" lIns="43650" spcFirstLastPara="1" rIns="43650" wrap="square" tIns="436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C35"/>
              </a:buClr>
              <a:buSzPts val="3100"/>
              <a:buFont typeface="Trebuchet MS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400"/>
              <a:buFont typeface="Twentieth Century"/>
              <a:buNone/>
            </a:pPr>
            <a:r>
              <a:rPr b="0" i="0" lang="en-US" sz="5400" u="none" cap="none" strike="noStrike">
                <a:solidFill>
                  <a:srgbClr val="800000"/>
                </a:solidFill>
              </a:rPr>
              <a:t>L’eredità mendeliana dell’uomo</a:t>
            </a:r>
            <a:br>
              <a:rPr lang="en-US" sz="1100"/>
            </a:br>
            <a:endParaRPr sz="5400"/>
          </a:p>
        </p:txBody>
      </p:sp>
      <p:sp>
        <p:nvSpPr>
          <p:cNvPr id="184" name="Google Shape;184;p2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b="0" i="0" lang="en-US" sz="2800" u="none" cap="none" strike="noStrike">
                <a:solidFill>
                  <a:srgbClr val="151618"/>
                </a:solidFill>
              </a:rPr>
              <a:t>Sebbene molti caratteri nell’uomo si trasmettano chiaramente nelle famiglie, la maggior parte non mostra un modello mendeliano semplice d’eredità</a:t>
            </a:r>
            <a:endParaRPr sz="28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b="0" i="0" lang="en-US" sz="2800" u="none" cap="none" strike="noStrike">
                <a:solidFill>
                  <a:srgbClr val="151618"/>
                </a:solidFill>
              </a:rPr>
              <a:t>Esistono pochi caratteri governati da un singolo gene nella specie umana e spesso sono la causa di un’anormalità che è disabilitante o sfavorevole per la vita.</a:t>
            </a:r>
            <a:endParaRPr sz="2800"/>
          </a:p>
          <a:p>
            <a:pPr indent="-508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9688" y="901899"/>
            <a:ext cx="9207787" cy="59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19"/>
          <p:cNvSpPr/>
          <p:nvPr/>
        </p:nvSpPr>
        <p:spPr>
          <a:xfrm>
            <a:off x="1515558" y="-7"/>
            <a:ext cx="9207788" cy="9376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12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L’anemia falciforme illustra molte estensioni dell’analisi mendeliana dell’eredità di un singolo gene</a:t>
            </a:r>
            <a:endParaRPr sz="1266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30" name="Google Shape;43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8312" y="2506620"/>
            <a:ext cx="1893094" cy="161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36539" y="4366617"/>
            <a:ext cx="1696750" cy="1214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6446" y="1393031"/>
            <a:ext cx="9680128" cy="4223742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0"/>
          <p:cNvSpPr/>
          <p:nvPr/>
        </p:nvSpPr>
        <p:spPr>
          <a:xfrm>
            <a:off x="1888034" y="-145690"/>
            <a:ext cx="3534323" cy="1327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78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Riassumendo…</a:t>
            </a:r>
            <a:endParaRPr sz="1266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 p14:dur="2000">
    <p:checker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1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t/>
            </a:r>
            <a:endParaRPr/>
          </a:p>
        </p:txBody>
      </p:sp>
      <p:sp>
        <p:nvSpPr>
          <p:cNvPr id="443" name="Google Shape;443;p21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t/>
            </a:r>
            <a:endParaRPr/>
          </a:p>
        </p:txBody>
      </p:sp>
      <p:sp>
        <p:nvSpPr>
          <p:cNvPr id="190" name="Google Shape;190;p3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91" name="Google Shape;19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4085" y="769180"/>
            <a:ext cx="7486135" cy="5319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Libre Franklin Medium"/>
              <a:buNone/>
            </a:pPr>
            <a:r>
              <a:rPr b="0" i="0" lang="en-US" sz="36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Analisi di pedigree</a:t>
            </a:r>
            <a:br>
              <a:rPr lang="en-US"/>
            </a:br>
            <a:endParaRPr/>
          </a:p>
        </p:txBody>
      </p:sp>
      <p:pic>
        <p:nvPicPr>
          <p:cNvPr id="197" name="Google Shape;197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97" y="1977694"/>
            <a:ext cx="7920000" cy="349105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 txBox="1"/>
          <p:nvPr>
            <p:ph idx="2" type="body"/>
          </p:nvPr>
        </p:nvSpPr>
        <p:spPr>
          <a:xfrm>
            <a:off x="8044250" y="1559220"/>
            <a:ext cx="4061253" cy="4417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0" i="0" lang="en-US" sz="2000" u="none" cap="none" strike="noStrike">
                <a:solidFill>
                  <a:srgbClr val="292C2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Una storia familiare può essere rappresentata e seguita attraverso il cosiddetto </a:t>
            </a:r>
            <a:r>
              <a:rPr b="1" i="0" lang="en-US" sz="2000" u="none" cap="none" strike="noStrike">
                <a:solidFill>
                  <a:srgbClr val="292C2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pedigree</a:t>
            </a:r>
            <a:r>
              <a:rPr b="0" i="0" lang="en-US" sz="2000" u="none" cap="none" strike="noStrike">
                <a:solidFill>
                  <a:srgbClr val="292C2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cioè un diagramma ordinato delle più importanti caratteristiche genetiche di una famiglia, che risale almeno a entrambe le coppie di nonni e possibilmente per più generazioni possibili.</a:t>
            </a:r>
            <a:endParaRPr sz="8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0023" y="57705"/>
            <a:ext cx="5328000" cy="6742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923" y="1184499"/>
            <a:ext cx="4380034" cy="47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6"/>
          <p:cNvSpPr txBox="1"/>
          <p:nvPr/>
        </p:nvSpPr>
        <p:spPr>
          <a:xfrm>
            <a:off x="5072993" y="224244"/>
            <a:ext cx="6098058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15161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Es: </a:t>
            </a:r>
            <a:r>
              <a:rPr b="1" i="0" lang="en-US" sz="2800" u="none" cap="none" strike="noStrike">
                <a:solidFill>
                  <a:srgbClr val="15161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 sani-1 malato</a:t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27305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r>
              <a:rPr b="0" i="0" lang="en-US" sz="1800" u="none" cap="none" strike="noStrike">
                <a:solidFill>
                  <a:srgbClr val="14161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SSSM            ¾  x ¾ x ¾ x </a:t>
            </a:r>
            <a:r>
              <a:rPr b="0" i="0" lang="en-US" sz="1800" u="none" cap="none" strike="noStrike">
                <a:solidFill>
                  <a:srgbClr val="C8250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¼</a:t>
            </a:r>
            <a:r>
              <a:rPr b="0" i="0" lang="en-US" sz="1800" u="none" cap="none" strike="noStrike">
                <a:solidFill>
                  <a:srgbClr val="14161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 </a:t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4161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   	SSMS            ¾  x ¾ x </a:t>
            </a:r>
            <a:r>
              <a:rPr b="0" i="0" lang="en-US" sz="1800" u="none" cap="none" strike="noStrike">
                <a:solidFill>
                  <a:srgbClr val="C8250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¼</a:t>
            </a:r>
            <a:r>
              <a:rPr b="0" i="0" lang="en-US" sz="1800" u="none" cap="none" strike="noStrike">
                <a:solidFill>
                  <a:srgbClr val="14161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x ¾ </a:t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4161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   	SMSS            ¾  x </a:t>
            </a:r>
            <a:r>
              <a:rPr b="0" i="0" lang="en-US" sz="1800" u="none" cap="none" strike="noStrike">
                <a:solidFill>
                  <a:srgbClr val="C8250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¼</a:t>
            </a:r>
            <a:r>
              <a:rPr b="0" i="0" lang="en-US" sz="1800" u="none" cap="none" strike="noStrike">
                <a:solidFill>
                  <a:srgbClr val="14161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x ¾ x ¾ </a:t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4161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   	MSSS            </a:t>
            </a:r>
            <a:r>
              <a:rPr b="0" i="0" lang="en-US" sz="1800" u="none" cap="none" strike="noStrike">
                <a:solidFill>
                  <a:srgbClr val="C8250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¼</a:t>
            </a:r>
            <a:r>
              <a:rPr b="0" i="0" lang="en-US" sz="1800" u="none" cap="none" strike="noStrike">
                <a:solidFill>
                  <a:srgbClr val="14161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  x ¾ x ¾ x ¾ </a:t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10" name="Google Shape;210;p6"/>
          <p:cNvGrpSpPr/>
          <p:nvPr/>
        </p:nvGrpSpPr>
        <p:grpSpPr>
          <a:xfrm>
            <a:off x="5276313" y="2655134"/>
            <a:ext cx="5394143" cy="2431502"/>
            <a:chOff x="1123551" y="-154727"/>
            <a:chExt cx="5394141" cy="2431500"/>
          </a:xfrm>
        </p:grpSpPr>
        <p:grpSp>
          <p:nvGrpSpPr>
            <p:cNvPr id="211" name="Google Shape;211;p6"/>
            <p:cNvGrpSpPr/>
            <p:nvPr/>
          </p:nvGrpSpPr>
          <p:grpSpPr>
            <a:xfrm>
              <a:off x="1123551" y="783928"/>
              <a:ext cx="4375208" cy="1492845"/>
              <a:chOff x="79182" y="60028"/>
              <a:chExt cx="4375206" cy="1492844"/>
            </a:xfrm>
          </p:grpSpPr>
          <p:sp>
            <p:nvSpPr>
              <p:cNvPr id="212" name="Google Shape;212;p6"/>
              <p:cNvSpPr/>
              <p:nvPr/>
            </p:nvSpPr>
            <p:spPr>
              <a:xfrm>
                <a:off x="861417" y="60028"/>
                <a:ext cx="622698" cy="718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51618"/>
                  </a:buClr>
                  <a:buSzPts val="4800"/>
                  <a:buFont typeface="Helvetica Neue"/>
                  <a:buNone/>
                </a:pPr>
                <a:r>
                  <a:rPr b="0" i="0" lang="en-US" sz="4000" u="none" cap="none" strike="noStrike">
                    <a:solidFill>
                      <a:srgbClr val="151618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n!</a:t>
                </a:r>
                <a:endParaRPr sz="14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cxnSp>
            <p:nvCxnSpPr>
              <p:cNvPr id="213" name="Google Shape;213;p6"/>
              <p:cNvCxnSpPr/>
              <p:nvPr/>
            </p:nvCxnSpPr>
            <p:spPr>
              <a:xfrm>
                <a:off x="79182" y="723900"/>
                <a:ext cx="1981201" cy="127"/>
              </a:xfrm>
              <a:prstGeom prst="straightConnector1">
                <a:avLst/>
              </a:prstGeom>
              <a:noFill/>
              <a:ln cap="flat" cmpd="sng" w="25400">
                <a:solidFill>
                  <a:srgbClr val="141617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sp>
            <p:nvSpPr>
              <p:cNvPr id="214" name="Google Shape;214;p6"/>
              <p:cNvSpPr/>
              <p:nvPr/>
            </p:nvSpPr>
            <p:spPr>
              <a:xfrm>
                <a:off x="150217" y="834728"/>
                <a:ext cx="2180035" cy="718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51618"/>
                  </a:buClr>
                  <a:buSzPts val="4800"/>
                  <a:buFont typeface="Helvetica Neue"/>
                  <a:buNone/>
                </a:pPr>
                <a:r>
                  <a:rPr b="0" i="0" lang="en-US" sz="4000" u="none" cap="none" strike="noStrike">
                    <a:solidFill>
                      <a:srgbClr val="151618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k! (n-k)!</a:t>
                </a:r>
                <a:endParaRPr sz="14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>
                <a:off x="2489810" y="221196"/>
                <a:ext cx="1964578" cy="718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51618"/>
                  </a:buClr>
                  <a:buSzPts val="4800"/>
                  <a:buFont typeface="Trebuchet MS"/>
                  <a:buNone/>
                </a:pPr>
                <a:r>
                  <a:rPr b="1" i="0" lang="en-US" sz="4000" u="none" cap="none" strike="noStrike">
                    <a:solidFill>
                      <a:srgbClr val="151618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p</a:t>
                </a:r>
                <a:r>
                  <a:rPr b="1" baseline="30000" i="0" lang="en-US" sz="4000" u="none" cap="none" strike="noStrike">
                    <a:solidFill>
                      <a:srgbClr val="151618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k</a:t>
                </a:r>
                <a:r>
                  <a:rPr b="1" i="0" lang="en-US" sz="4000" u="none" cap="none" strike="noStrike">
                    <a:solidFill>
                      <a:srgbClr val="151618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q</a:t>
                </a:r>
                <a:r>
                  <a:rPr b="1" baseline="30000" i="0" lang="en-US" sz="4000" u="none" cap="none" strike="noStrike">
                    <a:solidFill>
                      <a:srgbClr val="151618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(n-k)</a:t>
                </a:r>
                <a:endParaRPr sz="14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16" name="Google Shape;216;p6"/>
            <p:cNvSpPr/>
            <p:nvPr/>
          </p:nvSpPr>
          <p:spPr>
            <a:xfrm>
              <a:off x="1459794" y="-154727"/>
              <a:ext cx="5057898" cy="6565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0000"/>
                </a:buClr>
                <a:buSzPts val="4200"/>
                <a:buFont typeface="Libre Franklin Medium"/>
                <a:buNone/>
              </a:pPr>
              <a:r>
                <a:rPr b="0" i="0" lang="en-US" sz="3600" u="none" cap="none" strike="noStrike">
                  <a:solidFill>
                    <a:srgbClr val="8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Estensione binomiale</a:t>
              </a:r>
              <a:endPara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17" name="Google Shape;217;p6"/>
          <p:cNvGrpSpPr/>
          <p:nvPr/>
        </p:nvGrpSpPr>
        <p:grpSpPr>
          <a:xfrm>
            <a:off x="5222575" y="5244564"/>
            <a:ext cx="4928736" cy="1492845"/>
            <a:chOff x="82847" y="60028"/>
            <a:chExt cx="4928734" cy="1492844"/>
          </a:xfrm>
        </p:grpSpPr>
        <p:sp>
          <p:nvSpPr>
            <p:cNvPr id="218" name="Google Shape;218;p6"/>
            <p:cNvSpPr/>
            <p:nvPr/>
          </p:nvSpPr>
          <p:spPr>
            <a:xfrm>
              <a:off x="819447" y="60028"/>
              <a:ext cx="622698" cy="718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1618"/>
                </a:buClr>
                <a:buSzPts val="4800"/>
                <a:buFont typeface="Helvetica Neue"/>
                <a:buNone/>
              </a:pPr>
              <a:r>
                <a:rPr b="0" i="0" lang="en-US" sz="4000" u="none" cap="none" strike="noStrike">
                  <a:solidFill>
                    <a:srgbClr val="151618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4!</a:t>
              </a:r>
              <a:endPara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cxnSp>
          <p:nvCxnSpPr>
            <p:cNvPr id="219" name="Google Shape;219;p6"/>
            <p:cNvCxnSpPr/>
            <p:nvPr/>
          </p:nvCxnSpPr>
          <p:spPr>
            <a:xfrm>
              <a:off x="113413" y="723900"/>
              <a:ext cx="1981201" cy="127"/>
            </a:xfrm>
            <a:prstGeom prst="straightConnector1">
              <a:avLst/>
            </a:prstGeom>
            <a:noFill/>
            <a:ln cap="flat" cmpd="sng" w="25400">
              <a:solidFill>
                <a:srgbClr val="151618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sp>
          <p:nvSpPr>
            <p:cNvPr id="220" name="Google Shape;220;p6"/>
            <p:cNvSpPr/>
            <p:nvPr/>
          </p:nvSpPr>
          <p:spPr>
            <a:xfrm>
              <a:off x="82847" y="834727"/>
              <a:ext cx="2248496" cy="718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1618"/>
                </a:buClr>
                <a:buSzPts val="4800"/>
                <a:buFont typeface="Helvetica Neue"/>
                <a:buNone/>
              </a:pPr>
              <a:r>
                <a:rPr b="0" i="0" lang="en-US" sz="4000" u="none" cap="none" strike="noStrike">
                  <a:solidFill>
                    <a:srgbClr val="151618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3! (4-3)!</a:t>
              </a:r>
              <a:endPara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2320841" y="261048"/>
              <a:ext cx="2690740" cy="718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1618"/>
                </a:buClr>
                <a:buSzPts val="4800"/>
                <a:buFont typeface="Helvetica Neue"/>
                <a:buNone/>
              </a:pPr>
              <a:r>
                <a:rPr b="0" i="0" lang="en-US" sz="4000" u="none" cap="none" strike="noStrike">
                  <a:solidFill>
                    <a:srgbClr val="151618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(</a:t>
              </a:r>
              <a:r>
                <a:rPr b="0" i="0" lang="en-US" sz="4000" u="none" cap="none" strike="noStrike">
                  <a:solidFill>
                    <a:srgbClr val="141617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¾</a:t>
              </a:r>
              <a:r>
                <a:rPr b="0" i="0" lang="en-US" sz="4000" u="none" cap="none" strike="noStrike">
                  <a:solidFill>
                    <a:srgbClr val="151618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) </a:t>
              </a:r>
              <a:r>
                <a:rPr b="0" baseline="30000" i="0" lang="en-US" sz="4000" u="none" cap="none" strike="noStrike">
                  <a:solidFill>
                    <a:srgbClr val="151618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3 </a:t>
              </a:r>
              <a:r>
                <a:rPr b="0" i="0" lang="en-US" sz="4000" u="none" cap="none" strike="noStrike">
                  <a:solidFill>
                    <a:srgbClr val="151618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(</a:t>
              </a:r>
              <a:r>
                <a:rPr b="0" i="0" lang="en-US" sz="4000" u="none" cap="none" strike="noStrike">
                  <a:solidFill>
                    <a:srgbClr val="C8250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¼</a:t>
              </a:r>
              <a:r>
                <a:rPr b="0" i="0" lang="en-US" sz="4000" u="none" cap="none" strike="noStrike">
                  <a:solidFill>
                    <a:srgbClr val="151618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)</a:t>
              </a:r>
              <a:r>
                <a:rPr b="0" baseline="30000" i="0" lang="en-US" sz="4000" u="none" cap="none" strike="noStrike">
                  <a:solidFill>
                    <a:srgbClr val="151618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1</a:t>
              </a:r>
              <a:endPara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0010" y="163790"/>
            <a:ext cx="5327046" cy="40753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7"/>
          <p:cNvGrpSpPr/>
          <p:nvPr/>
        </p:nvGrpSpPr>
        <p:grpSpPr>
          <a:xfrm>
            <a:off x="2789168" y="1081775"/>
            <a:ext cx="4009624" cy="1896323"/>
            <a:chOff x="1799350" y="1538524"/>
            <a:chExt cx="5702576" cy="2696993"/>
          </a:xfrm>
        </p:grpSpPr>
        <p:sp>
          <p:nvSpPr>
            <p:cNvPr id="228" name="Google Shape;228;p7"/>
            <p:cNvSpPr txBox="1"/>
            <p:nvPr/>
          </p:nvSpPr>
          <p:spPr>
            <a:xfrm>
              <a:off x="1799350" y="1538524"/>
              <a:ext cx="292197" cy="410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6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ff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9" name="Google Shape;229;p7"/>
            <p:cNvSpPr txBox="1"/>
            <p:nvPr/>
          </p:nvSpPr>
          <p:spPr>
            <a:xfrm>
              <a:off x="2490113" y="2585659"/>
              <a:ext cx="292197" cy="410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6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ff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0" name="Google Shape;230;p7"/>
            <p:cNvSpPr txBox="1"/>
            <p:nvPr/>
          </p:nvSpPr>
          <p:spPr>
            <a:xfrm>
              <a:off x="7209729" y="3825239"/>
              <a:ext cx="292197" cy="410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6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ff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1" name="Google Shape;231;p7"/>
            <p:cNvSpPr txBox="1"/>
            <p:nvPr/>
          </p:nvSpPr>
          <p:spPr>
            <a:xfrm>
              <a:off x="6266787" y="1538524"/>
              <a:ext cx="292197" cy="410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6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ff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32" name="Google Shape;232;p7"/>
          <p:cNvGrpSpPr/>
          <p:nvPr/>
        </p:nvGrpSpPr>
        <p:grpSpPr>
          <a:xfrm>
            <a:off x="2635371" y="1810188"/>
            <a:ext cx="4163421" cy="296331"/>
            <a:chOff x="1580616" y="2574489"/>
            <a:chExt cx="5921310" cy="421448"/>
          </a:xfrm>
        </p:grpSpPr>
        <p:sp>
          <p:nvSpPr>
            <p:cNvPr id="233" name="Google Shape;233;p7"/>
            <p:cNvSpPr txBox="1"/>
            <p:nvPr/>
          </p:nvSpPr>
          <p:spPr>
            <a:xfrm>
              <a:off x="1580616" y="2585659"/>
              <a:ext cx="332022" cy="410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6">
                  <a:solidFill>
                    <a:srgbClr val="41334E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Ff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4" name="Google Shape;234;p7"/>
            <p:cNvSpPr txBox="1"/>
            <p:nvPr/>
          </p:nvSpPr>
          <p:spPr>
            <a:xfrm>
              <a:off x="3410931" y="2585659"/>
              <a:ext cx="332022" cy="410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6">
                  <a:solidFill>
                    <a:srgbClr val="41334E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Ff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5" name="Google Shape;235;p7"/>
            <p:cNvSpPr txBox="1"/>
            <p:nvPr/>
          </p:nvSpPr>
          <p:spPr>
            <a:xfrm>
              <a:off x="5268771" y="2585659"/>
              <a:ext cx="332022" cy="410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6">
                  <a:solidFill>
                    <a:srgbClr val="41334E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Ff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6" name="Google Shape;236;p7"/>
            <p:cNvSpPr txBox="1"/>
            <p:nvPr/>
          </p:nvSpPr>
          <p:spPr>
            <a:xfrm>
              <a:off x="7169904" y="2574489"/>
              <a:ext cx="332022" cy="410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6">
                  <a:solidFill>
                    <a:srgbClr val="41334E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Ff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7" name="Google Shape;237;p7"/>
            <p:cNvSpPr txBox="1"/>
            <p:nvPr/>
          </p:nvSpPr>
          <p:spPr>
            <a:xfrm>
              <a:off x="6226962" y="2585659"/>
              <a:ext cx="332022" cy="410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6">
                  <a:solidFill>
                    <a:srgbClr val="41334E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Ff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38" name="Google Shape;238;p7"/>
          <p:cNvGrpSpPr/>
          <p:nvPr/>
        </p:nvGrpSpPr>
        <p:grpSpPr>
          <a:xfrm>
            <a:off x="3772509" y="1050646"/>
            <a:ext cx="1689549" cy="319606"/>
            <a:chOff x="3197879" y="1494252"/>
            <a:chExt cx="2402914" cy="454550"/>
          </a:xfrm>
        </p:grpSpPr>
        <p:sp>
          <p:nvSpPr>
            <p:cNvPr id="239" name="Google Shape;239;p7"/>
            <p:cNvSpPr txBox="1"/>
            <p:nvPr/>
          </p:nvSpPr>
          <p:spPr>
            <a:xfrm>
              <a:off x="3197879" y="1494252"/>
              <a:ext cx="332022" cy="410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6">
                  <a:solidFill>
                    <a:srgbClr val="41334E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Ff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0" name="Google Shape;240;p7"/>
            <p:cNvSpPr txBox="1"/>
            <p:nvPr/>
          </p:nvSpPr>
          <p:spPr>
            <a:xfrm>
              <a:off x="5268771" y="1538524"/>
              <a:ext cx="332022" cy="410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6">
                  <a:solidFill>
                    <a:srgbClr val="41334E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Ff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41" name="Google Shape;241;p7"/>
          <p:cNvSpPr txBox="1"/>
          <p:nvPr/>
        </p:nvSpPr>
        <p:spPr>
          <a:xfrm>
            <a:off x="5966954" y="2932886"/>
            <a:ext cx="127297" cy="1910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73">
                <a:solidFill>
                  <a:srgbClr val="292C3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266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2" name="Google Shape;242;p7"/>
          <p:cNvSpPr txBox="1"/>
          <p:nvPr/>
        </p:nvSpPr>
        <p:spPr>
          <a:xfrm>
            <a:off x="6630503" y="2939819"/>
            <a:ext cx="127297" cy="1910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73">
                <a:solidFill>
                  <a:srgbClr val="292C3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266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43" name="Google Shape;243;p7"/>
          <p:cNvGrpSpPr/>
          <p:nvPr/>
        </p:nvGrpSpPr>
        <p:grpSpPr>
          <a:xfrm>
            <a:off x="7216279" y="1276322"/>
            <a:ext cx="989923" cy="1067665"/>
            <a:chOff x="8095686" y="1815214"/>
            <a:chExt cx="1407890" cy="1518457"/>
          </a:xfrm>
        </p:grpSpPr>
        <p:sp>
          <p:nvSpPr>
            <p:cNvPr id="244" name="Google Shape;244;p7"/>
            <p:cNvSpPr txBox="1"/>
            <p:nvPr/>
          </p:nvSpPr>
          <p:spPr>
            <a:xfrm>
              <a:off x="8349415" y="1815214"/>
              <a:ext cx="1154161" cy="15184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31">
                  <a:solidFill>
                    <a:srgbClr val="292C2F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b="1" lang="en-US" sz="2531">
                  <a:solidFill>
                    <a:srgbClr val="292C2F"/>
                  </a:solidFill>
                  <a:latin typeface="Arial"/>
                  <a:ea typeface="Arial"/>
                  <a:cs typeface="Arial"/>
                  <a:sym typeface="Arial"/>
                </a:rPr>
                <a:t>III3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69">
                  <a:solidFill>
                    <a:srgbClr val="292C2F"/>
                  </a:solidFill>
                  <a:latin typeface="Arial"/>
                  <a:ea typeface="Arial"/>
                  <a:cs typeface="Arial"/>
                  <a:sym typeface="Arial"/>
                </a:rPr>
                <a:t>1/3 FF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69">
                  <a:solidFill>
                    <a:srgbClr val="292C2F"/>
                  </a:solidFill>
                  <a:latin typeface="Arial"/>
                  <a:ea typeface="Arial"/>
                  <a:cs typeface="Arial"/>
                  <a:sym typeface="Arial"/>
                </a:rPr>
                <a:t>2/3 Ff</a:t>
              </a:r>
              <a:endParaRPr sz="1969">
                <a:solidFill>
                  <a:srgbClr val="292C2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 txBox="1"/>
            <p:nvPr/>
          </p:nvSpPr>
          <p:spPr>
            <a:xfrm>
              <a:off x="8104500" y="2451555"/>
              <a:ext cx="361076" cy="3488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>
                  <a:solidFill>
                    <a:srgbClr val="292C3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(a)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6" name="Google Shape;246;p7"/>
            <p:cNvSpPr txBox="1"/>
            <p:nvPr/>
          </p:nvSpPr>
          <p:spPr>
            <a:xfrm>
              <a:off x="8095686" y="2885926"/>
              <a:ext cx="367589" cy="3488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>
                  <a:solidFill>
                    <a:srgbClr val="292C3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(b)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47" name="Google Shape;247;p7"/>
          <p:cNvGrpSpPr/>
          <p:nvPr/>
        </p:nvGrpSpPr>
        <p:grpSpPr>
          <a:xfrm>
            <a:off x="8513008" y="1293666"/>
            <a:ext cx="1017121" cy="1067665"/>
            <a:chOff x="9939922" y="1839880"/>
            <a:chExt cx="1446572" cy="1518457"/>
          </a:xfrm>
        </p:grpSpPr>
        <p:sp>
          <p:nvSpPr>
            <p:cNvPr id="248" name="Google Shape;248;p7"/>
            <p:cNvSpPr txBox="1"/>
            <p:nvPr/>
          </p:nvSpPr>
          <p:spPr>
            <a:xfrm>
              <a:off x="10232332" y="1839880"/>
              <a:ext cx="1154162" cy="15184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31">
                  <a:solidFill>
                    <a:srgbClr val="292C2F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b="1" lang="en-US" sz="2531">
                  <a:solidFill>
                    <a:srgbClr val="292C2F"/>
                  </a:solidFill>
                  <a:latin typeface="Arial"/>
                  <a:ea typeface="Arial"/>
                  <a:cs typeface="Arial"/>
                  <a:sym typeface="Arial"/>
                </a:rPr>
                <a:t>III4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69">
                  <a:solidFill>
                    <a:srgbClr val="292C2F"/>
                  </a:solidFill>
                  <a:latin typeface="Arial"/>
                  <a:ea typeface="Arial"/>
                  <a:cs typeface="Arial"/>
                  <a:sym typeface="Arial"/>
                </a:rPr>
                <a:t>1/3 FF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69">
                  <a:solidFill>
                    <a:srgbClr val="292C2F"/>
                  </a:solidFill>
                  <a:latin typeface="Arial"/>
                  <a:ea typeface="Arial"/>
                  <a:cs typeface="Arial"/>
                  <a:sym typeface="Arial"/>
                </a:rPr>
                <a:t>2/3 Ff</a:t>
              </a:r>
              <a:endParaRPr sz="1969">
                <a:solidFill>
                  <a:srgbClr val="292C2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7"/>
            <p:cNvSpPr txBox="1"/>
            <p:nvPr/>
          </p:nvSpPr>
          <p:spPr>
            <a:xfrm>
              <a:off x="9939922" y="2524313"/>
              <a:ext cx="367589" cy="3488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>
                  <a:solidFill>
                    <a:srgbClr val="292C3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(c)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0" name="Google Shape;250;p7"/>
            <p:cNvSpPr txBox="1"/>
            <p:nvPr/>
          </p:nvSpPr>
          <p:spPr>
            <a:xfrm>
              <a:off x="9939922" y="2902636"/>
              <a:ext cx="367589" cy="3488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>
                  <a:solidFill>
                    <a:srgbClr val="292C3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(d)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51" name="Google Shape;251;p7"/>
          <p:cNvSpPr txBox="1"/>
          <p:nvPr/>
        </p:nvSpPr>
        <p:spPr>
          <a:xfrm>
            <a:off x="7654289" y="2992589"/>
            <a:ext cx="1550782" cy="461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31">
                <a:solidFill>
                  <a:srgbClr val="292C2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n-US" sz="2531">
                <a:solidFill>
                  <a:srgbClr val="292C2F"/>
                </a:solidFill>
                <a:latin typeface="Arial"/>
                <a:ea typeface="Arial"/>
                <a:cs typeface="Arial"/>
                <a:sym typeface="Arial"/>
              </a:rPr>
              <a:t>IV1 (Ff)?</a:t>
            </a:r>
            <a:endParaRPr sz="1266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52" name="Google Shape;252;p7"/>
          <p:cNvGrpSpPr/>
          <p:nvPr/>
        </p:nvGrpSpPr>
        <p:grpSpPr>
          <a:xfrm>
            <a:off x="6993187" y="3540077"/>
            <a:ext cx="661102" cy="260448"/>
            <a:chOff x="8213115" y="4839912"/>
            <a:chExt cx="940234" cy="370415"/>
          </a:xfrm>
        </p:grpSpPr>
        <p:sp>
          <p:nvSpPr>
            <p:cNvPr id="253" name="Google Shape;253;p7"/>
            <p:cNvSpPr txBox="1"/>
            <p:nvPr/>
          </p:nvSpPr>
          <p:spPr>
            <a:xfrm>
              <a:off x="8213115" y="4839912"/>
              <a:ext cx="361077" cy="3488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>
                  <a:solidFill>
                    <a:srgbClr val="292C3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(a)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4" name="Google Shape;254;p7"/>
            <p:cNvSpPr txBox="1"/>
            <p:nvPr/>
          </p:nvSpPr>
          <p:spPr>
            <a:xfrm>
              <a:off x="8785760" y="4839912"/>
              <a:ext cx="367589" cy="3488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>
                  <a:solidFill>
                    <a:srgbClr val="292C3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(c)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5" name="Google Shape;255;p7"/>
            <p:cNvSpPr txBox="1"/>
            <p:nvPr/>
          </p:nvSpPr>
          <p:spPr>
            <a:xfrm>
              <a:off x="8581855" y="4861513"/>
              <a:ext cx="218008" cy="3488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>
                  <a:solidFill>
                    <a:srgbClr val="292C3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X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56" name="Google Shape;256;p7"/>
          <p:cNvSpPr txBox="1"/>
          <p:nvPr/>
        </p:nvSpPr>
        <p:spPr>
          <a:xfrm>
            <a:off x="8045091" y="3493953"/>
            <a:ext cx="1652345" cy="331758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87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1687">
                <a:solidFill>
                  <a:srgbClr val="141617"/>
                </a:solidFill>
                <a:latin typeface="Arial"/>
                <a:ea typeface="Arial"/>
                <a:cs typeface="Arial"/>
                <a:sym typeface="Arial"/>
              </a:rPr>
              <a:t> x 1/3 X 1/3 = 0</a:t>
            </a:r>
            <a:endParaRPr sz="1266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57" name="Google Shape;257;p7"/>
          <p:cNvGrpSpPr/>
          <p:nvPr/>
        </p:nvGrpSpPr>
        <p:grpSpPr>
          <a:xfrm>
            <a:off x="6993187" y="3848885"/>
            <a:ext cx="661102" cy="260448"/>
            <a:chOff x="8213115" y="4839912"/>
            <a:chExt cx="940234" cy="370415"/>
          </a:xfrm>
        </p:grpSpPr>
        <p:sp>
          <p:nvSpPr>
            <p:cNvPr id="258" name="Google Shape;258;p7"/>
            <p:cNvSpPr txBox="1"/>
            <p:nvPr/>
          </p:nvSpPr>
          <p:spPr>
            <a:xfrm>
              <a:off x="8213115" y="4839912"/>
              <a:ext cx="361077" cy="3488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>
                  <a:solidFill>
                    <a:srgbClr val="292C3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(a)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9" name="Google Shape;259;p7"/>
            <p:cNvSpPr txBox="1"/>
            <p:nvPr/>
          </p:nvSpPr>
          <p:spPr>
            <a:xfrm>
              <a:off x="8785760" y="4839912"/>
              <a:ext cx="367589" cy="3488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>
                  <a:solidFill>
                    <a:srgbClr val="292C3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(d)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0" name="Google Shape;260;p7"/>
            <p:cNvSpPr txBox="1"/>
            <p:nvPr/>
          </p:nvSpPr>
          <p:spPr>
            <a:xfrm>
              <a:off x="8581855" y="4861513"/>
              <a:ext cx="218008" cy="3488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>
                  <a:solidFill>
                    <a:srgbClr val="292C3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X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61" name="Google Shape;261;p7"/>
          <p:cNvSpPr txBox="1"/>
          <p:nvPr/>
        </p:nvSpPr>
        <p:spPr>
          <a:xfrm>
            <a:off x="7868923" y="3788152"/>
            <a:ext cx="2620534" cy="331758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87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1/2</a:t>
            </a:r>
            <a:r>
              <a:rPr lang="en-US" sz="1687">
                <a:solidFill>
                  <a:srgbClr val="141617"/>
                </a:solidFill>
                <a:latin typeface="Arial"/>
                <a:ea typeface="Arial"/>
                <a:cs typeface="Arial"/>
                <a:sym typeface="Arial"/>
              </a:rPr>
              <a:t> x 1/3 X 2/3 = 1/9= 3/27</a:t>
            </a:r>
            <a:endParaRPr sz="1266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62" name="Google Shape;262;p7"/>
          <p:cNvGrpSpPr/>
          <p:nvPr/>
        </p:nvGrpSpPr>
        <p:grpSpPr>
          <a:xfrm>
            <a:off x="6993187" y="4184493"/>
            <a:ext cx="661102" cy="260448"/>
            <a:chOff x="8213115" y="4839912"/>
            <a:chExt cx="940234" cy="370415"/>
          </a:xfrm>
        </p:grpSpPr>
        <p:sp>
          <p:nvSpPr>
            <p:cNvPr id="263" name="Google Shape;263;p7"/>
            <p:cNvSpPr txBox="1"/>
            <p:nvPr/>
          </p:nvSpPr>
          <p:spPr>
            <a:xfrm>
              <a:off x="8213115" y="4839912"/>
              <a:ext cx="367088" cy="3488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>
                  <a:solidFill>
                    <a:srgbClr val="292C3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(b)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4" name="Google Shape;264;p7"/>
            <p:cNvSpPr txBox="1"/>
            <p:nvPr/>
          </p:nvSpPr>
          <p:spPr>
            <a:xfrm>
              <a:off x="8785760" y="4839912"/>
              <a:ext cx="367589" cy="3488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>
                  <a:solidFill>
                    <a:srgbClr val="292C3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(c)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5" name="Google Shape;265;p7"/>
            <p:cNvSpPr txBox="1"/>
            <p:nvPr/>
          </p:nvSpPr>
          <p:spPr>
            <a:xfrm>
              <a:off x="8581855" y="4861513"/>
              <a:ext cx="218008" cy="3488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>
                  <a:solidFill>
                    <a:srgbClr val="292C3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X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66" name="Google Shape;266;p7"/>
          <p:cNvSpPr txBox="1"/>
          <p:nvPr/>
        </p:nvSpPr>
        <p:spPr>
          <a:xfrm>
            <a:off x="7868922" y="4125436"/>
            <a:ext cx="2620534" cy="331758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87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1/2</a:t>
            </a:r>
            <a:r>
              <a:rPr lang="en-US" sz="1687">
                <a:solidFill>
                  <a:srgbClr val="141617"/>
                </a:solidFill>
                <a:latin typeface="Arial"/>
                <a:ea typeface="Arial"/>
                <a:cs typeface="Arial"/>
                <a:sym typeface="Arial"/>
              </a:rPr>
              <a:t> x 2/3 X 1/3 = 1/9= 3/27</a:t>
            </a:r>
            <a:endParaRPr sz="1266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67" name="Google Shape;267;p7"/>
          <p:cNvGrpSpPr/>
          <p:nvPr/>
        </p:nvGrpSpPr>
        <p:grpSpPr>
          <a:xfrm>
            <a:off x="6993187" y="4543528"/>
            <a:ext cx="661102" cy="260448"/>
            <a:chOff x="8213115" y="4839912"/>
            <a:chExt cx="940234" cy="370415"/>
          </a:xfrm>
        </p:grpSpPr>
        <p:sp>
          <p:nvSpPr>
            <p:cNvPr id="268" name="Google Shape;268;p7"/>
            <p:cNvSpPr txBox="1"/>
            <p:nvPr/>
          </p:nvSpPr>
          <p:spPr>
            <a:xfrm>
              <a:off x="8213115" y="4839912"/>
              <a:ext cx="367088" cy="3488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>
                  <a:solidFill>
                    <a:srgbClr val="292C3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(b)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9" name="Google Shape;269;p7"/>
            <p:cNvSpPr txBox="1"/>
            <p:nvPr/>
          </p:nvSpPr>
          <p:spPr>
            <a:xfrm>
              <a:off x="8785760" y="4839912"/>
              <a:ext cx="367589" cy="3488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>
                  <a:solidFill>
                    <a:srgbClr val="292C3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(d)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0" name="Google Shape;270;p7"/>
            <p:cNvSpPr txBox="1"/>
            <p:nvPr/>
          </p:nvSpPr>
          <p:spPr>
            <a:xfrm>
              <a:off x="8581855" y="4861513"/>
              <a:ext cx="218008" cy="3488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>
                  <a:solidFill>
                    <a:srgbClr val="292C3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X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71" name="Google Shape;271;p7"/>
          <p:cNvSpPr txBox="1"/>
          <p:nvPr/>
        </p:nvSpPr>
        <p:spPr>
          <a:xfrm>
            <a:off x="7868922" y="4484470"/>
            <a:ext cx="2611517" cy="331758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87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2/3</a:t>
            </a:r>
            <a:r>
              <a:rPr lang="en-US" sz="1687">
                <a:solidFill>
                  <a:srgbClr val="141617"/>
                </a:solidFill>
                <a:latin typeface="Arial"/>
                <a:ea typeface="Arial"/>
                <a:cs typeface="Arial"/>
                <a:sym typeface="Arial"/>
              </a:rPr>
              <a:t> x 2/3 X 2/3 =         8/27</a:t>
            </a:r>
            <a:endParaRPr sz="1266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72" name="Google Shape;272;p7"/>
          <p:cNvGrpSpPr/>
          <p:nvPr/>
        </p:nvGrpSpPr>
        <p:grpSpPr>
          <a:xfrm>
            <a:off x="9866222" y="3801757"/>
            <a:ext cx="767784" cy="1465061"/>
            <a:chOff x="11864493" y="5406945"/>
            <a:chExt cx="1091959" cy="2083643"/>
          </a:xfrm>
        </p:grpSpPr>
        <p:sp>
          <p:nvSpPr>
            <p:cNvPr id="273" name="Google Shape;273;p7"/>
            <p:cNvSpPr txBox="1"/>
            <p:nvPr/>
          </p:nvSpPr>
          <p:spPr>
            <a:xfrm>
              <a:off x="12672720" y="5406945"/>
              <a:ext cx="283732" cy="471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87">
                  <a:solidFill>
                    <a:srgbClr val="14161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+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4" name="Google Shape;274;p7"/>
            <p:cNvSpPr txBox="1"/>
            <p:nvPr/>
          </p:nvSpPr>
          <p:spPr>
            <a:xfrm>
              <a:off x="12672363" y="5828220"/>
              <a:ext cx="283732" cy="471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87">
                  <a:solidFill>
                    <a:srgbClr val="14161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+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5" name="Google Shape;275;p7"/>
            <p:cNvSpPr txBox="1"/>
            <p:nvPr/>
          </p:nvSpPr>
          <p:spPr>
            <a:xfrm>
              <a:off x="12670002" y="6338848"/>
              <a:ext cx="283732" cy="471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87">
                  <a:solidFill>
                    <a:srgbClr val="14161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=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cxnSp>
          <p:nvCxnSpPr>
            <p:cNvPr id="276" name="Google Shape;276;p7"/>
            <p:cNvCxnSpPr/>
            <p:nvPr/>
          </p:nvCxnSpPr>
          <p:spPr>
            <a:xfrm>
              <a:off x="11884843" y="6864782"/>
              <a:ext cx="1068891" cy="0"/>
            </a:xfrm>
            <a:prstGeom prst="straightConnector1">
              <a:avLst/>
            </a:prstGeom>
            <a:noFill/>
            <a:ln cap="flat" cmpd="sng" w="25400">
              <a:solidFill>
                <a:srgbClr val="141617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sp>
          <p:nvSpPr>
            <p:cNvPr id="277" name="Google Shape;277;p7"/>
            <p:cNvSpPr txBox="1"/>
            <p:nvPr/>
          </p:nvSpPr>
          <p:spPr>
            <a:xfrm>
              <a:off x="11864493" y="7018754"/>
              <a:ext cx="947375" cy="471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87">
                  <a:solidFill>
                    <a:srgbClr val="14161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14/27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pic>
        <p:nvPicPr>
          <p:cNvPr descr="Immagine che contiene linea, diagramma, quadrato&#10;&#10;Descrizione generata automaticamente" id="278" name="Google Shape;27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6039" y="4450216"/>
            <a:ext cx="2375297" cy="19645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7"/>
          <p:cNvGrpSpPr/>
          <p:nvPr/>
        </p:nvGrpSpPr>
        <p:grpSpPr>
          <a:xfrm>
            <a:off x="3162086" y="5510026"/>
            <a:ext cx="1046827" cy="902071"/>
            <a:chOff x="4184073" y="7669274"/>
            <a:chExt cx="1488820" cy="1282946"/>
          </a:xfrm>
        </p:grpSpPr>
        <p:sp>
          <p:nvSpPr>
            <p:cNvPr id="280" name="Google Shape;280;p7"/>
            <p:cNvSpPr/>
            <p:nvPr/>
          </p:nvSpPr>
          <p:spPr>
            <a:xfrm>
              <a:off x="4849341" y="8029057"/>
              <a:ext cx="798691" cy="923163"/>
            </a:xfrm>
            <a:prstGeom prst="noSmoking">
              <a:avLst>
                <a:gd fmla="val 18750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endParaRPr>
            </a:p>
          </p:txBody>
        </p:sp>
        <p:grpSp>
          <p:nvGrpSpPr>
            <p:cNvPr id="281" name="Google Shape;281;p7"/>
            <p:cNvGrpSpPr/>
            <p:nvPr/>
          </p:nvGrpSpPr>
          <p:grpSpPr>
            <a:xfrm>
              <a:off x="4184073" y="7669274"/>
              <a:ext cx="1488820" cy="1201274"/>
              <a:chOff x="2207890" y="7879780"/>
              <a:chExt cx="1488820" cy="1201274"/>
            </a:xfrm>
          </p:grpSpPr>
          <p:sp>
            <p:nvSpPr>
              <p:cNvPr id="282" name="Google Shape;282;p7"/>
              <p:cNvSpPr txBox="1"/>
              <p:nvPr/>
            </p:nvSpPr>
            <p:spPr>
              <a:xfrm>
                <a:off x="2252317" y="7879780"/>
                <a:ext cx="468077" cy="3796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66">
                    <a:solidFill>
                      <a:srgbClr val="141617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1/3</a:t>
                </a:r>
                <a:endParaRPr sz="1266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83" name="Google Shape;283;p7"/>
              <p:cNvSpPr txBox="1"/>
              <p:nvPr/>
            </p:nvSpPr>
            <p:spPr>
              <a:xfrm>
                <a:off x="3228633" y="7936677"/>
                <a:ext cx="468077" cy="3796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66">
                    <a:solidFill>
                      <a:srgbClr val="141617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1/3</a:t>
                </a:r>
                <a:endParaRPr sz="1266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84" name="Google Shape;284;p7"/>
              <p:cNvSpPr txBox="1"/>
              <p:nvPr/>
            </p:nvSpPr>
            <p:spPr>
              <a:xfrm>
                <a:off x="2207890" y="8701416"/>
                <a:ext cx="468077" cy="3796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66">
                    <a:solidFill>
                      <a:srgbClr val="141617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1/3</a:t>
                </a:r>
                <a:endParaRPr sz="1266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9376" y="125889"/>
            <a:ext cx="5327046" cy="40753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0" name="Google Shape;290;p8"/>
          <p:cNvGrpSpPr/>
          <p:nvPr/>
        </p:nvGrpSpPr>
        <p:grpSpPr>
          <a:xfrm>
            <a:off x="2789168" y="1081775"/>
            <a:ext cx="4009624" cy="1896323"/>
            <a:chOff x="1799350" y="1538524"/>
            <a:chExt cx="5702576" cy="2696993"/>
          </a:xfrm>
        </p:grpSpPr>
        <p:sp>
          <p:nvSpPr>
            <p:cNvPr id="291" name="Google Shape;291;p8"/>
            <p:cNvSpPr txBox="1"/>
            <p:nvPr/>
          </p:nvSpPr>
          <p:spPr>
            <a:xfrm>
              <a:off x="1799350" y="1538524"/>
              <a:ext cx="292197" cy="410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6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ff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2" name="Google Shape;292;p8"/>
            <p:cNvSpPr txBox="1"/>
            <p:nvPr/>
          </p:nvSpPr>
          <p:spPr>
            <a:xfrm>
              <a:off x="2490113" y="2585659"/>
              <a:ext cx="292197" cy="410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6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ff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3" name="Google Shape;293;p8"/>
            <p:cNvSpPr txBox="1"/>
            <p:nvPr/>
          </p:nvSpPr>
          <p:spPr>
            <a:xfrm>
              <a:off x="7209729" y="3825239"/>
              <a:ext cx="292197" cy="410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6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ff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4" name="Google Shape;294;p8"/>
            <p:cNvSpPr txBox="1"/>
            <p:nvPr/>
          </p:nvSpPr>
          <p:spPr>
            <a:xfrm>
              <a:off x="6266787" y="1538524"/>
              <a:ext cx="292197" cy="410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6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ff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95" name="Google Shape;295;p8"/>
          <p:cNvGrpSpPr/>
          <p:nvPr/>
        </p:nvGrpSpPr>
        <p:grpSpPr>
          <a:xfrm>
            <a:off x="2635371" y="1810188"/>
            <a:ext cx="4163421" cy="296331"/>
            <a:chOff x="1580616" y="2574489"/>
            <a:chExt cx="5921310" cy="421448"/>
          </a:xfrm>
        </p:grpSpPr>
        <p:sp>
          <p:nvSpPr>
            <p:cNvPr id="296" name="Google Shape;296;p8"/>
            <p:cNvSpPr txBox="1"/>
            <p:nvPr/>
          </p:nvSpPr>
          <p:spPr>
            <a:xfrm>
              <a:off x="1580616" y="2585659"/>
              <a:ext cx="332022" cy="410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6">
                  <a:solidFill>
                    <a:srgbClr val="41334E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Ff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7" name="Google Shape;297;p8"/>
            <p:cNvSpPr txBox="1"/>
            <p:nvPr/>
          </p:nvSpPr>
          <p:spPr>
            <a:xfrm>
              <a:off x="3410931" y="2585659"/>
              <a:ext cx="332022" cy="410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6">
                  <a:solidFill>
                    <a:srgbClr val="41334E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Ff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8" name="Google Shape;298;p8"/>
            <p:cNvSpPr txBox="1"/>
            <p:nvPr/>
          </p:nvSpPr>
          <p:spPr>
            <a:xfrm>
              <a:off x="5268771" y="2585659"/>
              <a:ext cx="332022" cy="410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6">
                  <a:solidFill>
                    <a:srgbClr val="41334E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Ff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9" name="Google Shape;299;p8"/>
            <p:cNvSpPr txBox="1"/>
            <p:nvPr/>
          </p:nvSpPr>
          <p:spPr>
            <a:xfrm>
              <a:off x="7169904" y="2574489"/>
              <a:ext cx="332022" cy="410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6">
                  <a:solidFill>
                    <a:srgbClr val="41334E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Ff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0" name="Google Shape;300;p8"/>
            <p:cNvSpPr txBox="1"/>
            <p:nvPr/>
          </p:nvSpPr>
          <p:spPr>
            <a:xfrm>
              <a:off x="6226962" y="2585659"/>
              <a:ext cx="332022" cy="410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6">
                  <a:solidFill>
                    <a:srgbClr val="41334E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Ff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01" name="Google Shape;301;p8"/>
          <p:cNvGrpSpPr/>
          <p:nvPr/>
        </p:nvGrpSpPr>
        <p:grpSpPr>
          <a:xfrm>
            <a:off x="3772509" y="1050646"/>
            <a:ext cx="1689549" cy="319606"/>
            <a:chOff x="3197879" y="1494252"/>
            <a:chExt cx="2402914" cy="454550"/>
          </a:xfrm>
        </p:grpSpPr>
        <p:sp>
          <p:nvSpPr>
            <p:cNvPr id="302" name="Google Shape;302;p8"/>
            <p:cNvSpPr txBox="1"/>
            <p:nvPr/>
          </p:nvSpPr>
          <p:spPr>
            <a:xfrm>
              <a:off x="3197879" y="1494252"/>
              <a:ext cx="332022" cy="410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6">
                  <a:solidFill>
                    <a:srgbClr val="41334E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Ff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3" name="Google Shape;303;p8"/>
            <p:cNvSpPr txBox="1"/>
            <p:nvPr/>
          </p:nvSpPr>
          <p:spPr>
            <a:xfrm>
              <a:off x="5268771" y="1538524"/>
              <a:ext cx="332022" cy="410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6">
                  <a:solidFill>
                    <a:srgbClr val="41334E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Ff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04" name="Google Shape;304;p8"/>
          <p:cNvSpPr txBox="1"/>
          <p:nvPr/>
        </p:nvSpPr>
        <p:spPr>
          <a:xfrm>
            <a:off x="5966954" y="2932886"/>
            <a:ext cx="127297" cy="1910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73">
                <a:solidFill>
                  <a:srgbClr val="292C3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266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5" name="Google Shape;305;p8"/>
          <p:cNvSpPr txBox="1"/>
          <p:nvPr/>
        </p:nvSpPr>
        <p:spPr>
          <a:xfrm>
            <a:off x="6630503" y="2939819"/>
            <a:ext cx="127297" cy="1910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73">
                <a:solidFill>
                  <a:srgbClr val="292C3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266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06" name="Google Shape;306;p8"/>
          <p:cNvPicPr preferRelativeResize="0"/>
          <p:nvPr/>
        </p:nvPicPr>
        <p:blipFill rotWithShape="1">
          <a:blip r:embed="rId4">
            <a:alphaModFix/>
          </a:blip>
          <a:srcRect b="26939" l="3210" r="11893" t="14873"/>
          <a:stretch/>
        </p:blipFill>
        <p:spPr>
          <a:xfrm>
            <a:off x="5176242" y="3124004"/>
            <a:ext cx="1062520" cy="431267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8"/>
          <p:cNvSpPr txBox="1"/>
          <p:nvPr/>
        </p:nvSpPr>
        <p:spPr>
          <a:xfrm>
            <a:off x="1657349" y="4141458"/>
            <a:ext cx="4907990" cy="481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 coppia ha un figlio malato. Con quale probabilità potranno avere altri 5 figli di cui 2 sani e 3 malati?</a:t>
            </a:r>
            <a:endParaRPr/>
          </a:p>
        </p:txBody>
      </p:sp>
      <p:grpSp>
        <p:nvGrpSpPr>
          <p:cNvPr id="308" name="Google Shape;308;p8"/>
          <p:cNvGrpSpPr/>
          <p:nvPr/>
        </p:nvGrpSpPr>
        <p:grpSpPr>
          <a:xfrm>
            <a:off x="7294053" y="2393587"/>
            <a:ext cx="1652345" cy="1651927"/>
            <a:chOff x="8206297" y="3404213"/>
            <a:chExt cx="2350002" cy="2349408"/>
          </a:xfrm>
        </p:grpSpPr>
        <p:sp>
          <p:nvSpPr>
            <p:cNvPr id="309" name="Google Shape;309;p8"/>
            <p:cNvSpPr txBox="1"/>
            <p:nvPr/>
          </p:nvSpPr>
          <p:spPr>
            <a:xfrm>
              <a:off x="8206297" y="3404213"/>
              <a:ext cx="2350002" cy="23494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31">
                  <a:solidFill>
                    <a:srgbClr val="292C2F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b="1" lang="en-US" sz="2531">
                  <a:solidFill>
                    <a:srgbClr val="292C2F"/>
                  </a:solidFill>
                  <a:latin typeface="Arial"/>
                  <a:ea typeface="Arial"/>
                  <a:cs typeface="Arial"/>
                  <a:sym typeface="Arial"/>
                </a:rPr>
                <a:t>III3 X III4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531">
                <a:solidFill>
                  <a:srgbClr val="292C2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69">
                  <a:solidFill>
                    <a:srgbClr val="292C2F"/>
                  </a:solidFill>
                  <a:latin typeface="Arial"/>
                  <a:ea typeface="Arial"/>
                  <a:cs typeface="Arial"/>
                  <a:sym typeface="Arial"/>
                </a:rPr>
                <a:t>	¾  F-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69">
                  <a:solidFill>
                    <a:srgbClr val="292C2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	¼ ff</a:t>
              </a:r>
              <a:endParaRPr sz="1969">
                <a:solidFill>
                  <a:srgbClr val="292C2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8"/>
            <p:cNvSpPr/>
            <p:nvPr/>
          </p:nvSpPr>
          <p:spPr>
            <a:xfrm rot="5400000">
              <a:off x="9257296" y="4158450"/>
              <a:ext cx="447516" cy="29728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15875">
              <a:solidFill>
                <a:srgbClr val="13446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66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11" name="Google Shape;311;p8"/>
          <p:cNvGrpSpPr/>
          <p:nvPr/>
        </p:nvGrpSpPr>
        <p:grpSpPr>
          <a:xfrm>
            <a:off x="7394682" y="1415596"/>
            <a:ext cx="3100625" cy="776875"/>
            <a:chOff x="8349414" y="2013291"/>
            <a:chExt cx="4409778" cy="1104889"/>
          </a:xfrm>
        </p:grpSpPr>
        <p:sp>
          <p:nvSpPr>
            <p:cNvPr id="312" name="Google Shape;312;p8"/>
            <p:cNvSpPr txBox="1"/>
            <p:nvPr/>
          </p:nvSpPr>
          <p:spPr>
            <a:xfrm>
              <a:off x="8349414" y="2030702"/>
              <a:ext cx="1154162" cy="10874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31">
                  <a:solidFill>
                    <a:srgbClr val="292C2F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b="1" lang="en-US" sz="2531">
                  <a:solidFill>
                    <a:srgbClr val="292C2F"/>
                  </a:solidFill>
                  <a:latin typeface="Arial"/>
                  <a:ea typeface="Arial"/>
                  <a:cs typeface="Arial"/>
                  <a:sym typeface="Arial"/>
                </a:rPr>
                <a:t>IV2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69">
                  <a:solidFill>
                    <a:srgbClr val="292C2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  </a:t>
              </a:r>
              <a:r>
                <a:rPr lang="en-US" sz="1969">
                  <a:solidFill>
                    <a:srgbClr val="292C2F"/>
                  </a:solidFill>
                  <a:latin typeface="Arial"/>
                  <a:ea typeface="Arial"/>
                  <a:cs typeface="Arial"/>
                  <a:sym typeface="Arial"/>
                </a:rPr>
                <a:t>1 ff</a:t>
              </a:r>
              <a:endParaRPr sz="1969">
                <a:solidFill>
                  <a:srgbClr val="292C2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8"/>
            <p:cNvSpPr txBox="1"/>
            <p:nvPr/>
          </p:nvSpPr>
          <p:spPr>
            <a:xfrm>
              <a:off x="10409190" y="2013291"/>
              <a:ext cx="2350002" cy="10874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31">
                  <a:solidFill>
                    <a:srgbClr val="292C2F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b="1" lang="en-US" sz="2531">
                  <a:solidFill>
                    <a:srgbClr val="292C2F"/>
                  </a:solidFill>
                  <a:latin typeface="Arial"/>
                  <a:ea typeface="Arial"/>
                  <a:cs typeface="Arial"/>
                  <a:sym typeface="Arial"/>
                </a:rPr>
                <a:t>III3 = III4</a:t>
              </a:r>
              <a:endParaRPr sz="1266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69">
                  <a:solidFill>
                    <a:srgbClr val="292C2F"/>
                  </a:solidFill>
                  <a:latin typeface="Arial"/>
                  <a:ea typeface="Arial"/>
                  <a:cs typeface="Arial"/>
                  <a:sym typeface="Arial"/>
                </a:rPr>
                <a:t>	1 Ff</a:t>
              </a:r>
              <a:endParaRPr sz="1969">
                <a:solidFill>
                  <a:srgbClr val="292C2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8"/>
            <p:cNvSpPr txBox="1"/>
            <p:nvPr/>
          </p:nvSpPr>
          <p:spPr>
            <a:xfrm>
              <a:off x="9419392" y="2574442"/>
              <a:ext cx="1290928" cy="408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dk1"/>
                  </a:solidFill>
                  <a:highlight>
                    <a:srgbClr val="FFFF00"/>
                  </a:highlight>
                  <a:latin typeface="Twentieth Century"/>
                  <a:ea typeface="Twentieth Century"/>
                  <a:cs typeface="Twentieth Century"/>
                  <a:sym typeface="Twentieth Century"/>
                </a:rPr>
                <a:t>Implica che</a:t>
              </a:r>
              <a:endParaRPr sz="1266">
                <a:solidFill>
                  <a:schemeClr val="dk1"/>
                </a:solidFill>
                <a:highlight>
                  <a:srgbClr val="FFFF00"/>
                </a:highlight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15" name="Google Shape;315;p8"/>
          <p:cNvSpPr txBox="1"/>
          <p:nvPr/>
        </p:nvSpPr>
        <p:spPr>
          <a:xfrm>
            <a:off x="2039277" y="4828431"/>
            <a:ext cx="2697726" cy="1390445"/>
          </a:xfrm>
          <a:prstGeom prst="rect">
            <a:avLst/>
          </a:prstGeom>
          <a:solidFill>
            <a:srgbClr val="D4ECF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87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 = 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87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</a:t>
            </a:r>
            <a:r>
              <a:rPr b="1" lang="en-US" sz="1687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(sano)= ¾ (oppure 1- ¼ 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87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</a:t>
            </a:r>
            <a:r>
              <a:rPr b="1" lang="en-US" sz="1687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(malato)= 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87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 = 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87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n-k = 2</a:t>
            </a:r>
            <a:endParaRPr/>
          </a:p>
        </p:txBody>
      </p:sp>
      <p:grpSp>
        <p:nvGrpSpPr>
          <p:cNvPr id="316" name="Google Shape;316;p8"/>
          <p:cNvGrpSpPr/>
          <p:nvPr/>
        </p:nvGrpSpPr>
        <p:grpSpPr>
          <a:xfrm>
            <a:off x="8114583" y="4871771"/>
            <a:ext cx="2380724" cy="1128979"/>
            <a:chOff x="9373274" y="6928741"/>
            <a:chExt cx="3385918" cy="1605659"/>
          </a:xfrm>
        </p:grpSpPr>
        <p:sp>
          <p:nvSpPr>
            <p:cNvPr id="317" name="Google Shape;317;p8"/>
            <p:cNvSpPr/>
            <p:nvPr/>
          </p:nvSpPr>
          <p:spPr>
            <a:xfrm>
              <a:off x="9373274" y="6928741"/>
              <a:ext cx="3385918" cy="1605659"/>
            </a:xfrm>
            <a:prstGeom prst="rect">
              <a:avLst/>
            </a:prstGeom>
            <a:solidFill>
              <a:srgbClr val="FFC000"/>
            </a:solidFill>
            <a:ln cap="flat" cmpd="sng" w="15875">
              <a:solidFill>
                <a:srgbClr val="13446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66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18" name="Google Shape;318;p8"/>
            <p:cNvGrpSpPr/>
            <p:nvPr/>
          </p:nvGrpSpPr>
          <p:grpSpPr>
            <a:xfrm>
              <a:off x="9381298" y="7057777"/>
              <a:ext cx="3240044" cy="1050394"/>
              <a:chOff x="7975439" y="7124819"/>
              <a:chExt cx="3240044" cy="1050394"/>
            </a:xfrm>
          </p:grpSpPr>
          <p:sp>
            <p:nvSpPr>
              <p:cNvPr id="319" name="Google Shape;319;p8"/>
              <p:cNvSpPr txBox="1"/>
              <p:nvPr/>
            </p:nvSpPr>
            <p:spPr>
              <a:xfrm>
                <a:off x="8206297" y="7124819"/>
                <a:ext cx="529377" cy="5622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969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5!</a:t>
                </a:r>
                <a:endParaRPr/>
              </a:p>
            </p:txBody>
          </p:sp>
          <p:cxnSp>
            <p:nvCxnSpPr>
              <p:cNvPr id="320" name="Google Shape;320;p8"/>
              <p:cNvCxnSpPr/>
              <p:nvPr/>
            </p:nvCxnSpPr>
            <p:spPr>
              <a:xfrm>
                <a:off x="8124167" y="7611884"/>
                <a:ext cx="556703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5080B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21" name="Google Shape;321;p8"/>
              <p:cNvSpPr txBox="1"/>
              <p:nvPr/>
            </p:nvSpPr>
            <p:spPr>
              <a:xfrm>
                <a:off x="7975439" y="7612916"/>
                <a:ext cx="966955" cy="5622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969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3! 2!</a:t>
                </a:r>
                <a:endParaRPr sz="1969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22" name="Google Shape;322;p8"/>
              <p:cNvSpPr txBox="1"/>
              <p:nvPr/>
            </p:nvSpPr>
            <p:spPr>
              <a:xfrm>
                <a:off x="8730945" y="7328005"/>
                <a:ext cx="491752" cy="5622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969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x</a:t>
                </a:r>
                <a:endParaRPr sz="1969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23" name="Google Shape;323;p8"/>
              <p:cNvSpPr txBox="1"/>
              <p:nvPr/>
            </p:nvSpPr>
            <p:spPr>
              <a:xfrm>
                <a:off x="9099233" y="7257940"/>
                <a:ext cx="491752" cy="7467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12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¾</a:t>
                </a:r>
                <a:endParaRPr sz="2812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24" name="Google Shape;324;p8"/>
              <p:cNvSpPr txBox="1"/>
              <p:nvPr/>
            </p:nvSpPr>
            <p:spPr>
              <a:xfrm>
                <a:off x="10240176" y="7257940"/>
                <a:ext cx="491752" cy="7467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12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¼</a:t>
                </a:r>
                <a:endParaRPr sz="2812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25" name="Google Shape;325;p8"/>
              <p:cNvSpPr txBox="1"/>
              <p:nvPr/>
            </p:nvSpPr>
            <p:spPr>
              <a:xfrm>
                <a:off x="9740829" y="7313377"/>
                <a:ext cx="491752" cy="5622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969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x</a:t>
                </a:r>
                <a:endParaRPr sz="1969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26" name="Google Shape;326;p8"/>
              <p:cNvSpPr txBox="1"/>
              <p:nvPr/>
            </p:nvSpPr>
            <p:spPr>
              <a:xfrm>
                <a:off x="8975318" y="7323452"/>
                <a:ext cx="491752" cy="5622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969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(</a:t>
                </a:r>
                <a:endParaRPr sz="1969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27" name="Google Shape;327;p8"/>
              <p:cNvSpPr txBox="1"/>
              <p:nvPr/>
            </p:nvSpPr>
            <p:spPr>
              <a:xfrm>
                <a:off x="10082135" y="7323452"/>
                <a:ext cx="491752" cy="5622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969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(</a:t>
                </a:r>
                <a:endParaRPr sz="1969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28" name="Google Shape;328;p8"/>
              <p:cNvSpPr txBox="1"/>
              <p:nvPr/>
            </p:nvSpPr>
            <p:spPr>
              <a:xfrm>
                <a:off x="10723731" y="7323452"/>
                <a:ext cx="491752" cy="5622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969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)</a:t>
                </a:r>
                <a:endParaRPr sz="1969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29" name="Google Shape;329;p8"/>
              <p:cNvSpPr txBox="1"/>
              <p:nvPr/>
            </p:nvSpPr>
            <p:spPr>
              <a:xfrm>
                <a:off x="9511665" y="7340600"/>
                <a:ext cx="491752" cy="5622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969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)</a:t>
                </a:r>
                <a:endParaRPr sz="1969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30" name="Google Shape;330;p8"/>
              <p:cNvSpPr txBox="1"/>
              <p:nvPr/>
            </p:nvSpPr>
            <p:spPr>
              <a:xfrm>
                <a:off x="9563989" y="7149413"/>
                <a:ext cx="278702" cy="3467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984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3</a:t>
                </a:r>
                <a:endParaRPr sz="1266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31" name="Google Shape;331;p8"/>
              <p:cNvSpPr txBox="1"/>
              <p:nvPr/>
            </p:nvSpPr>
            <p:spPr>
              <a:xfrm>
                <a:off x="10771044" y="7169564"/>
                <a:ext cx="278702" cy="3467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984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2</a:t>
                </a:r>
                <a:endParaRPr sz="1266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332" name="Google Shape;332;p8"/>
          <p:cNvGrpSpPr/>
          <p:nvPr/>
        </p:nvGrpSpPr>
        <p:grpSpPr>
          <a:xfrm>
            <a:off x="5228605" y="4962500"/>
            <a:ext cx="2587592" cy="975743"/>
            <a:chOff x="5268771" y="7057777"/>
            <a:chExt cx="3680131" cy="1387723"/>
          </a:xfrm>
        </p:grpSpPr>
        <p:sp>
          <p:nvSpPr>
            <p:cNvPr id="333" name="Google Shape;333;p8"/>
            <p:cNvSpPr/>
            <p:nvPr/>
          </p:nvSpPr>
          <p:spPr>
            <a:xfrm>
              <a:off x="5268771" y="7057777"/>
              <a:ext cx="2744929" cy="1387723"/>
            </a:xfrm>
            <a:prstGeom prst="rect">
              <a:avLst/>
            </a:prstGeom>
            <a:solidFill>
              <a:srgbClr val="D9F4EE"/>
            </a:solidFill>
            <a:ln cap="flat" cmpd="sng" w="15875">
              <a:solidFill>
                <a:srgbClr val="13446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66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34" name="Google Shape;334;p8"/>
            <p:cNvGrpSpPr/>
            <p:nvPr/>
          </p:nvGrpSpPr>
          <p:grpSpPr>
            <a:xfrm>
              <a:off x="5401077" y="7145098"/>
              <a:ext cx="3547825" cy="1000258"/>
              <a:chOff x="-7592" y="260260"/>
              <a:chExt cx="3001403" cy="1000256"/>
            </a:xfrm>
          </p:grpSpPr>
          <p:sp>
            <p:nvSpPr>
              <p:cNvPr id="335" name="Google Shape;335;p8"/>
              <p:cNvSpPr/>
              <p:nvPr/>
            </p:nvSpPr>
            <p:spPr>
              <a:xfrm>
                <a:off x="340568" y="260260"/>
                <a:ext cx="622698" cy="471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87">
                    <a:solidFill>
                      <a:srgbClr val="151618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n!</a:t>
                </a:r>
                <a:endParaRPr sz="562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cxnSp>
            <p:nvCxnSpPr>
              <p:cNvPr id="336" name="Google Shape;336;p8"/>
              <p:cNvCxnSpPr/>
              <p:nvPr/>
            </p:nvCxnSpPr>
            <p:spPr>
              <a:xfrm>
                <a:off x="79182" y="723900"/>
                <a:ext cx="782235" cy="0"/>
              </a:xfrm>
              <a:prstGeom prst="straightConnector1">
                <a:avLst/>
              </a:prstGeom>
              <a:noFill/>
              <a:ln cap="flat" cmpd="sng" w="25400">
                <a:solidFill>
                  <a:srgbClr val="141617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sp>
            <p:nvSpPr>
              <p:cNvPr id="337" name="Google Shape;337;p8"/>
              <p:cNvSpPr/>
              <p:nvPr/>
            </p:nvSpPr>
            <p:spPr>
              <a:xfrm>
                <a:off x="-7592" y="788684"/>
                <a:ext cx="970858" cy="471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87">
                    <a:solidFill>
                      <a:srgbClr val="151618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k! (n-k)!</a:t>
                </a:r>
                <a:endParaRPr sz="562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38" name="Google Shape;338;p8"/>
              <p:cNvSpPr/>
              <p:nvPr/>
            </p:nvSpPr>
            <p:spPr>
              <a:xfrm>
                <a:off x="1029233" y="444352"/>
                <a:ext cx="1964578" cy="471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87">
                    <a:solidFill>
                      <a:srgbClr val="151618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p</a:t>
                </a:r>
                <a:r>
                  <a:rPr b="1" baseline="30000" lang="en-US" sz="1687">
                    <a:solidFill>
                      <a:srgbClr val="151618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k</a:t>
                </a:r>
                <a:r>
                  <a:rPr b="1" lang="en-US" sz="1687">
                    <a:solidFill>
                      <a:srgbClr val="151618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q</a:t>
                </a:r>
                <a:r>
                  <a:rPr b="1" baseline="30000" lang="en-US" sz="1687">
                    <a:solidFill>
                      <a:srgbClr val="151618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(n-k)</a:t>
                </a:r>
                <a:endParaRPr sz="562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"/>
          <p:cNvSpPr/>
          <p:nvPr/>
        </p:nvSpPr>
        <p:spPr>
          <a:xfrm>
            <a:off x="1818680" y="2492064"/>
            <a:ext cx="8233172" cy="2668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12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Diversamente dai caratteri del pisello esaminati da Mendel, la maggior parte delle caratteristiche umane (altezza, colore dei capelli, colore della pelle, timbro di voce, abilità artistica o atletica,...) non fanno parte della categoria dei caratteri che hanno solo due fenotipi opposti.</a:t>
            </a:r>
            <a:endParaRPr sz="1266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4" name="Google Shape;344;p9"/>
          <p:cNvSpPr/>
          <p:nvPr/>
        </p:nvSpPr>
        <p:spPr>
          <a:xfrm>
            <a:off x="1711524" y="353141"/>
            <a:ext cx="8768953" cy="1954767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78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Estensioni delle leggi di Mendel:</a:t>
            </a:r>
            <a:endParaRPr sz="1266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78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correlazioni complesse fra genotipo e fenotipo</a:t>
            </a:r>
            <a:endParaRPr sz="1266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occia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2026-03-06T11:03:04Z</dcterms:created>
  <dc:creator>Microsoft Office User</dc:creator>
</cp:coreProperties>
</file>