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9753600" cx="13004800"/>
  <p:notesSz cx="6858000" cy="9144000"/>
  <p:embeddedFontLst>
    <p:embeddedFont>
      <p:font typeface="Merriweather Sans"/>
      <p:regular r:id="rId36"/>
      <p:bold r:id="rId37"/>
      <p:italic r:id="rId38"/>
      <p:boldItalic r:id="rId39"/>
    </p:embeddedFont>
    <p:embeddedFont>
      <p:font typeface="Libre Franklin"/>
      <p:regular r:id="rId40"/>
      <p:bold r:id="rId41"/>
      <p:italic r:id="rId42"/>
      <p:boldItalic r:id="rId43"/>
    </p:embeddedFont>
    <p:embeddedFont>
      <p:font typeface="Libre Franklin Medium"/>
      <p:regular r:id="rId44"/>
      <p:bold r:id="rId45"/>
      <p:italic r:id="rId46"/>
      <p:boldItalic r:id="rId47"/>
    </p:embeddedFont>
    <p:embeddedFont>
      <p:font typeface="Cutive"/>
      <p:regular r:id="rId48"/>
    </p:embeddedFont>
    <p:embeddedFont>
      <p:font typeface="Gill Sans"/>
      <p:regular r:id="rId49"/>
      <p:bold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GoogleSlidesCustomDataVersion2">
      <go:slidesCustomData xmlns:go="http://customooxmlschemas.google.com/" r:id="rId51" roundtripDataSignature="AMtx7mhVEe7ct1OpR0eb3Lx7fxtohFbV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72" orient="horz"/>
        <p:guide pos="409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ibreFranklin-regular.fntdata"/><Relationship Id="rId42" Type="http://schemas.openxmlformats.org/officeDocument/2006/relationships/font" Target="fonts/LibreFranklin-italic.fntdata"/><Relationship Id="rId41" Type="http://schemas.openxmlformats.org/officeDocument/2006/relationships/font" Target="fonts/LibreFranklin-bold.fntdata"/><Relationship Id="rId44" Type="http://schemas.openxmlformats.org/officeDocument/2006/relationships/font" Target="fonts/LibreFranklinMedium-regular.fntdata"/><Relationship Id="rId43" Type="http://schemas.openxmlformats.org/officeDocument/2006/relationships/font" Target="fonts/LibreFranklin-boldItalic.fntdata"/><Relationship Id="rId46" Type="http://schemas.openxmlformats.org/officeDocument/2006/relationships/font" Target="fonts/LibreFranklinMedium-italic.fntdata"/><Relationship Id="rId45" Type="http://schemas.openxmlformats.org/officeDocument/2006/relationships/font" Target="fonts/LibreFranklin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Cutive-regular.fntdata"/><Relationship Id="rId47" Type="http://schemas.openxmlformats.org/officeDocument/2006/relationships/font" Target="fonts/LibreFranklinMedium-boldItalic.fntdata"/><Relationship Id="rId49" Type="http://schemas.openxmlformats.org/officeDocument/2006/relationships/font" Target="fonts/Gill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MerriweatherSans-bold.fntdata"/><Relationship Id="rId36" Type="http://schemas.openxmlformats.org/officeDocument/2006/relationships/font" Target="fonts/MerriweatherSans-regular.fntdata"/><Relationship Id="rId39" Type="http://schemas.openxmlformats.org/officeDocument/2006/relationships/font" Target="fonts/MerriweatherSans-boldItalic.fntdata"/><Relationship Id="rId38" Type="http://schemas.openxmlformats.org/officeDocument/2006/relationships/font" Target="fonts/MerriweatherSans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customschemas.google.com/relationships/presentationmetadata" Target="metadata"/><Relationship Id="rId50" Type="http://schemas.openxmlformats.org/officeDocument/2006/relationships/font" Target="fonts/Gill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6" name="Google Shape;326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/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Libre Franklin Medium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32"/>
          <p:cNvSpPr txBox="1"/>
          <p:nvPr>
            <p:ph idx="1" type="body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Libre Franklin Medium"/>
              <a:buNone/>
              <a:defRPr>
                <a:solidFill>
                  <a:srgbClr val="909696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Libre Franklin Medium"/>
              <a:buNone/>
              <a:defRPr>
                <a:solidFill>
                  <a:srgbClr val="909696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Libre Franklin Medium"/>
              <a:buNone/>
              <a:defRPr>
                <a:solidFill>
                  <a:srgbClr val="909696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Libre Franklin Medium"/>
              <a:buNone/>
              <a:defRPr>
                <a:solidFill>
                  <a:srgbClr val="909696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Libre Franklin Medium"/>
              <a:buNone/>
              <a:defRPr>
                <a:solidFill>
                  <a:srgbClr val="909696"/>
                </a:solidFill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2" name="Google Shape;12;p32"/>
          <p:cNvSpPr txBox="1"/>
          <p:nvPr>
            <p:ph idx="12" type="sldNum"/>
          </p:nvPr>
        </p:nvSpPr>
        <p:spPr>
          <a:xfrm>
            <a:off x="6315462" y="90805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6 su">
  <p:cSld name="Foto - 6 su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1"/>
          <p:cNvSpPr/>
          <p:nvPr>
            <p:ph idx="2" type="pic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4" name="Google Shape;44;p41"/>
          <p:cNvSpPr/>
          <p:nvPr>
            <p:ph idx="3" type="pic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5" name="Google Shape;45;p41"/>
          <p:cNvSpPr/>
          <p:nvPr>
            <p:ph idx="4" type="pic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6" name="Google Shape;46;p41"/>
          <p:cNvSpPr/>
          <p:nvPr>
            <p:ph idx="5" type="pic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7" name="Google Shape;47;p41"/>
          <p:cNvSpPr/>
          <p:nvPr>
            <p:ph idx="6" type="pic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8" name="Google Shape;48;p41"/>
          <p:cNvSpPr/>
          <p:nvPr>
            <p:ph idx="7" type="pic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9" name="Google Shape;49;p41"/>
          <p:cNvSpPr txBox="1"/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Libre Franklin Medium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50" name="Google Shape;50;p41"/>
          <p:cNvSpPr txBox="1"/>
          <p:nvPr>
            <p:ph idx="12" type="sldNum"/>
          </p:nvPr>
        </p:nvSpPr>
        <p:spPr>
          <a:xfrm>
            <a:off x="6315462" y="90805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Verticale">
  <p:cSld name="Foto - Vertica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2"/>
          <p:cNvSpPr/>
          <p:nvPr>
            <p:ph idx="2" type="pic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53" name="Google Shape;53;p42"/>
          <p:cNvSpPr txBox="1"/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54" name="Google Shape;54;p42"/>
          <p:cNvSpPr txBox="1"/>
          <p:nvPr>
            <p:ph idx="1" type="body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 Medium"/>
              <a:buNone/>
              <a:defRPr sz="5000">
                <a:solidFill>
                  <a:srgbClr val="909696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 Medium"/>
              <a:buNone/>
              <a:defRPr sz="5000">
                <a:solidFill>
                  <a:srgbClr val="909696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 Medium"/>
              <a:buNone/>
              <a:defRPr sz="5000">
                <a:solidFill>
                  <a:srgbClr val="909696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 Medium"/>
              <a:buNone/>
              <a:defRPr sz="5000">
                <a:solidFill>
                  <a:srgbClr val="909696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 Medium"/>
              <a:buNone/>
              <a:defRPr sz="5000">
                <a:solidFill>
                  <a:srgbClr val="909696"/>
                </a:solidFill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55" name="Google Shape;55;p42"/>
          <p:cNvSpPr txBox="1"/>
          <p:nvPr>
            <p:ph idx="12" type="sldNum"/>
          </p:nvPr>
        </p:nvSpPr>
        <p:spPr>
          <a:xfrm>
            <a:off x="6315462" y="90805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, punti elenco e foto">
  <p:cSld name="Titolo, punti elenco e foto 2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3"/>
          <p:cNvSpPr/>
          <p:nvPr>
            <p:ph idx="2" type="pic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58" name="Google Shape;58;p43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59" name="Google Shape;59;p43"/>
          <p:cNvSpPr txBox="1"/>
          <p:nvPr>
            <p:ph idx="1" type="body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60" name="Google Shape;60;p43"/>
          <p:cNvSpPr txBox="1"/>
          <p:nvPr>
            <p:ph idx="12" type="sldNum"/>
          </p:nvPr>
        </p:nvSpPr>
        <p:spPr>
          <a:xfrm>
            <a:off x="6315462" y="90805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A sinistra">
  <p:cSld name="Titolo e punti elenco - A sinistra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63" name="Google Shape;63;p44"/>
          <p:cNvSpPr txBox="1"/>
          <p:nvPr>
            <p:ph idx="1" type="body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64" name="Google Shape;64;p44"/>
          <p:cNvSpPr txBox="1"/>
          <p:nvPr>
            <p:ph idx="12" type="sldNum"/>
          </p:nvPr>
        </p:nvSpPr>
        <p:spPr>
          <a:xfrm>
            <a:off x="6315462" y="90805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A destra">
  <p:cSld name="Titolo e punti elenco - A destra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67" name="Google Shape;67;p45"/>
          <p:cNvSpPr txBox="1"/>
          <p:nvPr>
            <p:ph idx="1" type="body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68" name="Google Shape;68;p45"/>
          <p:cNvSpPr txBox="1"/>
          <p:nvPr>
            <p:ph idx="12" type="sldNum"/>
          </p:nvPr>
        </p:nvSpPr>
        <p:spPr>
          <a:xfrm>
            <a:off x="6315462" y="90805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6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Libre Franklin Medium"/>
              <a:buNone/>
              <a:defRPr sz="84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71" name="Google Shape;71;p46"/>
          <p:cNvSpPr txBox="1"/>
          <p:nvPr>
            <p:ph idx="1" type="body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 Medium"/>
              <a:buNone/>
              <a:defRPr sz="36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 Medium"/>
              <a:buNone/>
              <a:defRPr sz="36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 Medium"/>
              <a:buNone/>
              <a:defRPr sz="36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 Medium"/>
              <a:buNone/>
              <a:defRPr sz="36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 Medium"/>
              <a:buNone/>
              <a:defRPr sz="36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72" name="Google Shape;72;p46"/>
          <p:cNvSpPr txBox="1"/>
          <p:nvPr>
            <p:ph idx="12" type="sldNum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2 colonne">
  <p:cSld name="Titolo e punti elenco - 2 colonn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7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Libre Franklin Medium"/>
              <a:buNone/>
              <a:defRPr sz="84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75" name="Google Shape;75;p47"/>
          <p:cNvSpPr txBox="1"/>
          <p:nvPr>
            <p:ph idx="1" type="body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576072" lvl="0" marL="4572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 Medium"/>
              <a:buChar char="•"/>
              <a:defRPr sz="3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576072" lvl="1" marL="9144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 Medium"/>
              <a:buChar char="•"/>
              <a:defRPr sz="3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576072" lvl="2" marL="13716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 Medium"/>
              <a:buChar char="•"/>
              <a:defRPr sz="3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576072" lvl="3" marL="18288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 Medium"/>
              <a:buChar char="•"/>
              <a:defRPr sz="3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576072" lvl="4" marL="22860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 Medium"/>
              <a:buChar char="•"/>
              <a:defRPr sz="3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76" name="Google Shape;76;p47"/>
          <p:cNvSpPr txBox="1"/>
          <p:nvPr>
            <p:ph idx="12" type="sldNum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ti elenco">
  <p:cSld name="Punti elenco 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8"/>
          <p:cNvSpPr txBox="1"/>
          <p:nvPr>
            <p:ph idx="1" type="body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684657" lvl="0" marL="4572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Libre Franklin Medium"/>
              <a:buChar char="•"/>
              <a:defRPr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684657" lvl="1" marL="9144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Libre Franklin Medium"/>
              <a:buChar char="•"/>
              <a:defRPr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684657" lvl="2" marL="13716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Libre Franklin Medium"/>
              <a:buChar char="•"/>
              <a:defRPr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684657" lvl="3" marL="18288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Libre Franklin Medium"/>
              <a:buChar char="•"/>
              <a:defRPr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684657" lvl="4" marL="22860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Libre Franklin Medium"/>
              <a:buChar char="•"/>
              <a:defRPr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79" name="Google Shape;79;p48"/>
          <p:cNvSpPr txBox="1"/>
          <p:nvPr>
            <p:ph idx="12" type="sldNum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>
  <p:cSld name="Vuoto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9"/>
          <p:cNvSpPr txBox="1"/>
          <p:nvPr>
            <p:ph idx="12" type="sldNum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- In alto">
  <p:cSld name="Titolo - In alto 2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0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Libre Franklin Medium"/>
              <a:buNone/>
              <a:defRPr sz="84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84" name="Google Shape;84;p50"/>
          <p:cNvSpPr txBox="1"/>
          <p:nvPr>
            <p:ph idx="12" type="sldNum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3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33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6576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1pPr>
            <a:lvl2pPr indent="-36576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2pPr>
            <a:lvl3pPr indent="-36576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3pPr>
            <a:lvl4pPr indent="-365760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4pPr>
            <a:lvl5pPr indent="-365760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6" name="Google Shape;16;p33"/>
          <p:cNvSpPr txBox="1"/>
          <p:nvPr>
            <p:ph idx="12" type="sldNum"/>
          </p:nvPr>
        </p:nvSpPr>
        <p:spPr>
          <a:xfrm>
            <a:off x="6315462" y="90805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Orizzontale">
  <p:cSld name="Foto - Orizzontale 2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1"/>
          <p:cNvSpPr/>
          <p:nvPr>
            <p:ph idx="2" type="pic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51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Libre Franklin Medium"/>
              <a:buNone/>
              <a:defRPr sz="84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88" name="Google Shape;88;p51"/>
          <p:cNvSpPr txBox="1"/>
          <p:nvPr>
            <p:ph idx="12" type="sldNum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Riflesso orizzontale">
  <p:cSld name="Foto - Riflesso orizzontal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2"/>
          <p:cNvSpPr/>
          <p:nvPr>
            <p:ph idx="2" type="pic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40000" kx="0" rotWithShape="0" algn="bl" stA="50000" stPos="0" sy="-100000" ky="0"/>
          </a:effectLst>
        </p:spPr>
      </p:sp>
      <p:sp>
        <p:nvSpPr>
          <p:cNvPr id="91" name="Google Shape;91;p52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Libre Franklin Medium"/>
              <a:buNone/>
              <a:defRPr sz="84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92" name="Google Shape;92;p52"/>
          <p:cNvSpPr txBox="1"/>
          <p:nvPr>
            <p:ph idx="12" type="sldNum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Verticale">
  <p:cSld name="Foto - Verticale 2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3"/>
          <p:cNvSpPr/>
          <p:nvPr>
            <p:ph idx="2" type="pic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53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Libre Franklin Medium"/>
              <a:buNone/>
              <a:defRPr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96" name="Google Shape;96;p53"/>
          <p:cNvSpPr txBox="1"/>
          <p:nvPr>
            <p:ph idx="1" type="body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ibre Franklin Medium"/>
              <a:buNone/>
              <a:defRPr sz="34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ibre Franklin Medium"/>
              <a:buNone/>
              <a:defRPr sz="34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ibre Franklin Medium"/>
              <a:buNone/>
              <a:defRPr sz="34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ibre Franklin Medium"/>
              <a:buNone/>
              <a:defRPr sz="34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ibre Franklin Medium"/>
              <a:buNone/>
              <a:defRPr sz="34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97" name="Google Shape;97;p53"/>
          <p:cNvSpPr txBox="1"/>
          <p:nvPr>
            <p:ph idx="12" type="sldNum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Riflesso verticale">
  <p:cSld name="Foto - Riflesso vertical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4"/>
          <p:cNvSpPr/>
          <p:nvPr>
            <p:ph idx="2" type="pic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40000" kx="0" rotWithShape="0" algn="bl" stA="50000" stPos="0" sy="-100000" ky="0"/>
          </a:effectLst>
        </p:spPr>
      </p:sp>
      <p:sp>
        <p:nvSpPr>
          <p:cNvPr id="100" name="Google Shape;100;p54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Libre Franklin Medium"/>
              <a:buNone/>
              <a:defRPr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01" name="Google Shape;101;p54"/>
          <p:cNvSpPr txBox="1"/>
          <p:nvPr>
            <p:ph idx="1" type="body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ibre Franklin Medium"/>
              <a:buNone/>
              <a:defRPr sz="34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ibre Franklin Medium"/>
              <a:buNone/>
              <a:defRPr sz="34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ibre Franklin Medium"/>
              <a:buNone/>
              <a:defRPr sz="34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ibre Franklin Medium"/>
              <a:buNone/>
              <a:defRPr sz="34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ibre Franklin Medium"/>
              <a:buNone/>
              <a:defRPr sz="34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02" name="Google Shape;102;p54"/>
          <p:cNvSpPr txBox="1"/>
          <p:nvPr>
            <p:ph idx="12" type="sldNum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A sinistra">
  <p:cSld name="Titolo e punti elenco - A sinistra 2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5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Libre Franklin Medium"/>
              <a:buNone/>
              <a:defRPr sz="84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05" name="Google Shape;105;p55"/>
          <p:cNvSpPr txBox="1"/>
          <p:nvPr>
            <p:ph idx="1" type="body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576072" lvl="0" marL="4572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 Medium"/>
              <a:buChar char="•"/>
              <a:defRPr sz="3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576072" lvl="1" marL="9144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 Medium"/>
              <a:buChar char="•"/>
              <a:defRPr sz="3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576072" lvl="2" marL="13716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 Medium"/>
              <a:buChar char="•"/>
              <a:defRPr sz="3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576072" lvl="3" marL="18288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 Medium"/>
              <a:buChar char="•"/>
              <a:defRPr sz="3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576072" lvl="4" marL="22860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 Medium"/>
              <a:buChar char="•"/>
              <a:defRPr sz="3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06" name="Google Shape;106;p55"/>
          <p:cNvSpPr txBox="1"/>
          <p:nvPr>
            <p:ph idx="12" type="sldNum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A destra">
  <p:cSld name="Titolo e punti elenco - A destra 2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6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Libre Franklin Medium"/>
              <a:buNone/>
              <a:defRPr sz="84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09" name="Google Shape;109;p56"/>
          <p:cNvSpPr txBox="1"/>
          <p:nvPr>
            <p:ph idx="1" type="body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576072" lvl="0" marL="4572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 Medium"/>
              <a:buChar char="•"/>
              <a:defRPr sz="3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576072" lvl="1" marL="9144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 Medium"/>
              <a:buChar char="•"/>
              <a:defRPr sz="3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576072" lvl="2" marL="13716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 Medium"/>
              <a:buChar char="•"/>
              <a:defRPr sz="3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576072" lvl="3" marL="18288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 Medium"/>
              <a:buChar char="•"/>
              <a:defRPr sz="3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576072" lvl="4" marL="22860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 Medium"/>
              <a:buChar char="•"/>
              <a:defRPr sz="3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10" name="Google Shape;110;p56"/>
          <p:cNvSpPr txBox="1"/>
          <p:nvPr>
            <p:ph idx="12" type="sldNum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- In alto">
  <p:cSld name="Titolo - In alt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34"/>
          <p:cNvSpPr txBox="1"/>
          <p:nvPr>
            <p:ph idx="12" type="sldNum"/>
          </p:nvPr>
        </p:nvSpPr>
        <p:spPr>
          <a:xfrm>
            <a:off x="6315462" y="90805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">
  <p:cSld name="Titolo e punti elenco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5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6000"/>
              <a:buFont typeface="Libre Franklin Medium"/>
              <a:buNone/>
              <a:defRPr sz="6000">
                <a:solidFill>
                  <a:srgbClr val="6FFA3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35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6576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1pPr>
            <a:lvl2pPr indent="-36576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2pPr>
            <a:lvl3pPr indent="-36576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3pPr>
            <a:lvl4pPr indent="-365760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4pPr>
            <a:lvl5pPr indent="-365760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23" name="Google Shape;23;p35"/>
          <p:cNvSpPr txBox="1"/>
          <p:nvPr>
            <p:ph idx="12" type="sldNum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800" u="none" cap="none" strike="noStrik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, punti elenco e foto">
  <p:cSld name="Titolo, punti elenco e foto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6"/>
          <p:cNvSpPr/>
          <p:nvPr>
            <p:ph idx="2" type="pic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36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Libre Franklin Medium"/>
              <a:buNone/>
              <a:defRPr sz="84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36"/>
          <p:cNvSpPr txBox="1"/>
          <p:nvPr>
            <p:ph idx="1" type="body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576072" lvl="0" marL="4572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 Medium"/>
              <a:buChar char="•"/>
              <a:defRPr sz="3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576072" lvl="1" marL="9144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 Medium"/>
              <a:buChar char="•"/>
              <a:defRPr sz="3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576072" lvl="2" marL="13716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 Medium"/>
              <a:buChar char="•"/>
              <a:defRPr sz="3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576072" lvl="3" marL="18288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 Medium"/>
              <a:buChar char="•"/>
              <a:defRPr sz="3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576072" lvl="4" marL="22860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 Medium"/>
              <a:buChar char="•"/>
              <a:defRPr sz="3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28" name="Google Shape;28;p36"/>
          <p:cNvSpPr txBox="1"/>
          <p:nvPr>
            <p:ph idx="12" type="sldNum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2 colonne">
  <p:cSld name="Titolo e punti elenco - 2 colonn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37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32" name="Google Shape;32;p37"/>
          <p:cNvSpPr txBox="1"/>
          <p:nvPr>
            <p:ph idx="12" type="sldNum"/>
          </p:nvPr>
        </p:nvSpPr>
        <p:spPr>
          <a:xfrm>
            <a:off x="6315462" y="90805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ti elenco">
  <p:cSld name="Punti elenc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/>
          <p:nvPr>
            <p:ph idx="1" type="body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6576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1pPr>
            <a:lvl2pPr indent="-36576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2pPr>
            <a:lvl3pPr indent="-36576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3pPr>
            <a:lvl4pPr indent="-365760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4pPr>
            <a:lvl5pPr indent="-365760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35" name="Google Shape;35;p38"/>
          <p:cNvSpPr txBox="1"/>
          <p:nvPr>
            <p:ph idx="12" type="sldNum"/>
          </p:nvPr>
        </p:nvSpPr>
        <p:spPr>
          <a:xfrm>
            <a:off x="6315462" y="90805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>
  <p:cSld name="Vuoto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9"/>
          <p:cNvSpPr txBox="1"/>
          <p:nvPr>
            <p:ph idx="12" type="sldNum"/>
          </p:nvPr>
        </p:nvSpPr>
        <p:spPr>
          <a:xfrm>
            <a:off x="6315462" y="90805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Orizzontale">
  <p:cSld name="Foto - Orizzonta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0"/>
          <p:cNvSpPr/>
          <p:nvPr>
            <p:ph idx="2" type="pic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0" name="Google Shape;40;p40"/>
          <p:cNvSpPr txBox="1"/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Libre Franklin Medium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41" name="Google Shape;41;p40"/>
          <p:cNvSpPr txBox="1"/>
          <p:nvPr>
            <p:ph idx="12" type="sldNum"/>
          </p:nvPr>
        </p:nvSpPr>
        <p:spPr>
          <a:xfrm>
            <a:off x="6315462" y="90805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Libre Franklin Medium"/>
              <a:buNone/>
              <a:defRPr b="0" i="0" sz="70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/>
        </p:txBody>
      </p:sp>
      <p:sp>
        <p:nvSpPr>
          <p:cNvPr id="7" name="Google Shape;7;p31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548640" lvl="0" marL="457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 Medium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548640" lvl="1" marL="9144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 Medium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548639" lvl="2" marL="1371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 Medium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548639" lvl="3" marL="1828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 Medium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548639" lvl="4" marL="22860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 Medium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548639" lvl="5" marL="2743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indent="-548639" lvl="6" marL="32004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indent="-548639" lvl="7" marL="3657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indent="-548640" lvl="8" marL="4114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/>
        </p:txBody>
      </p:sp>
      <p:sp>
        <p:nvSpPr>
          <p:cNvPr id="8" name="Google Shape;8;p31"/>
          <p:cNvSpPr txBox="1"/>
          <p:nvPr>
            <p:ph idx="12" type="sldNum"/>
          </p:nvPr>
        </p:nvSpPr>
        <p:spPr>
          <a:xfrm>
            <a:off x="6315462" y="90805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gif"/><Relationship Id="rId4" Type="http://schemas.openxmlformats.org/officeDocument/2006/relationships/image" Target="../media/image17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 txBox="1"/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0"/>
              <a:buFont typeface="Libre Franklin Medium"/>
              <a:buNone/>
            </a:pPr>
            <a:r>
              <a:rPr lang="en-US">
                <a:solidFill>
                  <a:srgbClr val="C00000"/>
                </a:solidFill>
              </a:rPr>
              <a:t>Lezione 3</a:t>
            </a:r>
            <a:endParaRPr/>
          </a:p>
        </p:txBody>
      </p:sp>
      <p:sp>
        <p:nvSpPr>
          <p:cNvPr id="116" name="Google Shape;116;p1"/>
          <p:cNvSpPr txBox="1"/>
          <p:nvPr>
            <p:ph idx="1" type="body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Libre Franklin Medium"/>
              <a:buNone/>
            </a:pPr>
            <a:r>
              <a:rPr lang="en-US"/>
              <a:t>Cenci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dadi, Gioco di dadi, rosso, luce&#10;&#10;Descrizione generata automaticamente" id="190" name="Google Shape;19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4933" y="797600"/>
            <a:ext cx="5405621" cy="405421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0"/>
          <p:cNvSpPr txBox="1"/>
          <p:nvPr/>
        </p:nvSpPr>
        <p:spPr>
          <a:xfrm>
            <a:off x="5426439" y="5473909"/>
            <a:ext cx="7578361" cy="278546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241449" lvl="0" marL="9043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 Medium"/>
              <a:buNone/>
            </a:pPr>
            <a:r>
              <a:t/>
            </a:r>
            <a:endParaRPr b="0" i="0" sz="4200" u="none" cap="none" strike="noStrik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2" name="Google Shape;192;p10"/>
          <p:cNvSpPr txBox="1"/>
          <p:nvPr>
            <p:ph idx="1" type="body"/>
          </p:nvPr>
        </p:nvSpPr>
        <p:spPr>
          <a:xfrm>
            <a:off x="554844" y="4876800"/>
            <a:ext cx="10845800" cy="60114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561489" lvl="0" marL="90438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</a:rPr>
              <a:t>Prob “11”</a:t>
            </a:r>
            <a:endParaRPr/>
          </a:p>
          <a:p>
            <a:pPr indent="-561490" lvl="1" marL="1429323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”5” dado dx (1/6) x “6” dado sn (1/6)= (1/6)</a:t>
            </a:r>
            <a:r>
              <a:rPr baseline="30000" lang="en-US" sz="2800">
                <a:solidFill>
                  <a:schemeClr val="dk1"/>
                </a:solidFill>
              </a:rPr>
              <a:t>2</a:t>
            </a:r>
            <a:endParaRPr sz="2800">
              <a:solidFill>
                <a:schemeClr val="dk1"/>
              </a:solidFill>
            </a:endParaRPr>
          </a:p>
          <a:p>
            <a:pPr indent="-561490" lvl="1" marL="1429323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”6” dado dx (1/6) x “5” dado sn (1/6)= (1/6)</a:t>
            </a:r>
            <a:r>
              <a:rPr baseline="30000" lang="en-US" sz="2800">
                <a:solidFill>
                  <a:schemeClr val="dk1"/>
                </a:solidFill>
              </a:rPr>
              <a:t>2</a:t>
            </a:r>
            <a:endParaRPr/>
          </a:p>
          <a:p>
            <a:pPr indent="-561489" lvl="1" marL="1429323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C00000"/>
              </a:buClr>
              <a:buSzPts val="3840"/>
              <a:buFont typeface="Arial"/>
              <a:buChar char="•"/>
            </a:pPr>
            <a:r>
              <a:rPr lang="en-US" sz="3200">
                <a:solidFill>
                  <a:srgbClr val="C00000"/>
                </a:solidFill>
              </a:rPr>
              <a:t>Probabilità totale</a:t>
            </a:r>
            <a:r>
              <a:rPr lang="en-US" sz="3200">
                <a:solidFill>
                  <a:schemeClr val="dk1"/>
                </a:solidFill>
              </a:rPr>
              <a:t>: (1/6)</a:t>
            </a:r>
            <a:r>
              <a:rPr baseline="30000" lang="en-US" sz="3200">
                <a:solidFill>
                  <a:schemeClr val="dk1"/>
                </a:solidFill>
              </a:rPr>
              <a:t>2 </a:t>
            </a:r>
            <a:r>
              <a:rPr lang="en-US" sz="3200">
                <a:solidFill>
                  <a:schemeClr val="dk1"/>
                </a:solidFill>
              </a:rPr>
              <a:t>+ (1/6)</a:t>
            </a:r>
            <a:r>
              <a:rPr baseline="30000" lang="en-US" sz="3200">
                <a:solidFill>
                  <a:schemeClr val="dk1"/>
                </a:solidFill>
              </a:rPr>
              <a:t>2</a:t>
            </a:r>
            <a:endParaRPr/>
          </a:p>
          <a:p>
            <a:pPr indent="0" lvl="1" marL="867833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 Medium"/>
              <a:buNone/>
            </a:pPr>
            <a:r>
              <a:t/>
            </a:r>
            <a:endParaRPr baseline="30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/>
          <p:nvPr/>
        </p:nvSpPr>
        <p:spPr>
          <a:xfrm>
            <a:off x="2558053" y="1537591"/>
            <a:ext cx="1216405" cy="100984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38100" rotWithShape="0" dir="5400000" dist="25400">
              <a:srgbClr val="000000">
                <a:alpha val="50196"/>
              </a:srgbClr>
            </a:outerShdw>
          </a:effectLst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Franklin Medium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Yy</a:t>
            </a:r>
            <a:endParaRPr/>
          </a:p>
        </p:txBody>
      </p:sp>
      <p:sp>
        <p:nvSpPr>
          <p:cNvPr id="198" name="Google Shape;198;p11"/>
          <p:cNvSpPr/>
          <p:nvPr/>
        </p:nvSpPr>
        <p:spPr>
          <a:xfrm>
            <a:off x="1118393" y="3875248"/>
            <a:ext cx="1216405" cy="1182965"/>
          </a:xfrm>
          <a:prstGeom prst="ellipse">
            <a:avLst/>
          </a:prstGeom>
          <a:noFill/>
          <a:ln cap="flat" cmpd="sng" w="127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50196"/>
              </a:srgbClr>
            </a:outerShdw>
          </a:effectLst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bre Franklin Medium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Y</a:t>
            </a:r>
            <a:endParaRPr/>
          </a:p>
        </p:txBody>
      </p:sp>
      <p:sp>
        <p:nvSpPr>
          <p:cNvPr id="199" name="Google Shape;199;p11"/>
          <p:cNvSpPr/>
          <p:nvPr/>
        </p:nvSpPr>
        <p:spPr>
          <a:xfrm>
            <a:off x="4132924" y="3978398"/>
            <a:ext cx="1216405" cy="1009848"/>
          </a:xfrm>
          <a:prstGeom prst="ellipse">
            <a:avLst/>
          </a:prstGeom>
          <a:noFill/>
          <a:ln cap="flat" cmpd="sng" w="127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50196"/>
              </a:srgbClr>
            </a:outerShdw>
          </a:effectLst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Franklin Medium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y</a:t>
            </a:r>
            <a:endParaRPr/>
          </a:p>
        </p:txBody>
      </p:sp>
      <p:sp>
        <p:nvSpPr>
          <p:cNvPr id="200" name="Google Shape;200;p11"/>
          <p:cNvSpPr/>
          <p:nvPr/>
        </p:nvSpPr>
        <p:spPr>
          <a:xfrm rot="3781167">
            <a:off x="3468803" y="2531563"/>
            <a:ext cx="1071996" cy="142656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12700">
            <a:solidFill>
              <a:schemeClr val="lt1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50196"/>
              </a:srgbClr>
            </a:outerShdw>
          </a:effectLst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1" name="Google Shape;201;p11"/>
          <p:cNvSpPr/>
          <p:nvPr/>
        </p:nvSpPr>
        <p:spPr>
          <a:xfrm rot="7244217">
            <a:off x="1864789" y="2543105"/>
            <a:ext cx="1071996" cy="142656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lt1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50196"/>
              </a:srgbClr>
            </a:outerShdw>
          </a:effectLst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02" name="Google Shape;202;p11"/>
          <p:cNvGrpSpPr/>
          <p:nvPr/>
        </p:nvGrpSpPr>
        <p:grpSpPr>
          <a:xfrm>
            <a:off x="1082100" y="4971654"/>
            <a:ext cx="4023532" cy="662086"/>
            <a:chOff x="2548916" y="4971654"/>
            <a:chExt cx="4023532" cy="662086"/>
          </a:xfrm>
        </p:grpSpPr>
        <p:sp>
          <p:nvSpPr>
            <p:cNvPr id="203" name="Google Shape;203;p11"/>
            <p:cNvSpPr txBox="1"/>
            <p:nvPr/>
          </p:nvSpPr>
          <p:spPr>
            <a:xfrm>
              <a:off x="2548916" y="4971654"/>
              <a:ext cx="865196" cy="6565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Libre Franklin Medium"/>
                <a:buNone/>
              </a:pPr>
              <a:r>
                <a:rPr b="0" i="0" lang="en-US" sz="3600" u="none" cap="none" strike="noStrike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1/2</a:t>
              </a:r>
              <a:endParaRPr/>
            </a:p>
          </p:txBody>
        </p:sp>
        <p:sp>
          <p:nvSpPr>
            <p:cNvPr id="204" name="Google Shape;204;p11"/>
            <p:cNvSpPr txBox="1"/>
            <p:nvPr/>
          </p:nvSpPr>
          <p:spPr>
            <a:xfrm>
              <a:off x="5707252" y="4977150"/>
              <a:ext cx="865196" cy="6565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Libre Franklin Medium"/>
                <a:buNone/>
              </a:pPr>
              <a:r>
                <a:rPr b="0" i="0" lang="en-US" sz="3600" u="none" cap="none" strike="noStrike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1/2</a:t>
              </a:r>
              <a:endParaRPr/>
            </a:p>
          </p:txBody>
        </p:sp>
      </p:grpSp>
      <p:grpSp>
        <p:nvGrpSpPr>
          <p:cNvPr id="205" name="Google Shape;205;p11"/>
          <p:cNvGrpSpPr/>
          <p:nvPr/>
        </p:nvGrpSpPr>
        <p:grpSpPr>
          <a:xfrm>
            <a:off x="8007667" y="1545361"/>
            <a:ext cx="4267229" cy="4096149"/>
            <a:chOff x="6135896" y="1044497"/>
            <a:chExt cx="4267229" cy="4096149"/>
          </a:xfrm>
        </p:grpSpPr>
        <p:sp>
          <p:nvSpPr>
            <p:cNvPr id="206" name="Google Shape;206;p11"/>
            <p:cNvSpPr/>
            <p:nvPr/>
          </p:nvSpPr>
          <p:spPr>
            <a:xfrm>
              <a:off x="7611849" y="1044497"/>
              <a:ext cx="1216405" cy="10098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38100" rotWithShape="0" dir="5400000" dist="25400">
                <a:srgbClr val="000000">
                  <a:alpha val="50196"/>
                </a:srgbClr>
              </a:outerShdw>
            </a:effectLst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Libre Franklin Medium"/>
                <a:buNone/>
              </a:pPr>
              <a:r>
                <a:rPr b="0" i="0" lang="en-US" sz="4000" u="none" cap="none" strike="noStrike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Yy</a:t>
              </a: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6172189" y="3382154"/>
              <a:ext cx="1216405" cy="1182965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50196"/>
                </a:srgbClr>
              </a:outerShdw>
            </a:effectLst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Libre Franklin Medium"/>
                <a:buNone/>
              </a:pPr>
              <a:r>
                <a:rPr b="0" i="0" lang="en-US" sz="4800" u="none" cap="none" strike="noStrike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Y</a:t>
              </a: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9186720" y="3485304"/>
              <a:ext cx="1216405" cy="1009848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50196"/>
                </a:srgbClr>
              </a:outerShdw>
            </a:effectLst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Libre Franklin Medium"/>
                <a:buNone/>
              </a:pPr>
              <a:r>
                <a:rPr b="0" i="0" lang="en-US" sz="4000" u="none" cap="none" strike="noStrike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y</a:t>
              </a:r>
              <a:endParaRPr/>
            </a:p>
          </p:txBody>
        </p:sp>
        <p:sp>
          <p:nvSpPr>
            <p:cNvPr id="209" name="Google Shape;209;p11"/>
            <p:cNvSpPr/>
            <p:nvPr/>
          </p:nvSpPr>
          <p:spPr>
            <a:xfrm rot="3781167">
              <a:off x="8522599" y="2038469"/>
              <a:ext cx="1071996" cy="142656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/>
            </a:solidFill>
            <a:ln cap="flat" cmpd="sng" w="12700">
              <a:solidFill>
                <a:schemeClr val="lt1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50196"/>
                </a:srgbClr>
              </a:outerShdw>
            </a:effectLst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Trebuchet MS"/>
                <a:buNone/>
              </a:pPr>
              <a:r>
                <a:t/>
              </a:r>
              <a:endParaRPr b="0" i="0" sz="40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0" name="Google Shape;210;p11"/>
            <p:cNvSpPr/>
            <p:nvPr/>
          </p:nvSpPr>
          <p:spPr>
            <a:xfrm rot="7244217">
              <a:off x="6757593" y="2139451"/>
              <a:ext cx="1071996" cy="142656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/>
            </a:solidFill>
            <a:ln cap="flat" cmpd="sng" w="12700">
              <a:solidFill>
                <a:schemeClr val="lt1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50196"/>
                </a:srgbClr>
              </a:outerShdw>
            </a:effectLst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Trebuchet MS"/>
                <a:buNone/>
              </a:pPr>
              <a:r>
                <a:t/>
              </a:r>
              <a:endParaRPr b="0" i="0" sz="40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211" name="Google Shape;211;p11"/>
            <p:cNvGrpSpPr/>
            <p:nvPr/>
          </p:nvGrpSpPr>
          <p:grpSpPr>
            <a:xfrm>
              <a:off x="6135896" y="4478560"/>
              <a:ext cx="4023532" cy="662086"/>
              <a:chOff x="2548916" y="4971654"/>
              <a:chExt cx="4023532" cy="662086"/>
            </a:xfrm>
          </p:grpSpPr>
          <p:sp>
            <p:nvSpPr>
              <p:cNvPr id="212" name="Google Shape;212;p11"/>
              <p:cNvSpPr txBox="1"/>
              <p:nvPr/>
            </p:nvSpPr>
            <p:spPr>
              <a:xfrm>
                <a:off x="2548916" y="4971654"/>
                <a:ext cx="865196" cy="656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Libre Franklin Medium"/>
                  <a:buNone/>
                </a:pPr>
                <a:r>
                  <a:rPr b="0" i="0" lang="en-US" sz="3600" u="none" cap="none" strike="noStrike">
                    <a:solidFill>
                      <a:schemeClr val="dk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1/2</a:t>
                </a:r>
                <a:endParaRPr/>
              </a:p>
            </p:txBody>
          </p:sp>
          <p:sp>
            <p:nvSpPr>
              <p:cNvPr id="213" name="Google Shape;213;p11"/>
              <p:cNvSpPr txBox="1"/>
              <p:nvPr/>
            </p:nvSpPr>
            <p:spPr>
              <a:xfrm>
                <a:off x="5707252" y="4977150"/>
                <a:ext cx="865196" cy="656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Libre Franklin Medium"/>
                  <a:buNone/>
                </a:pPr>
                <a:r>
                  <a:rPr b="0" i="0" lang="en-US" sz="3600" u="none" cap="none" strike="noStrike">
                    <a:solidFill>
                      <a:schemeClr val="dk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1/2</a:t>
                </a:r>
                <a:endParaRPr/>
              </a:p>
            </p:txBody>
          </p:sp>
        </p:grpSp>
      </p:grpSp>
      <p:grpSp>
        <p:nvGrpSpPr>
          <p:cNvPr id="214" name="Google Shape;214;p11"/>
          <p:cNvGrpSpPr/>
          <p:nvPr/>
        </p:nvGrpSpPr>
        <p:grpSpPr>
          <a:xfrm>
            <a:off x="1118393" y="5420857"/>
            <a:ext cx="10088986" cy="3710283"/>
            <a:chOff x="1118393" y="5420857"/>
            <a:chExt cx="10088986" cy="3710283"/>
          </a:xfrm>
        </p:grpSpPr>
        <p:cxnSp>
          <p:nvCxnSpPr>
            <p:cNvPr id="215" name="Google Shape;215;p11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400000"/>
              <a:headEnd len="sm" w="sm" type="none"/>
              <a:tailEnd len="med" w="med" type="stealth"/>
            </a:ln>
          </p:spPr>
        </p:cxnSp>
        <p:cxnSp>
          <p:nvCxnSpPr>
            <p:cNvPr id="216" name="Google Shape;216;p11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400000"/>
              <a:headEnd len="sm" w="sm" type="none"/>
              <a:tailEnd len="med" w="med" type="stealth"/>
            </a:ln>
          </p:spPr>
        </p:cxnSp>
        <p:sp>
          <p:nvSpPr>
            <p:cNvPr id="217" name="Google Shape;217;p11"/>
            <p:cNvSpPr/>
            <p:nvPr/>
          </p:nvSpPr>
          <p:spPr>
            <a:xfrm>
              <a:off x="1118393" y="8121292"/>
              <a:ext cx="1216405" cy="1009848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50196"/>
                </a:srgbClr>
              </a:outerShdw>
            </a:effectLst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Libre Franklin Medium"/>
                <a:buNone/>
              </a:pPr>
              <a:r>
                <a:rPr b="0" i="0" lang="en-US" sz="4000" u="none" cap="none" strike="noStrike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Yy</a:t>
              </a:r>
              <a:endParaRPr/>
            </a:p>
          </p:txBody>
        </p:sp>
      </p:grpSp>
      <p:grpSp>
        <p:nvGrpSpPr>
          <p:cNvPr id="218" name="Google Shape;218;p11"/>
          <p:cNvGrpSpPr/>
          <p:nvPr/>
        </p:nvGrpSpPr>
        <p:grpSpPr>
          <a:xfrm>
            <a:off x="4180115" y="5415997"/>
            <a:ext cx="4327116" cy="3861713"/>
            <a:chOff x="498627" y="5420857"/>
            <a:chExt cx="10708752" cy="3629480"/>
          </a:xfrm>
        </p:grpSpPr>
        <p:cxnSp>
          <p:nvCxnSpPr>
            <p:cNvPr id="219" name="Google Shape;219;p11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med" w="med" type="stealth"/>
            </a:ln>
          </p:spPr>
        </p:cxnSp>
        <p:cxnSp>
          <p:nvCxnSpPr>
            <p:cNvPr id="220" name="Google Shape;220;p11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med" w="med" type="stealth"/>
            </a:ln>
          </p:spPr>
        </p:cxnSp>
        <p:sp>
          <p:nvSpPr>
            <p:cNvPr id="221" name="Google Shape;221;p11"/>
            <p:cNvSpPr/>
            <p:nvPr/>
          </p:nvSpPr>
          <p:spPr>
            <a:xfrm>
              <a:off x="498627" y="8101219"/>
              <a:ext cx="2936060" cy="949118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50196"/>
                </a:srgbClr>
              </a:outerShdw>
            </a:effectLst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Libre Franklin Medium"/>
                <a:buNone/>
              </a:pPr>
              <a:r>
                <a:rPr b="0" i="0" lang="en-US" sz="4000" u="none" cap="none" strike="noStrike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Yy</a:t>
              </a:r>
              <a:endParaRPr/>
            </a:p>
          </p:txBody>
        </p:sp>
      </p:grpSp>
      <p:sp>
        <p:nvSpPr>
          <p:cNvPr id="222" name="Google Shape;222;p11"/>
          <p:cNvSpPr txBox="1"/>
          <p:nvPr/>
        </p:nvSpPr>
        <p:spPr>
          <a:xfrm>
            <a:off x="-108355" y="8949415"/>
            <a:ext cx="2498380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 Medium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½ x ½= 1/4</a:t>
            </a:r>
            <a:endParaRPr/>
          </a:p>
        </p:txBody>
      </p:sp>
      <p:sp>
        <p:nvSpPr>
          <p:cNvPr id="223" name="Google Shape;223;p11"/>
          <p:cNvSpPr txBox="1"/>
          <p:nvPr/>
        </p:nvSpPr>
        <p:spPr>
          <a:xfrm>
            <a:off x="3409815" y="9070443"/>
            <a:ext cx="2524354" cy="121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 Medium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½ x ½=1/4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24" name="Google Shape;224;p11"/>
          <p:cNvSpPr txBox="1"/>
          <p:nvPr/>
        </p:nvSpPr>
        <p:spPr>
          <a:xfrm>
            <a:off x="7334909" y="8210751"/>
            <a:ext cx="3807245" cy="2133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600"/>
              <a:buFont typeface="Libre Franklin Medium"/>
              <a:buNone/>
            </a:pPr>
            <a:r>
              <a:rPr b="0" i="0" lang="en-US" sz="66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¼+¼= ½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Trebuchet MS"/>
              <a:buNone/>
            </a:pPr>
            <a:r>
              <a:t/>
            </a:r>
            <a:endParaRPr b="0" i="0" sz="6600" u="none" cap="none" strike="noStrike">
              <a:solidFill>
                <a:srgbClr val="8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/>
          <p:nvPr/>
        </p:nvSpPr>
        <p:spPr>
          <a:xfrm>
            <a:off x="152400" y="749299"/>
            <a:ext cx="12700000" cy="2318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800"/>
              <a:buFont typeface="Libre Franklin Medium"/>
              <a:buNone/>
            </a:pPr>
            <a:r>
              <a:rPr b="0" i="0" lang="en-US" sz="48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Calcolare la probabilità che la progenie di un ibrido </a:t>
            </a:r>
            <a:r>
              <a:rPr b="0" i="1" lang="en-US" sz="48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Yy </a:t>
            </a:r>
            <a:r>
              <a:rPr b="0" i="0" lang="en-US" sz="48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che si autofeconda, sia un ibrido simile ai genitori</a:t>
            </a:r>
            <a:endParaRPr/>
          </a:p>
        </p:txBody>
      </p:sp>
      <p:sp>
        <p:nvSpPr>
          <p:cNvPr id="230" name="Google Shape;230;p12"/>
          <p:cNvSpPr/>
          <p:nvPr/>
        </p:nvSpPr>
        <p:spPr>
          <a:xfrm>
            <a:off x="400777" y="2853272"/>
            <a:ext cx="6665105" cy="6889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6000"/>
              <a:buFont typeface="Libre Franklin"/>
              <a:buNone/>
            </a:pPr>
            <a:r>
              <a:t/>
            </a:r>
            <a:endParaRPr b="0" i="0" sz="6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Franklin"/>
              <a:buNone/>
            </a:pPr>
            <a:r>
              <a:rPr b="0" i="0" lang="en-US" sz="3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Bisogna sommare </a:t>
            </a:r>
            <a:r>
              <a:rPr b="0" i="0" lang="en-US" sz="35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1/4</a:t>
            </a:r>
            <a:r>
              <a:rPr b="0" i="0" lang="en-US" sz="3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(la probabilità che l’allele </a:t>
            </a:r>
            <a:r>
              <a:rPr b="0" i="1" lang="en-US" sz="35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Y </a:t>
            </a:r>
            <a:r>
              <a:rPr b="0" i="0" lang="en-US" sz="3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materno si unisca con l’allele paterno </a:t>
            </a:r>
            <a:r>
              <a:rPr b="0" i="1" lang="en-US" sz="35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y</a:t>
            </a:r>
            <a:r>
              <a:rPr b="0" i="0" lang="en-US" sz="3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) e </a:t>
            </a:r>
            <a:r>
              <a:rPr b="0" i="0" lang="en-US" sz="35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1/4 </a:t>
            </a:r>
            <a:r>
              <a:rPr b="0" i="0" lang="en-US" sz="3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(la probabilità dell’evento mutualmente escluso, cioè la probabilità che l’allele paterno Y incontri quello materno y) per ottenere </a:t>
            </a:r>
            <a:r>
              <a:rPr b="0" i="0" lang="en-US" sz="35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2/4 = </a:t>
            </a:r>
            <a:r>
              <a:rPr b="0" i="0" lang="en-US" sz="36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1/2</a:t>
            </a:r>
            <a:r>
              <a:rPr b="0" i="0" lang="en-US" sz="3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di nuovo lo stesso risultato del quadrato di Punnett.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2400"/>
              <a:buFont typeface="Libre Frankli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2400"/>
              <a:buFont typeface="Libre Frankli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31" name="Google Shape;231;p12"/>
          <p:cNvGrpSpPr/>
          <p:nvPr/>
        </p:nvGrpSpPr>
        <p:grpSpPr>
          <a:xfrm>
            <a:off x="7205561" y="4185863"/>
            <a:ext cx="5646839" cy="5034406"/>
            <a:chOff x="7205561" y="4185863"/>
            <a:chExt cx="5646839" cy="5034406"/>
          </a:xfrm>
        </p:grpSpPr>
        <p:pic>
          <p:nvPicPr>
            <p:cNvPr id="232" name="Google Shape;232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205561" y="4185863"/>
              <a:ext cx="5646839" cy="503440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3" name="Google Shape;233;p12"/>
            <p:cNvGrpSpPr/>
            <p:nvPr/>
          </p:nvGrpSpPr>
          <p:grpSpPr>
            <a:xfrm>
              <a:off x="7274062" y="4630258"/>
              <a:ext cx="5212753" cy="4019592"/>
              <a:chOff x="7274062" y="4630258"/>
              <a:chExt cx="5212753" cy="4019592"/>
            </a:xfrm>
          </p:grpSpPr>
          <p:sp>
            <p:nvSpPr>
              <p:cNvPr id="234" name="Google Shape;234;p12"/>
              <p:cNvSpPr txBox="1"/>
              <p:nvPr/>
            </p:nvSpPr>
            <p:spPr>
              <a:xfrm>
                <a:off x="7274062" y="5747928"/>
                <a:ext cx="865196" cy="656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62626"/>
                  </a:buClr>
                  <a:buSzPts val="3600"/>
                  <a:buFont typeface="Libre Franklin Medium"/>
                  <a:buNone/>
                </a:pPr>
                <a:r>
                  <a:rPr b="0" i="0" lang="en-US" sz="3600" u="none" cap="none" strike="noStrike">
                    <a:solidFill>
                      <a:srgbClr val="262626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1/2</a:t>
                </a:r>
                <a:endParaRPr/>
              </a:p>
            </p:txBody>
          </p:sp>
          <p:sp>
            <p:nvSpPr>
              <p:cNvPr id="235" name="Google Shape;235;p12"/>
              <p:cNvSpPr txBox="1"/>
              <p:nvPr/>
            </p:nvSpPr>
            <p:spPr>
              <a:xfrm>
                <a:off x="7274062" y="7993260"/>
                <a:ext cx="865196" cy="656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62626"/>
                  </a:buClr>
                  <a:buSzPts val="3600"/>
                  <a:buFont typeface="Libre Franklin Medium"/>
                  <a:buNone/>
                </a:pPr>
                <a:r>
                  <a:rPr b="0" i="0" lang="en-US" sz="3600" u="none" cap="none" strike="noStrike">
                    <a:solidFill>
                      <a:srgbClr val="262626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1/2</a:t>
                </a:r>
                <a:endParaRPr/>
              </a:p>
            </p:txBody>
          </p:sp>
          <p:sp>
            <p:nvSpPr>
              <p:cNvPr id="236" name="Google Shape;236;p12"/>
              <p:cNvSpPr txBox="1"/>
              <p:nvPr/>
            </p:nvSpPr>
            <p:spPr>
              <a:xfrm>
                <a:off x="8499760" y="4630258"/>
                <a:ext cx="865196" cy="656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62626"/>
                  </a:buClr>
                  <a:buSzPts val="3600"/>
                  <a:buFont typeface="Libre Franklin Medium"/>
                  <a:buNone/>
                </a:pPr>
                <a:r>
                  <a:rPr b="0" i="0" lang="en-US" sz="3600" u="none" cap="none" strike="noStrike">
                    <a:solidFill>
                      <a:srgbClr val="262626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1/2</a:t>
                </a:r>
                <a:endParaRPr/>
              </a:p>
            </p:txBody>
          </p:sp>
          <p:sp>
            <p:nvSpPr>
              <p:cNvPr id="237" name="Google Shape;237;p12"/>
              <p:cNvSpPr txBox="1"/>
              <p:nvPr/>
            </p:nvSpPr>
            <p:spPr>
              <a:xfrm>
                <a:off x="11621619" y="4630258"/>
                <a:ext cx="865196" cy="656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62626"/>
                  </a:buClr>
                  <a:buSzPts val="3600"/>
                  <a:buFont typeface="Libre Franklin Medium"/>
                  <a:buNone/>
                </a:pPr>
                <a:r>
                  <a:rPr b="0" i="0" lang="en-US" sz="3600" u="none" cap="none" strike="noStrike">
                    <a:solidFill>
                      <a:srgbClr val="262626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1/2</a:t>
                </a:r>
                <a:endParaRPr/>
              </a:p>
            </p:txBody>
          </p:sp>
        </p:grpSp>
      </p:grpSp>
      <p:grpSp>
        <p:nvGrpSpPr>
          <p:cNvPr id="238" name="Google Shape;238;p12"/>
          <p:cNvGrpSpPr/>
          <p:nvPr/>
        </p:nvGrpSpPr>
        <p:grpSpPr>
          <a:xfrm>
            <a:off x="9379378" y="6991136"/>
            <a:ext cx="2746475" cy="2192193"/>
            <a:chOff x="9379378" y="6991136"/>
            <a:chExt cx="2746475" cy="2192193"/>
          </a:xfrm>
        </p:grpSpPr>
        <p:sp>
          <p:nvSpPr>
            <p:cNvPr id="239" name="Google Shape;239;p12"/>
            <p:cNvSpPr txBox="1"/>
            <p:nvPr/>
          </p:nvSpPr>
          <p:spPr>
            <a:xfrm>
              <a:off x="9712790" y="6991136"/>
              <a:ext cx="695728" cy="5334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Libre Franklin Medium"/>
                <a:buNone/>
              </a:pPr>
              <a:r>
                <a:rPr b="0" i="0" lang="en-US" sz="2800" u="none" cap="none" strike="noStrike">
                  <a:solidFill>
                    <a:srgbClr val="FF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1/4</a:t>
              </a:r>
              <a:endParaRPr/>
            </a:p>
          </p:txBody>
        </p:sp>
        <p:sp>
          <p:nvSpPr>
            <p:cNvPr id="240" name="Google Shape;240;p12"/>
            <p:cNvSpPr txBox="1"/>
            <p:nvPr/>
          </p:nvSpPr>
          <p:spPr>
            <a:xfrm>
              <a:off x="11295934" y="7042307"/>
              <a:ext cx="695728" cy="5334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Libre Franklin Medium"/>
                <a:buNone/>
              </a:pPr>
              <a:r>
                <a:rPr b="0" i="0" lang="en-US" sz="2800" u="none" cap="none" strike="noStrike">
                  <a:solidFill>
                    <a:srgbClr val="FF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1/4</a:t>
              </a:r>
              <a:endParaRPr/>
            </a:p>
          </p:txBody>
        </p:sp>
        <p:sp>
          <p:nvSpPr>
            <p:cNvPr id="241" name="Google Shape;241;p12"/>
            <p:cNvSpPr txBox="1"/>
            <p:nvPr/>
          </p:nvSpPr>
          <p:spPr>
            <a:xfrm>
              <a:off x="11430125" y="8649850"/>
              <a:ext cx="695728" cy="5334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Libre Franklin Medium"/>
                <a:buNone/>
              </a:pPr>
              <a:r>
                <a:rPr b="0" i="0" lang="en-US" sz="2800" u="none" cap="none" strike="noStrike">
                  <a:solidFill>
                    <a:srgbClr val="FF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1/4</a:t>
              </a:r>
              <a:endParaRPr/>
            </a:p>
          </p:txBody>
        </p:sp>
        <p:sp>
          <p:nvSpPr>
            <p:cNvPr id="242" name="Google Shape;242;p12"/>
            <p:cNvSpPr txBox="1"/>
            <p:nvPr/>
          </p:nvSpPr>
          <p:spPr>
            <a:xfrm>
              <a:off x="9379378" y="8649850"/>
              <a:ext cx="695728" cy="5334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Libre Franklin Medium"/>
                <a:buNone/>
              </a:pPr>
              <a:r>
                <a:rPr b="0" i="0" lang="en-US" sz="2800" u="none" cap="none" strike="noStrike">
                  <a:solidFill>
                    <a:srgbClr val="FF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1/4</a:t>
              </a:r>
              <a:endParaRPr/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/>
          <p:nvPr/>
        </p:nvSpPr>
        <p:spPr>
          <a:xfrm>
            <a:off x="2558053" y="1537591"/>
            <a:ext cx="1216405" cy="100984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38100" rotWithShape="0" dir="5400000" dist="25400">
              <a:srgbClr val="000000">
                <a:alpha val="50196"/>
              </a:srgbClr>
            </a:outerShdw>
          </a:effectLst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Franklin Medium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Yy</a:t>
            </a:r>
            <a:endParaRPr/>
          </a:p>
        </p:txBody>
      </p:sp>
      <p:sp>
        <p:nvSpPr>
          <p:cNvPr id="248" name="Google Shape;248;p13"/>
          <p:cNvSpPr/>
          <p:nvPr/>
        </p:nvSpPr>
        <p:spPr>
          <a:xfrm>
            <a:off x="1118393" y="3961806"/>
            <a:ext cx="1216405" cy="1009848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50196"/>
              </a:srgbClr>
            </a:outerShdw>
          </a:effectLst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Franklin Medium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Y</a:t>
            </a:r>
            <a:endParaRPr/>
          </a:p>
        </p:txBody>
      </p:sp>
      <p:sp>
        <p:nvSpPr>
          <p:cNvPr id="249" name="Google Shape;249;p13"/>
          <p:cNvSpPr/>
          <p:nvPr/>
        </p:nvSpPr>
        <p:spPr>
          <a:xfrm>
            <a:off x="4132924" y="3978398"/>
            <a:ext cx="1216405" cy="1009848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50196"/>
              </a:srgbClr>
            </a:outerShdw>
          </a:effectLst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Franklin Medium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y</a:t>
            </a:r>
            <a:endParaRPr/>
          </a:p>
        </p:txBody>
      </p:sp>
      <p:sp>
        <p:nvSpPr>
          <p:cNvPr id="250" name="Google Shape;250;p13"/>
          <p:cNvSpPr/>
          <p:nvPr/>
        </p:nvSpPr>
        <p:spPr>
          <a:xfrm rot="3781167">
            <a:off x="3468803" y="2531563"/>
            <a:ext cx="1071996" cy="142656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50196"/>
              </a:srgbClr>
            </a:outerShdw>
          </a:effectLst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1" name="Google Shape;251;p13"/>
          <p:cNvSpPr/>
          <p:nvPr/>
        </p:nvSpPr>
        <p:spPr>
          <a:xfrm rot="7244217">
            <a:off x="1864789" y="2543105"/>
            <a:ext cx="1071996" cy="142656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50196"/>
              </a:srgbClr>
            </a:outerShdw>
          </a:effectLst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52" name="Google Shape;252;p13"/>
          <p:cNvGrpSpPr/>
          <p:nvPr/>
        </p:nvGrpSpPr>
        <p:grpSpPr>
          <a:xfrm>
            <a:off x="1082100" y="4971654"/>
            <a:ext cx="4023532" cy="662086"/>
            <a:chOff x="2548916" y="4971654"/>
            <a:chExt cx="4023532" cy="662086"/>
          </a:xfrm>
        </p:grpSpPr>
        <p:sp>
          <p:nvSpPr>
            <p:cNvPr id="253" name="Google Shape;253;p13"/>
            <p:cNvSpPr txBox="1"/>
            <p:nvPr/>
          </p:nvSpPr>
          <p:spPr>
            <a:xfrm>
              <a:off x="2548916" y="4971654"/>
              <a:ext cx="865196" cy="6565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Libre Franklin Medium"/>
                <a:buNone/>
              </a:pPr>
              <a:r>
                <a:rPr b="0" i="0" lang="en-US" sz="3600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1/2</a:t>
              </a:r>
              <a:endParaRPr/>
            </a:p>
          </p:txBody>
        </p:sp>
        <p:sp>
          <p:nvSpPr>
            <p:cNvPr id="254" name="Google Shape;254;p13"/>
            <p:cNvSpPr txBox="1"/>
            <p:nvPr/>
          </p:nvSpPr>
          <p:spPr>
            <a:xfrm>
              <a:off x="5707252" y="4977150"/>
              <a:ext cx="865196" cy="6565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Libre Franklin Medium"/>
                <a:buNone/>
              </a:pPr>
              <a:r>
                <a:rPr b="0" i="0" lang="en-US" sz="3600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1/2</a:t>
              </a:r>
              <a:endParaRPr/>
            </a:p>
          </p:txBody>
        </p:sp>
      </p:grpSp>
      <p:grpSp>
        <p:nvGrpSpPr>
          <p:cNvPr id="255" name="Google Shape;255;p13"/>
          <p:cNvGrpSpPr/>
          <p:nvPr/>
        </p:nvGrpSpPr>
        <p:grpSpPr>
          <a:xfrm>
            <a:off x="8007667" y="1545361"/>
            <a:ext cx="4267229" cy="4096149"/>
            <a:chOff x="6135896" y="1044497"/>
            <a:chExt cx="4267229" cy="4096149"/>
          </a:xfrm>
        </p:grpSpPr>
        <p:sp>
          <p:nvSpPr>
            <p:cNvPr id="256" name="Google Shape;256;p13"/>
            <p:cNvSpPr/>
            <p:nvPr/>
          </p:nvSpPr>
          <p:spPr>
            <a:xfrm>
              <a:off x="7611849" y="1044497"/>
              <a:ext cx="1216405" cy="10098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38100" rotWithShape="0" dir="5400000" dist="25400">
                <a:srgbClr val="000000">
                  <a:alpha val="50196"/>
                </a:srgbClr>
              </a:outerShdw>
            </a:effectLst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Libre Franklin Medium"/>
                <a:buNone/>
              </a:pPr>
              <a:r>
                <a:rPr b="0" i="0" lang="en-US" sz="4000" u="none" cap="none" strike="noStrike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Yy</a:t>
              </a: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6172189" y="3468712"/>
              <a:ext cx="1216405" cy="1009848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50196"/>
                </a:srgbClr>
              </a:outerShdw>
            </a:effectLst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Libre Franklin Medium"/>
                <a:buNone/>
              </a:pPr>
              <a:r>
                <a:rPr b="0" i="0" lang="en-US" sz="4000" u="none" cap="none" strike="noStrike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Y</a:t>
              </a: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9186720" y="3485304"/>
              <a:ext cx="1216405" cy="1009848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50196"/>
                </a:srgbClr>
              </a:outerShdw>
            </a:effectLst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Libre Franklin Medium"/>
                <a:buNone/>
              </a:pPr>
              <a:r>
                <a:rPr b="0" i="0" lang="en-US" sz="4000" u="none" cap="none" strike="noStrike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y</a:t>
              </a: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 rot="3781167">
              <a:off x="8522599" y="2038469"/>
              <a:ext cx="1071996" cy="142656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/>
            </a:solidFill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50196"/>
                </a:srgbClr>
              </a:outerShdw>
            </a:effectLst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Trebuchet M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0" name="Google Shape;260;p13"/>
            <p:cNvSpPr/>
            <p:nvPr/>
          </p:nvSpPr>
          <p:spPr>
            <a:xfrm rot="7244217">
              <a:off x="6757593" y="2139451"/>
              <a:ext cx="1071996" cy="142656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/>
            </a:solidFill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50196"/>
                </a:srgbClr>
              </a:outerShdw>
            </a:effectLst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Trebuchet M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261" name="Google Shape;261;p13"/>
            <p:cNvGrpSpPr/>
            <p:nvPr/>
          </p:nvGrpSpPr>
          <p:grpSpPr>
            <a:xfrm>
              <a:off x="6135896" y="4478560"/>
              <a:ext cx="4023532" cy="662086"/>
              <a:chOff x="2548916" y="4971654"/>
              <a:chExt cx="4023532" cy="662086"/>
            </a:xfrm>
          </p:grpSpPr>
          <p:sp>
            <p:nvSpPr>
              <p:cNvPr id="262" name="Google Shape;262;p13"/>
              <p:cNvSpPr txBox="1"/>
              <p:nvPr/>
            </p:nvSpPr>
            <p:spPr>
              <a:xfrm>
                <a:off x="2548916" y="4971654"/>
                <a:ext cx="865196" cy="656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600"/>
                  <a:buFont typeface="Libre Franklin Medium"/>
                  <a:buNone/>
                </a:pPr>
                <a:r>
                  <a:rPr b="0" i="0" lang="en-US" sz="3600" u="none" cap="none" strike="noStrike">
                    <a:solidFill>
                      <a:srgbClr val="FFFFFF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1/2</a:t>
                </a:r>
                <a:endParaRPr/>
              </a:p>
            </p:txBody>
          </p:sp>
          <p:sp>
            <p:nvSpPr>
              <p:cNvPr id="263" name="Google Shape;263;p13"/>
              <p:cNvSpPr txBox="1"/>
              <p:nvPr/>
            </p:nvSpPr>
            <p:spPr>
              <a:xfrm>
                <a:off x="5707252" y="4977150"/>
                <a:ext cx="865196" cy="656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600"/>
                  <a:buFont typeface="Libre Franklin Medium"/>
                  <a:buNone/>
                </a:pPr>
                <a:r>
                  <a:rPr b="0" i="0" lang="en-US" sz="3600" u="none" cap="none" strike="noStrike">
                    <a:solidFill>
                      <a:srgbClr val="FFFFFF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1/2</a:t>
                </a:r>
                <a:endParaRPr/>
              </a:p>
            </p:txBody>
          </p:sp>
        </p:grpSp>
      </p:grpSp>
      <p:grpSp>
        <p:nvGrpSpPr>
          <p:cNvPr id="264" name="Google Shape;264;p13"/>
          <p:cNvGrpSpPr/>
          <p:nvPr/>
        </p:nvGrpSpPr>
        <p:grpSpPr>
          <a:xfrm>
            <a:off x="1118393" y="4971654"/>
            <a:ext cx="10570739" cy="4159486"/>
            <a:chOff x="1118393" y="4971654"/>
            <a:chExt cx="10570739" cy="4159486"/>
          </a:xfrm>
        </p:grpSpPr>
        <p:cxnSp>
          <p:nvCxnSpPr>
            <p:cNvPr id="265" name="Google Shape;265;p13"/>
            <p:cNvCxnSpPr>
              <a:stCxn id="253" idx="0"/>
            </p:cNvCxnSpPr>
            <p:nvPr/>
          </p:nvCxnSpPr>
          <p:spPr>
            <a:xfrm>
              <a:off x="1514698" y="4971654"/>
              <a:ext cx="202500" cy="3149700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med" w="med" type="stealth"/>
            </a:ln>
          </p:spPr>
        </p:cxnSp>
        <p:cxnSp>
          <p:nvCxnSpPr>
            <p:cNvPr id="266" name="Google Shape;266;p13"/>
            <p:cNvCxnSpPr/>
            <p:nvPr/>
          </p:nvCxnSpPr>
          <p:spPr>
            <a:xfrm flipH="1">
              <a:off x="1867873" y="4996016"/>
              <a:ext cx="9821259" cy="3125276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med" w="med" type="stealth"/>
            </a:ln>
          </p:spPr>
        </p:cxnSp>
        <p:sp>
          <p:nvSpPr>
            <p:cNvPr id="267" name="Google Shape;267;p13"/>
            <p:cNvSpPr/>
            <p:nvPr/>
          </p:nvSpPr>
          <p:spPr>
            <a:xfrm>
              <a:off x="1118393" y="8121292"/>
              <a:ext cx="1216405" cy="1009848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50196"/>
                </a:srgbClr>
              </a:outerShdw>
            </a:effectLst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Libre Franklin Medium"/>
                <a:buNone/>
              </a:pPr>
              <a:r>
                <a:rPr b="0" i="0" lang="en-US" sz="4000" u="none" cap="none" strike="noStrike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Yy</a:t>
              </a:r>
              <a:endParaRPr/>
            </a:p>
          </p:txBody>
        </p:sp>
      </p:grpSp>
      <p:cxnSp>
        <p:nvCxnSpPr>
          <p:cNvPr id="268" name="Google Shape;268;p13"/>
          <p:cNvCxnSpPr/>
          <p:nvPr/>
        </p:nvCxnSpPr>
        <p:spPr>
          <a:xfrm>
            <a:off x="4672539" y="5872042"/>
            <a:ext cx="0" cy="2417177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med" w="med" type="stealth"/>
          </a:ln>
        </p:spPr>
      </p:cxnSp>
      <p:cxnSp>
        <p:nvCxnSpPr>
          <p:cNvPr id="269" name="Google Shape;269;p13"/>
          <p:cNvCxnSpPr>
            <a:stCxn id="262" idx="0"/>
          </p:cNvCxnSpPr>
          <p:nvPr/>
        </p:nvCxnSpPr>
        <p:spPr>
          <a:xfrm flipH="1">
            <a:off x="4733465" y="4979424"/>
            <a:ext cx="3706800" cy="33099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med" w="med" type="stealth"/>
          </a:ln>
        </p:spPr>
      </p:cxnSp>
      <p:sp>
        <p:nvSpPr>
          <p:cNvPr id="270" name="Google Shape;270;p13"/>
          <p:cNvSpPr/>
          <p:nvPr/>
        </p:nvSpPr>
        <p:spPr>
          <a:xfrm>
            <a:off x="4180115" y="8267862"/>
            <a:ext cx="1186382" cy="100984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38100" rotWithShape="0" dir="5400000" dist="25400">
              <a:srgbClr val="000000">
                <a:alpha val="50196"/>
              </a:srgbClr>
            </a:outerShdw>
          </a:effectLst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Franklin Medium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Yy</a:t>
            </a:r>
            <a:endParaRPr/>
          </a:p>
        </p:txBody>
      </p:sp>
      <p:sp>
        <p:nvSpPr>
          <p:cNvPr id="271" name="Google Shape;271;p13"/>
          <p:cNvSpPr txBox="1"/>
          <p:nvPr/>
        </p:nvSpPr>
        <p:spPr>
          <a:xfrm>
            <a:off x="-108355" y="8949415"/>
            <a:ext cx="2498380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Libre Franklin Medium"/>
              <a:buNone/>
            </a:pPr>
            <a:r>
              <a:rPr b="0" i="0" lang="en-US" sz="36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½ x ½= 1/4</a:t>
            </a:r>
            <a:endParaRPr/>
          </a:p>
        </p:txBody>
      </p:sp>
      <p:sp>
        <p:nvSpPr>
          <p:cNvPr id="272" name="Google Shape;272;p13"/>
          <p:cNvSpPr txBox="1"/>
          <p:nvPr/>
        </p:nvSpPr>
        <p:spPr>
          <a:xfrm>
            <a:off x="2926839" y="9070443"/>
            <a:ext cx="2524354" cy="121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Libre Franklin Medium"/>
              <a:buNone/>
            </a:pPr>
            <a:r>
              <a:rPr b="0" i="0" lang="en-US" sz="36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½ x ½=1/4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t/>
            </a:r>
            <a:endParaRPr b="0" i="0" sz="3600" u="none" cap="none" strike="noStrike">
              <a:solidFill>
                <a:srgbClr val="8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73" name="Google Shape;273;p13"/>
          <p:cNvSpPr txBox="1"/>
          <p:nvPr/>
        </p:nvSpPr>
        <p:spPr>
          <a:xfrm>
            <a:off x="3626327" y="362225"/>
            <a:ext cx="5435483" cy="1118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600"/>
              <a:buFont typeface="Libre Franklin Medium"/>
              <a:buNone/>
            </a:pPr>
            <a:r>
              <a:rPr b="0" i="0" lang="en-US" sz="66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¼+¼+¼= 3/4</a:t>
            </a:r>
            <a:endParaRPr/>
          </a:p>
        </p:txBody>
      </p:sp>
      <p:grpSp>
        <p:nvGrpSpPr>
          <p:cNvPr id="274" name="Google Shape;274;p13"/>
          <p:cNvGrpSpPr/>
          <p:nvPr/>
        </p:nvGrpSpPr>
        <p:grpSpPr>
          <a:xfrm>
            <a:off x="1514698" y="4971654"/>
            <a:ext cx="6925567" cy="5291472"/>
            <a:chOff x="1514698" y="4971654"/>
            <a:chExt cx="6925567" cy="5291472"/>
          </a:xfrm>
        </p:grpSpPr>
        <p:sp>
          <p:nvSpPr>
            <p:cNvPr id="275" name="Google Shape;275;p13"/>
            <p:cNvSpPr/>
            <p:nvPr/>
          </p:nvSpPr>
          <p:spPr>
            <a:xfrm>
              <a:off x="5924528" y="8272722"/>
              <a:ext cx="1186382" cy="100984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38100" rotWithShape="0" dir="5400000" dist="25400">
                <a:srgbClr val="000000">
                  <a:alpha val="50196"/>
                </a:srgbClr>
              </a:outerShdw>
            </a:effectLst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Libre Franklin Medium"/>
                <a:buNone/>
              </a:pPr>
              <a:r>
                <a:rPr b="0" i="0" lang="en-US" sz="4000" u="none" cap="none" strike="noStrike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YY</a:t>
              </a:r>
              <a:endParaRPr/>
            </a:p>
          </p:txBody>
        </p:sp>
        <p:cxnSp>
          <p:nvCxnSpPr>
            <p:cNvPr id="276" name="Google Shape;276;p13"/>
            <p:cNvCxnSpPr>
              <a:stCxn id="253" idx="0"/>
            </p:cNvCxnSpPr>
            <p:nvPr/>
          </p:nvCxnSpPr>
          <p:spPr>
            <a:xfrm>
              <a:off x="1514698" y="4971654"/>
              <a:ext cx="4860000" cy="3301200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med" w="med" type="stealth"/>
            </a:ln>
          </p:spPr>
        </p:cxnSp>
        <p:cxnSp>
          <p:nvCxnSpPr>
            <p:cNvPr id="277" name="Google Shape;277;p13"/>
            <p:cNvCxnSpPr>
              <a:stCxn id="262" idx="0"/>
            </p:cNvCxnSpPr>
            <p:nvPr/>
          </p:nvCxnSpPr>
          <p:spPr>
            <a:xfrm flipH="1">
              <a:off x="6529265" y="4979424"/>
              <a:ext cx="1911000" cy="3336000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med" w="med" type="stealth"/>
            </a:ln>
          </p:spPr>
        </p:cxnSp>
        <p:sp>
          <p:nvSpPr>
            <p:cNvPr id="278" name="Google Shape;278;p13"/>
            <p:cNvSpPr txBox="1"/>
            <p:nvPr/>
          </p:nvSpPr>
          <p:spPr>
            <a:xfrm>
              <a:off x="5298033" y="9052538"/>
              <a:ext cx="2524354" cy="12105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0000"/>
                </a:buClr>
                <a:buSzPts val="3600"/>
                <a:buFont typeface="Libre Franklin Medium"/>
                <a:buNone/>
              </a:pPr>
              <a:r>
                <a:rPr b="0" i="0" lang="en-US" sz="3600" u="none" cap="none" strike="noStrike">
                  <a:solidFill>
                    <a:srgbClr val="8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½ x ½=1/4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Trebuchet MS"/>
                <a:buNone/>
              </a:pPr>
              <a:r>
                <a:t/>
              </a:r>
              <a:endParaRPr b="0" i="0" sz="36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79" name="Google Shape;279;p13"/>
          <p:cNvGrpSpPr/>
          <p:nvPr/>
        </p:nvGrpSpPr>
        <p:grpSpPr>
          <a:xfrm>
            <a:off x="4918178" y="4996016"/>
            <a:ext cx="6770954" cy="5285015"/>
            <a:chOff x="1867872" y="4978111"/>
            <a:chExt cx="6770954" cy="5285015"/>
          </a:xfrm>
        </p:grpSpPr>
        <p:sp>
          <p:nvSpPr>
            <p:cNvPr id="280" name="Google Shape;280;p13"/>
            <p:cNvSpPr/>
            <p:nvPr/>
          </p:nvSpPr>
          <p:spPr>
            <a:xfrm>
              <a:off x="5924528" y="8272722"/>
              <a:ext cx="1186382" cy="1009847"/>
            </a:xfrm>
            <a:prstGeom prst="ellipse">
              <a:avLst/>
            </a:prstGeom>
            <a:solidFill>
              <a:srgbClr val="008000"/>
            </a:solidFill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50196"/>
                </a:srgbClr>
              </a:outerShdw>
            </a:effectLst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Libre Franklin Medium"/>
                <a:buNone/>
              </a:pPr>
              <a:r>
                <a:rPr b="0" i="0" lang="en-US" sz="4000" u="none" cap="none" strike="noStrike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yy</a:t>
              </a:r>
              <a:endParaRPr/>
            </a:p>
          </p:txBody>
        </p:sp>
        <p:cxnSp>
          <p:nvCxnSpPr>
            <p:cNvPr id="281" name="Google Shape;281;p13"/>
            <p:cNvCxnSpPr/>
            <p:nvPr/>
          </p:nvCxnSpPr>
          <p:spPr>
            <a:xfrm>
              <a:off x="1867872" y="4978111"/>
              <a:ext cx="4506743" cy="3294611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med" w="med" type="stealth"/>
            </a:ln>
          </p:spPr>
        </p:cxnSp>
        <p:cxnSp>
          <p:nvCxnSpPr>
            <p:cNvPr id="282" name="Google Shape;282;p13"/>
            <p:cNvCxnSpPr/>
            <p:nvPr/>
          </p:nvCxnSpPr>
          <p:spPr>
            <a:xfrm flipH="1">
              <a:off x="6529232" y="4978111"/>
              <a:ext cx="2109594" cy="3337327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med" w="med" type="stealth"/>
            </a:ln>
          </p:spPr>
        </p:cxnSp>
        <p:sp>
          <p:nvSpPr>
            <p:cNvPr id="283" name="Google Shape;283;p13"/>
            <p:cNvSpPr txBox="1"/>
            <p:nvPr/>
          </p:nvSpPr>
          <p:spPr>
            <a:xfrm>
              <a:off x="5298033" y="9052538"/>
              <a:ext cx="2524354" cy="1210588"/>
            </a:xfrm>
            <a:prstGeom prst="rect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0000"/>
                </a:buClr>
                <a:buSzPts val="3600"/>
                <a:buFont typeface="Libre Franklin Medium"/>
                <a:buNone/>
              </a:pPr>
              <a:r>
                <a:rPr b="0" i="0" lang="en-US" sz="3600" u="none" cap="none" strike="noStrike">
                  <a:solidFill>
                    <a:srgbClr val="8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½ x ½=1/4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Trebuchet MS"/>
                <a:buNone/>
              </a:pPr>
              <a:r>
                <a:t/>
              </a:r>
              <a:endParaRPr b="0" i="0" sz="36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284" name="Google Shape;284;p13"/>
          <p:cNvSpPr txBox="1"/>
          <p:nvPr/>
        </p:nvSpPr>
        <p:spPr>
          <a:xfrm>
            <a:off x="-21519" y="3987576"/>
            <a:ext cx="865196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Libre Franklin Medium"/>
              <a:buNone/>
            </a:pPr>
            <a:r>
              <a:rPr b="0" i="0" lang="en-US" sz="36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1/2</a:t>
            </a:r>
            <a:endParaRPr/>
          </a:p>
        </p:txBody>
      </p:sp>
      <p:sp>
        <p:nvSpPr>
          <p:cNvPr id="285" name="Google Shape;285;p13"/>
          <p:cNvSpPr txBox="1"/>
          <p:nvPr/>
        </p:nvSpPr>
        <p:spPr>
          <a:xfrm>
            <a:off x="3107869" y="4052240"/>
            <a:ext cx="865196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Libre Franklin Medium"/>
              <a:buNone/>
            </a:pPr>
            <a:r>
              <a:rPr b="0" i="0" lang="en-US" sz="36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1/2</a:t>
            </a:r>
            <a:endParaRPr/>
          </a:p>
        </p:txBody>
      </p:sp>
      <p:sp>
        <p:nvSpPr>
          <p:cNvPr id="286" name="Google Shape;286;p13"/>
          <p:cNvSpPr txBox="1"/>
          <p:nvPr/>
        </p:nvSpPr>
        <p:spPr>
          <a:xfrm>
            <a:off x="7074617" y="4163471"/>
            <a:ext cx="865196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Libre Franklin Medium"/>
              <a:buNone/>
            </a:pPr>
            <a:r>
              <a:rPr b="0" i="0" lang="en-US" sz="36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1/2</a:t>
            </a:r>
            <a:endParaRPr/>
          </a:p>
        </p:txBody>
      </p:sp>
      <p:sp>
        <p:nvSpPr>
          <p:cNvPr id="287" name="Google Shape;287;p13"/>
          <p:cNvSpPr txBox="1"/>
          <p:nvPr/>
        </p:nvSpPr>
        <p:spPr>
          <a:xfrm>
            <a:off x="10168197" y="4163471"/>
            <a:ext cx="865196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Libre Franklin Medium"/>
              <a:buNone/>
            </a:pPr>
            <a:r>
              <a:rPr b="0" i="0" lang="en-US" sz="36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1/2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"/>
          <p:cNvSpPr/>
          <p:nvPr/>
        </p:nvSpPr>
        <p:spPr>
          <a:xfrm>
            <a:off x="1167314" y="8208625"/>
            <a:ext cx="10855808" cy="1364476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0063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Libre Franklin Medium"/>
              <a:buNone/>
            </a:pPr>
            <a:r>
              <a:rPr b="0" i="0" lang="en-US" sz="41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Così il rapporto giallo-verde è 3/4 a 1/4, o più semplicemente 3:1</a:t>
            </a:r>
            <a:endParaRPr/>
          </a:p>
        </p:txBody>
      </p:sp>
      <p:sp>
        <p:nvSpPr>
          <p:cNvPr id="293" name="Google Shape;293;p14"/>
          <p:cNvSpPr/>
          <p:nvPr/>
        </p:nvSpPr>
        <p:spPr>
          <a:xfrm>
            <a:off x="152400" y="-225326"/>
            <a:ext cx="12700000" cy="1949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 Medium"/>
              <a:buNone/>
            </a:pPr>
            <a:r>
              <a:rPr b="0" i="0" lang="en-US" sz="60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 risultati di Mendel riflettono le regole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 Medium"/>
              <a:buNone/>
            </a:pPr>
            <a:r>
              <a:rPr b="0" i="0" lang="en-US" sz="60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fondamentali della probabilità</a:t>
            </a:r>
            <a:endParaRPr/>
          </a:p>
        </p:txBody>
      </p:sp>
      <p:sp>
        <p:nvSpPr>
          <p:cNvPr id="294" name="Google Shape;294;p14"/>
          <p:cNvSpPr/>
          <p:nvPr/>
        </p:nvSpPr>
        <p:spPr>
          <a:xfrm>
            <a:off x="237532" y="1780686"/>
            <a:ext cx="12767268" cy="748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200"/>
              <a:buFont typeface="Libre Franklin Medium"/>
              <a:buNone/>
            </a:pPr>
            <a:r>
              <a:rPr b="0" i="0" lang="en-US" sz="42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Quale è il rapporto tra giallo e verde nella progenie F2?</a:t>
            </a:r>
            <a:endParaRPr/>
          </a:p>
        </p:txBody>
      </p:sp>
      <p:sp>
        <p:nvSpPr>
          <p:cNvPr id="295" name="Google Shape;295;p14"/>
          <p:cNvSpPr txBox="1"/>
          <p:nvPr>
            <p:ph idx="1" type="body"/>
          </p:nvPr>
        </p:nvSpPr>
        <p:spPr>
          <a:xfrm>
            <a:off x="0" y="2116426"/>
            <a:ext cx="12549597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561489" lvl="0" marL="90438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ibre Franklin"/>
              <a:buChar char="•"/>
            </a:pPr>
            <a:r>
              <a:rPr lang="en-US">
                <a:solidFill>
                  <a:schemeClr val="dk1"/>
                </a:solidFill>
              </a:rPr>
              <a:t>Con un uso leggermente differente della legge della somma, è possibile predire il rapporto tra giallo e verde nella progenie F2. </a:t>
            </a:r>
            <a:endParaRPr/>
          </a:p>
          <a:p>
            <a:pPr indent="-561489" lvl="0" marL="904389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ibre Franklin"/>
              <a:buChar char="•"/>
            </a:pPr>
            <a:r>
              <a:rPr lang="en-US">
                <a:solidFill>
                  <a:schemeClr val="dk1"/>
                </a:solidFill>
              </a:rPr>
              <a:t>La frazione di piselli F2 che saranno gialli è la somma di 1/4 (l’evento che produce YY) + 1/4 (l’evento mutuamente escluso che genera Yy) + 1/4 (il terzo evento, mutualmente escluso, che produce yY) per ottenere 3/4. </a:t>
            </a:r>
            <a:endParaRPr/>
          </a:p>
          <a:p>
            <a:pPr indent="-561489" lvl="0" marL="904389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ibre Franklin"/>
              <a:buChar char="•"/>
            </a:pPr>
            <a:r>
              <a:rPr lang="en-US">
                <a:solidFill>
                  <a:schemeClr val="dk1"/>
                </a:solidFill>
              </a:rPr>
              <a:t>Il rimanente 1/4 della progenie F2 sarà verde.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" y="2677148"/>
            <a:ext cx="11544300" cy="5704852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5"/>
          <p:cNvSpPr/>
          <p:nvPr/>
        </p:nvSpPr>
        <p:spPr>
          <a:xfrm>
            <a:off x="177800" y="-254000"/>
            <a:ext cx="12433300" cy="29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 Medium"/>
              <a:buNone/>
            </a:pPr>
            <a:r>
              <a:rPr b="0" i="0" lang="en-US" sz="60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Ulteriori incroci confermano i rapporti predetti dalla legge della segregazione</a:t>
            </a:r>
            <a:endParaRPr/>
          </a:p>
        </p:txBody>
      </p:sp>
      <p:sp>
        <p:nvSpPr>
          <p:cNvPr id="302" name="Google Shape;302;p15"/>
          <p:cNvSpPr/>
          <p:nvPr/>
        </p:nvSpPr>
        <p:spPr>
          <a:xfrm>
            <a:off x="4108501" y="4468482"/>
            <a:ext cx="5677197" cy="17999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0911675" y="4466659"/>
            <a:ext cx="1699425" cy="17999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304" name="Google Shape;304;p15"/>
          <p:cNvGrpSpPr/>
          <p:nvPr/>
        </p:nvGrpSpPr>
        <p:grpSpPr>
          <a:xfrm>
            <a:off x="952424" y="4466659"/>
            <a:ext cx="3398851" cy="1799979"/>
            <a:chOff x="952424" y="4466659"/>
            <a:chExt cx="3398851" cy="1799979"/>
          </a:xfrm>
        </p:grpSpPr>
        <p:sp>
          <p:nvSpPr>
            <p:cNvPr id="305" name="Google Shape;305;p15"/>
            <p:cNvSpPr/>
            <p:nvPr/>
          </p:nvSpPr>
          <p:spPr>
            <a:xfrm>
              <a:off x="952425" y="4466659"/>
              <a:ext cx="3398850" cy="17999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Trebuchet M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952424" y="4616067"/>
              <a:ext cx="1699425" cy="5039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Trebuchet M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07" name="Google Shape;307;p15"/>
          <p:cNvGrpSpPr/>
          <p:nvPr/>
        </p:nvGrpSpPr>
        <p:grpSpPr>
          <a:xfrm>
            <a:off x="952424" y="6305812"/>
            <a:ext cx="3398850" cy="1142777"/>
            <a:chOff x="952424" y="4466659"/>
            <a:chExt cx="3398850" cy="1799979"/>
          </a:xfrm>
        </p:grpSpPr>
        <p:sp>
          <p:nvSpPr>
            <p:cNvPr id="308" name="Google Shape;308;p15"/>
            <p:cNvSpPr/>
            <p:nvPr/>
          </p:nvSpPr>
          <p:spPr>
            <a:xfrm>
              <a:off x="2651849" y="4466659"/>
              <a:ext cx="1699425" cy="17999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Trebuchet M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952424" y="4616067"/>
              <a:ext cx="1699425" cy="5039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Trebuchet M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310" name="Google Shape;310;p15"/>
          <p:cNvSpPr/>
          <p:nvPr/>
        </p:nvSpPr>
        <p:spPr>
          <a:xfrm>
            <a:off x="4260901" y="6266638"/>
            <a:ext cx="5677197" cy="12599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10911675" y="6352167"/>
            <a:ext cx="1531872" cy="12599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"/>
          <p:cNvSpPr txBox="1"/>
          <p:nvPr>
            <p:ph type="title"/>
          </p:nvPr>
        </p:nvSpPr>
        <p:spPr>
          <a:xfrm>
            <a:off x="1079500" y="-557292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7000"/>
              <a:buFont typeface="Libre Franklin Medium"/>
              <a:buNone/>
            </a:pPr>
            <a:r>
              <a:rPr lang="en-US">
                <a:solidFill>
                  <a:srgbClr val="800000"/>
                </a:solidFill>
              </a:rPr>
              <a:t>Terminologia</a:t>
            </a:r>
            <a:endParaRPr/>
          </a:p>
        </p:txBody>
      </p:sp>
      <p:sp>
        <p:nvSpPr>
          <p:cNvPr id="317" name="Google Shape;317;p16"/>
          <p:cNvSpPr txBox="1"/>
          <p:nvPr>
            <p:ph idx="1" type="body"/>
          </p:nvPr>
        </p:nvSpPr>
        <p:spPr>
          <a:xfrm>
            <a:off x="396133" y="1363355"/>
            <a:ext cx="12078764" cy="6291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561489" lvl="0" marL="90438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800"/>
              <a:buFont typeface="Libre Franklin"/>
              <a:buChar char="•"/>
            </a:pPr>
            <a:r>
              <a:rPr b="1" lang="en-US" sz="4000">
                <a:solidFill>
                  <a:srgbClr val="800000"/>
                </a:solidFill>
              </a:rPr>
              <a:t>FENOTIPO</a:t>
            </a:r>
            <a:r>
              <a:rPr lang="en-US" sz="4000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chemeClr val="dk1"/>
                </a:solidFill>
              </a:rPr>
              <a:t>caratteristica osservabile, come il colore </a:t>
            </a:r>
            <a:r>
              <a:rPr lang="en-US">
                <a:solidFill>
                  <a:srgbClr val="000000"/>
                </a:solidFill>
              </a:rPr>
              <a:t>giallo o verde del seme di pisello</a:t>
            </a:r>
            <a:endParaRPr/>
          </a:p>
          <a:p>
            <a:pPr indent="-561489" lvl="0" marL="904389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800000"/>
              </a:buClr>
              <a:buSzPts val="4800"/>
              <a:buFont typeface="Libre Franklin"/>
              <a:buChar char="•"/>
            </a:pPr>
            <a:r>
              <a:rPr b="1" lang="en-US" sz="4000">
                <a:solidFill>
                  <a:srgbClr val="800000"/>
                </a:solidFill>
              </a:rPr>
              <a:t>GENOTIPO</a:t>
            </a:r>
            <a:r>
              <a:rPr lang="en-US">
                <a:solidFill>
                  <a:srgbClr val="000000"/>
                </a:solidFill>
              </a:rPr>
              <a:t> l’effettiva coppia di alleli presenti in un individuo</a:t>
            </a:r>
            <a:endParaRPr/>
          </a:p>
          <a:p>
            <a:pPr indent="-561489" lvl="0" marL="904389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Libre Franklin"/>
              <a:buChar char="•"/>
            </a:pPr>
            <a:r>
              <a:rPr lang="en-US">
                <a:solidFill>
                  <a:srgbClr val="000000"/>
                </a:solidFill>
              </a:rPr>
              <a:t>Un genotipo YY o yy è chiamato </a:t>
            </a:r>
            <a:r>
              <a:rPr b="1" lang="en-US" sz="4000">
                <a:solidFill>
                  <a:srgbClr val="800000"/>
                </a:solidFill>
              </a:rPr>
              <a:t>OMOZIGOTE</a:t>
            </a:r>
            <a:r>
              <a:rPr lang="en-US">
                <a:solidFill>
                  <a:srgbClr val="000000"/>
                </a:solidFill>
              </a:rPr>
              <a:t>, perché le due copie del gene che determina il particolare carattere in questione sono identiche</a:t>
            </a:r>
            <a:endParaRPr/>
          </a:p>
          <a:p>
            <a:pPr indent="-561489" lvl="0" marL="904389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Libre Franklin"/>
              <a:buChar char="•"/>
            </a:pPr>
            <a:r>
              <a:rPr lang="en-US">
                <a:solidFill>
                  <a:srgbClr val="000000"/>
                </a:solidFill>
              </a:rPr>
              <a:t>Al contrario un genotipo con due differenti alleli per un carattere è detto </a:t>
            </a:r>
            <a:r>
              <a:rPr b="1" lang="en-US" sz="4000">
                <a:solidFill>
                  <a:srgbClr val="800000"/>
                </a:solidFill>
              </a:rPr>
              <a:t>ETEROZIGOTE</a:t>
            </a:r>
            <a:r>
              <a:rPr lang="en-US" sz="4000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(ibrido per quel carattere)</a:t>
            </a:r>
            <a:endParaRPr/>
          </a:p>
          <a:p>
            <a:pPr indent="-241449" lvl="0" marL="904389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EAF1FD"/>
              </a:buClr>
              <a:buSzPts val="5040"/>
              <a:buFont typeface="Libre Franklin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18" name="Google Shape;318;p16"/>
          <p:cNvSpPr/>
          <p:nvPr/>
        </p:nvSpPr>
        <p:spPr>
          <a:xfrm>
            <a:off x="234057" y="7653308"/>
            <a:ext cx="12585701" cy="2041585"/>
          </a:xfrm>
          <a:prstGeom prst="rect">
            <a:avLst/>
          </a:prstGeom>
          <a:gradFill>
            <a:gsLst>
              <a:gs pos="0">
                <a:srgbClr val="E51100"/>
              </a:gs>
              <a:gs pos="100000">
                <a:srgbClr val="FF8784"/>
              </a:gs>
            </a:gsLst>
            <a:lin ang="16200000" scaled="0"/>
          </a:gradFill>
          <a:ln cap="flat" cmpd="sng" w="9525">
            <a:solidFill>
              <a:srgbClr val="C72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st="12700">
              <a:srgbClr val="000000">
                <a:alpha val="50196"/>
              </a:srgbClr>
            </a:outerShdw>
            <a:reflection blurRad="0" dir="0" dist="0" endA="300" endPos="35000" kx="0" rotWithShape="0" algn="bl" stA="52000" stPos="0" sy="-100000" ky="0"/>
          </a:effectLst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</a:pPr>
            <a:r>
              <a:rPr b="0" i="0" lang="en-US" sz="42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Se conoscete il genotipo e la relazione di dominanza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</a:pPr>
            <a:r>
              <a:rPr b="0" i="0" lang="en-US" sz="42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tra gli alleli in un individuo, potete predirne con precisione il fenotipo.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9198" y="431533"/>
            <a:ext cx="11591999" cy="9218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"/>
          <p:cNvSpPr/>
          <p:nvPr/>
        </p:nvSpPr>
        <p:spPr>
          <a:xfrm>
            <a:off x="2563317" y="1746162"/>
            <a:ext cx="1109273" cy="1009848"/>
          </a:xfrm>
          <a:prstGeom prst="ellipse">
            <a:avLst/>
          </a:prstGeom>
          <a:solidFill>
            <a:srgbClr val="1DFF63"/>
          </a:solidFill>
          <a:ln cap="flat" cmpd="sng" w="12700">
            <a:solidFill>
              <a:schemeClr val="dk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yy</a:t>
            </a:r>
            <a:endParaRPr b="0" i="0" sz="40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9" name="Google Shape;329;p18"/>
          <p:cNvSpPr/>
          <p:nvPr/>
        </p:nvSpPr>
        <p:spPr>
          <a:xfrm>
            <a:off x="2445894" y="4731640"/>
            <a:ext cx="1109273" cy="1009848"/>
          </a:xfrm>
          <a:prstGeom prst="ellipse">
            <a:avLst/>
          </a:prstGeom>
          <a:solidFill>
            <a:srgbClr val="1DFF63"/>
          </a:solidFill>
          <a:ln cap="flat" cmpd="sng" w="12700">
            <a:solidFill>
              <a:schemeClr val="dk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yy</a:t>
            </a:r>
            <a:endParaRPr b="0" i="0" sz="40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0" name="Google Shape;330;p18"/>
          <p:cNvSpPr/>
          <p:nvPr/>
        </p:nvSpPr>
        <p:spPr>
          <a:xfrm>
            <a:off x="5039194" y="1773962"/>
            <a:ext cx="1109273" cy="1009848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YY</a:t>
            </a:r>
            <a:endParaRPr/>
          </a:p>
        </p:txBody>
      </p:sp>
      <p:sp>
        <p:nvSpPr>
          <p:cNvPr id="331" name="Google Shape;331;p18"/>
          <p:cNvSpPr/>
          <p:nvPr/>
        </p:nvSpPr>
        <p:spPr>
          <a:xfrm>
            <a:off x="5039193" y="4731640"/>
            <a:ext cx="1109273" cy="1009848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Yy</a:t>
            </a:r>
            <a:endParaRPr b="0" i="0" sz="40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2" name="Google Shape;332;p18"/>
          <p:cNvSpPr/>
          <p:nvPr/>
        </p:nvSpPr>
        <p:spPr>
          <a:xfrm>
            <a:off x="8849194" y="1746162"/>
            <a:ext cx="1109273" cy="1009848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Yy</a:t>
            </a:r>
            <a:endParaRPr b="0" i="0" sz="40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3" name="Google Shape;333;p18"/>
          <p:cNvSpPr txBox="1"/>
          <p:nvPr/>
        </p:nvSpPr>
        <p:spPr>
          <a:xfrm>
            <a:off x="4227062" y="1773962"/>
            <a:ext cx="176770" cy="1025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X</a:t>
            </a:r>
            <a:endParaRPr/>
          </a:p>
        </p:txBody>
      </p:sp>
      <p:sp>
        <p:nvSpPr>
          <p:cNvPr id="334" name="Google Shape;334;p18"/>
          <p:cNvSpPr txBox="1"/>
          <p:nvPr/>
        </p:nvSpPr>
        <p:spPr>
          <a:xfrm>
            <a:off x="4227062" y="4731640"/>
            <a:ext cx="530594" cy="1025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X</a:t>
            </a:r>
            <a:endParaRPr/>
          </a:p>
        </p:txBody>
      </p:sp>
      <p:grpSp>
        <p:nvGrpSpPr>
          <p:cNvPr id="335" name="Google Shape;335;p18"/>
          <p:cNvGrpSpPr/>
          <p:nvPr/>
        </p:nvGrpSpPr>
        <p:grpSpPr>
          <a:xfrm>
            <a:off x="5039193" y="1746162"/>
            <a:ext cx="4921773" cy="1037648"/>
            <a:chOff x="5039193" y="1746162"/>
            <a:chExt cx="4921773" cy="1037648"/>
          </a:xfrm>
        </p:grpSpPr>
        <p:sp>
          <p:nvSpPr>
            <p:cNvPr id="336" name="Google Shape;336;p18"/>
            <p:cNvSpPr/>
            <p:nvPr/>
          </p:nvSpPr>
          <p:spPr>
            <a:xfrm>
              <a:off x="5039193" y="1773962"/>
              <a:ext cx="1109273" cy="1009848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Trebuchet MS"/>
                <a:buNone/>
              </a:pPr>
              <a:r>
                <a:t/>
              </a:r>
              <a:endParaRPr b="0" i="0" sz="4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8851693" y="1746162"/>
              <a:ext cx="1109273" cy="1009848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Trebuchet MS"/>
                <a:buNone/>
              </a:pPr>
              <a:r>
                <a:t/>
              </a:r>
              <a:endParaRPr b="0" i="0" sz="4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338" name="Google Shape;338;p18"/>
          <p:cNvSpPr/>
          <p:nvPr/>
        </p:nvSpPr>
        <p:spPr>
          <a:xfrm>
            <a:off x="8851692" y="4702744"/>
            <a:ext cx="1109273" cy="1009848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Yy</a:t>
            </a:r>
            <a:endParaRPr b="0" i="0" sz="40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10363199" y="4731640"/>
            <a:ext cx="1109273" cy="1009848"/>
          </a:xfrm>
          <a:prstGeom prst="ellipse">
            <a:avLst/>
          </a:prstGeom>
          <a:solidFill>
            <a:srgbClr val="1DFF63"/>
          </a:solidFill>
          <a:ln cap="flat" cmpd="sng" w="12700">
            <a:solidFill>
              <a:schemeClr val="dk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yy</a:t>
            </a:r>
            <a:endParaRPr b="0" i="0" sz="40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340" name="Google Shape;340;p18"/>
          <p:cNvGrpSpPr/>
          <p:nvPr/>
        </p:nvGrpSpPr>
        <p:grpSpPr>
          <a:xfrm>
            <a:off x="5039193" y="4703840"/>
            <a:ext cx="6433279" cy="1037648"/>
            <a:chOff x="5039193" y="4703840"/>
            <a:chExt cx="6433279" cy="1037648"/>
          </a:xfrm>
        </p:grpSpPr>
        <p:grpSp>
          <p:nvGrpSpPr>
            <p:cNvPr id="341" name="Google Shape;341;p18"/>
            <p:cNvGrpSpPr/>
            <p:nvPr/>
          </p:nvGrpSpPr>
          <p:grpSpPr>
            <a:xfrm>
              <a:off x="5039193" y="4703840"/>
              <a:ext cx="4921773" cy="1037648"/>
              <a:chOff x="5039193" y="1746162"/>
              <a:chExt cx="4921773" cy="1037648"/>
            </a:xfrm>
          </p:grpSpPr>
          <p:sp>
            <p:nvSpPr>
              <p:cNvPr id="342" name="Google Shape;342;p18"/>
              <p:cNvSpPr/>
              <p:nvPr/>
            </p:nvSpPr>
            <p:spPr>
              <a:xfrm>
                <a:off x="5039193" y="1773962"/>
                <a:ext cx="1109273" cy="1009848"/>
              </a:xfrm>
              <a:prstGeom prst="ellipse">
                <a:avLst/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4000"/>
                  <a:buFont typeface="Trebuchet MS"/>
                  <a:buNone/>
                </a:pPr>
                <a:r>
                  <a:t/>
                </a:r>
                <a:endParaRPr b="0" i="0" sz="40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43" name="Google Shape;343;p18"/>
              <p:cNvSpPr/>
              <p:nvPr/>
            </p:nvSpPr>
            <p:spPr>
              <a:xfrm>
                <a:off x="8851693" y="1746162"/>
                <a:ext cx="1109273" cy="1009848"/>
              </a:xfrm>
              <a:prstGeom prst="ellipse">
                <a:avLst/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4000"/>
                  <a:buFont typeface="Trebuchet MS"/>
                  <a:buNone/>
                </a:pPr>
                <a:r>
                  <a:t/>
                </a:r>
                <a:endParaRPr b="0" i="0" sz="40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344" name="Google Shape;344;p18"/>
            <p:cNvSpPr/>
            <p:nvPr/>
          </p:nvSpPr>
          <p:spPr>
            <a:xfrm>
              <a:off x="10363199" y="4717734"/>
              <a:ext cx="1109273" cy="1009848"/>
            </a:xfrm>
            <a:prstGeom prst="ellipse">
              <a:avLst/>
            </a:prstGeom>
            <a:solidFill>
              <a:srgbClr val="1DFF63"/>
            </a:solidFill>
            <a:ln cap="flat" cmpd="sng" w="12700">
              <a:solidFill>
                <a:schemeClr val="dk1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Trebuchet MS"/>
                <a:buNone/>
              </a:pPr>
              <a:r>
                <a:t/>
              </a:r>
              <a:endParaRPr b="0" i="0" sz="4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345" name="Google Shape;345;p18"/>
          <p:cNvSpPr/>
          <p:nvPr/>
        </p:nvSpPr>
        <p:spPr>
          <a:xfrm>
            <a:off x="7124075" y="2030442"/>
            <a:ext cx="749508" cy="51296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6" name="Google Shape;346;p18"/>
          <p:cNvSpPr/>
          <p:nvPr/>
        </p:nvSpPr>
        <p:spPr>
          <a:xfrm>
            <a:off x="7086129" y="4988120"/>
            <a:ext cx="749508" cy="51296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7" name="Google Shape;347;p18"/>
          <p:cNvSpPr/>
          <p:nvPr/>
        </p:nvSpPr>
        <p:spPr>
          <a:xfrm>
            <a:off x="2445894" y="3588434"/>
            <a:ext cx="9915521" cy="32384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3700" y="2260600"/>
            <a:ext cx="7480300" cy="73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9"/>
          <p:cNvSpPr/>
          <p:nvPr/>
        </p:nvSpPr>
        <p:spPr>
          <a:xfrm>
            <a:off x="1270000" y="41374"/>
            <a:ext cx="11209338" cy="1949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 Medium"/>
              <a:buNone/>
            </a:pPr>
            <a:r>
              <a:rPr b="0" i="0" lang="en-US" sz="60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Il reincrocio serve a decifrare il genotipo</a:t>
            </a:r>
            <a:endParaRPr/>
          </a:p>
        </p:txBody>
      </p:sp>
      <p:sp>
        <p:nvSpPr>
          <p:cNvPr id="354" name="Google Shape;354;p19"/>
          <p:cNvSpPr/>
          <p:nvPr/>
        </p:nvSpPr>
        <p:spPr>
          <a:xfrm>
            <a:off x="6680200" y="2260600"/>
            <a:ext cx="4089400" cy="492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9200" y="76200"/>
            <a:ext cx="4120056" cy="960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/>
          <p:nvPr/>
        </p:nvSpPr>
        <p:spPr>
          <a:xfrm>
            <a:off x="511122" y="6127710"/>
            <a:ext cx="7058078" cy="3057247"/>
          </a:xfrm>
          <a:prstGeom prst="rect">
            <a:avLst/>
          </a:prstGeom>
          <a:noFill/>
          <a:ln cap="flat" cmpd="sng" w="12700">
            <a:solidFill>
              <a:srgbClr val="F5FF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ibre Franklin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Mendel definì i caratteri alternativi costanti, e che si escludono mutualmente, come i fiori porpora o bianchi, i semi gialli o i verdi, come </a:t>
            </a:r>
            <a:r>
              <a:rPr b="0" i="0" lang="en-US" sz="32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</a:t>
            </a:r>
            <a:r>
              <a:rPr b="0" i="0" lang="en-US" sz="32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coppie antagoniste”</a:t>
            </a:r>
            <a:r>
              <a:rPr b="0" i="0" lang="en-US" sz="32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 per i suoi studi, considerò sette coppie antagoniste</a:t>
            </a:r>
            <a:endParaRPr b="0" i="0" sz="3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3" name="Google Shape;12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122" y="413174"/>
            <a:ext cx="6192000" cy="5018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7212" y="88900"/>
            <a:ext cx="5278729" cy="95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0"/>
          <p:cNvSpPr/>
          <p:nvPr/>
        </p:nvSpPr>
        <p:spPr>
          <a:xfrm>
            <a:off x="254000" y="-97036"/>
            <a:ext cx="7239000" cy="1025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"/>
              <a:buNone/>
            </a:pPr>
            <a:r>
              <a:rPr b="0" i="0" lang="en-US" sz="60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Gli incroci diibridi</a:t>
            </a:r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273050" y="1002678"/>
            <a:ext cx="7200900" cy="3980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DIIBRIDO</a:t>
            </a:r>
            <a:r>
              <a:rPr b="0" i="0" lang="en-US" sz="3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una pianta eterozigote per due geni allo stesso tempo.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3600"/>
              <a:buFont typeface="Libre Franklin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Libre Franklin Medium"/>
              <a:buNone/>
            </a:pPr>
            <a:r>
              <a:rPr b="0" i="1" lang="en-US" sz="36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“I differenti tipi di cellule germinali [uova o polline] di un ibrido sono prodotti, in media, in numeri uguali” (Mendel</a:t>
            </a:r>
            <a:r>
              <a:rPr b="0" i="0" lang="en-US" sz="3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)</a:t>
            </a:r>
            <a:endParaRPr/>
          </a:p>
        </p:txBody>
      </p:sp>
      <p:sp>
        <p:nvSpPr>
          <p:cNvPr id="362" name="Google Shape;362;p20"/>
          <p:cNvSpPr/>
          <p:nvPr/>
        </p:nvSpPr>
        <p:spPr>
          <a:xfrm>
            <a:off x="884420" y="5070145"/>
            <a:ext cx="6633980" cy="2257028"/>
          </a:xfrm>
          <a:prstGeom prst="rect">
            <a:avLst/>
          </a:prstGeom>
          <a:solidFill>
            <a:srgbClr val="B4FFCA"/>
          </a:solidFill>
          <a:ln cap="flat" cmpd="sng" w="12700">
            <a:solidFill>
              <a:srgbClr val="FB5B49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 osservate la combinazione dei caratteri determinata dai nove genotipi, potete individuare solo quattro differenti fenotipi: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giallo e liscio, giallo e rugoso, verde e liscio, verde e rugoso in un rapporto </a:t>
            </a:r>
            <a:r>
              <a:rPr b="0" i="0" lang="en-US" sz="28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9:3:3:1</a:t>
            </a:r>
            <a:endParaRPr/>
          </a:p>
        </p:txBody>
      </p:sp>
      <p:sp>
        <p:nvSpPr>
          <p:cNvPr id="363" name="Google Shape;363;p20"/>
          <p:cNvSpPr/>
          <p:nvPr/>
        </p:nvSpPr>
        <p:spPr>
          <a:xfrm>
            <a:off x="228600" y="7645586"/>
            <a:ext cx="7289800" cy="1887696"/>
          </a:xfrm>
          <a:prstGeom prst="rect">
            <a:avLst/>
          </a:prstGeom>
          <a:solidFill>
            <a:srgbClr val="E3D4EE"/>
          </a:solidFill>
          <a:ln cap="flat" cmpd="sng" w="28575">
            <a:solidFill>
              <a:srgbClr val="909696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 osservate solo il colore o solo la forma del pisello, potrete vedere che ciascun carattere è ereditato con un rapporto </a:t>
            </a:r>
            <a:r>
              <a:rPr b="0" i="0" lang="en-US" sz="28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3:1</a:t>
            </a:r>
            <a:r>
              <a:rPr b="0" i="0" lang="en-US" sz="2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come predetto dalla legge della segregazione di Mendel</a:t>
            </a:r>
            <a:endParaRPr/>
          </a:p>
        </p:txBody>
      </p:sp>
      <p:sp>
        <p:nvSpPr>
          <p:cNvPr id="364" name="Google Shape;364;p20"/>
          <p:cNvSpPr/>
          <p:nvPr/>
        </p:nvSpPr>
        <p:spPr>
          <a:xfrm>
            <a:off x="8391454" y="556598"/>
            <a:ext cx="4025549" cy="11860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65" name="Google Shape;365;p20"/>
          <p:cNvSpPr/>
          <p:nvPr/>
        </p:nvSpPr>
        <p:spPr>
          <a:xfrm>
            <a:off x="7872076" y="5910164"/>
            <a:ext cx="1961914" cy="214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66" name="Google Shape;366;p20"/>
          <p:cNvSpPr/>
          <p:nvPr/>
        </p:nvSpPr>
        <p:spPr>
          <a:xfrm>
            <a:off x="10786450" y="3084668"/>
            <a:ext cx="2018901" cy="20358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67" name="Google Shape;367;p20"/>
          <p:cNvSpPr/>
          <p:nvPr/>
        </p:nvSpPr>
        <p:spPr>
          <a:xfrm>
            <a:off x="7872076" y="2066792"/>
            <a:ext cx="5283445" cy="32453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68" name="Google Shape;368;p20"/>
          <p:cNvSpPr/>
          <p:nvPr/>
        </p:nvSpPr>
        <p:spPr>
          <a:xfrm>
            <a:off x="8144727" y="5561907"/>
            <a:ext cx="5283445" cy="4103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69" name="Google Shape;369;p20"/>
          <p:cNvSpPr/>
          <p:nvPr/>
        </p:nvSpPr>
        <p:spPr>
          <a:xfrm>
            <a:off x="8391454" y="904505"/>
            <a:ext cx="4025549" cy="11860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1509" y="1337733"/>
            <a:ext cx="6415291" cy="5638801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1"/>
          <p:cNvSpPr/>
          <p:nvPr/>
        </p:nvSpPr>
        <p:spPr>
          <a:xfrm>
            <a:off x="407024" y="7179783"/>
            <a:ext cx="12176262" cy="2272417"/>
          </a:xfrm>
          <a:prstGeom prst="rect">
            <a:avLst/>
          </a:prstGeom>
          <a:gradFill>
            <a:gsLst>
              <a:gs pos="0">
                <a:srgbClr val="0066DC"/>
              </a:gs>
              <a:gs pos="100000">
                <a:srgbClr val="87AEFF"/>
              </a:gs>
            </a:gsLst>
            <a:lin ang="16200000" scaled="0"/>
          </a:gradFill>
          <a:ln>
            <a:noFill/>
          </a:ln>
          <a:effectLst>
            <a:outerShdw blurRad="38100" rotWithShape="0" dir="5400000" dist="25400">
              <a:srgbClr val="000000">
                <a:alpha val="50196"/>
              </a:srgbClr>
            </a:outerShdw>
            <a:reflection blurRad="0" dir="0" dist="0" endA="300" endPos="35000" kx="0" rotWithShape="0" algn="bl" stA="52000" stPos="0" sy="-100000" ky="0"/>
          </a:effectLst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Libre Franklin"/>
              <a:buNone/>
            </a:pPr>
            <a:r>
              <a:rPr b="0" i="0" lang="en-US" sz="4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Durante la formazione dei gameti, coppie di alleli differenti segregano indipendentemente l’una dall’altra</a:t>
            </a:r>
            <a:endParaRPr/>
          </a:p>
        </p:txBody>
      </p:sp>
      <p:sp>
        <p:nvSpPr>
          <p:cNvPr id="376" name="Google Shape;376;p21"/>
          <p:cNvSpPr/>
          <p:nvPr/>
        </p:nvSpPr>
        <p:spPr>
          <a:xfrm>
            <a:off x="102625" y="71239"/>
            <a:ext cx="12799550" cy="1025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 Medium"/>
              <a:buNone/>
            </a:pPr>
            <a:r>
              <a:rPr b="0" i="0" lang="en-US" sz="60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Legge dell’Assortimento Indipendente</a:t>
            </a:r>
            <a:endParaRPr/>
          </a:p>
        </p:txBody>
      </p:sp>
      <p:sp>
        <p:nvSpPr>
          <p:cNvPr id="377" name="Google Shape;377;p21"/>
          <p:cNvSpPr/>
          <p:nvPr/>
        </p:nvSpPr>
        <p:spPr>
          <a:xfrm>
            <a:off x="8255335" y="2269373"/>
            <a:ext cx="881980" cy="27985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2"/>
          <p:cNvSpPr/>
          <p:nvPr/>
        </p:nvSpPr>
        <p:spPr>
          <a:xfrm>
            <a:off x="121941" y="2267096"/>
            <a:ext cx="12732170" cy="687367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Libre Franklin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Probabilità di giallo e liscio  ¾  X ¾  =  </a:t>
            </a:r>
            <a:r>
              <a:rPr b="0" i="0" lang="en-US" sz="32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9/16 </a:t>
            </a:r>
            <a:endParaRPr b="0" i="0" sz="5200" u="none" cap="none" strike="noStrike">
              <a:solidFill>
                <a:srgbClr val="8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6000"/>
              <a:buFont typeface="Libre Franklin"/>
              <a:buNone/>
            </a:pPr>
            <a:r>
              <a:t/>
            </a:r>
            <a:endParaRPr b="0" i="0" sz="5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Libre Franklin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Probabilità di giallo e rugoso  ¾  X ¼  = </a:t>
            </a:r>
            <a:r>
              <a:rPr b="0" i="0" lang="en-US" sz="32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3/16</a:t>
            </a:r>
            <a:endParaRPr sz="6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6000"/>
              <a:buFont typeface="Libre Franklin"/>
              <a:buNone/>
            </a:pPr>
            <a:r>
              <a:t/>
            </a:r>
            <a:endParaRPr b="0" i="0" sz="5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Libre Franklin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Probabilità di verde e liscio  ¼  X ¾  = </a:t>
            </a:r>
            <a:r>
              <a:rPr b="0" i="0" lang="en-US" sz="32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3/16</a:t>
            </a:r>
            <a:endParaRPr sz="6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6000"/>
              <a:buFont typeface="Libre Franklin"/>
              <a:buNone/>
            </a:pPr>
            <a:r>
              <a:t/>
            </a:r>
            <a:endParaRPr b="0" i="0" sz="5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Libre Franklin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Probabilità di verde e rugoso  ¼  X ¼  = </a:t>
            </a:r>
            <a:r>
              <a:rPr b="0" i="0" lang="en-US" sz="32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1/16</a:t>
            </a:r>
            <a:endParaRPr sz="6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6000"/>
              <a:buFont typeface="Libre Franklin"/>
              <a:buNone/>
            </a:pPr>
            <a:r>
              <a:t/>
            </a:r>
            <a:endParaRPr b="0" i="0" sz="5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Libre Franklin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Così, in una popolazione di piante F2, ci sarà un rapporto fenotipico </a:t>
            </a:r>
            <a:r>
              <a:rPr b="0" i="0" lang="en-US" sz="32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9:3:3:1 </a:t>
            </a:r>
            <a:r>
              <a:rPr b="0" i="0" lang="en-US" sz="32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 piselli gialli e lisci, gialli e rugoso, verdi e lisci, verdi e rugosi</a:t>
            </a:r>
            <a:endParaRPr sz="600"/>
          </a:p>
        </p:txBody>
      </p:sp>
      <p:sp>
        <p:nvSpPr>
          <p:cNvPr id="383" name="Google Shape;383;p22"/>
          <p:cNvSpPr/>
          <p:nvPr/>
        </p:nvSpPr>
        <p:spPr>
          <a:xfrm>
            <a:off x="33866" y="0"/>
            <a:ext cx="12937068" cy="1949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Libre Franklin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 i due insiemi di alleli si assortiscono indipendentemente, il r</a:t>
            </a:r>
            <a:r>
              <a:rPr b="0" i="0" lang="en-US" sz="36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apporto giallo/verde</a:t>
            </a:r>
            <a:r>
              <a:rPr b="0" i="0" lang="en-US" sz="3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nella generazione F2 sarà </a:t>
            </a:r>
            <a:r>
              <a:rPr b="0" i="0" lang="en-US" sz="36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¾ : ¼ </a:t>
            </a:r>
            <a:r>
              <a:rPr b="0" i="0" lang="en-US" sz="3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e similmente, il rapporto </a:t>
            </a:r>
            <a:r>
              <a:rPr b="0" i="0" lang="en-US" sz="36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liscio/rugoso</a:t>
            </a:r>
            <a:r>
              <a:rPr b="0" i="0" lang="en-US" sz="3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sarà </a:t>
            </a:r>
            <a:r>
              <a:rPr b="0" i="0" lang="en-US" sz="36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¾ : ¼ </a:t>
            </a:r>
            <a:r>
              <a:rPr b="0" i="0" lang="en-US" sz="36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.</a:t>
            </a:r>
            <a:endParaRPr sz="1000"/>
          </a:p>
        </p:txBody>
      </p:sp>
      <p:sp>
        <p:nvSpPr>
          <p:cNvPr id="384" name="Google Shape;384;p22"/>
          <p:cNvSpPr/>
          <p:nvPr/>
        </p:nvSpPr>
        <p:spPr>
          <a:xfrm>
            <a:off x="1743660" y="7095879"/>
            <a:ext cx="10246695" cy="2041585"/>
          </a:xfrm>
          <a:prstGeom prst="rect">
            <a:avLst/>
          </a:prstGeom>
          <a:gradFill>
            <a:gsLst>
              <a:gs pos="0">
                <a:srgbClr val="91B3FF"/>
              </a:gs>
              <a:gs pos="35000">
                <a:srgbClr val="B4C9FF"/>
              </a:gs>
              <a:gs pos="100000">
                <a:srgbClr val="E0E7FF"/>
              </a:gs>
            </a:gsLst>
            <a:lin ang="16200000" scaled="0"/>
          </a:gradFill>
          <a:ln cap="flat" cmpd="sng" w="9525">
            <a:solidFill>
              <a:srgbClr val="0062B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50196"/>
              </a:srgbClr>
            </a:outerShdw>
            <a:reflection blurRad="0" dir="0" dist="0" endA="300" endPos="35000" kx="0" rotWithShape="0" algn="bl" stA="52000" stPos="0" sy="-100000" ky="0"/>
          </a:effectLst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Libre Franklin Medium"/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il rapporto fenotipico 9:3:3:1, osservato in un incrocio diibrido, deriva da due rapporti fenotipici 3:1 separati.</a:t>
            </a:r>
            <a:endParaRPr/>
          </a:p>
        </p:txBody>
      </p:sp>
      <p:sp>
        <p:nvSpPr>
          <p:cNvPr id="385" name="Google Shape;385;p22"/>
          <p:cNvSpPr/>
          <p:nvPr/>
        </p:nvSpPr>
        <p:spPr>
          <a:xfrm>
            <a:off x="1743660" y="2453871"/>
            <a:ext cx="861067" cy="753382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50196"/>
              </a:srgbClr>
            </a:outerShdw>
          </a:effectLst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6" name="Google Shape;386;p22"/>
          <p:cNvSpPr/>
          <p:nvPr/>
        </p:nvSpPr>
        <p:spPr>
          <a:xfrm>
            <a:off x="1743660" y="4737264"/>
            <a:ext cx="861067" cy="753382"/>
          </a:xfrm>
          <a:prstGeom prst="ellipse">
            <a:avLst/>
          </a:prstGeom>
          <a:solidFill>
            <a:srgbClr val="6FFF16"/>
          </a:solidFill>
          <a:ln cap="flat" cmpd="sng" w="127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50196"/>
              </a:srgbClr>
            </a:outerShdw>
          </a:effectLst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7" name="Google Shape;387;p22"/>
          <p:cNvSpPr/>
          <p:nvPr/>
        </p:nvSpPr>
        <p:spPr>
          <a:xfrm>
            <a:off x="1636025" y="3487078"/>
            <a:ext cx="1011754" cy="882533"/>
          </a:xfrm>
          <a:prstGeom prst="star12">
            <a:avLst>
              <a:gd fmla="val 37500" name="adj"/>
            </a:avLst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50196"/>
              </a:srgbClr>
            </a:outerShdw>
          </a:effectLst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8" name="Google Shape;388;p22"/>
          <p:cNvSpPr/>
          <p:nvPr/>
        </p:nvSpPr>
        <p:spPr>
          <a:xfrm>
            <a:off x="1614498" y="5921150"/>
            <a:ext cx="1011754" cy="882533"/>
          </a:xfrm>
          <a:prstGeom prst="star12">
            <a:avLst>
              <a:gd fmla="val 37500" name="adj"/>
            </a:avLst>
          </a:prstGeom>
          <a:solidFill>
            <a:srgbClr val="6FFF16"/>
          </a:solidFill>
          <a:ln cap="flat" cmpd="sng" w="12700">
            <a:solidFill>
              <a:schemeClr val="dk1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50196"/>
              </a:srgbClr>
            </a:outerShdw>
          </a:effectLst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8600" y="1930400"/>
            <a:ext cx="8851900" cy="651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3"/>
          <p:cNvSpPr/>
          <p:nvPr/>
        </p:nvSpPr>
        <p:spPr>
          <a:xfrm>
            <a:off x="1574800" y="533400"/>
            <a:ext cx="8699500" cy="10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 Medium"/>
              <a:buNone/>
            </a:pPr>
            <a:r>
              <a:rPr b="0" i="0" lang="en-US" sz="60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Diagramma Ramificato</a:t>
            </a:r>
            <a:endParaRPr/>
          </a:p>
        </p:txBody>
      </p:sp>
      <p:sp>
        <p:nvSpPr>
          <p:cNvPr id="395" name="Google Shape;395;p23"/>
          <p:cNvSpPr/>
          <p:nvPr/>
        </p:nvSpPr>
        <p:spPr>
          <a:xfrm>
            <a:off x="6310769" y="2182402"/>
            <a:ext cx="3963531" cy="3275999"/>
          </a:xfrm>
          <a:prstGeom prst="rect">
            <a:avLst/>
          </a:prstGeom>
          <a:solidFill>
            <a:srgbClr val="FBDDAA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6" name="Google Shape;396;p23"/>
          <p:cNvSpPr/>
          <p:nvPr/>
        </p:nvSpPr>
        <p:spPr>
          <a:xfrm>
            <a:off x="3000300" y="2182403"/>
            <a:ext cx="3293755" cy="3276000"/>
          </a:xfrm>
          <a:prstGeom prst="rect">
            <a:avLst/>
          </a:prstGeom>
          <a:solidFill>
            <a:srgbClr val="FBDDAA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7" name="Google Shape;397;p23"/>
          <p:cNvSpPr/>
          <p:nvPr/>
        </p:nvSpPr>
        <p:spPr>
          <a:xfrm>
            <a:off x="1860338" y="3035054"/>
            <a:ext cx="395995" cy="2411996"/>
          </a:xfrm>
          <a:prstGeom prst="rect">
            <a:avLst/>
          </a:prstGeom>
          <a:solidFill>
            <a:srgbClr val="FBDDAA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8" name="Google Shape;398;p23"/>
          <p:cNvSpPr/>
          <p:nvPr/>
        </p:nvSpPr>
        <p:spPr>
          <a:xfrm>
            <a:off x="4712112" y="2775954"/>
            <a:ext cx="432000" cy="2664000"/>
          </a:xfrm>
          <a:prstGeom prst="rect">
            <a:avLst/>
          </a:prstGeom>
          <a:solidFill>
            <a:srgbClr val="FBDDAA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2146" y="508000"/>
            <a:ext cx="6415369" cy="8724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4" name="Google Shape;404;p24"/>
          <p:cNvGrpSpPr/>
          <p:nvPr/>
        </p:nvGrpSpPr>
        <p:grpSpPr>
          <a:xfrm>
            <a:off x="5130801" y="2190749"/>
            <a:ext cx="647701" cy="698502"/>
            <a:chOff x="0" y="-6351"/>
            <a:chExt cx="647700" cy="698501"/>
          </a:xfrm>
        </p:grpSpPr>
        <p:sp>
          <p:nvSpPr>
            <p:cNvPr id="405" name="Google Shape;405;p24"/>
            <p:cNvSpPr/>
            <p:nvPr/>
          </p:nvSpPr>
          <p:spPr>
            <a:xfrm>
              <a:off x="0" y="50800"/>
              <a:ext cx="647700" cy="584200"/>
            </a:xfrm>
            <a:prstGeom prst="ellipse">
              <a:avLst/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177800" rotWithShape="0" dir="5400000" dist="406400">
                <a:srgbClr val="000000">
                  <a:alpha val="67843"/>
                </a:srgbClr>
              </a:outerShdw>
            </a:effectLst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0"/>
                <a:buFont typeface="Cutive"/>
                <a:buNone/>
              </a:pPr>
              <a:r>
                <a:t/>
              </a:r>
              <a:endParaRPr b="0" i="0" sz="60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172863" y="-6351"/>
              <a:ext cx="383866" cy="698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0404"/>
                </a:buClr>
                <a:buSzPts val="4200"/>
                <a:buFont typeface="Libre Franklin"/>
                <a:buNone/>
              </a:pPr>
              <a:r>
                <a:rPr b="0" i="0" lang="en-US" sz="4200" u="none" cap="none" strike="noStrike">
                  <a:solidFill>
                    <a:srgbClr val="04040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?</a:t>
              </a:r>
              <a:endParaRPr/>
            </a:p>
          </p:txBody>
        </p:sp>
      </p:grpSp>
      <p:grpSp>
        <p:nvGrpSpPr>
          <p:cNvPr id="407" name="Google Shape;407;p24"/>
          <p:cNvGrpSpPr/>
          <p:nvPr/>
        </p:nvGrpSpPr>
        <p:grpSpPr>
          <a:xfrm>
            <a:off x="8369300" y="2190748"/>
            <a:ext cx="679268" cy="1333502"/>
            <a:chOff x="825500" y="1441448"/>
            <a:chExt cx="679268" cy="1333502"/>
          </a:xfrm>
        </p:grpSpPr>
        <p:grpSp>
          <p:nvGrpSpPr>
            <p:cNvPr id="408" name="Google Shape;408;p24"/>
            <p:cNvGrpSpPr/>
            <p:nvPr/>
          </p:nvGrpSpPr>
          <p:grpSpPr>
            <a:xfrm>
              <a:off x="825500" y="1441448"/>
              <a:ext cx="679268" cy="698502"/>
              <a:chOff x="0" y="-6351"/>
              <a:chExt cx="679267" cy="698501"/>
            </a:xfrm>
          </p:grpSpPr>
          <p:sp>
            <p:nvSpPr>
              <p:cNvPr id="409" name="Google Shape;409;p24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4">
                  <a:alphaModFix/>
                </a:blip>
                <a:tile algn="tl" flip="none" tx="0" sx="100000" ty="0" sy="100000"/>
              </a:blipFill>
              <a:ln>
                <a:noFill/>
              </a:ln>
              <a:effectLst>
                <a:outerShdw blurRad="177800" rotWithShape="0" dir="5400000" dist="406400">
                  <a:srgbClr val="000000">
                    <a:alpha val="67843"/>
                  </a:srgbClr>
                </a:outerShdw>
              </a:effectLst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6000"/>
                  <a:buFont typeface="Cutive"/>
                  <a:buNone/>
                </a:pPr>
                <a:r>
                  <a:t/>
                </a:r>
                <a:endParaRPr b="0" i="0" sz="6000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10" name="Google Shape;410;p2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40404"/>
                  </a:buClr>
                  <a:buSzPts val="4200"/>
                  <a:buFont typeface="Libre Franklin"/>
                  <a:buNone/>
                </a:pPr>
                <a:r>
                  <a:rPr b="0" i="0" lang="en-US" sz="4200" u="none" cap="none" strike="noStrike">
                    <a:solidFill>
                      <a:srgbClr val="040404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?</a:t>
                </a:r>
                <a:endParaRPr/>
              </a:p>
            </p:txBody>
          </p:sp>
        </p:grpSp>
        <p:grpSp>
          <p:nvGrpSpPr>
            <p:cNvPr id="411" name="Google Shape;411;p24"/>
            <p:cNvGrpSpPr/>
            <p:nvPr/>
          </p:nvGrpSpPr>
          <p:grpSpPr>
            <a:xfrm>
              <a:off x="825500" y="2076448"/>
              <a:ext cx="679268" cy="698502"/>
              <a:chOff x="0" y="-6351"/>
              <a:chExt cx="679267" cy="698501"/>
            </a:xfrm>
          </p:grpSpPr>
          <p:sp>
            <p:nvSpPr>
              <p:cNvPr id="412" name="Google Shape;412;p24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4">
                  <a:alphaModFix/>
                </a:blip>
                <a:tile algn="tl" flip="none" tx="0" sx="100000" ty="0" sy="100000"/>
              </a:blipFill>
              <a:ln>
                <a:noFill/>
              </a:ln>
              <a:effectLst>
                <a:outerShdw blurRad="177800" rotWithShape="0" dir="5400000" dist="406400">
                  <a:srgbClr val="000000">
                    <a:alpha val="67843"/>
                  </a:srgbClr>
                </a:outerShdw>
              </a:effectLst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6000"/>
                  <a:buFont typeface="Cutive"/>
                  <a:buNone/>
                </a:pPr>
                <a:r>
                  <a:t/>
                </a:r>
                <a:endParaRPr b="0" i="0" sz="6000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13" name="Google Shape;413;p2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40404"/>
                  </a:buClr>
                  <a:buSzPts val="4200"/>
                  <a:buFont typeface="Libre Franklin"/>
                  <a:buNone/>
                </a:pPr>
                <a:r>
                  <a:rPr b="0" i="0" lang="en-US" sz="4200" u="none" cap="none" strike="noStrike">
                    <a:solidFill>
                      <a:srgbClr val="040404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?</a:t>
                </a:r>
                <a:endParaRPr/>
              </a:p>
            </p:txBody>
          </p:sp>
        </p:grpSp>
      </p:grpSp>
      <p:grpSp>
        <p:nvGrpSpPr>
          <p:cNvPr id="414" name="Google Shape;414;p24"/>
          <p:cNvGrpSpPr/>
          <p:nvPr/>
        </p:nvGrpSpPr>
        <p:grpSpPr>
          <a:xfrm>
            <a:off x="8369300" y="5340349"/>
            <a:ext cx="679268" cy="2667003"/>
            <a:chOff x="825500" y="1403348"/>
            <a:chExt cx="679268" cy="2667002"/>
          </a:xfrm>
        </p:grpSpPr>
        <p:grpSp>
          <p:nvGrpSpPr>
            <p:cNvPr id="415" name="Google Shape;415;p24"/>
            <p:cNvGrpSpPr/>
            <p:nvPr/>
          </p:nvGrpSpPr>
          <p:grpSpPr>
            <a:xfrm>
              <a:off x="825500" y="1403348"/>
              <a:ext cx="679268" cy="698502"/>
              <a:chOff x="0" y="-6351"/>
              <a:chExt cx="679267" cy="698501"/>
            </a:xfrm>
          </p:grpSpPr>
          <p:sp>
            <p:nvSpPr>
              <p:cNvPr id="416" name="Google Shape;416;p24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4">
                  <a:alphaModFix/>
                </a:blip>
                <a:tile algn="tl" flip="none" tx="0" sx="100000" ty="0" sy="100000"/>
              </a:blipFill>
              <a:ln>
                <a:noFill/>
              </a:ln>
              <a:effectLst>
                <a:outerShdw blurRad="177800" rotWithShape="0" dir="5400000" dist="406400">
                  <a:srgbClr val="000000">
                    <a:alpha val="67843"/>
                  </a:srgbClr>
                </a:outerShdw>
              </a:effectLst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6000"/>
                  <a:buFont typeface="Cutive"/>
                  <a:buNone/>
                </a:pPr>
                <a:r>
                  <a:t/>
                </a:r>
                <a:endParaRPr b="0" i="0" sz="6000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17" name="Google Shape;417;p2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40404"/>
                  </a:buClr>
                  <a:buSzPts val="4200"/>
                  <a:buFont typeface="Libre Franklin"/>
                  <a:buNone/>
                </a:pPr>
                <a:r>
                  <a:rPr b="0" i="0" lang="en-US" sz="4200" u="none" cap="none" strike="noStrike">
                    <a:solidFill>
                      <a:srgbClr val="040404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?</a:t>
                </a:r>
                <a:endParaRPr/>
              </a:p>
            </p:txBody>
          </p:sp>
        </p:grpSp>
        <p:grpSp>
          <p:nvGrpSpPr>
            <p:cNvPr id="418" name="Google Shape;418;p24"/>
            <p:cNvGrpSpPr/>
            <p:nvPr/>
          </p:nvGrpSpPr>
          <p:grpSpPr>
            <a:xfrm>
              <a:off x="825500" y="2038348"/>
              <a:ext cx="679268" cy="698502"/>
              <a:chOff x="0" y="-6351"/>
              <a:chExt cx="679267" cy="698501"/>
            </a:xfrm>
          </p:grpSpPr>
          <p:sp>
            <p:nvSpPr>
              <p:cNvPr id="419" name="Google Shape;419;p24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4">
                  <a:alphaModFix/>
                </a:blip>
                <a:tile algn="tl" flip="none" tx="0" sx="100000" ty="0" sy="100000"/>
              </a:blipFill>
              <a:ln>
                <a:noFill/>
              </a:ln>
              <a:effectLst>
                <a:outerShdw blurRad="177800" rotWithShape="0" dir="5400000" dist="406400">
                  <a:srgbClr val="000000">
                    <a:alpha val="67843"/>
                  </a:srgbClr>
                </a:outerShdw>
              </a:effectLst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6000"/>
                  <a:buFont typeface="Cutive"/>
                  <a:buNone/>
                </a:pPr>
                <a:r>
                  <a:t/>
                </a:r>
                <a:endParaRPr b="0" i="0" sz="6000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20" name="Google Shape;420;p2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40404"/>
                  </a:buClr>
                  <a:buSzPts val="4200"/>
                  <a:buFont typeface="Libre Franklin"/>
                  <a:buNone/>
                </a:pPr>
                <a:r>
                  <a:rPr b="0" i="0" lang="en-US" sz="4200" u="none" cap="none" strike="noStrike">
                    <a:solidFill>
                      <a:srgbClr val="040404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?</a:t>
                </a:r>
                <a:endParaRPr/>
              </a:p>
            </p:txBody>
          </p:sp>
        </p:grpSp>
        <p:grpSp>
          <p:nvGrpSpPr>
            <p:cNvPr id="421" name="Google Shape;421;p24"/>
            <p:cNvGrpSpPr/>
            <p:nvPr/>
          </p:nvGrpSpPr>
          <p:grpSpPr>
            <a:xfrm>
              <a:off x="825500" y="2686048"/>
              <a:ext cx="679268" cy="698502"/>
              <a:chOff x="0" y="-6351"/>
              <a:chExt cx="679267" cy="698501"/>
            </a:xfrm>
          </p:grpSpPr>
          <p:sp>
            <p:nvSpPr>
              <p:cNvPr id="422" name="Google Shape;422;p24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4">
                  <a:alphaModFix/>
                </a:blip>
                <a:tile algn="tl" flip="none" tx="0" sx="100000" ty="0" sy="100000"/>
              </a:blipFill>
              <a:ln>
                <a:noFill/>
              </a:ln>
              <a:effectLst>
                <a:outerShdw blurRad="177800" rotWithShape="0" dir="5400000" dist="406400">
                  <a:srgbClr val="000000">
                    <a:alpha val="67843"/>
                  </a:srgbClr>
                </a:outerShdw>
              </a:effectLst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6000"/>
                  <a:buFont typeface="Cutive"/>
                  <a:buNone/>
                </a:pPr>
                <a:r>
                  <a:t/>
                </a:r>
                <a:endParaRPr b="0" i="0" sz="6000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23" name="Google Shape;423;p2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40404"/>
                  </a:buClr>
                  <a:buSzPts val="4200"/>
                  <a:buFont typeface="Libre Franklin"/>
                  <a:buNone/>
                </a:pPr>
                <a:r>
                  <a:rPr b="0" i="0" lang="en-US" sz="4200" u="none" cap="none" strike="noStrike">
                    <a:solidFill>
                      <a:srgbClr val="040404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?</a:t>
                </a:r>
                <a:endParaRPr/>
              </a:p>
            </p:txBody>
          </p:sp>
        </p:grpSp>
        <p:grpSp>
          <p:nvGrpSpPr>
            <p:cNvPr id="424" name="Google Shape;424;p24"/>
            <p:cNvGrpSpPr/>
            <p:nvPr/>
          </p:nvGrpSpPr>
          <p:grpSpPr>
            <a:xfrm>
              <a:off x="825500" y="3371848"/>
              <a:ext cx="679268" cy="698502"/>
              <a:chOff x="0" y="-6351"/>
              <a:chExt cx="679267" cy="698501"/>
            </a:xfrm>
          </p:grpSpPr>
          <p:sp>
            <p:nvSpPr>
              <p:cNvPr id="425" name="Google Shape;425;p24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4">
                  <a:alphaModFix/>
                </a:blip>
                <a:tile algn="tl" flip="none" tx="0" sx="100000" ty="0" sy="100000"/>
              </a:blipFill>
              <a:ln>
                <a:noFill/>
              </a:ln>
              <a:effectLst>
                <a:outerShdw blurRad="177800" rotWithShape="0" dir="5400000" dist="406400">
                  <a:srgbClr val="000000">
                    <a:alpha val="67843"/>
                  </a:srgbClr>
                </a:outerShdw>
              </a:effectLst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6000"/>
                  <a:buFont typeface="Cutive"/>
                  <a:buNone/>
                </a:pPr>
                <a:r>
                  <a:t/>
                </a:r>
                <a:endParaRPr b="0" i="0" sz="6000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26" name="Google Shape;426;p2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40404"/>
                  </a:buClr>
                  <a:buSzPts val="4200"/>
                  <a:buFont typeface="Libre Franklin"/>
                  <a:buNone/>
                </a:pPr>
                <a:r>
                  <a:rPr b="0" i="0" lang="en-US" sz="4200" u="none" cap="none" strike="noStrike">
                    <a:solidFill>
                      <a:srgbClr val="040404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?</a:t>
                </a:r>
                <a:endParaRPr/>
              </a:p>
            </p:txBody>
          </p:sp>
        </p:grpSp>
      </p:grpSp>
      <p:grpSp>
        <p:nvGrpSpPr>
          <p:cNvPr id="427" name="Google Shape;427;p24"/>
          <p:cNvGrpSpPr/>
          <p:nvPr/>
        </p:nvGrpSpPr>
        <p:grpSpPr>
          <a:xfrm>
            <a:off x="5130800" y="5238749"/>
            <a:ext cx="679268" cy="1435103"/>
            <a:chOff x="774700" y="1301748"/>
            <a:chExt cx="679268" cy="1435102"/>
          </a:xfrm>
        </p:grpSpPr>
        <p:grpSp>
          <p:nvGrpSpPr>
            <p:cNvPr id="428" name="Google Shape;428;p24"/>
            <p:cNvGrpSpPr/>
            <p:nvPr/>
          </p:nvGrpSpPr>
          <p:grpSpPr>
            <a:xfrm>
              <a:off x="774700" y="1301748"/>
              <a:ext cx="679268" cy="698502"/>
              <a:chOff x="0" y="-6351"/>
              <a:chExt cx="679267" cy="698501"/>
            </a:xfrm>
          </p:grpSpPr>
          <p:sp>
            <p:nvSpPr>
              <p:cNvPr id="429" name="Google Shape;429;p24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4">
                  <a:alphaModFix/>
                </a:blip>
                <a:tile algn="tl" flip="none" tx="0" sx="100000" ty="0" sy="100000"/>
              </a:blipFill>
              <a:ln>
                <a:noFill/>
              </a:ln>
              <a:effectLst>
                <a:outerShdw blurRad="177800" rotWithShape="0" dir="5400000" dist="406400">
                  <a:srgbClr val="000000">
                    <a:alpha val="67843"/>
                  </a:srgbClr>
                </a:outerShdw>
              </a:effectLst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6000"/>
                  <a:buFont typeface="Cutive"/>
                  <a:buNone/>
                </a:pPr>
                <a:r>
                  <a:t/>
                </a:r>
                <a:endParaRPr b="0" i="0" sz="6000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30" name="Google Shape;430;p2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40404"/>
                  </a:buClr>
                  <a:buSzPts val="4200"/>
                  <a:buFont typeface="Libre Franklin"/>
                  <a:buNone/>
                </a:pPr>
                <a:r>
                  <a:rPr b="0" i="0" lang="en-US" sz="4200" u="none" cap="none" strike="noStrike">
                    <a:solidFill>
                      <a:srgbClr val="040404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?</a:t>
                </a:r>
                <a:endParaRPr/>
              </a:p>
            </p:txBody>
          </p:sp>
        </p:grpSp>
        <p:grpSp>
          <p:nvGrpSpPr>
            <p:cNvPr id="431" name="Google Shape;431;p24"/>
            <p:cNvGrpSpPr/>
            <p:nvPr/>
          </p:nvGrpSpPr>
          <p:grpSpPr>
            <a:xfrm>
              <a:off x="774700" y="2038348"/>
              <a:ext cx="679268" cy="698502"/>
              <a:chOff x="0" y="-6351"/>
              <a:chExt cx="679267" cy="698501"/>
            </a:xfrm>
          </p:grpSpPr>
          <p:sp>
            <p:nvSpPr>
              <p:cNvPr id="432" name="Google Shape;432;p24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4">
                  <a:alphaModFix/>
                </a:blip>
                <a:tile algn="tl" flip="none" tx="0" sx="100000" ty="0" sy="100000"/>
              </a:blipFill>
              <a:ln>
                <a:noFill/>
              </a:ln>
              <a:effectLst>
                <a:outerShdw blurRad="177800" rotWithShape="0" dir="5400000" dist="406400">
                  <a:srgbClr val="000000">
                    <a:alpha val="67843"/>
                  </a:srgbClr>
                </a:outerShdw>
              </a:effectLst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6000"/>
                  <a:buFont typeface="Cutive"/>
                  <a:buNone/>
                </a:pPr>
                <a:r>
                  <a:t/>
                </a:r>
                <a:endParaRPr b="0" i="0" sz="6000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33" name="Google Shape;433;p2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40404"/>
                  </a:buClr>
                  <a:buSzPts val="4200"/>
                  <a:buFont typeface="Libre Franklin"/>
                  <a:buNone/>
                </a:pPr>
                <a:r>
                  <a:rPr b="0" i="0" lang="en-US" sz="4200" u="none" cap="none" strike="noStrike">
                    <a:solidFill>
                      <a:srgbClr val="040404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?</a:t>
                </a:r>
                <a:endParaRPr/>
              </a:p>
            </p:txBody>
          </p:sp>
        </p:grpSp>
      </p:grpSp>
      <p:grpSp>
        <p:nvGrpSpPr>
          <p:cNvPr id="434" name="Google Shape;434;p24"/>
          <p:cNvGrpSpPr/>
          <p:nvPr/>
        </p:nvGrpSpPr>
        <p:grpSpPr>
          <a:xfrm>
            <a:off x="4347932" y="716320"/>
            <a:ext cx="1979493" cy="498968"/>
            <a:chOff x="4347932" y="716320"/>
            <a:chExt cx="1979493" cy="498968"/>
          </a:xfrm>
        </p:grpSpPr>
        <p:pic>
          <p:nvPicPr>
            <p:cNvPr id="435" name="Google Shape;435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859425" y="739951"/>
              <a:ext cx="468000" cy="43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" name="Google Shape;436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347932" y="716320"/>
              <a:ext cx="1003301" cy="4989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7" name="Google Shape;437;p24"/>
          <p:cNvGrpSpPr/>
          <p:nvPr/>
        </p:nvGrpSpPr>
        <p:grpSpPr>
          <a:xfrm>
            <a:off x="7589719" y="703015"/>
            <a:ext cx="1979493" cy="498968"/>
            <a:chOff x="4347932" y="716320"/>
            <a:chExt cx="1979493" cy="498968"/>
          </a:xfrm>
        </p:grpSpPr>
        <p:pic>
          <p:nvPicPr>
            <p:cNvPr id="438" name="Google Shape;438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859425" y="739951"/>
              <a:ext cx="468000" cy="43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347932" y="716320"/>
              <a:ext cx="1003301" cy="4989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0" name="Google Shape;440;p24"/>
          <p:cNvGrpSpPr/>
          <p:nvPr/>
        </p:nvGrpSpPr>
        <p:grpSpPr>
          <a:xfrm>
            <a:off x="4373332" y="3919291"/>
            <a:ext cx="1979493" cy="498968"/>
            <a:chOff x="4347932" y="716320"/>
            <a:chExt cx="1979493" cy="498968"/>
          </a:xfrm>
        </p:grpSpPr>
        <p:pic>
          <p:nvPicPr>
            <p:cNvPr id="441" name="Google Shape;441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859425" y="739951"/>
              <a:ext cx="468000" cy="43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347932" y="716320"/>
              <a:ext cx="1003301" cy="4989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3" name="Google Shape;443;p24"/>
          <p:cNvGrpSpPr/>
          <p:nvPr/>
        </p:nvGrpSpPr>
        <p:grpSpPr>
          <a:xfrm>
            <a:off x="7589719" y="3919291"/>
            <a:ext cx="1979493" cy="498968"/>
            <a:chOff x="4347932" y="716320"/>
            <a:chExt cx="1979493" cy="498968"/>
          </a:xfrm>
        </p:grpSpPr>
        <p:pic>
          <p:nvPicPr>
            <p:cNvPr id="444" name="Google Shape;444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859425" y="739951"/>
              <a:ext cx="468000" cy="43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347932" y="716320"/>
              <a:ext cx="1003301" cy="49896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blinds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5"/>
          <p:cNvSpPr txBox="1"/>
          <p:nvPr>
            <p:ph idx="1" type="body"/>
          </p:nvPr>
        </p:nvSpPr>
        <p:spPr>
          <a:xfrm>
            <a:off x="322217" y="952128"/>
            <a:ext cx="12035777" cy="8659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561489" lvl="0" marL="904389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C2F"/>
              </a:buClr>
              <a:buSzPts val="4320"/>
              <a:buFont typeface="Noto Sans Symbols"/>
              <a:buChar char="❖"/>
            </a:pPr>
            <a:r>
              <a:rPr lang="en-US" sz="3600">
                <a:solidFill>
                  <a:srgbClr val="292C2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Unità discrete chiamate </a:t>
            </a:r>
            <a:r>
              <a:rPr lang="en-US" sz="3600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geni </a:t>
            </a:r>
            <a:r>
              <a:rPr lang="en-US" sz="3600">
                <a:solidFill>
                  <a:srgbClr val="292C2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controllano la comparsa dei caratteri ereditati.</a:t>
            </a:r>
            <a:endParaRPr/>
          </a:p>
          <a:p>
            <a:pPr indent="-561489" lvl="0" marL="904389" rtl="0" algn="just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292C2F"/>
              </a:buClr>
              <a:buSzPts val="4320"/>
              <a:buFont typeface="Noto Sans Symbols"/>
              <a:buChar char="❖"/>
            </a:pPr>
            <a:r>
              <a:rPr lang="en-US" sz="3600">
                <a:solidFill>
                  <a:srgbClr val="292C2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geni sono costituiti da forme alternative chiamate </a:t>
            </a:r>
            <a:r>
              <a:rPr b="1" lang="en-US" sz="3600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alleli</a:t>
            </a:r>
            <a:r>
              <a:rPr lang="en-US" sz="3600">
                <a:solidFill>
                  <a:srgbClr val="292C2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che sono responsabili della manifestazione delle differenti forme di un carattere.</a:t>
            </a:r>
            <a:endParaRPr/>
          </a:p>
          <a:p>
            <a:pPr indent="-561489" lvl="0" marL="904389" rtl="0" algn="just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292C2F"/>
              </a:buClr>
              <a:buSzPts val="4320"/>
              <a:buFont typeface="Noto Sans Symbols"/>
              <a:buChar char="❖"/>
            </a:pPr>
            <a:r>
              <a:rPr lang="en-US" sz="3600">
                <a:solidFill>
                  <a:srgbClr val="292C2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 cellule somatiche degli organismi che si riproducono sessualmente portano due copie di ciascun gene. Quando le due copie di un gene sono costituite dallo stesso allele, l’individuo è </a:t>
            </a:r>
            <a:r>
              <a:rPr b="1" lang="en-US" sz="3600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omozigote</a:t>
            </a:r>
            <a:r>
              <a:rPr lang="en-US" sz="3600">
                <a:solidFill>
                  <a:srgbClr val="292C2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per quell’allele. Quando le due copie sono differenti, l’individuo è </a:t>
            </a:r>
            <a:r>
              <a:rPr b="1" lang="en-US" sz="3600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eterozigote</a:t>
            </a:r>
            <a:r>
              <a:rPr lang="en-US" sz="3600">
                <a:solidFill>
                  <a:srgbClr val="292C2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per quelli alleli.</a:t>
            </a:r>
            <a:endParaRPr/>
          </a:p>
          <a:p>
            <a:pPr indent="-561489" lvl="0" marL="904389" rtl="0" algn="just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292C2F"/>
              </a:buClr>
              <a:buSzPts val="4320"/>
              <a:buFont typeface="Noto Sans Symbols"/>
              <a:buChar char="❖"/>
            </a:pPr>
            <a:r>
              <a:rPr lang="en-US" sz="3600">
                <a:solidFill>
                  <a:srgbClr val="292C2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Il </a:t>
            </a:r>
            <a:r>
              <a:rPr b="1" lang="en-US" sz="3600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genotipo</a:t>
            </a:r>
            <a:r>
              <a:rPr lang="en-US" sz="3600">
                <a:solidFill>
                  <a:srgbClr val="292C2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è una descrizione della combinazione allelica delle due copie di un gene presenti in un individuo. Il fenotipo è la forma che si osserva delcarattere espresso da un individuo.</a:t>
            </a:r>
            <a:endParaRPr/>
          </a:p>
        </p:txBody>
      </p:sp>
      <p:sp>
        <p:nvSpPr>
          <p:cNvPr id="451" name="Google Shape;451;p25"/>
          <p:cNvSpPr txBox="1"/>
          <p:nvPr>
            <p:ph idx="4294967295" type="title"/>
          </p:nvPr>
        </p:nvSpPr>
        <p:spPr>
          <a:xfrm>
            <a:off x="0" y="-47625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7000"/>
              <a:buFont typeface="Libre Franklin"/>
              <a:buNone/>
            </a:pPr>
            <a:r>
              <a:rPr lang="en-US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Concetti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Essenziali</a:t>
            </a:r>
            <a:endParaRPr>
              <a:solidFill>
                <a:srgbClr val="8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6"/>
          <p:cNvSpPr txBox="1"/>
          <p:nvPr>
            <p:ph idx="1" type="body"/>
          </p:nvPr>
        </p:nvSpPr>
        <p:spPr>
          <a:xfrm>
            <a:off x="322218" y="1195270"/>
            <a:ext cx="11667130" cy="821123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561489" lvl="0" marL="904389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51618"/>
              </a:buClr>
              <a:buSzPts val="4320"/>
              <a:buFont typeface="Noto Sans Symbols"/>
              <a:buChar char="❖"/>
            </a:pPr>
            <a:r>
              <a:rPr lang="en-US" sz="3600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Un incrocio tra due linee parentali (P), pure per una coppia di alleli alternativi di un gene, produrrà una prima generazione filiale (F1) di ibridi eterozigoti. </a:t>
            </a:r>
            <a:endParaRPr/>
          </a:p>
          <a:p>
            <a:pPr indent="-561489" lvl="0" marL="904389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151618"/>
              </a:buClr>
              <a:buSzPts val="4320"/>
              <a:buFont typeface="Noto Sans Symbols"/>
              <a:buChar char="❖"/>
            </a:pPr>
            <a:r>
              <a:rPr lang="en-US" sz="3600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Il fenotipo espresso da questi ibridi è determinato dall’allele </a:t>
            </a:r>
            <a:r>
              <a:rPr b="1" lang="en-US" sz="3600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dominante</a:t>
            </a:r>
            <a:r>
              <a:rPr lang="en-US" sz="3600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della coppia, e questo fenotipo è uguale a quello espresso dagli individui omozigoti per l’allele dominante.</a:t>
            </a:r>
            <a:endParaRPr/>
          </a:p>
          <a:p>
            <a:pPr indent="-561489" lvl="0" marL="904389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151618"/>
              </a:buClr>
              <a:buSzPts val="4320"/>
              <a:buFont typeface="Noto Sans Symbols"/>
              <a:buChar char="❖"/>
            </a:pPr>
            <a:r>
              <a:rPr lang="en-US" sz="3600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Il fenotipo associato con l’allele recessivo ricomparirà solo nella generazione F2 negliindividui omozigoti per questo allele. </a:t>
            </a:r>
            <a:endParaRPr/>
          </a:p>
          <a:p>
            <a:pPr indent="-561489" lvl="0" marL="904389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151618"/>
              </a:buClr>
              <a:buSzPts val="4320"/>
              <a:buFont typeface="Noto Sans Symbols"/>
              <a:buChar char="❖"/>
            </a:pPr>
            <a:r>
              <a:rPr lang="en-US" sz="3600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Negli incroci trala F1 eterozigote, i fenotipi dominante e recessivo appariranno nella generazione F2 nel rapporto </a:t>
            </a:r>
            <a:r>
              <a:rPr lang="en-US" sz="3600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3:1.</a:t>
            </a:r>
            <a:endParaRPr/>
          </a:p>
        </p:txBody>
      </p:sp>
      <p:sp>
        <p:nvSpPr>
          <p:cNvPr id="457" name="Google Shape;457;p26"/>
          <p:cNvSpPr txBox="1"/>
          <p:nvPr>
            <p:ph idx="4294967295" type="title"/>
          </p:nvPr>
        </p:nvSpPr>
        <p:spPr>
          <a:xfrm>
            <a:off x="0" y="-47625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7000"/>
              <a:buFont typeface="Libre Franklin"/>
              <a:buNone/>
            </a:pPr>
            <a:r>
              <a:rPr lang="en-US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Concetti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Essenziali</a:t>
            </a:r>
            <a:endParaRPr>
              <a:solidFill>
                <a:srgbClr val="8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7"/>
          <p:cNvSpPr txBox="1"/>
          <p:nvPr>
            <p:ph idx="1" type="body"/>
          </p:nvPr>
        </p:nvSpPr>
        <p:spPr>
          <a:xfrm>
            <a:off x="0" y="1445023"/>
            <a:ext cx="12357995" cy="80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3429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51618"/>
              </a:buClr>
              <a:buSzPts val="4800"/>
              <a:buFont typeface="Libre Franklin"/>
              <a:buNone/>
            </a:pPr>
            <a:r>
              <a:rPr lang="en-US" sz="4000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 due copie di ciascun gene segregano durante la formazione dei gameti. Come risultato, ciascun uovo e ciascun spematozoo o granulo pollinico contiene solo una copia, e quindi, solo un allele, di ciascun gene. I gameti maschili e femminili si uniscono casualmente al momento della fecondazione. Mendel descrisse questo processo come </a:t>
            </a:r>
            <a:r>
              <a:rPr b="1" lang="en-US" sz="4000">
                <a:solidFill>
                  <a:srgbClr val="800000"/>
                </a:solidFill>
              </a:rPr>
              <a:t>legge della segregazione</a:t>
            </a:r>
            <a:r>
              <a:rPr b="1" lang="en-US" sz="4000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/>
          </a:p>
          <a:p>
            <a:pPr indent="0" lvl="0" marL="342900" rtl="0" algn="just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151618"/>
              </a:buClr>
              <a:buSzPts val="4800"/>
              <a:buFont typeface="Libre Franklin"/>
              <a:buNone/>
            </a:pPr>
            <a:r>
              <a:rPr lang="en-US" sz="4000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segregazione degli alleli di un qualsiasi gene è indipendente dalla segregazione degli alleli di un altro gene. </a:t>
            </a:r>
            <a:endParaRPr/>
          </a:p>
          <a:p>
            <a:pPr indent="0" lvl="0" marL="342900" rtl="0" algn="just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151618"/>
              </a:buClr>
              <a:buSzPts val="4800"/>
              <a:buFont typeface="Libre Franklin"/>
              <a:buNone/>
            </a:pPr>
            <a:r>
              <a:rPr lang="en-US" sz="4000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Mendel descrisse questo processo come la </a:t>
            </a:r>
            <a:r>
              <a:rPr b="1" lang="en-US" sz="4000">
                <a:solidFill>
                  <a:srgbClr val="800000"/>
                </a:solidFill>
              </a:rPr>
              <a:t>legge dell’assortimento indipendente</a:t>
            </a:r>
            <a:r>
              <a:rPr lang="en-US" sz="4000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 Secondo questa legge, gli incroci tra diibridi Aa Bb della F1 genereranno progenie F2 con rapporto fenotipici di </a:t>
            </a:r>
            <a:r>
              <a:rPr b="1" i="1" lang="en-US" sz="4000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9(A–B–) : 3(A–bb) : 3(aa B–) : 1(aa bb)</a:t>
            </a:r>
            <a:endParaRPr b="1" i="1" sz="4000">
              <a:solidFill>
                <a:srgbClr val="8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63" name="Google Shape;463;p27"/>
          <p:cNvSpPr txBox="1"/>
          <p:nvPr>
            <p:ph idx="4294967295" type="title"/>
          </p:nvPr>
        </p:nvSpPr>
        <p:spPr>
          <a:xfrm>
            <a:off x="0" y="-47625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7000"/>
              <a:buFont typeface="Libre Franklin"/>
              <a:buNone/>
            </a:pPr>
            <a:r>
              <a:rPr lang="en-US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Concetti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Essenziali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9800" y="152400"/>
            <a:ext cx="7877326" cy="47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9"/>
          <p:cNvSpPr txBox="1"/>
          <p:nvPr/>
        </p:nvSpPr>
        <p:spPr>
          <a:xfrm>
            <a:off x="235791" y="416447"/>
            <a:ext cx="5335584" cy="5642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ibre Franklin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Una bambina decise di incrociare porcellini d’India per la sua esperienza di scienze. Comprò un  maschio con pelliccia liscia e nera e una femmina con pelliccia bianca e riccia e li incrociò. Alla prima generazione di 8 cuccioli osservò solo animali con pelliccia nera e riccia. Dalla seconda cucciolata con gli stessi genitori ottenne 7 animali, sempre con pelliccia nera e riccia. La F2 della prima cucciolata mostrava una varietà di mantelli: su 125 porcellini, 8 mostravano mantello bianco e liscio, 25 nero e liscio, 23 erano bianchi e 69 neri e ricci.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ibre Franklin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Come sono ereditati I caratteri per il colore ed il tipo di mantello?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ibre Franklin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Quali fenotipi e in quali proporzioni la studentessa avrebbe dovuto aspettarsi se avesse incrociato una femmina bianca e liscia della F2 con un maschio della F1?</a:t>
            </a:r>
            <a:endParaRPr b="0" i="0" sz="20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Porcellino d'India - Cavia: come prendersene cura?" id="474" name="Google Shape;47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8821" y="1771517"/>
            <a:ext cx="4639656" cy="3650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4256" y="1904961"/>
            <a:ext cx="7460684" cy="61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/>
          <p:nvPr/>
        </p:nvSpPr>
        <p:spPr>
          <a:xfrm>
            <a:off x="2377660" y="-132993"/>
            <a:ext cx="8871018" cy="1102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1B04"/>
              </a:buClr>
              <a:buSzPts val="6500"/>
              <a:buFont typeface="Libre Franklin"/>
              <a:buNone/>
            </a:pPr>
            <a:r>
              <a:rPr b="0" i="0" lang="en-US" sz="6500" u="none" cap="none" strike="noStrike">
                <a:solidFill>
                  <a:srgbClr val="961B0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Rivoluzione di Mendel</a:t>
            </a: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2091600" y="3402175"/>
            <a:ext cx="8453292" cy="11159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2091600" y="4670566"/>
            <a:ext cx="8453292" cy="33119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0"/>
          <p:cNvSpPr txBox="1"/>
          <p:nvPr/>
        </p:nvSpPr>
        <p:spPr>
          <a:xfrm>
            <a:off x="813530" y="1550242"/>
            <a:ext cx="11244735" cy="4842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wentieth Century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Una pianta con foglie larghe, fiori gialli e stelo alto (pianta P1) viene incrociata con una pianta con foglie strette, fiori bianchi e stelo basso (pianta P2). La progenie (F1), tutta identica, presenta foglie larghe, fiori gialli e stelo basso. Indicare i genotipi delle piante parentali. Se si incrociano le piante F1 con piante P2, considerando che I geni sono indipendenti, determinare la probabilità di ottenere le seguenti progenie: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wentieth Century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Piante con fenotipo P1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wentieth Century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Piante con fenotipo P2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wentieth Century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Piante con fenotipo P1 o P2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wentieth Century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Piante che non presentano nè il fenotipo P1 nè il P2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rebuchet MS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834" y="1943100"/>
            <a:ext cx="6300965" cy="728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/>
          <p:nvPr/>
        </p:nvSpPr>
        <p:spPr>
          <a:xfrm>
            <a:off x="-746059" y="-40659"/>
            <a:ext cx="14315613" cy="157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800"/>
              <a:buFont typeface="Libre Franklin Medium"/>
              <a:buNone/>
            </a:pPr>
            <a:r>
              <a:rPr b="0" i="0" lang="en-US" sz="48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L’incrocio monoibrido svela le unità</a:t>
            </a:r>
            <a:endParaRPr b="0" i="0" sz="4800" u="none" cap="none" strike="noStrike">
              <a:solidFill>
                <a:srgbClr val="8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800"/>
              <a:buFont typeface="Libre Franklin Medium"/>
              <a:buNone/>
            </a:pPr>
            <a:r>
              <a:rPr b="0" i="0" lang="en-US" sz="48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dell’eredità e le leggi della segregazione</a:t>
            </a:r>
            <a:endParaRPr b="0" i="0" sz="4800" u="none" cap="none" strike="noStrike">
              <a:solidFill>
                <a:srgbClr val="8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6241256" y="1955300"/>
            <a:ext cx="6649244" cy="2397067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0063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ibre Franklin"/>
              <a:buNone/>
            </a:pPr>
            <a:r>
              <a:rPr b="0" i="0" lang="en-US" sz="4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Esperimenti come questi che coinvolgono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ibre Franklin"/>
              <a:buNone/>
            </a:pPr>
            <a:r>
              <a:rPr b="0" i="0" lang="en-US" sz="4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ibridi per un singolo carattere, sono spesso chiamati incroci </a:t>
            </a:r>
            <a:r>
              <a:rPr b="0" i="0" lang="en-US" sz="42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monoibridi</a:t>
            </a:r>
            <a:r>
              <a:rPr b="0" i="0" lang="en-US" sz="42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/>
          </a:p>
        </p:txBody>
      </p:sp>
      <p:sp>
        <p:nvSpPr>
          <p:cNvPr id="139" name="Google Shape;139;p4"/>
          <p:cNvSpPr/>
          <p:nvPr/>
        </p:nvSpPr>
        <p:spPr>
          <a:xfrm>
            <a:off x="6241256" y="5220375"/>
            <a:ext cx="6649244" cy="4062650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0063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Libre Franklin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Egli chiamò il carattere che compariva in tutti gli ibridi F1, in questo caso i semi gialli, dominante e il carattere “</a:t>
            </a:r>
            <a:r>
              <a:rPr b="0" i="0" lang="en-US" sz="40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antagonista”</a:t>
            </a:r>
            <a:r>
              <a:rPr b="0" i="0" lang="en-US" sz="40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pisello verde, che rimaneva nascosto negli ibridi F1 ma ricompariva nella generazione F2,</a:t>
            </a:r>
            <a:r>
              <a:rPr b="0" i="0" lang="en-US" sz="40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b="0" i="0" lang="en-US" sz="40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recessivo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622" y="1300143"/>
            <a:ext cx="5395678" cy="849155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5829300" y="3803972"/>
            <a:ext cx="7056702" cy="3872856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50196"/>
              </a:srgbClr>
            </a:outerShdw>
          </a:effectLst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200"/>
              <a:buFont typeface="Libre Franklin Medium"/>
              <a:buNone/>
            </a:pPr>
            <a:r>
              <a:rPr b="0" i="0" lang="en-US" sz="42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 due alleli di ogni carattere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200"/>
              <a:buFont typeface="Libre Franklin Medium"/>
              <a:buNone/>
            </a:pPr>
            <a:r>
              <a:rPr b="0" i="0" lang="en-US" sz="42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si separano (segregano) durante la formazione dei gameti e poi si uniscono casualmente, uno da ciascun genitore, al momento della fecondazione</a:t>
            </a: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867833" y="160139"/>
            <a:ext cx="11568841" cy="1025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 Medium"/>
              <a:buNone/>
            </a:pPr>
            <a:r>
              <a:rPr b="0" i="0" lang="en-US" sz="60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La legge della Segregazione</a:t>
            </a:r>
            <a:endParaRPr b="0" i="0" sz="6000" u="none" cap="none" strike="noStrike">
              <a:solidFill>
                <a:srgbClr val="8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0" y="4429930"/>
            <a:ext cx="5591331" cy="53236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6755" y="1362155"/>
            <a:ext cx="7882457" cy="763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"/>
          <p:cNvGrpSpPr/>
          <p:nvPr/>
        </p:nvGrpSpPr>
        <p:grpSpPr>
          <a:xfrm>
            <a:off x="3454874" y="4292887"/>
            <a:ext cx="5234145" cy="2849102"/>
            <a:chOff x="3454874" y="4292887"/>
            <a:chExt cx="5234145" cy="2849102"/>
          </a:xfrm>
        </p:grpSpPr>
        <p:sp>
          <p:nvSpPr>
            <p:cNvPr id="154" name="Google Shape;154;p6"/>
            <p:cNvSpPr/>
            <p:nvPr/>
          </p:nvSpPr>
          <p:spPr>
            <a:xfrm>
              <a:off x="3454874" y="4298006"/>
              <a:ext cx="3707999" cy="28439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Trebuchet M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7141469" y="4292887"/>
              <a:ext cx="1547550" cy="13319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Trebuchet M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56" name="Google Shape;156;p6"/>
          <p:cNvSpPr/>
          <p:nvPr/>
        </p:nvSpPr>
        <p:spPr>
          <a:xfrm>
            <a:off x="2854653" y="316773"/>
            <a:ext cx="7024559" cy="1025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 Medium"/>
              <a:buNone/>
            </a:pPr>
            <a:r>
              <a:rPr b="0" i="0" lang="en-US" sz="60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Il quadrato di Punnet</a:t>
            </a: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3529574" y="2246022"/>
            <a:ext cx="5807924" cy="20519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7152527" y="5612250"/>
            <a:ext cx="737328" cy="7199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7816121" y="6303341"/>
            <a:ext cx="737328" cy="7199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60" name="Google Shape;160;p6"/>
          <p:cNvGrpSpPr/>
          <p:nvPr/>
        </p:nvGrpSpPr>
        <p:grpSpPr>
          <a:xfrm>
            <a:off x="7152075" y="5591369"/>
            <a:ext cx="1388340" cy="1459850"/>
            <a:chOff x="7197045" y="5591369"/>
            <a:chExt cx="1388340" cy="1459850"/>
          </a:xfrm>
        </p:grpSpPr>
        <p:sp>
          <p:nvSpPr>
            <p:cNvPr id="161" name="Google Shape;161;p6"/>
            <p:cNvSpPr/>
            <p:nvPr/>
          </p:nvSpPr>
          <p:spPr>
            <a:xfrm>
              <a:off x="7848057" y="5591369"/>
              <a:ext cx="737328" cy="7199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Trebuchet M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7197045" y="6331240"/>
              <a:ext cx="737328" cy="7199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Trebuchet M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/>
          <p:nvPr/>
        </p:nvSpPr>
        <p:spPr>
          <a:xfrm>
            <a:off x="152400" y="-30914"/>
            <a:ext cx="12484100" cy="1560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800"/>
              <a:buFont typeface="Libre Franklin Medium"/>
              <a:buNone/>
            </a:pPr>
            <a:r>
              <a:rPr b="0" i="0" lang="en-US" sz="58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 risultati di Mendel riflettono le regole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800"/>
              <a:buFont typeface="Libre Franklin Medium"/>
              <a:buNone/>
            </a:pPr>
            <a:r>
              <a:rPr b="0" i="0" lang="en-US" sz="58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fondamentali della probabilità</a:t>
            </a: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387350" y="1755971"/>
            <a:ext cx="12230100" cy="2780248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reflection blurRad="0" dir="0" dist="0" endA="300" endPos="35000" kx="0" rotWithShape="0" algn="bl" stA="52000" stPos="0" sy="-100000" ky="0"/>
          </a:effectLst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Libre Franklin Medium"/>
              <a:buNone/>
            </a:pPr>
            <a:r>
              <a:rPr b="0" i="0" lang="en-US" sz="4800" u="none" cap="none" strike="noStrike">
                <a:solidFill>
                  <a:schemeClr val="accen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Legge Del Prodotto </a:t>
            </a:r>
            <a:r>
              <a:rPr b="0" i="0" lang="en-US" sz="4800" u="none" cap="none" strike="noStrike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</a:t>
            </a:r>
            <a:r>
              <a:rPr b="0" i="0" lang="en-US" sz="4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b="0" i="0" sz="6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ibre Franklin"/>
              <a:buNone/>
            </a:pPr>
            <a:r>
              <a:rPr b="0" i="0" lang="en-US" sz="4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probabilità che due o più </a:t>
            </a:r>
            <a:r>
              <a:rPr b="0" i="0" lang="en-US" sz="42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eventi indipendenti</a:t>
            </a:r>
            <a:r>
              <a:rPr b="0" i="0" lang="en-US" sz="4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b="0" i="0" lang="en-US" sz="4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si verifichino contemporaneamente è uguale al prodotto delle singole probabilità.</a:t>
            </a:r>
            <a:endParaRPr/>
          </a:p>
        </p:txBody>
      </p:sp>
      <p:sp>
        <p:nvSpPr>
          <p:cNvPr id="169" name="Google Shape;169;p7"/>
          <p:cNvSpPr txBox="1"/>
          <p:nvPr/>
        </p:nvSpPr>
        <p:spPr>
          <a:xfrm>
            <a:off x="387350" y="5465940"/>
            <a:ext cx="12249150" cy="250325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50196"/>
              </a:srgbClr>
            </a:outerShdw>
            <a:reflection blurRad="0" dir="0" dist="0" endA="300" endPos="35000" kx="0" rotWithShape="0" algn="bl" stA="52000" stPos="0" sy="-100000" ky="0"/>
          </a:effectLst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ibre Franklin"/>
              <a:buNone/>
            </a:pPr>
            <a:r>
              <a:rPr b="1" i="0" lang="en-US" sz="4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due eventi indipendenti </a:t>
            </a:r>
            <a:r>
              <a:rPr b="0" i="0" lang="en-US" sz="4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ibre Franklin Medium"/>
              <a:buNone/>
            </a:pPr>
            <a:r>
              <a:rPr b="0" i="0" lang="en-US" sz="4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Probabilità dell’evento 1 e 2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ibre Franklin"/>
              <a:buNone/>
            </a:pPr>
            <a:r>
              <a:rPr b="0" i="0" lang="en-US" sz="4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Probabilità dell’evento 1 </a:t>
            </a:r>
            <a:r>
              <a:rPr b="0" i="0" lang="en-US" sz="7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X</a:t>
            </a:r>
            <a:r>
              <a:rPr b="0" i="0" lang="en-US" sz="4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Probabilità dell’evento 2</a:t>
            </a:r>
            <a:endParaRPr/>
          </a:p>
        </p:txBody>
      </p:sp>
    </p:spTree>
  </p:cSld>
  <p:clrMapOvr>
    <a:masterClrMapping/>
  </p:clrMapOvr>
  <mc:AlternateContent>
    <mc:Choice Requires="p14">
      <p:transition spd="slow">
        <p14:ripple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dadi, Gioco di dadi, rosso, luce&#10;&#10;Descrizione generata automaticamente" id="174" name="Google Shape;17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7744" y="1072421"/>
            <a:ext cx="5405621" cy="40542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dadi, Gioco di dadi, rosso&#10;&#10;Descrizione generata automaticamente" id="175" name="Google Shape;17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3650" y="1455399"/>
            <a:ext cx="3162300" cy="303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8"/>
          <p:cNvSpPr/>
          <p:nvPr>
            <p:ph idx="2" type="pic"/>
          </p:nvPr>
        </p:nvSpPr>
        <p:spPr>
          <a:xfrm>
            <a:off x="5566348" y="6217067"/>
            <a:ext cx="6950439" cy="1637779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8"/>
          <p:cNvSpPr txBox="1"/>
          <p:nvPr>
            <p:ph idx="1" type="body"/>
          </p:nvPr>
        </p:nvSpPr>
        <p:spPr>
          <a:xfrm>
            <a:off x="380480" y="5333636"/>
            <a:ext cx="4686195" cy="34618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494620" lvl="0" marL="8121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72"/>
              <a:buFont typeface="Libre Franklin Medium"/>
              <a:buChar char="•"/>
            </a:pPr>
            <a:r>
              <a:rPr lang="en-US">
                <a:solidFill>
                  <a:schemeClr val="dk1"/>
                </a:solidFill>
              </a:rPr>
              <a:t>Prob “6”&gt;1/6</a:t>
            </a:r>
            <a:endParaRPr/>
          </a:p>
          <a:p>
            <a:pPr indent="-494620" lvl="0" marL="81212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1"/>
              </a:buClr>
              <a:buSzPts val="5472"/>
              <a:buFont typeface="Libre Franklin Medium"/>
              <a:buChar char="•"/>
            </a:pPr>
            <a:r>
              <a:rPr lang="en-US">
                <a:solidFill>
                  <a:schemeClr val="dk1"/>
                </a:solidFill>
              </a:rPr>
              <a:t>Prob “pari”&gt;1/2</a:t>
            </a:r>
            <a:endParaRPr/>
          </a:p>
        </p:txBody>
      </p:sp>
      <p:sp>
        <p:nvSpPr>
          <p:cNvPr id="178" name="Google Shape;178;p8"/>
          <p:cNvSpPr txBox="1"/>
          <p:nvPr/>
        </p:nvSpPr>
        <p:spPr>
          <a:xfrm>
            <a:off x="5426439" y="5473909"/>
            <a:ext cx="7578361" cy="278546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241449" lvl="0" marL="9043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 Medium"/>
              <a:buNone/>
            </a:pPr>
            <a:r>
              <a:t/>
            </a:r>
            <a:endParaRPr b="0" i="0" sz="4200" u="none" cap="none" strike="noStrik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/>
          <p:nvPr/>
        </p:nvSpPr>
        <p:spPr>
          <a:xfrm>
            <a:off x="-1" y="-157592"/>
            <a:ext cx="12700001" cy="1949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 Medium"/>
              <a:buNone/>
            </a:pPr>
            <a:r>
              <a:rPr b="0" i="0" lang="en-US" sz="60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 risultati di Mendel riflettono le regole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 Medium"/>
              <a:buNone/>
            </a:pPr>
            <a:r>
              <a:rPr b="0" i="0" lang="en-US" sz="60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fondamentali della probabilità</a:t>
            </a:r>
            <a:endParaRPr/>
          </a:p>
        </p:txBody>
      </p:sp>
      <p:sp>
        <p:nvSpPr>
          <p:cNvPr id="184" name="Google Shape;184;p9"/>
          <p:cNvSpPr/>
          <p:nvPr/>
        </p:nvSpPr>
        <p:spPr>
          <a:xfrm>
            <a:off x="427325" y="2332727"/>
            <a:ext cx="11950700" cy="2687915"/>
          </a:xfrm>
          <a:prstGeom prst="rect">
            <a:avLst/>
          </a:prstGeom>
          <a:gradFill>
            <a:gsLst>
              <a:gs pos="0">
                <a:srgbClr val="C9A8EA"/>
              </a:gs>
              <a:gs pos="35000">
                <a:srgbClr val="DAC2EF"/>
              </a:gs>
              <a:gs pos="100000">
                <a:srgbClr val="EEE7F9"/>
              </a:gs>
            </a:gsLst>
            <a:lin ang="16200000" scaled="0"/>
          </a:gradFill>
          <a:ln cap="flat" cmpd="sng" w="9525">
            <a:solidFill>
              <a:srgbClr val="743A99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50196"/>
              </a:srgbClr>
            </a:outerShdw>
            <a:reflection blurRad="0" dir="0" dist="0" endA="300" endPos="35000" kx="0" rotWithShape="0" algn="bl" stA="52000" stPos="0" sy="-100000" ky="0"/>
          </a:effectLst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ibre Franklin"/>
              <a:buNone/>
            </a:pPr>
            <a:r>
              <a:rPr b="0" i="0" lang="en-US" sz="4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b="0" i="0" lang="en-US" sz="4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LA LEGGE DELLA SOMMA,</a:t>
            </a:r>
            <a:r>
              <a:rPr b="0" i="0" lang="en-US" sz="4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200"/>
              <a:buFont typeface="Libre Franklin Medium"/>
              <a:buNone/>
            </a:pPr>
            <a:r>
              <a:rPr b="0" i="0" lang="en-US" sz="42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la probabilità di verificarsi, di uno qualsiasi di due eventi che si escludono l’un l’altro, è la somma delle singole probabilità.</a:t>
            </a:r>
            <a:endParaRPr/>
          </a:p>
        </p:txBody>
      </p:sp>
      <p:sp>
        <p:nvSpPr>
          <p:cNvPr id="185" name="Google Shape;185;p9"/>
          <p:cNvSpPr/>
          <p:nvPr/>
        </p:nvSpPr>
        <p:spPr>
          <a:xfrm>
            <a:off x="427325" y="6132593"/>
            <a:ext cx="11950700" cy="2780249"/>
          </a:xfrm>
          <a:prstGeom prst="rect">
            <a:avLst/>
          </a:prstGeom>
          <a:gradFill>
            <a:gsLst>
              <a:gs pos="0">
                <a:srgbClr val="FFFA87"/>
              </a:gs>
              <a:gs pos="35000">
                <a:srgbClr val="FFF9AB"/>
              </a:gs>
              <a:gs pos="100000">
                <a:srgbClr val="FFFCDC"/>
              </a:gs>
            </a:gsLst>
            <a:lin ang="16200000" scaled="0"/>
          </a:gradFill>
          <a:ln cap="flat" cmpd="sng" w="9525">
            <a:solidFill>
              <a:srgbClr val="DABA1D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50196"/>
              </a:srgbClr>
            </a:outerShdw>
            <a:reflection blurRad="0" dir="0" dist="0" endA="300" endPos="35000" kx="0" rotWithShape="0" algn="bl" stA="52000" stPos="0" sy="-100000" ky="0"/>
          </a:effectLst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ibre Franklin"/>
              <a:buNone/>
            </a:pPr>
            <a:r>
              <a:rPr b="0" i="0" lang="en-US" sz="4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Con due eventi che si escludono a vicenda, avremo: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ibre Franklin Medium"/>
              <a:buNone/>
            </a:pPr>
            <a:r>
              <a:rPr b="0" i="0" lang="en-US" sz="4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Probabilità dell’evento 1 o 2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6000"/>
              <a:buFont typeface="Libre Franklin"/>
              <a:buNone/>
            </a:pPr>
            <a:r>
              <a:t/>
            </a:r>
            <a:endParaRPr b="0" i="0" sz="6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ibre Franklin"/>
              <a:buNone/>
            </a:pPr>
            <a:r>
              <a:rPr b="0" i="0" lang="en-US" sz="4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Probabilità dell’evento 1</a:t>
            </a:r>
            <a:r>
              <a:rPr b="1" i="0" lang="en-US" sz="4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+</a:t>
            </a:r>
            <a:r>
              <a:rPr b="0" i="0" lang="en-US" sz="4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Probabilità dell’evento 2</a:t>
            </a:r>
            <a:endParaRPr/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