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9753600" cx="13004800"/>
  <p:notesSz cx="6858000" cy="9144000"/>
  <p:embeddedFontLst>
    <p:embeddedFont>
      <p:font typeface="Merriweather Sans"/>
      <p:regular r:id="rId26"/>
      <p:bold r:id="rId27"/>
      <p:italic r:id="rId28"/>
      <p:boldItalic r:id="rId29"/>
    </p:embeddedFont>
    <p:embeddedFont>
      <p:font typeface="Libre Franklin"/>
      <p:regular r:id="rId30"/>
      <p:bold r:id="rId31"/>
      <p:italic r:id="rId32"/>
      <p:boldItalic r:id="rId33"/>
    </p:embeddedFont>
    <p:embeddedFont>
      <p:font typeface="Libre Franklin Medium"/>
      <p:regular r:id="rId34"/>
      <p:bold r:id="rId35"/>
      <p:italic r:id="rId36"/>
      <p:boldItalic r:id="rId37"/>
    </p:embeddedFont>
    <p:embeddedFont>
      <p:font typeface="Cutive"/>
      <p:regular r:id="rId38"/>
    </p:embeddedFont>
    <p:embeddedFont>
      <p:font typeface="Gill Sans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GoogleSlidesCustomDataVersion2">
      <go:slidesCustomData xmlns:go="http://customooxmlschemas.google.com/" r:id="rId41" roundtripDataSignature="AMtx7mj8dUVRNBqo1JN4nMjKeKp2xLnY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2" orient="horz"/>
        <p:guide pos="40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illSans-bold.fntdata"/><Relationship Id="rId20" Type="http://schemas.openxmlformats.org/officeDocument/2006/relationships/slide" Target="slides/slide15.xml"/><Relationship Id="rId41" Type="http://customschemas.google.com/relationships/presentationmetadata" Target="meta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Sans-regular.fntdata"/><Relationship Id="rId25" Type="http://schemas.openxmlformats.org/officeDocument/2006/relationships/slide" Target="slides/slide20.xml"/><Relationship Id="rId28" Type="http://schemas.openxmlformats.org/officeDocument/2006/relationships/font" Target="fonts/MerriweatherSans-italic.fntdata"/><Relationship Id="rId27" Type="http://schemas.openxmlformats.org/officeDocument/2006/relationships/font" Target="fonts/Merriweather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breFranklin-bold.fntdata"/><Relationship Id="rId30" Type="http://schemas.openxmlformats.org/officeDocument/2006/relationships/font" Target="fonts/LibreFranklin-regular.fntdata"/><Relationship Id="rId11" Type="http://schemas.openxmlformats.org/officeDocument/2006/relationships/slide" Target="slides/slide6.xml"/><Relationship Id="rId33" Type="http://schemas.openxmlformats.org/officeDocument/2006/relationships/font" Target="fonts/LibreFranklin-boldItalic.fntdata"/><Relationship Id="rId10" Type="http://schemas.openxmlformats.org/officeDocument/2006/relationships/slide" Target="slides/slide5.xml"/><Relationship Id="rId32" Type="http://schemas.openxmlformats.org/officeDocument/2006/relationships/font" Target="fonts/LibreFranklin-italic.fntdata"/><Relationship Id="rId13" Type="http://schemas.openxmlformats.org/officeDocument/2006/relationships/slide" Target="slides/slide8.xml"/><Relationship Id="rId35" Type="http://schemas.openxmlformats.org/officeDocument/2006/relationships/font" Target="fonts/LibreFranklinMedium-bold.fntdata"/><Relationship Id="rId12" Type="http://schemas.openxmlformats.org/officeDocument/2006/relationships/slide" Target="slides/slide7.xml"/><Relationship Id="rId34" Type="http://schemas.openxmlformats.org/officeDocument/2006/relationships/font" Target="fonts/LibreFranklinMedium-regular.fntdata"/><Relationship Id="rId15" Type="http://schemas.openxmlformats.org/officeDocument/2006/relationships/slide" Target="slides/slide10.xml"/><Relationship Id="rId37" Type="http://schemas.openxmlformats.org/officeDocument/2006/relationships/font" Target="fonts/LibreFranklin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LibreFranklinMedium-italic.fntdata"/><Relationship Id="rId17" Type="http://schemas.openxmlformats.org/officeDocument/2006/relationships/slide" Target="slides/slide12.xml"/><Relationship Id="rId39" Type="http://schemas.openxmlformats.org/officeDocument/2006/relationships/font" Target="fonts/GillSans-regular.fntdata"/><Relationship Id="rId16" Type="http://schemas.openxmlformats.org/officeDocument/2006/relationships/slide" Target="slides/slide11.xml"/><Relationship Id="rId38" Type="http://schemas.openxmlformats.org/officeDocument/2006/relationships/font" Target="fonts/Cutive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0" name="Google Shape;22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2" name="Google Shape;12;p23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6 su">
  <p:cSld name="Foto - 6 su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/>
          <p:nvPr>
            <p:ph idx="2" type="pic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2" name="Google Shape;42;p32"/>
          <p:cNvSpPr/>
          <p:nvPr>
            <p:ph idx="3" type="pic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3" name="Google Shape;43;p32"/>
          <p:cNvSpPr/>
          <p:nvPr>
            <p:ph idx="4" type="pic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4" name="Google Shape;44;p32"/>
          <p:cNvSpPr/>
          <p:nvPr>
            <p:ph idx="5" type="pic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5" name="Google Shape;45;p32"/>
          <p:cNvSpPr/>
          <p:nvPr>
            <p:ph idx="6" type="pic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6" name="Google Shape;46;p32"/>
          <p:cNvSpPr/>
          <p:nvPr>
            <p:ph idx="7" type="pic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47" name="Google Shape;47;p32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utive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e">
  <p:cSld name="Foto - Verticale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3"/>
          <p:cNvSpPr/>
          <p:nvPr>
            <p:ph idx="2" type="pic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51" name="Google Shape;51;p33"/>
          <p:cNvSpPr txBox="1"/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" type="body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Cutive"/>
              <a:buNone/>
              <a:defRPr sz="5000"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Cutive"/>
              <a:buNone/>
              <a:defRPr sz="5000"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Cutive"/>
              <a:buNone/>
              <a:defRPr sz="5000"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Cutive"/>
              <a:buNone/>
              <a:defRPr sz="5000"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5000"/>
              <a:buFont typeface="Cutive"/>
              <a:buNone/>
              <a:defRPr sz="5000"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punti elenco e foto">
  <p:cSld name="Titolo, punti elenco e fot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4"/>
          <p:cNvSpPr/>
          <p:nvPr>
            <p:ph idx="2" type="pic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56" name="Google Shape;56;p34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sinistra">
  <p:cSld name="Titolo e punti elenco - A sinistra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5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" type="body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2" name="Google Shape;62;p35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destra">
  <p:cSld name="Titolo e punti elenco - A destra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6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5" name="Google Shape;65;p36"/>
          <p:cNvSpPr txBox="1"/>
          <p:nvPr>
            <p:ph idx="1" type="body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7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Gill Sans"/>
              <a:buNone/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" type="body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ill Sans"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ill Sans"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ill Sans"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ill Sans"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Gill Sans"/>
              <a:buNone/>
              <a:defRPr sz="36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2" type="sldNum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2 colonne">
  <p:cSld name="Titolo e punti elenco - 2 colonne 2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8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Gill Sans"/>
              <a:buNone/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1" type="body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2" type="sldNum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i elenco">
  <p:cSld name="Punti elenco 2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9"/>
          <p:cNvSpPr txBox="1"/>
          <p:nvPr>
            <p:ph idx="1" type="body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684657" lvl="0" marL="4572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684657" lvl="1" marL="9144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684657" lvl="2" marL="13716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684657" lvl="3" marL="18288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684657" lvl="4" marL="2286000" algn="l">
              <a:lnSpc>
                <a:spcPct val="10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7182"/>
              <a:buFont typeface="Gill Sans"/>
              <a:buChar char="•"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77" name="Google Shape;77;p39"/>
          <p:cNvSpPr txBox="1"/>
          <p:nvPr>
            <p:ph idx="12" type="sldNum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>
  <p:cSld name="Vuoto 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/>
          <p:nvPr>
            <p:ph idx="12" type="sldNum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In alto">
  <p:cSld name="Titolo - In alto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1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Gill Sans"/>
              <a:buNone/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82" name="Google Shape;82;p41"/>
          <p:cNvSpPr txBox="1"/>
          <p:nvPr>
            <p:ph idx="12" type="sldNum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o">
  <p:cSld name="Vuoto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Centrato">
  <p:cSld name="Titolo - Centrato 2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2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Gill Sans"/>
              <a:buNone/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85" name="Google Shape;85;p42"/>
          <p:cNvSpPr txBox="1"/>
          <p:nvPr>
            <p:ph idx="12" type="sldNum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Orizzontale">
  <p:cSld name="Foto - Orizzontale 2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3"/>
          <p:cNvSpPr/>
          <p:nvPr>
            <p:ph idx="2" type="pic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43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Gill Sans"/>
              <a:buNone/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89" name="Google Shape;89;p43"/>
          <p:cNvSpPr txBox="1"/>
          <p:nvPr>
            <p:ph idx="12" type="sldNum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Riflesso orizzontale">
  <p:cSld name="Foto - Riflesso orizzonta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4"/>
          <p:cNvSpPr/>
          <p:nvPr>
            <p:ph idx="2" type="pic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kx="0" rotWithShape="0" algn="bl" stA="50000" stPos="0" sy="-100000" ky="0"/>
          </a:effectLst>
        </p:spPr>
      </p:sp>
      <p:sp>
        <p:nvSpPr>
          <p:cNvPr id="92" name="Google Shape;92;p44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Gill Sans"/>
              <a:buNone/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93" name="Google Shape;93;p44"/>
          <p:cNvSpPr txBox="1"/>
          <p:nvPr>
            <p:ph idx="12" type="sldNum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Verticale">
  <p:cSld name="Foto - Vertica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5"/>
          <p:cNvSpPr/>
          <p:nvPr>
            <p:ph idx="2" type="pic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45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Gill Sans"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97" name="Google Shape;97;p45"/>
          <p:cNvSpPr txBox="1"/>
          <p:nvPr>
            <p:ph idx="1" type="body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Gill Sans"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Gill Sans"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Gill Sans"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Gill Sans"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Gill Sans"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98" name="Google Shape;98;p45"/>
          <p:cNvSpPr txBox="1"/>
          <p:nvPr>
            <p:ph idx="12" type="sldNum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Riflesso verticale">
  <p:cSld name="Foto - Riflesso vertica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6"/>
          <p:cNvSpPr/>
          <p:nvPr>
            <p:ph idx="2" type="pic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kx="0" rotWithShape="0" algn="bl" stA="50000" stPos="0" sy="-100000" ky="0"/>
          </a:effectLst>
        </p:spPr>
      </p:sp>
      <p:sp>
        <p:nvSpPr>
          <p:cNvPr id="101" name="Google Shape;101;p46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Gill Sans"/>
              <a:buNone/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02" name="Google Shape;102;p46"/>
          <p:cNvSpPr txBox="1"/>
          <p:nvPr>
            <p:ph idx="1" type="body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Gill Sans"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Gill Sans"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Gill Sans"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Gill Sans"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Gill Sans"/>
              <a:buNone/>
              <a:defRPr sz="3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03" name="Google Shape;103;p46"/>
          <p:cNvSpPr txBox="1"/>
          <p:nvPr>
            <p:ph idx="12" type="sldNum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, punti elenco e foto">
  <p:cSld name="Titolo, punti elenco e foto 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7"/>
          <p:cNvSpPr/>
          <p:nvPr>
            <p:ph idx="2" type="pic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47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Gill Sans"/>
              <a:buNone/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07" name="Google Shape;107;p47"/>
          <p:cNvSpPr txBox="1"/>
          <p:nvPr>
            <p:ph idx="1" type="body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08" name="Google Shape;108;p47"/>
          <p:cNvSpPr txBox="1"/>
          <p:nvPr>
            <p:ph idx="12" type="sldNum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sinistra">
  <p:cSld name="Titolo e punti elenco - A sinistra 2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8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Gill Sans"/>
              <a:buNone/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11" name="Google Shape;111;p48"/>
          <p:cNvSpPr txBox="1"/>
          <p:nvPr>
            <p:ph idx="1" type="body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12" name="Google Shape;112;p48"/>
          <p:cNvSpPr txBox="1"/>
          <p:nvPr>
            <p:ph idx="12" type="sldNum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A destra">
  <p:cSld name="Titolo e punti elenco - A destra 2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9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Gill Sans"/>
              <a:buNone/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15" name="Google Shape;115;p49"/>
          <p:cNvSpPr txBox="1"/>
          <p:nvPr>
            <p:ph idx="1" type="body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76072" lvl="0" marL="4572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576072" lvl="1" marL="9144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576072" lvl="2" marL="13716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576072" lvl="3" marL="18288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576072" lvl="4" marL="2286000" algn="l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000000"/>
              </a:buClr>
              <a:buSzPts val="5472"/>
              <a:buFont typeface="Gill Sans"/>
              <a:buChar char="•"/>
              <a:defRPr sz="3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16" name="Google Shape;116;p49"/>
          <p:cNvSpPr txBox="1"/>
          <p:nvPr>
            <p:ph idx="12" type="sldNum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Gill Sans"/>
              <a:buNone/>
              <a:defRPr b="0" i="0" sz="1800" u="none" cap="none" strike="noStrik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">
  <p:cSld name="Titolo e punti elenco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FA35"/>
              </a:buClr>
              <a:buSzPts val="6000"/>
              <a:buFont typeface="Libre Franklin Medium"/>
              <a:buNone/>
              <a:defRPr sz="6000">
                <a:solidFill>
                  <a:srgbClr val="6FFA35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25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18" name="Google Shape;18;p25"/>
          <p:cNvSpPr txBox="1"/>
          <p:nvPr>
            <p:ph idx="12" type="sldNum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1800"/>
              <a:buFont typeface="Libre Franklin"/>
              <a:buNone/>
              <a:defRPr b="0" i="0" sz="1800" u="none" cap="none" strike="noStrike">
                <a:solidFill>
                  <a:srgbClr val="EAF1FD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Centrato">
  <p:cSld name="Titolo - Centrato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6"/>
          <p:cNvSpPr txBox="1"/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utive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7"/>
          <p:cNvSpPr txBox="1"/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utive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4" name="Google Shape;24;p27"/>
          <p:cNvSpPr txBox="1"/>
          <p:nvPr>
            <p:ph idx="1" type="body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Cutive"/>
              <a:buNone/>
              <a:defRPr>
                <a:solidFill>
                  <a:srgbClr val="909696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Cutive"/>
              <a:buNone/>
              <a:defRPr>
                <a:solidFill>
                  <a:srgbClr val="909696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Cutive"/>
              <a:buNone/>
              <a:defRPr>
                <a:solidFill>
                  <a:srgbClr val="909696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Cutive"/>
              <a:buNone/>
              <a:defRPr>
                <a:solidFill>
                  <a:srgbClr val="909696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9696"/>
              </a:buClr>
              <a:buSzPts val="4200"/>
              <a:buFont typeface="Cutive"/>
              <a:buNone/>
              <a:defRPr>
                <a:solidFill>
                  <a:srgbClr val="909696"/>
                </a:solidFill>
              </a:defRPr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punti elenco - 2 colonne">
  <p:cSld name="Titolo e punti elenco - 2 colonn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8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28" name="Google Shape;28;p28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47244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1pPr>
            <a:lvl2pPr indent="-47244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2pPr>
            <a:lvl3pPr indent="-472439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3pPr>
            <a:lvl4pPr indent="-472439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4pPr>
            <a:lvl5pPr indent="-472439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3840"/>
              <a:buFont typeface="Cutive"/>
              <a:buChar char="•"/>
              <a:defRPr sz="3200"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29" name="Google Shape;29;p28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nti elenco">
  <p:cSld name="Punti elenco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/>
          <p:nvPr>
            <p:ph idx="1" type="body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365760" lvl="0" marL="457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1pPr>
            <a:lvl2pPr indent="-365760" lvl="1" marL="914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2pPr>
            <a:lvl3pPr indent="-36576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3pPr>
            <a:lvl4pPr indent="-365760" lvl="3" marL="1828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4pPr>
            <a:lvl5pPr indent="-365760" lvl="4" marL="22860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5pPr>
            <a:lvl6pPr indent="-365760" lvl="5" marL="27432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6pPr>
            <a:lvl7pPr indent="-365760" lvl="6" marL="32004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7pPr>
            <a:lvl8pPr indent="-365759" lvl="7" marL="3657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8pPr>
            <a:lvl9pPr indent="-365759" lvl="8" marL="41148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2160"/>
              <a:buChar char="•"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- In alto">
  <p:cSld name="Titolo - In alto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 - Orizzontale">
  <p:cSld name="Foto - Orizzontal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1"/>
          <p:cNvSpPr/>
          <p:nvPr>
            <p:ph idx="2" type="pic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noFill/>
          <a:ln>
            <a:noFill/>
          </a:ln>
          <a:effectLst>
            <a:outerShdw blurRad="254000" rotWithShape="0" dir="5400000" dist="254000">
              <a:srgbClr val="000000">
                <a:alpha val="74901"/>
              </a:srgbClr>
            </a:outerShdw>
          </a:effectLst>
        </p:spPr>
      </p:sp>
      <p:sp>
        <p:nvSpPr>
          <p:cNvPr id="38" name="Google Shape;38;p31"/>
          <p:cNvSpPr txBox="1"/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Cutive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utive"/>
              <a:buNone/>
              <a:defRPr b="0" i="0" sz="70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>
            <a:lvl1pPr indent="-548640" lvl="0" marL="457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-548640" lvl="1" marL="914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-548639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-548639" lvl="3" marL="1828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-548639" lvl="4" marL="22860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-548639" lvl="5" marL="27432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-548639" lvl="6" marL="32004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-548639" lvl="7" marL="3657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-548640" lvl="8" marL="41148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FFFFFF"/>
              </a:buClr>
              <a:buSzPts val="5040"/>
              <a:buFont typeface="Cutive"/>
              <a:buChar char="•"/>
              <a:defRPr b="0" i="0" sz="42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2" type="sldNum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utive"/>
              <a:buNone/>
              <a:defRPr b="0" i="0" sz="1800" u="none" cap="none" strike="noStrike">
                <a:solidFill>
                  <a:srgbClr val="FFFFFF"/>
                </a:solidFill>
                <a:latin typeface="Cutive"/>
                <a:ea typeface="Cutive"/>
                <a:cs typeface="Cutive"/>
                <a:sym typeface="Cutiv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 txBox="1"/>
          <p:nvPr>
            <p:ph type="title"/>
          </p:nvPr>
        </p:nvSpPr>
        <p:spPr>
          <a:xfrm>
            <a:off x="1079500" y="-3810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9100"/>
              <a:buFont typeface="Libre Franklin Medium"/>
              <a:buNone/>
            </a:pPr>
            <a:r>
              <a:rPr b="0" i="0" lang="en-US" sz="91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Genetica</a:t>
            </a:r>
            <a:endParaRPr/>
          </a:p>
        </p:txBody>
      </p:sp>
      <p:sp>
        <p:nvSpPr>
          <p:cNvPr id="122" name="Google Shape;122;p1"/>
          <p:cNvSpPr txBox="1"/>
          <p:nvPr>
            <p:ph idx="1" type="body"/>
          </p:nvPr>
        </p:nvSpPr>
        <p:spPr>
          <a:xfrm>
            <a:off x="513308" y="1282700"/>
            <a:ext cx="11978184" cy="5393333"/>
          </a:xfrm>
          <a:prstGeom prst="rect">
            <a:avLst/>
          </a:prstGeom>
          <a:noFill/>
          <a:ln>
            <a:noFill/>
          </a:ln>
        </p:spPr>
        <p:txBody>
          <a:bodyPr anchorCtr="0" anchor="ctr" bIns="152400" lIns="152400" spcFirstLastPara="1" rIns="152400" wrap="square" tIns="1524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</a:pPr>
            <a:r>
              <a:rPr lang="en-US"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</a:t>
            </a:r>
            <a:r>
              <a:rPr lang="en-US" sz="3200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Genetica</a:t>
            </a:r>
            <a:r>
              <a:rPr lang="en-US"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ovvero la scienza dell’eredità, consiste essenzialmente nello studio dell’informazione biologica </a:t>
            </a:r>
            <a:endParaRPr sz="32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</a:pPr>
            <a:r>
              <a:rPr lang="en-US" sz="3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Tutti gli organismi viventi, dai batteri e protozoi unicellulari alle piante e animali multicellulari devono immagazzinare, replicare, trasmettere alla generazione successiva e utilizzare le tante informazioni necessarie per lo sviluppo, la crescita, la riproduzione e la sopravvivenza nei loro ambienti</a:t>
            </a:r>
            <a:endParaRPr sz="32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513308" y="6522143"/>
            <a:ext cx="11978184" cy="2863616"/>
          </a:xfrm>
          <a:prstGeom prst="rect">
            <a:avLst/>
          </a:prstGeom>
          <a:solidFill>
            <a:srgbClr val="CFE2F3"/>
          </a:solidFill>
          <a:ln cap="flat" cmpd="sng" w="12700">
            <a:solidFill>
              <a:srgbClr val="024B9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152400" lIns="152400" spcFirstLastPara="1" rIns="152400" wrap="square" tIns="1524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compito dei Genetisti è quello di </a:t>
            </a:r>
            <a:r>
              <a:rPr b="1" i="0" lang="en-US" sz="36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studiare come gli organismi trasmettono l’informazione biologica </a:t>
            </a: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alla loro progenie e come la utilizzano durante il corso della propria vita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/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lang="en-US">
                <a:solidFill>
                  <a:srgbClr val="800000"/>
                </a:solidFill>
              </a:rPr>
              <a:t>L’Eredità prima di Mendel</a:t>
            </a:r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411431" y="1529027"/>
            <a:ext cx="5259163" cy="7212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4200"/>
              <a:buFont typeface="Libre Franklin Medium"/>
              <a:buNone/>
            </a:pPr>
            <a:r>
              <a:rPr b="0" i="0" lang="en-US" sz="4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Eredità per mescolamento</a:t>
            </a: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cioè l’idea che i tratti parentali si mescolassero e cambiassero per sempre nella progenie, come il blu e il giallo che sulla tavolozza di un pittore diventano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verde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3141" y="3293105"/>
            <a:ext cx="6728427" cy="3790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/>
          <p:nvPr/>
        </p:nvSpPr>
        <p:spPr>
          <a:xfrm>
            <a:off x="1517678" y="3152613"/>
            <a:ext cx="10747641" cy="3155735"/>
          </a:xfrm>
          <a:prstGeom prst="rect">
            <a:avLst/>
          </a:prstGeom>
          <a:noFill/>
          <a:ln cap="flat" cmpd="sng" w="12700">
            <a:solidFill>
              <a:srgbClr val="4F81B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Libre Franklin"/>
              <a:buAutoNum type="arabi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Che cosa è ereditato?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Libre Franklin"/>
              <a:buAutoNum type="arabi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Come viene ereditato?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Libre Franklin"/>
              <a:buAutoNum type="arabicPeriod"/>
            </a:pPr>
            <a:r>
              <a:rPr b="0" i="0" lang="en-US" sz="48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Qual è il ruolo del caso nell’eredità?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 txBox="1"/>
          <p:nvPr>
            <p:ph type="title"/>
          </p:nvPr>
        </p:nvSpPr>
        <p:spPr>
          <a:xfrm>
            <a:off x="1079500" y="2971800"/>
            <a:ext cx="10845800" cy="585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lang="en-US" sz="6100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Cosa fece Mendel di diverso dai suoi predecessori?</a:t>
            </a:r>
            <a:endParaRPr sz="61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bre Franklin Medium"/>
              <a:buNone/>
            </a:pPr>
            <a:r>
              <a:rPr lang="en-US" sz="61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...almeno 6 cose</a:t>
            </a:r>
            <a:endParaRPr sz="61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Libre Franklin Medium"/>
              <a:buNone/>
            </a:pPr>
            <a:r>
              <a:rPr lang="en-US" sz="6100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endParaRPr sz="61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>
            <p:ph type="title"/>
          </p:nvPr>
        </p:nvSpPr>
        <p:spPr>
          <a:xfrm>
            <a:off x="765770" y="-127000"/>
            <a:ext cx="12065993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"/>
              <a:buNone/>
            </a:pPr>
            <a:r>
              <a:rPr lang="en-US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1. L’Organismo sperimentale di Mendel: </a:t>
            </a:r>
            <a:r>
              <a:rPr i="1" lang="en-US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Pisum sativum</a:t>
            </a:r>
            <a:endParaRPr/>
          </a:p>
        </p:txBody>
      </p:sp>
      <p:pic>
        <p:nvPicPr>
          <p:cNvPr id="205" name="Google Shape;20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3360" y="1913994"/>
            <a:ext cx="6337301" cy="10862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/>
          <p:nvPr/>
        </p:nvSpPr>
        <p:spPr>
          <a:xfrm>
            <a:off x="268023" y="2056085"/>
            <a:ext cx="12288640" cy="675056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246184" lvl="0" marL="246184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Mendel studiò l’eredità di </a:t>
            </a:r>
            <a:r>
              <a:rPr b="0" i="0" lang="en-US" sz="4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forme alternative</a:t>
            </a:r>
            <a:r>
              <a:rPr b="0" i="0" lang="en-US" sz="4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ben visibili, di particolari caratteri: fiori porpora e bianchi, piselli gialli e verdi. 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4800"/>
              <a:buFont typeface="Libre Franklin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46184" lvl="0" marL="246184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ibre Franklin"/>
              <a:buChar char="•"/>
            </a:pPr>
            <a:r>
              <a:rPr b="0" i="0" lang="en-US" sz="4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Usando questi caratteri alternativi, egli poté distinguere e tracciare senza ambiguità la trasmissione dell’una o dell’altra caratteristica osservata, perché non c’erano forme intermedie.</a:t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5"/>
          <p:cNvSpPr txBox="1"/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lang="en-US">
                <a:solidFill>
                  <a:srgbClr val="800000"/>
                </a:solidFill>
              </a:rPr>
              <a:t>2. Le forme alternative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000">
        <p14:prism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/>
          <p:nvPr/>
        </p:nvSpPr>
        <p:spPr>
          <a:xfrm>
            <a:off x="1302808" y="2519644"/>
            <a:ext cx="9923992" cy="333424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Mendel collezionò e perpetuò linee di pisello pure. Incroci fra linee pure producono progenie con specifici caratteri parentali che rimangono costanti da una generazione all’altra.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6"/>
          <p:cNvSpPr txBox="1"/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lang="en-US">
                <a:solidFill>
                  <a:srgbClr val="800000"/>
                </a:solidFill>
              </a:rPr>
              <a:t>3. Le linee pure</a:t>
            </a:r>
            <a:endParaRPr/>
          </a:p>
        </p:txBody>
      </p:sp>
    </p:spTree>
  </p:cSld>
  <p:clrMapOvr>
    <a:masterClrMapping/>
  </p:clrMapOvr>
  <p:transition spd="slow" p14:dur="2000">
    <p:checker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/>
          <p:nvPr/>
        </p:nvSpPr>
        <p:spPr>
          <a:xfrm>
            <a:off x="282773" y="2437716"/>
            <a:ext cx="12541052" cy="5919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✔"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Mendel, da esperto coltivatore, controllò attentamente i suoi incroci, lavorando su </a:t>
            </a:r>
            <a:r>
              <a:rPr b="0" i="0" lang="en-US" sz="4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grandi numeri </a:t>
            </a: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per assicurarsi che la progenie osservata fosse realmente il risultato degli incroci specifici che lui aveva programmato.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6000"/>
              <a:buFont typeface="Noto Sans Symbols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90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F1FD"/>
              </a:buClr>
              <a:buSzPts val="6000"/>
              <a:buFont typeface="Noto Sans Symbols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✔"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Effettuò </a:t>
            </a:r>
            <a:r>
              <a:rPr b="0" i="0" lang="en-US" sz="4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incroci reciproci</a:t>
            </a:r>
            <a:r>
              <a:rPr b="0" i="0" lang="en-US" sz="42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invertendo i caratteri dei genitori femminili e maschili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7"/>
          <p:cNvSpPr txBox="1"/>
          <p:nvPr>
            <p:ph type="title"/>
          </p:nvPr>
        </p:nvSpPr>
        <p:spPr>
          <a:xfrm>
            <a:off x="282773" y="-25401"/>
            <a:ext cx="12541053" cy="2095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lang="en-US">
                <a:solidFill>
                  <a:srgbClr val="800000"/>
                </a:solidFill>
              </a:rPr>
              <a:t>4. Numerosità delle osservazioni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"/>
          <p:cNvSpPr/>
          <p:nvPr/>
        </p:nvSpPr>
        <p:spPr>
          <a:xfrm>
            <a:off x="1144091" y="2677336"/>
            <a:ext cx="10716618" cy="3334246"/>
          </a:xfrm>
          <a:prstGeom prst="rect">
            <a:avLst/>
          </a:prstGeom>
          <a:noFill/>
          <a:ln cap="flat" cmpd="sng" w="12700">
            <a:solidFill>
              <a:srgbClr val="F5FFFF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Mendel lavorò con un gran numero di piante,contò la progenie, sottopose i suoi dati a un’</a:t>
            </a:r>
            <a:r>
              <a:rPr b="0" i="0" lang="en-US" sz="42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analisi statistica</a:t>
            </a: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e poi confrontò i suoi risultati con le predizioni basate sui suoi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modelli.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1149449" y="6744858"/>
            <a:ext cx="10705902" cy="1949252"/>
          </a:xfrm>
          <a:prstGeom prst="rect">
            <a:avLst/>
          </a:prstGeom>
          <a:noFill/>
          <a:ln cap="flat" cmpd="sng" w="12700">
            <a:solidFill>
              <a:srgbClr val="4B933A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b="0" i="0" lang="en-US" sz="6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6. Mendel fu un brillante sperimentatore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 txBox="1"/>
          <p:nvPr>
            <p:ph type="title"/>
          </p:nvPr>
        </p:nvSpPr>
        <p:spPr>
          <a:xfrm>
            <a:off x="-238092" y="-59267"/>
            <a:ext cx="13004801" cy="2095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lang="en-US">
                <a:solidFill>
                  <a:srgbClr val="800000"/>
                </a:solidFill>
              </a:rPr>
              <a:t>5. Analisi Statistica e Elaborazione di Modelli</a:t>
            </a:r>
            <a:endParaRPr/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69200" y="76200"/>
            <a:ext cx="4120056" cy="96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9"/>
          <p:cNvSpPr/>
          <p:nvPr/>
        </p:nvSpPr>
        <p:spPr>
          <a:xfrm>
            <a:off x="166300" y="1050600"/>
            <a:ext cx="7048500" cy="38262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Libre Franklin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Mendel definì i caratteri alternativi costanti, e che si escludono mutualmente, come i fiori porpora o bianchi, i semi gialli o i verdi, come </a:t>
            </a:r>
            <a:r>
              <a:rPr b="0" i="0" lang="en-US" sz="30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</a:t>
            </a:r>
            <a:r>
              <a:rPr b="0" i="0" lang="en-US" sz="30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coppie antagoniste”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Libre Franklin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 per i suoi studi, considerò sette coppie antagoniste</a:t>
            </a:r>
            <a:endParaRPr b="0" i="0" sz="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9"/>
          <p:cNvSpPr/>
          <p:nvPr/>
        </p:nvSpPr>
        <p:spPr>
          <a:xfrm>
            <a:off x="241300" y="6139775"/>
            <a:ext cx="7048500" cy="32763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Libre Franklin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Mendel operò anche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Libre Franklin"/>
              <a:buNone/>
            </a:pPr>
            <a:r>
              <a:rPr b="0" i="0" lang="en-US" sz="29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</a:t>
            </a:r>
            <a:r>
              <a:rPr b="0" i="0" lang="en-US" sz="29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fecondazione incrociata</a:t>
            </a:r>
            <a:r>
              <a:rPr b="0" i="0" lang="en-US" sz="29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per ciascun coppia di caratteri antagonisti, allo scopo di ottenere degli ibridi, vale a dire progenie geneticamente diversa dai genitori</a:t>
            </a:r>
            <a:endParaRPr b="0" i="0" sz="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14:doors dir="vert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0"/>
          <p:cNvSpPr/>
          <p:nvPr/>
        </p:nvSpPr>
        <p:spPr>
          <a:xfrm>
            <a:off x="-498034" y="407613"/>
            <a:ext cx="13909355" cy="3426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7200"/>
              <a:buFont typeface="Libre Franklin Medium"/>
              <a:buNone/>
            </a:pPr>
            <a:r>
              <a:rPr b="0" i="0" lang="en-US" sz="7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“Esperimenti sulle Piante Ibride”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7200"/>
              <a:buFont typeface="Libre Franklin Medium"/>
              <a:buNone/>
            </a:pPr>
            <a:r>
              <a:rPr b="0" i="0" lang="en-US" sz="7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G. Mendel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7200"/>
              <a:buFont typeface="Libre Franklin Medium"/>
              <a:buNone/>
            </a:pPr>
            <a:r>
              <a:rPr b="0" i="0" lang="en-US" sz="7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-1865-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0"/>
          <p:cNvSpPr/>
          <p:nvPr/>
        </p:nvSpPr>
        <p:spPr>
          <a:xfrm>
            <a:off x="1043516" y="4144003"/>
            <a:ext cx="10659336" cy="34265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Libre Franklin"/>
              <a:buNone/>
            </a:pPr>
            <a:r>
              <a:rPr b="0" i="0" lang="en-US" sz="5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Esistenza di </a:t>
            </a:r>
            <a:r>
              <a:rPr b="0" i="0" lang="en-US" sz="54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“legge universalmente applicabile che governa la formazione e lo sviluppo degli ibridi”</a:t>
            </a:r>
            <a:r>
              <a:rPr b="0" i="0" lang="en-US" sz="5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/>
          <p:nvPr/>
        </p:nvSpPr>
        <p:spPr>
          <a:xfrm>
            <a:off x="1570298" y="1986518"/>
            <a:ext cx="10317646" cy="7304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Genetica classica </a:t>
            </a:r>
            <a:r>
              <a:rPr b="0" i="0" lang="en-US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(o di trasmissione): Include i principi fondamentali dell’eredità e il modo in cui i caratteri passano da una generazione all’altra.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ibre Franklin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Genetica molecolare</a:t>
            </a:r>
            <a:r>
              <a:rPr b="0" i="0" lang="en-US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riguarda la natura chimica del gene, cioè il modo in cui l’informazione genetica viene codificata, replicata ed espressa.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Libre Franklin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 Medium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Genetica di popolazioni:</a:t>
            </a:r>
            <a:r>
              <a:rPr b="0" i="0" lang="en-US" sz="36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esplora la composizione genetica di gruppi di individui appartenenti alla stessa specie (popolazioni) e come questa composizione possa variare nello spazio e nel tempo.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"/>
          <p:cNvSpPr txBox="1"/>
          <p:nvPr>
            <p:ph idx="4294967295" type="title"/>
          </p:nvPr>
        </p:nvSpPr>
        <p:spPr>
          <a:xfrm>
            <a:off x="1079500" y="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9100"/>
              <a:buFont typeface="Libre Franklin Medium"/>
              <a:buNone/>
            </a:pPr>
            <a:r>
              <a:rPr b="0" i="0" lang="en-US" sz="91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Genetica</a:t>
            </a:r>
            <a:endParaRPr/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05834" y="1943100"/>
            <a:ext cx="6300965" cy="7289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1"/>
          <p:cNvSpPr/>
          <p:nvPr/>
        </p:nvSpPr>
        <p:spPr>
          <a:xfrm>
            <a:off x="-746059" y="-194547"/>
            <a:ext cx="14315613" cy="188769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800"/>
              <a:buFont typeface="Libre Franklin Medium"/>
              <a:buNone/>
            </a:pPr>
            <a:r>
              <a:rPr b="0" i="0" lang="en-US" sz="47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L’incrocio monoibrido svela le unità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5800"/>
              <a:buFont typeface="Libre Franklin Medium"/>
              <a:buNone/>
            </a:pPr>
            <a:r>
              <a:rPr b="0" i="0" lang="en-US" sz="47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dell’eredità e le leggi della segregazione</a:t>
            </a:r>
            <a:endParaRPr b="0" i="0" sz="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6241256" y="1486711"/>
            <a:ext cx="6649244" cy="3334246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Esperimenti come questi che coinvolgono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ibridi per un singolo carattere, sono spesso chiamati incroci </a:t>
            </a:r>
            <a:r>
              <a:rPr b="0" i="0" lang="en-US" sz="32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monoibridi</a:t>
            </a:r>
            <a:r>
              <a:rPr b="0" i="0" lang="en-US" sz="3200" u="none" cap="none" strike="noStrike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.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6241250" y="5151900"/>
            <a:ext cx="6649200" cy="4613100"/>
          </a:xfrm>
          <a:prstGeom prst="rect">
            <a:avLst/>
          </a:prstGeom>
          <a:noFill/>
          <a:ln cap="flat" cmpd="sng" w="28575">
            <a:solidFill>
              <a:srgbClr val="AEF290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Libre Franklin"/>
              <a:buNone/>
            </a:pPr>
            <a:r>
              <a:rPr b="0" i="0" lang="en-US" sz="33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Egli chiamò il carattere che compariva in tutti gli ibridi F1, in questo caso i semi gialli, dominante e il carattere “</a:t>
            </a:r>
            <a:r>
              <a:rPr b="0" i="0" lang="en-US" sz="33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antagonista”</a:t>
            </a:r>
            <a:r>
              <a:rPr b="0" i="0" lang="en-US" sz="33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pisello verde, che rimaneva nascosto negli ibridi F1 ma ricompariva nella generazione F2,</a:t>
            </a:r>
            <a:r>
              <a:rPr b="0" i="0" lang="en-US" sz="33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 </a:t>
            </a:r>
            <a:r>
              <a:rPr b="0" i="0" lang="en-US" sz="3300" u="none" cap="none" strike="noStrike">
                <a:solidFill>
                  <a:srgbClr val="8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recessivo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49500" y="1676400"/>
            <a:ext cx="8305800" cy="64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000">
        <p:pu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4"/>
          <p:cNvGrpSpPr/>
          <p:nvPr/>
        </p:nvGrpSpPr>
        <p:grpSpPr>
          <a:xfrm>
            <a:off x="1823015" y="603250"/>
            <a:ext cx="8833174" cy="3289300"/>
            <a:chOff x="1823015" y="603250"/>
            <a:chExt cx="8833174" cy="3289300"/>
          </a:xfrm>
        </p:grpSpPr>
        <p:pic>
          <p:nvPicPr>
            <p:cNvPr id="140" name="Google Shape;140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823015" y="1190267"/>
              <a:ext cx="3302000" cy="2463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92389" y="603250"/>
              <a:ext cx="2463800" cy="3289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2" name="Google Shape;142;p4"/>
          <p:cNvSpPr/>
          <p:nvPr/>
        </p:nvSpPr>
        <p:spPr>
          <a:xfrm>
            <a:off x="6285678" y="1917343"/>
            <a:ext cx="1270034" cy="1406167"/>
          </a:xfrm>
          <a:prstGeom prst="mathMultiply">
            <a:avLst>
              <a:gd fmla="val 23520" name="adj1"/>
            </a:avLst>
          </a:prstGeom>
          <a:solidFill>
            <a:srgbClr val="42A3FD"/>
          </a:solidFill>
          <a:ln cap="flat" cmpd="sng" w="12700">
            <a:solidFill>
              <a:schemeClr val="dk1"/>
            </a:solidFill>
            <a:prstDash val="solid"/>
            <a:miter lim="400000"/>
            <a:headEnd len="sm" w="sm" type="none"/>
            <a:tailEnd len="sm" w="sm" type="none"/>
          </a:ln>
          <a:effectLst>
            <a:outerShdw blurRad="38100" rotWithShape="0" dir="5400000" dist="25400">
              <a:srgbClr val="000000">
                <a:alpha val="49803"/>
              </a:srgbClr>
            </a:outerShdw>
          </a:effectLst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Trebuchet MS"/>
              <a:buNone/>
            </a:pPr>
            <a:r>
              <a:t/>
            </a:r>
            <a:endParaRPr b="0" i="0" sz="40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2334181" y="3623359"/>
            <a:ext cx="9668806" cy="5893197"/>
            <a:chOff x="2334181" y="3623359"/>
            <a:chExt cx="9668806" cy="5893197"/>
          </a:xfrm>
        </p:grpSpPr>
        <p:grpSp>
          <p:nvGrpSpPr>
            <p:cNvPr id="144" name="Google Shape;144;p4"/>
            <p:cNvGrpSpPr/>
            <p:nvPr/>
          </p:nvGrpSpPr>
          <p:grpSpPr>
            <a:xfrm>
              <a:off x="2334181" y="3623359"/>
              <a:ext cx="9668806" cy="5893197"/>
              <a:chOff x="2430732" y="3342771"/>
              <a:chExt cx="8966813" cy="5496954"/>
            </a:xfrm>
          </p:grpSpPr>
          <p:pic>
            <p:nvPicPr>
              <p:cNvPr id="145" name="Google Shape;145;p4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2430732" y="6567832"/>
                <a:ext cx="2271893" cy="22718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6" name="Google Shape;146;p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8770668" y="6750318"/>
                <a:ext cx="2626877" cy="196762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47" name="Google Shape;147;p4"/>
              <p:cNvSpPr/>
              <p:nvPr/>
            </p:nvSpPr>
            <p:spPr>
              <a:xfrm rot="5400000">
                <a:off x="6356603" y="3279614"/>
                <a:ext cx="771069" cy="897384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45A4FC"/>
              </a:solidFill>
              <a:ln cap="flat" cmpd="sng" w="12700">
                <a:solidFill>
                  <a:srgbClr val="000000"/>
                </a:solidFill>
                <a:prstDash val="solid"/>
                <a:miter lim="400000"/>
                <a:headEnd len="sm" w="sm" type="none"/>
                <a:tailEnd len="sm" w="sm" type="none"/>
              </a:ln>
              <a:effectLst>
                <a:outerShdw blurRad="38100" rotWithShape="0" dir="5400000" dist="254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000"/>
                  <a:buFont typeface="Trebuchet MS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8" name="Google Shape;148;p4"/>
              <p:cNvSpPr/>
              <p:nvPr/>
            </p:nvSpPr>
            <p:spPr>
              <a:xfrm rot="8755605">
                <a:off x="4554694" y="6532993"/>
                <a:ext cx="766635" cy="902574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45A4FC"/>
              </a:solidFill>
              <a:ln cap="flat" cmpd="sng" w="12700">
                <a:solidFill>
                  <a:srgbClr val="000000"/>
                </a:solidFill>
                <a:prstDash val="solid"/>
                <a:miter lim="400000"/>
                <a:headEnd len="sm" w="sm" type="none"/>
                <a:tailEnd len="sm" w="sm" type="none"/>
              </a:ln>
              <a:effectLst>
                <a:outerShdw blurRad="38100" rotWithShape="0" dir="5400000" dist="254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000"/>
                  <a:buFont typeface="Trebuchet MS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  <p:sp>
            <p:nvSpPr>
              <p:cNvPr id="149" name="Google Shape;149;p4"/>
              <p:cNvSpPr/>
              <p:nvPr/>
            </p:nvSpPr>
            <p:spPr>
              <a:xfrm rot="2389027">
                <a:off x="7909662" y="6471966"/>
                <a:ext cx="766635" cy="902574"/>
              </a:xfrm>
              <a:prstGeom prst="rightArrow">
                <a:avLst>
                  <a:gd fmla="val 50000" name="adj1"/>
                  <a:gd fmla="val 50000" name="adj2"/>
                </a:avLst>
              </a:prstGeom>
              <a:solidFill>
                <a:srgbClr val="45A4FC"/>
              </a:solidFill>
              <a:ln cap="flat" cmpd="sng" w="12700">
                <a:solidFill>
                  <a:srgbClr val="000000"/>
                </a:solidFill>
                <a:prstDash val="solid"/>
                <a:miter lim="400000"/>
                <a:headEnd len="sm" w="sm" type="none"/>
                <a:tailEnd len="sm" w="sm" type="none"/>
              </a:ln>
              <a:effectLst>
                <a:outerShdw blurRad="38100" rotWithShape="0" dir="5400000" dist="25400">
                  <a:srgbClr val="000000">
                    <a:alpha val="49803"/>
                  </a:srgbClr>
                </a:outerShdw>
              </a:effectLst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4000"/>
                  <a:buFont typeface="Trebuchet MS"/>
                  <a:buNone/>
                </a:pPr>
                <a:r>
                  <a:t/>
                </a:r>
                <a:endParaRPr b="0" i="0" sz="4000" u="none" cap="none" strike="noStrike">
                  <a:solidFill>
                    <a:srgbClr val="FFFFFF"/>
                  </a:solidFill>
                  <a:latin typeface="Gill Sans"/>
                  <a:ea typeface="Gill Sans"/>
                  <a:cs typeface="Gill Sans"/>
                  <a:sym typeface="Gill Sans"/>
                </a:endParaRPr>
              </a:p>
            </p:txBody>
          </p:sp>
        </p:grpSp>
        <p:pic>
          <p:nvPicPr>
            <p:cNvPr id="150" name="Google Shape;150;p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162862" y="4501550"/>
              <a:ext cx="3492500" cy="23241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4865" y="653019"/>
            <a:ext cx="7505700" cy="608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101887" y="6488510"/>
            <a:ext cx="12032945" cy="2872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Noto Sans Symbols"/>
              <a:buChar char="✔"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’attenta Osservazione Nel Tempo Di Organismi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Noto Sans Symbols"/>
              <a:buChar char="✔"/>
            </a:pP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Rigorosa Analisi Delle Informazioni Registrate Sistematicamente, Ricavate Da Queste Osservazioni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Noto Sans Symbols"/>
              <a:buChar char="✔"/>
            </a:pP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Lo Sviluppo Di Un Quadro Teorico, Un Modo Di Vedere I Fenomeni, Che Può Spiegare La Loro Origine E Relazione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 txBox="1"/>
          <p:nvPr>
            <p:ph type="title"/>
          </p:nvPr>
        </p:nvSpPr>
        <p:spPr>
          <a:xfrm>
            <a:off x="1079500" y="-486032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7000"/>
              <a:buFont typeface="Libre Franklin"/>
              <a:buNone/>
            </a:pPr>
            <a:r>
              <a:rPr b="1" lang="en-US">
                <a:solidFill>
                  <a:srgbClr val="8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Rivoluzione di Mendel</a:t>
            </a:r>
            <a:endParaRPr>
              <a:solidFill>
                <a:srgbClr val="8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7"/>
          <p:cNvSpPr txBox="1"/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lang="en-US">
                <a:solidFill>
                  <a:srgbClr val="800000"/>
                </a:solidFill>
              </a:rPr>
              <a:t>Le strategie mendeliane</a:t>
            </a:r>
            <a:endParaRPr/>
          </a:p>
        </p:txBody>
      </p:sp>
      <p:sp>
        <p:nvSpPr>
          <p:cNvPr id="163" name="Google Shape;163;p7"/>
          <p:cNvSpPr/>
          <p:nvPr/>
        </p:nvSpPr>
        <p:spPr>
          <a:xfrm>
            <a:off x="677604" y="2247900"/>
            <a:ext cx="11555847" cy="59195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50"/>
              <a:buFont typeface="Noto Sans Symbols"/>
              <a:buChar char="✔"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punto di partenza: il rompicapo sull’eredità e come l’approccio sperimentale innovativo di Mendel aiutò a risolverlo.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✔"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Il lavoro vero e proprio: l’analisi genetica secondo Mendel,compresa una discussione degli esperimenti di incrocio di Mendel e i relativi mezzi analitici della genetica.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715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Noto Sans Symbols"/>
              <a:buChar char="✔"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Le conseguenze: un esempio esauriente di eredità mendeliana nell’uomo.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08400" y="88900"/>
            <a:ext cx="4688805" cy="956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>
        <p14:rippl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/>
          <p:nvPr>
            <p:ph type="title"/>
          </p:nvPr>
        </p:nvSpPr>
        <p:spPr>
          <a:xfrm>
            <a:off x="744220" y="738105"/>
            <a:ext cx="11966068" cy="2095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lang="en-US">
                <a:solidFill>
                  <a:srgbClr val="800000"/>
                </a:solidFill>
              </a:rPr>
              <a:t>La selezione artificiale</a:t>
            </a:r>
            <a:endParaRPr/>
          </a:p>
        </p:txBody>
      </p:sp>
      <p:sp>
        <p:nvSpPr>
          <p:cNvPr id="174" name="Google Shape;174;p9"/>
          <p:cNvSpPr/>
          <p:nvPr/>
        </p:nvSpPr>
        <p:spPr>
          <a:xfrm>
            <a:off x="2040782" y="3377500"/>
            <a:ext cx="9588501" cy="2041585"/>
          </a:xfrm>
          <a:prstGeom prst="rect">
            <a:avLst/>
          </a:prstGeom>
          <a:noFill/>
          <a:ln cap="flat" cmpd="sng" w="25400">
            <a:solidFill>
              <a:srgbClr val="4F81BD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ibre Franklin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Incrocio Controllato Mediante La Scelta Dei Genitori Che Origineranno La Generazione Successiva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6000"/>
              <a:buFont typeface="Libre Franklin Medium"/>
              <a:buNone/>
            </a:pPr>
            <a:r>
              <a:rPr lang="en-US">
                <a:solidFill>
                  <a:srgbClr val="800000"/>
                </a:solidFill>
              </a:rPr>
              <a:t>L’Eredità prima di Mendel</a:t>
            </a: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342899" y="6530585"/>
            <a:ext cx="12661901" cy="2872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ibre Franklin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primo era che uno dei genitori contribuisse maggiormente alle caratteristiche ereditate dalla progenie; nel1694, </a:t>
            </a:r>
            <a:r>
              <a:rPr b="0" i="0" lang="en-US" sz="3600" u="none" cap="none" strike="noStrike">
                <a:solidFill>
                  <a:srgbClr val="000000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Nicolaas Hartsoeker</a:t>
            </a: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, uno dei primi microscopisti, sosteneva che questo genitore fosse il maschio, grazie alla presenza di un </a:t>
            </a:r>
            <a:r>
              <a:rPr b="0" i="1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homunculus</a:t>
            </a:r>
            <a:r>
              <a:rPr b="0" i="0" lang="en-US" sz="3600" u="none" cap="none" strike="noStrik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pienamente formato all’interno dello spermatozoo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7705" y="1376482"/>
            <a:ext cx="3385560" cy="4724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9260" y="1290285"/>
            <a:ext cx="3777340" cy="4896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14:flip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