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9753600" cx="13004800"/>
  <p:notesSz cx="6858000" cy="9144000"/>
  <p:embeddedFontLst>
    <p:embeddedFont>
      <p:font typeface="Merriweather Sans"/>
      <p:regular r:id="rId32"/>
      <p:bold r:id="rId33"/>
      <p:italic r:id="rId34"/>
      <p:boldItalic r:id="rId35"/>
    </p:embeddedFont>
    <p:embeddedFont>
      <p:font typeface="Libre Franklin"/>
      <p:regular r:id="rId36"/>
      <p:bold r:id="rId37"/>
      <p:italic r:id="rId38"/>
      <p:boldItalic r:id="rId39"/>
    </p:embeddedFont>
    <p:embeddedFont>
      <p:font typeface="Cutive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72">
          <p15:clr>
            <a:srgbClr val="000000"/>
          </p15:clr>
        </p15:guide>
        <p15:guide id="2" pos="4096">
          <p15:clr>
            <a:srgbClr val="000000"/>
          </p15:clr>
        </p15:guide>
      </p15:sldGuideLst>
    </p:ext>
    <p:ext uri="GoogleSlidesCustomDataVersion2">
      <go:slidesCustomData xmlns:go="http://customooxmlschemas.google.com/" r:id="rId41" roundtripDataSignature="AMtx7mguXosF8vxr/cTxolzlbyitXwtU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2C66319-7DC6-4916-B74E-39B080606A65}">
  <a:tblStyle styleId="{22C66319-7DC6-4916-B74E-39B080606A65}" styleName="Table_0">
    <a:wholeTbl>
      <a:tcTxStyle b="off" i="off">
        <a:font>
          <a:latin typeface="American Typewriter"/>
          <a:ea typeface="American Typewriter"/>
          <a:cs typeface="American Typewriter"/>
        </a:font>
        <a:schemeClr val="lt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72" orient="horz"/>
        <p:guide pos="409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utive-regular.fntdata"/><Relationship Id="rId20" Type="http://schemas.openxmlformats.org/officeDocument/2006/relationships/slide" Target="slides/slide14.xml"/><Relationship Id="rId41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MerriweatherSans-bold.fntdata"/><Relationship Id="rId10" Type="http://schemas.openxmlformats.org/officeDocument/2006/relationships/slide" Target="slides/slide4.xml"/><Relationship Id="rId32" Type="http://schemas.openxmlformats.org/officeDocument/2006/relationships/font" Target="fonts/MerriweatherSans-regular.fntdata"/><Relationship Id="rId13" Type="http://schemas.openxmlformats.org/officeDocument/2006/relationships/slide" Target="slides/slide7.xml"/><Relationship Id="rId35" Type="http://schemas.openxmlformats.org/officeDocument/2006/relationships/font" Target="fonts/MerriweatherSans-boldItalic.fntdata"/><Relationship Id="rId12" Type="http://schemas.openxmlformats.org/officeDocument/2006/relationships/slide" Target="slides/slide6.xml"/><Relationship Id="rId34" Type="http://schemas.openxmlformats.org/officeDocument/2006/relationships/font" Target="fonts/MerriweatherSans-italic.fntdata"/><Relationship Id="rId15" Type="http://schemas.openxmlformats.org/officeDocument/2006/relationships/slide" Target="slides/slide9.xml"/><Relationship Id="rId37" Type="http://schemas.openxmlformats.org/officeDocument/2006/relationships/font" Target="fonts/LibreFranklin-bold.fntdata"/><Relationship Id="rId14" Type="http://schemas.openxmlformats.org/officeDocument/2006/relationships/slide" Target="slides/slide8.xml"/><Relationship Id="rId36" Type="http://schemas.openxmlformats.org/officeDocument/2006/relationships/font" Target="fonts/LibreFranklin-regular.fntdata"/><Relationship Id="rId17" Type="http://schemas.openxmlformats.org/officeDocument/2006/relationships/slide" Target="slides/slide11.xml"/><Relationship Id="rId39" Type="http://schemas.openxmlformats.org/officeDocument/2006/relationships/font" Target="fonts/LibreFranklin-boldItalic.fntdata"/><Relationship Id="rId16" Type="http://schemas.openxmlformats.org/officeDocument/2006/relationships/slide" Target="slides/slide10.xml"/><Relationship Id="rId38" Type="http://schemas.openxmlformats.org/officeDocument/2006/relationships/font" Target="fonts/LibreFranklin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36576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1pPr>
            <a:lvl2pPr indent="-36576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2pPr>
            <a:lvl3pPr indent="-36576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3pPr>
            <a:lvl4pPr indent="-365760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4pPr>
            <a:lvl5pPr indent="-36576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2" name="Google Shape;12;p28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sinistra">
  <p:cSld name="Titolo e punti elenco - A sinistra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7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0" name="Google Shape;50;p37"/>
          <p:cNvSpPr txBox="1"/>
          <p:nvPr>
            <p:ph idx="1" type="body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51" name="Google Shape;51;p37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destra">
  <p:cSld name="Titolo e punti elenco - A destra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8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38"/>
          <p:cNvSpPr txBox="1"/>
          <p:nvPr>
            <p:ph idx="1" type="body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55" name="Google Shape;55;p38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">
  <p:cSld name="Titolo e sottotitolo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8" name="Google Shape;58;p39"/>
          <p:cNvSpPr txBox="1"/>
          <p:nvPr>
            <p:ph idx="1" type="body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  <a:defRPr sz="36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59" name="Google Shape;59;p39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2 colonne">
  <p:cSld name="Titolo e punti elenco - 2 colonne"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0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2" name="Google Shape;62;p40"/>
          <p:cNvSpPr txBox="1"/>
          <p:nvPr>
            <p:ph idx="1" type="body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63" name="Google Shape;63;p40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nti elenco">
  <p:cSld name="Punti elenco 2">
    <p:bg>
      <p:bgPr>
        <a:solidFill>
          <a:srgbClr val="FFFFF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1"/>
          <p:cNvSpPr txBox="1"/>
          <p:nvPr>
            <p:ph idx="1" type="body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684657" lvl="0" marL="4572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684657" lvl="1" marL="9144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684657" lvl="2" marL="13716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684657" lvl="3" marL="18288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684657" lvl="4" marL="2286000" algn="l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66" name="Google Shape;66;p41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o">
  <p:cSld name="Vuoto 2"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In alto">
  <p:cSld name="Titolo - In alto 2"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3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1" name="Google Shape;71;p43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Centrato">
  <p:cSld name="Titolo - Centrato"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4" name="Google Shape;74;p44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Orizzontale">
  <p:cSld name="Foto - Orizzontale 2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5"/>
          <p:cNvSpPr/>
          <p:nvPr>
            <p:ph idx="2" type="pic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5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8" name="Google Shape;78;p45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Riflesso orizzontale">
  <p:cSld name="Foto - Riflesso orizzontale"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/>
          <p:nvPr>
            <p:ph idx="2" type="pic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kx="0" rotWithShape="0" algn="bl" stA="50000" stPos="0" sy="-100000" ky="0"/>
          </a:effectLst>
        </p:spPr>
      </p:sp>
      <p:sp>
        <p:nvSpPr>
          <p:cNvPr id="81" name="Google Shape;81;p46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2" name="Google Shape;82;p46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nti elenco">
  <p:cSld name="Punti elenco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/>
          <p:nvPr>
            <p:ph idx="1" type="body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36576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1pPr>
            <a:lvl2pPr indent="-36576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2pPr>
            <a:lvl3pPr indent="-36576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3pPr>
            <a:lvl4pPr indent="-365760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4pPr>
            <a:lvl5pPr indent="-36576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5" name="Google Shape;15;p29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Verticale">
  <p:cSld name="Foto - Verticale 2">
    <p:bg>
      <p:bgPr>
        <a:solidFill>
          <a:srgbClr val="FFFF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7"/>
          <p:cNvSpPr/>
          <p:nvPr>
            <p:ph idx="2" type="pic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47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Libre Franklin"/>
              <a:buNone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6" name="Google Shape;86;p47"/>
          <p:cNvSpPr txBox="1"/>
          <p:nvPr>
            <p:ph idx="1" type="body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87" name="Google Shape;87;p47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Riflesso verticale">
  <p:cSld name="Foto - Riflesso verticale">
    <p:bg>
      <p:bgPr>
        <a:solidFill>
          <a:srgbClr val="FFFFFF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8"/>
          <p:cNvSpPr/>
          <p:nvPr>
            <p:ph idx="2" type="pic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kx="0" rotWithShape="0" algn="bl" stA="50000" stPos="0" sy="-100000" ky="0"/>
          </a:effectLst>
        </p:spPr>
      </p:sp>
      <p:sp>
        <p:nvSpPr>
          <p:cNvPr id="90" name="Google Shape;90;p48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Libre Franklin"/>
              <a:buNone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91" name="Google Shape;91;p48"/>
          <p:cNvSpPr txBox="1"/>
          <p:nvPr>
            <p:ph idx="1" type="body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ibre Franklin"/>
              <a:buNone/>
              <a:defRPr sz="3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92" name="Google Shape;92;p48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, punti elenco e foto">
  <p:cSld name="Titolo, punti elenco e foto 2">
    <p:bg>
      <p:bgPr>
        <a:solidFill>
          <a:srgbClr val="FFFFF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9"/>
          <p:cNvSpPr/>
          <p:nvPr>
            <p:ph idx="2" type="pic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49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96" name="Google Shape;96;p49"/>
          <p:cNvSpPr txBox="1"/>
          <p:nvPr>
            <p:ph idx="1" type="body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97" name="Google Shape;97;p49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sinistra">
  <p:cSld name="Titolo e punti elenco - A sinistra 2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0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00" name="Google Shape;100;p50"/>
          <p:cNvSpPr txBox="1"/>
          <p:nvPr>
            <p:ph idx="1" type="body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01" name="Google Shape;101;p50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 - A destra">
  <p:cSld name="Titolo e punti elenco - A destra 2"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1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04" name="Google Shape;104;p51"/>
          <p:cNvSpPr txBox="1"/>
          <p:nvPr>
            <p:ph idx="1" type="body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76072" lvl="0" marL="4572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76072" lvl="1" marL="9144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76072" lvl="2" marL="1371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76072" lvl="3" marL="18288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76072" lvl="4" marL="22860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472"/>
              <a:buFont typeface="Libre Franklin"/>
              <a:buChar char="•"/>
              <a:defRPr sz="32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105" name="Google Shape;105;p51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o">
  <p:cSld name="Vuoto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0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punti elenco">
  <p:cSld name="Titolo e punti elenco">
    <p:bg>
      <p:bgPr>
        <a:solidFill>
          <a:srgbClr val="FFFFFF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1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  <a:defRPr sz="8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31"/>
          <p:cNvSpPr txBox="1"/>
          <p:nvPr>
            <p:ph idx="1" type="body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684657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684657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684657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684657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684657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Libre Franklin"/>
              <a:buChar char="•"/>
              <a:defRPr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21" name="Google Shape;21;p31"/>
          <p:cNvSpPr txBox="1"/>
          <p:nvPr>
            <p:ph idx="12" type="sldNum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- In alto">
  <p:cSld name="Titolo - In alto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32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Orizzontale">
  <p:cSld name="Foto - Orizzonta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/>
          <p:nvPr>
            <p:ph idx="2" type="pic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27" name="Google Shape;27;p33"/>
          <p:cNvSpPr txBox="1"/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33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6 su">
  <p:cSld name="Foto - 6 su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/>
          <p:nvPr>
            <p:ph idx="2" type="pic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1" name="Google Shape;31;p34"/>
          <p:cNvSpPr/>
          <p:nvPr>
            <p:ph idx="3" type="pic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2" name="Google Shape;32;p34"/>
          <p:cNvSpPr/>
          <p:nvPr>
            <p:ph idx="4" type="pic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3" name="Google Shape;33;p34"/>
          <p:cNvSpPr/>
          <p:nvPr>
            <p:ph idx="5" type="pic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4" name="Google Shape;34;p34"/>
          <p:cNvSpPr/>
          <p:nvPr>
            <p:ph idx="6" type="pic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5" name="Google Shape;35;p34"/>
          <p:cNvSpPr/>
          <p:nvPr>
            <p:ph idx="7" type="pic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36" name="Google Shape;36;p34"/>
          <p:cNvSpPr txBox="1"/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Libre Franklin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34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- Verticale">
  <p:cSld name="Foto - Vertica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/>
          <p:nvPr>
            <p:ph idx="2" type="pic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40" name="Google Shape;40;p35"/>
          <p:cNvSpPr txBox="1"/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35"/>
          <p:cNvSpPr txBox="1"/>
          <p:nvPr>
            <p:ph idx="1" type="body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696"/>
              </a:buClr>
              <a:buSzPts val="5000"/>
              <a:buFont typeface="Libre Franklin"/>
              <a:buNone/>
              <a:defRPr sz="5000">
                <a:solidFill>
                  <a:srgbClr val="909696"/>
                </a:solidFill>
              </a:defRPr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42" name="Google Shape;42;p35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, punti elenco e foto">
  <p:cSld name="Titolo, punti elenco e foto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/>
          <p:nvPr>
            <p:ph idx="2" type="pic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254000">
              <a:srgbClr val="000000">
                <a:alpha val="74901"/>
              </a:srgbClr>
            </a:outerShdw>
          </a:effectLst>
        </p:spPr>
      </p:sp>
      <p:sp>
        <p:nvSpPr>
          <p:cNvPr id="45" name="Google Shape;45;p36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6" name="Google Shape;46;p36"/>
          <p:cNvSpPr txBox="1"/>
          <p:nvPr>
            <p:ph idx="1" type="body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244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1pPr>
            <a:lvl2pPr indent="-47244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2pPr>
            <a:lvl3pPr indent="-47243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3pPr>
            <a:lvl4pPr indent="-47243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4pPr>
            <a:lvl5pPr indent="-472439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Libre Franklin"/>
              <a:buChar char="•"/>
              <a:defRPr sz="3200"/>
            </a:lvl5pPr>
            <a:lvl6pPr indent="-36576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6pPr>
            <a:lvl7pPr indent="-36576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7pPr>
            <a:lvl8pPr indent="-365759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8pPr>
            <a:lvl9pPr indent="-365759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2160"/>
              <a:buChar char="•"/>
              <a:defRPr/>
            </a:lvl9pPr>
          </a:lstStyle>
          <a:p/>
        </p:txBody>
      </p:sp>
      <p:sp>
        <p:nvSpPr>
          <p:cNvPr id="47" name="Google Shape;47;p36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sz="1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Libre Franklin"/>
              <a:buNone/>
              <a:defRPr b="0" i="0" sz="7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Cutive"/>
              <a:buNone/>
              <a:defRPr b="0" i="0" sz="70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4864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548640" lvl="1" marL="914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548639" lvl="2" marL="1371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548639" lvl="3" marL="1828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548639" lvl="4" marL="22860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Char char="•"/>
              <a:defRPr b="0" i="0" sz="4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548639" lvl="5" marL="2743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indent="-548639" lvl="6" marL="3200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indent="-548639" lvl="7" marL="3657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indent="-548640" lvl="8" marL="4114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Cutive"/>
              <a:buChar char="•"/>
              <a:defRPr b="0" i="0" sz="4200" u="none" cap="none" strike="noStrik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2" type="sldNum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defRPr b="0" i="0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6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facebook.com/CenciLab" TargetMode="External"/><Relationship Id="rId4" Type="http://schemas.openxmlformats.org/officeDocument/2006/relationships/hyperlink" Target="http://www.facebook.com/CenciLab" TargetMode="External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image" Target="../media/image30.png"/><Relationship Id="rId5" Type="http://schemas.openxmlformats.org/officeDocument/2006/relationships/image" Target="../media/image41.png"/><Relationship Id="rId6" Type="http://schemas.openxmlformats.org/officeDocument/2006/relationships/image" Target="../media/image40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/>
          <p:nvPr>
            <p:ph type="title"/>
          </p:nvPr>
        </p:nvSpPr>
        <p:spPr>
          <a:xfrm>
            <a:off x="825472" y="77324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b="0" i="0" lang="it-IT" sz="70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 cosa consiste il corso di Genetica</a:t>
            </a:r>
            <a:endParaRPr/>
          </a:p>
        </p:txBody>
      </p:sp>
      <p:sp>
        <p:nvSpPr>
          <p:cNvPr id="111" name="Google Shape;111;p1"/>
          <p:cNvSpPr txBox="1"/>
          <p:nvPr/>
        </p:nvSpPr>
        <p:spPr>
          <a:xfrm>
            <a:off x="479829" y="3273537"/>
            <a:ext cx="11854620" cy="704446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34290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0"/>
              <a:buFont typeface="Libre Franklin"/>
              <a:buNone/>
            </a:pPr>
            <a:r>
              <a:rPr b="0" i="0" lang="it-IT" sz="5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8 cfu (lezioni Frontali)+1 cfu (esercitazione pratiche)</a:t>
            </a:r>
            <a:endParaRPr/>
          </a:p>
          <a:p>
            <a:pPr indent="-561490" lvl="1" marL="142932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800000"/>
              </a:buClr>
              <a:buSzPts val="5760"/>
              <a:buFont typeface="Libre Franklin"/>
              <a:buChar char="•"/>
            </a:pPr>
            <a:r>
              <a:rPr b="0" i="0" lang="it-IT" sz="48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Frontali:</a:t>
            </a:r>
            <a:endParaRPr/>
          </a:p>
          <a:p>
            <a:pPr indent="-561490" lvl="2" marL="193732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Libre Franklin"/>
              <a:buChar char="•"/>
            </a:pPr>
            <a:r>
              <a:rPr b="0" i="0" lang="it-IT" sz="4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5,5 Cenci + 2,5 Fanti</a:t>
            </a:r>
            <a:endParaRPr/>
          </a:p>
          <a:p>
            <a:pPr indent="-561490" lvl="2" marL="193732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Libre Franklin"/>
              <a:buChar char="•"/>
            </a:pPr>
            <a:r>
              <a:rPr b="0" i="0" lang="it-IT" sz="4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Include esercitazioni numeriche</a:t>
            </a:r>
            <a:endParaRPr/>
          </a:p>
          <a:p>
            <a:pPr indent="-561490" lvl="1" marL="142932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800000"/>
              </a:buClr>
              <a:buSzPts val="5280"/>
              <a:buFont typeface="Libre Franklin"/>
              <a:buChar char="•"/>
            </a:pPr>
            <a:r>
              <a:rPr b="0" i="0" lang="it-IT" sz="44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Esercitazioni Pratiche</a:t>
            </a:r>
            <a:endParaRPr/>
          </a:p>
          <a:p>
            <a:pPr indent="-226210" lvl="2" marL="193732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280"/>
              <a:buFont typeface="Libre Franklin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1" marL="867833" marR="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280"/>
              <a:buFont typeface="Libre Franklin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12" name="Google Shape;1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7449" y="3881942"/>
            <a:ext cx="2847000" cy="2847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F52A"/>
              </a:buClr>
              <a:buSzPts val="6000"/>
              <a:buFont typeface="Libre Franklin Medium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2" name="Google Shape;172;p12"/>
          <p:cNvSpPr txBox="1"/>
          <p:nvPr>
            <p:ph type="title"/>
          </p:nvPr>
        </p:nvSpPr>
        <p:spPr>
          <a:xfrm>
            <a:off x="17588" y="343625"/>
            <a:ext cx="129696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b="1" lang="it-IT" sz="5800">
                <a:solidFill>
                  <a:srgbClr val="800000"/>
                </a:solidFill>
              </a:rPr>
              <a:t>Frequently Asked Questions -4-</a:t>
            </a:r>
            <a:br>
              <a:rPr b="1" lang="it-IT" sz="5800">
                <a:solidFill>
                  <a:srgbClr val="800000"/>
                </a:solidFill>
              </a:rPr>
            </a:br>
            <a:endParaRPr b="1" sz="5800">
              <a:solidFill>
                <a:srgbClr val="800000"/>
              </a:solidFill>
            </a:endParaRPr>
          </a:p>
        </p:txBody>
      </p:sp>
      <p:sp>
        <p:nvSpPr>
          <p:cNvPr id="173" name="Google Shape;173;p12"/>
          <p:cNvSpPr txBox="1"/>
          <p:nvPr>
            <p:ph idx="1" type="body"/>
          </p:nvPr>
        </p:nvSpPr>
        <p:spPr>
          <a:xfrm>
            <a:off x="252065" y="1976807"/>
            <a:ext cx="11913000" cy="85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Come comunico al docente che voglio sostenere l’orale ad un appello successivo?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Basta scrivere </a:t>
            </a:r>
            <a:r>
              <a:rPr lang="it-IT" sz="2800" u="sng">
                <a:solidFill>
                  <a:srgbClr val="000000"/>
                </a:solidFill>
              </a:rPr>
              <a:t>chiaramente</a:t>
            </a:r>
            <a:r>
              <a:rPr lang="it-IT" sz="2800">
                <a:solidFill>
                  <a:srgbClr val="000000"/>
                </a:solidFill>
              </a:rPr>
              <a:t> sul foglio dello scritto l’appello in cui si intende sostenere l’orale.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726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Se supero lo scritto e non intendo sostenere l’orale nello stesso appello, devo ri-iscrivermi su Infostud?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Si, bisogna iscriversi all’appello in cui si intende sostenere l’orale.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A2A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Se supero lo scritto e voglio sostenere l’orale ad un appello successivo come verrò verbalizzato all’appello in cui ho sostenuto lo scritto?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Vi verrà verbalizzata </a:t>
            </a:r>
            <a:r>
              <a:rPr b="1" lang="it-IT" sz="2800">
                <a:solidFill>
                  <a:srgbClr val="800000"/>
                </a:solidFill>
              </a:rPr>
              <a:t>una rinuncia</a:t>
            </a:r>
            <a:r>
              <a:rPr lang="it-IT" sz="2800">
                <a:solidFill>
                  <a:srgbClr val="000000"/>
                </a:solidFill>
              </a:rPr>
              <a:t>, il risultato finale dell’esame verrà verbalizzato successivamente all’appello in cui si sostiene e supera l’esame orale.</a:t>
            </a:r>
            <a:endParaRPr/>
          </a:p>
        </p:txBody>
      </p:sp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9" name="Google Shape;179;p10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lang="it-IT">
                <a:solidFill>
                  <a:srgbClr val="800000"/>
                </a:solidFill>
              </a:rPr>
              <a:t>Esercitazioni Numeriche/Tutorato</a:t>
            </a:r>
            <a:endParaRPr/>
          </a:p>
        </p:txBody>
      </p:sp>
      <p:sp>
        <p:nvSpPr>
          <p:cNvPr id="180" name="Google Shape;180;p10"/>
          <p:cNvSpPr txBox="1"/>
          <p:nvPr>
            <p:ph idx="1" type="body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561489" lvl="0" marL="90438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Libre Franklin"/>
              <a:buChar char="•"/>
            </a:pPr>
            <a:r>
              <a:rPr lang="it-IT" sz="4400">
                <a:solidFill>
                  <a:schemeClr val="dk1"/>
                </a:solidFill>
              </a:rPr>
              <a:t>Esercitazioni Numeriche in Aula (con Docente)</a:t>
            </a:r>
            <a:endParaRPr/>
          </a:p>
          <a:p>
            <a:pPr indent="-561489" lvl="0" marL="904389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Libre Franklin"/>
              <a:buChar char="•"/>
            </a:pPr>
            <a:r>
              <a:rPr lang="it-IT" sz="4400">
                <a:solidFill>
                  <a:schemeClr val="dk1"/>
                </a:solidFill>
              </a:rPr>
              <a:t>Borsista Magistrale (da remoto)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F52A"/>
              </a:buClr>
              <a:buSzPts val="6000"/>
              <a:buFont typeface="Libre Franklin Medium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6" name="Google Shape;186;p13"/>
          <p:cNvSpPr txBox="1"/>
          <p:nvPr>
            <p:ph type="title"/>
          </p:nvPr>
        </p:nvSpPr>
        <p:spPr>
          <a:xfrm>
            <a:off x="35164" y="3178677"/>
            <a:ext cx="12969636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PROGRAMMA DEL CORSO</a:t>
            </a:r>
            <a:endParaRPr>
              <a:solidFill>
                <a:srgbClr val="8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1583" y="5071533"/>
            <a:ext cx="4191001" cy="335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0300" y="1547283"/>
            <a:ext cx="4191000" cy="288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5716" y="5818716"/>
            <a:ext cx="3924301" cy="28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51283" y="1282700"/>
            <a:ext cx="2336801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4"/>
          <p:cNvSpPr/>
          <p:nvPr/>
        </p:nvSpPr>
        <p:spPr>
          <a:xfrm>
            <a:off x="1130300" y="1225"/>
            <a:ext cx="104208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6800"/>
              <a:buFont typeface="Libre Franklin"/>
              <a:buNone/>
            </a:pPr>
            <a:r>
              <a:rPr b="0" i="0" lang="it-IT" sz="6800" u="none" cap="none" strike="noStrike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 principi dell’eredità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933" y="2076450"/>
            <a:ext cx="3874640" cy="589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8516" y="1631950"/>
            <a:ext cx="5245101" cy="38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5"/>
          <p:cNvSpPr/>
          <p:nvPr/>
        </p:nvSpPr>
        <p:spPr>
          <a:xfrm>
            <a:off x="-342101" y="515350"/>
            <a:ext cx="13689000" cy="11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Libre Franklin"/>
              <a:buNone/>
            </a:pPr>
            <a:r>
              <a:rPr b="0" i="0" lang="it-IT" sz="6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Estensioni dell’analisi mendeliana</a:t>
            </a:r>
            <a:endParaRPr sz="900"/>
          </a:p>
        </p:txBody>
      </p:sp>
      <p:pic>
        <p:nvPicPr>
          <p:cNvPr id="203" name="Google Shape;20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8516" y="5707674"/>
            <a:ext cx="5650537" cy="376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716" y="1219200"/>
            <a:ext cx="4483101" cy="44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4923" y="1694141"/>
            <a:ext cx="4597401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/>
          <p:nvPr/>
        </p:nvSpPr>
        <p:spPr>
          <a:xfrm>
            <a:off x="-120574" y="0"/>
            <a:ext cx="13004700" cy="12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00"/>
              <a:buFont typeface="Libre Franklin"/>
              <a:buNone/>
            </a:pPr>
            <a:r>
              <a:rPr b="0" i="0" lang="it-IT" sz="61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Teoria Cromosomica dell’Eredità</a:t>
            </a:r>
            <a:endParaRPr sz="800"/>
          </a:p>
        </p:txBody>
      </p:sp>
      <p:pic>
        <p:nvPicPr>
          <p:cNvPr id="211" name="Google Shape;21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21817" y="5237441"/>
            <a:ext cx="5308601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000">
        <p:push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233" y="2460737"/>
            <a:ext cx="5576856" cy="4304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3033" y="5208170"/>
            <a:ext cx="4130226" cy="430413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Libre Franklin"/>
              <a:buNone/>
            </a:pPr>
            <a:r>
              <a:rPr b="0" i="0" lang="it-IT" sz="6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Analisi di associazione genica e Mappe genetiche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push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383" y="2125133"/>
            <a:ext cx="4991101" cy="431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3150" y="5879062"/>
            <a:ext cx="4073934" cy="284160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8"/>
          <p:cNvSpPr/>
          <p:nvPr/>
        </p:nvSpPr>
        <p:spPr>
          <a:xfrm>
            <a:off x="4202745" y="533845"/>
            <a:ext cx="5005709" cy="1133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00"/>
              <a:buFont typeface="Libre Franklin"/>
              <a:buNone/>
            </a:pPr>
            <a:r>
              <a:rPr b="0" i="0" lang="it-IT" sz="6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 DNA (cenni)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566" y="1996016"/>
            <a:ext cx="4497384" cy="424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4738" y="6615355"/>
            <a:ext cx="7581901" cy="217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7633" y="2686050"/>
            <a:ext cx="6578601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9"/>
          <p:cNvSpPr/>
          <p:nvPr/>
        </p:nvSpPr>
        <p:spPr>
          <a:xfrm>
            <a:off x="-264325" y="51450"/>
            <a:ext cx="12740400" cy="19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Libre Franklin"/>
              <a:buNone/>
            </a:pPr>
            <a:r>
              <a:rPr b="1" i="0" lang="it-IT" sz="5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Anatomia e Funzione di un Gene: Dissezione mediante Mutazione</a:t>
            </a:r>
            <a:endParaRPr b="1" sz="900"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511" y="1657350"/>
            <a:ext cx="6511778" cy="343501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0"/>
          <p:cNvSpPr/>
          <p:nvPr/>
        </p:nvSpPr>
        <p:spPr>
          <a:xfrm>
            <a:off x="658459" y="481501"/>
            <a:ext cx="12466817" cy="11028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Libre Franklin"/>
              <a:buNone/>
            </a:pPr>
            <a:r>
              <a:rPr b="1" i="0" lang="it-IT" sz="5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Caratteristiche del Codice Genetico</a:t>
            </a:r>
            <a:endParaRPr b="1" sz="300"/>
          </a:p>
        </p:txBody>
      </p:sp>
      <p:pic>
        <p:nvPicPr>
          <p:cNvPr id="240" name="Google Shape;24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6921" y="3719014"/>
            <a:ext cx="4313732" cy="433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Google Shape;117;p2"/>
          <p:cNvCxnSpPr/>
          <p:nvPr/>
        </p:nvCxnSpPr>
        <p:spPr>
          <a:xfrm flipH="1" rot="10800000">
            <a:off x="4555066" y="2523066"/>
            <a:ext cx="1540934" cy="812801"/>
          </a:xfrm>
          <a:prstGeom prst="straightConnector1">
            <a:avLst/>
          </a:prstGeom>
          <a:noFill/>
          <a:ln cap="flat" cmpd="sng" w="50800">
            <a:solidFill>
              <a:srgbClr val="020000"/>
            </a:solidFill>
            <a:prstDash val="solid"/>
            <a:miter lim="400000"/>
            <a:headEnd len="med" w="med" type="triangle"/>
            <a:tailEnd len="sm" w="sm" type="none"/>
          </a:ln>
        </p:spPr>
      </p:cxnSp>
      <p:sp>
        <p:nvSpPr>
          <p:cNvPr id="118" name="Google Shape;118;p2"/>
          <p:cNvSpPr/>
          <p:nvPr/>
        </p:nvSpPr>
        <p:spPr>
          <a:xfrm>
            <a:off x="6667500" y="584801"/>
            <a:ext cx="6311900" cy="670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Franklin"/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Giovanni Cenci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Dip.to Biologia e Biotecnologie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“C. Darwin”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Sezione Genetica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Franklin"/>
              <a:buNone/>
            </a:pPr>
            <a:r>
              <a:rPr b="0" i="0" lang="it-IT" sz="3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Stanza 3-07</a:t>
            </a: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-Citofono ¾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0649912-477 </a:t>
            </a:r>
            <a:endParaRPr b="0" i="0" sz="2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Franklin Medium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Franklin Medium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giovanni.cenci@uniroma1.it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Libre Franklin Medium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 Medium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Franklin Medium"/>
              <a:buNone/>
            </a:pPr>
            <a:r>
              <a:t/>
            </a:r>
            <a:endParaRPr b="0" i="0" sz="2400" u="sng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Franklin Medium"/>
              <a:buNone/>
            </a:pPr>
            <a:r>
              <a:t/>
            </a:r>
            <a:endParaRPr b="0" i="0" sz="2400" u="sng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Franklin"/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Ricevimento Studenti: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Franklin"/>
              <a:buNone/>
            </a:pPr>
            <a:r>
              <a:rPr b="0" i="0" lang="it-IT" sz="3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Lunedì 10-11.30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previa prenotazione</a:t>
            </a: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5967781" y="1878072"/>
            <a:ext cx="821840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6FF"/>
              </a:buClr>
              <a:buSzPts val="2400"/>
              <a:buFont typeface="Libre Franklin"/>
              <a:buNone/>
            </a:pPr>
            <a:r>
              <a:rPr b="1" i="0" lang="it-IT" sz="2400" u="none" cap="none" strike="noStrike">
                <a:solidFill>
                  <a:srgbClr val="2746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Cenci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6FF"/>
              </a:buClr>
              <a:buSzPts val="2400"/>
              <a:buFont typeface="Libre Franklin"/>
              <a:buNone/>
            </a:pPr>
            <a:r>
              <a:rPr b="1" i="0" lang="it-IT" sz="2400" u="none" cap="none" strike="noStrike">
                <a:solidFill>
                  <a:srgbClr val="2746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lab</a:t>
            </a:r>
            <a:endParaRPr/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55857" y="31750"/>
            <a:ext cx="8026401" cy="89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/>
          <p:nvPr/>
        </p:nvSpPr>
        <p:spPr>
          <a:xfrm>
            <a:off x="4743683" y="2983780"/>
            <a:ext cx="553812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C0F"/>
              </a:buClr>
              <a:buSzPts val="6000"/>
              <a:buFont typeface="Libre Franklin"/>
              <a:buNone/>
            </a:pPr>
            <a:r>
              <a:rPr b="0" i="0" lang="it-IT" sz="6000" u="none" cap="none" strike="noStrike">
                <a:solidFill>
                  <a:srgbClr val="FF3C0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</a:t>
            </a: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7331787" y="8210552"/>
            <a:ext cx="54627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C0F"/>
              </a:buClr>
              <a:buSzPts val="4800"/>
              <a:buFont typeface="Libre Franklin"/>
              <a:buNone/>
            </a:pPr>
            <a:r>
              <a:rPr b="0" i="0" lang="it-IT" sz="4800" u="none" cap="none" strike="noStrike">
                <a:solidFill>
                  <a:srgbClr val="FF3C0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 Istituto di Genetica</a:t>
            </a: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590723" y="2983780"/>
            <a:ext cx="553812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A3FD"/>
              </a:buClr>
              <a:buSzPts val="6000"/>
              <a:buFont typeface="Libre Franklin"/>
              <a:buNone/>
            </a:pPr>
            <a:r>
              <a:rPr b="0" i="0" lang="it-IT" sz="6000" u="none" cap="none" strike="noStrike">
                <a:solidFill>
                  <a:srgbClr val="42A3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0663" y="5797866"/>
            <a:ext cx="4245135" cy="36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4401" y="2876764"/>
            <a:ext cx="5823233" cy="400007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1"/>
          <p:cNvSpPr/>
          <p:nvPr/>
        </p:nvSpPr>
        <p:spPr>
          <a:xfrm>
            <a:off x="245867" y="226717"/>
            <a:ext cx="10720780" cy="2041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Libre Franklin"/>
              <a:buNone/>
            </a:pPr>
            <a:r>
              <a:rPr b="0" i="0" lang="it-IT" sz="63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Struttura e Funzione del Cromosoma Eucariotico</a:t>
            </a:r>
            <a:endParaRPr/>
          </a:p>
        </p:txBody>
      </p:sp>
      <p:pic>
        <p:nvPicPr>
          <p:cNvPr id="248" name="Google Shape;24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46756" y="2207948"/>
            <a:ext cx="3081745" cy="3255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159" y="1499338"/>
            <a:ext cx="2784991" cy="44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4505" y="1746898"/>
            <a:ext cx="4140217" cy="331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3213" y="5418645"/>
            <a:ext cx="3657601" cy="313690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2"/>
          <p:cNvSpPr/>
          <p:nvPr/>
        </p:nvSpPr>
        <p:spPr>
          <a:xfrm>
            <a:off x="502225" y="-107925"/>
            <a:ext cx="11973900" cy="20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Libre Franklin"/>
              <a:buNone/>
            </a:pPr>
            <a:r>
              <a:rPr b="1" i="0" lang="it-IT" sz="45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Riarrangiamenti Cromosomi: </a:t>
            </a:r>
            <a:endParaRPr b="1" sz="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Libre Franklin"/>
              <a:buNone/>
            </a:pPr>
            <a:r>
              <a:rPr b="1" i="0" lang="it-IT" sz="45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Struttura e Numero</a:t>
            </a:r>
            <a:endParaRPr b="1" sz="100"/>
          </a:p>
        </p:txBody>
      </p:sp>
      <p:pic>
        <p:nvPicPr>
          <p:cNvPr id="257" name="Google Shape;25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69797" y="6690762"/>
            <a:ext cx="4025901" cy="223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966" y="1697566"/>
            <a:ext cx="3937001" cy="256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4666" y="1917700"/>
            <a:ext cx="4927601" cy="59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4966" y="5151312"/>
            <a:ext cx="4051301" cy="24257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/>
          <p:nvPr/>
        </p:nvSpPr>
        <p:spPr>
          <a:xfrm>
            <a:off x="435561" y="287539"/>
            <a:ext cx="12540079" cy="1118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Libre Franklin"/>
              <a:buNone/>
            </a:pPr>
            <a:r>
              <a:rPr b="1" i="0" lang="it-IT" sz="55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Trasferimento genico nei procarioti</a:t>
            </a:r>
            <a:endParaRPr b="1" sz="300"/>
          </a:p>
        </p:txBody>
      </p:sp>
    </p:spTree>
  </p:cSld>
  <p:clrMapOvr>
    <a:masterClrMapping/>
  </p:clrMapOvr>
  <p:transition spd="med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/>
          <p:nvPr/>
        </p:nvSpPr>
        <p:spPr>
          <a:xfrm>
            <a:off x="507125" y="7455302"/>
            <a:ext cx="5307284" cy="2318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36004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1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GENETICA:</a:t>
            </a:r>
            <a:endParaRPr b="1" i="0" sz="3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36004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1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dall'Analisi Formale alla Genomica</a:t>
            </a:r>
            <a:endParaRPr b="1" i="0" sz="3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36004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0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McGraw HILL</a:t>
            </a:r>
            <a:endParaRPr/>
          </a:p>
        </p:txBody>
      </p:sp>
      <p:sp>
        <p:nvSpPr>
          <p:cNvPr id="271" name="Google Shape;271;p24"/>
          <p:cNvSpPr/>
          <p:nvPr/>
        </p:nvSpPr>
        <p:spPr>
          <a:xfrm>
            <a:off x="1665223" y="381425"/>
            <a:ext cx="8290500" cy="13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Libre Franklin"/>
              <a:buNone/>
            </a:pPr>
            <a:r>
              <a:rPr b="1" i="0" lang="it-IT" sz="7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Testi Adottati </a:t>
            </a:r>
            <a:endParaRPr b="1" sz="800"/>
          </a:p>
        </p:txBody>
      </p:sp>
      <p:pic>
        <p:nvPicPr>
          <p:cNvPr id="272" name="Google Shape;27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827" y="1807259"/>
            <a:ext cx="3673707" cy="489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4"/>
          <p:cNvSpPr/>
          <p:nvPr/>
        </p:nvSpPr>
        <p:spPr>
          <a:xfrm>
            <a:off x="7620827" y="7455302"/>
            <a:ext cx="4262018" cy="1764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3600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1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GENETICA</a:t>
            </a:r>
            <a:r>
              <a:rPr b="0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Stansfield-</a:t>
            </a:r>
            <a:endParaRPr b="0" i="0" sz="3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3600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ibre Franklin"/>
              <a:buNone/>
            </a:pPr>
            <a:r>
              <a:rPr b="0" i="0" lang="it-IT" sz="36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McGraw HILL</a:t>
            </a:r>
            <a:endParaRPr/>
          </a:p>
        </p:txBody>
      </p:sp>
      <p:pic>
        <p:nvPicPr>
          <p:cNvPr id="274" name="Google Shape;27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8325" y="1776716"/>
            <a:ext cx="4648509" cy="5451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5"/>
          <p:cNvGrpSpPr/>
          <p:nvPr/>
        </p:nvGrpSpPr>
        <p:grpSpPr>
          <a:xfrm>
            <a:off x="1532828" y="1548580"/>
            <a:ext cx="9360000" cy="7430398"/>
            <a:chOff x="559211" y="142599"/>
            <a:chExt cx="12106885" cy="9611001"/>
          </a:xfrm>
        </p:grpSpPr>
        <p:pic>
          <p:nvPicPr>
            <p:cNvPr id="280" name="Google Shape;280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9211" y="377446"/>
              <a:ext cx="2944847" cy="4053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220762" y="151684"/>
              <a:ext cx="3166375" cy="4278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144992" y="142599"/>
              <a:ext cx="2984824" cy="4287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9211" y="5061247"/>
              <a:ext cx="3060480" cy="4410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53833" y="4904511"/>
              <a:ext cx="3166375" cy="4566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2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716268" y="4712771"/>
              <a:ext cx="3949828" cy="50408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6" name="Google Shape;286;p25"/>
          <p:cNvSpPr txBox="1"/>
          <p:nvPr>
            <p:ph type="title"/>
          </p:nvPr>
        </p:nvSpPr>
        <p:spPr>
          <a:xfrm>
            <a:off x="769025" y="-29912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Libre Franklin"/>
              <a:buNone/>
            </a:pPr>
            <a:r>
              <a:rPr lang="it-IT">
                <a:solidFill>
                  <a:srgbClr val="000000"/>
                </a:solidFill>
              </a:rPr>
              <a:t>Ottime Alternative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ermata 2024-03-04 alle 18.35.01.png" id="291" name="Google Shape;29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3244" y="1504638"/>
            <a:ext cx="7516607" cy="67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6"/>
          <p:cNvSpPr txBox="1"/>
          <p:nvPr>
            <p:ph type="title"/>
          </p:nvPr>
        </p:nvSpPr>
        <p:spPr>
          <a:xfrm>
            <a:off x="1079500" y="-214460"/>
            <a:ext cx="10845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Libre Franklin"/>
              <a:buNone/>
            </a:pPr>
            <a:r>
              <a:rPr lang="it-IT"/>
              <a:t>Welcome Quiz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/>
          <p:nvPr>
            <p:ph type="title"/>
          </p:nvPr>
        </p:nvSpPr>
        <p:spPr>
          <a:xfrm>
            <a:off x="-882040" y="967984"/>
            <a:ext cx="1388684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b="1"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APPELLI </a:t>
            </a: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Genetica </a:t>
            </a:r>
            <a:b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(202</a:t>
            </a:r>
            <a:r>
              <a:rPr lang="it-IT">
                <a:solidFill>
                  <a:srgbClr val="800000"/>
                </a:solidFill>
              </a:rPr>
              <a:t>5</a:t>
            </a: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-202</a:t>
            </a:r>
            <a:r>
              <a:rPr lang="it-IT">
                <a:solidFill>
                  <a:srgbClr val="800000"/>
                </a:solidFill>
              </a:rPr>
              <a:t>6</a:t>
            </a: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b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endParaRPr>
              <a:solidFill>
                <a:srgbClr val="8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9" name="Google Shape;12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900" y="2845324"/>
            <a:ext cx="8511000" cy="484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"/>
          <p:cNvSpPr txBox="1"/>
          <p:nvPr/>
        </p:nvSpPr>
        <p:spPr>
          <a:xfrm>
            <a:off x="242825" y="8256150"/>
            <a:ext cx="12829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LeLe </a:t>
            </a:r>
            <a:r>
              <a:rPr lang="it-IT" sz="4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 date si riferiscono alle prove scritte </a:t>
            </a:r>
            <a:r>
              <a:rPr lang="it-IT" sz="4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ate si riferiscono agli scritti </a:t>
            </a:r>
            <a:endParaRPr sz="4200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/>
          <p:nvPr>
            <p:ph type="title"/>
          </p:nvPr>
        </p:nvSpPr>
        <p:spPr>
          <a:xfrm>
            <a:off x="-882040" y="967984"/>
            <a:ext cx="1388684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b="1" lang="it-IT">
                <a:solidFill>
                  <a:srgbClr val="800000"/>
                </a:solidFill>
              </a:rPr>
              <a:t>Esercitazioni Pratiche</a:t>
            </a:r>
            <a:b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(2025-2026)</a:t>
            </a:r>
            <a:br>
              <a:rPr lang="it-IT">
                <a:solidFill>
                  <a:srgbClr val="80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endParaRPr>
              <a:solidFill>
                <a:srgbClr val="8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6" name="Google Shape;136;p4"/>
          <p:cNvSpPr txBox="1"/>
          <p:nvPr>
            <p:ph idx="1" type="body"/>
          </p:nvPr>
        </p:nvSpPr>
        <p:spPr>
          <a:xfrm>
            <a:off x="508055" y="2854732"/>
            <a:ext cx="11882845" cy="6429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561489" lvl="0" marL="90438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Libre Franklin"/>
              <a:buChar char="•"/>
            </a:pPr>
            <a:r>
              <a:rPr lang="it-IT" sz="4800">
                <a:solidFill>
                  <a:schemeClr val="dk1"/>
                </a:solidFill>
              </a:rPr>
              <a:t>fine aprile 2026 (in Aula) </a:t>
            </a:r>
            <a:endParaRPr/>
          </a:p>
          <a:p>
            <a:pPr indent="-561489" lvl="0" marL="904389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Libre Franklin"/>
              <a:buChar char="•"/>
            </a:pPr>
            <a:r>
              <a:rPr lang="it-IT" sz="4800">
                <a:solidFill>
                  <a:schemeClr val="dk1"/>
                </a:solidFill>
              </a:rPr>
              <a:t>fine maggio 2025 (Aulette Embriologia) 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760"/>
              <a:buFont typeface="Libre Franklin"/>
              <a:buNone/>
            </a:pPr>
            <a:r>
              <a:t/>
            </a:r>
            <a:endParaRPr sz="48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6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5760"/>
              <a:buFont typeface="Libre Franklin"/>
              <a:buNone/>
            </a:pPr>
            <a:r>
              <a:t/>
            </a: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/>
          <p:nvPr>
            <p:ph type="title"/>
          </p:nvPr>
        </p:nvSpPr>
        <p:spPr>
          <a:xfrm>
            <a:off x="197577" y="170906"/>
            <a:ext cx="12948467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b="1" lang="it-IT" sz="6100">
                <a:solidFill>
                  <a:srgbClr val="800000"/>
                </a:solidFill>
              </a:rPr>
              <a:t>Frequently Asked Questions -1-</a:t>
            </a:r>
            <a:br>
              <a:rPr b="1" lang="it-IT" sz="6100">
                <a:solidFill>
                  <a:srgbClr val="800000"/>
                </a:solidFill>
              </a:rPr>
            </a:br>
            <a:endParaRPr sz="6100"/>
          </a:p>
        </p:txBody>
      </p:sp>
      <p:sp>
        <p:nvSpPr>
          <p:cNvPr id="142" name="Google Shape;142;p5"/>
          <p:cNvSpPr txBox="1"/>
          <p:nvPr>
            <p:ph idx="1" type="body"/>
          </p:nvPr>
        </p:nvSpPr>
        <p:spPr>
          <a:xfrm>
            <a:off x="197577" y="1569747"/>
            <a:ext cx="12447351" cy="7675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D. Per svolgere il compito scritto devo iscrivermi all’esame tramite Infostud?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R. Si. É obbligatorio iscriversi su Infostud all’appello desiderato e stampare il foglio di prenotazione.</a:t>
            </a:r>
            <a:endParaRPr/>
          </a:p>
          <a:p>
            <a:pPr indent="0" lvl="0" marL="342900" rtl="0" algn="just">
              <a:lnSpc>
                <a:spcPct val="7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 Medium"/>
              <a:buNone/>
            </a:pPr>
            <a:r>
              <a:rPr b="1" lang="it-IT" sz="2800">
                <a:solidFill>
                  <a:schemeClr val="dk1"/>
                </a:solidFill>
              </a:rPr>
              <a:t>D. E’ possibile sostenere la prova scritta prima di aver superato l’esame di Biologia Cellulare?</a:t>
            </a:r>
            <a:endParaRPr/>
          </a:p>
          <a:p>
            <a:pPr indent="0" lvl="0" marL="342900" rtl="0" algn="just">
              <a:lnSpc>
                <a:spcPct val="7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 Medium"/>
              <a:buNone/>
            </a:pPr>
            <a:r>
              <a:rPr b="1" lang="it-IT" sz="2800">
                <a:solidFill>
                  <a:schemeClr val="dk1"/>
                </a:solidFill>
              </a:rPr>
              <a:t>R. Sì, si può sostenere lo scritto, ma bisogna essere in regola con questi esami propedeutici al momento di sostenere l’orale di Genetica.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D. Se non sono fuori corso posso comunque iscrivermi agli appelli riservati per i fuori corso di aprile e novembre?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R. No. Gli appelli per i fuori corso sono riservati esclusivamente agli studenti fuori corso e/o laureandi e/o lavoratori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D. Quanto tempo ho per lo svolgimento dello scritto di genetica?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chemeClr val="dk1"/>
                </a:solidFill>
              </a:rPr>
              <a:t>R. 1h30min.</a:t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>
            <p:ph type="title"/>
          </p:nvPr>
        </p:nvSpPr>
        <p:spPr>
          <a:xfrm>
            <a:off x="-2173341" y="-605941"/>
            <a:ext cx="17993736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b="1" lang="it-IT" sz="5900">
                <a:solidFill>
                  <a:srgbClr val="800000"/>
                </a:solidFill>
              </a:rPr>
              <a:t>Frequently Asked Questions-2</a:t>
            </a:r>
            <a:endParaRPr b="1" sz="5900">
              <a:solidFill>
                <a:srgbClr val="800000"/>
              </a:solidFill>
            </a:endParaRPr>
          </a:p>
        </p:txBody>
      </p:sp>
      <p:sp>
        <p:nvSpPr>
          <p:cNvPr id="148" name="Google Shape;148;p6"/>
          <p:cNvSpPr txBox="1"/>
          <p:nvPr>
            <p:ph idx="1" type="body"/>
          </p:nvPr>
        </p:nvSpPr>
        <p:spPr>
          <a:xfrm>
            <a:off x="197578" y="1862534"/>
            <a:ext cx="11741718" cy="7891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In cosa consiste lo scritto?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Lo scritto prevede 4 esercizi. Non ci sono domande “aperte”. La tipologia degli esercizi è la stessa degli esercizi svolti durante le lezioni/esercitazioni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918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Qual è il voto minimo per accedere all’orale?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Il voto minimo è 16.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410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Dove trovo i risultati dello scritto?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Gli esiti degli scritti vengono pubblicati sul sito E-learning del docente di riferimento dopo 2-3 giorni dalla prova scritta.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116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Quando è previsto l’orale?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Circa una settimana dopo lo scritto. Data, ora e luogo dell’orale verranno comunicati insieme ai risultati dello scritto sul sito E-learning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D. Se si viene bocciati all’orale, viene mantenuto il voto dello scritto?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60"/>
              <a:buFont typeface="Libre Franklin"/>
              <a:buNone/>
            </a:pPr>
            <a:r>
              <a:rPr lang="it-IT" sz="2800">
                <a:solidFill>
                  <a:srgbClr val="000000"/>
                </a:solidFill>
              </a:rPr>
              <a:t>R. No. La bocciatura prevede l’annullamento anche del voto dello scritto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F92D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-348129" lvl="0" marL="904389" rtl="0" algn="just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3360"/>
              <a:buFont typeface="Libre Franklin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Compito biotech 19 febbraio 2025.pdf" id="154" name="Google Shape;15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2889" y="-25957"/>
            <a:ext cx="7697541" cy="1089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6000"/>
              <a:buFont typeface="Libre Franklin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0" name="Google Shape;160;p7"/>
          <p:cNvSpPr txBox="1"/>
          <p:nvPr>
            <p:ph type="title"/>
          </p:nvPr>
        </p:nvSpPr>
        <p:spPr>
          <a:xfrm>
            <a:off x="-818534" y="46726"/>
            <a:ext cx="14225543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7000"/>
              <a:buFont typeface="Libre Franklin"/>
              <a:buNone/>
            </a:pPr>
            <a:r>
              <a:rPr b="1" lang="it-IT" sz="5500">
                <a:solidFill>
                  <a:srgbClr val="800000"/>
                </a:solidFill>
              </a:rPr>
              <a:t>Frequently Asked Questions -3-</a:t>
            </a:r>
            <a:br>
              <a:rPr b="1" lang="it-IT" sz="5500">
                <a:solidFill>
                  <a:srgbClr val="800000"/>
                </a:solidFill>
              </a:rPr>
            </a:br>
            <a:endParaRPr b="1" sz="5500">
              <a:solidFill>
                <a:srgbClr val="800000"/>
              </a:solidFill>
            </a:endParaRPr>
          </a:p>
        </p:txBody>
      </p:sp>
      <p:sp>
        <p:nvSpPr>
          <p:cNvPr id="161" name="Google Shape;161;p7"/>
          <p:cNvSpPr txBox="1"/>
          <p:nvPr>
            <p:ph idx="1" type="body"/>
          </p:nvPr>
        </p:nvSpPr>
        <p:spPr>
          <a:xfrm>
            <a:off x="252065" y="2063260"/>
            <a:ext cx="11967522" cy="61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F52A"/>
              </a:buClr>
              <a:buSzPts val="5040"/>
              <a:buFont typeface="Libre Franklin Medium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D. Si può ripetere la prova scritta all’appello successivo se non viene superata?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R. Sì. Non è previsto nessun “salto dell’appello”.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5040"/>
              <a:buFont typeface="Libre Franklin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D. Se sono stato ammesso alla prova orale e non accetto il voto finale, posso conservare il voto dello scritto?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R. Si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5040"/>
              <a:buFont typeface="Libre Franklin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D. Se supero lo scritto posso sostenere l’orale ad un appello successivo?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Libre Franklin"/>
              <a:buNone/>
            </a:pPr>
            <a:r>
              <a:rPr lang="it-IT">
                <a:solidFill>
                  <a:schemeClr val="dk1"/>
                </a:solidFill>
              </a:rPr>
              <a:t>R. Si , Secondo il seguente specchietto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40"/>
              <a:buFont typeface="Libre Franklin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" name="Google Shape;166;p9"/>
          <p:cNvGraphicFramePr/>
          <p:nvPr/>
        </p:nvGraphicFramePr>
        <p:xfrm>
          <a:off x="2167466" y="198684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{22C66319-7DC6-4916-B74E-39B080606A65}</a:tableStyleId>
              </a:tblPr>
              <a:tblGrid>
                <a:gridCol w="4561325"/>
                <a:gridCol w="4561325"/>
              </a:tblGrid>
              <a:tr h="10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rgbClr val="FF0000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APPELLO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A3FD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rgbClr val="42A3FD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VALIDITà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giugno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Libre Franklin"/>
                        <a:buNone/>
                      </a:pPr>
                      <a:r>
                        <a:rPr lang="it-IT" sz="36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SETTEMBRE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luglio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Libre Franklin"/>
                        <a:buNone/>
                      </a:pPr>
                      <a:r>
                        <a:rPr lang="it-IT" sz="36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SETTEMBRE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settembre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Libre Franklin"/>
                        <a:buNone/>
                      </a:pPr>
                      <a:r>
                        <a:rPr lang="it-IT" sz="36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SETTEMBRE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Libre Franklin"/>
                        <a:buNone/>
                      </a:pPr>
                      <a:r>
                        <a:rPr lang="it-IT" sz="40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gennaio febbraio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Libre Franklin"/>
                        <a:buNone/>
                      </a:pPr>
                      <a:r>
                        <a:rPr lang="it-IT" sz="3600" u="none" cap="none" strike="noStrike">
                          <a:solidFill>
                            <a:schemeClr val="dk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FEBBRAIO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