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92" r:id="rId3"/>
    <p:sldId id="293" r:id="rId4"/>
    <p:sldId id="294" r:id="rId5"/>
    <p:sldId id="311" r:id="rId6"/>
    <p:sldId id="312" r:id="rId7"/>
    <p:sldId id="313" r:id="rId8"/>
    <p:sldId id="315" r:id="rId9"/>
    <p:sldId id="314" r:id="rId10"/>
    <p:sldId id="297" r:id="rId11"/>
    <p:sldId id="298" r:id="rId12"/>
    <p:sldId id="296" r:id="rId13"/>
    <p:sldId id="304" r:id="rId14"/>
    <p:sldId id="305" r:id="rId15"/>
    <p:sldId id="306" r:id="rId16"/>
    <p:sldId id="307" r:id="rId17"/>
    <p:sldId id="308" r:id="rId18"/>
    <p:sldId id="300" r:id="rId19"/>
    <p:sldId id="309" r:id="rId20"/>
    <p:sldId id="302" r:id="rId21"/>
    <p:sldId id="310" r:id="rId22"/>
    <p:sldId id="303" r:id="rId2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06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Franklin Gothic Book"/>
        <a:ea typeface="Franklin Gothic Book"/>
        <a:cs typeface="Franklin Gothic Book"/>
        <a:sym typeface="Franklin Gothic Book"/>
      </a:defRPr>
    </a:lvl1pPr>
    <a:lvl2pPr marL="0" marR="0" indent="266700" algn="l" defTabSz="406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Franklin Gothic Book"/>
        <a:ea typeface="Franklin Gothic Book"/>
        <a:cs typeface="Franklin Gothic Book"/>
        <a:sym typeface="Franklin Gothic Book"/>
      </a:defRPr>
    </a:lvl2pPr>
    <a:lvl3pPr marL="0" marR="0" indent="533400" algn="l" defTabSz="406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Franklin Gothic Book"/>
        <a:ea typeface="Franklin Gothic Book"/>
        <a:cs typeface="Franklin Gothic Book"/>
        <a:sym typeface="Franklin Gothic Book"/>
      </a:defRPr>
    </a:lvl3pPr>
    <a:lvl4pPr marL="0" marR="0" indent="800100" algn="l" defTabSz="406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Franklin Gothic Book"/>
        <a:ea typeface="Franklin Gothic Book"/>
        <a:cs typeface="Franklin Gothic Book"/>
        <a:sym typeface="Franklin Gothic Book"/>
      </a:defRPr>
    </a:lvl4pPr>
    <a:lvl5pPr marL="0" marR="0" indent="1066800" algn="l" defTabSz="406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Franklin Gothic Book"/>
        <a:ea typeface="Franklin Gothic Book"/>
        <a:cs typeface="Franklin Gothic Book"/>
        <a:sym typeface="Franklin Gothic Book"/>
      </a:defRPr>
    </a:lvl5pPr>
    <a:lvl6pPr marL="0" marR="0" indent="1333500" algn="l" defTabSz="406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Franklin Gothic Book"/>
        <a:ea typeface="Franklin Gothic Book"/>
        <a:cs typeface="Franklin Gothic Book"/>
        <a:sym typeface="Franklin Gothic Book"/>
      </a:defRPr>
    </a:lvl6pPr>
    <a:lvl7pPr marL="0" marR="0" indent="1612900" algn="l" defTabSz="406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Franklin Gothic Book"/>
        <a:ea typeface="Franklin Gothic Book"/>
        <a:cs typeface="Franklin Gothic Book"/>
        <a:sym typeface="Franklin Gothic Book"/>
      </a:defRPr>
    </a:lvl7pPr>
    <a:lvl8pPr marL="0" marR="0" indent="1879600" algn="l" defTabSz="406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Franklin Gothic Book"/>
        <a:ea typeface="Franklin Gothic Book"/>
        <a:cs typeface="Franklin Gothic Book"/>
        <a:sym typeface="Franklin Gothic Book"/>
      </a:defRPr>
    </a:lvl8pPr>
    <a:lvl9pPr marL="0" marR="0" indent="2146300" algn="l" defTabSz="406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Franklin Gothic Book"/>
        <a:ea typeface="Franklin Gothic Book"/>
        <a:cs typeface="Franklin Gothic Book"/>
        <a:sym typeface="Franklin Gothic Book"/>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aj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noFill/>
        </a:fill>
      </a:tcStyle>
    </a:wholeTbl>
    <a:band2H>
      <a:tcTxStyle/>
      <a:tcStyle>
        <a:tcBdr/>
        <a:fill>
          <a:solidFill>
            <a:srgbClr val="000000">
              <a:alpha val="20000"/>
            </a:srgbClr>
          </a:solidFill>
        </a:fill>
      </a:tcStyle>
    </a:band2H>
    <a:firstCol>
      <a:tcTxStyle b="off" i="off">
        <a:fontRef idx="maj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firstCol>
    <a:lastRow>
      <a:tcTxStyle b="off" i="off">
        <a:fontRef idx="maj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lastRow>
    <a:firstRow>
      <a:tcTxStyle b="off" i="off">
        <a:fontRef idx="maj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21" d="100"/>
          <a:sy n="121" d="100"/>
        </p:scale>
        <p:origin x="69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xfrm>
            <a:off x="1143000" y="685800"/>
            <a:ext cx="4572000" cy="3429000"/>
          </a:xfrm>
          <a:prstGeom prst="rect">
            <a:avLst/>
          </a:prstGeom>
        </p:spPr>
        <p:txBody>
          <a:bodyPr/>
          <a:lstStyle/>
          <a:p>
            <a:endParaRPr/>
          </a:p>
        </p:txBody>
      </p:sp>
      <p:sp>
        <p:nvSpPr>
          <p:cNvPr id="130" name="Shape 13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953105082"/>
      </p:ext>
    </p:extLst>
  </p:cSld>
  <p:clrMap bg1="lt1" tx1="dk1" bg2="lt2" tx2="dk2" accent1="accent1" accent2="accent2" accent3="accent3" accent4="accent4" accent5="accent5" accent6="accent6" hlink="hlink" folHlink="folHlink"/>
  <p:notesStyle>
    <a:lvl1pPr defTabSz="406400" latinLnBrk="0">
      <a:defRPr sz="1400">
        <a:latin typeface="Franklin Gothic Book"/>
        <a:ea typeface="Franklin Gothic Book"/>
        <a:cs typeface="Franklin Gothic Book"/>
        <a:sym typeface="Lucida Grande"/>
      </a:defRPr>
    </a:lvl1pPr>
    <a:lvl2pPr indent="228600" defTabSz="406400" latinLnBrk="0">
      <a:defRPr sz="1400">
        <a:latin typeface="Lucida Grande"/>
        <a:ea typeface="Lucida Grande"/>
        <a:cs typeface="Lucida Grande"/>
        <a:sym typeface="Lucida Grande"/>
      </a:defRPr>
    </a:lvl2pPr>
    <a:lvl3pPr indent="457200" defTabSz="406400" latinLnBrk="0">
      <a:defRPr sz="1400">
        <a:latin typeface="Lucida Grande"/>
        <a:ea typeface="Lucida Grande"/>
        <a:cs typeface="Lucida Grande"/>
        <a:sym typeface="Lucida Grande"/>
      </a:defRPr>
    </a:lvl3pPr>
    <a:lvl4pPr indent="685800" defTabSz="406400" latinLnBrk="0">
      <a:defRPr sz="1400">
        <a:latin typeface="Lucida Grande"/>
        <a:ea typeface="Lucida Grande"/>
        <a:cs typeface="Lucida Grande"/>
        <a:sym typeface="Lucida Grande"/>
      </a:defRPr>
    </a:lvl4pPr>
    <a:lvl5pPr indent="914400" defTabSz="406400" latinLnBrk="0">
      <a:defRPr sz="1400">
        <a:latin typeface="Lucida Grande"/>
        <a:ea typeface="Lucida Grande"/>
        <a:cs typeface="Lucida Grande"/>
        <a:sym typeface="Lucida Grande"/>
      </a:defRPr>
    </a:lvl5pPr>
    <a:lvl6pPr indent="1143000" defTabSz="406400" latinLnBrk="0">
      <a:defRPr sz="1400">
        <a:latin typeface="Lucida Grande"/>
        <a:ea typeface="Lucida Grande"/>
        <a:cs typeface="Lucida Grande"/>
        <a:sym typeface="Lucida Grande"/>
      </a:defRPr>
    </a:lvl6pPr>
    <a:lvl7pPr indent="1371600" defTabSz="406400" latinLnBrk="0">
      <a:defRPr sz="1400">
        <a:latin typeface="Lucida Grande"/>
        <a:ea typeface="Lucida Grande"/>
        <a:cs typeface="Lucida Grande"/>
        <a:sym typeface="Lucida Grande"/>
      </a:defRPr>
    </a:lvl7pPr>
    <a:lvl8pPr indent="1600200" defTabSz="406400" latinLnBrk="0">
      <a:defRPr sz="1400">
        <a:latin typeface="Lucida Grande"/>
        <a:ea typeface="Lucida Grande"/>
        <a:cs typeface="Lucida Grande"/>
        <a:sym typeface="Lucida Grande"/>
      </a:defRPr>
    </a:lvl8pPr>
    <a:lvl9pPr indent="1828800" defTabSz="4064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Tree>
    <p:extLst>
      <p:ext uri="{BB962C8B-B14F-4D97-AF65-F5344CB8AC3E}">
        <p14:creationId xmlns:p14="http://schemas.microsoft.com/office/powerpoint/2010/main" val="2826148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Titolo Testo</a:t>
            </a:r>
          </a:p>
        </p:txBody>
      </p:sp>
      <p:sp>
        <p:nvSpPr>
          <p:cNvPr id="21" name="Shape 21"/>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Shape 2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102" name="Shape 102"/>
          <p:cNvSpPr>
            <a:spLocks noGrp="1"/>
          </p:cNvSpPr>
          <p:nvPr>
            <p:ph type="pic" sz="half" idx="13"/>
          </p:nvPr>
        </p:nvSpPr>
        <p:spPr>
          <a:xfrm>
            <a:off x="4520564" y="2324100"/>
            <a:ext cx="4241801" cy="3201359"/>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103" name="Shape 103"/>
          <p:cNvSpPr>
            <a:spLocks noGrp="1"/>
          </p:cNvSpPr>
          <p:nvPr>
            <p:ph type="title"/>
          </p:nvPr>
        </p:nvSpPr>
        <p:spPr>
          <a:prstGeom prst="rect">
            <a:avLst/>
          </a:prstGeom>
        </p:spPr>
        <p:txBody>
          <a:bodyPr/>
          <a:lstStyle/>
          <a:p>
            <a:r>
              <a:t>Titolo Testo</a:t>
            </a:r>
          </a:p>
        </p:txBody>
      </p:sp>
      <p:sp>
        <p:nvSpPr>
          <p:cNvPr id="104" name="Shape 104"/>
          <p:cNvSpPr>
            <a:spLocks noGrp="1"/>
          </p:cNvSpPr>
          <p:nvPr>
            <p:ph type="body" sz="half" idx="1"/>
          </p:nvPr>
        </p:nvSpPr>
        <p:spPr>
          <a:xfrm>
            <a:off x="749300" y="1778000"/>
            <a:ext cx="3683000" cy="4292600"/>
          </a:xfrm>
          <a:prstGeom prst="rect">
            <a:avLst/>
          </a:prstGeom>
        </p:spPr>
        <p:txBody>
          <a:bodyPr/>
          <a:lstStyle>
            <a:lvl1pPr marL="625948" indent="-359248">
              <a:defRPr sz="2000"/>
            </a:lvl1pPr>
            <a:lvl2pPr marL="1037243" indent="-359248">
              <a:defRPr sz="2000"/>
            </a:lvl2pPr>
            <a:lvl3pPr marL="1434118" indent="-359248">
              <a:defRPr sz="2000"/>
            </a:lvl3pPr>
            <a:lvl4pPr marL="1844222" indent="-359248">
              <a:defRPr sz="2000"/>
            </a:lvl4pPr>
            <a:lvl5pPr marL="2251548" indent="-359248">
              <a:defRPr sz="2000"/>
            </a:lvl5pPr>
          </a:lstStyle>
          <a:p>
            <a:r>
              <a:t>Corpo livello uno</a:t>
            </a:r>
          </a:p>
          <a:p>
            <a:pPr lvl="1"/>
            <a:r>
              <a:t>Corpo livello due</a:t>
            </a:r>
          </a:p>
          <a:p>
            <a:pPr lvl="2"/>
            <a:r>
              <a:t>Corpo livello tre</a:t>
            </a:r>
          </a:p>
          <a:p>
            <a:pPr lvl="3"/>
            <a:r>
              <a:t>Corpo livello quattro</a:t>
            </a:r>
          </a:p>
          <a:p>
            <a:pPr lvl="4"/>
            <a:r>
              <a:t>Corpo livello cinque</a:t>
            </a:r>
          </a:p>
        </p:txBody>
      </p:sp>
      <p:sp>
        <p:nvSpPr>
          <p:cNvPr id="105" name="Shape 10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e punti elenco - A sinistra">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p>
            <a:r>
              <a:t>Titolo Testo</a:t>
            </a:r>
          </a:p>
        </p:txBody>
      </p:sp>
      <p:sp>
        <p:nvSpPr>
          <p:cNvPr id="113" name="Shape 113"/>
          <p:cNvSpPr>
            <a:spLocks noGrp="1"/>
          </p:cNvSpPr>
          <p:nvPr>
            <p:ph type="body" sz="half" idx="1"/>
          </p:nvPr>
        </p:nvSpPr>
        <p:spPr>
          <a:xfrm>
            <a:off x="749300" y="1778000"/>
            <a:ext cx="3683000" cy="4292600"/>
          </a:xfrm>
          <a:prstGeom prst="rect">
            <a:avLst/>
          </a:prstGeom>
        </p:spPr>
        <p:txBody>
          <a:bodyPr/>
          <a:lstStyle>
            <a:lvl1pPr marL="625948" indent="-359248">
              <a:defRPr sz="2000"/>
            </a:lvl1pPr>
            <a:lvl2pPr marL="1037243" indent="-359248">
              <a:defRPr sz="2000"/>
            </a:lvl2pPr>
            <a:lvl3pPr marL="1434118" indent="-359248">
              <a:defRPr sz="2000"/>
            </a:lvl3pPr>
            <a:lvl4pPr marL="1844222" indent="-359248">
              <a:defRPr sz="2000"/>
            </a:lvl4pPr>
            <a:lvl5pPr marL="2251548" indent="-359248">
              <a:defRPr sz="2000"/>
            </a:lvl5pPr>
          </a:lstStyle>
          <a:p>
            <a:r>
              <a:t>Corpo livello uno</a:t>
            </a:r>
          </a:p>
          <a:p>
            <a:pPr lvl="1"/>
            <a:r>
              <a:t>Corpo livello due</a:t>
            </a:r>
          </a:p>
          <a:p>
            <a:pPr lvl="2"/>
            <a:r>
              <a:t>Corpo livello tre</a:t>
            </a:r>
          </a:p>
          <a:p>
            <a:pPr lvl="3"/>
            <a:r>
              <a:t>Corpo livello quattro</a:t>
            </a:r>
          </a:p>
          <a:p>
            <a:pPr lvl="4"/>
            <a:r>
              <a:t>Corpo livello cinque</a:t>
            </a:r>
          </a:p>
        </p:txBody>
      </p:sp>
      <p:sp>
        <p:nvSpPr>
          <p:cNvPr id="114" name="Shape 11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olo e punti elenco - A destra">
    <p:spTree>
      <p:nvGrpSpPr>
        <p:cNvPr id="1" name=""/>
        <p:cNvGrpSpPr/>
        <p:nvPr/>
      </p:nvGrpSpPr>
      <p:grpSpPr>
        <a:xfrm>
          <a:off x="0" y="0"/>
          <a:ext cx="0" cy="0"/>
          <a:chOff x="0" y="0"/>
          <a:chExt cx="0" cy="0"/>
        </a:xfrm>
      </p:grpSpPr>
      <p:sp>
        <p:nvSpPr>
          <p:cNvPr id="121" name="Shape 121"/>
          <p:cNvSpPr>
            <a:spLocks noGrp="1"/>
          </p:cNvSpPr>
          <p:nvPr>
            <p:ph type="title"/>
          </p:nvPr>
        </p:nvSpPr>
        <p:spPr>
          <a:prstGeom prst="rect">
            <a:avLst/>
          </a:prstGeom>
        </p:spPr>
        <p:txBody>
          <a:bodyPr/>
          <a:lstStyle/>
          <a:p>
            <a:r>
              <a:t>Titolo Testo</a:t>
            </a:r>
          </a:p>
        </p:txBody>
      </p:sp>
      <p:sp>
        <p:nvSpPr>
          <p:cNvPr id="122" name="Shape 122"/>
          <p:cNvSpPr>
            <a:spLocks noGrp="1"/>
          </p:cNvSpPr>
          <p:nvPr>
            <p:ph type="body" sz="quarter" idx="1"/>
          </p:nvPr>
        </p:nvSpPr>
        <p:spPr>
          <a:xfrm>
            <a:off x="5461000" y="1778000"/>
            <a:ext cx="2921000" cy="4292600"/>
          </a:xfrm>
          <a:prstGeom prst="rect">
            <a:avLst/>
          </a:prstGeom>
        </p:spPr>
        <p:txBody>
          <a:bodyPr/>
          <a:lstStyle>
            <a:lvl1pPr marL="625948" indent="-359248">
              <a:defRPr sz="2000"/>
            </a:lvl1pPr>
            <a:lvl2pPr marL="1037243" indent="-359248">
              <a:defRPr sz="2000"/>
            </a:lvl2pPr>
            <a:lvl3pPr marL="1434118" indent="-359248">
              <a:defRPr sz="2000"/>
            </a:lvl3pPr>
            <a:lvl4pPr marL="1844222" indent="-359248">
              <a:defRPr sz="2000"/>
            </a:lvl4pPr>
            <a:lvl5pPr marL="2251548" indent="-359248">
              <a:defRPr sz="2000"/>
            </a:lvl5pPr>
          </a:lstStyle>
          <a:p>
            <a:r>
              <a:t>Corpo livello uno</a:t>
            </a:r>
          </a:p>
          <a:p>
            <a:pPr lvl="1"/>
            <a:r>
              <a:t>Corpo livello due</a:t>
            </a:r>
          </a:p>
          <a:p>
            <a:pPr lvl="2"/>
            <a:r>
              <a:t>Corpo livello tre</a:t>
            </a:r>
          </a:p>
          <a:p>
            <a:pPr lvl="3"/>
            <a:r>
              <a:t>Corpo livello quattro</a:t>
            </a:r>
          </a:p>
          <a:p>
            <a:pPr lvl="4"/>
            <a:r>
              <a:t>Corpo livello cinque</a:t>
            </a:r>
          </a:p>
        </p:txBody>
      </p:sp>
      <p:sp>
        <p:nvSpPr>
          <p:cNvPr id="123" name="Shape 12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F4E9C857-3E51-D84A-94D4-D58A3185225C}" type="datetime1">
              <a:t>03/05/24</a:t>
            </a:fld>
            <a:endParaRPr lang="en-US"/>
          </a:p>
        </p:txBody>
      </p:sp>
      <p:sp>
        <p:nvSpPr>
          <p:cNvPr id="5" name="Segnaposto piè di pagina 4"/>
          <p:cNvSpPr>
            <a:spLocks noGrp="1"/>
          </p:cNvSpPr>
          <p:nvPr>
            <p:ph type="ftr" sz="quarter" idx="11"/>
          </p:nvPr>
        </p:nvSpPr>
        <p:spPr/>
        <p:txBody>
          <a:bodyPr/>
          <a:lstStyle/>
          <a:p>
            <a:r>
              <a:rPr lang="en-US"/>
              <a:t>METHODS IN HUMA GENETICS-LESSON 17-CENCI</a:t>
            </a:r>
          </a:p>
        </p:txBody>
      </p:sp>
      <p:sp>
        <p:nvSpPr>
          <p:cNvPr id="6" name="Segnaposto numero diapositiva 5"/>
          <p:cNvSpPr>
            <a:spLocks noGrp="1"/>
          </p:cNvSpPr>
          <p:nvPr>
            <p:ph type="sldNum" sz="quarter" idx="12"/>
          </p:nvPr>
        </p:nvSpPr>
        <p:spPr/>
        <p:txBody>
          <a:bodyPr/>
          <a:lstStyle/>
          <a:p>
            <a:fld id="{5C404141-7879-7148-AB38-5FA9164FC860}" type="slidenum">
              <a:t>‹N›</a:t>
            </a:fld>
            <a:endParaRPr lang="en-US"/>
          </a:p>
        </p:txBody>
      </p:sp>
    </p:spTree>
    <p:extLst>
      <p:ext uri="{BB962C8B-B14F-4D97-AF65-F5344CB8AC3E}">
        <p14:creationId xmlns:p14="http://schemas.microsoft.com/office/powerpoint/2010/main" val="58205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punti elenco - 2 colonne">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Titolo Testo</a:t>
            </a:r>
          </a:p>
        </p:txBody>
      </p:sp>
      <p:sp>
        <p:nvSpPr>
          <p:cNvPr id="30" name="Shape 30"/>
          <p:cNvSpPr>
            <a:spLocks noGrp="1"/>
          </p:cNvSpPr>
          <p:nvPr>
            <p:ph type="body" idx="1"/>
          </p:nvPr>
        </p:nvSpPr>
        <p:spPr>
          <a:prstGeom prst="rect">
            <a:avLst/>
          </a:prstGeom>
        </p:spPr>
        <p:txBody>
          <a:bodyPr numCol="2" spcCol="381000" anchor="t"/>
          <a:lstStyle>
            <a:lvl1pPr marL="625948" indent="-359248">
              <a:defRPr sz="2000"/>
            </a:lvl1pPr>
            <a:lvl2pPr marL="1037243" indent="-359248">
              <a:defRPr sz="2000"/>
            </a:lvl2pPr>
            <a:lvl3pPr marL="1434118" indent="-359248">
              <a:defRPr sz="2000"/>
            </a:lvl3pPr>
            <a:lvl4pPr marL="1844222" indent="-359248">
              <a:defRPr sz="2000"/>
            </a:lvl4pPr>
            <a:lvl5pPr marL="2251548" indent="-359248">
              <a:defRPr sz="2000"/>
            </a:lvl5pPr>
          </a:lstStyle>
          <a:p>
            <a:r>
              <a:t>Corpo livello uno</a:t>
            </a:r>
          </a:p>
          <a:p>
            <a:pPr lvl="1"/>
            <a:r>
              <a:t>Corpo livello due</a:t>
            </a:r>
          </a:p>
          <a:p>
            <a:pPr lvl="2"/>
            <a:r>
              <a:t>Corpo livello tre</a:t>
            </a:r>
          </a:p>
          <a:p>
            <a:pPr lvl="3"/>
            <a:r>
              <a:t>Corpo livello quattro</a:t>
            </a:r>
          </a:p>
          <a:p>
            <a:pPr lvl="4"/>
            <a:r>
              <a:t>Corpo livello cinque</a:t>
            </a:r>
          </a:p>
        </p:txBody>
      </p:sp>
      <p:sp>
        <p:nvSpPr>
          <p:cNvPr id="31" name="Shape 3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38" name="Shape 38"/>
          <p:cNvSpPr>
            <a:spLocks noGrp="1"/>
          </p:cNvSpPr>
          <p:nvPr>
            <p:ph type="body" idx="1"/>
          </p:nvPr>
        </p:nvSpPr>
        <p:spPr>
          <a:xfrm>
            <a:off x="749300" y="622300"/>
            <a:ext cx="7620000" cy="56261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39" name="Shape 3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r>
              <a:t>Titolo Testo</a:t>
            </a:r>
          </a:p>
        </p:txBody>
      </p:sp>
      <p:sp>
        <p:nvSpPr>
          <p:cNvPr id="54" name="Shape 5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61" name="Shape 61"/>
          <p:cNvSpPr>
            <a:spLocks noGrp="1"/>
          </p:cNvSpPr>
          <p:nvPr>
            <p:ph type="title"/>
          </p:nvPr>
        </p:nvSpPr>
        <p:spPr>
          <a:xfrm>
            <a:off x="749300" y="2095500"/>
            <a:ext cx="7620000" cy="2679700"/>
          </a:xfrm>
          <a:prstGeom prst="rect">
            <a:avLst/>
          </a:prstGeom>
        </p:spPr>
        <p:txBody>
          <a:bodyPr/>
          <a:lstStyle>
            <a:lvl1pPr>
              <a:defRPr sz="7000">
                <a:solidFill>
                  <a:schemeClr val="accent2">
                    <a:hueOff val="-2473793"/>
                    <a:satOff val="-50209"/>
                    <a:lumOff val="23543"/>
                  </a:schemeClr>
                </a:solidFill>
                <a:latin typeface="Franklin Gothic Book"/>
                <a:ea typeface="Franklin Gothic Book"/>
                <a:cs typeface="Franklin Gothic Book"/>
                <a:sym typeface="Franklin Gothic Medium"/>
              </a:defRPr>
            </a:lvl1pPr>
          </a:lstStyle>
          <a:p>
            <a:r>
              <a:t>Titolo Testo</a:t>
            </a:r>
          </a:p>
        </p:txBody>
      </p:sp>
      <p:sp>
        <p:nvSpPr>
          <p:cNvPr id="62" name="Shape 6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69" name="Shape 69"/>
          <p:cNvSpPr>
            <a:spLocks noGrp="1"/>
          </p:cNvSpPr>
          <p:nvPr>
            <p:ph type="pic" sz="half" idx="13"/>
          </p:nvPr>
        </p:nvSpPr>
        <p:spPr>
          <a:xfrm>
            <a:off x="1727200" y="647700"/>
            <a:ext cx="5689600" cy="4295763"/>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70" name="Shape 70"/>
          <p:cNvSpPr>
            <a:spLocks noGrp="1"/>
          </p:cNvSpPr>
          <p:nvPr>
            <p:ph type="title"/>
          </p:nvPr>
        </p:nvSpPr>
        <p:spPr>
          <a:xfrm>
            <a:off x="749300" y="5257800"/>
            <a:ext cx="7620000" cy="1028700"/>
          </a:xfrm>
          <a:prstGeom prst="rect">
            <a:avLst/>
          </a:prstGeom>
        </p:spPr>
        <p:txBody>
          <a:bodyPr/>
          <a:lstStyle>
            <a:lvl1pPr>
              <a:defRPr sz="7000">
                <a:solidFill>
                  <a:schemeClr val="accent2">
                    <a:hueOff val="-2473793"/>
                    <a:satOff val="-50209"/>
                    <a:lumOff val="23543"/>
                  </a:schemeClr>
                </a:solidFill>
                <a:latin typeface="Franklin Gothic Book"/>
                <a:ea typeface="Franklin Gothic Book"/>
                <a:cs typeface="Franklin Gothic Book"/>
                <a:sym typeface="Franklin Gothic Medium"/>
              </a:defRPr>
            </a:lvl1pPr>
          </a:lstStyle>
          <a:p>
            <a:r>
              <a:t>Titolo Testo</a:t>
            </a:r>
          </a:p>
        </p:txBody>
      </p:sp>
      <p:sp>
        <p:nvSpPr>
          <p:cNvPr id="71" name="Shape 7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6 su">
    <p:spTree>
      <p:nvGrpSpPr>
        <p:cNvPr id="1" name=""/>
        <p:cNvGrpSpPr/>
        <p:nvPr/>
      </p:nvGrpSpPr>
      <p:grpSpPr>
        <a:xfrm>
          <a:off x="0" y="0"/>
          <a:ext cx="0" cy="0"/>
          <a:chOff x="0" y="0"/>
          <a:chExt cx="0" cy="0"/>
        </a:xfrm>
      </p:grpSpPr>
      <p:sp>
        <p:nvSpPr>
          <p:cNvPr id="78" name="Shape 78"/>
          <p:cNvSpPr>
            <a:spLocks noGrp="1"/>
          </p:cNvSpPr>
          <p:nvPr>
            <p:ph type="pic" sz="quarter" idx="13"/>
          </p:nvPr>
        </p:nvSpPr>
        <p:spPr>
          <a:xfrm>
            <a:off x="3492500" y="736600"/>
            <a:ext cx="2152203" cy="16256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79" name="Shape 79"/>
          <p:cNvSpPr>
            <a:spLocks noGrp="1"/>
          </p:cNvSpPr>
          <p:nvPr>
            <p:ph type="pic" sz="quarter" idx="14"/>
          </p:nvPr>
        </p:nvSpPr>
        <p:spPr>
          <a:xfrm>
            <a:off x="939800" y="736600"/>
            <a:ext cx="2152203" cy="16256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0" name="Shape 80"/>
          <p:cNvSpPr>
            <a:spLocks noGrp="1"/>
          </p:cNvSpPr>
          <p:nvPr>
            <p:ph type="pic" sz="quarter" idx="15"/>
          </p:nvPr>
        </p:nvSpPr>
        <p:spPr>
          <a:xfrm>
            <a:off x="6057900" y="736600"/>
            <a:ext cx="2152203" cy="16256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1" name="Shape 81"/>
          <p:cNvSpPr>
            <a:spLocks noGrp="1"/>
          </p:cNvSpPr>
          <p:nvPr>
            <p:ph type="pic" sz="quarter" idx="16"/>
          </p:nvPr>
        </p:nvSpPr>
        <p:spPr>
          <a:xfrm>
            <a:off x="3492500" y="2794000"/>
            <a:ext cx="2152203" cy="16256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2" name="Shape 82"/>
          <p:cNvSpPr>
            <a:spLocks noGrp="1"/>
          </p:cNvSpPr>
          <p:nvPr>
            <p:ph type="pic" sz="quarter" idx="17"/>
          </p:nvPr>
        </p:nvSpPr>
        <p:spPr>
          <a:xfrm>
            <a:off x="939800" y="2794000"/>
            <a:ext cx="2152203" cy="16256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3" name="Shape 83"/>
          <p:cNvSpPr>
            <a:spLocks noGrp="1"/>
          </p:cNvSpPr>
          <p:nvPr>
            <p:ph type="pic" sz="quarter" idx="18"/>
          </p:nvPr>
        </p:nvSpPr>
        <p:spPr>
          <a:xfrm>
            <a:off x="6057900" y="2794000"/>
            <a:ext cx="2152203" cy="16256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4" name="Shape 84"/>
          <p:cNvSpPr>
            <a:spLocks noGrp="1"/>
          </p:cNvSpPr>
          <p:nvPr>
            <p:ph type="title"/>
          </p:nvPr>
        </p:nvSpPr>
        <p:spPr>
          <a:xfrm>
            <a:off x="749300" y="5257800"/>
            <a:ext cx="7620000" cy="1028700"/>
          </a:xfrm>
          <a:prstGeom prst="rect">
            <a:avLst/>
          </a:prstGeom>
        </p:spPr>
        <p:txBody>
          <a:bodyPr/>
          <a:lstStyle>
            <a:lvl1pPr>
              <a:defRPr sz="7000">
                <a:solidFill>
                  <a:schemeClr val="accent2">
                    <a:hueOff val="-2473793"/>
                    <a:satOff val="-50209"/>
                    <a:lumOff val="23543"/>
                  </a:schemeClr>
                </a:solidFill>
                <a:latin typeface="Franklin Gothic Book"/>
                <a:ea typeface="Franklin Gothic Book"/>
                <a:cs typeface="Franklin Gothic Book"/>
                <a:sym typeface="Franklin Gothic Medium"/>
              </a:defRPr>
            </a:lvl1pPr>
          </a:lstStyle>
          <a:p>
            <a:r>
              <a:t>Titolo Testo</a:t>
            </a:r>
          </a:p>
        </p:txBody>
      </p:sp>
      <p:sp>
        <p:nvSpPr>
          <p:cNvPr id="85" name="Shape 8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92" name="Shape 92"/>
          <p:cNvSpPr>
            <a:spLocks noGrp="1"/>
          </p:cNvSpPr>
          <p:nvPr>
            <p:ph type="pic" sz="half" idx="13"/>
          </p:nvPr>
        </p:nvSpPr>
        <p:spPr>
          <a:xfrm>
            <a:off x="4520564" y="1828800"/>
            <a:ext cx="4241801" cy="3201359"/>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93" name="Shape 93"/>
          <p:cNvSpPr>
            <a:spLocks noGrp="1"/>
          </p:cNvSpPr>
          <p:nvPr>
            <p:ph type="title"/>
          </p:nvPr>
        </p:nvSpPr>
        <p:spPr>
          <a:xfrm>
            <a:off x="342900" y="1168400"/>
            <a:ext cx="3975100" cy="2324100"/>
          </a:xfrm>
          <a:prstGeom prst="rect">
            <a:avLst/>
          </a:prstGeom>
        </p:spPr>
        <p:txBody>
          <a:bodyPr anchor="b"/>
          <a:lstStyle/>
          <a:p>
            <a:r>
              <a:t>Titolo Testo</a:t>
            </a:r>
          </a:p>
        </p:txBody>
      </p:sp>
      <p:sp>
        <p:nvSpPr>
          <p:cNvPr id="94" name="Shape 94"/>
          <p:cNvSpPr>
            <a:spLocks noGrp="1"/>
          </p:cNvSpPr>
          <p:nvPr>
            <p:ph type="body" sz="quarter" idx="1"/>
          </p:nvPr>
        </p:nvSpPr>
        <p:spPr>
          <a:xfrm>
            <a:off x="342900" y="3505200"/>
            <a:ext cx="3975100" cy="2159000"/>
          </a:xfrm>
          <a:prstGeom prst="rect">
            <a:avLst/>
          </a:prstGeom>
        </p:spPr>
        <p:txBody>
          <a:bodyPr anchor="t"/>
          <a:lstStyle>
            <a:lvl1pPr marL="0" indent="0" algn="ctr">
              <a:spcBef>
                <a:spcPts val="0"/>
              </a:spcBef>
              <a:buSzTx/>
              <a:buNone/>
              <a:defRPr sz="3400">
                <a:solidFill>
                  <a:srgbClr val="909696"/>
                </a:solidFill>
              </a:defRPr>
            </a:lvl1pPr>
            <a:lvl2pPr marL="0" indent="0" algn="ctr">
              <a:spcBef>
                <a:spcPts val="0"/>
              </a:spcBef>
              <a:buSzTx/>
              <a:buNone/>
              <a:defRPr sz="3400">
                <a:solidFill>
                  <a:srgbClr val="909696"/>
                </a:solidFill>
              </a:defRPr>
            </a:lvl2pPr>
            <a:lvl3pPr marL="0" indent="0" algn="ctr">
              <a:spcBef>
                <a:spcPts val="0"/>
              </a:spcBef>
              <a:buSzTx/>
              <a:buNone/>
              <a:defRPr sz="3400">
                <a:solidFill>
                  <a:srgbClr val="909696"/>
                </a:solidFill>
              </a:defRPr>
            </a:lvl3pPr>
            <a:lvl4pPr marL="0" indent="0" algn="ctr">
              <a:spcBef>
                <a:spcPts val="0"/>
              </a:spcBef>
              <a:buSzTx/>
              <a:buNone/>
              <a:defRPr sz="3400">
                <a:solidFill>
                  <a:srgbClr val="909696"/>
                </a:solidFill>
              </a:defRPr>
            </a:lvl4pPr>
            <a:lvl5pPr marL="0" indent="0" algn="ctr">
              <a:spcBef>
                <a:spcPts val="0"/>
              </a:spcBef>
              <a:buSzTx/>
              <a:buNone/>
              <a:defRPr sz="3400">
                <a:solidFill>
                  <a:srgbClr val="909696"/>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95" name="Shape 9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749300" y="101600"/>
            <a:ext cx="7620000" cy="14732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lstStyle/>
          <a:p>
            <a:r>
              <a:t>Titolo Testo</a:t>
            </a:r>
          </a:p>
        </p:txBody>
      </p:sp>
      <p:sp>
        <p:nvSpPr>
          <p:cNvPr id="3" name="Shape 3"/>
          <p:cNvSpPr>
            <a:spLocks noGrp="1"/>
          </p:cNvSpPr>
          <p:nvPr>
            <p:ph type="body" idx="1"/>
          </p:nvPr>
        </p:nvSpPr>
        <p:spPr>
          <a:xfrm>
            <a:off x="749300" y="1778000"/>
            <a:ext cx="7620000" cy="42926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lstStyle/>
          <a:p>
            <a:r>
              <a:t>Corpo livello uno</a:t>
            </a:r>
          </a:p>
          <a:p>
            <a:pPr lvl="1"/>
            <a:r>
              <a:t>Corpo livello due</a:t>
            </a:r>
          </a:p>
          <a:p>
            <a:pPr lvl="2"/>
            <a:r>
              <a:t>Corpo livello tre</a:t>
            </a:r>
          </a:p>
          <a:p>
            <a:pPr lvl="3"/>
            <a:r>
              <a:t>Corpo livello quattro</a:t>
            </a:r>
          </a:p>
          <a:p>
            <a:pPr lvl="4"/>
            <a:r>
              <a:t>Corpo livello cinque</a:t>
            </a:r>
          </a:p>
        </p:txBody>
      </p:sp>
      <p:sp>
        <p:nvSpPr>
          <p:cNvPr id="4" name="Shape 4"/>
          <p:cNvSpPr>
            <a:spLocks noGrp="1"/>
          </p:cNvSpPr>
          <p:nvPr>
            <p:ph type="sldNum" sz="quarter" idx="2"/>
          </p:nvPr>
        </p:nvSpPr>
        <p:spPr>
          <a:xfrm>
            <a:off x="4570016" y="6394450"/>
            <a:ext cx="261839" cy="254000"/>
          </a:xfrm>
          <a:prstGeom prst="rect">
            <a:avLst/>
          </a:prstGeom>
          <a:ln w="12700">
            <a:miter lim="400000"/>
          </a:ln>
        </p:spPr>
        <p:txBody>
          <a:bodyPr wrap="none" lIns="38100" tIns="38100" rIns="38100" bIns="38100">
            <a:spAutoFit/>
          </a:bodyPr>
          <a:lstStyle>
            <a:lvl1pPr>
              <a:defRPr sz="1200"/>
            </a:lvl1pPr>
          </a:lstStyle>
          <a:p>
            <a:fld id="{86CB4B4D-7CA3-9044-876B-883B54F8677D}" type="slidenum">
              <a:t>‹N›</a:t>
            </a:fld>
            <a:endParaRPr/>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txStyles>
    <p:titleStyle>
      <a:lvl1pPr marL="0" marR="0" indent="0" algn="ctr" defTabSz="406400"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Franklin Gothic Book"/>
          <a:ea typeface="Franklin Gothic Book"/>
          <a:cs typeface="Franklin Gothic Book"/>
          <a:sym typeface="American Typewriter"/>
        </a:defRPr>
      </a:lvl1pPr>
      <a:lvl2pPr marL="0" marR="0" indent="228600" algn="ctr" defTabSz="406400"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j-lt"/>
          <a:ea typeface="+mj-ea"/>
          <a:cs typeface="+mj-cs"/>
          <a:sym typeface="American Typewriter"/>
        </a:defRPr>
      </a:lvl2pPr>
      <a:lvl3pPr marL="0" marR="0" indent="457200" algn="ctr" defTabSz="406400"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j-lt"/>
          <a:ea typeface="+mj-ea"/>
          <a:cs typeface="+mj-cs"/>
          <a:sym typeface="American Typewriter"/>
        </a:defRPr>
      </a:lvl3pPr>
      <a:lvl4pPr marL="0" marR="0" indent="685800" algn="ctr" defTabSz="406400"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j-lt"/>
          <a:ea typeface="+mj-ea"/>
          <a:cs typeface="+mj-cs"/>
          <a:sym typeface="American Typewriter"/>
        </a:defRPr>
      </a:lvl4pPr>
      <a:lvl5pPr marL="0" marR="0" indent="914400" algn="ctr" defTabSz="406400"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j-lt"/>
          <a:ea typeface="+mj-ea"/>
          <a:cs typeface="+mj-cs"/>
          <a:sym typeface="American Typewriter"/>
        </a:defRPr>
      </a:lvl5pPr>
      <a:lvl6pPr marL="0" marR="0" indent="1143000" algn="ctr" defTabSz="406400"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j-lt"/>
          <a:ea typeface="+mj-ea"/>
          <a:cs typeface="+mj-cs"/>
          <a:sym typeface="American Typewriter"/>
        </a:defRPr>
      </a:lvl6pPr>
      <a:lvl7pPr marL="0" marR="0" indent="1371600" algn="ctr" defTabSz="406400"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j-lt"/>
          <a:ea typeface="+mj-ea"/>
          <a:cs typeface="+mj-cs"/>
          <a:sym typeface="American Typewriter"/>
        </a:defRPr>
      </a:lvl7pPr>
      <a:lvl8pPr marL="0" marR="0" indent="1600200" algn="ctr" defTabSz="406400"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j-lt"/>
          <a:ea typeface="+mj-ea"/>
          <a:cs typeface="+mj-cs"/>
          <a:sym typeface="American Typewriter"/>
        </a:defRPr>
      </a:lvl8pPr>
      <a:lvl9pPr marL="0" marR="0" indent="1828800" algn="ctr" defTabSz="406400"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j-lt"/>
          <a:ea typeface="+mj-ea"/>
          <a:cs typeface="+mj-cs"/>
          <a:sym typeface="American Typewriter"/>
        </a:defRPr>
      </a:lvl9pPr>
    </p:titleStyle>
    <p:bodyStyle>
      <a:lvl1pPr marL="705364" marR="0" indent="-438664" algn="l" defTabSz="406400" rtl="0" latinLnBrk="0">
        <a:lnSpc>
          <a:spcPct val="100000"/>
        </a:lnSpc>
        <a:spcBef>
          <a:spcPts val="2300"/>
        </a:spcBef>
        <a:spcAft>
          <a:spcPts val="0"/>
        </a:spcAft>
        <a:buClrTx/>
        <a:buSzPct val="120000"/>
        <a:buFontTx/>
        <a:buChar char="•"/>
        <a:tabLst/>
        <a:defRPr sz="2800" b="0" i="0" u="none" strike="noStrike" cap="none" spc="0" baseline="0">
          <a:ln>
            <a:noFill/>
          </a:ln>
          <a:solidFill>
            <a:srgbClr val="FFFFFF"/>
          </a:solidFill>
          <a:uFillTx/>
          <a:latin typeface="Franklin Gothic Book"/>
          <a:ea typeface="Franklin Gothic Book"/>
          <a:cs typeface="Franklin Gothic Book"/>
          <a:sym typeface="American Typewriter"/>
        </a:defRPr>
      </a:lvl1pPr>
      <a:lvl2pPr marL="1116658" marR="0" indent="-438664" algn="l" defTabSz="406400" rtl="0" latinLnBrk="0">
        <a:lnSpc>
          <a:spcPct val="100000"/>
        </a:lnSpc>
        <a:spcBef>
          <a:spcPts val="2300"/>
        </a:spcBef>
        <a:spcAft>
          <a:spcPts val="0"/>
        </a:spcAft>
        <a:buClrTx/>
        <a:buSzPct val="120000"/>
        <a:buFontTx/>
        <a:buChar char="•"/>
        <a:tabLst/>
        <a:defRPr sz="2800" b="0" i="0" u="none" strike="noStrike" cap="none" spc="0" baseline="0">
          <a:ln>
            <a:noFill/>
          </a:ln>
          <a:solidFill>
            <a:srgbClr val="FFFFFF"/>
          </a:solidFill>
          <a:uFillTx/>
          <a:latin typeface="Franklin Gothic Book"/>
          <a:ea typeface="Franklin Gothic Book"/>
          <a:cs typeface="Franklin Gothic Book"/>
          <a:sym typeface="American Typewriter"/>
        </a:defRPr>
      </a:lvl2pPr>
      <a:lvl3pPr marL="1513533" marR="0" indent="-438664" algn="l" defTabSz="406400" rtl="0" latinLnBrk="0">
        <a:lnSpc>
          <a:spcPct val="100000"/>
        </a:lnSpc>
        <a:spcBef>
          <a:spcPts val="2300"/>
        </a:spcBef>
        <a:spcAft>
          <a:spcPts val="0"/>
        </a:spcAft>
        <a:buClrTx/>
        <a:buSzPct val="120000"/>
        <a:buFontTx/>
        <a:buChar char="•"/>
        <a:tabLst/>
        <a:defRPr sz="2800" b="0" i="0" u="none" strike="noStrike" cap="none" spc="0" baseline="0">
          <a:ln>
            <a:noFill/>
          </a:ln>
          <a:solidFill>
            <a:srgbClr val="FFFFFF"/>
          </a:solidFill>
          <a:uFillTx/>
          <a:latin typeface="Franklin Gothic Book"/>
          <a:ea typeface="Franklin Gothic Book"/>
          <a:cs typeface="Franklin Gothic Book"/>
          <a:sym typeface="American Typewriter"/>
        </a:defRPr>
      </a:lvl3pPr>
      <a:lvl4pPr marL="1923638" marR="0" indent="-438664" algn="l" defTabSz="406400" rtl="0" latinLnBrk="0">
        <a:lnSpc>
          <a:spcPct val="100000"/>
        </a:lnSpc>
        <a:spcBef>
          <a:spcPts val="2300"/>
        </a:spcBef>
        <a:spcAft>
          <a:spcPts val="0"/>
        </a:spcAft>
        <a:buClrTx/>
        <a:buSzPct val="120000"/>
        <a:buFontTx/>
        <a:buChar char="•"/>
        <a:tabLst/>
        <a:defRPr sz="2800" b="0" i="0" u="none" strike="noStrike" cap="none" spc="0" baseline="0">
          <a:ln>
            <a:noFill/>
          </a:ln>
          <a:solidFill>
            <a:srgbClr val="FFFFFF"/>
          </a:solidFill>
          <a:uFillTx/>
          <a:latin typeface="Franklin Gothic Book"/>
          <a:ea typeface="Franklin Gothic Book"/>
          <a:cs typeface="Franklin Gothic Book"/>
          <a:sym typeface="American Typewriter"/>
        </a:defRPr>
      </a:lvl4pPr>
      <a:lvl5pPr marL="2330964" marR="0" indent="-438664" algn="l" defTabSz="406400" rtl="0" latinLnBrk="0">
        <a:lnSpc>
          <a:spcPct val="100000"/>
        </a:lnSpc>
        <a:spcBef>
          <a:spcPts val="2300"/>
        </a:spcBef>
        <a:spcAft>
          <a:spcPts val="0"/>
        </a:spcAft>
        <a:buClrTx/>
        <a:buSzPct val="120000"/>
        <a:buFontTx/>
        <a:buChar char="•"/>
        <a:tabLst/>
        <a:defRPr sz="2800" b="0" i="0" u="none" strike="noStrike" cap="none" spc="0" baseline="0">
          <a:ln>
            <a:noFill/>
          </a:ln>
          <a:solidFill>
            <a:srgbClr val="FFFFFF"/>
          </a:solidFill>
          <a:uFillTx/>
          <a:latin typeface="Franklin Gothic Book"/>
          <a:ea typeface="Franklin Gothic Book"/>
          <a:cs typeface="Franklin Gothic Book"/>
          <a:sym typeface="American Typewriter"/>
        </a:defRPr>
      </a:lvl5pPr>
      <a:lvl6pPr marL="2738290" marR="0" indent="-438664" algn="l" defTabSz="406400" rtl="0" latinLnBrk="0">
        <a:lnSpc>
          <a:spcPct val="100000"/>
        </a:lnSpc>
        <a:spcBef>
          <a:spcPts val="2300"/>
        </a:spcBef>
        <a:spcAft>
          <a:spcPts val="0"/>
        </a:spcAft>
        <a:buClrTx/>
        <a:buSzPct val="120000"/>
        <a:buFontTx/>
        <a:buChar char="•"/>
        <a:tabLst/>
        <a:defRPr sz="2800" b="0" i="0" u="none" strike="noStrike" cap="none" spc="0" baseline="0">
          <a:ln>
            <a:noFill/>
          </a:ln>
          <a:solidFill>
            <a:srgbClr val="FFFFFF"/>
          </a:solidFill>
          <a:uFillTx/>
          <a:latin typeface="+mj-lt"/>
          <a:ea typeface="+mj-ea"/>
          <a:cs typeface="+mj-cs"/>
          <a:sym typeface="American Typewriter"/>
        </a:defRPr>
      </a:lvl6pPr>
      <a:lvl7pPr marL="3145615" marR="0" indent="-438664" algn="l" defTabSz="406400" rtl="0" latinLnBrk="0">
        <a:lnSpc>
          <a:spcPct val="100000"/>
        </a:lnSpc>
        <a:spcBef>
          <a:spcPts val="2300"/>
        </a:spcBef>
        <a:spcAft>
          <a:spcPts val="0"/>
        </a:spcAft>
        <a:buClrTx/>
        <a:buSzPct val="120000"/>
        <a:buFontTx/>
        <a:buChar char="•"/>
        <a:tabLst/>
        <a:defRPr sz="2800" b="0" i="0" u="none" strike="noStrike" cap="none" spc="0" baseline="0">
          <a:ln>
            <a:noFill/>
          </a:ln>
          <a:solidFill>
            <a:srgbClr val="FFFFFF"/>
          </a:solidFill>
          <a:uFillTx/>
          <a:latin typeface="+mj-lt"/>
          <a:ea typeface="+mj-ea"/>
          <a:cs typeface="+mj-cs"/>
          <a:sym typeface="American Typewriter"/>
        </a:defRPr>
      </a:lvl7pPr>
      <a:lvl8pPr marL="3552941" marR="0" indent="-438664" algn="l" defTabSz="406400" rtl="0" latinLnBrk="0">
        <a:lnSpc>
          <a:spcPct val="100000"/>
        </a:lnSpc>
        <a:spcBef>
          <a:spcPts val="2300"/>
        </a:spcBef>
        <a:spcAft>
          <a:spcPts val="0"/>
        </a:spcAft>
        <a:buClrTx/>
        <a:buSzPct val="120000"/>
        <a:buFontTx/>
        <a:buChar char="•"/>
        <a:tabLst/>
        <a:defRPr sz="2800" b="0" i="0" u="none" strike="noStrike" cap="none" spc="0" baseline="0">
          <a:ln>
            <a:noFill/>
          </a:ln>
          <a:solidFill>
            <a:srgbClr val="FFFFFF"/>
          </a:solidFill>
          <a:uFillTx/>
          <a:latin typeface="+mj-lt"/>
          <a:ea typeface="+mj-ea"/>
          <a:cs typeface="+mj-cs"/>
          <a:sym typeface="American Typewriter"/>
        </a:defRPr>
      </a:lvl8pPr>
      <a:lvl9pPr marL="3960267" marR="0" indent="-438664" algn="l" defTabSz="406400" rtl="0" latinLnBrk="0">
        <a:lnSpc>
          <a:spcPct val="100000"/>
        </a:lnSpc>
        <a:spcBef>
          <a:spcPts val="2300"/>
        </a:spcBef>
        <a:spcAft>
          <a:spcPts val="0"/>
        </a:spcAft>
        <a:buClrTx/>
        <a:buSzPct val="120000"/>
        <a:buFontTx/>
        <a:buChar char="•"/>
        <a:tabLst/>
        <a:defRPr sz="2800" b="0" i="0" u="none" strike="noStrike" cap="none" spc="0" baseline="0">
          <a:ln>
            <a:noFill/>
          </a:ln>
          <a:solidFill>
            <a:srgbClr val="FFFFFF"/>
          </a:solidFill>
          <a:uFillTx/>
          <a:latin typeface="+mj-lt"/>
          <a:ea typeface="+mj-ea"/>
          <a:cs typeface="+mj-cs"/>
          <a:sym typeface="American Typewriter"/>
        </a:defRPr>
      </a:lvl9pPr>
    </p:bodyStyle>
    <p:otherStyle>
      <a:lvl1pPr marL="0" marR="0" indent="0" algn="l"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Franklin Gothic Book"/>
        </a:defRPr>
      </a:lvl1pPr>
      <a:lvl2pPr marL="0" marR="0" indent="228600" algn="l"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Franklin Gothic Book"/>
        </a:defRPr>
      </a:lvl2pPr>
      <a:lvl3pPr marL="0" marR="0" indent="457200" algn="l"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Franklin Gothic Book"/>
        </a:defRPr>
      </a:lvl3pPr>
      <a:lvl4pPr marL="0" marR="0" indent="685800" algn="l"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Franklin Gothic Book"/>
        </a:defRPr>
      </a:lvl4pPr>
      <a:lvl5pPr marL="0" marR="0" indent="914400" algn="l"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Franklin Gothic Book"/>
        </a:defRPr>
      </a:lvl5pPr>
      <a:lvl6pPr marL="0" marR="0" indent="1143000" algn="l"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Franklin Gothic Book"/>
        </a:defRPr>
      </a:lvl6pPr>
      <a:lvl7pPr marL="0" marR="0" indent="1371600" algn="l"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Franklin Gothic Book"/>
        </a:defRPr>
      </a:lvl7pPr>
      <a:lvl8pPr marL="0" marR="0" indent="1600200" algn="l"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Franklin Gothic Book"/>
        </a:defRPr>
      </a:lvl8pPr>
      <a:lvl9pPr marL="0" marR="0" indent="1828800" algn="l"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Franklin Gothic Boo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idx="4294967295"/>
          </p:nvPr>
        </p:nvSpPr>
        <p:spPr>
          <a:xfrm>
            <a:off x="-850900" y="1524000"/>
            <a:ext cx="10845800" cy="3810000"/>
          </a:xfrm>
          <a:prstGeom prst="rect">
            <a:avLst/>
          </a:prstGeom>
        </p:spPr>
        <p:txBody>
          <a:bodyPr lIns="50800" tIns="50800" rIns="50800" bIns="50800"/>
          <a:lstStyle/>
          <a:p>
            <a:pPr defTabSz="584200">
              <a:defRPr sz="8000">
                <a:latin typeface="Franklin Gothic Book"/>
                <a:ea typeface="Franklin Gothic Book"/>
                <a:cs typeface="Franklin Gothic Book"/>
                <a:sym typeface="Franklin Gothic Book"/>
              </a:defRPr>
            </a:pPr>
            <a:r>
              <a:rPr>
                <a:solidFill>
                  <a:schemeClr val="bg1"/>
                </a:solidFill>
              </a:rPr>
              <a:t>Corso di Genetica</a:t>
            </a:r>
          </a:p>
          <a:p>
            <a:pPr defTabSz="584200">
              <a:defRPr sz="8000">
                <a:latin typeface="Franklin Gothic Book"/>
                <a:ea typeface="Franklin Gothic Book"/>
                <a:cs typeface="Franklin Gothic Book"/>
                <a:sym typeface="Franklin Gothic Book"/>
              </a:defRPr>
            </a:pPr>
            <a:r>
              <a:rPr>
                <a:solidFill>
                  <a:schemeClr val="bg1"/>
                </a:solidFill>
              </a:rPr>
              <a:t>-Lezione </a:t>
            </a:r>
            <a:r>
              <a:rPr lang="it-IT">
                <a:solidFill>
                  <a:schemeClr val="bg1"/>
                </a:solidFill>
              </a:rPr>
              <a:t>16</a:t>
            </a:r>
            <a:r>
              <a:rPr>
                <a:solidFill>
                  <a:schemeClr val="bg1"/>
                </a:solidFill>
              </a:rPr>
              <a: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image.png"/>
          <p:cNvPicPr>
            <a:picLocks/>
          </p:cNvPicPr>
          <p:nvPr/>
        </p:nvPicPr>
        <p:blipFill>
          <a:blip r:embed="rId2"/>
          <a:stretch>
            <a:fillRect/>
          </a:stretch>
        </p:blipFill>
        <p:spPr>
          <a:xfrm>
            <a:off x="2487612" y="808037"/>
            <a:ext cx="4167188" cy="5246688"/>
          </a:xfrm>
          <a:prstGeom prst="rect">
            <a:avLst/>
          </a:prstGeom>
          <a:ln w="12700">
            <a:miter lim="400000"/>
          </a:ln>
        </p:spPr>
      </p:pic>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image.png"/>
          <p:cNvPicPr>
            <a:picLocks/>
          </p:cNvPicPr>
          <p:nvPr/>
        </p:nvPicPr>
        <p:blipFill>
          <a:blip r:embed="rId2"/>
          <a:stretch>
            <a:fillRect/>
          </a:stretch>
        </p:blipFill>
        <p:spPr>
          <a:xfrm>
            <a:off x="1822450" y="1262062"/>
            <a:ext cx="5499100" cy="4338638"/>
          </a:xfrm>
          <a:prstGeom prst="rect">
            <a:avLst/>
          </a:prstGeom>
          <a:ln w="12700">
            <a:miter lim="400000"/>
          </a:ln>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image.png"/>
          <p:cNvPicPr>
            <a:picLocks/>
          </p:cNvPicPr>
          <p:nvPr/>
        </p:nvPicPr>
        <p:blipFill>
          <a:blip r:embed="rId2"/>
          <a:stretch>
            <a:fillRect/>
          </a:stretch>
        </p:blipFill>
        <p:spPr>
          <a:xfrm>
            <a:off x="250825" y="0"/>
            <a:ext cx="3806825" cy="6588125"/>
          </a:xfrm>
          <a:prstGeom prst="rect">
            <a:avLst/>
          </a:prstGeom>
          <a:ln w="12700">
            <a:miter lim="400000"/>
          </a:ln>
        </p:spPr>
      </p:pic>
      <p:pic>
        <p:nvPicPr>
          <p:cNvPr id="223" name="image.png"/>
          <p:cNvPicPr>
            <a:picLocks/>
          </p:cNvPicPr>
          <p:nvPr/>
        </p:nvPicPr>
        <p:blipFill>
          <a:blip r:embed="rId3"/>
          <a:stretch>
            <a:fillRect/>
          </a:stretch>
        </p:blipFill>
        <p:spPr>
          <a:xfrm>
            <a:off x="4716462" y="3789362"/>
            <a:ext cx="4095751" cy="1160463"/>
          </a:xfrm>
          <a:prstGeom prst="rect">
            <a:avLst/>
          </a:prstGeom>
          <a:ln w="12700">
            <a:miter lim="400000"/>
          </a:ln>
        </p:spPr>
      </p:pic>
    </p:spTree>
  </p:cSld>
  <p:clrMapOvr>
    <a:masterClrMapping/>
  </p:clrMapOvr>
  <p:transitio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6700" y="0"/>
            <a:ext cx="9245600" cy="1473200"/>
          </a:xfrm>
        </p:spPr>
        <p:txBody>
          <a:bodyPr/>
          <a:lstStyle/>
          <a:p>
            <a:r>
              <a:rPr lang="en-US" sz="3600">
                <a:solidFill>
                  <a:srgbClr val="800000"/>
                </a:solidFill>
              </a:rPr>
              <a:t>Alcune specie euploidi hanno corredi</a:t>
            </a:r>
            <a:br>
              <a:rPr lang="en-US" sz="3600">
                <a:solidFill>
                  <a:srgbClr val="800000"/>
                </a:solidFill>
              </a:rPr>
            </a:br>
            <a:r>
              <a:rPr lang="en-US" sz="3600">
                <a:solidFill>
                  <a:srgbClr val="800000"/>
                </a:solidFill>
              </a:rPr>
              <a:t>cromosomici completi ma non diploidi</a:t>
            </a:r>
          </a:p>
        </p:txBody>
      </p:sp>
      <p:sp>
        <p:nvSpPr>
          <p:cNvPr id="3" name="Segnaposto testo 2"/>
          <p:cNvSpPr>
            <a:spLocks noGrp="1"/>
          </p:cNvSpPr>
          <p:nvPr>
            <p:ph type="body" idx="1"/>
          </p:nvPr>
        </p:nvSpPr>
        <p:spPr>
          <a:xfrm>
            <a:off x="215900" y="1765300"/>
            <a:ext cx="8763000" cy="5156200"/>
          </a:xfrm>
        </p:spPr>
        <p:txBody>
          <a:bodyPr/>
          <a:lstStyle/>
          <a:p>
            <a:r>
              <a:rPr lang="en-US" sz="2400">
                <a:solidFill>
                  <a:schemeClr val="bg1"/>
                </a:solidFill>
              </a:rPr>
              <a:t>Le cellule euploidi, al contrario di quelle aneuploidi, contengono soltanto corredi cromosomici completi. Molte specie euploidi sono diploidi, ma alcune sono poliploidi, con tre o più assetti cromosomici.</a:t>
            </a:r>
          </a:p>
          <a:p>
            <a:r>
              <a:rPr lang="en-US" sz="2400">
                <a:solidFill>
                  <a:schemeClr val="bg1"/>
                </a:solidFill>
              </a:rPr>
              <a:t>Simbolo </a:t>
            </a:r>
            <a:r>
              <a:rPr lang="en-US" sz="2400" i="1">
                <a:solidFill>
                  <a:schemeClr val="bg1"/>
                </a:solidFill>
              </a:rPr>
              <a:t>x </a:t>
            </a:r>
            <a:r>
              <a:rPr lang="en-US" sz="2400">
                <a:solidFill>
                  <a:schemeClr val="bg1"/>
                </a:solidFill>
              </a:rPr>
              <a:t>per indicare il numero di base dei cromosomi, cioè, il numero di cromosomi diversi che formano un singolo assetto completo.</a:t>
            </a:r>
          </a:p>
          <a:p>
            <a:r>
              <a:rPr lang="en-US" sz="2400">
                <a:solidFill>
                  <a:schemeClr val="bg1"/>
                </a:solidFill>
              </a:rPr>
              <a:t>Le specie triploidi, che hanno tre assetti completi di cromosomi, sono quindi 3x</a:t>
            </a:r>
          </a:p>
          <a:p>
            <a:r>
              <a:rPr lang="en-US" sz="2400">
                <a:solidFill>
                  <a:srgbClr val="000000"/>
                </a:solidFill>
              </a:rPr>
              <a:t>Per le specie diploidi x è uguale a n (il numero di cromosomi nei gameti) poiché ogni gamete contiene solo un singolo assetto </a:t>
            </a:r>
            <a:r>
              <a:rPr lang="en-US" sz="2400"/>
              <a:t>c</a:t>
            </a:r>
            <a:r>
              <a:rPr lang="en-US" sz="2400">
                <a:solidFill>
                  <a:srgbClr val="000000"/>
                </a:solidFill>
              </a:rPr>
              <a:t>di cromosomi</a:t>
            </a:r>
          </a:p>
          <a:p>
            <a:endParaRPr lang="en-US" sz="2400">
              <a:solidFill>
                <a:srgbClr val="000000"/>
              </a:solidFill>
            </a:endParaRPr>
          </a:p>
        </p:txBody>
      </p:sp>
    </p:spTree>
    <p:extLst>
      <p:ext uri="{BB962C8B-B14F-4D97-AF65-F5344CB8AC3E}">
        <p14:creationId xmlns:p14="http://schemas.microsoft.com/office/powerpoint/2010/main" val="144342638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en-US"/>
          </a:p>
        </p:txBody>
      </p:sp>
      <p:sp>
        <p:nvSpPr>
          <p:cNvPr id="3" name="Segnaposto testo 2"/>
          <p:cNvSpPr>
            <a:spLocks noGrp="1"/>
          </p:cNvSpPr>
          <p:nvPr>
            <p:ph type="body" idx="1"/>
          </p:nvPr>
        </p:nvSpPr>
        <p:spPr/>
        <p:txBody>
          <a:bodyPr/>
          <a:lstStyle/>
          <a:p>
            <a:pPr marL="266700" indent="0">
              <a:buNone/>
            </a:pPr>
            <a:r>
              <a:rPr lang="en-US">
                <a:solidFill>
                  <a:srgbClr val="000000"/>
                </a:solidFill>
              </a:rPr>
              <a:t>Questa identità tra x e n non è valida per le specie poloploidi. Il grano coltivato per la produzione del pane ha un totale di 42 cromosomi:6 assetti quasi (ma non completamente) identici ognuno formato da 7 diversi cromosomi. Questo tipo di grano è quindi esaploide con un numero di base x  7 e </a:t>
            </a:r>
            <a:r>
              <a:rPr lang="de-DE">
                <a:solidFill>
                  <a:srgbClr val="000000"/>
                </a:solidFill>
              </a:rPr>
              <a:t>6x  42.</a:t>
            </a:r>
            <a:endParaRPr lang="en-US"/>
          </a:p>
        </p:txBody>
      </p:sp>
    </p:spTree>
    <p:extLst>
      <p:ext uri="{BB962C8B-B14F-4D97-AF65-F5344CB8AC3E}">
        <p14:creationId xmlns:p14="http://schemas.microsoft.com/office/powerpoint/2010/main" val="30754729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52400" y="1689100"/>
            <a:ext cx="9144000" cy="4561490"/>
          </a:xfrm>
          <a:prstGeom prst="rect">
            <a:avLst/>
          </a:prstGeom>
        </p:spPr>
      </p:pic>
      <p:sp>
        <p:nvSpPr>
          <p:cNvPr id="5" name="Titolo 4"/>
          <p:cNvSpPr>
            <a:spLocks noGrp="1"/>
          </p:cNvSpPr>
          <p:nvPr>
            <p:ph type="title"/>
          </p:nvPr>
        </p:nvSpPr>
        <p:spPr/>
        <p:txBody>
          <a:bodyPr/>
          <a:lstStyle/>
          <a:p>
            <a:endParaRPr lang="en-US"/>
          </a:p>
        </p:txBody>
      </p:sp>
      <p:sp>
        <p:nvSpPr>
          <p:cNvPr id="6" name="Segnaposto testo 5"/>
          <p:cNvSpPr>
            <a:spLocks noGrp="1"/>
          </p:cNvSpPr>
          <p:nvPr>
            <p:ph type="body" idx="1"/>
          </p:nvPr>
        </p:nvSpPr>
        <p:spPr/>
        <p:txBody>
          <a:bodyPr/>
          <a:lstStyle/>
          <a:p>
            <a:endParaRPr lang="en-US"/>
          </a:p>
        </p:txBody>
      </p:sp>
    </p:spTree>
    <p:extLst>
      <p:ext uri="{BB962C8B-B14F-4D97-AF65-F5344CB8AC3E}">
        <p14:creationId xmlns:p14="http://schemas.microsoft.com/office/powerpoint/2010/main" val="37310736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pic>
        <p:nvPicPr>
          <p:cNvPr id="4" name="Immagine 3"/>
          <p:cNvPicPr>
            <a:picLocks noChangeAspect="1"/>
          </p:cNvPicPr>
          <p:nvPr/>
        </p:nvPicPr>
        <p:blipFill>
          <a:blip r:embed="rId2"/>
          <a:stretch>
            <a:fillRect/>
          </a:stretch>
        </p:blipFill>
        <p:spPr>
          <a:xfrm>
            <a:off x="1231900" y="1562100"/>
            <a:ext cx="6667500" cy="3733800"/>
          </a:xfrm>
          <a:prstGeom prst="rect">
            <a:avLst/>
          </a:prstGeom>
        </p:spPr>
      </p:pic>
    </p:spTree>
    <p:extLst>
      <p:ext uri="{BB962C8B-B14F-4D97-AF65-F5344CB8AC3E}">
        <p14:creationId xmlns:p14="http://schemas.microsoft.com/office/powerpoint/2010/main" val="294976368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700" y="101600"/>
            <a:ext cx="8229600" cy="1473200"/>
          </a:xfrm>
        </p:spPr>
        <p:txBody>
          <a:bodyPr/>
          <a:lstStyle/>
          <a:p>
            <a:r>
              <a:rPr lang="en-US" sz="2800">
                <a:solidFill>
                  <a:srgbClr val="800000"/>
                </a:solidFill>
              </a:rPr>
              <a:t>La poliploidia ha accompagnato l’evoluzione di molte</a:t>
            </a:r>
            <a:br>
              <a:rPr lang="en-US" sz="2800">
                <a:solidFill>
                  <a:srgbClr val="800000"/>
                </a:solidFill>
              </a:rPr>
            </a:br>
            <a:r>
              <a:rPr lang="en-US" sz="2800">
                <a:solidFill>
                  <a:srgbClr val="800000"/>
                </a:solidFill>
              </a:rPr>
              <a:t>specie di piante coltivate</a:t>
            </a:r>
          </a:p>
        </p:txBody>
      </p:sp>
      <p:sp>
        <p:nvSpPr>
          <p:cNvPr id="3" name="Segnaposto testo 2"/>
          <p:cNvSpPr>
            <a:spLocks noGrp="1"/>
          </p:cNvSpPr>
          <p:nvPr>
            <p:ph type="body" idx="1"/>
          </p:nvPr>
        </p:nvSpPr>
        <p:spPr>
          <a:xfrm>
            <a:off x="0" y="736600"/>
            <a:ext cx="8813800" cy="5791200"/>
          </a:xfrm>
        </p:spPr>
        <p:txBody>
          <a:bodyPr/>
          <a:lstStyle/>
          <a:p>
            <a:pPr marL="266700" indent="0">
              <a:buNone/>
            </a:pPr>
            <a:endParaRPr lang="en-US">
              <a:solidFill>
                <a:srgbClr val="000000"/>
              </a:solidFill>
            </a:endParaRPr>
          </a:p>
          <a:p>
            <a:r>
              <a:rPr lang="en-US">
                <a:solidFill>
                  <a:schemeClr val="bg1"/>
                </a:solidFill>
              </a:rPr>
              <a:t>Circa una su tre specie conosciute di piante da fiore è polipoide. </a:t>
            </a:r>
            <a:r>
              <a:rPr lang="en-US">
                <a:solidFill>
                  <a:srgbClr val="000000"/>
                </a:solidFill>
              </a:rPr>
              <a:t>la poliploidia aumenta robustezza della pianta, molte piante commestibili, selezionate per le coltivazioni agricole, sono anch’esse poliploidi</a:t>
            </a:r>
            <a:endParaRPr lang="en-US">
              <a:solidFill>
                <a:schemeClr val="bg1"/>
              </a:solidFill>
            </a:endParaRPr>
          </a:p>
          <a:p>
            <a:r>
              <a:rPr lang="en-US">
                <a:solidFill>
                  <a:srgbClr val="000000"/>
                </a:solidFill>
              </a:rPr>
              <a:t>La maggior parte dei tipi di erba medica, di piante di caffè e di arachidi sono tetraploidi (4x). Anche gli alberi delle mele McIntosh e delle pere Bartlett che producono frutti giganti sono tetraploidi. Le fragole coltivate sono ottaploidi (8x).</a:t>
            </a:r>
          </a:p>
          <a:p>
            <a:r>
              <a:rPr lang="en-US">
                <a:solidFill>
                  <a:srgbClr val="000000"/>
                </a:solidFill>
              </a:rPr>
              <a:t>I triploidi sono quasi sempre sterili</a:t>
            </a:r>
          </a:p>
        </p:txBody>
      </p:sp>
    </p:spTree>
    <p:extLst>
      <p:ext uri="{BB962C8B-B14F-4D97-AF65-F5344CB8AC3E}">
        <p14:creationId xmlns:p14="http://schemas.microsoft.com/office/powerpoint/2010/main" val="251799027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image.png"/>
          <p:cNvPicPr>
            <a:picLocks/>
          </p:cNvPicPr>
          <p:nvPr/>
        </p:nvPicPr>
        <p:blipFill>
          <a:blip r:embed="rId2"/>
          <a:stretch>
            <a:fillRect/>
          </a:stretch>
        </p:blipFill>
        <p:spPr>
          <a:xfrm>
            <a:off x="482600" y="1239887"/>
            <a:ext cx="8178800" cy="9436101"/>
          </a:xfrm>
          <a:prstGeom prst="rect">
            <a:avLst/>
          </a:prstGeom>
          <a:ln w="12700">
            <a:miter lim="400000"/>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1155700"/>
            <a:ext cx="9144000" cy="4523874"/>
          </a:xfrm>
          <a:prstGeom prst="rect">
            <a:avLst/>
          </a:prstGeom>
        </p:spPr>
      </p:pic>
    </p:spTree>
    <p:extLst>
      <p:ext uri="{BB962C8B-B14F-4D97-AF65-F5344CB8AC3E}">
        <p14:creationId xmlns:p14="http://schemas.microsoft.com/office/powerpoint/2010/main" val="1419003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a:prstGeom prst="rect">
            <a:avLst/>
          </a:prstGeom>
        </p:spPr>
        <p:txBody>
          <a:bodyPr/>
          <a:lstStyle/>
          <a:p>
            <a:r>
              <a:t>Le Aneuploidie</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image.png"/>
          <p:cNvPicPr>
            <a:picLocks/>
          </p:cNvPicPr>
          <p:nvPr/>
        </p:nvPicPr>
        <p:blipFill>
          <a:blip r:embed="rId2"/>
          <a:stretch>
            <a:fillRect/>
          </a:stretch>
        </p:blipFill>
        <p:spPr>
          <a:xfrm>
            <a:off x="0" y="0"/>
            <a:ext cx="3768726" cy="6453188"/>
          </a:xfrm>
          <a:prstGeom prst="rect">
            <a:avLst/>
          </a:prstGeom>
          <a:ln w="12700">
            <a:miter lim="400000"/>
          </a:ln>
        </p:spPr>
      </p:pic>
      <p:pic>
        <p:nvPicPr>
          <p:cNvPr id="237" name="image.png"/>
          <p:cNvPicPr>
            <a:picLocks/>
          </p:cNvPicPr>
          <p:nvPr/>
        </p:nvPicPr>
        <p:blipFill>
          <a:blip r:embed="rId3"/>
          <a:stretch>
            <a:fillRect/>
          </a:stretch>
        </p:blipFill>
        <p:spPr>
          <a:xfrm>
            <a:off x="4013200" y="3821985"/>
            <a:ext cx="4167188" cy="1565276"/>
          </a:xfrm>
          <a:prstGeom prst="rect">
            <a:avLst/>
          </a:prstGeom>
          <a:ln w="12700">
            <a:miter lim="400000"/>
          </a:ln>
        </p:spPr>
      </p:pic>
      <p:sp>
        <p:nvSpPr>
          <p:cNvPr id="2" name="CasellaDiTesto 1"/>
          <p:cNvSpPr txBox="1"/>
          <p:nvPr/>
        </p:nvSpPr>
        <p:spPr>
          <a:xfrm>
            <a:off x="4013200" y="949404"/>
            <a:ext cx="5384800"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solidFill>
                  <a:srgbClr val="800000"/>
                </a:solidFill>
              </a:rPr>
              <a:t>Alcuni poliploidi hanno delle caratteristiche ideali</a:t>
            </a:r>
          </a:p>
          <a:p>
            <a:r>
              <a:rPr lang="en-US">
                <a:solidFill>
                  <a:srgbClr val="800000"/>
                </a:solidFill>
              </a:rPr>
              <a:t>dal punto di vista agricolo che derivano da due specie</a:t>
            </a:r>
            <a:endParaRPr kumimoji="0" lang="en-US" sz="3600" b="0" i="0" u="none" strike="noStrike" cap="none" spc="0" normalizeH="0" baseline="0">
              <a:ln>
                <a:noFill/>
              </a:ln>
              <a:solidFill>
                <a:srgbClr val="800000"/>
              </a:solidFill>
              <a:effectLst/>
              <a:uFillTx/>
              <a:sym typeface="Franklin Gothic Book"/>
            </a:endParaRPr>
          </a:p>
        </p:txBody>
      </p:sp>
      <p:sp>
        <p:nvSpPr>
          <p:cNvPr id="3" name="CasellaDiTesto 2"/>
          <p:cNvSpPr txBox="1"/>
          <p:nvPr/>
        </p:nvSpPr>
        <p:spPr>
          <a:xfrm>
            <a:off x="2895600" y="5924411"/>
            <a:ext cx="596900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800">
                <a:solidFill>
                  <a:schemeClr val="bg1"/>
                </a:solidFill>
              </a:rPr>
              <a:t>Il raddoppiamento dei cromosomi nella linea germinale,</a:t>
            </a:r>
          </a:p>
          <a:p>
            <a:r>
              <a:rPr lang="en-US" sz="1800">
                <a:solidFill>
                  <a:schemeClr val="bg1"/>
                </a:solidFill>
              </a:rPr>
              <a:t>però, può restituire la fertilità, creando per ogni cromosoma un partner con cui appaiarsi (</a:t>
            </a:r>
            <a:r>
              <a:rPr lang="en-US" sz="1800" b="1">
                <a:solidFill>
                  <a:schemeClr val="bg1"/>
                </a:solidFill>
              </a:rPr>
              <a:t>anfidiploidi</a:t>
            </a:r>
            <a:r>
              <a:rPr lang="en-US" sz="1800">
                <a:solidFill>
                  <a:schemeClr val="bg1"/>
                </a:solidFill>
              </a:rPr>
              <a:t>)</a:t>
            </a:r>
            <a:endParaRPr kumimoji="0" lang="en-US" sz="1800" b="0" i="0" u="none" strike="noStrike" cap="none" spc="0" normalizeH="0" baseline="0">
              <a:ln>
                <a:noFill/>
              </a:ln>
              <a:solidFill>
                <a:schemeClr val="bg1"/>
              </a:solidFill>
              <a:effectLst/>
              <a:uFillTx/>
              <a:sym typeface="Franklin Gothic Book"/>
            </a:endParaRPr>
          </a:p>
        </p:txBody>
      </p:sp>
    </p:spTree>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471" y="430306"/>
            <a:ext cx="9144000" cy="1473200"/>
          </a:xfrm>
        </p:spPr>
        <p:txBody>
          <a:bodyPr/>
          <a:lstStyle/>
          <a:p>
            <a:r>
              <a:rPr lang="it-IT" sz="4000" b="1">
                <a:solidFill>
                  <a:srgbClr val="800000"/>
                </a:solidFill>
              </a:rPr>
              <a:t>Nazareno Strampelli e il miglioramento genetico del grano tenero</a:t>
            </a:r>
            <a:br>
              <a:rPr lang="it-IT" sz="4000" b="1">
                <a:solidFill>
                  <a:srgbClr val="800000"/>
                </a:solidFill>
              </a:rPr>
            </a:br>
            <a:endParaRPr lang="en-US" sz="4000">
              <a:solidFill>
                <a:srgbClr val="800000"/>
              </a:solidFill>
            </a:endParaRPr>
          </a:p>
        </p:txBody>
      </p:sp>
      <p:sp>
        <p:nvSpPr>
          <p:cNvPr id="3" name="Segnaposto testo 2"/>
          <p:cNvSpPr>
            <a:spLocks noGrp="1"/>
          </p:cNvSpPr>
          <p:nvPr>
            <p:ph type="body" idx="1"/>
          </p:nvPr>
        </p:nvSpPr>
        <p:spPr/>
        <p:txBody>
          <a:bodyPr/>
          <a:lstStyle/>
          <a:p>
            <a:endParaRPr lang="en-US"/>
          </a:p>
        </p:txBody>
      </p:sp>
      <p:pic>
        <p:nvPicPr>
          <p:cNvPr id="4" name="Immagine 3"/>
          <p:cNvPicPr>
            <a:picLocks noChangeAspect="1"/>
          </p:cNvPicPr>
          <p:nvPr/>
        </p:nvPicPr>
        <p:blipFill>
          <a:blip r:embed="rId2"/>
          <a:stretch>
            <a:fillRect/>
          </a:stretch>
        </p:blipFill>
        <p:spPr>
          <a:xfrm>
            <a:off x="749300" y="1736165"/>
            <a:ext cx="3174635" cy="4334435"/>
          </a:xfrm>
          <a:prstGeom prst="rect">
            <a:avLst/>
          </a:prstGeom>
        </p:spPr>
      </p:pic>
      <p:sp>
        <p:nvSpPr>
          <p:cNvPr id="5" name="CasellaDiTesto 4"/>
          <p:cNvSpPr txBox="1"/>
          <p:nvPr/>
        </p:nvSpPr>
        <p:spPr>
          <a:xfrm>
            <a:off x="1004420" y="6201410"/>
            <a:ext cx="238386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06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a:ln>
                  <a:noFill/>
                </a:ln>
                <a:solidFill>
                  <a:schemeClr val="bg1"/>
                </a:solidFill>
                <a:effectLst/>
                <a:uFillTx/>
                <a:latin typeface="Franklin Gothic Book"/>
                <a:ea typeface="Franklin Gothic Book"/>
                <a:cs typeface="Franklin Gothic Book"/>
                <a:sym typeface="Franklin Gothic Book"/>
              </a:rPr>
              <a:t>1866-1942</a:t>
            </a:r>
          </a:p>
        </p:txBody>
      </p:sp>
    </p:spTree>
    <p:extLst>
      <p:ext uri="{BB962C8B-B14F-4D97-AF65-F5344CB8AC3E}">
        <p14:creationId xmlns:p14="http://schemas.microsoft.com/office/powerpoint/2010/main" val="248838257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13.33.png"/>
          <p:cNvPicPr>
            <a:picLocks noChangeAspect="1"/>
          </p:cNvPicPr>
          <p:nvPr/>
        </p:nvPicPr>
        <p:blipFill>
          <a:blip r:embed="rId2"/>
          <a:stretch>
            <a:fillRect/>
          </a:stretch>
        </p:blipFill>
        <p:spPr>
          <a:xfrm>
            <a:off x="0" y="-114300"/>
            <a:ext cx="9144000" cy="70993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image.png"/>
          <p:cNvPicPr>
            <a:picLocks/>
          </p:cNvPicPr>
          <p:nvPr/>
        </p:nvPicPr>
        <p:blipFill>
          <a:blip r:embed="rId2"/>
          <a:stretch>
            <a:fillRect/>
          </a:stretch>
        </p:blipFill>
        <p:spPr>
          <a:xfrm>
            <a:off x="1066800" y="227012"/>
            <a:ext cx="7010400" cy="6408738"/>
          </a:xfrm>
          <a:prstGeom prst="rect">
            <a:avLst/>
          </a:prstGeom>
          <a:ln w="12700">
            <a:miter lim="400000"/>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image.png"/>
          <p:cNvPicPr>
            <a:picLocks/>
          </p:cNvPicPr>
          <p:nvPr/>
        </p:nvPicPr>
        <p:blipFill>
          <a:blip r:embed="rId2"/>
          <a:stretch>
            <a:fillRect/>
          </a:stretch>
        </p:blipFill>
        <p:spPr>
          <a:xfrm>
            <a:off x="346075" y="460375"/>
            <a:ext cx="8451850" cy="5940425"/>
          </a:xfrm>
          <a:prstGeom prst="rect">
            <a:avLst/>
          </a:prstGeom>
          <a:ln w="12700">
            <a:miter lim="400000"/>
          </a:ln>
        </p:spPr>
      </p:pic>
      <p:sp>
        <p:nvSpPr>
          <p:cNvPr id="2" name="Titolo 1">
            <a:extLst>
              <a:ext uri="{FF2B5EF4-FFF2-40B4-BE49-F238E27FC236}">
                <a16:creationId xmlns:a16="http://schemas.microsoft.com/office/drawing/2014/main" id="{0974A2EB-FAC8-89D4-5D67-4D8CB6BA3EF1}"/>
              </a:ext>
            </a:extLst>
          </p:cNvPr>
          <p:cNvSpPr>
            <a:spLocks noGrp="1"/>
          </p:cNvSpPr>
          <p:nvPr>
            <p:ph type="title"/>
          </p:nvPr>
        </p:nvSpPr>
        <p:spPr/>
        <p:txBody>
          <a:bodyPr/>
          <a:lstStyle/>
          <a:p>
            <a:endParaRPr lang="en-US"/>
          </a:p>
        </p:txBody>
      </p:sp>
      <p:sp>
        <p:nvSpPr>
          <p:cNvPr id="3" name="Segnaposto testo 2">
            <a:extLst>
              <a:ext uri="{FF2B5EF4-FFF2-40B4-BE49-F238E27FC236}">
                <a16:creationId xmlns:a16="http://schemas.microsoft.com/office/drawing/2014/main" id="{337EF391-69F9-A174-A291-E7CBD0923C8E}"/>
              </a:ext>
            </a:extLst>
          </p:cNvPr>
          <p:cNvSpPr>
            <a:spLocks noGrp="1"/>
          </p:cNvSpPr>
          <p:nvPr>
            <p:ph type="body" idx="1"/>
          </p:nvPr>
        </p:nvSpPr>
        <p:spPr/>
        <p:txBody>
          <a:bodyPr/>
          <a:lstStyle/>
          <a:p>
            <a:endParaRPr lang="en-US"/>
          </a:p>
        </p:txBody>
      </p:sp>
    </p:spTree>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0D52FAC-DDDE-F0FE-A05E-BD291474A3E8}"/>
              </a:ext>
            </a:extLst>
          </p:cNvPr>
          <p:cNvSpPr>
            <a:spLocks noGrp="1"/>
          </p:cNvSpPr>
          <p:nvPr>
            <p:ph type="title"/>
          </p:nvPr>
        </p:nvSpPr>
        <p:spPr/>
        <p:txBody>
          <a:bodyPr/>
          <a:lstStyle/>
          <a:p>
            <a:r>
              <a:rPr lang="en-US" dirty="0" err="1">
                <a:solidFill>
                  <a:srgbClr val="C00000"/>
                </a:solidFill>
              </a:rPr>
              <a:t>Conseguenze</a:t>
            </a:r>
            <a:r>
              <a:rPr lang="en-US" dirty="0">
                <a:solidFill>
                  <a:srgbClr val="C00000"/>
                </a:solidFill>
              </a:rPr>
              <a:t> </a:t>
            </a:r>
            <a:r>
              <a:rPr lang="en-US" dirty="0" err="1">
                <a:solidFill>
                  <a:srgbClr val="C00000"/>
                </a:solidFill>
              </a:rPr>
              <a:t>delle</a:t>
            </a:r>
            <a:r>
              <a:rPr lang="en-US" dirty="0">
                <a:solidFill>
                  <a:srgbClr val="C00000"/>
                </a:solidFill>
              </a:rPr>
              <a:t> </a:t>
            </a:r>
            <a:r>
              <a:rPr lang="en-US" dirty="0" err="1">
                <a:solidFill>
                  <a:srgbClr val="C00000"/>
                </a:solidFill>
              </a:rPr>
              <a:t>Aneuploidie</a:t>
            </a:r>
            <a:endParaRPr lang="en-US" dirty="0">
              <a:solidFill>
                <a:srgbClr val="C00000"/>
              </a:solidFill>
            </a:endParaRPr>
          </a:p>
        </p:txBody>
      </p:sp>
      <p:sp>
        <p:nvSpPr>
          <p:cNvPr id="3" name="Segnaposto testo 2">
            <a:extLst>
              <a:ext uri="{FF2B5EF4-FFF2-40B4-BE49-F238E27FC236}">
                <a16:creationId xmlns:a16="http://schemas.microsoft.com/office/drawing/2014/main" id="{B57596FC-CDD6-E735-1B69-177B74C33863}"/>
              </a:ext>
            </a:extLst>
          </p:cNvPr>
          <p:cNvSpPr>
            <a:spLocks noGrp="1"/>
          </p:cNvSpPr>
          <p:nvPr>
            <p:ph type="body" idx="1"/>
          </p:nvPr>
        </p:nvSpPr>
        <p:spPr/>
        <p:txBody>
          <a:bodyPr>
            <a:normAutofit fontScale="77500" lnSpcReduction="20000"/>
          </a:bodyPr>
          <a:lstStyle/>
          <a:p>
            <a:r>
              <a:rPr lang="en-US" dirty="0" err="1">
                <a:solidFill>
                  <a:schemeClr val="bg1"/>
                </a:solidFill>
              </a:rPr>
              <a:t>L'aneuploidia</a:t>
            </a:r>
            <a:r>
              <a:rPr lang="en-US" dirty="0">
                <a:solidFill>
                  <a:schemeClr val="bg1"/>
                </a:solidFill>
              </a:rPr>
              <a:t> </a:t>
            </a:r>
            <a:r>
              <a:rPr lang="en-US" dirty="0" err="1">
                <a:solidFill>
                  <a:schemeClr val="bg1"/>
                </a:solidFill>
              </a:rPr>
              <a:t>provoca</a:t>
            </a:r>
            <a:r>
              <a:rPr lang="en-US" dirty="0">
                <a:solidFill>
                  <a:schemeClr val="bg1"/>
                </a:solidFill>
              </a:rPr>
              <a:t> un </a:t>
            </a:r>
            <a:r>
              <a:rPr lang="en-US" dirty="0" err="1">
                <a:solidFill>
                  <a:schemeClr val="bg1"/>
                </a:solidFill>
              </a:rPr>
              <a:t>genoma</a:t>
            </a:r>
            <a:r>
              <a:rPr lang="en-US" dirty="0">
                <a:solidFill>
                  <a:schemeClr val="bg1"/>
                </a:solidFill>
              </a:rPr>
              <a:t> '</a:t>
            </a:r>
            <a:r>
              <a:rPr lang="en-US" dirty="0" err="1">
                <a:solidFill>
                  <a:schemeClr val="bg1"/>
                </a:solidFill>
              </a:rPr>
              <a:t>sbilanciato</a:t>
            </a:r>
            <a:r>
              <a:rPr lang="en-US" dirty="0">
                <a:solidFill>
                  <a:schemeClr val="bg1"/>
                </a:solidFill>
              </a:rPr>
              <a:t>' dove il </a:t>
            </a:r>
            <a:r>
              <a:rPr lang="en-US" dirty="0" err="1">
                <a:solidFill>
                  <a:schemeClr val="bg1"/>
                </a:solidFill>
              </a:rPr>
              <a:t>cromosoma</a:t>
            </a:r>
            <a:r>
              <a:rPr lang="en-US" dirty="0">
                <a:solidFill>
                  <a:schemeClr val="bg1"/>
                </a:solidFill>
              </a:rPr>
              <a:t>, o parti </a:t>
            </a:r>
            <a:r>
              <a:rPr lang="en-US" dirty="0" err="1">
                <a:solidFill>
                  <a:schemeClr val="bg1"/>
                </a:solidFill>
              </a:rPr>
              <a:t>dei</a:t>
            </a:r>
            <a:r>
              <a:rPr lang="en-US" dirty="0">
                <a:solidFill>
                  <a:schemeClr val="bg1"/>
                </a:solidFill>
              </a:rPr>
              <a:t> </a:t>
            </a:r>
            <a:r>
              <a:rPr lang="en-US" dirty="0" err="1">
                <a:solidFill>
                  <a:schemeClr val="bg1"/>
                </a:solidFill>
              </a:rPr>
              <a:t>cromosomi</a:t>
            </a:r>
            <a:r>
              <a:rPr lang="en-US" dirty="0">
                <a:solidFill>
                  <a:schemeClr val="bg1"/>
                </a:solidFill>
              </a:rPr>
              <a:t>, </a:t>
            </a:r>
            <a:r>
              <a:rPr lang="en-US" dirty="0" err="1">
                <a:solidFill>
                  <a:schemeClr val="bg1"/>
                </a:solidFill>
              </a:rPr>
              <a:t>sono</a:t>
            </a:r>
            <a:r>
              <a:rPr lang="en-US" dirty="0">
                <a:solidFill>
                  <a:schemeClr val="bg1"/>
                </a:solidFill>
              </a:rPr>
              <a:t> </a:t>
            </a:r>
            <a:r>
              <a:rPr lang="en-US" dirty="0" err="1">
                <a:solidFill>
                  <a:schemeClr val="bg1"/>
                </a:solidFill>
              </a:rPr>
              <a:t>mancanti</a:t>
            </a:r>
            <a:r>
              <a:rPr lang="en-US" dirty="0">
                <a:solidFill>
                  <a:schemeClr val="bg1"/>
                </a:solidFill>
              </a:rPr>
              <a:t> o in </a:t>
            </a:r>
            <a:r>
              <a:rPr lang="en-US" dirty="0" err="1">
                <a:solidFill>
                  <a:schemeClr val="bg1"/>
                </a:solidFill>
              </a:rPr>
              <a:t>sovrannumero</a:t>
            </a:r>
            <a:r>
              <a:rPr lang="en-US" dirty="0">
                <a:solidFill>
                  <a:schemeClr val="bg1"/>
                </a:solidFill>
              </a:rPr>
              <a:t>.</a:t>
            </a:r>
          </a:p>
          <a:p>
            <a:r>
              <a:rPr lang="en-US" dirty="0" err="1">
                <a:solidFill>
                  <a:schemeClr val="bg1"/>
                </a:solidFill>
              </a:rPr>
              <a:t>Nell'uomo</a:t>
            </a:r>
            <a:r>
              <a:rPr lang="en-US" dirty="0">
                <a:solidFill>
                  <a:schemeClr val="bg1"/>
                </a:solidFill>
              </a:rPr>
              <a:t>, </a:t>
            </a:r>
            <a:r>
              <a:rPr lang="en-US" dirty="0" err="1">
                <a:solidFill>
                  <a:schemeClr val="bg1"/>
                </a:solidFill>
              </a:rPr>
              <a:t>l'aneuploidia</a:t>
            </a:r>
            <a:r>
              <a:rPr lang="en-US" dirty="0">
                <a:solidFill>
                  <a:schemeClr val="bg1"/>
                </a:solidFill>
              </a:rPr>
              <a:t> </a:t>
            </a:r>
            <a:r>
              <a:rPr lang="en-US" dirty="0" err="1">
                <a:solidFill>
                  <a:schemeClr val="bg1"/>
                </a:solidFill>
              </a:rPr>
              <a:t>è</a:t>
            </a:r>
            <a:r>
              <a:rPr lang="en-US" dirty="0">
                <a:solidFill>
                  <a:schemeClr val="bg1"/>
                </a:solidFill>
              </a:rPr>
              <a:t> la causa </a:t>
            </a:r>
            <a:r>
              <a:rPr lang="en-US" dirty="0" err="1">
                <a:solidFill>
                  <a:schemeClr val="bg1"/>
                </a:solidFill>
              </a:rPr>
              <a:t>principale</a:t>
            </a:r>
            <a:r>
              <a:rPr lang="en-US" dirty="0">
                <a:solidFill>
                  <a:schemeClr val="bg1"/>
                </a:solidFill>
              </a:rPr>
              <a:t> di </a:t>
            </a:r>
            <a:r>
              <a:rPr lang="en-US" dirty="0" err="1">
                <a:solidFill>
                  <a:schemeClr val="bg1"/>
                </a:solidFill>
              </a:rPr>
              <a:t>ritardo</a:t>
            </a:r>
            <a:r>
              <a:rPr lang="en-US" dirty="0">
                <a:solidFill>
                  <a:schemeClr val="bg1"/>
                </a:solidFill>
              </a:rPr>
              <a:t> </a:t>
            </a:r>
            <a:r>
              <a:rPr lang="en-US" dirty="0" err="1">
                <a:solidFill>
                  <a:schemeClr val="bg1"/>
                </a:solidFill>
              </a:rPr>
              <a:t>mentale</a:t>
            </a:r>
            <a:r>
              <a:rPr lang="en-US" dirty="0">
                <a:solidFill>
                  <a:schemeClr val="bg1"/>
                </a:solidFill>
              </a:rPr>
              <a:t> e </a:t>
            </a:r>
            <a:r>
              <a:rPr lang="en-US" dirty="0" err="1">
                <a:solidFill>
                  <a:schemeClr val="bg1"/>
                </a:solidFill>
              </a:rPr>
              <a:t>degli</a:t>
            </a:r>
            <a:r>
              <a:rPr lang="en-US" dirty="0">
                <a:solidFill>
                  <a:schemeClr val="bg1"/>
                </a:solidFill>
              </a:rPr>
              <a:t> </a:t>
            </a:r>
            <a:r>
              <a:rPr lang="en-US" dirty="0" err="1">
                <a:solidFill>
                  <a:schemeClr val="bg1"/>
                </a:solidFill>
              </a:rPr>
              <a:t>aborti</a:t>
            </a:r>
            <a:r>
              <a:rPr lang="en-US" dirty="0">
                <a:solidFill>
                  <a:schemeClr val="bg1"/>
                </a:solidFill>
              </a:rPr>
              <a:t> </a:t>
            </a:r>
            <a:r>
              <a:rPr lang="en-US" dirty="0" err="1">
                <a:solidFill>
                  <a:schemeClr val="bg1"/>
                </a:solidFill>
              </a:rPr>
              <a:t>spontanei</a:t>
            </a:r>
            <a:r>
              <a:rPr lang="en-US" dirty="0">
                <a:solidFill>
                  <a:schemeClr val="bg1"/>
                </a:solidFill>
              </a:rPr>
              <a:t> ed </a:t>
            </a:r>
            <a:r>
              <a:rPr lang="en-US" dirty="0" err="1">
                <a:solidFill>
                  <a:schemeClr val="bg1"/>
                </a:solidFill>
              </a:rPr>
              <a:t>è</a:t>
            </a:r>
            <a:r>
              <a:rPr lang="en-US" dirty="0">
                <a:solidFill>
                  <a:schemeClr val="bg1"/>
                </a:solidFill>
              </a:rPr>
              <a:t> </a:t>
            </a:r>
            <a:r>
              <a:rPr lang="en-US" dirty="0" err="1">
                <a:solidFill>
                  <a:schemeClr val="bg1"/>
                </a:solidFill>
              </a:rPr>
              <a:t>una</a:t>
            </a:r>
            <a:r>
              <a:rPr lang="en-US" dirty="0">
                <a:solidFill>
                  <a:schemeClr val="bg1"/>
                </a:solidFill>
              </a:rPr>
              <a:t> </a:t>
            </a:r>
            <a:r>
              <a:rPr lang="en-US" dirty="0" err="1">
                <a:solidFill>
                  <a:schemeClr val="bg1"/>
                </a:solidFill>
              </a:rPr>
              <a:t>caratteristica</a:t>
            </a:r>
            <a:r>
              <a:rPr lang="en-US" dirty="0">
                <a:solidFill>
                  <a:schemeClr val="bg1"/>
                </a:solidFill>
              </a:rPr>
              <a:t> </a:t>
            </a:r>
            <a:r>
              <a:rPr lang="en-US" dirty="0" err="1">
                <a:solidFill>
                  <a:schemeClr val="bg1"/>
                </a:solidFill>
              </a:rPr>
              <a:t>chiave</a:t>
            </a:r>
            <a:r>
              <a:rPr lang="en-US" dirty="0">
                <a:solidFill>
                  <a:schemeClr val="bg1"/>
                </a:solidFill>
              </a:rPr>
              <a:t> </a:t>
            </a:r>
            <a:r>
              <a:rPr lang="en-US" dirty="0" err="1">
                <a:solidFill>
                  <a:schemeClr val="bg1"/>
                </a:solidFill>
              </a:rPr>
              <a:t>nel</a:t>
            </a:r>
            <a:r>
              <a:rPr lang="en-US" dirty="0">
                <a:solidFill>
                  <a:schemeClr val="bg1"/>
                </a:solidFill>
              </a:rPr>
              <a:t> </a:t>
            </a:r>
            <a:r>
              <a:rPr lang="en-US" dirty="0" err="1">
                <a:solidFill>
                  <a:schemeClr val="bg1"/>
                </a:solidFill>
              </a:rPr>
              <a:t>cancro</a:t>
            </a:r>
            <a:r>
              <a:rPr lang="en-US" dirty="0">
                <a:solidFill>
                  <a:schemeClr val="bg1"/>
                </a:solidFill>
              </a:rPr>
              <a:t>, </a:t>
            </a:r>
          </a:p>
          <a:p>
            <a:r>
              <a:rPr lang="en-US" dirty="0" err="1">
                <a:solidFill>
                  <a:schemeClr val="bg1"/>
                </a:solidFill>
              </a:rPr>
              <a:t>é</a:t>
            </a:r>
            <a:r>
              <a:rPr lang="en-US" dirty="0">
                <a:solidFill>
                  <a:schemeClr val="bg1"/>
                </a:solidFill>
              </a:rPr>
              <a:t> </a:t>
            </a:r>
            <a:r>
              <a:rPr lang="en-US" dirty="0" err="1">
                <a:solidFill>
                  <a:schemeClr val="bg1"/>
                </a:solidFill>
              </a:rPr>
              <a:t>stato</a:t>
            </a:r>
            <a:r>
              <a:rPr lang="en-US" dirty="0">
                <a:solidFill>
                  <a:schemeClr val="bg1"/>
                </a:solidFill>
              </a:rPr>
              <a:t> </a:t>
            </a:r>
            <a:r>
              <a:rPr lang="en-US" dirty="0" err="1">
                <a:solidFill>
                  <a:schemeClr val="bg1"/>
                </a:solidFill>
              </a:rPr>
              <a:t>stimato</a:t>
            </a:r>
            <a:r>
              <a:rPr lang="en-US" dirty="0">
                <a:solidFill>
                  <a:schemeClr val="bg1"/>
                </a:solidFill>
              </a:rPr>
              <a:t> </a:t>
            </a:r>
            <a:r>
              <a:rPr lang="en-US" dirty="0" err="1">
                <a:solidFill>
                  <a:schemeClr val="bg1"/>
                </a:solidFill>
              </a:rPr>
              <a:t>che</a:t>
            </a:r>
            <a:r>
              <a:rPr lang="en-US" dirty="0">
                <a:solidFill>
                  <a:schemeClr val="bg1"/>
                </a:solidFill>
              </a:rPr>
              <a:t> il 70-90%  di tutti </a:t>
            </a:r>
            <a:r>
              <a:rPr lang="en-US" dirty="0" err="1">
                <a:solidFill>
                  <a:schemeClr val="bg1"/>
                </a:solidFill>
              </a:rPr>
              <a:t>i</a:t>
            </a:r>
            <a:r>
              <a:rPr lang="en-US" dirty="0">
                <a:solidFill>
                  <a:schemeClr val="bg1"/>
                </a:solidFill>
              </a:rPr>
              <a:t> </a:t>
            </a:r>
            <a:r>
              <a:rPr lang="en-US" dirty="0" err="1">
                <a:solidFill>
                  <a:schemeClr val="bg1"/>
                </a:solidFill>
              </a:rPr>
              <a:t>tumori</a:t>
            </a:r>
            <a:r>
              <a:rPr lang="en-US" dirty="0">
                <a:solidFill>
                  <a:schemeClr val="bg1"/>
                </a:solidFill>
              </a:rPr>
              <a:t> solidi </a:t>
            </a:r>
            <a:r>
              <a:rPr lang="en-US" dirty="0" err="1">
                <a:solidFill>
                  <a:schemeClr val="bg1"/>
                </a:solidFill>
              </a:rPr>
              <a:t>umani</a:t>
            </a:r>
            <a:r>
              <a:rPr lang="en-US" dirty="0">
                <a:solidFill>
                  <a:schemeClr val="bg1"/>
                </a:solidFill>
              </a:rPr>
              <a:t> </a:t>
            </a:r>
            <a:r>
              <a:rPr lang="en-US" dirty="0" err="1">
                <a:solidFill>
                  <a:schemeClr val="bg1"/>
                </a:solidFill>
              </a:rPr>
              <a:t>presenta</a:t>
            </a:r>
            <a:r>
              <a:rPr lang="en-US" dirty="0">
                <a:solidFill>
                  <a:schemeClr val="bg1"/>
                </a:solidFill>
              </a:rPr>
              <a:t> </a:t>
            </a:r>
            <a:r>
              <a:rPr lang="en-US" dirty="0" err="1">
                <a:solidFill>
                  <a:schemeClr val="bg1"/>
                </a:solidFill>
              </a:rPr>
              <a:t>anueuploidie</a:t>
            </a:r>
            <a:endParaRPr lang="en-US" dirty="0">
              <a:solidFill>
                <a:schemeClr val="bg1"/>
              </a:solidFill>
            </a:endParaRPr>
          </a:p>
          <a:p>
            <a:r>
              <a:rPr lang="en-US" dirty="0" err="1">
                <a:solidFill>
                  <a:schemeClr val="bg1"/>
                </a:solidFill>
              </a:rPr>
              <a:t>Studi</a:t>
            </a:r>
            <a:r>
              <a:rPr lang="en-US" dirty="0">
                <a:solidFill>
                  <a:schemeClr val="bg1"/>
                </a:solidFill>
              </a:rPr>
              <a:t> </a:t>
            </a:r>
            <a:r>
              <a:rPr lang="en-US" dirty="0" err="1">
                <a:solidFill>
                  <a:schemeClr val="bg1"/>
                </a:solidFill>
              </a:rPr>
              <a:t>recenti</a:t>
            </a:r>
            <a:r>
              <a:rPr lang="en-US" dirty="0">
                <a:solidFill>
                  <a:schemeClr val="bg1"/>
                </a:solidFill>
              </a:rPr>
              <a:t> </a:t>
            </a:r>
            <a:r>
              <a:rPr lang="en-US" dirty="0" err="1">
                <a:solidFill>
                  <a:schemeClr val="bg1"/>
                </a:solidFill>
              </a:rPr>
              <a:t>hanno</a:t>
            </a:r>
            <a:r>
              <a:rPr lang="en-US" dirty="0">
                <a:solidFill>
                  <a:schemeClr val="bg1"/>
                </a:solidFill>
              </a:rPr>
              <a:t> </a:t>
            </a:r>
            <a:r>
              <a:rPr lang="en-US" dirty="0" err="1">
                <a:solidFill>
                  <a:schemeClr val="bg1"/>
                </a:solidFill>
              </a:rPr>
              <a:t>anche</a:t>
            </a:r>
            <a:r>
              <a:rPr lang="en-US" dirty="0">
                <a:solidFill>
                  <a:schemeClr val="bg1"/>
                </a:solidFill>
              </a:rPr>
              <a:t> </a:t>
            </a:r>
            <a:r>
              <a:rPr lang="en-US" dirty="0" err="1">
                <a:solidFill>
                  <a:schemeClr val="bg1"/>
                </a:solidFill>
              </a:rPr>
              <a:t>rivelato</a:t>
            </a:r>
            <a:r>
              <a:rPr lang="en-US" dirty="0">
                <a:solidFill>
                  <a:schemeClr val="bg1"/>
                </a:solidFill>
              </a:rPr>
              <a:t> </a:t>
            </a:r>
            <a:r>
              <a:rPr lang="en-US" dirty="0" err="1">
                <a:solidFill>
                  <a:schemeClr val="bg1"/>
                </a:solidFill>
              </a:rPr>
              <a:t>una</a:t>
            </a:r>
            <a:r>
              <a:rPr lang="en-US" dirty="0">
                <a:solidFill>
                  <a:schemeClr val="bg1"/>
                </a:solidFill>
              </a:rPr>
              <a:t> </a:t>
            </a:r>
            <a:r>
              <a:rPr lang="en-US" dirty="0" err="1">
                <a:solidFill>
                  <a:schemeClr val="bg1"/>
                </a:solidFill>
              </a:rPr>
              <a:t>connessione</a:t>
            </a:r>
            <a:r>
              <a:rPr lang="en-US" dirty="0">
                <a:solidFill>
                  <a:schemeClr val="bg1"/>
                </a:solidFill>
              </a:rPr>
              <a:t> </a:t>
            </a:r>
            <a:r>
              <a:rPr lang="en-US" dirty="0" err="1">
                <a:solidFill>
                  <a:schemeClr val="bg1"/>
                </a:solidFill>
              </a:rPr>
              <a:t>tra</a:t>
            </a:r>
            <a:r>
              <a:rPr lang="en-US" dirty="0">
                <a:solidFill>
                  <a:schemeClr val="bg1"/>
                </a:solidFill>
              </a:rPr>
              <a:t> </a:t>
            </a:r>
            <a:r>
              <a:rPr lang="en-US" dirty="0" err="1">
                <a:solidFill>
                  <a:schemeClr val="bg1"/>
                </a:solidFill>
              </a:rPr>
              <a:t>aneuploidia</a:t>
            </a:r>
            <a:r>
              <a:rPr lang="en-US" dirty="0">
                <a:solidFill>
                  <a:schemeClr val="bg1"/>
                </a:solidFill>
              </a:rPr>
              <a:t> e </a:t>
            </a:r>
            <a:r>
              <a:rPr lang="en-US" dirty="0" err="1">
                <a:solidFill>
                  <a:schemeClr val="bg1"/>
                </a:solidFill>
              </a:rPr>
              <a:t>invecchiamento</a:t>
            </a:r>
            <a:r>
              <a:rPr lang="en-US" dirty="0">
                <a:solidFill>
                  <a:schemeClr val="bg1"/>
                </a:solidFill>
              </a:rPr>
              <a:t>, in </a:t>
            </a:r>
            <a:r>
              <a:rPr lang="en-US" dirty="0" err="1">
                <a:solidFill>
                  <a:schemeClr val="bg1"/>
                </a:solidFill>
              </a:rPr>
              <a:t>particolare</a:t>
            </a:r>
            <a:r>
              <a:rPr lang="en-US" dirty="0">
                <a:solidFill>
                  <a:schemeClr val="bg1"/>
                </a:solidFill>
              </a:rPr>
              <a:t> </a:t>
            </a:r>
            <a:r>
              <a:rPr lang="en-US" dirty="0" err="1">
                <a:solidFill>
                  <a:schemeClr val="bg1"/>
                </a:solidFill>
              </a:rPr>
              <a:t>che</a:t>
            </a:r>
            <a:r>
              <a:rPr lang="en-US" dirty="0">
                <a:solidFill>
                  <a:schemeClr val="bg1"/>
                </a:solidFill>
              </a:rPr>
              <a:t> </a:t>
            </a:r>
            <a:r>
              <a:rPr lang="en-US" dirty="0" err="1">
                <a:solidFill>
                  <a:schemeClr val="bg1"/>
                </a:solidFill>
              </a:rPr>
              <a:t>gli</a:t>
            </a:r>
            <a:r>
              <a:rPr lang="en-US" dirty="0">
                <a:solidFill>
                  <a:schemeClr val="bg1"/>
                </a:solidFill>
              </a:rPr>
              <a:t> </a:t>
            </a:r>
            <a:r>
              <a:rPr lang="en-US" dirty="0" err="1">
                <a:solidFill>
                  <a:schemeClr val="bg1"/>
                </a:solidFill>
              </a:rPr>
              <a:t>aumenti</a:t>
            </a:r>
            <a:r>
              <a:rPr lang="en-US" dirty="0">
                <a:solidFill>
                  <a:schemeClr val="bg1"/>
                </a:solidFill>
              </a:rPr>
              <a:t> di </a:t>
            </a:r>
            <a:r>
              <a:rPr lang="en-US" dirty="0" err="1">
                <a:solidFill>
                  <a:schemeClr val="bg1"/>
                </a:solidFill>
              </a:rPr>
              <a:t>aneuploidia</a:t>
            </a:r>
            <a:r>
              <a:rPr lang="en-US" dirty="0">
                <a:solidFill>
                  <a:schemeClr val="bg1"/>
                </a:solidFill>
              </a:rPr>
              <a:t> </a:t>
            </a:r>
            <a:r>
              <a:rPr lang="en-US" dirty="0" err="1">
                <a:solidFill>
                  <a:schemeClr val="bg1"/>
                </a:solidFill>
              </a:rPr>
              <a:t>sono</a:t>
            </a:r>
            <a:r>
              <a:rPr lang="en-US" dirty="0">
                <a:solidFill>
                  <a:schemeClr val="bg1"/>
                </a:solidFill>
              </a:rPr>
              <a:t> </a:t>
            </a:r>
            <a:r>
              <a:rPr lang="en-US" dirty="0" err="1">
                <a:solidFill>
                  <a:schemeClr val="bg1"/>
                </a:solidFill>
              </a:rPr>
              <a:t>associati</a:t>
            </a:r>
            <a:r>
              <a:rPr lang="en-US" dirty="0">
                <a:solidFill>
                  <a:schemeClr val="bg1"/>
                </a:solidFill>
              </a:rPr>
              <a:t> con </a:t>
            </a:r>
            <a:r>
              <a:rPr lang="en-US" dirty="0" err="1">
                <a:solidFill>
                  <a:schemeClr val="bg1"/>
                </a:solidFill>
              </a:rPr>
              <a:t>l'invecchiamento</a:t>
            </a:r>
            <a:r>
              <a:rPr lang="en-US" dirty="0">
                <a:solidFill>
                  <a:schemeClr val="bg1"/>
                </a:solidFill>
              </a:rPr>
              <a:t> </a:t>
            </a:r>
            <a:r>
              <a:rPr lang="en-US" dirty="0" err="1">
                <a:solidFill>
                  <a:schemeClr val="bg1"/>
                </a:solidFill>
              </a:rPr>
              <a:t>precoce</a:t>
            </a:r>
            <a:r>
              <a:rPr lang="en-US" dirty="0">
                <a:solidFill>
                  <a:schemeClr val="bg1"/>
                </a:solidFill>
              </a:rPr>
              <a:t> e </a:t>
            </a:r>
            <a:r>
              <a:rPr lang="en-US" dirty="0" err="1">
                <a:solidFill>
                  <a:schemeClr val="bg1"/>
                </a:solidFill>
              </a:rPr>
              <a:t>ridotta</a:t>
            </a:r>
            <a:r>
              <a:rPr lang="en-US" dirty="0">
                <a:solidFill>
                  <a:schemeClr val="bg1"/>
                </a:solidFill>
              </a:rPr>
              <a:t> </a:t>
            </a:r>
            <a:r>
              <a:rPr lang="en-US" dirty="0" err="1">
                <a:solidFill>
                  <a:schemeClr val="bg1"/>
                </a:solidFill>
              </a:rPr>
              <a:t>durata</a:t>
            </a:r>
            <a:r>
              <a:rPr lang="en-US" dirty="0">
                <a:solidFill>
                  <a:schemeClr val="bg1"/>
                </a:solidFill>
              </a:rPr>
              <a:t> </a:t>
            </a:r>
            <a:r>
              <a:rPr lang="en-US" dirty="0" err="1">
                <a:solidFill>
                  <a:schemeClr val="bg1"/>
                </a:solidFill>
              </a:rPr>
              <a:t>della</a:t>
            </a:r>
            <a:r>
              <a:rPr lang="en-US" dirty="0">
                <a:solidFill>
                  <a:schemeClr val="bg1"/>
                </a:solidFill>
              </a:rPr>
              <a:t> vita</a:t>
            </a:r>
          </a:p>
        </p:txBody>
      </p:sp>
    </p:spTree>
    <p:extLst>
      <p:ext uri="{BB962C8B-B14F-4D97-AF65-F5344CB8AC3E}">
        <p14:creationId xmlns:p14="http://schemas.microsoft.com/office/powerpoint/2010/main" val="101783823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2371E89-E9AD-DF78-2A1C-84C981DBF11B}"/>
              </a:ext>
            </a:extLst>
          </p:cNvPr>
          <p:cNvSpPr>
            <a:spLocks noGrp="1"/>
          </p:cNvSpPr>
          <p:nvPr>
            <p:ph type="title"/>
          </p:nvPr>
        </p:nvSpPr>
        <p:spPr/>
        <p:txBody>
          <a:bodyPr/>
          <a:lstStyle/>
          <a:p>
            <a:r>
              <a:rPr lang="en-US" dirty="0" err="1">
                <a:solidFill>
                  <a:srgbClr val="C00000"/>
                </a:solidFill>
              </a:rPr>
              <a:t>Fenotipi</a:t>
            </a:r>
            <a:r>
              <a:rPr lang="en-US" dirty="0">
                <a:solidFill>
                  <a:srgbClr val="C00000"/>
                </a:solidFill>
              </a:rPr>
              <a:t> associate alle </a:t>
            </a:r>
            <a:r>
              <a:rPr lang="en-US" dirty="0" err="1">
                <a:solidFill>
                  <a:srgbClr val="C00000"/>
                </a:solidFill>
              </a:rPr>
              <a:t>Aneuploidie</a:t>
            </a:r>
            <a:endParaRPr lang="en-US" dirty="0">
              <a:solidFill>
                <a:srgbClr val="C00000"/>
              </a:solidFill>
            </a:endParaRPr>
          </a:p>
        </p:txBody>
      </p:sp>
      <p:sp>
        <p:nvSpPr>
          <p:cNvPr id="3" name="Segnaposto testo 2">
            <a:extLst>
              <a:ext uri="{FF2B5EF4-FFF2-40B4-BE49-F238E27FC236}">
                <a16:creationId xmlns:a16="http://schemas.microsoft.com/office/drawing/2014/main" id="{1DB8CB06-86E2-AC9D-BFC8-3AEF84E5437E}"/>
              </a:ext>
            </a:extLst>
          </p:cNvPr>
          <p:cNvSpPr>
            <a:spLocks noGrp="1"/>
          </p:cNvSpPr>
          <p:nvPr>
            <p:ph type="body" idx="1"/>
          </p:nvPr>
        </p:nvSpPr>
        <p:spPr>
          <a:xfrm>
            <a:off x="749299" y="1778000"/>
            <a:ext cx="7984797" cy="4292600"/>
          </a:xfrm>
        </p:spPr>
        <p:txBody>
          <a:bodyPr/>
          <a:lstStyle/>
          <a:p>
            <a:r>
              <a:rPr lang="en-US" dirty="0" err="1">
                <a:solidFill>
                  <a:schemeClr val="bg1"/>
                </a:solidFill>
              </a:rPr>
              <a:t>ritardo</a:t>
            </a:r>
            <a:r>
              <a:rPr lang="en-US" dirty="0">
                <a:solidFill>
                  <a:schemeClr val="bg1"/>
                </a:solidFill>
              </a:rPr>
              <a:t> del </a:t>
            </a:r>
            <a:r>
              <a:rPr lang="en-US" dirty="0" err="1">
                <a:solidFill>
                  <a:schemeClr val="bg1"/>
                </a:solidFill>
              </a:rPr>
              <a:t>ciclo</a:t>
            </a:r>
            <a:r>
              <a:rPr lang="en-US" dirty="0">
                <a:solidFill>
                  <a:schemeClr val="bg1"/>
                </a:solidFill>
              </a:rPr>
              <a:t> </a:t>
            </a:r>
            <a:r>
              <a:rPr lang="en-US" dirty="0" err="1">
                <a:solidFill>
                  <a:schemeClr val="bg1"/>
                </a:solidFill>
              </a:rPr>
              <a:t>cellulare</a:t>
            </a:r>
            <a:r>
              <a:rPr lang="en-US" dirty="0">
                <a:solidFill>
                  <a:schemeClr val="bg1"/>
                </a:solidFill>
              </a:rPr>
              <a:t> in G1</a:t>
            </a:r>
          </a:p>
          <a:p>
            <a:r>
              <a:rPr lang="en-US" dirty="0" err="1">
                <a:solidFill>
                  <a:schemeClr val="bg1"/>
                </a:solidFill>
              </a:rPr>
              <a:t>alterazioni</a:t>
            </a:r>
            <a:r>
              <a:rPr lang="en-US" dirty="0">
                <a:solidFill>
                  <a:schemeClr val="bg1"/>
                </a:solidFill>
              </a:rPr>
              <a:t> </a:t>
            </a:r>
            <a:r>
              <a:rPr lang="en-US" dirty="0" err="1">
                <a:solidFill>
                  <a:schemeClr val="bg1"/>
                </a:solidFill>
              </a:rPr>
              <a:t>metaboliche</a:t>
            </a:r>
            <a:endParaRPr lang="en-US" dirty="0">
              <a:solidFill>
                <a:schemeClr val="bg1"/>
              </a:solidFill>
            </a:endParaRPr>
          </a:p>
          <a:p>
            <a:r>
              <a:rPr lang="en-US" dirty="0" err="1">
                <a:solidFill>
                  <a:schemeClr val="bg1"/>
                </a:solidFill>
              </a:rPr>
              <a:t>instabilità</a:t>
            </a:r>
            <a:r>
              <a:rPr lang="en-US" dirty="0">
                <a:solidFill>
                  <a:schemeClr val="bg1"/>
                </a:solidFill>
              </a:rPr>
              <a:t> </a:t>
            </a:r>
            <a:r>
              <a:rPr lang="en-US" dirty="0" err="1">
                <a:solidFill>
                  <a:schemeClr val="bg1"/>
                </a:solidFill>
              </a:rPr>
              <a:t>genomica</a:t>
            </a:r>
            <a:endParaRPr lang="en-US" dirty="0">
              <a:solidFill>
                <a:schemeClr val="bg1"/>
              </a:solidFill>
            </a:endParaRPr>
          </a:p>
          <a:p>
            <a:r>
              <a:rPr lang="en-US" dirty="0" err="1">
                <a:solidFill>
                  <a:schemeClr val="bg1"/>
                </a:solidFill>
              </a:rPr>
              <a:t>proteotossicità</a:t>
            </a:r>
            <a:endParaRPr lang="en-US" dirty="0">
              <a:solidFill>
                <a:schemeClr val="bg1"/>
              </a:solidFill>
            </a:endParaRPr>
          </a:p>
          <a:p>
            <a:r>
              <a:rPr lang="en-US" dirty="0">
                <a:solidFill>
                  <a:schemeClr val="bg1"/>
                </a:solidFill>
              </a:rPr>
              <a:t>la </a:t>
            </a:r>
            <a:r>
              <a:rPr lang="en-US" dirty="0" err="1">
                <a:solidFill>
                  <a:schemeClr val="bg1"/>
                </a:solidFill>
              </a:rPr>
              <a:t>maggior</a:t>
            </a:r>
            <a:r>
              <a:rPr lang="en-US" dirty="0">
                <a:solidFill>
                  <a:schemeClr val="bg1"/>
                </a:solidFill>
              </a:rPr>
              <a:t> </a:t>
            </a:r>
            <a:r>
              <a:rPr lang="en-US" dirty="0" err="1">
                <a:solidFill>
                  <a:schemeClr val="bg1"/>
                </a:solidFill>
              </a:rPr>
              <a:t>parte</a:t>
            </a:r>
            <a:r>
              <a:rPr lang="en-US" dirty="0">
                <a:solidFill>
                  <a:schemeClr val="bg1"/>
                </a:solidFill>
              </a:rPr>
              <a:t> </a:t>
            </a:r>
            <a:r>
              <a:rPr lang="en-US" dirty="0" err="1">
                <a:solidFill>
                  <a:schemeClr val="bg1"/>
                </a:solidFill>
              </a:rPr>
              <a:t>delle</a:t>
            </a:r>
            <a:r>
              <a:rPr lang="en-US" dirty="0">
                <a:solidFill>
                  <a:schemeClr val="bg1"/>
                </a:solidFill>
              </a:rPr>
              <a:t> cellule </a:t>
            </a:r>
            <a:r>
              <a:rPr lang="en-US" dirty="0" err="1">
                <a:solidFill>
                  <a:schemeClr val="bg1"/>
                </a:solidFill>
              </a:rPr>
              <a:t>aneuploidi</a:t>
            </a:r>
            <a:r>
              <a:rPr lang="en-US" dirty="0">
                <a:solidFill>
                  <a:schemeClr val="bg1"/>
                </a:solidFill>
              </a:rPr>
              <a:t> </a:t>
            </a:r>
            <a:r>
              <a:rPr lang="en-US" dirty="0" err="1">
                <a:solidFill>
                  <a:schemeClr val="bg1"/>
                </a:solidFill>
              </a:rPr>
              <a:t>studiate</a:t>
            </a:r>
            <a:r>
              <a:rPr lang="en-US" dirty="0">
                <a:solidFill>
                  <a:schemeClr val="bg1"/>
                </a:solidFill>
              </a:rPr>
              <a:t> </a:t>
            </a:r>
            <a:r>
              <a:rPr lang="en-US" dirty="0" err="1">
                <a:solidFill>
                  <a:schemeClr val="bg1"/>
                </a:solidFill>
              </a:rPr>
              <a:t>fino</a:t>
            </a:r>
            <a:r>
              <a:rPr lang="en-US" dirty="0">
                <a:solidFill>
                  <a:schemeClr val="bg1"/>
                </a:solidFill>
              </a:rPr>
              <a:t> ad </a:t>
            </a:r>
            <a:r>
              <a:rPr lang="en-US" dirty="0" err="1">
                <a:solidFill>
                  <a:schemeClr val="bg1"/>
                </a:solidFill>
              </a:rPr>
              <a:t>oggi</a:t>
            </a:r>
            <a:r>
              <a:rPr lang="en-US" dirty="0">
                <a:solidFill>
                  <a:schemeClr val="bg1"/>
                </a:solidFill>
              </a:rPr>
              <a:t> </a:t>
            </a:r>
            <a:r>
              <a:rPr lang="en-US" dirty="0" err="1">
                <a:solidFill>
                  <a:schemeClr val="bg1"/>
                </a:solidFill>
              </a:rPr>
              <a:t>mostrano</a:t>
            </a:r>
            <a:r>
              <a:rPr lang="en-US" dirty="0">
                <a:solidFill>
                  <a:schemeClr val="bg1"/>
                </a:solidFill>
              </a:rPr>
              <a:t> </a:t>
            </a:r>
            <a:r>
              <a:rPr lang="en-US" dirty="0" err="1">
                <a:solidFill>
                  <a:schemeClr val="bg1"/>
                </a:solidFill>
              </a:rPr>
              <a:t>una</a:t>
            </a:r>
            <a:r>
              <a:rPr lang="en-US" dirty="0">
                <a:solidFill>
                  <a:schemeClr val="bg1"/>
                </a:solidFill>
              </a:rPr>
              <a:t> </a:t>
            </a:r>
            <a:r>
              <a:rPr lang="en-US" dirty="0" err="1">
                <a:solidFill>
                  <a:schemeClr val="bg1"/>
                </a:solidFill>
              </a:rPr>
              <a:t>firma</a:t>
            </a:r>
            <a:r>
              <a:rPr lang="en-US" dirty="0">
                <a:solidFill>
                  <a:schemeClr val="bg1"/>
                </a:solidFill>
              </a:rPr>
              <a:t> </a:t>
            </a:r>
            <a:r>
              <a:rPr lang="en-US" dirty="0" err="1">
                <a:solidFill>
                  <a:schemeClr val="bg1"/>
                </a:solidFill>
              </a:rPr>
              <a:t>trascrizionale</a:t>
            </a:r>
            <a:r>
              <a:rPr lang="en-US" dirty="0">
                <a:solidFill>
                  <a:schemeClr val="bg1"/>
                </a:solidFill>
              </a:rPr>
              <a:t> </a:t>
            </a:r>
            <a:r>
              <a:rPr lang="en-US" dirty="0" err="1">
                <a:solidFill>
                  <a:schemeClr val="bg1"/>
                </a:solidFill>
              </a:rPr>
              <a:t>associata</a:t>
            </a:r>
            <a:r>
              <a:rPr lang="en-US" dirty="0">
                <a:solidFill>
                  <a:schemeClr val="bg1"/>
                </a:solidFill>
              </a:rPr>
              <a:t> a </a:t>
            </a:r>
            <a:r>
              <a:rPr lang="en-US" dirty="0" err="1">
                <a:solidFill>
                  <a:schemeClr val="bg1"/>
                </a:solidFill>
              </a:rPr>
              <a:t>crescita</a:t>
            </a:r>
            <a:r>
              <a:rPr lang="en-US" dirty="0">
                <a:solidFill>
                  <a:schemeClr val="bg1"/>
                </a:solidFill>
              </a:rPr>
              <a:t> </a:t>
            </a:r>
            <a:r>
              <a:rPr lang="en-US" dirty="0" err="1">
                <a:solidFill>
                  <a:schemeClr val="bg1"/>
                </a:solidFill>
              </a:rPr>
              <a:t>lenta</a:t>
            </a:r>
            <a:r>
              <a:rPr lang="en-US" dirty="0">
                <a:solidFill>
                  <a:schemeClr val="bg1"/>
                </a:solidFill>
              </a:rPr>
              <a:t> e stress</a:t>
            </a:r>
          </a:p>
        </p:txBody>
      </p:sp>
    </p:spTree>
    <p:extLst>
      <p:ext uri="{BB962C8B-B14F-4D97-AF65-F5344CB8AC3E}">
        <p14:creationId xmlns:p14="http://schemas.microsoft.com/office/powerpoint/2010/main" val="1456368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BEFBFBE-6D1E-C663-01DF-F0E5D599FAB3}"/>
              </a:ext>
            </a:extLst>
          </p:cNvPr>
          <p:cNvSpPr>
            <a:spLocks noGrp="1"/>
          </p:cNvSpPr>
          <p:nvPr>
            <p:ph type="title"/>
          </p:nvPr>
        </p:nvSpPr>
        <p:spPr/>
        <p:txBody>
          <a:bodyPr/>
          <a:lstStyle/>
          <a:p>
            <a:r>
              <a:rPr lang="en-US" dirty="0" err="1">
                <a:solidFill>
                  <a:srgbClr val="C00000"/>
                </a:solidFill>
              </a:rPr>
              <a:t>Efftto</a:t>
            </a:r>
            <a:r>
              <a:rPr lang="en-US" dirty="0">
                <a:solidFill>
                  <a:srgbClr val="C00000"/>
                </a:solidFill>
              </a:rPr>
              <a:t> </a:t>
            </a:r>
            <a:r>
              <a:rPr lang="en-US" dirty="0" err="1">
                <a:solidFill>
                  <a:srgbClr val="C00000"/>
                </a:solidFill>
              </a:rPr>
              <a:t>Paradosso</a:t>
            </a:r>
            <a:r>
              <a:rPr lang="en-US" dirty="0">
                <a:solidFill>
                  <a:srgbClr val="C00000"/>
                </a:solidFill>
              </a:rPr>
              <a:t> </a:t>
            </a:r>
            <a:r>
              <a:rPr lang="en-US" dirty="0" err="1">
                <a:solidFill>
                  <a:srgbClr val="C00000"/>
                </a:solidFill>
              </a:rPr>
              <a:t>delle</a:t>
            </a:r>
            <a:r>
              <a:rPr lang="en-US" dirty="0">
                <a:solidFill>
                  <a:srgbClr val="C00000"/>
                </a:solidFill>
              </a:rPr>
              <a:t> </a:t>
            </a:r>
            <a:r>
              <a:rPr lang="en-US" dirty="0" err="1">
                <a:solidFill>
                  <a:srgbClr val="C00000"/>
                </a:solidFill>
              </a:rPr>
              <a:t>Aneuploidie</a:t>
            </a:r>
            <a:endParaRPr lang="en-US" dirty="0">
              <a:solidFill>
                <a:srgbClr val="C00000"/>
              </a:solidFill>
            </a:endParaRPr>
          </a:p>
        </p:txBody>
      </p:sp>
      <p:sp>
        <p:nvSpPr>
          <p:cNvPr id="5" name="Segnaposto testo 4">
            <a:extLst>
              <a:ext uri="{FF2B5EF4-FFF2-40B4-BE49-F238E27FC236}">
                <a16:creationId xmlns:a16="http://schemas.microsoft.com/office/drawing/2014/main" id="{93E34915-1E20-AED8-4F74-CE7F894365FF}"/>
              </a:ext>
            </a:extLst>
          </p:cNvPr>
          <p:cNvSpPr>
            <a:spLocks noGrp="1"/>
          </p:cNvSpPr>
          <p:nvPr>
            <p:ph type="body" idx="1"/>
          </p:nvPr>
        </p:nvSpPr>
        <p:spPr>
          <a:xfrm>
            <a:off x="599090" y="1778000"/>
            <a:ext cx="8124496" cy="4292600"/>
          </a:xfrm>
        </p:spPr>
        <p:txBody>
          <a:bodyPr/>
          <a:lstStyle/>
          <a:p>
            <a:r>
              <a:rPr lang="en-US" dirty="0">
                <a:solidFill>
                  <a:schemeClr val="bg1"/>
                </a:solidFill>
              </a:rPr>
              <a:t>In </a:t>
            </a:r>
            <a:r>
              <a:rPr lang="en-US" dirty="0" err="1">
                <a:solidFill>
                  <a:schemeClr val="bg1"/>
                </a:solidFill>
              </a:rPr>
              <a:t>tutte</a:t>
            </a:r>
            <a:r>
              <a:rPr lang="en-US" dirty="0">
                <a:solidFill>
                  <a:schemeClr val="bg1"/>
                </a:solidFill>
              </a:rPr>
              <a:t> le </a:t>
            </a:r>
            <a:r>
              <a:rPr lang="en-US" dirty="0" err="1">
                <a:solidFill>
                  <a:schemeClr val="bg1"/>
                </a:solidFill>
              </a:rPr>
              <a:t>celle</a:t>
            </a:r>
            <a:r>
              <a:rPr lang="en-US" dirty="0">
                <a:solidFill>
                  <a:schemeClr val="bg1"/>
                </a:solidFill>
              </a:rPr>
              <a:t> </a:t>
            </a:r>
            <a:r>
              <a:rPr lang="en-US" dirty="0" err="1">
                <a:solidFill>
                  <a:schemeClr val="bg1"/>
                </a:solidFill>
              </a:rPr>
              <a:t>normali</a:t>
            </a:r>
            <a:r>
              <a:rPr lang="en-US" dirty="0">
                <a:solidFill>
                  <a:schemeClr val="bg1"/>
                </a:solidFill>
              </a:rPr>
              <a:t> </a:t>
            </a:r>
            <a:r>
              <a:rPr lang="en-US" dirty="0" err="1">
                <a:solidFill>
                  <a:schemeClr val="bg1"/>
                </a:solidFill>
              </a:rPr>
              <a:t>analizzate</a:t>
            </a:r>
            <a:r>
              <a:rPr lang="en-US" dirty="0">
                <a:solidFill>
                  <a:schemeClr val="bg1"/>
                </a:solidFill>
              </a:rPr>
              <a:t> </a:t>
            </a:r>
            <a:r>
              <a:rPr lang="en-US" dirty="0" err="1">
                <a:solidFill>
                  <a:schemeClr val="bg1"/>
                </a:solidFill>
              </a:rPr>
              <a:t>finora</a:t>
            </a:r>
            <a:r>
              <a:rPr lang="en-US" dirty="0">
                <a:solidFill>
                  <a:schemeClr val="bg1"/>
                </a:solidFill>
              </a:rPr>
              <a:t>, </a:t>
            </a:r>
            <a:r>
              <a:rPr lang="en-US" dirty="0" err="1">
                <a:solidFill>
                  <a:schemeClr val="bg1"/>
                </a:solidFill>
              </a:rPr>
              <a:t>l'aneuploidia</a:t>
            </a:r>
            <a:r>
              <a:rPr lang="en-US" dirty="0">
                <a:solidFill>
                  <a:schemeClr val="bg1"/>
                </a:solidFill>
              </a:rPr>
              <a:t> </a:t>
            </a:r>
            <a:r>
              <a:rPr lang="en-US" dirty="0" err="1">
                <a:solidFill>
                  <a:schemeClr val="bg1"/>
                </a:solidFill>
              </a:rPr>
              <a:t>è</a:t>
            </a:r>
            <a:r>
              <a:rPr lang="en-US" dirty="0">
                <a:solidFill>
                  <a:schemeClr val="bg1"/>
                </a:solidFill>
              </a:rPr>
              <a:t> </a:t>
            </a:r>
            <a:r>
              <a:rPr lang="en-US" dirty="0" err="1">
                <a:solidFill>
                  <a:schemeClr val="bg1"/>
                </a:solidFill>
              </a:rPr>
              <a:t>stata</a:t>
            </a:r>
            <a:r>
              <a:rPr lang="en-US" dirty="0">
                <a:solidFill>
                  <a:schemeClr val="bg1"/>
                </a:solidFill>
              </a:rPr>
              <a:t> sempre </a:t>
            </a:r>
            <a:r>
              <a:rPr lang="en-US" dirty="0" err="1">
                <a:solidFill>
                  <a:schemeClr val="bg1"/>
                </a:solidFill>
              </a:rPr>
              <a:t>trovata</a:t>
            </a:r>
            <a:r>
              <a:rPr lang="en-US" dirty="0">
                <a:solidFill>
                  <a:schemeClr val="bg1"/>
                </a:solidFill>
              </a:rPr>
              <a:t> </a:t>
            </a:r>
            <a:r>
              <a:rPr lang="en-US" dirty="0" err="1">
                <a:solidFill>
                  <a:schemeClr val="bg1"/>
                </a:solidFill>
              </a:rPr>
              <a:t>associata</a:t>
            </a:r>
            <a:r>
              <a:rPr lang="en-US" dirty="0">
                <a:solidFill>
                  <a:schemeClr val="bg1"/>
                </a:solidFill>
              </a:rPr>
              <a:t> ad </a:t>
            </a:r>
            <a:r>
              <a:rPr lang="en-US" dirty="0" err="1">
                <a:solidFill>
                  <a:schemeClr val="bg1"/>
                </a:solidFill>
              </a:rPr>
              <a:t>una</a:t>
            </a:r>
            <a:r>
              <a:rPr lang="en-US" dirty="0">
                <a:solidFill>
                  <a:schemeClr val="bg1"/>
                </a:solidFill>
              </a:rPr>
              <a:t> </a:t>
            </a:r>
            <a:r>
              <a:rPr lang="en-US" dirty="0" err="1">
                <a:solidFill>
                  <a:schemeClr val="bg1"/>
                </a:solidFill>
              </a:rPr>
              <a:t>riduzione</a:t>
            </a:r>
            <a:r>
              <a:rPr lang="en-US" dirty="0">
                <a:solidFill>
                  <a:schemeClr val="bg1"/>
                </a:solidFill>
              </a:rPr>
              <a:t> del </a:t>
            </a:r>
            <a:r>
              <a:rPr lang="en-US" dirty="0" err="1">
                <a:solidFill>
                  <a:schemeClr val="bg1"/>
                </a:solidFill>
              </a:rPr>
              <a:t>tasso</a:t>
            </a:r>
            <a:r>
              <a:rPr lang="en-US" dirty="0">
                <a:solidFill>
                  <a:schemeClr val="bg1"/>
                </a:solidFill>
              </a:rPr>
              <a:t> di </a:t>
            </a:r>
            <a:r>
              <a:rPr lang="en-US" dirty="0" err="1">
                <a:solidFill>
                  <a:schemeClr val="bg1"/>
                </a:solidFill>
              </a:rPr>
              <a:t>proliferazione</a:t>
            </a:r>
            <a:r>
              <a:rPr lang="en-US" dirty="0">
                <a:solidFill>
                  <a:schemeClr val="bg1"/>
                </a:solidFill>
              </a:rPr>
              <a:t> </a:t>
            </a:r>
            <a:r>
              <a:rPr lang="en-US" dirty="0" err="1">
                <a:solidFill>
                  <a:schemeClr val="bg1"/>
                </a:solidFill>
              </a:rPr>
              <a:t>delle</a:t>
            </a:r>
            <a:r>
              <a:rPr lang="en-US" dirty="0">
                <a:solidFill>
                  <a:schemeClr val="bg1"/>
                </a:solidFill>
              </a:rPr>
              <a:t> cellule.</a:t>
            </a:r>
          </a:p>
          <a:p>
            <a:r>
              <a:rPr lang="en-US" dirty="0" err="1">
                <a:solidFill>
                  <a:schemeClr val="bg1"/>
                </a:solidFill>
              </a:rPr>
              <a:t>Tuttavia</a:t>
            </a:r>
            <a:r>
              <a:rPr lang="en-US" dirty="0">
                <a:solidFill>
                  <a:schemeClr val="bg1"/>
                </a:solidFill>
              </a:rPr>
              <a:t>, </a:t>
            </a:r>
            <a:r>
              <a:rPr lang="en-US" dirty="0" err="1">
                <a:solidFill>
                  <a:schemeClr val="bg1"/>
                </a:solidFill>
              </a:rPr>
              <a:t>l'aneuploidia</a:t>
            </a:r>
            <a:r>
              <a:rPr lang="en-US" dirty="0">
                <a:solidFill>
                  <a:schemeClr val="bg1"/>
                </a:solidFill>
              </a:rPr>
              <a:t> </a:t>
            </a:r>
            <a:r>
              <a:rPr lang="en-US" dirty="0" err="1">
                <a:solidFill>
                  <a:schemeClr val="bg1"/>
                </a:solidFill>
              </a:rPr>
              <a:t>è</a:t>
            </a:r>
            <a:r>
              <a:rPr lang="en-US" dirty="0">
                <a:solidFill>
                  <a:schemeClr val="bg1"/>
                </a:solidFill>
              </a:rPr>
              <a:t> un </a:t>
            </a:r>
            <a:r>
              <a:rPr lang="en-US" dirty="0" err="1">
                <a:solidFill>
                  <a:schemeClr val="bg1"/>
                </a:solidFill>
              </a:rPr>
              <a:t>indicatore</a:t>
            </a:r>
            <a:r>
              <a:rPr lang="en-US" dirty="0">
                <a:solidFill>
                  <a:schemeClr val="bg1"/>
                </a:solidFill>
              </a:rPr>
              <a:t> di </a:t>
            </a:r>
            <a:r>
              <a:rPr lang="en-US" dirty="0" err="1">
                <a:solidFill>
                  <a:schemeClr val="bg1"/>
                </a:solidFill>
              </a:rPr>
              <a:t>progressione</a:t>
            </a:r>
            <a:r>
              <a:rPr lang="en-US" dirty="0">
                <a:solidFill>
                  <a:schemeClr val="bg1"/>
                </a:solidFill>
              </a:rPr>
              <a:t> del </a:t>
            </a:r>
            <a:r>
              <a:rPr lang="en-US" dirty="0" err="1">
                <a:solidFill>
                  <a:schemeClr val="bg1"/>
                </a:solidFill>
              </a:rPr>
              <a:t>cancro</a:t>
            </a:r>
            <a:r>
              <a:rPr lang="en-US" dirty="0">
                <a:solidFill>
                  <a:schemeClr val="bg1"/>
                </a:solidFill>
              </a:rPr>
              <a:t>, </a:t>
            </a:r>
            <a:r>
              <a:rPr lang="en-US" dirty="0" err="1">
                <a:solidFill>
                  <a:schemeClr val="bg1"/>
                </a:solidFill>
              </a:rPr>
              <a:t>una</a:t>
            </a:r>
            <a:r>
              <a:rPr lang="en-US" dirty="0">
                <a:solidFill>
                  <a:schemeClr val="bg1"/>
                </a:solidFill>
              </a:rPr>
              <a:t> </a:t>
            </a:r>
            <a:r>
              <a:rPr lang="en-US" dirty="0" err="1">
                <a:solidFill>
                  <a:schemeClr val="bg1"/>
                </a:solidFill>
              </a:rPr>
              <a:t>malattia</a:t>
            </a:r>
            <a:r>
              <a:rPr lang="en-US" dirty="0">
                <a:solidFill>
                  <a:schemeClr val="bg1"/>
                </a:solidFill>
              </a:rPr>
              <a:t> di </a:t>
            </a:r>
            <a:r>
              <a:rPr lang="en-US" dirty="0" err="1">
                <a:solidFill>
                  <a:schemeClr val="bg1"/>
                </a:solidFill>
              </a:rPr>
              <a:t>capacità</a:t>
            </a:r>
            <a:r>
              <a:rPr lang="en-US" dirty="0">
                <a:solidFill>
                  <a:schemeClr val="bg1"/>
                </a:solidFill>
              </a:rPr>
              <a:t> </a:t>
            </a:r>
            <a:r>
              <a:rPr lang="en-US" dirty="0" err="1">
                <a:solidFill>
                  <a:schemeClr val="bg1"/>
                </a:solidFill>
              </a:rPr>
              <a:t>proliferativa</a:t>
            </a:r>
            <a:r>
              <a:rPr lang="en-US" dirty="0">
                <a:solidFill>
                  <a:schemeClr val="bg1"/>
                </a:solidFill>
              </a:rPr>
              <a:t> </a:t>
            </a:r>
            <a:r>
              <a:rPr lang="en-US" dirty="0" err="1">
                <a:solidFill>
                  <a:schemeClr val="bg1"/>
                </a:solidFill>
              </a:rPr>
              <a:t>aumentata</a:t>
            </a:r>
            <a:r>
              <a:rPr lang="en-US" dirty="0">
                <a:solidFill>
                  <a:schemeClr val="bg1"/>
                </a:solidFill>
              </a:rPr>
              <a:t> e </a:t>
            </a:r>
            <a:r>
              <a:rPr lang="en-US" dirty="0" err="1">
                <a:solidFill>
                  <a:schemeClr val="bg1"/>
                </a:solidFill>
              </a:rPr>
              <a:t>celle</a:t>
            </a:r>
            <a:r>
              <a:rPr lang="en-US" dirty="0">
                <a:solidFill>
                  <a:schemeClr val="bg1"/>
                </a:solidFill>
              </a:rPr>
              <a:t> </a:t>
            </a:r>
            <a:r>
              <a:rPr lang="en-US" dirty="0" err="1">
                <a:solidFill>
                  <a:schemeClr val="bg1"/>
                </a:solidFill>
              </a:rPr>
              <a:t>aneuploidi</a:t>
            </a:r>
            <a:r>
              <a:rPr lang="en-US" dirty="0">
                <a:solidFill>
                  <a:schemeClr val="bg1"/>
                </a:solidFill>
              </a:rPr>
              <a:t> </a:t>
            </a:r>
            <a:r>
              <a:rPr lang="en-US" dirty="0" err="1">
                <a:solidFill>
                  <a:schemeClr val="bg1"/>
                </a:solidFill>
              </a:rPr>
              <a:t>sono</a:t>
            </a:r>
            <a:r>
              <a:rPr lang="en-US" dirty="0">
                <a:solidFill>
                  <a:schemeClr val="bg1"/>
                </a:solidFill>
              </a:rPr>
              <a:t> recuperate </a:t>
            </a:r>
            <a:r>
              <a:rPr lang="en-US" dirty="0" err="1">
                <a:solidFill>
                  <a:schemeClr val="bg1"/>
                </a:solidFill>
              </a:rPr>
              <a:t>frequentemente</a:t>
            </a:r>
            <a:r>
              <a:rPr lang="en-US" dirty="0">
                <a:solidFill>
                  <a:schemeClr val="bg1"/>
                </a:solidFill>
              </a:rPr>
              <a:t> in </a:t>
            </a:r>
            <a:r>
              <a:rPr lang="en-US" dirty="0" err="1">
                <a:solidFill>
                  <a:schemeClr val="bg1"/>
                </a:solidFill>
              </a:rPr>
              <a:t>condizione</a:t>
            </a:r>
            <a:r>
              <a:rPr lang="en-US" dirty="0">
                <a:solidFill>
                  <a:schemeClr val="bg1"/>
                </a:solidFill>
              </a:rPr>
              <a:t> </a:t>
            </a:r>
            <a:r>
              <a:rPr lang="en-US" dirty="0" err="1">
                <a:solidFill>
                  <a:schemeClr val="bg1"/>
                </a:solidFill>
              </a:rPr>
              <a:t>sperimentali</a:t>
            </a:r>
            <a:r>
              <a:rPr lang="en-US" dirty="0">
                <a:solidFill>
                  <a:schemeClr val="bg1"/>
                </a:solidFill>
              </a:rPr>
              <a:t> </a:t>
            </a:r>
            <a:r>
              <a:rPr lang="en-US" dirty="0" err="1">
                <a:solidFill>
                  <a:schemeClr val="bg1"/>
                </a:solidFill>
              </a:rPr>
              <a:t>nei</a:t>
            </a:r>
            <a:r>
              <a:rPr lang="en-US" dirty="0">
                <a:solidFill>
                  <a:schemeClr val="bg1"/>
                </a:solidFill>
              </a:rPr>
              <a:t> </a:t>
            </a:r>
            <a:r>
              <a:rPr lang="en-US" dirty="0" err="1">
                <a:solidFill>
                  <a:schemeClr val="bg1"/>
                </a:solidFill>
              </a:rPr>
              <a:t>microorganismi</a:t>
            </a:r>
            <a:endParaRPr lang="en-US" dirty="0">
              <a:solidFill>
                <a:schemeClr val="bg1"/>
              </a:solidFill>
            </a:endParaRPr>
          </a:p>
        </p:txBody>
      </p:sp>
    </p:spTree>
    <p:extLst>
      <p:ext uri="{BB962C8B-B14F-4D97-AF65-F5344CB8AC3E}">
        <p14:creationId xmlns:p14="http://schemas.microsoft.com/office/powerpoint/2010/main" val="315385467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5216" y="417488"/>
            <a:ext cx="8229600" cy="1143000"/>
          </a:xfrm>
        </p:spPr>
        <p:txBody>
          <a:bodyPr>
            <a:normAutofit fontScale="90000"/>
          </a:bodyPr>
          <a:lstStyle/>
          <a:p>
            <a:r>
              <a:rPr lang="en-US" b="1" dirty="0" err="1">
                <a:solidFill>
                  <a:srgbClr val="800000"/>
                </a:solidFill>
              </a:rPr>
              <a:t>Effecti</a:t>
            </a:r>
            <a:r>
              <a:rPr lang="en-US" b="1" dirty="0">
                <a:solidFill>
                  <a:srgbClr val="800000"/>
                </a:solidFill>
              </a:rPr>
              <a:t> </a:t>
            </a:r>
            <a:r>
              <a:rPr lang="en-US" b="1" dirty="0" err="1">
                <a:solidFill>
                  <a:srgbClr val="800000"/>
                </a:solidFill>
              </a:rPr>
              <a:t>delle</a:t>
            </a:r>
            <a:r>
              <a:rPr lang="en-US" b="1" dirty="0">
                <a:solidFill>
                  <a:srgbClr val="800000"/>
                </a:solidFill>
              </a:rPr>
              <a:t> </a:t>
            </a:r>
            <a:r>
              <a:rPr lang="en-US" b="1" dirty="0" err="1">
                <a:solidFill>
                  <a:srgbClr val="800000"/>
                </a:solidFill>
              </a:rPr>
              <a:t>aneuploidie</a:t>
            </a:r>
            <a:r>
              <a:rPr lang="en-US" b="1" dirty="0">
                <a:solidFill>
                  <a:srgbClr val="800000"/>
                </a:solidFill>
              </a:rPr>
              <a:t> </a:t>
            </a:r>
            <a:r>
              <a:rPr lang="en-US" b="1" dirty="0" err="1">
                <a:solidFill>
                  <a:srgbClr val="800000"/>
                </a:solidFill>
              </a:rPr>
              <a:t>negli</a:t>
            </a:r>
            <a:r>
              <a:rPr lang="en-US" b="1" dirty="0">
                <a:solidFill>
                  <a:srgbClr val="800000"/>
                </a:solidFill>
              </a:rPr>
              <a:t> o </a:t>
            </a:r>
            <a:r>
              <a:rPr lang="en-US" b="1" dirty="0" err="1">
                <a:solidFill>
                  <a:srgbClr val="800000"/>
                </a:solidFill>
              </a:rPr>
              <a:t>organismi</a:t>
            </a:r>
            <a:endParaRPr lang="en-US" b="1" dirty="0">
              <a:solidFill>
                <a:srgbClr val="800000"/>
              </a:solidFill>
            </a:endParaRPr>
          </a:p>
        </p:txBody>
      </p:sp>
      <p:sp>
        <p:nvSpPr>
          <p:cNvPr id="4" name="Segnaposto piè di pagina 3"/>
          <p:cNvSpPr>
            <a:spLocks noGrp="1"/>
          </p:cNvSpPr>
          <p:nvPr>
            <p:ph type="ftr" sz="quarter" idx="11"/>
          </p:nvPr>
        </p:nvSpPr>
        <p:spPr/>
        <p:txBody>
          <a:bodyPr/>
          <a:lstStyle/>
          <a:p>
            <a:r>
              <a:rPr lang="en-US" dirty="0"/>
              <a:t>METHODS IN HUMA GENETICS-LESSON</a:t>
            </a:r>
          </a:p>
        </p:txBody>
      </p:sp>
      <p:sp>
        <p:nvSpPr>
          <p:cNvPr id="5" name="Segnaposto numero diapositiva 4"/>
          <p:cNvSpPr>
            <a:spLocks noGrp="1"/>
          </p:cNvSpPr>
          <p:nvPr>
            <p:ph type="sldNum" sz="quarter" idx="12"/>
          </p:nvPr>
        </p:nvSpPr>
        <p:spPr/>
        <p:txBody>
          <a:bodyPr/>
          <a:lstStyle/>
          <a:p>
            <a:fld id="{5C404141-7879-7148-AB38-5FA9164FC860}" type="slidenum">
              <a:rPr lang="nb-NO"/>
              <a:t>8</a:t>
            </a:fld>
            <a:endParaRPr lang="nb-NO"/>
          </a:p>
        </p:txBody>
      </p:sp>
      <p:pic>
        <p:nvPicPr>
          <p:cNvPr id="6" name="Immagine 5"/>
          <p:cNvPicPr>
            <a:picLocks noChangeAspect="1"/>
          </p:cNvPicPr>
          <p:nvPr/>
        </p:nvPicPr>
        <p:blipFill>
          <a:blip r:embed="rId2"/>
          <a:stretch>
            <a:fillRect/>
          </a:stretch>
        </p:blipFill>
        <p:spPr>
          <a:xfrm>
            <a:off x="1517851" y="1697819"/>
            <a:ext cx="4064000" cy="4559300"/>
          </a:xfrm>
          <a:prstGeom prst="rect">
            <a:avLst/>
          </a:prstGeom>
        </p:spPr>
      </p:pic>
    </p:spTree>
    <p:extLst>
      <p:ext uri="{BB962C8B-B14F-4D97-AF65-F5344CB8AC3E}">
        <p14:creationId xmlns:p14="http://schemas.microsoft.com/office/powerpoint/2010/main" val="243264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en-US" b="1" dirty="0" err="1">
                <a:solidFill>
                  <a:srgbClr val="800000"/>
                </a:solidFill>
              </a:rPr>
              <a:t>Effetti</a:t>
            </a:r>
            <a:r>
              <a:rPr lang="en-US" b="1" dirty="0">
                <a:solidFill>
                  <a:srgbClr val="800000"/>
                </a:solidFill>
              </a:rPr>
              <a:t> </a:t>
            </a:r>
            <a:r>
              <a:rPr lang="en-US" b="1" dirty="0" err="1">
                <a:solidFill>
                  <a:srgbClr val="800000"/>
                </a:solidFill>
              </a:rPr>
              <a:t>Benefici</a:t>
            </a:r>
            <a:r>
              <a:rPr lang="en-US" b="1" dirty="0">
                <a:solidFill>
                  <a:srgbClr val="800000"/>
                </a:solidFill>
              </a:rPr>
              <a:t> </a:t>
            </a:r>
            <a:r>
              <a:rPr lang="en-US" b="1" dirty="0" err="1">
                <a:solidFill>
                  <a:srgbClr val="800000"/>
                </a:solidFill>
              </a:rPr>
              <a:t>delle</a:t>
            </a:r>
            <a:r>
              <a:rPr lang="en-US" b="1" dirty="0">
                <a:solidFill>
                  <a:srgbClr val="800000"/>
                </a:solidFill>
              </a:rPr>
              <a:t> </a:t>
            </a:r>
            <a:r>
              <a:rPr lang="en-US" b="1" dirty="0" err="1">
                <a:solidFill>
                  <a:srgbClr val="800000"/>
                </a:solidFill>
              </a:rPr>
              <a:t>Aneuploide</a:t>
            </a:r>
            <a:endParaRPr lang="en-US" b="1" dirty="0">
              <a:solidFill>
                <a:srgbClr val="800000"/>
              </a:solidFill>
            </a:endParaRPr>
          </a:p>
        </p:txBody>
      </p:sp>
      <p:sp>
        <p:nvSpPr>
          <p:cNvPr id="4" name="Segnaposto piè di pagina 3"/>
          <p:cNvSpPr>
            <a:spLocks noGrp="1"/>
          </p:cNvSpPr>
          <p:nvPr>
            <p:ph type="ftr" sz="quarter" idx="11"/>
          </p:nvPr>
        </p:nvSpPr>
        <p:spPr/>
        <p:txBody>
          <a:bodyPr/>
          <a:lstStyle/>
          <a:p>
            <a:r>
              <a:rPr lang="en-US" dirty="0"/>
              <a:t>METHODS IN </a:t>
            </a:r>
            <a:r>
              <a:rPr lang="en-US"/>
              <a:t>HUMA GENETICS-LESSON</a:t>
            </a:r>
            <a:endParaRPr lang="en-US" dirty="0"/>
          </a:p>
        </p:txBody>
      </p:sp>
      <p:sp>
        <p:nvSpPr>
          <p:cNvPr id="5" name="Segnaposto numero diapositiva 4"/>
          <p:cNvSpPr>
            <a:spLocks noGrp="1"/>
          </p:cNvSpPr>
          <p:nvPr>
            <p:ph type="sldNum" sz="quarter" idx="12"/>
          </p:nvPr>
        </p:nvSpPr>
        <p:spPr/>
        <p:txBody>
          <a:bodyPr/>
          <a:lstStyle/>
          <a:p>
            <a:fld id="{5C404141-7879-7148-AB38-5FA9164FC860}" type="slidenum">
              <a:rPr lang="nb-NO"/>
              <a:t>9</a:t>
            </a:fld>
            <a:endParaRPr lang="nb-NO"/>
          </a:p>
        </p:txBody>
      </p:sp>
      <p:pic>
        <p:nvPicPr>
          <p:cNvPr id="6" name="Immagine 5"/>
          <p:cNvPicPr>
            <a:picLocks noChangeAspect="1"/>
          </p:cNvPicPr>
          <p:nvPr/>
        </p:nvPicPr>
        <p:blipFill>
          <a:blip r:embed="rId2"/>
          <a:stretch>
            <a:fillRect/>
          </a:stretch>
        </p:blipFill>
        <p:spPr>
          <a:xfrm>
            <a:off x="0" y="1852316"/>
            <a:ext cx="5715276" cy="3173121"/>
          </a:xfrm>
          <a:prstGeom prst="rect">
            <a:avLst/>
          </a:prstGeom>
        </p:spPr>
      </p:pic>
      <p:sp>
        <p:nvSpPr>
          <p:cNvPr id="8" name="Segnaposto contenuto 7"/>
          <p:cNvSpPr>
            <a:spLocks noGrp="1"/>
          </p:cNvSpPr>
          <p:nvPr>
            <p:ph idx="1"/>
          </p:nvPr>
        </p:nvSpPr>
        <p:spPr>
          <a:xfrm>
            <a:off x="5521238" y="1459797"/>
            <a:ext cx="3622762" cy="5155629"/>
          </a:xfrm>
        </p:spPr>
        <p:txBody>
          <a:bodyPr>
            <a:normAutofit/>
          </a:bodyPr>
          <a:lstStyle/>
          <a:p>
            <a:pPr marL="0" indent="0">
              <a:buNone/>
            </a:pPr>
            <a:r>
              <a:rPr lang="en-US" sz="1600"/>
              <a:t>(a</a:t>
            </a:r>
            <a:r>
              <a:rPr lang="en-US" sz="1600" i="1"/>
              <a:t>) Candida albicans </a:t>
            </a:r>
            <a:r>
              <a:rPr lang="en-US" sz="1600"/>
              <a:t>fluconazole resistance. An additional copy of the left arm of chromosome 5 confers increased resistance to fluconazole in </a:t>
            </a:r>
            <a:r>
              <a:rPr lang="en-US" sz="1600" i="1"/>
              <a:t>C. albicans </a:t>
            </a:r>
            <a:r>
              <a:rPr lang="en-US" sz="1600"/>
              <a:t>(data from Selmecki et al. 2009). (b) Saccharomyces cerevisae benomyl resistance. Some aneuploid budding yeast strains show increased resistance to the microtubule poison benomyl, whereas others show increased sensitivity (data from Torres et al. 2007). (c) Xenografts of highly aneuploid human colon cancer cells (SW620 cells, right) were reduced in size compared with xenografts of near-diploid colon cancer cells (HCT15 cells, left) after treatment with AICAR and 17-AAG, drugs that preferentially target aneuploid cells (data from Tang et al. 2011).</a:t>
            </a:r>
          </a:p>
        </p:txBody>
      </p:sp>
    </p:spTree>
    <p:extLst>
      <p:ext uri="{BB962C8B-B14F-4D97-AF65-F5344CB8AC3E}">
        <p14:creationId xmlns:p14="http://schemas.microsoft.com/office/powerpoint/2010/main" val="6440037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tif"/></Relationships>
</file>

<file path=ppt/theme/_rels/theme2.xml.rels><?xml version="1.0" encoding="UTF-8" standalone="yes"?>
<Relationships xmlns="http://schemas.openxmlformats.org/package/2006/relationships"><Relationship Id="rId1" Type="http://schemas.openxmlformats.org/officeDocument/2006/relationships/image" Target="../media/image1.tif"/></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merican Typewriter"/>
        <a:ea typeface="American Typewriter"/>
        <a:cs typeface="American Typewriter"/>
      </a:majorFont>
      <a:minorFont>
        <a:latin typeface="Franklin Gothic Medium"/>
        <a:ea typeface="Franklin Gothic Medium"/>
        <a:cs typeface="Franklin Gothic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77800" dist="406400" dir="5400000" rotWithShape="0">
              <a:srgbClr val="000000">
                <a:alpha val="68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177800" dist="406400" dir="5400000" rotWithShape="0">
            <a:srgbClr val="000000">
              <a:alpha val="68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American Typewri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06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merican Typewriter"/>
        <a:ea typeface="American Typewriter"/>
        <a:cs typeface="American Typewriter"/>
      </a:majorFont>
      <a:minorFont>
        <a:latin typeface="Franklin Gothic Medium"/>
        <a:ea typeface="Franklin Gothic Medium"/>
        <a:cs typeface="Franklin Gothic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77800" dist="406400" dir="5400000" rotWithShape="0">
              <a:srgbClr val="000000">
                <a:alpha val="68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177800" dist="406400" dir="5400000" rotWithShape="0">
            <a:srgbClr val="000000">
              <a:alpha val="68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American Typewri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06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3424</TotalTime>
  <Words>665</Words>
  <Application>Microsoft Macintosh PowerPoint</Application>
  <PresentationFormat>Presentazione su schermo (4:3)</PresentationFormat>
  <Paragraphs>41</Paragraphs>
  <Slides>22</Slides>
  <Notes>1</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22</vt:i4>
      </vt:variant>
    </vt:vector>
  </HeadingPairs>
  <TitlesOfParts>
    <vt:vector size="24" baseType="lpstr">
      <vt:lpstr>Franklin Gothic Book</vt:lpstr>
      <vt:lpstr>White</vt:lpstr>
      <vt:lpstr>Corso di Genetica -Lezione 16-</vt:lpstr>
      <vt:lpstr>Le Aneuploidie</vt:lpstr>
      <vt:lpstr>Presentazione standard di PowerPoint</vt:lpstr>
      <vt:lpstr>Presentazione standard di PowerPoint</vt:lpstr>
      <vt:lpstr>Conseguenze delle Aneuploidie</vt:lpstr>
      <vt:lpstr>Fenotipi associate alle Aneuploidie</vt:lpstr>
      <vt:lpstr>Efftto Paradosso delle Aneuploidie</vt:lpstr>
      <vt:lpstr>Effecti delle aneuploidie negli o organismi</vt:lpstr>
      <vt:lpstr>Effetti Benefici delle Aneuploide</vt:lpstr>
      <vt:lpstr>Presentazione standard di PowerPoint</vt:lpstr>
      <vt:lpstr>Presentazione standard di PowerPoint</vt:lpstr>
      <vt:lpstr>Presentazione standard di PowerPoint</vt:lpstr>
      <vt:lpstr>Alcune specie euploidi hanno corredi cromosomici completi ma non diploidi</vt:lpstr>
      <vt:lpstr>Presentazione standard di PowerPoint</vt:lpstr>
      <vt:lpstr>Presentazione standard di PowerPoint</vt:lpstr>
      <vt:lpstr>Presentazione standard di PowerPoint</vt:lpstr>
      <vt:lpstr>La poliploidia ha accompagnato l’evoluzione di molte specie di piante coltivate</vt:lpstr>
      <vt:lpstr>Presentazione standard di PowerPoint</vt:lpstr>
      <vt:lpstr>Presentazione standard di PowerPoint</vt:lpstr>
      <vt:lpstr>Presentazione standard di PowerPoint</vt:lpstr>
      <vt:lpstr>Nazareno Strampelli e il miglioramento genetico del grano tenero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Genetica -Lezione 14- Cenci</dc:title>
  <cp:lastModifiedBy>Microsoft Office User</cp:lastModifiedBy>
  <cp:revision>36</cp:revision>
  <dcterms:modified xsi:type="dcterms:W3CDTF">2024-05-03T07:26:17Z</dcterms:modified>
</cp:coreProperties>
</file>