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embeddedFontLst>
    <p:embeddedFont>
      <p:font typeface="Cutive" pitchFamily="2" charset="0"/>
      <p:regular r:id="rId46"/>
    </p:embeddedFont>
    <p:embeddedFont>
      <p:font typeface="Libre Franklin" pitchFamily="2" charset="77"/>
      <p:regular r:id="rId47"/>
      <p:bold r:id="rId48"/>
      <p:italic r:id="rId49"/>
      <p:boldItalic r:id="rId50"/>
    </p:embeddedFont>
    <p:embeddedFont>
      <p:font typeface="Trebuchet MS" panose="020B0703020202090204" pitchFamily="34" charset="0"/>
      <p:regular r:id="rId51"/>
      <p:bold r:id="rId52"/>
      <p: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gPj/yJySK7RwTjLXD+/yopcM1n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Verticale">
  <p:cSld name="Foto - Vertica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8"/>
          <p:cNvSpPr>
            <a:spLocks noGrp="1"/>
          </p:cNvSpPr>
          <p:nvPr>
            <p:ph type="pic" idx="2"/>
          </p:nvPr>
        </p:nvSpPr>
        <p:spPr>
          <a:xfrm>
            <a:off x="4520564" y="1828800"/>
            <a:ext cx="4241801" cy="3201359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47" name="Google Shape;47;p68"/>
          <p:cNvSpPr txBox="1">
            <a:spLocks noGrp="1"/>
          </p:cNvSpPr>
          <p:nvPr>
            <p:ph type="title"/>
          </p:nvPr>
        </p:nvSpPr>
        <p:spPr>
          <a:xfrm>
            <a:off x="342900" y="1168400"/>
            <a:ext cx="39751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body" idx="1"/>
          </p:nvPr>
        </p:nvSpPr>
        <p:spPr>
          <a:xfrm>
            <a:off x="342900" y="3505200"/>
            <a:ext cx="39751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3400"/>
              <a:buFont typeface="Libre Franklin"/>
              <a:buNone/>
              <a:defRPr sz="3400">
                <a:solidFill>
                  <a:srgbClr val="909696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3400"/>
              <a:buFont typeface="Libre Franklin"/>
              <a:buNone/>
              <a:defRPr sz="3400">
                <a:solidFill>
                  <a:srgbClr val="909696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3400"/>
              <a:buFont typeface="Libre Franklin"/>
              <a:buNone/>
              <a:defRPr sz="3400">
                <a:solidFill>
                  <a:srgbClr val="909696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3400"/>
              <a:buFont typeface="Libre Franklin"/>
              <a:buNone/>
              <a:defRPr sz="3400">
                <a:solidFill>
                  <a:srgbClr val="909696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3400"/>
              <a:buFont typeface="Libre Franklin"/>
              <a:buNone/>
              <a:defRPr sz="3400">
                <a:solidFill>
                  <a:srgbClr val="909696"/>
                </a:solidFill>
              </a:defRPr>
            </a:lvl5pPr>
            <a:lvl6pPr marL="2743200" lvl="5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8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punti elenco e foto">
  <p:cSld name="Titolo, punti elenco e f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9"/>
          <p:cNvSpPr>
            <a:spLocks noGrp="1"/>
          </p:cNvSpPr>
          <p:nvPr>
            <p:ph type="pic" idx="2"/>
          </p:nvPr>
        </p:nvSpPr>
        <p:spPr>
          <a:xfrm>
            <a:off x="4520564" y="2324100"/>
            <a:ext cx="4241801" cy="3201359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52" name="Google Shape;52;p69"/>
          <p:cNvSpPr txBox="1"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body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1pPr>
            <a:lvl2pPr marL="914400" lvl="1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2pPr>
            <a:lvl3pPr marL="1371600" lvl="2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3pPr>
            <a:lvl4pPr marL="1828800" lvl="3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4pPr>
            <a:lvl5pPr marL="2286000" lvl="4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5pPr>
            <a:lvl6pPr marL="2743200" lvl="5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9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 - A sinistra">
  <p:cSld name="Titolo e punti elenco - A sinistr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0"/>
          <p:cNvSpPr txBox="1"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body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1pPr>
            <a:lvl2pPr marL="914400" lvl="1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2pPr>
            <a:lvl3pPr marL="1371600" lvl="2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3pPr>
            <a:lvl4pPr marL="1828800" lvl="3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4pPr>
            <a:lvl5pPr marL="2286000" lvl="4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5pPr>
            <a:lvl6pPr marL="2743200" lvl="5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 - A destra">
  <p:cSld name="Titolo e punti elenco - A destra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1"/>
          <p:cNvSpPr txBox="1"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1"/>
          </p:nvPr>
        </p:nvSpPr>
        <p:spPr>
          <a:xfrm>
            <a:off x="5461000" y="1778000"/>
            <a:ext cx="2921000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1pPr>
            <a:lvl2pPr marL="914400" lvl="1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2pPr>
            <a:lvl3pPr marL="1371600" lvl="2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3pPr>
            <a:lvl4pPr marL="1828800" lvl="3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4pPr>
            <a:lvl5pPr marL="2286000" lvl="4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5pPr>
            <a:lvl6pPr marL="2743200" lvl="5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">
  <p:cSld name="Titolo e punti elenc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0"/>
          <p:cNvSpPr txBox="1"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body" idx="1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marL="457200" lvl="0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marL="914400" lvl="1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marL="1371600" lvl="2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marL="1828800" lvl="3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marL="2286000" lvl="4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marL="2743200" lvl="5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- Centrato">
  <p:cSld name="Titolo - Centra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1"/>
          <p:cNvSpPr txBox="1">
            <a:spLocks noGrp="1"/>
          </p:cNvSpPr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  <a:defRPr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1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2"/>
          <p:cNvSpPr txBox="1">
            <a:spLocks noGrp="1"/>
          </p:cNvSpPr>
          <p:nvPr>
            <p:ph type="title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  <a:defRPr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2"/>
          <p:cNvSpPr txBox="1">
            <a:spLocks noGrp="1"/>
          </p:cNvSpPr>
          <p:nvPr>
            <p:ph type="body" idx="1"/>
          </p:nvPr>
        </p:nvSpPr>
        <p:spPr>
          <a:xfrm>
            <a:off x="749300" y="3771900"/>
            <a:ext cx="7620000" cy="97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  <a:defRPr>
                <a:solidFill>
                  <a:srgbClr val="909696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  <a:defRPr>
                <a:solidFill>
                  <a:srgbClr val="909696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  <a:defRPr>
                <a:solidFill>
                  <a:srgbClr val="909696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  <a:defRPr>
                <a:solidFill>
                  <a:srgbClr val="909696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  <a:defRPr>
                <a:solidFill>
                  <a:srgbClr val="909696"/>
                </a:solidFill>
              </a:defRPr>
            </a:lvl5pPr>
            <a:lvl6pPr marL="2743200" lvl="5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2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 - 2 colonne">
  <p:cSld name="Titolo e punti elenco - 2 colonn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3"/>
          <p:cNvSpPr txBox="1"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3"/>
          <p:cNvSpPr txBox="1">
            <a:spLocks noGrp="1"/>
          </p:cNvSpPr>
          <p:nvPr>
            <p:ph type="body" idx="1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1pPr>
            <a:lvl2pPr marL="914400" lvl="1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2pPr>
            <a:lvl3pPr marL="1371600" lvl="2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3pPr>
            <a:lvl4pPr marL="1828800" lvl="3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4pPr>
            <a:lvl5pPr marL="2286000" lvl="4" indent="-381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5pPr>
            <a:lvl6pPr marL="2743200" lvl="5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3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i elenco">
  <p:cSld name="Punti elenc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4"/>
          <p:cNvSpPr txBox="1">
            <a:spLocks noGrp="1"/>
          </p:cNvSpPr>
          <p:nvPr>
            <p:ph type="body" idx="1"/>
          </p:nvPr>
        </p:nvSpPr>
        <p:spPr>
          <a:xfrm>
            <a:off x="749300" y="622300"/>
            <a:ext cx="7620000" cy="5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marL="457200" lvl="0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marL="914400" lvl="1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marL="1371600" lvl="2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marL="1828800" lvl="3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marL="2286000" lvl="4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marL="2743200" lvl="5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marL="3200400" lvl="6" indent="-36576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marL="3657600" lvl="7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marL="4114800" lvl="8" indent="-365759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4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- In alto">
  <p:cSld name="Titolo - In al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5"/>
          <p:cNvSpPr txBox="1"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5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Orizzontale">
  <p:cSld name="Foto - Orizzonta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6"/>
          <p:cNvSpPr>
            <a:spLocks noGrp="1"/>
          </p:cNvSpPr>
          <p:nvPr>
            <p:ph type="pic" idx="2"/>
          </p:nvPr>
        </p:nvSpPr>
        <p:spPr>
          <a:xfrm>
            <a:off x="1727200" y="647700"/>
            <a:ext cx="5689600" cy="4295763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34" name="Google Shape;34;p66"/>
          <p:cNvSpPr txBox="1"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  <a:defRPr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6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6 su">
  <p:cSld name="Foto - 6 su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7"/>
          <p:cNvSpPr>
            <a:spLocks noGrp="1"/>
          </p:cNvSpPr>
          <p:nvPr>
            <p:ph type="pic" idx="2"/>
          </p:nvPr>
        </p:nvSpPr>
        <p:spPr>
          <a:xfrm>
            <a:off x="3492500" y="7366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38" name="Google Shape;38;p67"/>
          <p:cNvSpPr>
            <a:spLocks noGrp="1"/>
          </p:cNvSpPr>
          <p:nvPr>
            <p:ph type="pic" idx="3"/>
          </p:nvPr>
        </p:nvSpPr>
        <p:spPr>
          <a:xfrm>
            <a:off x="939800" y="7366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39" name="Google Shape;39;p67"/>
          <p:cNvSpPr>
            <a:spLocks noGrp="1"/>
          </p:cNvSpPr>
          <p:nvPr>
            <p:ph type="pic" idx="4"/>
          </p:nvPr>
        </p:nvSpPr>
        <p:spPr>
          <a:xfrm>
            <a:off x="6057900" y="7366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40" name="Google Shape;40;p67"/>
          <p:cNvSpPr>
            <a:spLocks noGrp="1"/>
          </p:cNvSpPr>
          <p:nvPr>
            <p:ph type="pic" idx="5"/>
          </p:nvPr>
        </p:nvSpPr>
        <p:spPr>
          <a:xfrm>
            <a:off x="3492500" y="27940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41" name="Google Shape;41;p67"/>
          <p:cNvSpPr>
            <a:spLocks noGrp="1"/>
          </p:cNvSpPr>
          <p:nvPr>
            <p:ph type="pic" idx="6"/>
          </p:nvPr>
        </p:nvSpPr>
        <p:spPr>
          <a:xfrm>
            <a:off x="939800" y="27940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42" name="Google Shape;42;p67"/>
          <p:cNvSpPr>
            <a:spLocks noGrp="1"/>
          </p:cNvSpPr>
          <p:nvPr>
            <p:ph type="pic" idx="7"/>
          </p:nvPr>
        </p:nvSpPr>
        <p:spPr>
          <a:xfrm>
            <a:off x="6057900" y="27940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dist="254000" dir="5400000" rotWithShape="0">
              <a:srgbClr val="000000">
                <a:alpha val="74901"/>
              </a:srgbClr>
            </a:outerShdw>
          </a:effectLst>
        </p:spPr>
      </p:sp>
      <p:sp>
        <p:nvSpPr>
          <p:cNvPr id="43" name="Google Shape;43;p67"/>
          <p:cNvSpPr txBox="1"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  <a:defRPr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7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ibre Franklin"/>
              <a:buNone/>
              <a:defRPr sz="4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sz="4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sz="4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sz="4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sz="4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sz="4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sz="4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sz="4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sz="4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endParaRPr/>
          </a:p>
        </p:txBody>
      </p:sp>
      <p:sp>
        <p:nvSpPr>
          <p:cNvPr id="7" name="Google Shape;7;p58"/>
          <p:cNvSpPr txBox="1">
            <a:spLocks noGrp="1"/>
          </p:cNvSpPr>
          <p:nvPr>
            <p:ph type="body" idx="1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marL="457200" marR="0" lvl="0" indent="-44196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Char char="•"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4196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Char char="•"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44196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Char char="•"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44196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Char char="•"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44196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Char char="•"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44196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Cutive"/>
              <a:buChar char="•"/>
              <a:defRPr sz="2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marL="3200400" marR="0" lvl="6" indent="-44196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Cutive"/>
              <a:buChar char="•"/>
              <a:defRPr sz="2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marL="3657600" marR="0" lvl="7" indent="-44196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Cutive"/>
              <a:buChar char="•"/>
              <a:defRPr sz="2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marL="4114800" marR="0" lvl="8" indent="-441959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Cutive"/>
              <a:buChar char="•"/>
              <a:defRPr sz="2800" b="0" i="0" u="none" strike="noStrike" cap="non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endParaRPr/>
          </a:p>
        </p:txBody>
      </p:sp>
      <p:sp>
        <p:nvSpPr>
          <p:cNvPr id="8" name="Google Shape;8;p58"/>
          <p:cNvSpPr txBox="1">
            <a:spLocks noGrp="1"/>
          </p:cNvSpPr>
          <p:nvPr>
            <p:ph type="sldNum" idx="1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title" idx="4294967295"/>
          </p:nvPr>
        </p:nvSpPr>
        <p:spPr>
          <a:xfrm>
            <a:off x="-850900" y="15240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Corso di Genetica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-Lezione 14-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Cenci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150" y="330200"/>
            <a:ext cx="4203700" cy="62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231900"/>
            <a:ext cx="9213057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/>
          <p:nvPr/>
        </p:nvSpPr>
        <p:spPr>
          <a:xfrm>
            <a:off x="4114800" y="533400"/>
            <a:ext cx="5029200" cy="54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</a:pPr>
            <a:endParaRPr sz="2400" b="0" i="0" u="none" strike="noStrike" cap="none">
              <a:solidFill>
                <a:srgbClr val="FFFFFF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 idx="4294967295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r>
              <a:rPr lang="en-US" sz="7000" b="0" i="0" u="none" strike="noStrike" cap="non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Delezioni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12" y="1144587"/>
            <a:ext cx="7191376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449" y="165100"/>
            <a:ext cx="5378251" cy="65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300" y="76200"/>
            <a:ext cx="5842000" cy="66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/>
          <p:nvPr/>
        </p:nvSpPr>
        <p:spPr>
          <a:xfrm>
            <a:off x="3644900" y="3822700"/>
            <a:ext cx="1308100" cy="241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utive"/>
              <a:buNone/>
            </a:pPr>
            <a:endParaRPr sz="36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5702300" y="1006732"/>
            <a:ext cx="1285608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ibre Frankli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w- rst- fa-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25" y="1387475"/>
            <a:ext cx="7118350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1243012"/>
            <a:ext cx="9099550" cy="4922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99" y="317500"/>
            <a:ext cx="4216369" cy="59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5700" y="736599"/>
            <a:ext cx="3962400" cy="557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 idx="4294967295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r>
              <a:rPr lang="en-US" sz="7000" b="0" i="0" u="none" strike="noStrike" cap="non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Inversioni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riarrangiamenti strutturali e le variazioni nel numero dei cromosomi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63500"/>
            <a:ext cx="4383088" cy="67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4005262"/>
            <a:ext cx="4383088" cy="199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627438" cy="679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0200" y="3500437"/>
            <a:ext cx="4311650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2543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7" y="2420937"/>
            <a:ext cx="4059238" cy="211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-127000" y="101600"/>
            <a:ext cx="88773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lang="en-US" sz="3800">
                <a:solidFill>
                  <a:srgbClr val="800000"/>
                </a:solidFill>
              </a:rPr>
              <a:t>Le inversioni come soppressori del Crossing Overg</a:t>
            </a:r>
            <a:br>
              <a:rPr lang="en-US" sz="3800">
                <a:solidFill>
                  <a:srgbClr val="800000"/>
                </a:solidFill>
              </a:rPr>
            </a:br>
            <a:endParaRPr sz="3800"/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>
            <a:off x="-127000" y="927100"/>
            <a:ext cx="9118600" cy="6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705364" lvl="0" indent="-4069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Trebuchet MS"/>
              <a:buChar char="•"/>
            </a:pPr>
            <a:r>
              <a:rPr lang="en-US" sz="2300">
                <a:solidFill>
                  <a:schemeClr val="dk1"/>
                </a:solidFill>
              </a:rPr>
              <a:t>Il crossing-over all’interno dell’ansa d’inversione, negli individui eterozigoti per l’inversione,sia paracentrica che pericentrica, ha lo stesso effetto: </a:t>
            </a:r>
            <a:r>
              <a:rPr lang="en-US" sz="2300">
                <a:solidFill>
                  <a:srgbClr val="800000"/>
                </a:solidFill>
              </a:rPr>
              <a:t>la formazione di gameti ricombinanti che dopo la fecondazione impediscono allo zigote di svilupparsi.</a:t>
            </a:r>
            <a:endParaRPr sz="2300"/>
          </a:p>
          <a:p>
            <a:pPr marL="705364" lvl="0" indent="-406914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Trebuchet MS"/>
              <a:buChar char="•"/>
            </a:pPr>
            <a:r>
              <a:rPr lang="en-US" sz="2300">
                <a:solidFill>
                  <a:schemeClr val="dk1"/>
                </a:solidFill>
              </a:rPr>
              <a:t>Poiché possono dar vita a una progenie vitale soltanto i gameti che contengono cromosomi che non hanno ricombinato all’interno dell’ansa d’inversione, le inversioni agiscono da </a:t>
            </a:r>
            <a:r>
              <a:rPr lang="en-US" sz="2300">
                <a:solidFill>
                  <a:srgbClr val="800000"/>
                </a:solidFill>
              </a:rPr>
              <a:t>soppressori del crossing- over.</a:t>
            </a:r>
            <a:endParaRPr sz="2300"/>
          </a:p>
          <a:p>
            <a:pPr marL="705364" lvl="0" indent="-406914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Trebuchet MS"/>
              <a:buChar char="•"/>
            </a:pPr>
            <a:r>
              <a:rPr lang="en-US" sz="2300">
                <a:solidFill>
                  <a:schemeClr val="dk1"/>
                </a:solidFill>
              </a:rPr>
              <a:t>Questo non vuol dire che i crossing-over nelle anse non avvengono, ma semplicemente che non ci sono ricombinanti tra la progenie vitale di un individuo eterozigote per un’inversione.</a:t>
            </a:r>
            <a:endParaRPr sz="2300"/>
          </a:p>
          <a:p>
            <a:pPr marL="705364" lvl="0" indent="-225304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None/>
            </a:pPr>
            <a:endParaRPr sz="2300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8187" y="681037"/>
            <a:ext cx="4238626" cy="506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7"/>
          <p:cNvSpPr/>
          <p:nvPr/>
        </p:nvSpPr>
        <p:spPr>
          <a:xfrm>
            <a:off x="520700" y="1019066"/>
            <a:ext cx="3962400" cy="524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genetisti usano i soppressori del crossing-over per produrre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</a:t>
            </a:r>
            <a:r>
              <a:rPr lang="en-US" sz="2800" b="1" i="0" u="none" strike="noStrike" cap="non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cromosomi bilanciatori</a:t>
            </a:r>
            <a:r>
              <a:rPr lang="en-US"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che contengono inversioni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multiple sovrapposte (pericentriche e paracentriche), come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anche dei marcatori che producono fenotipi dominanti visibili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r>
              <a:rPr lang="en-US"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Traslocazioni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549275"/>
            <a:ext cx="4203700" cy="548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7" y="3860800"/>
            <a:ext cx="4167188" cy="165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225" y="1671637"/>
            <a:ext cx="4527550" cy="3519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6350"/>
            <a:ext cx="7921625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150" y="-31750"/>
            <a:ext cx="7046913" cy="69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38100" y="-114300"/>
            <a:ext cx="9067800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800" b="0" i="0" u="none" strike="noStrike" cap="non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riarrangiamenti strutturali e le variazioni nel numero dei cromosomi</a:t>
            </a:r>
            <a:endParaRPr sz="2300"/>
          </a:p>
        </p:txBody>
      </p:sp>
      <p:sp>
        <p:nvSpPr>
          <p:cNvPr id="78" name="Google Shape;78;p13"/>
          <p:cNvSpPr/>
          <p:nvPr/>
        </p:nvSpPr>
        <p:spPr>
          <a:xfrm>
            <a:off x="228600" y="2321485"/>
            <a:ext cx="8686800" cy="395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I riarrangiamenti delle sequenze di DNA all’interno e tra i cromosomi: delezioni, duplicazioni, inversioni, traslocazioni e il movimento degli elementi trasponibili.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Le variazioni nel numero di cromosomi: aneuploidia, che include la monosomia e la trisomia; la monoploidia e la poliploidia.</a:t>
            </a:r>
            <a:endParaRPr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/>
          <p:nvPr/>
        </p:nvSpPr>
        <p:spPr>
          <a:xfrm>
            <a:off x="114300" y="1282700"/>
            <a:ext cx="8915400" cy="5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7D"/>
              </a:buClr>
              <a:buSzPts val="3400"/>
              <a:buFont typeface="Libre Franklin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Nelle traslocazioni eterozigoti, solo il modello di segregazione alternato può dar origine a una progenie vitale; la segregazione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7D"/>
              </a:buClr>
              <a:buSzPts val="3400"/>
              <a:buFont typeface="Libre Franklin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adiacente-1, ugualmente probabile, e la rara segregazione adiacente-2 non possono farlo. Per questo, i geni vicini ai punti di rottura delle traslocazioni sui cromosomi non omologhi,</a:t>
            </a:r>
            <a:endParaRPr sz="13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7D"/>
              </a:buClr>
              <a:buSzPts val="3400"/>
              <a:buFont typeface="Libre Franklin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che subiscono una traslocazione reciproca, mostrano uno</a:t>
            </a:r>
            <a:r>
              <a:rPr lang="en-US" sz="33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pseudo-</a:t>
            </a:r>
            <a:r>
              <a:rPr lang="en-US" sz="3300" b="1" i="1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linkage</a:t>
            </a:r>
            <a:r>
              <a:rPr lang="en-US" sz="3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si comportano come se fossero associati.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32" name="Google Shape;232;p43"/>
          <p:cNvSpPr/>
          <p:nvPr/>
        </p:nvSpPr>
        <p:spPr>
          <a:xfrm>
            <a:off x="175228" y="0"/>
            <a:ext cx="62295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8CFE"/>
              </a:buClr>
              <a:buSzPts val="4800"/>
              <a:buFont typeface="Libre Franklin"/>
              <a:buNone/>
            </a:pPr>
            <a:r>
              <a:rPr lang="en-US" sz="4800" b="0" i="0" u="none" strike="noStrike" cap="none">
                <a:solidFill>
                  <a:srgbClr val="B18CF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Pseudo-linkage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587" y="1189037"/>
            <a:ext cx="8378826" cy="519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620712"/>
            <a:ext cx="4311650" cy="567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2350" y="4581525"/>
            <a:ext cx="43116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 txBox="1">
            <a:spLocks noGrp="1"/>
          </p:cNvSpPr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r>
              <a:rPr lang="en-US"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Aneuploidie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27012"/>
            <a:ext cx="7010400" cy="640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075" y="460375"/>
            <a:ext cx="8451850" cy="59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1350" y="519112"/>
            <a:ext cx="5319713" cy="582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0"/>
            <a:ext cx="3806825" cy="65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462" y="3789362"/>
            <a:ext cx="4095751" cy="116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612" y="808037"/>
            <a:ext cx="4167188" cy="524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450" y="1262062"/>
            <a:ext cx="5499100" cy="433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ibre Franklin"/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705364" lvl="0" indent="-2253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None/>
            </a:pP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900" y="381000"/>
            <a:ext cx="79375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"/>
          <p:cNvSpPr txBox="1">
            <a:spLocks noGrp="1"/>
          </p:cNvSpPr>
          <p:nvPr>
            <p:ph type="title" idx="4294967295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r>
              <a:rPr lang="en-US" sz="7000" b="0" i="0" u="none" strike="noStrike" cap="non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Poliploidie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1239887"/>
            <a:ext cx="8178800" cy="943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 txBox="1">
            <a:spLocks noGrp="1"/>
          </p:cNvSpPr>
          <p:nvPr>
            <p:ph type="title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endParaRPr/>
          </a:p>
        </p:txBody>
      </p:sp>
      <p:sp>
        <p:nvSpPr>
          <p:cNvPr id="295" name="Google Shape;295;p55"/>
          <p:cNvSpPr txBox="1">
            <a:spLocks noGrp="1"/>
          </p:cNvSpPr>
          <p:nvPr>
            <p:ph type="body" idx="1"/>
          </p:nvPr>
        </p:nvSpPr>
        <p:spPr>
          <a:xfrm>
            <a:off x="749300" y="3771900"/>
            <a:ext cx="7620000" cy="97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87" y="63500"/>
            <a:ext cx="3768726" cy="645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900" y="4652962"/>
            <a:ext cx="4167188" cy="156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ibre Franklin"/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705364" lvl="0" indent="-2253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711200"/>
            <a:ext cx="3835400" cy="54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3300" y="-101600"/>
            <a:ext cx="414641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ibre Franklin"/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00" y="381000"/>
            <a:ext cx="81026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442" y="1047750"/>
            <a:ext cx="4098557" cy="44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762" y="1257300"/>
            <a:ext cx="1918031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92442" y="5334000"/>
            <a:ext cx="312065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Displasia ectodermica anidrotica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900" y="254000"/>
            <a:ext cx="4140200" cy="63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512" y="0"/>
            <a:ext cx="6140451" cy="6453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Macintosh PowerPoint</Application>
  <PresentationFormat>Presentazione su schermo (4:3)</PresentationFormat>
  <Paragraphs>26</Paragraphs>
  <Slides>43</Slides>
  <Notes>43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8" baseType="lpstr">
      <vt:lpstr>Cutive</vt:lpstr>
      <vt:lpstr>Trebuchet MS</vt:lpstr>
      <vt:lpstr>Libre Franklin</vt:lpstr>
      <vt:lpstr>Arial</vt:lpstr>
      <vt:lpstr>White</vt:lpstr>
      <vt:lpstr>Corso di Genetica -Lezione 14- Cenci</vt:lpstr>
      <vt:lpstr>I riarrangiamenti strutturali e le variazioni nel numero dei cromosomi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Delezioni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Inversioni</vt:lpstr>
      <vt:lpstr>Presentazione standard di PowerPoint</vt:lpstr>
      <vt:lpstr>Presentazione standard di PowerPoint</vt:lpstr>
      <vt:lpstr>Presentazione standard di PowerPoint</vt:lpstr>
      <vt:lpstr>Le inversioni come soppressori del Crossing Overg </vt:lpstr>
      <vt:lpstr>Presentazione standard di PowerPoint</vt:lpstr>
      <vt:lpstr>Traslocazioni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Aneuploidie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Poliploidie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14- Cenci</dc:title>
  <cp:lastModifiedBy>Microsoft Office User</cp:lastModifiedBy>
  <cp:revision>1</cp:revision>
  <dcterms:modified xsi:type="dcterms:W3CDTF">2026-04-28T10:40:23Z</dcterms:modified>
</cp:coreProperties>
</file>