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2" r:id="rId10"/>
    <p:sldId id="283" r:id="rId11"/>
    <p:sldId id="284" r:id="rId12"/>
    <p:sldId id="267" r:id="rId13"/>
    <p:sldId id="268" r:id="rId14"/>
    <p:sldId id="285" r:id="rId15"/>
    <p:sldId id="286" r:id="rId16"/>
    <p:sldId id="287" r:id="rId17"/>
    <p:sldId id="289" r:id="rId18"/>
    <p:sldId id="290" r:id="rId19"/>
    <p:sldId id="28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41" d="100"/>
          <a:sy n="41" d="100"/>
        </p:scale>
        <p:origin x="-1424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8362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>
                <a:latin typeface="Franklin Gothic Book"/>
                <a:ea typeface="Franklin Gothic Book"/>
                <a:cs typeface="Franklin Gothic Book"/>
              </a:defRPr>
            </a:lvl1pPr>
          </a:lstStyle>
          <a:p>
            <a:fld id="{F2C34FCD-33FD-5440-B18F-CF4AD3EED175}" type="datetimeFigureOut">
              <a:rPr lang="en-US"/>
              <a:pPr/>
              <a:t>14/04/26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>
                <a:latin typeface="Franklin Gothic Book"/>
                <a:ea typeface="Franklin Gothic Book"/>
                <a:cs typeface="Franklin Gothic Book"/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97395" y="9080500"/>
            <a:ext cx="413516" cy="379591"/>
          </a:xfrm>
        </p:spPr>
        <p:txBody>
          <a:bodyPr/>
          <a:lstStyle/>
          <a:p>
            <a:fld id="{AD58ACF6-F74C-9348-847C-26DEE51EFC19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ti elenco">
  <p:cSld name="1_Punti elenc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36576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marL="914400" lvl="1" indent="-36576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marL="1371600" lvl="2" indent="-36576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marL="1828800" lvl="3" indent="-36576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marL="2286000" lvl="4" indent="-36576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marL="2743200" lvl="5" indent="-36576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marL="3200400" lvl="6" indent="-36576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marL="3657600" lvl="7" indent="-365759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marL="4114800" lvl="8" indent="-365759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sldNum" idx="12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04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Franklin Gothic Book"/>
                <a:ea typeface="Franklin Gothic Book"/>
                <a:cs typeface="Franklin Gothic Book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tif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266700" y="2220483"/>
            <a:ext cx="12458700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 sz="8000"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Cosa ci dicono le mutazioni</a:t>
            </a:r>
          </a:p>
          <a:p>
            <a: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 sz="8000"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sulla funzione genica</a:t>
            </a:r>
            <a:endParaRPr lang="it-IT" sz="8000" b="1">
              <a:solidFill>
                <a:srgbClr val="800000"/>
              </a:solidFill>
              <a:latin typeface="Franklin Gothic Book"/>
              <a:ea typeface="Franklin Gothic Book"/>
              <a:cs typeface="Franklin Gothic Book"/>
              <a:sym typeface="Helvetica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766334" y="7348053"/>
            <a:ext cx="65024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 lang="it-IT" sz="4400">
                <a:solidFill>
                  <a:schemeClr val="tx1">
                    <a:lumMod val="75000"/>
                  </a:schemeClr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(acidemia metilmalonica)</a:t>
            </a:r>
          </a:p>
        </p:txBody>
      </p:sp>
    </p:spTree>
    <p:extLst>
      <p:ext uri="{BB962C8B-B14F-4D97-AF65-F5344CB8AC3E}">
        <p14:creationId xmlns:p14="http://schemas.microsoft.com/office/powerpoint/2010/main" val="888368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18527" y="84482"/>
            <a:ext cx="11436033" cy="2425665"/>
          </a:xfrm>
        </p:spPr>
        <p:txBody>
          <a:bodyPr>
            <a:noAutofit/>
          </a:bodyPr>
          <a:lstStyle/>
          <a:p>
            <a:pPr algn="l"/>
            <a:r>
              <a:rPr lang="en-US" sz="4600">
                <a:solidFill>
                  <a:srgbClr val="800000"/>
                </a:solidFill>
                <a:latin typeface="Arial"/>
                <a:cs typeface="Arial"/>
              </a:rPr>
              <a:t>Il rapporto di dominanza tra gli alleli dipende dal rapporto tra funzione proteica e fenotipo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L’ipotesi “un gene, un polipeptide” aiuta a spiegare il rapporto di dominanza tra due alleli di un gene in un organismo diploide.</a:t>
            </a:r>
          </a:p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il fenotipo dipende dall’attività della proteina, e l’attività della proteina varia con l’allele; un allele alternativo può cambiare la sequenza aminoacidica o la quantità di proteina prodotta.</a:t>
            </a:r>
          </a:p>
        </p:txBody>
      </p:sp>
    </p:spTree>
    <p:extLst>
      <p:ext uri="{BB962C8B-B14F-4D97-AF65-F5344CB8AC3E}">
        <p14:creationId xmlns:p14="http://schemas.microsoft.com/office/powerpoint/2010/main" val="381600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90596"/>
            <a:ext cx="12736896" cy="1625600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rgbClr val="800000"/>
                </a:solidFill>
              </a:rPr>
              <a:t>Gli alleli che producono proteine non funzionali di solito sono recessivi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4310" y="2875970"/>
            <a:ext cx="12562586" cy="61087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cs typeface="Arial"/>
              </a:rPr>
              <a:t>Le mutazioni che distruggono la funzione della proteina codificata dall’allele selvatico sono conosciute come mutazioni </a:t>
            </a:r>
            <a:r>
              <a:rPr lang="en-US" sz="3600">
                <a:solidFill>
                  <a:srgbClr val="800000"/>
                </a:solidFill>
                <a:latin typeface="Arial"/>
                <a:cs typeface="Arial"/>
              </a:rPr>
              <a:t>nulle, o alleli nulli</a:t>
            </a:r>
            <a:r>
              <a:rPr lang="en-US" sz="360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lvl="1">
              <a:buFont typeface="Wingdings" charset="2"/>
              <a:buChar char="ü"/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Impediscono la sintesi della proteina, oppure promuovono la sintesi di una proteina incapace di svolgere qualsiasi funzione</a:t>
            </a:r>
            <a:r>
              <a:rPr lang="en-US" sz="360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cs typeface="Arial"/>
              </a:rPr>
              <a:t>Una </a:t>
            </a:r>
            <a:r>
              <a:rPr lang="en-US" sz="3600">
                <a:solidFill>
                  <a:srgbClr val="800000"/>
                </a:solidFill>
                <a:latin typeface="Arial"/>
                <a:cs typeface="Arial"/>
              </a:rPr>
              <a:t>mutazione ipomorfa </a:t>
            </a:r>
            <a:r>
              <a:rPr lang="en-US" sz="3600">
                <a:solidFill>
                  <a:srgbClr val="000000"/>
                </a:solidFill>
                <a:latin typeface="Arial"/>
                <a:cs typeface="Arial"/>
              </a:rPr>
              <a:t>determina la produzione di molta meno proteina, oppure di una proteina con una funzionalità molto debole ma rivelabile</a:t>
            </a:r>
          </a:p>
          <a:p>
            <a:pPr lvl="1">
              <a:buFont typeface="Wingdings" charset="2"/>
              <a:buChar char="ü"/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In un eterozigote </a:t>
            </a:r>
            <a:r>
              <a:rPr lang="en-US" sz="2800" i="1">
                <a:solidFill>
                  <a:srgbClr val="000000"/>
                </a:solidFill>
                <a:latin typeface="Arial"/>
                <a:cs typeface="Arial"/>
              </a:rPr>
              <a:t>B+/ b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, dove b è un allele ipomorfo recessivo rispetto all’allele selvatico </a:t>
            </a:r>
            <a:r>
              <a:rPr lang="en-US" sz="2800" i="1">
                <a:solidFill>
                  <a:srgbClr val="000000"/>
                </a:solidFill>
                <a:latin typeface="Arial"/>
                <a:cs typeface="Arial"/>
              </a:rPr>
              <a:t>B+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, la quantità di proteina funzionale sarà maggiore della metà della quantità presente in una cellula </a:t>
            </a:r>
            <a:r>
              <a:rPr lang="bg-BG" sz="2800" i="1">
                <a:solidFill>
                  <a:srgbClr val="000000"/>
                </a:solidFill>
                <a:latin typeface="Arial"/>
                <a:cs typeface="Arial"/>
              </a:rPr>
              <a:t>B+/B</a:t>
            </a:r>
            <a:r>
              <a:rPr lang="bg-BG" sz="280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28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28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739900"/>
            <a:ext cx="7175500" cy="648057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1383907" y="464349"/>
            <a:ext cx="1099820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sz="5400">
                <a:solidFill>
                  <a:srgbClr val="800000"/>
                </a:solidFill>
                <a:latin typeface="Arial"/>
                <a:ea typeface="Franklin Gothic Book"/>
                <a:cs typeface="Arial"/>
              </a:rPr>
              <a:t>Mutazioni nulle (amorfe) e ipomorfe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271" y="3524746"/>
            <a:ext cx="8781364" cy="58801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878976" y="0"/>
            <a:ext cx="10845800" cy="3058314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La dominanza incompleta si può generare quando un fenotipo varia in proporzione alla quantità di proteina funzionale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0" y="1524000"/>
            <a:ext cx="4127500" cy="41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3441879" y="414884"/>
            <a:ext cx="492724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CEE54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Arial"/>
                <a:ea typeface="Franklin Gothic Book"/>
                <a:cs typeface="Arial"/>
              </a:rPr>
              <a:t>Aploinsufficienza</a:t>
            </a:r>
          </a:p>
        </p:txBody>
      </p:sp>
      <p:sp>
        <p:nvSpPr>
          <p:cNvPr id="177" name="Shape 177"/>
          <p:cNvSpPr/>
          <p:nvPr/>
        </p:nvSpPr>
        <p:spPr>
          <a:xfrm>
            <a:off x="2189435" y="6271841"/>
            <a:ext cx="7698830" cy="171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 Un  allele selvatico non fornisce una quantità sufficiente di prodotto genico (mutazione </a:t>
            </a:r>
            <a:r>
              <a:rPr i="1">
                <a:solidFill>
                  <a:srgbClr val="000000"/>
                </a:solidFill>
              </a:rPr>
              <a:t>T </a:t>
            </a:r>
            <a:r>
              <a:rPr>
                <a:solidFill>
                  <a:srgbClr val="000000"/>
                </a:solidFill>
              </a:rPr>
              <a:t>in topo)</a:t>
            </a:r>
          </a:p>
        </p:txBody>
      </p:sp>
    </p:spTree>
    <p:extLst>
      <p:ext uri="{BB962C8B-B14F-4D97-AF65-F5344CB8AC3E}">
        <p14:creationId xmlns:p14="http://schemas.microsoft.com/office/powerpoint/2010/main" val="2451283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644650"/>
            <a:ext cx="5261955" cy="505346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2444688" y="491084"/>
            <a:ext cx="840752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CEE54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Arial"/>
                <a:ea typeface="Franklin Gothic Book"/>
                <a:cs typeface="Arial"/>
              </a:rPr>
              <a:t>Mutazioni dominanti negative</a:t>
            </a:r>
          </a:p>
        </p:txBody>
      </p:sp>
      <p:pic>
        <p:nvPicPr>
          <p:cNvPr id="181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412" y="2528921"/>
            <a:ext cx="5261955" cy="328492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457603" y="7002911"/>
            <a:ext cx="10971994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Alcuni alleli codificano per delle subunità di multimeri,</a:t>
            </a:r>
          </a:p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che inibiscono l’attività delle subunità prodotte dagli alleli</a:t>
            </a:r>
          </a:p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normali (i.e. mutazione </a:t>
            </a:r>
            <a:r>
              <a:rPr i="1"/>
              <a:t>Kinky</a:t>
            </a:r>
            <a:r>
              <a:t> in topo)</a:t>
            </a:r>
          </a:p>
        </p:txBody>
      </p:sp>
    </p:spTree>
    <p:extLst>
      <p:ext uri="{BB962C8B-B14F-4D97-AF65-F5344CB8AC3E}">
        <p14:creationId xmlns:p14="http://schemas.microsoft.com/office/powerpoint/2010/main" val="4695445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>
                <a:solidFill>
                  <a:srgbClr val="800000"/>
                </a:solidFill>
                <a:latin typeface="Arial"/>
                <a:cs typeface="Arial"/>
              </a:rPr>
              <a:t>Impiego della mutagenesi per analizzare i processi biologici</a:t>
            </a:r>
            <a:br>
              <a:rPr lang="en-US" sz="600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n-US" sz="6000">
                <a:solidFill>
                  <a:srgbClr val="800000"/>
                </a:solidFill>
                <a:latin typeface="Arial"/>
                <a:cs typeface="Arial"/>
              </a:rPr>
              <a:t>- La dissezione genetica-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240" y="2774208"/>
            <a:ext cx="11704320" cy="6818537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 genetisti possono utilizzare le mutazioni per dissezionare complicati processi biologici e individuare le loro componenti proteiche. </a:t>
            </a:r>
          </a:p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Per determinare il ruolo specifico di ciascuna proteina, vengono indotte mutazioni nel gene che codifica per quella proteina. La mutazione elimina, o sopprime la proteina funzionale, prevenendo la sua sintesi o alterandone la struttura in modo tale da renderla non funzionale. </a:t>
            </a:r>
          </a:p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Successivamente, i ricercatori vanno a vedere cosa succede quando la cellula o l’organismo tenta di portare a termine un processo biologico in assenza della proteina eliminata.</a:t>
            </a:r>
          </a:p>
        </p:txBody>
      </p:sp>
    </p:spTree>
    <p:extLst>
      <p:ext uri="{BB962C8B-B14F-4D97-AF65-F5344CB8AC3E}">
        <p14:creationId xmlns:p14="http://schemas.microsoft.com/office/powerpoint/2010/main" val="7315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797" y="0"/>
            <a:ext cx="10208554" cy="1000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261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>
            <a:spLocks noGrp="1"/>
          </p:cNvSpPr>
          <p:nvPr>
            <p:ph type="title"/>
          </p:nvPr>
        </p:nvSpPr>
        <p:spPr>
          <a:xfrm>
            <a:off x="200914" y="152400"/>
            <a:ext cx="119253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000"/>
              <a:buFont typeface="Libre Franklin Medium"/>
              <a:buNone/>
            </a:pPr>
            <a:r>
              <a:rPr lang="en-US">
                <a:solidFill>
                  <a:srgbClr val="800000"/>
                </a:solidFill>
              </a:rPr>
              <a:t>Il DNA è il materiale genetico</a:t>
            </a:r>
            <a:endParaRPr/>
          </a:p>
        </p:txBody>
      </p:sp>
      <p:sp>
        <p:nvSpPr>
          <p:cNvPr id="96" name="Google Shape;96;p6"/>
          <p:cNvSpPr txBox="1">
            <a:spLocks noGrp="1"/>
          </p:cNvSpPr>
          <p:nvPr>
            <p:ph type="body" idx="1"/>
          </p:nvPr>
        </p:nvSpPr>
        <p:spPr>
          <a:xfrm>
            <a:off x="765499" y="2018139"/>
            <a:ext cx="11360715" cy="749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 fontScale="85000" lnSpcReduction="20000"/>
          </a:bodyPr>
          <a:lstStyle/>
          <a:p>
            <a:pPr marL="1429323" lvl="1" indent="-5614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il DNA è localizzato nei cromosomi (“nucleina”; Miescher (1869)</a:t>
            </a:r>
            <a:endParaRPr/>
          </a:p>
          <a:p>
            <a:pPr marL="1429323" lvl="1" indent="-56149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Il DNA è il principio trasformante (Griffith, 1928; Avery 1929)</a:t>
            </a:r>
            <a:endParaRPr/>
          </a:p>
          <a:p>
            <a:pPr marL="1429323" lvl="1" indent="-56149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I geni sono fatti di DNA (Hershey and Chase, 1952)</a:t>
            </a:r>
            <a:endParaRPr/>
          </a:p>
          <a:p>
            <a:pPr marL="1429323" lvl="1" indent="-56149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Il DNA è una doppia elica (Watson and Crick; 1953)</a:t>
            </a:r>
            <a:endParaRPr/>
          </a:p>
          <a:p>
            <a:pPr marL="1429323" lvl="1" indent="-56149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La replicazione del DNA è semiconservativa (Meselson and Stahl; 1957)</a:t>
            </a:r>
            <a:endParaRPr/>
          </a:p>
          <a:p>
            <a:pPr marL="1429323" lvl="1" indent="-56149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La ricombinazione assortisce l’informazione contenuta nel DNA</a:t>
            </a:r>
            <a:endParaRPr/>
          </a:p>
          <a:p>
            <a:pPr marL="1429323" lvl="1" indent="-289456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Libre Franklin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92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92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7.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482600"/>
            <a:ext cx="76835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9156700" y="8663305"/>
            <a:ext cx="143821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2F2A2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F2A2B"/>
                </a:solidFill>
                <a:latin typeface="Franklin Gothic Book"/>
                <a:ea typeface="Franklin Gothic Book"/>
                <a:cs typeface="Franklin Gothic Book"/>
              </a:rPr>
              <a:t>Garrod</a:t>
            </a:r>
          </a:p>
        </p:txBody>
      </p:sp>
    </p:spTree>
    <p:extLst>
      <p:ext uri="{BB962C8B-B14F-4D97-AF65-F5344CB8AC3E}">
        <p14:creationId xmlns:p14="http://schemas.microsoft.com/office/powerpoint/2010/main" val="1757264786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7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81" y="1572921"/>
            <a:ext cx="10017704" cy="845243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-1244600" y="94760"/>
            <a:ext cx="146812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L’ipotesi un gene, un enzima</a:t>
            </a:r>
          </a:p>
        </p:txBody>
      </p:sp>
      <p:sp>
        <p:nvSpPr>
          <p:cNvPr id="187" name="Shape 187"/>
          <p:cNvSpPr/>
          <p:nvPr/>
        </p:nvSpPr>
        <p:spPr>
          <a:xfrm>
            <a:off x="5911435" y="3902644"/>
            <a:ext cx="5254974" cy="28801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000000"/>
              </a:solidFill>
              <a:latin typeface="Franklin Gothic Book"/>
              <a:ea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39943774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7.21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594" y="1819217"/>
            <a:ext cx="10071905" cy="804318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203200" y="65106"/>
            <a:ext cx="11976100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Arial Narrow"/>
                <a:ea typeface="Franklin Gothic Book"/>
                <a:cs typeface="Arial Narrow"/>
              </a:rPr>
              <a:t>I geni specificano l’identità e l’ordine</a:t>
            </a:r>
          </a:p>
          <a:p>
            <a:pPr>
              <a:defRPr sz="4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Arial Narrow"/>
                <a:ea typeface="Franklin Gothic Book"/>
                <a:cs typeface="Arial Narrow"/>
              </a:rPr>
              <a:t>degli aminoacidi nella catena polipeptidica</a:t>
            </a:r>
          </a:p>
        </p:txBody>
      </p:sp>
    </p:spTree>
    <p:extLst>
      <p:ext uri="{BB962C8B-B14F-4D97-AF65-F5344CB8AC3E}">
        <p14:creationId xmlns:p14="http://schemas.microsoft.com/office/powerpoint/2010/main" val="42061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7.21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524000"/>
            <a:ext cx="11874500" cy="4140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2619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7.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044143"/>
            <a:ext cx="11201400" cy="784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469900" y="-9426"/>
            <a:ext cx="120523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000">
                <a:solidFill>
                  <a:srgbClr val="800000"/>
                </a:solidFill>
                <a:latin typeface="Arial"/>
                <a:ea typeface="Franklin Gothic Book"/>
                <a:cs typeface="Arial"/>
              </a:rPr>
              <a:t>Il compito principale della maggior parte dei geni è di specificare la sequenza aminoacidica di un polipeptide</a:t>
            </a:r>
          </a:p>
        </p:txBody>
      </p:sp>
      <p:sp>
        <p:nvSpPr>
          <p:cNvPr id="196" name="Shape 196"/>
          <p:cNvSpPr/>
          <p:nvPr/>
        </p:nvSpPr>
        <p:spPr>
          <a:xfrm>
            <a:off x="9704078" y="2044143"/>
            <a:ext cx="235159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42A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400" i="1">
                <a:latin typeface="Franklin Gothic Book"/>
                <a:ea typeface="Franklin Gothic Book"/>
                <a:cs typeface="Franklin Gothic Book"/>
              </a:rPr>
              <a:t>Ingram</a:t>
            </a:r>
            <a:r>
              <a:rPr lang="it-IT" sz="2400" i="1">
                <a:latin typeface="Franklin Gothic Book"/>
                <a:ea typeface="Franklin Gothic Book"/>
                <a:cs typeface="Franklin Gothic Book"/>
              </a:rPr>
              <a:t> (anni 50)</a:t>
            </a:r>
            <a:endParaRPr sz="2400" i="1">
              <a:latin typeface="Franklin Gothic Book"/>
              <a:ea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2674664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7.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133477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90200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7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1130300"/>
            <a:ext cx="9372600" cy="8585449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50800" y="-182304"/>
            <a:ext cx="1239520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solidFill>
                  <a:srgbClr val="94E3F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chemeClr val="tx1"/>
                </a:solidFill>
                <a:latin typeface="Arial"/>
                <a:ea typeface="Franklin Gothic Book"/>
                <a:cs typeface="Arial"/>
              </a:rPr>
              <a:t>Alcune proteine sono costituite da più</a:t>
            </a:r>
          </a:p>
          <a:p>
            <a:pPr>
              <a:defRPr sz="4800">
                <a:solidFill>
                  <a:srgbClr val="94E3F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chemeClr val="tx1"/>
                </a:solidFill>
                <a:latin typeface="Arial"/>
                <a:ea typeface="Franklin Gothic Book"/>
                <a:cs typeface="Arial"/>
              </a:rPr>
              <a:t>di un polipeptide</a:t>
            </a:r>
          </a:p>
        </p:txBody>
      </p:sp>
    </p:spTree>
    <p:extLst>
      <p:ext uri="{BB962C8B-B14F-4D97-AF65-F5344CB8AC3E}">
        <p14:creationId xmlns:p14="http://schemas.microsoft.com/office/powerpoint/2010/main" val="12880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235" y="152400"/>
            <a:ext cx="13019576" cy="2095500"/>
          </a:xfrm>
        </p:spPr>
        <p:txBody>
          <a:bodyPr/>
          <a:lstStyle/>
          <a:p>
            <a:r>
              <a:rPr lang="en-US" sz="5400">
                <a:solidFill>
                  <a:srgbClr val="800000"/>
                </a:solidFill>
                <a:latin typeface="Arial"/>
                <a:cs typeface="Arial"/>
              </a:rPr>
              <a:t>Come il genotipo è correlato</a:t>
            </a:r>
            <a:br>
              <a:rPr lang="en-US" sz="540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n-US" sz="5400">
                <a:solidFill>
                  <a:srgbClr val="800000"/>
                </a:solidFill>
                <a:latin typeface="Arial"/>
                <a:cs typeface="Arial"/>
              </a:rPr>
              <a:t>al fenotipo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7235" y="1660921"/>
            <a:ext cx="12282078" cy="8155505"/>
          </a:xfrm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Le mutazioni possono avere un effetto sul fenotipo modificando la composizione aminoacidica di una proteina, oppure alterando la quantità di proteina normale prodotta</a:t>
            </a:r>
          </a:p>
          <a:p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È possibile spiegare il diverso effetto fenotipico causato, nello stesso gene, da diverse mutazioni di senso, assumendo che ogni aminoacido in un polipeptide abbia un suo effetto specifico sulla struttura proteica</a:t>
            </a:r>
          </a:p>
          <a:p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Il cambiamento di aminoacidi di tipo differente, posti in posizioni differenti lungo la catena polipeptidica, avrà un effetto diverso sulla funzione della proteina, per cui influenzerà il fenotipo in maniera differente.</a:t>
            </a:r>
          </a:p>
        </p:txBody>
      </p:sp>
    </p:spTree>
    <p:extLst>
      <p:ext uri="{BB962C8B-B14F-4D97-AF65-F5344CB8AC3E}">
        <p14:creationId xmlns:p14="http://schemas.microsoft.com/office/powerpoint/2010/main" val="16765748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597</Words>
  <Application>Microsoft Macintosh PowerPoint</Application>
  <PresentationFormat>Personalizzato</PresentationFormat>
  <Paragraphs>42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White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Come il genotipo è correlato al fenotipo</vt:lpstr>
      <vt:lpstr>Il rapporto di dominanza tra gli alleli dipende dal rapporto tra funzione proteica e fenotipo</vt:lpstr>
      <vt:lpstr>Gli alleli che producono proteine non funzionali di solito sono recessivi</vt:lpstr>
      <vt:lpstr>Presentazione di PowerPoint</vt:lpstr>
      <vt:lpstr>Presentazione di PowerPoint</vt:lpstr>
      <vt:lpstr>Presentazione di PowerPoint</vt:lpstr>
      <vt:lpstr>Presentazione di PowerPoint</vt:lpstr>
      <vt:lpstr>Impiego della mutagenesi per analizzare i processi biologici - La dissezione genetica-</vt:lpstr>
      <vt:lpstr>Presentazione di PowerPoint</vt:lpstr>
      <vt:lpstr>Il DNA è il materiale genetico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12- Cenci</dc:title>
  <cp:lastModifiedBy>Giovanni Cenci</cp:lastModifiedBy>
  <cp:revision>29</cp:revision>
  <dcterms:modified xsi:type="dcterms:W3CDTF">2026-04-14T06:21:44Z</dcterms:modified>
</cp:coreProperties>
</file>