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6" r:id="rId6"/>
    <p:sldMasterId id="2147483730" r:id="rId7"/>
    <p:sldMasterId id="2147483744" r:id="rId8"/>
    <p:sldMasterId id="2147483759" r:id="rId9"/>
    <p:sldMasterId id="2147483772" r:id="rId10"/>
  </p:sldMasterIdLst>
  <p:notesMasterIdLst>
    <p:notesMasterId r:id="rId62"/>
  </p:notesMasterIdLst>
  <p:sldIdLst>
    <p:sldId id="256" r:id="rId11"/>
    <p:sldId id="273" r:id="rId12"/>
    <p:sldId id="308" r:id="rId13"/>
    <p:sldId id="303" r:id="rId14"/>
    <p:sldId id="309" r:id="rId15"/>
    <p:sldId id="304" r:id="rId16"/>
    <p:sldId id="306" r:id="rId17"/>
    <p:sldId id="329" r:id="rId18"/>
    <p:sldId id="272" r:id="rId19"/>
    <p:sldId id="276" r:id="rId20"/>
    <p:sldId id="279" r:id="rId21"/>
    <p:sldId id="280" r:id="rId22"/>
    <p:sldId id="277" r:id="rId23"/>
    <p:sldId id="275" r:id="rId24"/>
    <p:sldId id="278" r:id="rId25"/>
    <p:sldId id="310" r:id="rId26"/>
    <p:sldId id="311" r:id="rId27"/>
    <p:sldId id="315" r:id="rId28"/>
    <p:sldId id="328" r:id="rId29"/>
    <p:sldId id="313" r:id="rId30"/>
    <p:sldId id="282" r:id="rId31"/>
    <p:sldId id="314" r:id="rId32"/>
    <p:sldId id="284" r:id="rId33"/>
    <p:sldId id="285" r:id="rId34"/>
    <p:sldId id="323" r:id="rId35"/>
    <p:sldId id="286" r:id="rId36"/>
    <p:sldId id="330" r:id="rId37"/>
    <p:sldId id="322" r:id="rId38"/>
    <p:sldId id="294" r:id="rId39"/>
    <p:sldId id="296" r:id="rId40"/>
    <p:sldId id="298" r:id="rId41"/>
    <p:sldId id="299" r:id="rId42"/>
    <p:sldId id="301" r:id="rId43"/>
    <p:sldId id="293" r:id="rId44"/>
    <p:sldId id="324" r:id="rId45"/>
    <p:sldId id="327" r:id="rId46"/>
    <p:sldId id="316" r:id="rId47"/>
    <p:sldId id="317" r:id="rId48"/>
    <p:sldId id="335" r:id="rId49"/>
    <p:sldId id="288" r:id="rId50"/>
    <p:sldId id="332" r:id="rId51"/>
    <p:sldId id="331" r:id="rId52"/>
    <p:sldId id="325" r:id="rId53"/>
    <p:sldId id="333" r:id="rId54"/>
    <p:sldId id="334" r:id="rId55"/>
    <p:sldId id="318" r:id="rId56"/>
    <p:sldId id="321" r:id="rId57"/>
    <p:sldId id="319" r:id="rId58"/>
    <p:sldId id="320" r:id="rId59"/>
    <p:sldId id="300" r:id="rId60"/>
    <p:sldId id="302"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7649" autoAdjust="0"/>
  </p:normalViewPr>
  <p:slideViewPr>
    <p:cSldViewPr snapToGrid="0">
      <p:cViewPr varScale="1">
        <p:scale>
          <a:sx n="73" d="100"/>
          <a:sy n="73" d="100"/>
        </p:scale>
        <p:origin x="62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ulvio\Documents\My%20Dropbox\libro%20genetica\figure\figura%2010%20-%2011%20-%2012%20-%2014.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Fulvio\Documents\My%20Dropbox\libro%20genetica\FINALE%2030%2011%202011\Figure%20jpg%20E%20EXCEL\figure%204-5-7-8-9-1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manualLayout>
          <c:layoutTarget val="inner"/>
          <c:xMode val="edge"/>
          <c:yMode val="edge"/>
          <c:x val="4.9876939724639684E-2"/>
          <c:y val="8.1560283687943269E-2"/>
          <c:w val="0.89877803103559428"/>
          <c:h val="0.80421371530686325"/>
        </c:manualLayout>
      </c:layout>
      <c:scatterChart>
        <c:scatterStyle val="smoothMarker"/>
        <c:varyColors val="0"/>
        <c:ser>
          <c:idx val="0"/>
          <c:order val="0"/>
          <c:spPr>
            <a:ln w="28575"/>
          </c:spPr>
          <c:marker>
            <c:symbol val="none"/>
          </c:marker>
          <c:xVal>
            <c:numRef>
              <c:f>'Figura 10 sel contro recessivo'!$E$4:$E$1004</c:f>
              <c:numCache>
                <c:formatCode>General</c:formatCode>
                <c:ptCount val="1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numCache>
            </c:numRef>
          </c:xVal>
          <c:yVal>
            <c:numRef>
              <c:f>'Figura 10 sel contro recessivo'!$F$4:$F$1004</c:f>
              <c:numCache>
                <c:formatCode>General</c:formatCode>
                <c:ptCount val="1001"/>
                <c:pt idx="0">
                  <c:v>0.5</c:v>
                </c:pt>
                <c:pt idx="1">
                  <c:v>0.493670886075949</c:v>
                </c:pt>
                <c:pt idx="2">
                  <c:v>0.487424877736235</c:v>
                </c:pt>
                <c:pt idx="3">
                  <c:v>0.48126271947365101</c:v>
                </c:pt>
                <c:pt idx="4">
                  <c:v>0.47518499951035498</c:v>
                </c:pt>
                <c:pt idx="5">
                  <c:v>0.46919215817486098</c:v>
                </c:pt>
                <c:pt idx="6">
                  <c:v>0.463284496240495</c:v>
                </c:pt>
                <c:pt idx="7">
                  <c:v>0.45746218317861198</c:v>
                </c:pt>
                <c:pt idx="8">
                  <c:v>0.45172526528562001</c:v>
                </c:pt>
                <c:pt idx="9">
                  <c:v>0.446073673648333</c:v>
                </c:pt>
                <c:pt idx="10">
                  <c:v>0.44050723191733998</c:v>
                </c:pt>
                <c:pt idx="11">
                  <c:v>0.43502566386288999</c:v>
                </c:pt>
                <c:pt idx="12">
                  <c:v>0.42962860069230502</c:v>
                </c:pt>
                <c:pt idx="13">
                  <c:v>0.42431558811203601</c:v>
                </c:pt>
                <c:pt idx="14">
                  <c:v>0.41908609312127298</c:v>
                </c:pt>
                <c:pt idx="15">
                  <c:v>0.41393951052741501</c:v>
                </c:pt>
                <c:pt idx="16">
                  <c:v>0.40887516917681199</c:v>
                </c:pt>
                <c:pt idx="17">
                  <c:v>0.40389233789690498</c:v>
                </c:pt>
                <c:pt idx="18">
                  <c:v>0.39899023114836002</c:v>
                </c:pt>
                <c:pt idx="19">
                  <c:v>0.39416801438788002</c:v>
                </c:pt>
                <c:pt idx="20">
                  <c:v>0.38942480914427802</c:v>
                </c:pt>
                <c:pt idx="21">
                  <c:v>0.38475969781193298</c:v>
                </c:pt>
                <c:pt idx="22">
                  <c:v>0.38017172816717099</c:v>
                </c:pt>
                <c:pt idx="23">
                  <c:v>0.375659917614173</c:v>
                </c:pt>
                <c:pt idx="24">
                  <c:v>0.37122325716799698</c:v>
                </c:pt>
                <c:pt idx="25">
                  <c:v>0.36686071518303598</c:v>
                </c:pt>
                <c:pt idx="26">
                  <c:v>0.362571240835802</c:v>
                </c:pt>
                <c:pt idx="27">
                  <c:v>0.35835376737140501</c:v>
                </c:pt>
                <c:pt idx="28">
                  <c:v>0.354207215123374</c:v>
                </c:pt>
                <c:pt idx="29">
                  <c:v>0.35013049431669702</c:v>
                </c:pt>
                <c:pt idx="30">
                  <c:v>0.34612250766402303</c:v>
                </c:pt>
                <c:pt idx="31">
                  <c:v>0.34218215276503</c:v>
                </c:pt>
                <c:pt idx="32">
                  <c:v>0.33830832431886099</c:v>
                </c:pt>
                <c:pt idx="33">
                  <c:v>0.33449991615942598</c:v>
                </c:pt>
                <c:pt idx="34">
                  <c:v>0.33075582312321</c:v>
                </c:pt>
                <c:pt idx="35">
                  <c:v>0.32707494275897597</c:v>
                </c:pt>
                <c:pt idx="36">
                  <c:v>0.32345617688853001</c:v>
                </c:pt>
                <c:pt idx="37">
                  <c:v>0.319898433027409</c:v>
                </c:pt>
                <c:pt idx="38">
                  <c:v>0.31640062567407001</c:v>
                </c:pt>
                <c:pt idx="39">
                  <c:v>0.31296167747581899</c:v>
                </c:pt>
                <c:pt idx="40">
                  <c:v>0.30958052027940203</c:v>
                </c:pt>
                <c:pt idx="41">
                  <c:v>0.30625609607383503</c:v>
                </c:pt>
                <c:pt idx="42">
                  <c:v>0.30298735783269698</c:v>
                </c:pt>
                <c:pt idx="43">
                  <c:v>0.29977327026279899</c:v>
                </c:pt>
                <c:pt idx="44">
                  <c:v>0.296612810465744</c:v>
                </c:pt>
                <c:pt idx="45">
                  <c:v>0.293504968518632</c:v>
                </c:pt>
                <c:pt idx="46">
                  <c:v>0.29044874797975301</c:v>
                </c:pt>
                <c:pt idx="47">
                  <c:v>0.287443166324854</c:v>
                </c:pt>
                <c:pt idx="48">
                  <c:v>0.28448725531921298</c:v>
                </c:pt>
                <c:pt idx="49">
                  <c:v>0.28158006133046698</c:v>
                </c:pt>
                <c:pt idx="50">
                  <c:v>0.27872064558683002</c:v>
                </c:pt>
                <c:pt idx="51">
                  <c:v>0.27590808438508801</c:v>
                </c:pt>
                <c:pt idx="52">
                  <c:v>0.27314146925244198</c:v>
                </c:pt>
                <c:pt idx="53">
                  <c:v>0.27041990706604901</c:v>
                </c:pt>
                <c:pt idx="54">
                  <c:v>0.26774252013385502</c:v>
                </c:pt>
                <c:pt idx="55">
                  <c:v>0.26510844624005198</c:v>
                </c:pt>
                <c:pt idx="56">
                  <c:v>0.26251683865831699</c:v>
                </c:pt>
                <c:pt idx="57">
                  <c:v>0.25996686613572501</c:v>
                </c:pt>
                <c:pt idx="58">
                  <c:v>0.25745771285007801</c:v>
                </c:pt>
                <c:pt idx="59">
                  <c:v>0.25498857834315403</c:v>
                </c:pt>
                <c:pt idx="60">
                  <c:v>0.25255867743224703</c:v>
                </c:pt>
                <c:pt idx="61">
                  <c:v>0.25016724010216002</c:v>
                </c:pt>
                <c:pt idx="62">
                  <c:v>0.24781351137968699</c:v>
                </c:pt>
                <c:pt idx="63">
                  <c:v>0.24549675119244099</c:v>
                </c:pt>
                <c:pt idx="64">
                  <c:v>0.243216234213778</c:v>
                </c:pt>
                <c:pt idx="65">
                  <c:v>0.24097124969540001</c:v>
                </c:pt>
                <c:pt idx="66">
                  <c:v>0.238761101289128</c:v>
                </c:pt>
                <c:pt idx="67">
                  <c:v>0.23658510685919801</c:v>
                </c:pt>
                <c:pt idx="68">
                  <c:v>0.234442598286346</c:v>
                </c:pt>
                <c:pt idx="69">
                  <c:v>0.232332921264821</c:v>
                </c:pt>
                <c:pt idx="70">
                  <c:v>0.23025543509339999</c:v>
                </c:pt>
                <c:pt idx="71">
                  <c:v>0.228209512461375</c:v>
                </c:pt>
                <c:pt idx="72">
                  <c:v>0.22619453923039801</c:v>
                </c:pt>
                <c:pt idx="73">
                  <c:v>0.22420991421300501</c:v>
                </c:pt>
                <c:pt idx="74">
                  <c:v>0.22225504894856801</c:v>
                </c:pt>
                <c:pt idx="75">
                  <c:v>0.220329367477342</c:v>
                </c:pt>
                <c:pt idx="76">
                  <c:v>0.21843230611324499</c:v>
                </c:pt>
                <c:pt idx="77">
                  <c:v>0.21656331321591499</c:v>
                </c:pt>
                <c:pt idx="78">
                  <c:v>0.21472184896257199</c:v>
                </c:pt>
                <c:pt idx="79">
                  <c:v>0.21290738512012999</c:v>
                </c:pt>
                <c:pt idx="80">
                  <c:v>0.21111940481799499</c:v>
                </c:pt>
                <c:pt idx="81">
                  <c:v>0.209357402321905</c:v>
                </c:pt>
                <c:pt idx="82">
                  <c:v>0.20762088280917201</c:v>
                </c:pt>
                <c:pt idx="83">
                  <c:v>0.20590936214560701</c:v>
                </c:pt>
                <c:pt idx="84">
                  <c:v>0.20422236666441199</c:v>
                </c:pt>
                <c:pt idx="85">
                  <c:v>0.20255943294728099</c:v>
                </c:pt>
                <c:pt idx="86">
                  <c:v>0.20092010760790099</c:v>
                </c:pt>
                <c:pt idx="87">
                  <c:v>0.199303947078075</c:v>
                </c:pt>
                <c:pt idx="88">
                  <c:v>0.19771051739659201</c:v>
                </c:pt>
                <c:pt idx="89">
                  <c:v>0.19613939400101699</c:v>
                </c:pt>
                <c:pt idx="90">
                  <c:v>0.19459016152250999</c:v>
                </c:pt>
                <c:pt idx="91">
                  <c:v>0.19306241358376899</c:v>
                </c:pt>
                <c:pt idx="92">
                  <c:v>0.19155575260021299</c:v>
                </c:pt>
                <c:pt idx="93">
                  <c:v>0.19006978958444401</c:v>
                </c:pt>
                <c:pt idx="94">
                  <c:v>0.18860414395406999</c:v>
                </c:pt>
                <c:pt idx="95">
                  <c:v>0.18715844334293</c:v>
                </c:pt>
                <c:pt idx="96">
                  <c:v>0.18573232341575099</c:v>
                </c:pt>
                <c:pt idx="97">
                  <c:v>0.184325427686269</c:v>
                </c:pt>
                <c:pt idx="98">
                  <c:v>0.182937407338817</c:v>
                </c:pt>
                <c:pt idx="99">
                  <c:v>0.181567921053406</c:v>
                </c:pt>
                <c:pt idx="100">
                  <c:v>0.18021663483427799</c:v>
                </c:pt>
                <c:pt idx="101">
                  <c:v>0.178883221841935</c:v>
                </c:pt>
                <c:pt idx="102">
                  <c:v>0.17756736222863001</c:v>
                </c:pt>
                <c:pt idx="103">
                  <c:v>0.17626874297728501</c:v>
                </c:pt>
                <c:pt idx="104">
                  <c:v>0.17498705774383599</c:v>
                </c:pt>
                <c:pt idx="105">
                  <c:v>0.17372200670295501</c:v>
                </c:pt>
                <c:pt idx="106">
                  <c:v>0.172473296397122</c:v>
                </c:pt>
                <c:pt idx="107">
                  <c:v>0.17124063958901101</c:v>
                </c:pt>
                <c:pt idx="108">
                  <c:v>0.17002375511715501</c:v>
                </c:pt>
                <c:pt idx="109">
                  <c:v>0.168822367754835</c:v>
                </c:pt>
                <c:pt idx="110">
                  <c:v>0.16763620807215501</c:v>
                </c:pt>
                <c:pt idx="111">
                  <c:v>0.16646501230126501</c:v>
                </c:pt>
                <c:pt idx="112">
                  <c:v>0.165308522204661</c:v>
                </c:pt>
                <c:pt idx="113">
                  <c:v>0.16416648494653399</c:v>
                </c:pt>
                <c:pt idx="114">
                  <c:v>0.16303865296710399</c:v>
                </c:pt>
                <c:pt idx="115">
                  <c:v>0.16192478385988801</c:v>
                </c:pt>
                <c:pt idx="116">
                  <c:v>0.160824640251855</c:v>
                </c:pt>
                <c:pt idx="117">
                  <c:v>0.15973798968640701</c:v>
                </c:pt>
                <c:pt idx="118">
                  <c:v>0.158664604509133</c:v>
                </c:pt>
                <c:pt idx="119">
                  <c:v>0.157604261756286</c:v>
                </c:pt>
                <c:pt idx="120">
                  <c:v>0.15655674304592601</c:v>
                </c:pt>
                <c:pt idx="121">
                  <c:v>0.15552183447167101</c:v>
                </c:pt>
                <c:pt idx="122">
                  <c:v>0.154499326499005</c:v>
                </c:pt>
                <c:pt idx="123">
                  <c:v>0.153489013864091</c:v>
                </c:pt>
                <c:pt idx="124">
                  <c:v>0.15249069547503399</c:v>
                </c:pt>
                <c:pt idx="125">
                  <c:v>0.15150417431552901</c:v>
                </c:pt>
                <c:pt idx="126">
                  <c:v>0.150529257350863</c:v>
                </c:pt>
                <c:pt idx="127">
                  <c:v>0.14956575543619899</c:v>
                </c:pt>
                <c:pt idx="128">
                  <c:v>0.14861348322710199</c:v>
                </c:pt>
                <c:pt idx="129">
                  <c:v>0.14767225909224399</c:v>
                </c:pt>
                <c:pt idx="130">
                  <c:v>0.14674190502825599</c:v>
                </c:pt>
                <c:pt idx="131">
                  <c:v>0.14582224657665399</c:v>
                </c:pt>
                <c:pt idx="132">
                  <c:v>0.14491311274280999</c:v>
                </c:pt>
                <c:pt idx="133">
                  <c:v>0.14401433591690899</c:v>
                </c:pt>
                <c:pt idx="134">
                  <c:v>0.143125751796843</c:v>
                </c:pt>
                <c:pt idx="135">
                  <c:v>0.142247199313007</c:v>
                </c:pt>
                <c:pt idx="136">
                  <c:v>0.141378520554934</c:v>
                </c:pt>
                <c:pt idx="137">
                  <c:v>0.140519560699742</c:v>
                </c:pt>
                <c:pt idx="138">
                  <c:v>0.139670167942338</c:v>
                </c:pt>
                <c:pt idx="139">
                  <c:v>0.138830193427328</c:v>
                </c:pt>
                <c:pt idx="140">
                  <c:v>0.137999491182621</c:v>
                </c:pt>
                <c:pt idx="141">
                  <c:v>0.137177918054642</c:v>
                </c:pt>
                <c:pt idx="142">
                  <c:v>0.13636533364515399</c:v>
                </c:pt>
                <c:pt idx="143">
                  <c:v>0.13556160024962299</c:v>
                </c:pt>
                <c:pt idx="144">
                  <c:v>0.134766582797097</c:v>
                </c:pt>
                <c:pt idx="145">
                  <c:v>0.133980148791563</c:v>
                </c:pt>
                <c:pt idx="146">
                  <c:v>0.13320216825473399</c:v>
                </c:pt>
                <c:pt idx="147">
                  <c:v>0.132432513670248</c:v>
                </c:pt>
                <c:pt idx="148">
                  <c:v>0.13167105992922101</c:v>
                </c:pt>
                <c:pt idx="149">
                  <c:v>0.13091768427713901</c:v>
                </c:pt>
                <c:pt idx="150">
                  <c:v>0.13017226626204501</c:v>
                </c:pt>
                <c:pt idx="151">
                  <c:v>0.129434687683989</c:v>
                </c:pt>
                <c:pt idx="152">
                  <c:v>0.128704832545709</c:v>
                </c:pt>
                <c:pt idx="153">
                  <c:v>0.12798258700451401</c:v>
                </c:pt>
                <c:pt idx="154">
                  <c:v>0.127267839325337</c:v>
                </c:pt>
                <c:pt idx="155">
                  <c:v>0.12656047983492599</c:v>
                </c:pt>
                <c:pt idx="156">
                  <c:v>0.12586040087714501</c:v>
                </c:pt>
                <c:pt idx="157">
                  <c:v>0.12516749676935901</c:v>
                </c:pt>
                <c:pt idx="158">
                  <c:v>0.12448166375987001</c:v>
                </c:pt>
                <c:pt idx="159">
                  <c:v>0.12380279998638501</c:v>
                </c:pt>
                <c:pt idx="160">
                  <c:v>0.123130805435478</c:v>
                </c:pt>
                <c:pt idx="161">
                  <c:v>0.122465581903033</c:v>
                </c:pt>
                <c:pt idx="162">
                  <c:v>0.121807032955633</c:v>
                </c:pt>
                <c:pt idx="163">
                  <c:v>0.121155063892876</c:v>
                </c:pt>
                <c:pt idx="164">
                  <c:v>0.12050958171059099</c:v>
                </c:pt>
                <c:pt idx="165">
                  <c:v>0.11987049506493801</c:v>
                </c:pt>
                <c:pt idx="166">
                  <c:v>0.11923771423735301</c:v>
                </c:pt>
                <c:pt idx="167">
                  <c:v>0.118611151100343</c:v>
                </c:pt>
                <c:pt idx="168">
                  <c:v>0.11799071908407401</c:v>
                </c:pt>
                <c:pt idx="169">
                  <c:v>0.117376333143769</c:v>
                </c:pt>
                <c:pt idx="170">
                  <c:v>0.11676790972786499</c:v>
                </c:pt>
                <c:pt idx="171">
                  <c:v>0.116165366746928</c:v>
                </c:pt>
                <c:pt idx="172">
                  <c:v>0.115568623543298</c:v>
                </c:pt>
                <c:pt idx="173">
                  <c:v>0.11497760086144899</c:v>
                </c:pt>
                <c:pt idx="174">
                  <c:v>0.11439222081903901</c:v>
                </c:pt>
                <c:pt idx="175">
                  <c:v>0.113812406878651</c:v>
                </c:pt>
                <c:pt idx="176">
                  <c:v>0.113238083820175</c:v>
                </c:pt>
                <c:pt idx="177">
                  <c:v>0.112669177713852</c:v>
                </c:pt>
                <c:pt idx="178">
                  <c:v>0.112105615893937</c:v>
                </c:pt>
                <c:pt idx="179">
                  <c:v>0.111547326932966</c:v>
                </c:pt>
                <c:pt idx="180">
                  <c:v>0.110994240616637</c:v>
                </c:pt>
                <c:pt idx="181">
                  <c:v>0.110446287919252</c:v>
                </c:pt>
                <c:pt idx="182">
                  <c:v>0.109903400979738</c:v>
                </c:pt>
                <c:pt idx="183">
                  <c:v>0.109365513078215</c:v>
                </c:pt>
                <c:pt idx="184">
                  <c:v>0.10883255861310299</c:v>
                </c:pt>
                <c:pt idx="185">
                  <c:v>0.10830447307874901</c:v>
                </c:pt>
                <c:pt idx="186">
                  <c:v>0.10778119304356901</c:v>
                </c:pt>
                <c:pt idx="187">
                  <c:v>0.107262656128691</c:v>
                </c:pt>
                <c:pt idx="188">
                  <c:v>0.106748800987074</c:v>
                </c:pt>
                <c:pt idx="189">
                  <c:v>0.106239567283111</c:v>
                </c:pt>
                <c:pt idx="190">
                  <c:v>0.105734895672684</c:v>
                </c:pt>
                <c:pt idx="191">
                  <c:v>0.105234727783678</c:v>
                </c:pt>
                <c:pt idx="192">
                  <c:v>0.104739006196925</c:v>
                </c:pt>
                <c:pt idx="193">
                  <c:v>0.10424767442758399</c:v>
                </c:pt>
                <c:pt idx="194">
                  <c:v>0.103760676906934</c:v>
                </c:pt>
                <c:pt idx="195">
                  <c:v>0.10327795896457199</c:v>
                </c:pt>
                <c:pt idx="196">
                  <c:v>0.102799466811011</c:v>
                </c:pt>
                <c:pt idx="197">
                  <c:v>0.102325147520667</c:v>
                </c:pt>
                <c:pt idx="198">
                  <c:v>0.10185494901521699</c:v>
                </c:pt>
                <c:pt idx="199">
                  <c:v>0.10138882004732901</c:v>
                </c:pt>
                <c:pt idx="200">
                  <c:v>0.10092671018475501</c:v>
                </c:pt>
                <c:pt idx="201">
                  <c:v>0.100468569794764</c:v>
                </c:pt>
                <c:pt idx="202">
                  <c:v>0.100014350028929</c:v>
                </c:pt>
                <c:pt idx="203">
                  <c:v>9.9564002808235699E-2</c:v>
                </c:pt>
                <c:pt idx="204">
                  <c:v>9.9117480808526906E-2</c:v>
                </c:pt>
                <c:pt idx="205">
                  <c:v>9.8674737446255698E-2</c:v>
                </c:pt>
                <c:pt idx="206">
                  <c:v>9.8235726864553799E-2</c:v>
                </c:pt>
                <c:pt idx="207">
                  <c:v>9.7800403919599294E-2</c:v>
                </c:pt>
                <c:pt idx="208">
                  <c:v>9.7368724167280402E-2</c:v>
                </c:pt>
                <c:pt idx="209">
                  <c:v>9.6940643850146294E-2</c:v>
                </c:pt>
                <c:pt idx="210">
                  <c:v>9.6516119884638804E-2</c:v>
                </c:pt>
                <c:pt idx="211">
                  <c:v>9.6095109848598606E-2</c:v>
                </c:pt>
                <c:pt idx="212">
                  <c:v>9.56775719690377E-2</c:v>
                </c:pt>
                <c:pt idx="213">
                  <c:v>9.52634651101745E-2</c:v>
                </c:pt>
                <c:pt idx="214">
                  <c:v>9.48527487617222E-2</c:v>
                </c:pt>
                <c:pt idx="215">
                  <c:v>9.4445383027426999E-2</c:v>
                </c:pt>
                <c:pt idx="216">
                  <c:v>9.4041328613848493E-2</c:v>
                </c:pt>
                <c:pt idx="217">
                  <c:v>9.3640546819377099E-2</c:v>
                </c:pt>
                <c:pt idx="218">
                  <c:v>9.3242999523483694E-2</c:v>
                </c:pt>
                <c:pt idx="219">
                  <c:v>9.2848649176193801E-2</c:v>
                </c:pt>
                <c:pt idx="220">
                  <c:v>9.2457458787784094E-2</c:v>
                </c:pt>
                <c:pt idx="221">
                  <c:v>9.2069391918692997E-2</c:v>
                </c:pt>
                <c:pt idx="222">
                  <c:v>9.1684412669642307E-2</c:v>
                </c:pt>
                <c:pt idx="223">
                  <c:v>9.1302485671964098E-2</c:v>
                </c:pt>
                <c:pt idx="224">
                  <c:v>9.0923576078128607E-2</c:v>
                </c:pt>
                <c:pt idx="225">
                  <c:v>9.0547649552467704E-2</c:v>
                </c:pt>
                <c:pt idx="226">
                  <c:v>9.0174672262089695E-2</c:v>
                </c:pt>
                <c:pt idx="227">
                  <c:v>8.9804610867981902E-2</c:v>
                </c:pt>
                <c:pt idx="228">
                  <c:v>8.9437432516295004E-2</c:v>
                </c:pt>
                <c:pt idx="229">
                  <c:v>8.9073104829806099E-2</c:v>
                </c:pt>
                <c:pt idx="230">
                  <c:v>8.8711595899556697E-2</c:v>
                </c:pt>
                <c:pt idx="231">
                  <c:v>8.8352874276659693E-2</c:v>
                </c:pt>
                <c:pt idx="232">
                  <c:v>8.7996908964274506E-2</c:v>
                </c:pt>
                <c:pt idx="233">
                  <c:v>8.7643669409742997E-2</c:v>
                </c:pt>
                <c:pt idx="234">
                  <c:v>8.7293125496885796E-2</c:v>
                </c:pt>
                <c:pt idx="235">
                  <c:v>8.6945247538453202E-2</c:v>
                </c:pt>
                <c:pt idx="236">
                  <c:v>8.6600006268727506E-2</c:v>
                </c:pt>
                <c:pt idx="237">
                  <c:v>8.6257372836274507E-2</c:v>
                </c:pt>
                <c:pt idx="238">
                  <c:v>8.5917318796838796E-2</c:v>
                </c:pt>
                <c:pt idx="239">
                  <c:v>8.5579816106382503E-2</c:v>
                </c:pt>
                <c:pt idx="240">
                  <c:v>8.5244837114260105E-2</c:v>
                </c:pt>
                <c:pt idx="241">
                  <c:v>8.4912354556530997E-2</c:v>
                </c:pt>
                <c:pt idx="242">
                  <c:v>8.4582341549402904E-2</c:v>
                </c:pt>
                <c:pt idx="243">
                  <c:v>8.4254771582804797E-2</c:v>
                </c:pt>
                <c:pt idx="244">
                  <c:v>8.3929618514087298E-2</c:v>
                </c:pt>
                <c:pt idx="245">
                  <c:v>8.3606856561845605E-2</c:v>
                </c:pt>
                <c:pt idx="246">
                  <c:v>8.3286460299863904E-2</c:v>
                </c:pt>
                <c:pt idx="247">
                  <c:v>8.2968404651177996E-2</c:v>
                </c:pt>
                <c:pt idx="248">
                  <c:v>8.2652664882254007E-2</c:v>
                </c:pt>
                <c:pt idx="249">
                  <c:v>8.2339216597278705E-2</c:v>
                </c:pt>
                <c:pt idx="250">
                  <c:v>8.2028035732562496E-2</c:v>
                </c:pt>
                <c:pt idx="251">
                  <c:v>8.1719098551049099E-2</c:v>
                </c:pt>
                <c:pt idx="252">
                  <c:v>8.1412381636931402E-2</c:v>
                </c:pt>
                <c:pt idx="253">
                  <c:v>8.1107861890371405E-2</c:v>
                </c:pt>
                <c:pt idx="254">
                  <c:v>8.0805516522320195E-2</c:v>
                </c:pt>
                <c:pt idx="255">
                  <c:v>8.0505323049438499E-2</c:v>
                </c:pt>
                <c:pt idx="256">
                  <c:v>8.0207259289112695E-2</c:v>
                </c:pt>
                <c:pt idx="257">
                  <c:v>7.9911303354567198E-2</c:v>
                </c:pt>
                <c:pt idx="258">
                  <c:v>7.9617433650067598E-2</c:v>
                </c:pt>
                <c:pt idx="259">
                  <c:v>7.9325628866216399E-2</c:v>
                </c:pt>
                <c:pt idx="260">
                  <c:v>7.9035867975336793E-2</c:v>
                </c:pt>
                <c:pt idx="261">
                  <c:v>7.87481302269432E-2</c:v>
                </c:pt>
                <c:pt idx="262">
                  <c:v>7.8462395143297406E-2</c:v>
                </c:pt>
                <c:pt idx="263">
                  <c:v>7.8178642515047095E-2</c:v>
                </c:pt>
                <c:pt idx="264">
                  <c:v>7.7896852396947297E-2</c:v>
                </c:pt>
                <c:pt idx="265">
                  <c:v>7.7617005103659598E-2</c:v>
                </c:pt>
                <c:pt idx="266">
                  <c:v>7.7339081205631405E-2</c:v>
                </c:pt>
                <c:pt idx="267">
                  <c:v>7.7063061525050006E-2</c:v>
                </c:pt>
                <c:pt idx="268">
                  <c:v>7.6788927131872894E-2</c:v>
                </c:pt>
                <c:pt idx="269">
                  <c:v>7.6516659339929793E-2</c:v>
                </c:pt>
                <c:pt idx="270">
                  <c:v>7.6246239703097796E-2</c:v>
                </c:pt>
                <c:pt idx="271">
                  <c:v>7.59776500115458E-2</c:v>
                </c:pt>
                <c:pt idx="272">
                  <c:v>7.5710872288047501E-2</c:v>
                </c:pt>
                <c:pt idx="273">
                  <c:v>7.5445888784363202E-2</c:v>
                </c:pt>
                <c:pt idx="274">
                  <c:v>7.5182681977685406E-2</c:v>
                </c:pt>
                <c:pt idx="275">
                  <c:v>7.4921234567150496E-2</c:v>
                </c:pt>
                <c:pt idx="276">
                  <c:v>7.4661529470413102E-2</c:v>
                </c:pt>
                <c:pt idx="277">
                  <c:v>7.4403549820282203E-2</c:v>
                </c:pt>
                <c:pt idx="278">
                  <c:v>7.41472789614184E-2</c:v>
                </c:pt>
                <c:pt idx="279">
                  <c:v>7.3892700447089704E-2</c:v>
                </c:pt>
                <c:pt idx="280">
                  <c:v>7.3639798035986401E-2</c:v>
                </c:pt>
                <c:pt idx="281">
                  <c:v>7.3388555689092597E-2</c:v>
                </c:pt>
                <c:pt idx="282">
                  <c:v>7.3138957566613094E-2</c:v>
                </c:pt>
                <c:pt idx="283">
                  <c:v>7.2890988024955694E-2</c:v>
                </c:pt>
                <c:pt idx="284">
                  <c:v>7.2644631613766705E-2</c:v>
                </c:pt>
                <c:pt idx="285">
                  <c:v>7.2399873073018803E-2</c:v>
                </c:pt>
                <c:pt idx="286">
                  <c:v>7.2156697330150801E-2</c:v>
                </c:pt>
                <c:pt idx="287">
                  <c:v>7.1915089497257195E-2</c:v>
                </c:pt>
                <c:pt idx="288">
                  <c:v>7.1675034868327894E-2</c:v>
                </c:pt>
                <c:pt idx="289">
                  <c:v>7.1436518916535505E-2</c:v>
                </c:pt>
                <c:pt idx="290">
                  <c:v>7.1199527291570405E-2</c:v>
                </c:pt>
                <c:pt idx="291">
                  <c:v>7.09640458170228E-2</c:v>
                </c:pt>
                <c:pt idx="292">
                  <c:v>7.0730060487809499E-2</c:v>
                </c:pt>
                <c:pt idx="293">
                  <c:v>7.0497557467645702E-2</c:v>
                </c:pt>
                <c:pt idx="294">
                  <c:v>7.0266523086560798E-2</c:v>
                </c:pt>
                <c:pt idx="295">
                  <c:v>7.0036943838456794E-2</c:v>
                </c:pt>
                <c:pt idx="296">
                  <c:v>6.9808806378708704E-2</c:v>
                </c:pt>
                <c:pt idx="297">
                  <c:v>6.9582097521806899E-2</c:v>
                </c:pt>
                <c:pt idx="298">
                  <c:v>6.9356804239038297E-2</c:v>
                </c:pt>
                <c:pt idx="299">
                  <c:v>6.9132913656209494E-2</c:v>
                </c:pt>
                <c:pt idx="300">
                  <c:v>6.8910413051406397E-2</c:v>
                </c:pt>
                <c:pt idx="301">
                  <c:v>6.8689289852793697E-2</c:v>
                </c:pt>
                <c:pt idx="302">
                  <c:v>6.8469531636450906E-2</c:v>
                </c:pt>
                <c:pt idx="303">
                  <c:v>6.8251126124245096E-2</c:v>
                </c:pt>
                <c:pt idx="304">
                  <c:v>6.80340611817397E-2</c:v>
                </c:pt>
                <c:pt idx="305">
                  <c:v>6.7818324816138795E-2</c:v>
                </c:pt>
                <c:pt idx="306">
                  <c:v>6.7603905174264997E-2</c:v>
                </c:pt>
                <c:pt idx="307">
                  <c:v>6.7390790540572898E-2</c:v>
                </c:pt>
                <c:pt idx="308">
                  <c:v>6.7178969335193905E-2</c:v>
                </c:pt>
                <c:pt idx="309">
                  <c:v>6.6968430112014907E-2</c:v>
                </c:pt>
                <c:pt idx="310">
                  <c:v>6.6759161556788696E-2</c:v>
                </c:pt>
                <c:pt idx="311">
                  <c:v>6.65511524852756E-2</c:v>
                </c:pt>
                <c:pt idx="312">
                  <c:v>6.6344391841416106E-2</c:v>
                </c:pt>
                <c:pt idx="313">
                  <c:v>6.6138868695532801E-2</c:v>
                </c:pt>
                <c:pt idx="314">
                  <c:v>6.5934572242563799E-2</c:v>
                </c:pt>
                <c:pt idx="315">
                  <c:v>6.5731491800323505E-2</c:v>
                </c:pt>
                <c:pt idx="316">
                  <c:v>6.5529616807792498E-2</c:v>
                </c:pt>
                <c:pt idx="317">
                  <c:v>6.5328936823435602E-2</c:v>
                </c:pt>
                <c:pt idx="318">
                  <c:v>6.5129441523547299E-2</c:v>
                </c:pt>
                <c:pt idx="319">
                  <c:v>6.4931120700623998E-2</c:v>
                </c:pt>
                <c:pt idx="320">
                  <c:v>6.47339642617627E-2</c:v>
                </c:pt>
                <c:pt idx="321">
                  <c:v>6.4537962227086104E-2</c:v>
                </c:pt>
                <c:pt idx="322">
                  <c:v>6.4343104728192102E-2</c:v>
                </c:pt>
                <c:pt idx="323">
                  <c:v>6.4149382006630104E-2</c:v>
                </c:pt>
                <c:pt idx="324">
                  <c:v>6.3956784412399798E-2</c:v>
                </c:pt>
                <c:pt idx="325">
                  <c:v>6.3765302402475396E-2</c:v>
                </c:pt>
                <c:pt idx="326">
                  <c:v>6.3574926539353302E-2</c:v>
                </c:pt>
                <c:pt idx="327">
                  <c:v>6.3385647489622707E-2</c:v>
                </c:pt>
                <c:pt idx="328">
                  <c:v>6.3197456022558995E-2</c:v>
                </c:pt>
                <c:pt idx="329">
                  <c:v>6.3010343008739797E-2</c:v>
                </c:pt>
                <c:pt idx="330">
                  <c:v>6.2824299418682894E-2</c:v>
                </c:pt>
                <c:pt idx="331">
                  <c:v>6.2639316321505406E-2</c:v>
                </c:pt>
                <c:pt idx="332">
                  <c:v>6.2455384883604699E-2</c:v>
                </c:pt>
                <c:pt idx="333">
                  <c:v>6.2272496367359403E-2</c:v>
                </c:pt>
                <c:pt idx="334">
                  <c:v>6.2090642129851902E-2</c:v>
                </c:pt>
                <c:pt idx="335">
                  <c:v>6.19098136216093E-2</c:v>
                </c:pt>
                <c:pt idx="336">
                  <c:v>6.1730002385365697E-2</c:v>
                </c:pt>
                <c:pt idx="337">
                  <c:v>6.1551200054842999E-2</c:v>
                </c:pt>
                <c:pt idx="338">
                  <c:v>6.1373398353550303E-2</c:v>
                </c:pt>
                <c:pt idx="339">
                  <c:v>6.1196589093603003E-2</c:v>
                </c:pt>
                <c:pt idx="340">
                  <c:v>6.10207641745594E-2</c:v>
                </c:pt>
                <c:pt idx="341">
                  <c:v>6.0845915582275603E-2</c:v>
                </c:pt>
                <c:pt idx="342">
                  <c:v>6.0672035387778003E-2</c:v>
                </c:pt>
                <c:pt idx="343">
                  <c:v>6.0499115746153298E-2</c:v>
                </c:pt>
                <c:pt idx="344">
                  <c:v>6.0327148895455297E-2</c:v>
                </c:pt>
                <c:pt idx="345">
                  <c:v>6.0156127155628597E-2</c:v>
                </c:pt>
                <c:pt idx="346">
                  <c:v>5.9986042927448899E-2</c:v>
                </c:pt>
                <c:pt idx="347">
                  <c:v>5.98168886914794E-2</c:v>
                </c:pt>
                <c:pt idx="348">
                  <c:v>5.9648657007042603E-2</c:v>
                </c:pt>
                <c:pt idx="349">
                  <c:v>5.9481340511208701E-2</c:v>
                </c:pt>
                <c:pt idx="350">
                  <c:v>5.9314931917798401E-2</c:v>
                </c:pt>
                <c:pt idx="351">
                  <c:v>5.9149424016401102E-2</c:v>
                </c:pt>
                <c:pt idx="352">
                  <c:v>5.89848096714084E-2</c:v>
                </c:pt>
                <c:pt idx="353">
                  <c:v>5.8821081821061202E-2</c:v>
                </c:pt>
                <c:pt idx="354">
                  <c:v>5.8658233476511903E-2</c:v>
                </c:pt>
                <c:pt idx="355">
                  <c:v>5.8496257720900301E-2</c:v>
                </c:pt>
                <c:pt idx="356">
                  <c:v>5.8335147708443398E-2</c:v>
                </c:pt>
                <c:pt idx="357">
                  <c:v>5.8174896663538901E-2</c:v>
                </c:pt>
                <c:pt idx="358">
                  <c:v>5.8015497879881701E-2</c:v>
                </c:pt>
                <c:pt idx="359">
                  <c:v>5.7856944719593698E-2</c:v>
                </c:pt>
                <c:pt idx="360">
                  <c:v>5.76992306123668E-2</c:v>
                </c:pt>
                <c:pt idx="361">
                  <c:v>5.7542349054618198E-2</c:v>
                </c:pt>
                <c:pt idx="362">
                  <c:v>5.7386293608657997E-2</c:v>
                </c:pt>
                <c:pt idx="363">
                  <c:v>5.7231057901869699E-2</c:v>
                </c:pt>
                <c:pt idx="364">
                  <c:v>5.7076635625902199E-2</c:v>
                </c:pt>
                <c:pt idx="365">
                  <c:v>5.69230205358736E-2</c:v>
                </c:pt>
                <c:pt idx="366">
                  <c:v>5.67702064495871E-2</c:v>
                </c:pt>
                <c:pt idx="367">
                  <c:v>5.6618187246758003E-2</c:v>
                </c:pt>
                <c:pt idx="368">
                  <c:v>5.64669568682519E-2</c:v>
                </c:pt>
                <c:pt idx="369">
                  <c:v>5.6316509315334197E-2</c:v>
                </c:pt>
                <c:pt idx="370">
                  <c:v>5.6166838648930503E-2</c:v>
                </c:pt>
                <c:pt idx="371">
                  <c:v>5.6017938988897203E-2</c:v>
                </c:pt>
                <c:pt idx="372">
                  <c:v>5.5869804513303298E-2</c:v>
                </c:pt>
                <c:pt idx="373">
                  <c:v>5.5722429457722301E-2</c:v>
                </c:pt>
                <c:pt idx="374">
                  <c:v>5.5575808114533901E-2</c:v>
                </c:pt>
                <c:pt idx="375">
                  <c:v>5.54299348322361E-2</c:v>
                </c:pt>
                <c:pt idx="376">
                  <c:v>5.5284804014767298E-2</c:v>
                </c:pt>
                <c:pt idx="377">
                  <c:v>5.5140410120837598E-2</c:v>
                </c:pt>
                <c:pt idx="378">
                  <c:v>5.4996747663269903E-2</c:v>
                </c:pt>
                <c:pt idx="379">
                  <c:v>5.4853811208350499E-2</c:v>
                </c:pt>
                <c:pt idx="380">
                  <c:v>5.4711595375188299E-2</c:v>
                </c:pt>
                <c:pt idx="381">
                  <c:v>5.4570094835084203E-2</c:v>
                </c:pt>
                <c:pt idx="382">
                  <c:v>5.4429304310907901E-2</c:v>
                </c:pt>
                <c:pt idx="383">
                  <c:v>5.4289218576485103E-2</c:v>
                </c:pt>
                <c:pt idx="384">
                  <c:v>5.4149832455991802E-2</c:v>
                </c:pt>
                <c:pt idx="385">
                  <c:v>5.4011140823358297E-2</c:v>
                </c:pt>
                <c:pt idx="386">
                  <c:v>5.3873138601680803E-2</c:v>
                </c:pt>
                <c:pt idx="387">
                  <c:v>5.3735820762641502E-2</c:v>
                </c:pt>
                <c:pt idx="388">
                  <c:v>5.3599182325937002E-2</c:v>
                </c:pt>
                <c:pt idx="389">
                  <c:v>5.3463218358714197E-2</c:v>
                </c:pt>
                <c:pt idx="390">
                  <c:v>5.3327923975013902E-2</c:v>
                </c:pt>
                <c:pt idx="391">
                  <c:v>5.31932943352234E-2</c:v>
                </c:pt>
                <c:pt idx="392">
                  <c:v>5.30593246455347E-2</c:v>
                </c:pt>
                <c:pt idx="393">
                  <c:v>5.2926010157411697E-2</c:v>
                </c:pt>
                <c:pt idx="394">
                  <c:v>5.2793346167064298E-2</c:v>
                </c:pt>
                <c:pt idx="395">
                  <c:v>5.2661328014929398E-2</c:v>
                </c:pt>
                <c:pt idx="396">
                  <c:v>5.2529951085159503E-2</c:v>
                </c:pt>
                <c:pt idx="397">
                  <c:v>5.2399210805117898E-2</c:v>
                </c:pt>
                <c:pt idx="398">
                  <c:v>5.2269102644880799E-2</c:v>
                </c:pt>
                <c:pt idx="399">
                  <c:v>5.2139622116746803E-2</c:v>
                </c:pt>
                <c:pt idx="400">
                  <c:v>5.2010764774752201E-2</c:v>
                </c:pt>
                <c:pt idx="401">
                  <c:v>5.1882526214193501E-2</c:v>
                </c:pt>
                <c:pt idx="402">
                  <c:v>5.17549020711561E-2</c:v>
                </c:pt>
                <c:pt idx="403">
                  <c:v>5.16278880220492E-2</c:v>
                </c:pt>
                <c:pt idx="404">
                  <c:v>5.1501479783147598E-2</c:v>
                </c:pt>
                <c:pt idx="405">
                  <c:v>5.1375673110138798E-2</c:v>
                </c:pt>
                <c:pt idx="406">
                  <c:v>5.1250463797677101E-2</c:v>
                </c:pt>
                <c:pt idx="407">
                  <c:v>5.11258476789428E-2</c:v>
                </c:pt>
                <c:pt idx="408">
                  <c:v>5.1001820625207799E-2</c:v>
                </c:pt>
                <c:pt idx="409">
                  <c:v>5.0878378545407103E-2</c:v>
                </c:pt>
                <c:pt idx="410">
                  <c:v>5.0755517385715598E-2</c:v>
                </c:pt>
                <c:pt idx="411">
                  <c:v>5.0633233129130803E-2</c:v>
                </c:pt>
                <c:pt idx="412">
                  <c:v>5.0511521795060799E-2</c:v>
                </c:pt>
                <c:pt idx="413">
                  <c:v>5.0390379438918297E-2</c:v>
                </c:pt>
                <c:pt idx="414">
                  <c:v>5.0269802151719299E-2</c:v>
                </c:pt>
                <c:pt idx="415">
                  <c:v>5.0149786059687201E-2</c:v>
                </c:pt>
                <c:pt idx="416">
                  <c:v>5.00303273238627E-2</c:v>
                </c:pt>
                <c:pt idx="417">
                  <c:v>4.9911422139718199E-2</c:v>
                </c:pt>
                <c:pt idx="418">
                  <c:v>4.9793066736777199E-2</c:v>
                </c:pt>
                <c:pt idx="419">
                  <c:v>4.9675257378239399E-2</c:v>
                </c:pt>
                <c:pt idx="420">
                  <c:v>4.9557990360609899E-2</c:v>
                </c:pt>
                <c:pt idx="421">
                  <c:v>4.9441262013333702E-2</c:v>
                </c:pt>
                <c:pt idx="422">
                  <c:v>4.9325068698434602E-2</c:v>
                </c:pt>
                <c:pt idx="423">
                  <c:v>4.9209406810159298E-2</c:v>
                </c:pt>
                <c:pt idx="424">
                  <c:v>4.9094272774625497E-2</c:v>
                </c:pt>
                <c:pt idx="425">
                  <c:v>4.8979663049474903E-2</c:v>
                </c:pt>
                <c:pt idx="426">
                  <c:v>4.8865574123530799E-2</c:v>
                </c:pt>
                <c:pt idx="427">
                  <c:v>4.8752002516459697E-2</c:v>
                </c:pt>
                <c:pt idx="428">
                  <c:v>4.86389447784377E-2</c:v>
                </c:pt>
                <c:pt idx="429">
                  <c:v>4.8526397489820398E-2</c:v>
                </c:pt>
                <c:pt idx="430">
                  <c:v>4.8414357260818497E-2</c:v>
                </c:pt>
                <c:pt idx="431">
                  <c:v>4.8302820731175602E-2</c:v>
                </c:pt>
                <c:pt idx="432">
                  <c:v>4.8191784569851799E-2</c:v>
                </c:pt>
                <c:pt idx="433">
                  <c:v>4.8081245474710502E-2</c:v>
                </c:pt>
                <c:pt idx="434">
                  <c:v>4.7971200172208898E-2</c:v>
                </c:pt>
                <c:pt idx="435">
                  <c:v>4.7861645417093403E-2</c:v>
                </c:pt>
                <c:pt idx="436">
                  <c:v>4.7752577992098102E-2</c:v>
                </c:pt>
                <c:pt idx="437">
                  <c:v>4.7643994707646901E-2</c:v>
                </c:pt>
                <c:pt idx="438">
                  <c:v>4.7535892401560302E-2</c:v>
                </c:pt>
                <c:pt idx="439">
                  <c:v>4.7428267938765097E-2</c:v>
                </c:pt>
                <c:pt idx="440">
                  <c:v>4.7321118211007797E-2</c:v>
                </c:pt>
                <c:pt idx="441">
                  <c:v>4.7214440136572E-2</c:v>
                </c:pt>
                <c:pt idx="442">
                  <c:v>4.7108230659999001E-2</c:v>
                </c:pt>
                <c:pt idx="443">
                  <c:v>4.7002486751811803E-2</c:v>
                </c:pt>
                <c:pt idx="444">
                  <c:v>4.6897205408242902E-2</c:v>
                </c:pt>
                <c:pt idx="445">
                  <c:v>4.6792383650965497E-2</c:v>
                </c:pt>
                <c:pt idx="446">
                  <c:v>4.6688018526827101E-2</c:v>
                </c:pt>
                <c:pt idx="447">
                  <c:v>4.6584107107588001E-2</c:v>
                </c:pt>
                <c:pt idx="448">
                  <c:v>4.6480646489661499E-2</c:v>
                </c:pt>
                <c:pt idx="449">
                  <c:v>4.6377633793858203E-2</c:v>
                </c:pt>
                <c:pt idx="450">
                  <c:v>4.6275066165133202E-2</c:v>
                </c:pt>
                <c:pt idx="451">
                  <c:v>4.6172940772336198E-2</c:v>
                </c:pt>
                <c:pt idx="452">
                  <c:v>4.6071254807965402E-2</c:v>
                </c:pt>
                <c:pt idx="453">
                  <c:v>4.5970005487923002E-2</c:v>
                </c:pt>
                <c:pt idx="454">
                  <c:v>4.5869190051275502E-2</c:v>
                </c:pt>
                <c:pt idx="455">
                  <c:v>4.5768805760015401E-2</c:v>
                </c:pt>
                <c:pt idx="456">
                  <c:v>4.5668849898826303E-2</c:v>
                </c:pt>
                <c:pt idx="457">
                  <c:v>4.5569319774851597E-2</c:v>
                </c:pt>
                <c:pt idx="458">
                  <c:v>4.5470212717464403E-2</c:v>
                </c:pt>
                <c:pt idx="459">
                  <c:v>4.5371526078042103E-2</c:v>
                </c:pt>
                <c:pt idx="460">
                  <c:v>4.5273257229741799E-2</c:v>
                </c:pt>
                <c:pt idx="461">
                  <c:v>4.5175403567279997E-2</c:v>
                </c:pt>
                <c:pt idx="462">
                  <c:v>4.5077962506714302E-2</c:v>
                </c:pt>
                <c:pt idx="463">
                  <c:v>4.49809314852272E-2</c:v>
                </c:pt>
                <c:pt idx="464">
                  <c:v>4.4884307960913403E-2</c:v>
                </c:pt>
                <c:pt idx="465">
                  <c:v>4.4788089412569301E-2</c:v>
                </c:pt>
                <c:pt idx="466">
                  <c:v>4.4692273339484702E-2</c:v>
                </c:pt>
                <c:pt idx="467">
                  <c:v>4.4596857261237598E-2</c:v>
                </c:pt>
                <c:pt idx="468">
                  <c:v>4.4501838717490597E-2</c:v>
                </c:pt>
                <c:pt idx="469">
                  <c:v>4.4407215267790803E-2</c:v>
                </c:pt>
                <c:pt idx="470">
                  <c:v>4.4312984491370902E-2</c:v>
                </c:pt>
                <c:pt idx="471">
                  <c:v>4.4219143986953702E-2</c:v>
                </c:pt>
                <c:pt idx="472">
                  <c:v>4.4125691372558097E-2</c:v>
                </c:pt>
                <c:pt idx="473">
                  <c:v>4.4032624285308103E-2</c:v>
                </c:pt>
                <c:pt idx="474">
                  <c:v>4.3939940381242999E-2</c:v>
                </c:pt>
                <c:pt idx="475">
                  <c:v>4.3847637335131501E-2</c:v>
                </c:pt>
                <c:pt idx="476">
                  <c:v>4.3755712840286003E-2</c:v>
                </c:pt>
                <c:pt idx="477">
                  <c:v>4.3664164608380698E-2</c:v>
                </c:pt>
                <c:pt idx="478">
                  <c:v>4.3572990369270898E-2</c:v>
                </c:pt>
                <c:pt idx="479">
                  <c:v>4.3482187870814697E-2</c:v>
                </c:pt>
                <c:pt idx="480">
                  <c:v>4.3391754878696898E-2</c:v>
                </c:pt>
                <c:pt idx="481">
                  <c:v>4.3301689176254501E-2</c:v>
                </c:pt>
                <c:pt idx="482">
                  <c:v>4.3211988564304998E-2</c:v>
                </c:pt>
                <c:pt idx="483">
                  <c:v>4.3122650860975803E-2</c:v>
                </c:pt>
                <c:pt idx="484">
                  <c:v>4.3033673901536201E-2</c:v>
                </c:pt>
                <c:pt idx="485">
                  <c:v>4.29450555382309E-2</c:v>
                </c:pt>
                <c:pt idx="486">
                  <c:v>4.2856793640115999E-2</c:v>
                </c:pt>
                <c:pt idx="487">
                  <c:v>4.27688860928961E-2</c:v>
                </c:pt>
                <c:pt idx="488">
                  <c:v>4.26813307987641E-2</c:v>
                </c:pt>
                <c:pt idx="489">
                  <c:v>4.2594125676242198E-2</c:v>
                </c:pt>
                <c:pt idx="490">
                  <c:v>4.25072686600248E-2</c:v>
                </c:pt>
                <c:pt idx="491">
                  <c:v>4.2420757700823798E-2</c:v>
                </c:pt>
                <c:pt idx="492">
                  <c:v>4.2334590765214501E-2</c:v>
                </c:pt>
                <c:pt idx="493">
                  <c:v>4.22487658354848E-2</c:v>
                </c:pt>
                <c:pt idx="494">
                  <c:v>4.2163280909484402E-2</c:v>
                </c:pt>
                <c:pt idx="495">
                  <c:v>4.2078134000477302E-2</c:v>
                </c:pt>
                <c:pt idx="496">
                  <c:v>4.1993323136994803E-2</c:v>
                </c:pt>
                <c:pt idx="497">
                  <c:v>4.1908846362690599E-2</c:v>
                </c:pt>
                <c:pt idx="498">
                  <c:v>4.1824701736197699E-2</c:v>
                </c:pt>
                <c:pt idx="499">
                  <c:v>4.1740887330986597E-2</c:v>
                </c:pt>
                <c:pt idx="500">
                  <c:v>4.1657401235225502E-2</c:v>
                </c:pt>
                <c:pt idx="501">
                  <c:v>4.15742415516413E-2</c:v>
                </c:pt>
                <c:pt idx="502">
                  <c:v>4.1491406397383197E-2</c:v>
                </c:pt>
                <c:pt idx="503">
                  <c:v>4.1408893903886697E-2</c:v>
                </c:pt>
                <c:pt idx="504">
                  <c:v>4.1326702216740202E-2</c:v>
                </c:pt>
                <c:pt idx="505">
                  <c:v>4.1244829495552297E-2</c:v>
                </c:pt>
                <c:pt idx="506">
                  <c:v>4.1163273913820998E-2</c:v>
                </c:pt>
                <c:pt idx="507">
                  <c:v>4.1082033658804001E-2</c:v>
                </c:pt>
                <c:pt idx="508">
                  <c:v>4.1001106931390599E-2</c:v>
                </c:pt>
                <c:pt idx="509">
                  <c:v>4.09204919459756E-2</c:v>
                </c:pt>
                <c:pt idx="510">
                  <c:v>4.0840186930333103E-2</c:v>
                </c:pt>
                <c:pt idx="511">
                  <c:v>4.0760190125493603E-2</c:v>
                </c:pt>
                <c:pt idx="512">
                  <c:v>4.0680499785620799E-2</c:v>
                </c:pt>
                <c:pt idx="513">
                  <c:v>4.0601114177890703E-2</c:v>
                </c:pt>
                <c:pt idx="514">
                  <c:v>4.0522031582371901E-2</c:v>
                </c:pt>
                <c:pt idx="515">
                  <c:v>4.0443250291906499E-2</c:v>
                </c:pt>
                <c:pt idx="516">
                  <c:v>4.0364768611993597E-2</c:v>
                </c:pt>
                <c:pt idx="517">
                  <c:v>4.0286584860672901E-2</c:v>
                </c:pt>
                <c:pt idx="518">
                  <c:v>4.0208697368410103E-2</c:v>
                </c:pt>
                <c:pt idx="519">
                  <c:v>4.0131104477983397E-2</c:v>
                </c:pt>
                <c:pt idx="520">
                  <c:v>4.0053804544371303E-2</c:v>
                </c:pt>
                <c:pt idx="521">
                  <c:v>3.9976795934641797E-2</c:v>
                </c:pt>
                <c:pt idx="522">
                  <c:v>3.99000770278422E-2</c:v>
                </c:pt>
                <c:pt idx="523">
                  <c:v>3.9823646214890797E-2</c:v>
                </c:pt>
                <c:pt idx="524">
                  <c:v>3.9747501898469297E-2</c:v>
                </c:pt>
                <c:pt idx="525">
                  <c:v>3.9671642492916499E-2</c:v>
                </c:pt>
                <c:pt idx="526">
                  <c:v>3.9596066424123201E-2</c:v>
                </c:pt>
                <c:pt idx="527">
                  <c:v>3.9520772129428297E-2</c:v>
                </c:pt>
                <c:pt idx="528">
                  <c:v>3.94457580575154E-2</c:v>
                </c:pt>
                <c:pt idx="529">
                  <c:v>3.9371022668311599E-2</c:v>
                </c:pt>
                <c:pt idx="530">
                  <c:v>3.9296564432886399E-2</c:v>
                </c:pt>
                <c:pt idx="531">
                  <c:v>3.9222381833352103E-2</c:v>
                </c:pt>
                <c:pt idx="532">
                  <c:v>3.91484733627653E-2</c:v>
                </c:pt>
                <c:pt idx="533">
                  <c:v>3.9074837525029098E-2</c:v>
                </c:pt>
                <c:pt idx="534">
                  <c:v>3.9001472834796901E-2</c:v>
                </c:pt>
                <c:pt idx="535">
                  <c:v>3.8928377817376798E-2</c:v>
                </c:pt>
                <c:pt idx="536">
                  <c:v>3.8855551008636698E-2</c:v>
                </c:pt>
                <c:pt idx="537">
                  <c:v>3.8782990954911702E-2</c:v>
                </c:pt>
                <c:pt idx="538">
                  <c:v>3.8710696212910498E-2</c:v>
                </c:pt>
                <c:pt idx="539">
                  <c:v>3.86386653496247E-2</c:v>
                </c:pt>
                <c:pt idx="540">
                  <c:v>3.8566896942237798E-2</c:v>
                </c:pt>
                <c:pt idx="541">
                  <c:v>3.8495389578035798E-2</c:v>
                </c:pt>
                <c:pt idx="542">
                  <c:v>3.8424141854318299E-2</c:v>
                </c:pt>
                <c:pt idx="543">
                  <c:v>3.8353152378310801E-2</c:v>
                </c:pt>
                <c:pt idx="544">
                  <c:v>3.8282419767077698E-2</c:v>
                </c:pt>
                <c:pt idx="545">
                  <c:v>3.8211942647436901E-2</c:v>
                </c:pt>
                <c:pt idx="546">
                  <c:v>3.8141719655873998E-2</c:v>
                </c:pt>
                <c:pt idx="547">
                  <c:v>3.8071749438458501E-2</c:v>
                </c:pt>
                <c:pt idx="548">
                  <c:v>3.80020306507605E-2</c:v>
                </c:pt>
                <c:pt idx="549">
                  <c:v>3.7932561957768202E-2</c:v>
                </c:pt>
                <c:pt idx="550">
                  <c:v>3.7863342033806202E-2</c:v>
                </c:pt>
                <c:pt idx="551">
                  <c:v>3.7794369562455001E-2</c:v>
                </c:pt>
                <c:pt idx="552">
                  <c:v>3.7725643236470902E-2</c:v>
                </c:pt>
                <c:pt idx="553">
                  <c:v>3.76571617577066E-2</c:v>
                </c:pt>
                <c:pt idx="554">
                  <c:v>3.7588923837033598E-2</c:v>
                </c:pt>
                <c:pt idx="555">
                  <c:v>3.75209281942641E-2</c:v>
                </c:pt>
                <c:pt idx="556">
                  <c:v>3.7453173558074503E-2</c:v>
                </c:pt>
                <c:pt idx="557">
                  <c:v>3.7385658665929501E-2</c:v>
                </c:pt>
                <c:pt idx="558">
                  <c:v>3.7318382264007098E-2</c:v>
                </c:pt>
                <c:pt idx="559">
                  <c:v>3.7251343107123698E-2</c:v>
                </c:pt>
                <c:pt idx="560">
                  <c:v>3.7184539958661202E-2</c:v>
                </c:pt>
                <c:pt idx="561">
                  <c:v>3.7117971590493397E-2</c:v>
                </c:pt>
                <c:pt idx="562">
                  <c:v>3.7051636782914399E-2</c:v>
                </c:pt>
                <c:pt idx="563">
                  <c:v>3.6985534324566902E-2</c:v>
                </c:pt>
                <c:pt idx="564">
                  <c:v>3.6919663012371602E-2</c:v>
                </c:pt>
                <c:pt idx="565">
                  <c:v>3.6854021651457201E-2</c:v>
                </c:pt>
                <c:pt idx="566">
                  <c:v>3.6788609055090897E-2</c:v>
                </c:pt>
                <c:pt idx="567">
                  <c:v>3.6723424044610299E-2</c:v>
                </c:pt>
                <c:pt idx="568">
                  <c:v>3.6658465449354999E-2</c:v>
                </c:pt>
                <c:pt idx="569">
                  <c:v>3.6593732106599698E-2</c:v>
                </c:pt>
                <c:pt idx="570">
                  <c:v>3.6529222861487499E-2</c:v>
                </c:pt>
                <c:pt idx="571">
                  <c:v>3.6464936566964097E-2</c:v>
                </c:pt>
                <c:pt idx="572">
                  <c:v>3.6400872083712503E-2</c:v>
                </c:pt>
                <c:pt idx="573">
                  <c:v>3.63370282800883E-2</c:v>
                </c:pt>
                <c:pt idx="574">
                  <c:v>3.62734040320562E-2</c:v>
                </c:pt>
                <c:pt idx="575">
                  <c:v>3.6209998223126101E-2</c:v>
                </c:pt>
                <c:pt idx="576">
                  <c:v>3.6146809744290902E-2</c:v>
                </c:pt>
                <c:pt idx="577">
                  <c:v>3.6083837493964203E-2</c:v>
                </c:pt>
                <c:pt idx="578">
                  <c:v>3.6021080377918797E-2</c:v>
                </c:pt>
                <c:pt idx="579">
                  <c:v>3.5958537309226199E-2</c:v>
                </c:pt>
                <c:pt idx="580">
                  <c:v>3.5896207208195897E-2</c:v>
                </c:pt>
                <c:pt idx="581">
                  <c:v>3.5834089002316001E-2</c:v>
                </c:pt>
                <c:pt idx="582">
                  <c:v>3.5772181626194097E-2</c:v>
                </c:pt>
                <c:pt idx="583">
                  <c:v>3.5710484021498901E-2</c:v>
                </c:pt>
                <c:pt idx="584">
                  <c:v>3.5648995136901999E-2</c:v>
                </c:pt>
                <c:pt idx="585">
                  <c:v>3.5587713928020799E-2</c:v>
                </c:pt>
                <c:pt idx="586">
                  <c:v>3.5526639357361597E-2</c:v>
                </c:pt>
                <c:pt idx="587">
                  <c:v>3.5465770394263497E-2</c:v>
                </c:pt>
                <c:pt idx="588">
                  <c:v>3.5405106014842501E-2</c:v>
                </c:pt>
                <c:pt idx="589">
                  <c:v>3.5344645201936302E-2</c:v>
                </c:pt>
                <c:pt idx="590">
                  <c:v>3.5284386945049998E-2</c:v>
                </c:pt>
                <c:pt idx="591">
                  <c:v>3.52243302403017E-2</c:v>
                </c:pt>
                <c:pt idx="592">
                  <c:v>3.5164474090368998E-2</c:v>
                </c:pt>
                <c:pt idx="593">
                  <c:v>3.51048175044361E-2</c:v>
                </c:pt>
                <c:pt idx="594">
                  <c:v>3.5045359498140999E-2</c:v>
                </c:pt>
                <c:pt idx="595">
                  <c:v>3.4986099093523598E-2</c:v>
                </c:pt>
                <c:pt idx="596">
                  <c:v>3.4927035318974099E-2</c:v>
                </c:pt>
                <c:pt idx="597">
                  <c:v>3.4868167209182198E-2</c:v>
                </c:pt>
                <c:pt idx="598">
                  <c:v>3.4809493805086203E-2</c:v>
                </c:pt>
                <c:pt idx="599">
                  <c:v>3.4751014153822903E-2</c:v>
                </c:pt>
                <c:pt idx="600">
                  <c:v>3.4692727308678298E-2</c:v>
                </c:pt>
                <c:pt idx="601">
                  <c:v>3.4634632329038399E-2</c:v>
                </c:pt>
                <c:pt idx="602">
                  <c:v>3.4576728280340301E-2</c:v>
                </c:pt>
                <c:pt idx="603">
                  <c:v>3.4519014234024203E-2</c:v>
                </c:pt>
                <c:pt idx="604">
                  <c:v>3.4461489267485698E-2</c:v>
                </c:pt>
                <c:pt idx="605">
                  <c:v>3.4404152464028302E-2</c:v>
                </c:pt>
                <c:pt idx="606">
                  <c:v>3.4347002912816803E-2</c:v>
                </c:pt>
                <c:pt idx="607">
                  <c:v>3.4290039708830697E-2</c:v>
                </c:pt>
                <c:pt idx="608">
                  <c:v>3.4233261952818297E-2</c:v>
                </c:pt>
                <c:pt idx="609">
                  <c:v>3.4176668751251298E-2</c:v>
                </c:pt>
                <c:pt idx="610">
                  <c:v>3.4120259216279397E-2</c:v>
                </c:pt>
                <c:pt idx="611">
                  <c:v>3.4064032465685803E-2</c:v>
                </c:pt>
                <c:pt idx="612">
                  <c:v>3.4007987622843197E-2</c:v>
                </c:pt>
                <c:pt idx="613">
                  <c:v>3.3952123816669302E-2</c:v>
                </c:pt>
                <c:pt idx="614">
                  <c:v>3.3896440181583998E-2</c:v>
                </c:pt>
                <c:pt idx="615">
                  <c:v>3.3840935857465997E-2</c:v>
                </c:pt>
                <c:pt idx="616">
                  <c:v>3.3785609989610201E-2</c:v>
                </c:pt>
                <c:pt idx="617">
                  <c:v>3.3730461728685698E-2</c:v>
                </c:pt>
                <c:pt idx="618">
                  <c:v>3.3675490230693599E-2</c:v>
                </c:pt>
                <c:pt idx="619">
                  <c:v>3.3620694656925701E-2</c:v>
                </c:pt>
                <c:pt idx="620">
                  <c:v>3.3566074173923703E-2</c:v>
                </c:pt>
                <c:pt idx="621">
                  <c:v>3.3511627953438101E-2</c:v>
                </c:pt>
                <c:pt idx="622">
                  <c:v>3.34573551723878E-2</c:v>
                </c:pt>
                <c:pt idx="623">
                  <c:v>3.3403255012820703E-2</c:v>
                </c:pt>
                <c:pt idx="624">
                  <c:v>3.3349326661873603E-2</c:v>
                </c:pt>
                <c:pt idx="625">
                  <c:v>3.3295569311733303E-2</c:v>
                </c:pt>
                <c:pt idx="626">
                  <c:v>3.3241982159597602E-2</c:v>
                </c:pt>
                <c:pt idx="627">
                  <c:v>3.3188564407636699E-2</c:v>
                </c:pt>
                <c:pt idx="628">
                  <c:v>3.3135315262955198E-2</c:v>
                </c:pt>
                <c:pt idx="629">
                  <c:v>3.3082233937554398E-2</c:v>
                </c:pt>
                <c:pt idx="630">
                  <c:v>3.30293196482946E-2</c:v>
                </c:pt>
                <c:pt idx="631">
                  <c:v>3.2976571616857901E-2</c:v>
                </c:pt>
                <c:pt idx="632">
                  <c:v>3.2923989069712001E-2</c:v>
                </c:pt>
                <c:pt idx="633">
                  <c:v>3.2871571238073098E-2</c:v>
                </c:pt>
                <c:pt idx="634">
                  <c:v>3.2819317357870102E-2</c:v>
                </c:pt>
                <c:pt idx="635">
                  <c:v>3.2767226669708799E-2</c:v>
                </c:pt>
                <c:pt idx="636">
                  <c:v>3.2715298418836199E-2</c:v>
                </c:pt>
                <c:pt idx="637">
                  <c:v>3.2663531855105898E-2</c:v>
                </c:pt>
                <c:pt idx="638">
                  <c:v>3.2611926232942699E-2</c:v>
                </c:pt>
                <c:pt idx="639">
                  <c:v>3.2560480811308301E-2</c:v>
                </c:pt>
                <c:pt idx="640">
                  <c:v>3.2509194853667198E-2</c:v>
                </c:pt>
                <c:pt idx="641">
                  <c:v>3.2458067627952697E-2</c:v>
                </c:pt>
                <c:pt idx="642">
                  <c:v>3.2407098406533198E-2</c:v>
                </c:pt>
                <c:pt idx="643">
                  <c:v>3.2356286466179197E-2</c:v>
                </c:pt>
                <c:pt idx="644">
                  <c:v>3.2305631088030001E-2</c:v>
                </c:pt>
                <c:pt idx="645">
                  <c:v>3.2255131557561101E-2</c:v>
                </c:pt>
                <c:pt idx="646">
                  <c:v>3.22047871645521E-2</c:v>
                </c:pt>
                <c:pt idx="647">
                  <c:v>3.21545972030539E-2</c:v>
                </c:pt>
                <c:pt idx="648">
                  <c:v>3.2104560971357603E-2</c:v>
                </c:pt>
                <c:pt idx="649">
                  <c:v>3.20546777719624E-2</c:v>
                </c:pt>
                <c:pt idx="650">
                  <c:v>3.20049469115447E-2</c:v>
                </c:pt>
                <c:pt idx="651">
                  <c:v>3.1955367700926801E-2</c:v>
                </c:pt>
                <c:pt idx="652">
                  <c:v>3.19059394550463E-2</c:v>
                </c:pt>
                <c:pt idx="653">
                  <c:v>3.1856661492925903E-2</c:v>
                </c:pt>
                <c:pt idx="654">
                  <c:v>3.1807533137642702E-2</c:v>
                </c:pt>
                <c:pt idx="655">
                  <c:v>3.1758553716298897E-2</c:v>
                </c:pt>
                <c:pt idx="656">
                  <c:v>3.1709722559991403E-2</c:v>
                </c:pt>
                <c:pt idx="657">
                  <c:v>3.1661039003783302E-2</c:v>
                </c:pt>
                <c:pt idx="658">
                  <c:v>3.1612502386673798E-2</c:v>
                </c:pt>
                <c:pt idx="659">
                  <c:v>3.1564112051570101E-2</c:v>
                </c:pt>
                <c:pt idx="660">
                  <c:v>3.1515867345258401E-2</c:v>
                </c:pt>
                <c:pt idx="661">
                  <c:v>3.1467767618375601E-2</c:v>
                </c:pt>
                <c:pt idx="662">
                  <c:v>3.1419812225381101E-2</c:v>
                </c:pt>
                <c:pt idx="663">
                  <c:v>3.1372000524529098E-2</c:v>
                </c:pt>
                <c:pt idx="664">
                  <c:v>3.1324331877840603E-2</c:v>
                </c:pt>
                <c:pt idx="665">
                  <c:v>3.12768056510766E-2</c:v>
                </c:pt>
                <c:pt idx="666">
                  <c:v>3.1229421213710001E-2</c:v>
                </c:pt>
                <c:pt idx="667">
                  <c:v>3.1182177938899699E-2</c:v>
                </c:pt>
                <c:pt idx="668">
                  <c:v>3.1135075203463199E-2</c:v>
                </c:pt>
                <c:pt idx="669">
                  <c:v>3.1088112387850499E-2</c:v>
                </c:pt>
                <c:pt idx="670">
                  <c:v>3.10412888761173E-2</c:v>
                </c:pt>
                <c:pt idx="671">
                  <c:v>3.0994604055899998E-2</c:v>
                </c:pt>
                <c:pt idx="672">
                  <c:v>3.0948057318388698E-2</c:v>
                </c:pt>
                <c:pt idx="673">
                  <c:v>3.09016480583027E-2</c:v>
                </c:pt>
                <c:pt idx="674">
                  <c:v>3.0855375673864299E-2</c:v>
                </c:pt>
                <c:pt idx="675">
                  <c:v>3.0809239566774199E-2</c:v>
                </c:pt>
                <c:pt idx="676">
                  <c:v>3.07632391421865E-2</c:v>
                </c:pt>
                <c:pt idx="677">
                  <c:v>3.0717373808683699E-2</c:v>
                </c:pt>
                <c:pt idx="678">
                  <c:v>3.0671642978252599E-2</c:v>
                </c:pt>
                <c:pt idx="679">
                  <c:v>3.06260460662598E-2</c:v>
                </c:pt>
                <c:pt idx="680">
                  <c:v>3.0580582491427401E-2</c:v>
                </c:pt>
                <c:pt idx="681">
                  <c:v>3.0535251675809599E-2</c:v>
                </c:pt>
                <c:pt idx="682">
                  <c:v>3.0490053044768699E-2</c:v>
                </c:pt>
                <c:pt idx="683">
                  <c:v>3.0444986026951799E-2</c:v>
                </c:pt>
                <c:pt idx="684">
                  <c:v>3.04000500542672E-2</c:v>
                </c:pt>
                <c:pt idx="685">
                  <c:v>3.03552445618618E-2</c:v>
                </c:pt>
                <c:pt idx="686">
                  <c:v>3.0310568988097902E-2</c:v>
                </c:pt>
                <c:pt idx="687">
                  <c:v>3.0266022774530402E-2</c:v>
                </c:pt>
                <c:pt idx="688">
                  <c:v>3.02216053658847E-2</c:v>
                </c:pt>
                <c:pt idx="689">
                  <c:v>3.0177316210034E-2</c:v>
                </c:pt>
                <c:pt idx="690">
                  <c:v>3.0133154757977398E-2</c:v>
                </c:pt>
                <c:pt idx="691">
                  <c:v>3.0089120463817801E-2</c:v>
                </c:pt>
                <c:pt idx="692">
                  <c:v>3.0045212784740299E-2</c:v>
                </c:pt>
                <c:pt idx="693">
                  <c:v>3.00014311809906E-2</c:v>
                </c:pt>
                <c:pt idx="694">
                  <c:v>2.9957775115853499E-2</c:v>
                </c:pt>
                <c:pt idx="695">
                  <c:v>2.99142440556317E-2</c:v>
                </c:pt>
                <c:pt idx="696">
                  <c:v>2.9870837469624899E-2</c:v>
                </c:pt>
                <c:pt idx="697">
                  <c:v>2.9827554830108599E-2</c:v>
                </c:pt>
                <c:pt idx="698">
                  <c:v>2.9784395612314E-2</c:v>
                </c:pt>
                <c:pt idx="699">
                  <c:v>2.9741359294406699E-2</c:v>
                </c:pt>
                <c:pt idx="700">
                  <c:v>2.9698445357467199E-2</c:v>
                </c:pt>
                <c:pt idx="701">
                  <c:v>2.9655653285469801E-2</c:v>
                </c:pt>
                <c:pt idx="702">
                  <c:v>2.9612982565263599E-2</c:v>
                </c:pt>
                <c:pt idx="703">
                  <c:v>2.9570432686551601E-2</c:v>
                </c:pt>
                <c:pt idx="704">
                  <c:v>2.95280031418718E-2</c:v>
                </c:pt>
                <c:pt idx="705">
                  <c:v>2.9485693426577399E-2</c:v>
                </c:pt>
                <c:pt idx="706">
                  <c:v>2.9443503038817299E-2</c:v>
                </c:pt>
                <c:pt idx="707">
                  <c:v>2.9401431479517001E-2</c:v>
                </c:pt>
                <c:pt idx="708">
                  <c:v>2.93594782523597E-2</c:v>
                </c:pt>
                <c:pt idx="709">
                  <c:v>2.9317642863767202E-2</c:v>
                </c:pt>
                <c:pt idx="710">
                  <c:v>2.9275924822881199E-2</c:v>
                </c:pt>
                <c:pt idx="711">
                  <c:v>2.9234323641544799E-2</c:v>
                </c:pt>
                <c:pt idx="712">
                  <c:v>2.9192838834283901E-2</c:v>
                </c:pt>
                <c:pt idx="713">
                  <c:v>2.91514699182891E-2</c:v>
                </c:pt>
                <c:pt idx="714">
                  <c:v>2.9110216413397502E-2</c:v>
                </c:pt>
                <c:pt idx="715">
                  <c:v>2.90690778420747E-2</c:v>
                </c:pt>
                <c:pt idx="716">
                  <c:v>2.9028053729396701E-2</c:v>
                </c:pt>
                <c:pt idx="717">
                  <c:v>2.89871436030327E-2</c:v>
                </c:pt>
                <c:pt idx="718">
                  <c:v>2.89463469932272E-2</c:v>
                </c:pt>
                <c:pt idx="719">
                  <c:v>2.89056634327827E-2</c:v>
                </c:pt>
                <c:pt idx="720">
                  <c:v>2.8865092457042298E-2</c:v>
                </c:pt>
                <c:pt idx="721">
                  <c:v>2.8824633603872801E-2</c:v>
                </c:pt>
                <c:pt idx="722">
                  <c:v>2.8784286413647199E-2</c:v>
                </c:pt>
                <c:pt idx="723">
                  <c:v>2.8744050429228601E-2</c:v>
                </c:pt>
                <c:pt idx="724">
                  <c:v>2.8703925195952901E-2</c:v>
                </c:pt>
                <c:pt idx="725">
                  <c:v>2.8663910261612299E-2</c:v>
                </c:pt>
                <c:pt idx="726">
                  <c:v>2.8624005176439E-2</c:v>
                </c:pt>
                <c:pt idx="727">
                  <c:v>2.8584209493088701E-2</c:v>
                </c:pt>
                <c:pt idx="728">
                  <c:v>2.85445227666246E-2</c:v>
                </c:pt>
                <c:pt idx="729">
                  <c:v>2.8504944554500901E-2</c:v>
                </c:pt>
                <c:pt idx="730">
                  <c:v>2.84654744165476E-2</c:v>
                </c:pt>
                <c:pt idx="731">
                  <c:v>2.8426111914953901E-2</c:v>
                </c:pt>
                <c:pt idx="732">
                  <c:v>2.8386856614253098E-2</c:v>
                </c:pt>
                <c:pt idx="733">
                  <c:v>2.8347708081306499E-2</c:v>
                </c:pt>
                <c:pt idx="734">
                  <c:v>2.83086658852886E-2</c:v>
                </c:pt>
                <c:pt idx="735">
                  <c:v>2.82697295976711E-2</c:v>
                </c:pt>
                <c:pt idx="736">
                  <c:v>2.8230898792208199E-2</c:v>
                </c:pt>
                <c:pt idx="737">
                  <c:v>2.8192173044921401E-2</c:v>
                </c:pt>
                <c:pt idx="738">
                  <c:v>2.8153551934084298E-2</c:v>
                </c:pt>
                <c:pt idx="739">
                  <c:v>2.8115035040208101E-2</c:v>
                </c:pt>
                <c:pt idx="740">
                  <c:v>2.8076621946026701E-2</c:v>
                </c:pt>
                <c:pt idx="741">
                  <c:v>2.8038312236482E-2</c:v>
                </c:pt>
                <c:pt idx="742">
                  <c:v>2.8000105498709699E-2</c:v>
                </c:pt>
                <c:pt idx="743">
                  <c:v>2.7962001322024501E-2</c:v>
                </c:pt>
                <c:pt idx="744">
                  <c:v>2.7923999297906101E-2</c:v>
                </c:pt>
                <c:pt idx="745">
                  <c:v>2.7886099019985199E-2</c:v>
                </c:pt>
                <c:pt idx="746">
                  <c:v>2.7848300084028998E-2</c:v>
                </c:pt>
                <c:pt idx="747">
                  <c:v>2.7810602087927599E-2</c:v>
                </c:pt>
                <c:pt idx="748">
                  <c:v>2.7773004631680101E-2</c:v>
                </c:pt>
                <c:pt idx="749">
                  <c:v>2.7735507317380899E-2</c:v>
                </c:pt>
                <c:pt idx="750">
                  <c:v>2.76981097492058E-2</c:v>
                </c:pt>
                <c:pt idx="751">
                  <c:v>2.7660811533398999E-2</c:v>
                </c:pt>
                <c:pt idx="752">
                  <c:v>2.76236122782593E-2</c:v>
                </c:pt>
                <c:pt idx="753">
                  <c:v>2.7586511594126801E-2</c:v>
                </c:pt>
                <c:pt idx="754">
                  <c:v>2.7549509093369999E-2</c:v>
                </c:pt>
                <c:pt idx="755">
                  <c:v>2.75126043903723E-2</c:v>
                </c:pt>
                <c:pt idx="756">
                  <c:v>2.7475797101519601E-2</c:v>
                </c:pt>
                <c:pt idx="757">
                  <c:v>2.7439086845186401E-2</c:v>
                </c:pt>
                <c:pt idx="758">
                  <c:v>2.74024732417242E-2</c:v>
                </c:pt>
                <c:pt idx="759">
                  <c:v>2.7365955913447901E-2</c:v>
                </c:pt>
                <c:pt idx="760">
                  <c:v>2.73295344846235E-2</c:v>
                </c:pt>
                <c:pt idx="761">
                  <c:v>2.72932085814558E-2</c:v>
                </c:pt>
                <c:pt idx="762">
                  <c:v>2.72569778320755E-2</c:v>
                </c:pt>
                <c:pt idx="763">
                  <c:v>2.7220841866527502E-2</c:v>
                </c:pt>
                <c:pt idx="764">
                  <c:v>2.7184800316758101E-2</c:v>
                </c:pt>
                <c:pt idx="765">
                  <c:v>2.7148852816603199E-2</c:v>
                </c:pt>
                <c:pt idx="766">
                  <c:v>2.7112999001776199E-2</c:v>
                </c:pt>
                <c:pt idx="767">
                  <c:v>2.7077238509856098E-2</c:v>
                </c:pt>
                <c:pt idx="768">
                  <c:v>2.7041570980275299E-2</c:v>
                </c:pt>
                <c:pt idx="769">
                  <c:v>2.7005996054308399E-2</c:v>
                </c:pt>
                <c:pt idx="770">
                  <c:v>2.6970513375060099E-2</c:v>
                </c:pt>
                <c:pt idx="771">
                  <c:v>2.69351225874538E-2</c:v>
                </c:pt>
                <c:pt idx="772">
                  <c:v>2.6899823338220101E-2</c:v>
                </c:pt>
                <c:pt idx="773">
                  <c:v>2.6864615275885202E-2</c:v>
                </c:pt>
                <c:pt idx="774">
                  <c:v>2.6829498050759602E-2</c:v>
                </c:pt>
                <c:pt idx="775">
                  <c:v>2.67944713149274E-2</c:v>
                </c:pt>
                <c:pt idx="776">
                  <c:v>2.6759534722234201E-2</c:v>
                </c:pt>
                <c:pt idx="777">
                  <c:v>2.67246879282768E-2</c:v>
                </c:pt>
                <c:pt idx="778">
                  <c:v>2.6689930590391899E-2</c:v>
                </c:pt>
                <c:pt idx="779">
                  <c:v>2.6655262367645101E-2</c:v>
                </c:pt>
                <c:pt idx="780">
                  <c:v>2.6620682920820399E-2</c:v>
                </c:pt>
                <c:pt idx="781">
                  <c:v>2.6586191912409102E-2</c:v>
                </c:pt>
                <c:pt idx="782">
                  <c:v>2.65517890065992E-2</c:v>
                </c:pt>
                <c:pt idx="783">
                  <c:v>2.6517473869265201E-2</c:v>
                </c:pt>
                <c:pt idx="784">
                  <c:v>2.64832461679569E-2</c:v>
                </c:pt>
                <c:pt idx="785">
                  <c:v>2.6449105571889599E-2</c:v>
                </c:pt>
                <c:pt idx="786">
                  <c:v>2.6415051751933399E-2</c:v>
                </c:pt>
                <c:pt idx="787">
                  <c:v>2.63810843806031E-2</c:v>
                </c:pt>
                <c:pt idx="788">
                  <c:v>2.63472031320479E-2</c:v>
                </c:pt>
                <c:pt idx="789">
                  <c:v>2.6313407682041299E-2</c:v>
                </c:pt>
                <c:pt idx="790">
                  <c:v>2.6279697707970898E-2</c:v>
                </c:pt>
                <c:pt idx="791">
                  <c:v>2.62460728888287E-2</c:v>
                </c:pt>
                <c:pt idx="792">
                  <c:v>2.6212532905201098E-2</c:v>
                </c:pt>
                <c:pt idx="793">
                  <c:v>2.6179077439258999E-2</c:v>
                </c:pt>
                <c:pt idx="794">
                  <c:v>2.6145706174747999E-2</c:v>
                </c:pt>
                <c:pt idx="795">
                  <c:v>2.6112418796978901E-2</c:v>
                </c:pt>
                <c:pt idx="796">
                  <c:v>2.6079214992818001E-2</c:v>
                </c:pt>
                <c:pt idx="797">
                  <c:v>2.60460944506774E-2</c:v>
                </c:pt>
                <c:pt idx="798">
                  <c:v>2.6013056860505802E-2</c:v>
                </c:pt>
                <c:pt idx="799">
                  <c:v>2.5980101913778801E-2</c:v>
                </c:pt>
                <c:pt idx="800">
                  <c:v>2.5947229303489899E-2</c:v>
                </c:pt>
                <c:pt idx="801">
                  <c:v>2.5914438724140901E-2</c:v>
                </c:pt>
                <c:pt idx="802">
                  <c:v>2.58817298717329E-2</c:v>
                </c:pt>
                <c:pt idx="803">
                  <c:v>2.58491024437572E-2</c:v>
                </c:pt>
                <c:pt idx="804">
                  <c:v>2.58165561391859E-2</c:v>
                </c:pt>
                <c:pt idx="805">
                  <c:v>2.5784090658463502E-2</c:v>
                </c:pt>
                <c:pt idx="806">
                  <c:v>2.5751705703497298E-2</c:v>
                </c:pt>
                <c:pt idx="807">
                  <c:v>2.5719400977649E-2</c:v>
                </c:pt>
                <c:pt idx="808">
                  <c:v>2.5687176185725701E-2</c:v>
                </c:pt>
                <c:pt idx="809">
                  <c:v>2.5655031033971099E-2</c:v>
                </c:pt>
                <c:pt idx="810">
                  <c:v>2.5622965230057099E-2</c:v>
                </c:pt>
                <c:pt idx="811">
                  <c:v>2.5590978483074799E-2</c:v>
                </c:pt>
                <c:pt idx="812">
                  <c:v>2.5559070503526099E-2</c:v>
                </c:pt>
                <c:pt idx="813">
                  <c:v>2.55272410033155E-2</c:v>
                </c:pt>
                <c:pt idx="814">
                  <c:v>2.5495489695740999E-2</c:v>
                </c:pt>
                <c:pt idx="815">
                  <c:v>2.5463816295486601E-2</c:v>
                </c:pt>
                <c:pt idx="816">
                  <c:v>2.5432220518613099E-2</c:v>
                </c:pt>
                <c:pt idx="817">
                  <c:v>2.5400702082550401E-2</c:v>
                </c:pt>
                <c:pt idx="818">
                  <c:v>2.5369260706089299E-2</c:v>
                </c:pt>
                <c:pt idx="819">
                  <c:v>2.5337896109373099E-2</c:v>
                </c:pt>
                <c:pt idx="820">
                  <c:v>2.5306608013889599E-2</c:v>
                </c:pt>
                <c:pt idx="821">
                  <c:v>2.52753961424632E-2</c:v>
                </c:pt>
                <c:pt idx="822">
                  <c:v>2.5244260219246899E-2</c:v>
                </c:pt>
                <c:pt idx="823">
                  <c:v>2.5213199969714301E-2</c:v>
                </c:pt>
                <c:pt idx="824">
                  <c:v>2.5182215120651798E-2</c:v>
                </c:pt>
                <c:pt idx="825">
                  <c:v>2.5151305400151001E-2</c:v>
                </c:pt>
                <c:pt idx="826">
                  <c:v>2.51204705376003E-2</c:v>
                </c:pt>
                <c:pt idx="827">
                  <c:v>2.5089710263678299E-2</c:v>
                </c:pt>
                <c:pt idx="828">
                  <c:v>2.50590243103451E-2</c:v>
                </c:pt>
                <c:pt idx="829">
                  <c:v>2.50284124108354E-2</c:v>
                </c:pt>
                <c:pt idx="830">
                  <c:v>2.4997874299650599E-2</c:v>
                </c:pt>
                <c:pt idx="831">
                  <c:v>2.49674097125516E-2</c:v>
                </c:pt>
                <c:pt idx="832">
                  <c:v>2.49370183865513E-2</c:v>
                </c:pt>
                <c:pt idx="833">
                  <c:v>2.4906700059907E-2</c:v>
                </c:pt>
                <c:pt idx="834">
                  <c:v>2.4876454472113601E-2</c:v>
                </c:pt>
                <c:pt idx="835">
                  <c:v>2.48462813638958E-2</c:v>
                </c:pt>
                <c:pt idx="836">
                  <c:v>2.4816180477201102E-2</c:v>
                </c:pt>
                <c:pt idx="837">
                  <c:v>2.47861515551927E-2</c:v>
                </c:pt>
                <c:pt idx="838">
                  <c:v>2.4756194342242299E-2</c:v>
                </c:pt>
                <c:pt idx="839">
                  <c:v>2.4726308583923301E-2</c:v>
                </c:pt>
                <c:pt idx="840">
                  <c:v>2.4696494027003201E-2</c:v>
                </c:pt>
                <c:pt idx="841">
                  <c:v>2.4666750419437299E-2</c:v>
                </c:pt>
                <c:pt idx="842">
                  <c:v>2.4637077510361299E-2</c:v>
                </c:pt>
                <c:pt idx="843">
                  <c:v>2.46074750500846E-2</c:v>
                </c:pt>
                <c:pt idx="844">
                  <c:v>2.4577942790083698E-2</c:v>
                </c:pt>
                <c:pt idx="845">
                  <c:v>2.45484804829951E-2</c:v>
                </c:pt>
                <c:pt idx="846">
                  <c:v>2.4519087882608599E-2</c:v>
                </c:pt>
                <c:pt idx="847">
                  <c:v>2.44897647438608E-2</c:v>
                </c:pt>
                <c:pt idx="848">
                  <c:v>2.4460510822828501E-2</c:v>
                </c:pt>
                <c:pt idx="849">
                  <c:v>2.44313258767219E-2</c:v>
                </c:pt>
                <c:pt idx="850">
                  <c:v>2.4402209663877999E-2</c:v>
                </c:pt>
                <c:pt idx="851">
                  <c:v>2.43731619437546E-2</c:v>
                </c:pt>
                <c:pt idx="852">
                  <c:v>2.4344182476923201E-2</c:v>
                </c:pt>
                <c:pt idx="853">
                  <c:v>2.4315271025063E-2</c:v>
                </c:pt>
                <c:pt idx="854">
                  <c:v>2.42864273509544E-2</c:v>
                </c:pt>
                <c:pt idx="855">
                  <c:v>2.4257651218473002E-2</c:v>
                </c:pt>
                <c:pt idx="856">
                  <c:v>2.4228942392582602E-2</c:v>
                </c:pt>
                <c:pt idx="857">
                  <c:v>2.4200300639329701E-2</c:v>
                </c:pt>
                <c:pt idx="858">
                  <c:v>2.4171725725836899E-2</c:v>
                </c:pt>
                <c:pt idx="859">
                  <c:v>2.41432174202969E-2</c:v>
                </c:pt>
                <c:pt idx="860">
                  <c:v>2.4114775491966299E-2</c:v>
                </c:pt>
                <c:pt idx="861">
                  <c:v>2.4086399711159698E-2</c:v>
                </c:pt>
                <c:pt idx="862">
                  <c:v>2.4058089849243399E-2</c:v>
                </c:pt>
                <c:pt idx="863">
                  <c:v>2.40298456786299E-2</c:v>
                </c:pt>
                <c:pt idx="864">
                  <c:v>2.4001666972771299E-2</c:v>
                </c:pt>
                <c:pt idx="865">
                  <c:v>2.3973553506153801E-2</c:v>
                </c:pt>
                <c:pt idx="866">
                  <c:v>2.3945505054292E-2</c:v>
                </c:pt>
                <c:pt idx="867">
                  <c:v>2.39175213937226E-2</c:v>
                </c:pt>
                <c:pt idx="868">
                  <c:v>2.3889602301999002E-2</c:v>
                </c:pt>
                <c:pt idx="869">
                  <c:v>2.38617475576854E-2</c:v>
                </c:pt>
                <c:pt idx="870">
                  <c:v>2.3833956940351099E-2</c:v>
                </c:pt>
                <c:pt idx="871">
                  <c:v>2.3806230230564999E-2</c:v>
                </c:pt>
                <c:pt idx="872">
                  <c:v>2.3778567209889499E-2</c:v>
                </c:pt>
                <c:pt idx="873">
                  <c:v>2.3750967660875501E-2</c:v>
                </c:pt>
                <c:pt idx="874">
                  <c:v>2.3723431367056499E-2</c:v>
                </c:pt>
                <c:pt idx="875">
                  <c:v>2.36959581129433E-2</c:v>
                </c:pt>
                <c:pt idx="876">
                  <c:v>2.3668547684018101E-2</c:v>
                </c:pt>
                <c:pt idx="877">
                  <c:v>2.3641199866729499E-2</c:v>
                </c:pt>
                <c:pt idx="878">
                  <c:v>2.3613914448487001E-2</c:v>
                </c:pt>
                <c:pt idx="879">
                  <c:v>2.3586691217655401E-2</c:v>
                </c:pt>
                <c:pt idx="880">
                  <c:v>2.3559529963549802E-2</c:v>
                </c:pt>
                <c:pt idx="881">
                  <c:v>2.353243047643E-2</c:v>
                </c:pt>
                <c:pt idx="882">
                  <c:v>2.35053925474954E-2</c:v>
                </c:pt>
                <c:pt idx="883">
                  <c:v>2.3478415968879798E-2</c:v>
                </c:pt>
                <c:pt idx="884">
                  <c:v>2.34515005336461E-2</c:v>
                </c:pt>
                <c:pt idx="885">
                  <c:v>2.3424646035781101E-2</c:v>
                </c:pt>
                <c:pt idx="886">
                  <c:v>2.3397852270190499E-2</c:v>
                </c:pt>
                <c:pt idx="887">
                  <c:v>2.3371119032694E-2</c:v>
                </c:pt>
                <c:pt idx="888">
                  <c:v>2.33444461200196E-2</c:v>
                </c:pt>
                <c:pt idx="889">
                  <c:v>2.3317833329799299E-2</c:v>
                </c:pt>
                <c:pt idx="890">
                  <c:v>2.3291280460563599E-2</c:v>
                </c:pt>
                <c:pt idx="891">
                  <c:v>2.3264787311736899E-2</c:v>
                </c:pt>
                <c:pt idx="892">
                  <c:v>2.32383536836324E-2</c:v>
                </c:pt>
                <c:pt idx="893">
                  <c:v>2.3211979377446901E-2</c:v>
                </c:pt>
                <c:pt idx="894">
                  <c:v>2.3185664195256799E-2</c:v>
                </c:pt>
                <c:pt idx="895">
                  <c:v>2.31594079400122E-2</c:v>
                </c:pt>
                <c:pt idx="896">
                  <c:v>2.3133210415532901E-2</c:v>
                </c:pt>
                <c:pt idx="897">
                  <c:v>2.3107071426503398E-2</c:v>
                </c:pt>
                <c:pt idx="898">
                  <c:v>2.30809907784679E-2</c:v>
                </c:pt>
                <c:pt idx="899">
                  <c:v>2.3054968277826202E-2</c:v>
                </c:pt>
                <c:pt idx="900">
                  <c:v>2.3029003731828201E-2</c:v>
                </c:pt>
                <c:pt idx="901">
                  <c:v>2.3003096948570001E-2</c:v>
                </c:pt>
                <c:pt idx="902">
                  <c:v>2.29772477369889E-2</c:v>
                </c:pt>
                <c:pt idx="903">
                  <c:v>2.29514559068589E-2</c:v>
                </c:pt>
                <c:pt idx="904">
                  <c:v>2.2925721268786298E-2</c:v>
                </c:pt>
                <c:pt idx="905">
                  <c:v>2.2900043634204899E-2</c:v>
                </c:pt>
                <c:pt idx="906">
                  <c:v>2.2874422815371501E-2</c:v>
                </c:pt>
                <c:pt idx="907">
                  <c:v>2.2848858625362001E-2</c:v>
                </c:pt>
                <c:pt idx="908">
                  <c:v>2.2823350878066102E-2</c:v>
                </c:pt>
                <c:pt idx="909">
                  <c:v>2.27978993881836E-2</c:v>
                </c:pt>
                <c:pt idx="910">
                  <c:v>2.2772503971219601E-2</c:v>
                </c:pt>
                <c:pt idx="911">
                  <c:v>2.2747164443480499E-2</c:v>
                </c:pt>
                <c:pt idx="912">
                  <c:v>2.2721880622069299E-2</c:v>
                </c:pt>
                <c:pt idx="913">
                  <c:v>2.2696652324881599E-2</c:v>
                </c:pt>
                <c:pt idx="914">
                  <c:v>2.26714793706011E-2</c:v>
                </c:pt>
                <c:pt idx="915">
                  <c:v>2.2646361578695599E-2</c:v>
                </c:pt>
                <c:pt idx="916">
                  <c:v>2.2621298769412601E-2</c:v>
                </c:pt>
                <c:pt idx="917">
                  <c:v>2.2596290763775301E-2</c:v>
                </c:pt>
                <c:pt idx="918">
                  <c:v>2.2571337383578201E-2</c:v>
                </c:pt>
                <c:pt idx="919">
                  <c:v>2.25464384513832E-2</c:v>
                </c:pt>
                <c:pt idx="920">
                  <c:v>2.2521593790515201E-2</c:v>
                </c:pt>
                <c:pt idx="921">
                  <c:v>2.2496803225058402E-2</c:v>
                </c:pt>
                <c:pt idx="922">
                  <c:v>2.2472066579851999E-2</c:v>
                </c:pt>
                <c:pt idx="923">
                  <c:v>2.2447383680486301E-2</c:v>
                </c:pt>
                <c:pt idx="924">
                  <c:v>2.2422754353298401E-2</c:v>
                </c:pt>
                <c:pt idx="925">
                  <c:v>2.23981784253688E-2</c:v>
                </c:pt>
                <c:pt idx="926">
                  <c:v>2.2373655724516699E-2</c:v>
                </c:pt>
                <c:pt idx="927">
                  <c:v>2.2349186079296899E-2</c:v>
                </c:pt>
                <c:pt idx="928">
                  <c:v>2.2324769318995099E-2</c:v>
                </c:pt>
                <c:pt idx="929">
                  <c:v>2.2300405273624702E-2</c:v>
                </c:pt>
                <c:pt idx="930">
                  <c:v>2.2276093773922302E-2</c:v>
                </c:pt>
                <c:pt idx="931">
                  <c:v>2.2251834651344699E-2</c:v>
                </c:pt>
                <c:pt idx="932">
                  <c:v>2.2227627738064099E-2</c:v>
                </c:pt>
                <c:pt idx="933">
                  <c:v>2.2203472866965199E-2</c:v>
                </c:pt>
                <c:pt idx="934">
                  <c:v>2.2179369871641E-2</c:v>
                </c:pt>
                <c:pt idx="935">
                  <c:v>2.2155318586389E-2</c:v>
                </c:pt>
                <c:pt idx="936">
                  <c:v>2.2131318846207899E-2</c:v>
                </c:pt>
                <c:pt idx="937">
                  <c:v>2.2107370486793398E-2</c:v>
                </c:pt>
                <c:pt idx="938">
                  <c:v>2.20834733445349E-2</c:v>
                </c:pt>
                <c:pt idx="939">
                  <c:v>2.20596272565118E-2</c:v>
                </c:pt>
                <c:pt idx="940">
                  <c:v>2.20358320604899E-2</c:v>
                </c:pt>
                <c:pt idx="941">
                  <c:v>2.20120875949174E-2</c:v>
                </c:pt>
                <c:pt idx="942">
                  <c:v>2.19883936989222E-2</c:v>
                </c:pt>
                <c:pt idx="943">
                  <c:v>2.19647502123075E-2</c:v>
                </c:pt>
                <c:pt idx="944">
                  <c:v>2.1941156975548499E-2</c:v>
                </c:pt>
                <c:pt idx="945">
                  <c:v>2.1917613829789299E-2</c:v>
                </c:pt>
                <c:pt idx="946">
                  <c:v>2.1894120616838899E-2</c:v>
                </c:pt>
                <c:pt idx="947">
                  <c:v>2.1870677179168001E-2</c:v>
                </c:pt>
                <c:pt idx="948">
                  <c:v>2.18472833599056E-2</c:v>
                </c:pt>
                <c:pt idx="949">
                  <c:v>2.1823939002835299E-2</c:v>
                </c:pt>
                <c:pt idx="950">
                  <c:v>2.1800643952392399E-2</c:v>
                </c:pt>
                <c:pt idx="951">
                  <c:v>2.1777398053659899E-2</c:v>
                </c:pt>
                <c:pt idx="952">
                  <c:v>2.1754201152365701E-2</c:v>
                </c:pt>
                <c:pt idx="953">
                  <c:v>2.17310530948789E-2</c:v>
                </c:pt>
                <c:pt idx="954">
                  <c:v>2.1707953728206601E-2</c:v>
                </c:pt>
                <c:pt idx="955">
                  <c:v>2.1684902899990699E-2</c:v>
                </c:pt>
                <c:pt idx="956">
                  <c:v>2.1661900458504701E-2</c:v>
                </c:pt>
                <c:pt idx="957">
                  <c:v>2.16389462526499E-2</c:v>
                </c:pt>
                <c:pt idx="958">
                  <c:v>2.16160401319529E-2</c:v>
                </c:pt>
                <c:pt idx="959">
                  <c:v>2.1593181946561998E-2</c:v>
                </c:pt>
                <c:pt idx="960">
                  <c:v>2.1570371547244001E-2</c:v>
                </c:pt>
                <c:pt idx="961">
                  <c:v>2.1547608785380999E-2</c:v>
                </c:pt>
                <c:pt idx="962">
                  <c:v>2.1524893512967502E-2</c:v>
                </c:pt>
                <c:pt idx="963">
                  <c:v>2.1502225582607101E-2</c:v>
                </c:pt>
                <c:pt idx="964">
                  <c:v>2.14796048475091E-2</c:v>
                </c:pt>
                <c:pt idx="965">
                  <c:v>2.14570311614861E-2</c:v>
                </c:pt>
                <c:pt idx="966">
                  <c:v>2.1434504378950201E-2</c:v>
                </c:pt>
                <c:pt idx="967">
                  <c:v>2.1412024354910301E-2</c:v>
                </c:pt>
                <c:pt idx="968">
                  <c:v>2.1389590944969099E-2</c:v>
                </c:pt>
                <c:pt idx="969">
                  <c:v>2.1367204005319999E-2</c:v>
                </c:pt>
                <c:pt idx="970">
                  <c:v>2.1344863392743899E-2</c:v>
                </c:pt>
                <c:pt idx="971">
                  <c:v>2.13225689646066E-2</c:v>
                </c:pt>
                <c:pt idx="972">
                  <c:v>2.1300320578855499E-2</c:v>
                </c:pt>
                <c:pt idx="973">
                  <c:v>2.12781180940168E-2</c:v>
                </c:pt>
                <c:pt idx="974">
                  <c:v>2.12559613691926E-2</c:v>
                </c:pt>
                <c:pt idx="975">
                  <c:v>2.1233850264057899E-2</c:v>
                </c:pt>
                <c:pt idx="976">
                  <c:v>2.12117846388577E-2</c:v>
                </c:pt>
                <c:pt idx="977">
                  <c:v>2.1189764354404301E-2</c:v>
                </c:pt>
                <c:pt idx="978">
                  <c:v>2.1167789272074002E-2</c:v>
                </c:pt>
                <c:pt idx="979">
                  <c:v>2.11458592538049E-2</c:v>
                </c:pt>
                <c:pt idx="980">
                  <c:v>2.1123974162093599E-2</c:v>
                </c:pt>
                <c:pt idx="981">
                  <c:v>2.1102133859992399E-2</c:v>
                </c:pt>
                <c:pt idx="982">
                  <c:v>2.1080338211106699E-2</c:v>
                </c:pt>
                <c:pt idx="983">
                  <c:v>2.1058587079592302E-2</c:v>
                </c:pt>
                <c:pt idx="984">
                  <c:v>2.1036880330152202E-2</c:v>
                </c:pt>
                <c:pt idx="985">
                  <c:v>2.1015217828034501E-2</c:v>
                </c:pt>
                <c:pt idx="986">
                  <c:v>2.0993599439028902E-2</c:v>
                </c:pt>
                <c:pt idx="987">
                  <c:v>2.09720250294647E-2</c:v>
                </c:pt>
                <c:pt idx="988">
                  <c:v>2.0950494466207701E-2</c:v>
                </c:pt>
                <c:pt idx="989">
                  <c:v>2.0929007616657801E-2</c:v>
                </c:pt>
                <c:pt idx="990">
                  <c:v>2.0907564348746001E-2</c:v>
                </c:pt>
                <c:pt idx="991">
                  <c:v>2.0886164530931998E-2</c:v>
                </c:pt>
                <c:pt idx="992">
                  <c:v>2.0864808032201299E-2</c:v>
                </c:pt>
                <c:pt idx="993">
                  <c:v>2.0843494722063202E-2</c:v>
                </c:pt>
                <c:pt idx="994">
                  <c:v>2.0822224470547299E-2</c:v>
                </c:pt>
                <c:pt idx="995">
                  <c:v>2.08009971482018E-2</c:v>
                </c:pt>
                <c:pt idx="996">
                  <c:v>2.07798126260904E-2</c:v>
                </c:pt>
                <c:pt idx="997">
                  <c:v>2.07586707757897E-2</c:v>
                </c:pt>
                <c:pt idx="998">
                  <c:v>2.0737571469387001E-2</c:v>
                </c:pt>
                <c:pt idx="999">
                  <c:v>2.07165145794777E-2</c:v>
                </c:pt>
                <c:pt idx="1000">
                  <c:v>2.06954999791625E-2</c:v>
                </c:pt>
              </c:numCache>
            </c:numRef>
          </c:yVal>
          <c:smooth val="1"/>
          <c:extLst>
            <c:ext xmlns:c16="http://schemas.microsoft.com/office/drawing/2014/chart" uri="{C3380CC4-5D6E-409C-BE32-E72D297353CC}">
              <c16:uniqueId val="{00000000-4206-4570-8ED8-B52BE3B3F5E1}"/>
            </c:ext>
          </c:extLst>
        </c:ser>
        <c:dLbls>
          <c:showLegendKey val="0"/>
          <c:showVal val="0"/>
          <c:showCatName val="0"/>
          <c:showSerName val="0"/>
          <c:showPercent val="0"/>
          <c:showBubbleSize val="0"/>
        </c:dLbls>
        <c:axId val="79142272"/>
        <c:axId val="76219904"/>
      </c:scatterChart>
      <c:valAx>
        <c:axId val="79142272"/>
        <c:scaling>
          <c:orientation val="minMax"/>
          <c:max val="1000"/>
          <c:min val="0"/>
        </c:scaling>
        <c:delete val="0"/>
        <c:axPos val="b"/>
        <c:title>
          <c:tx>
            <c:rich>
              <a:bodyPr/>
              <a:lstStyle/>
              <a:p>
                <a:pPr>
                  <a:defRPr/>
                </a:pPr>
                <a:r>
                  <a:rPr lang="it-IT"/>
                  <a:t>Generazioni</a:t>
                </a:r>
              </a:p>
            </c:rich>
          </c:tx>
          <c:overlay val="0"/>
        </c:title>
        <c:numFmt formatCode="General" sourceLinked="1"/>
        <c:majorTickMark val="out"/>
        <c:minorTickMark val="none"/>
        <c:tickLblPos val="nextTo"/>
        <c:crossAx val="76219904"/>
        <c:crosses val="autoZero"/>
        <c:crossBetween val="midCat"/>
      </c:valAx>
      <c:valAx>
        <c:axId val="76219904"/>
        <c:scaling>
          <c:orientation val="minMax"/>
        </c:scaling>
        <c:delete val="0"/>
        <c:axPos val="l"/>
        <c:majorGridlines/>
        <c:title>
          <c:tx>
            <c:rich>
              <a:bodyPr rot="0" vert="horz"/>
              <a:lstStyle/>
              <a:p>
                <a:pPr>
                  <a:defRPr/>
                </a:pPr>
                <a:r>
                  <a:rPr lang="it-IT" i="1"/>
                  <a:t>q</a:t>
                </a:r>
              </a:p>
            </c:rich>
          </c:tx>
          <c:overlay val="0"/>
        </c:title>
        <c:numFmt formatCode="General" sourceLinked="1"/>
        <c:majorTickMark val="out"/>
        <c:minorTickMark val="none"/>
        <c:tickLblPos val="nextTo"/>
        <c:crossAx val="7914227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vantaggio'!$E$4:$E$504</c:f>
              <c:numCache>
                <c:formatCode>General</c:formatCode>
                <c:ptCount val="501"/>
                <c:pt idx="0">
                  <c:v>0.1</c:v>
                </c:pt>
                <c:pt idx="1">
                  <c:v>0.17</c:v>
                </c:pt>
                <c:pt idx="2">
                  <c:v>0.20499999999999999</c:v>
                </c:pt>
                <c:pt idx="3">
                  <c:v>0.26250000000000001</c:v>
                </c:pt>
                <c:pt idx="4">
                  <c:v>0.33750000000000002</c:v>
                </c:pt>
                <c:pt idx="5">
                  <c:v>0.41249999999999998</c:v>
                </c:pt>
                <c:pt idx="6">
                  <c:v>0.435</c:v>
                </c:pt>
                <c:pt idx="7">
                  <c:v>0.49</c:v>
                </c:pt>
                <c:pt idx="8">
                  <c:v>0.55000000000000004</c:v>
                </c:pt>
                <c:pt idx="9">
                  <c:v>0.59</c:v>
                </c:pt>
                <c:pt idx="10">
                  <c:v>0.57999999999999996</c:v>
                </c:pt>
                <c:pt idx="11">
                  <c:v>0.61</c:v>
                </c:pt>
                <c:pt idx="12">
                  <c:v>0.67249999999999999</c:v>
                </c:pt>
                <c:pt idx="13">
                  <c:v>0.65749999999999997</c:v>
                </c:pt>
                <c:pt idx="14">
                  <c:v>0.6925</c:v>
                </c:pt>
                <c:pt idx="15">
                  <c:v>0.70750000000000002</c:v>
                </c:pt>
                <c:pt idx="16">
                  <c:v>0.72750000000000004</c:v>
                </c:pt>
                <c:pt idx="17">
                  <c:v>0.73750000000000004</c:v>
                </c:pt>
                <c:pt idx="18">
                  <c:v>0.72750000000000004</c:v>
                </c:pt>
                <c:pt idx="19">
                  <c:v>0.72750000000000004</c:v>
                </c:pt>
                <c:pt idx="20">
                  <c:v>0.76249999999999996</c:v>
                </c:pt>
                <c:pt idx="21">
                  <c:v>0.79500000000000004</c:v>
                </c:pt>
                <c:pt idx="22">
                  <c:v>0.79</c:v>
                </c:pt>
                <c:pt idx="23">
                  <c:v>0.79500000000000004</c:v>
                </c:pt>
                <c:pt idx="24">
                  <c:v>0.79500000000000004</c:v>
                </c:pt>
                <c:pt idx="25">
                  <c:v>0.75</c:v>
                </c:pt>
                <c:pt idx="26">
                  <c:v>0.77749999999999997</c:v>
                </c:pt>
                <c:pt idx="27">
                  <c:v>0.8</c:v>
                </c:pt>
                <c:pt idx="28">
                  <c:v>0.78749999999999998</c:v>
                </c:pt>
                <c:pt idx="29">
                  <c:v>0.80500000000000005</c:v>
                </c:pt>
                <c:pt idx="30">
                  <c:v>0.8125</c:v>
                </c:pt>
                <c:pt idx="31">
                  <c:v>0.82750000000000001</c:v>
                </c:pt>
                <c:pt idx="32">
                  <c:v>0.84750000000000003</c:v>
                </c:pt>
                <c:pt idx="33">
                  <c:v>0.86</c:v>
                </c:pt>
                <c:pt idx="34">
                  <c:v>0.84750000000000003</c:v>
                </c:pt>
                <c:pt idx="35">
                  <c:v>0.83499999999999996</c:v>
                </c:pt>
                <c:pt idx="36">
                  <c:v>0.83499999999999996</c:v>
                </c:pt>
                <c:pt idx="37">
                  <c:v>0.83499999999999996</c:v>
                </c:pt>
                <c:pt idx="38">
                  <c:v>0.83</c:v>
                </c:pt>
                <c:pt idx="39">
                  <c:v>0.83</c:v>
                </c:pt>
                <c:pt idx="40">
                  <c:v>0.83250000000000002</c:v>
                </c:pt>
                <c:pt idx="41">
                  <c:v>0.83</c:v>
                </c:pt>
                <c:pt idx="42">
                  <c:v>0.84</c:v>
                </c:pt>
                <c:pt idx="43">
                  <c:v>0.85</c:v>
                </c:pt>
                <c:pt idx="44">
                  <c:v>0.88</c:v>
                </c:pt>
                <c:pt idx="45">
                  <c:v>0.875</c:v>
                </c:pt>
                <c:pt idx="46">
                  <c:v>0.82250000000000001</c:v>
                </c:pt>
                <c:pt idx="47">
                  <c:v>0.79500000000000004</c:v>
                </c:pt>
                <c:pt idx="48">
                  <c:v>0.81</c:v>
                </c:pt>
                <c:pt idx="49">
                  <c:v>0.86250000000000004</c:v>
                </c:pt>
                <c:pt idx="50">
                  <c:v>0.83750000000000002</c:v>
                </c:pt>
                <c:pt idx="51">
                  <c:v>0.83250000000000002</c:v>
                </c:pt>
                <c:pt idx="52">
                  <c:v>0.84250000000000003</c:v>
                </c:pt>
                <c:pt idx="53">
                  <c:v>0.83</c:v>
                </c:pt>
                <c:pt idx="54">
                  <c:v>0.80249999999999999</c:v>
                </c:pt>
                <c:pt idx="55">
                  <c:v>0.80249999999999999</c:v>
                </c:pt>
                <c:pt idx="56">
                  <c:v>0.79</c:v>
                </c:pt>
                <c:pt idx="57">
                  <c:v>0.76</c:v>
                </c:pt>
                <c:pt idx="58">
                  <c:v>0.74750000000000005</c:v>
                </c:pt>
                <c:pt idx="59">
                  <c:v>0.74750000000000005</c:v>
                </c:pt>
                <c:pt idx="60">
                  <c:v>0.73750000000000004</c:v>
                </c:pt>
                <c:pt idx="61">
                  <c:v>0.71</c:v>
                </c:pt>
                <c:pt idx="62">
                  <c:v>0.76249999999999996</c:v>
                </c:pt>
                <c:pt idx="63">
                  <c:v>0.77500000000000002</c:v>
                </c:pt>
                <c:pt idx="64">
                  <c:v>0.77</c:v>
                </c:pt>
                <c:pt idx="65">
                  <c:v>0.76500000000000001</c:v>
                </c:pt>
                <c:pt idx="66">
                  <c:v>0.74750000000000005</c:v>
                </c:pt>
                <c:pt idx="67">
                  <c:v>0.75</c:v>
                </c:pt>
                <c:pt idx="68">
                  <c:v>0.73250000000000004</c:v>
                </c:pt>
                <c:pt idx="69">
                  <c:v>0.75749999999999995</c:v>
                </c:pt>
                <c:pt idx="70">
                  <c:v>0.81</c:v>
                </c:pt>
                <c:pt idx="71">
                  <c:v>0.8</c:v>
                </c:pt>
                <c:pt idx="72">
                  <c:v>0.79</c:v>
                </c:pt>
                <c:pt idx="73">
                  <c:v>0.77249999999999996</c:v>
                </c:pt>
                <c:pt idx="74">
                  <c:v>0.78</c:v>
                </c:pt>
                <c:pt idx="75">
                  <c:v>0.79749999999999999</c:v>
                </c:pt>
                <c:pt idx="76">
                  <c:v>0.8175</c:v>
                </c:pt>
                <c:pt idx="77">
                  <c:v>0.8125</c:v>
                </c:pt>
                <c:pt idx="78">
                  <c:v>0.83499999999999996</c:v>
                </c:pt>
                <c:pt idx="79">
                  <c:v>0.83499999999999996</c:v>
                </c:pt>
                <c:pt idx="80">
                  <c:v>0.81</c:v>
                </c:pt>
                <c:pt idx="81">
                  <c:v>0.78749999999999998</c:v>
                </c:pt>
                <c:pt idx="82">
                  <c:v>0.82250000000000001</c:v>
                </c:pt>
                <c:pt idx="83">
                  <c:v>0.82499999999999996</c:v>
                </c:pt>
                <c:pt idx="84">
                  <c:v>0.82499999999999996</c:v>
                </c:pt>
                <c:pt idx="85">
                  <c:v>0.83499999999999996</c:v>
                </c:pt>
                <c:pt idx="86">
                  <c:v>0.87250000000000005</c:v>
                </c:pt>
                <c:pt idx="87">
                  <c:v>0.84499999999999997</c:v>
                </c:pt>
                <c:pt idx="88">
                  <c:v>0.84250000000000003</c:v>
                </c:pt>
                <c:pt idx="89">
                  <c:v>0.84250000000000003</c:v>
                </c:pt>
                <c:pt idx="90">
                  <c:v>0.85</c:v>
                </c:pt>
                <c:pt idx="91">
                  <c:v>0.86750000000000005</c:v>
                </c:pt>
                <c:pt idx="92">
                  <c:v>0.84</c:v>
                </c:pt>
                <c:pt idx="93">
                  <c:v>0.84</c:v>
                </c:pt>
                <c:pt idx="94">
                  <c:v>0.83250000000000002</c:v>
                </c:pt>
                <c:pt idx="95">
                  <c:v>0.86750000000000005</c:v>
                </c:pt>
                <c:pt idx="96">
                  <c:v>0.84750000000000003</c:v>
                </c:pt>
                <c:pt idx="97">
                  <c:v>0.83</c:v>
                </c:pt>
                <c:pt idx="98">
                  <c:v>0.84750000000000003</c:v>
                </c:pt>
                <c:pt idx="99">
                  <c:v>0.83499999999999996</c:v>
                </c:pt>
                <c:pt idx="100">
                  <c:v>0.84499999999999997</c:v>
                </c:pt>
                <c:pt idx="101">
                  <c:v>0.81499999999999995</c:v>
                </c:pt>
                <c:pt idx="102">
                  <c:v>0.79</c:v>
                </c:pt>
                <c:pt idx="103">
                  <c:v>0.81</c:v>
                </c:pt>
                <c:pt idx="104">
                  <c:v>0.85</c:v>
                </c:pt>
                <c:pt idx="105">
                  <c:v>0.82750000000000001</c:v>
                </c:pt>
                <c:pt idx="106">
                  <c:v>0.81</c:v>
                </c:pt>
                <c:pt idx="107">
                  <c:v>0.8125</c:v>
                </c:pt>
                <c:pt idx="108">
                  <c:v>0.84499999999999997</c:v>
                </c:pt>
                <c:pt idx="109">
                  <c:v>0.83</c:v>
                </c:pt>
                <c:pt idx="110">
                  <c:v>0.82499999999999996</c:v>
                </c:pt>
                <c:pt idx="111">
                  <c:v>0.83</c:v>
                </c:pt>
                <c:pt idx="112">
                  <c:v>0.85250000000000004</c:v>
                </c:pt>
                <c:pt idx="113">
                  <c:v>0.83499999999999996</c:v>
                </c:pt>
                <c:pt idx="114">
                  <c:v>0.85750000000000004</c:v>
                </c:pt>
                <c:pt idx="115">
                  <c:v>0.83250000000000002</c:v>
                </c:pt>
                <c:pt idx="116">
                  <c:v>0.8075</c:v>
                </c:pt>
                <c:pt idx="117">
                  <c:v>0.8</c:v>
                </c:pt>
                <c:pt idx="118">
                  <c:v>0.80249999999999999</c:v>
                </c:pt>
                <c:pt idx="119">
                  <c:v>0.81</c:v>
                </c:pt>
                <c:pt idx="120">
                  <c:v>0.77749999999999997</c:v>
                </c:pt>
                <c:pt idx="121">
                  <c:v>0.78500000000000003</c:v>
                </c:pt>
                <c:pt idx="122">
                  <c:v>0.74750000000000005</c:v>
                </c:pt>
                <c:pt idx="123">
                  <c:v>0.76</c:v>
                </c:pt>
                <c:pt idx="124">
                  <c:v>0.77249999999999996</c:v>
                </c:pt>
                <c:pt idx="125">
                  <c:v>0.8075</c:v>
                </c:pt>
                <c:pt idx="126">
                  <c:v>0.83499999999999996</c:v>
                </c:pt>
                <c:pt idx="127">
                  <c:v>0.84499999999999997</c:v>
                </c:pt>
                <c:pt idx="128">
                  <c:v>0.84750000000000003</c:v>
                </c:pt>
                <c:pt idx="129">
                  <c:v>0.85750000000000004</c:v>
                </c:pt>
                <c:pt idx="130">
                  <c:v>0.84250000000000003</c:v>
                </c:pt>
                <c:pt idx="131">
                  <c:v>0.83750000000000002</c:v>
                </c:pt>
                <c:pt idx="132">
                  <c:v>0.85499999999999998</c:v>
                </c:pt>
                <c:pt idx="133">
                  <c:v>0.875</c:v>
                </c:pt>
                <c:pt idx="134">
                  <c:v>0.85499999999999998</c:v>
                </c:pt>
                <c:pt idx="135">
                  <c:v>0.86</c:v>
                </c:pt>
                <c:pt idx="136">
                  <c:v>0.85250000000000004</c:v>
                </c:pt>
                <c:pt idx="137">
                  <c:v>0.85750000000000004</c:v>
                </c:pt>
                <c:pt idx="138">
                  <c:v>0.88249999999999995</c:v>
                </c:pt>
                <c:pt idx="139">
                  <c:v>0.88500000000000001</c:v>
                </c:pt>
                <c:pt idx="140">
                  <c:v>0.88749999999999996</c:v>
                </c:pt>
                <c:pt idx="141">
                  <c:v>0.88</c:v>
                </c:pt>
                <c:pt idx="142">
                  <c:v>0.87250000000000005</c:v>
                </c:pt>
                <c:pt idx="143">
                  <c:v>0.87749999999999995</c:v>
                </c:pt>
                <c:pt idx="144">
                  <c:v>0.86250000000000004</c:v>
                </c:pt>
                <c:pt idx="145">
                  <c:v>0.85</c:v>
                </c:pt>
                <c:pt idx="146">
                  <c:v>0.85499999999999998</c:v>
                </c:pt>
                <c:pt idx="147">
                  <c:v>0.84750000000000003</c:v>
                </c:pt>
                <c:pt idx="148">
                  <c:v>0.84750000000000003</c:v>
                </c:pt>
                <c:pt idx="149">
                  <c:v>0.85750000000000004</c:v>
                </c:pt>
                <c:pt idx="150">
                  <c:v>0.85499999999999998</c:v>
                </c:pt>
                <c:pt idx="151">
                  <c:v>0.82499999999999996</c:v>
                </c:pt>
                <c:pt idx="152">
                  <c:v>0.85</c:v>
                </c:pt>
                <c:pt idx="153">
                  <c:v>0.875</c:v>
                </c:pt>
                <c:pt idx="154">
                  <c:v>0.88500000000000001</c:v>
                </c:pt>
                <c:pt idx="155">
                  <c:v>0.88249999999999995</c:v>
                </c:pt>
                <c:pt idx="156">
                  <c:v>0.86750000000000005</c:v>
                </c:pt>
                <c:pt idx="157">
                  <c:v>0.84499999999999997</c:v>
                </c:pt>
                <c:pt idx="158">
                  <c:v>0.86499999999999999</c:v>
                </c:pt>
                <c:pt idx="159">
                  <c:v>0.86750000000000005</c:v>
                </c:pt>
                <c:pt idx="160">
                  <c:v>0.89749999999999996</c:v>
                </c:pt>
                <c:pt idx="161">
                  <c:v>0.91</c:v>
                </c:pt>
                <c:pt idx="162">
                  <c:v>0.91249999999999998</c:v>
                </c:pt>
                <c:pt idx="163">
                  <c:v>0.92</c:v>
                </c:pt>
                <c:pt idx="164">
                  <c:v>0.92249999999999999</c:v>
                </c:pt>
                <c:pt idx="165">
                  <c:v>0.91500000000000004</c:v>
                </c:pt>
                <c:pt idx="166">
                  <c:v>0.90249999999999997</c:v>
                </c:pt>
                <c:pt idx="167">
                  <c:v>0.88249999999999995</c:v>
                </c:pt>
                <c:pt idx="168">
                  <c:v>0.87749999999999995</c:v>
                </c:pt>
                <c:pt idx="169">
                  <c:v>0.86</c:v>
                </c:pt>
                <c:pt idx="170">
                  <c:v>0.86250000000000004</c:v>
                </c:pt>
                <c:pt idx="171">
                  <c:v>0.86499999999999999</c:v>
                </c:pt>
                <c:pt idx="172">
                  <c:v>0.87250000000000005</c:v>
                </c:pt>
                <c:pt idx="173">
                  <c:v>0.85499999999999998</c:v>
                </c:pt>
                <c:pt idx="174">
                  <c:v>0.85499999999999998</c:v>
                </c:pt>
                <c:pt idx="175">
                  <c:v>0.84499999999999997</c:v>
                </c:pt>
                <c:pt idx="176">
                  <c:v>0.87</c:v>
                </c:pt>
                <c:pt idx="177">
                  <c:v>0.86750000000000005</c:v>
                </c:pt>
                <c:pt idx="178">
                  <c:v>0.86250000000000004</c:v>
                </c:pt>
                <c:pt idx="179">
                  <c:v>0.86250000000000004</c:v>
                </c:pt>
                <c:pt idx="180">
                  <c:v>0.87</c:v>
                </c:pt>
                <c:pt idx="181">
                  <c:v>0.86499999999999999</c:v>
                </c:pt>
                <c:pt idx="182">
                  <c:v>0.85250000000000004</c:v>
                </c:pt>
                <c:pt idx="183">
                  <c:v>0.84250000000000003</c:v>
                </c:pt>
                <c:pt idx="184">
                  <c:v>0.79749999999999999</c:v>
                </c:pt>
                <c:pt idx="185">
                  <c:v>0.82750000000000001</c:v>
                </c:pt>
                <c:pt idx="186">
                  <c:v>0.82750000000000001</c:v>
                </c:pt>
                <c:pt idx="187">
                  <c:v>0.83750000000000002</c:v>
                </c:pt>
                <c:pt idx="188">
                  <c:v>0.83750000000000002</c:v>
                </c:pt>
                <c:pt idx="189">
                  <c:v>0.82</c:v>
                </c:pt>
                <c:pt idx="190">
                  <c:v>0.84</c:v>
                </c:pt>
                <c:pt idx="191">
                  <c:v>0.82499999999999996</c:v>
                </c:pt>
                <c:pt idx="192">
                  <c:v>0.84</c:v>
                </c:pt>
                <c:pt idx="193">
                  <c:v>0.79500000000000004</c:v>
                </c:pt>
                <c:pt idx="194">
                  <c:v>0.78500000000000003</c:v>
                </c:pt>
                <c:pt idx="195">
                  <c:v>0.8075</c:v>
                </c:pt>
                <c:pt idx="196">
                  <c:v>0.78</c:v>
                </c:pt>
                <c:pt idx="197">
                  <c:v>0.78249999999999997</c:v>
                </c:pt>
                <c:pt idx="198">
                  <c:v>0.79</c:v>
                </c:pt>
                <c:pt idx="199">
                  <c:v>0.79749999999999999</c:v>
                </c:pt>
                <c:pt idx="200">
                  <c:v>0.8075</c:v>
                </c:pt>
                <c:pt idx="201">
                  <c:v>0.79500000000000004</c:v>
                </c:pt>
                <c:pt idx="202">
                  <c:v>0.76</c:v>
                </c:pt>
                <c:pt idx="203">
                  <c:v>0.755</c:v>
                </c:pt>
                <c:pt idx="204">
                  <c:v>0.8075</c:v>
                </c:pt>
                <c:pt idx="205">
                  <c:v>0.78</c:v>
                </c:pt>
                <c:pt idx="206">
                  <c:v>0.80500000000000005</c:v>
                </c:pt>
                <c:pt idx="207">
                  <c:v>0.78</c:v>
                </c:pt>
                <c:pt idx="208">
                  <c:v>0.79249999999999998</c:v>
                </c:pt>
                <c:pt idx="209">
                  <c:v>0.79500000000000004</c:v>
                </c:pt>
                <c:pt idx="210">
                  <c:v>0.79749999999999999</c:v>
                </c:pt>
                <c:pt idx="211">
                  <c:v>0.78749999999999998</c:v>
                </c:pt>
                <c:pt idx="212">
                  <c:v>0.79500000000000004</c:v>
                </c:pt>
                <c:pt idx="213">
                  <c:v>0.78500000000000003</c:v>
                </c:pt>
                <c:pt idx="214">
                  <c:v>0.755</c:v>
                </c:pt>
                <c:pt idx="215">
                  <c:v>0.76500000000000001</c:v>
                </c:pt>
                <c:pt idx="216">
                  <c:v>0.75749999999999995</c:v>
                </c:pt>
                <c:pt idx="217">
                  <c:v>0.76</c:v>
                </c:pt>
                <c:pt idx="218">
                  <c:v>0.77500000000000002</c:v>
                </c:pt>
                <c:pt idx="219">
                  <c:v>0.75</c:v>
                </c:pt>
                <c:pt idx="220">
                  <c:v>0.75</c:v>
                </c:pt>
                <c:pt idx="221">
                  <c:v>0.755</c:v>
                </c:pt>
                <c:pt idx="222">
                  <c:v>0.78249999999999997</c:v>
                </c:pt>
                <c:pt idx="223">
                  <c:v>0.78249999999999997</c:v>
                </c:pt>
                <c:pt idx="224">
                  <c:v>0.78249999999999997</c:v>
                </c:pt>
                <c:pt idx="225">
                  <c:v>0.76749999999999996</c:v>
                </c:pt>
                <c:pt idx="226">
                  <c:v>0.79</c:v>
                </c:pt>
                <c:pt idx="227">
                  <c:v>0.78</c:v>
                </c:pt>
                <c:pt idx="228">
                  <c:v>0.76</c:v>
                </c:pt>
                <c:pt idx="229">
                  <c:v>0.74</c:v>
                </c:pt>
                <c:pt idx="230">
                  <c:v>0.79</c:v>
                </c:pt>
                <c:pt idx="231">
                  <c:v>0.81</c:v>
                </c:pt>
                <c:pt idx="232">
                  <c:v>0.80249999999999999</c:v>
                </c:pt>
                <c:pt idx="233">
                  <c:v>0.8175</c:v>
                </c:pt>
                <c:pt idx="234">
                  <c:v>0.80500000000000005</c:v>
                </c:pt>
                <c:pt idx="235">
                  <c:v>0.81499999999999995</c:v>
                </c:pt>
                <c:pt idx="236">
                  <c:v>0.8075</c:v>
                </c:pt>
                <c:pt idx="237">
                  <c:v>0.79249999999999998</c:v>
                </c:pt>
                <c:pt idx="238">
                  <c:v>0.80500000000000005</c:v>
                </c:pt>
                <c:pt idx="239">
                  <c:v>0.84250000000000003</c:v>
                </c:pt>
                <c:pt idx="240">
                  <c:v>0.86499999999999999</c:v>
                </c:pt>
                <c:pt idx="241">
                  <c:v>0.86750000000000005</c:v>
                </c:pt>
                <c:pt idx="242">
                  <c:v>0.85250000000000004</c:v>
                </c:pt>
                <c:pt idx="243">
                  <c:v>0.83</c:v>
                </c:pt>
                <c:pt idx="244">
                  <c:v>0.85499999999999998</c:v>
                </c:pt>
                <c:pt idx="245">
                  <c:v>0.875</c:v>
                </c:pt>
                <c:pt idx="246">
                  <c:v>0.90249999999999997</c:v>
                </c:pt>
                <c:pt idx="247">
                  <c:v>0.9</c:v>
                </c:pt>
                <c:pt idx="248">
                  <c:v>0.91749999999999998</c:v>
                </c:pt>
                <c:pt idx="249">
                  <c:v>0.92749999999999999</c:v>
                </c:pt>
                <c:pt idx="250">
                  <c:v>0.94</c:v>
                </c:pt>
                <c:pt idx="251">
                  <c:v>0.93500000000000005</c:v>
                </c:pt>
                <c:pt idx="252">
                  <c:v>0.93</c:v>
                </c:pt>
                <c:pt idx="253">
                  <c:v>0.91749999999999998</c:v>
                </c:pt>
                <c:pt idx="254">
                  <c:v>0.92749999999999999</c:v>
                </c:pt>
                <c:pt idx="255">
                  <c:v>0.92</c:v>
                </c:pt>
                <c:pt idx="256">
                  <c:v>0.89500000000000002</c:v>
                </c:pt>
                <c:pt idx="257">
                  <c:v>0.89500000000000002</c:v>
                </c:pt>
                <c:pt idx="258">
                  <c:v>0.89249999999999996</c:v>
                </c:pt>
                <c:pt idx="259">
                  <c:v>0.89</c:v>
                </c:pt>
                <c:pt idx="260">
                  <c:v>0.89249999999999996</c:v>
                </c:pt>
                <c:pt idx="261">
                  <c:v>0.90500000000000003</c:v>
                </c:pt>
                <c:pt idx="262">
                  <c:v>0.90500000000000003</c:v>
                </c:pt>
                <c:pt idx="263">
                  <c:v>0.89500000000000002</c:v>
                </c:pt>
                <c:pt idx="264">
                  <c:v>0.88749999999999996</c:v>
                </c:pt>
                <c:pt idx="265">
                  <c:v>0.86250000000000004</c:v>
                </c:pt>
                <c:pt idx="266">
                  <c:v>0.87</c:v>
                </c:pt>
                <c:pt idx="267">
                  <c:v>0.875</c:v>
                </c:pt>
                <c:pt idx="268">
                  <c:v>0.89500000000000002</c:v>
                </c:pt>
                <c:pt idx="269">
                  <c:v>0.88749999999999996</c:v>
                </c:pt>
                <c:pt idx="270">
                  <c:v>0.90249999999999997</c:v>
                </c:pt>
                <c:pt idx="271">
                  <c:v>0.89500000000000002</c:v>
                </c:pt>
                <c:pt idx="272">
                  <c:v>0.89</c:v>
                </c:pt>
                <c:pt idx="273">
                  <c:v>0.86499999999999999</c:v>
                </c:pt>
                <c:pt idx="274">
                  <c:v>0.875</c:v>
                </c:pt>
                <c:pt idx="275">
                  <c:v>0.875</c:v>
                </c:pt>
                <c:pt idx="276">
                  <c:v>0.84250000000000003</c:v>
                </c:pt>
                <c:pt idx="277">
                  <c:v>0.86750000000000005</c:v>
                </c:pt>
                <c:pt idx="278">
                  <c:v>0.83499999999999996</c:v>
                </c:pt>
                <c:pt idx="279">
                  <c:v>0.85250000000000004</c:v>
                </c:pt>
                <c:pt idx="280">
                  <c:v>0.85750000000000004</c:v>
                </c:pt>
                <c:pt idx="281">
                  <c:v>0.88</c:v>
                </c:pt>
                <c:pt idx="282">
                  <c:v>0.875</c:v>
                </c:pt>
                <c:pt idx="283">
                  <c:v>0.86750000000000005</c:v>
                </c:pt>
                <c:pt idx="284">
                  <c:v>0.87</c:v>
                </c:pt>
                <c:pt idx="285">
                  <c:v>0.85250000000000004</c:v>
                </c:pt>
                <c:pt idx="286">
                  <c:v>0.81499999999999995</c:v>
                </c:pt>
                <c:pt idx="287">
                  <c:v>0.81</c:v>
                </c:pt>
                <c:pt idx="288">
                  <c:v>0.80500000000000005</c:v>
                </c:pt>
                <c:pt idx="289">
                  <c:v>0.84</c:v>
                </c:pt>
                <c:pt idx="290">
                  <c:v>0.84499999999999997</c:v>
                </c:pt>
                <c:pt idx="291">
                  <c:v>0.86250000000000004</c:v>
                </c:pt>
                <c:pt idx="292">
                  <c:v>0.86499999999999999</c:v>
                </c:pt>
                <c:pt idx="293">
                  <c:v>0.86499999999999999</c:v>
                </c:pt>
                <c:pt idx="294">
                  <c:v>0.85499999999999998</c:v>
                </c:pt>
                <c:pt idx="295">
                  <c:v>0.86250000000000004</c:v>
                </c:pt>
                <c:pt idx="296">
                  <c:v>0.86499999999999999</c:v>
                </c:pt>
                <c:pt idx="297">
                  <c:v>0.88749999999999996</c:v>
                </c:pt>
                <c:pt idx="298">
                  <c:v>0.9</c:v>
                </c:pt>
                <c:pt idx="299">
                  <c:v>0.90249999999999997</c:v>
                </c:pt>
                <c:pt idx="300">
                  <c:v>0.92</c:v>
                </c:pt>
                <c:pt idx="301">
                  <c:v>0.91749999999999998</c:v>
                </c:pt>
                <c:pt idx="302">
                  <c:v>0.90749999999999997</c:v>
                </c:pt>
                <c:pt idx="303">
                  <c:v>0.89</c:v>
                </c:pt>
                <c:pt idx="304">
                  <c:v>0.87749999999999995</c:v>
                </c:pt>
                <c:pt idx="305">
                  <c:v>0.88</c:v>
                </c:pt>
                <c:pt idx="306">
                  <c:v>0.83250000000000002</c:v>
                </c:pt>
                <c:pt idx="307">
                  <c:v>0.84250000000000003</c:v>
                </c:pt>
                <c:pt idx="308">
                  <c:v>0.85499999999999998</c:v>
                </c:pt>
                <c:pt idx="309">
                  <c:v>0.87</c:v>
                </c:pt>
                <c:pt idx="310">
                  <c:v>0.85</c:v>
                </c:pt>
                <c:pt idx="311">
                  <c:v>0.85250000000000004</c:v>
                </c:pt>
                <c:pt idx="312">
                  <c:v>0.84250000000000003</c:v>
                </c:pt>
                <c:pt idx="313">
                  <c:v>0.875</c:v>
                </c:pt>
                <c:pt idx="314">
                  <c:v>0.88249999999999995</c:v>
                </c:pt>
                <c:pt idx="315">
                  <c:v>0.88249999999999995</c:v>
                </c:pt>
                <c:pt idx="316">
                  <c:v>0.89500000000000002</c:v>
                </c:pt>
                <c:pt idx="317">
                  <c:v>0.88500000000000001</c:v>
                </c:pt>
                <c:pt idx="318">
                  <c:v>0.87250000000000005</c:v>
                </c:pt>
                <c:pt idx="319">
                  <c:v>0.88749999999999996</c:v>
                </c:pt>
                <c:pt idx="320">
                  <c:v>0.89249999999999996</c:v>
                </c:pt>
                <c:pt idx="321">
                  <c:v>0.89</c:v>
                </c:pt>
                <c:pt idx="322">
                  <c:v>0.89749999999999996</c:v>
                </c:pt>
                <c:pt idx="323">
                  <c:v>0.90749999999999997</c:v>
                </c:pt>
                <c:pt idx="324">
                  <c:v>0.91500000000000004</c:v>
                </c:pt>
                <c:pt idx="325">
                  <c:v>0.90500000000000003</c:v>
                </c:pt>
                <c:pt idx="326">
                  <c:v>0.92500000000000004</c:v>
                </c:pt>
                <c:pt idx="327">
                  <c:v>0.9325</c:v>
                </c:pt>
                <c:pt idx="328">
                  <c:v>0.9425</c:v>
                </c:pt>
                <c:pt idx="329">
                  <c:v>0.94750000000000001</c:v>
                </c:pt>
                <c:pt idx="330">
                  <c:v>0.94</c:v>
                </c:pt>
                <c:pt idx="331">
                  <c:v>0.95499999999999996</c:v>
                </c:pt>
                <c:pt idx="332">
                  <c:v>0.93</c:v>
                </c:pt>
                <c:pt idx="333">
                  <c:v>0.92749999999999999</c:v>
                </c:pt>
                <c:pt idx="334">
                  <c:v>0.91249999999999998</c:v>
                </c:pt>
                <c:pt idx="335">
                  <c:v>0.90500000000000003</c:v>
                </c:pt>
                <c:pt idx="336">
                  <c:v>0.92</c:v>
                </c:pt>
                <c:pt idx="337">
                  <c:v>0.91500000000000004</c:v>
                </c:pt>
                <c:pt idx="338">
                  <c:v>0.91500000000000004</c:v>
                </c:pt>
                <c:pt idx="339">
                  <c:v>0.91249999999999998</c:v>
                </c:pt>
                <c:pt idx="340">
                  <c:v>0.93500000000000005</c:v>
                </c:pt>
                <c:pt idx="341">
                  <c:v>0.94499999999999995</c:v>
                </c:pt>
                <c:pt idx="342">
                  <c:v>0.92249999999999999</c:v>
                </c:pt>
                <c:pt idx="343">
                  <c:v>0.92</c:v>
                </c:pt>
                <c:pt idx="344">
                  <c:v>0.91749999999999998</c:v>
                </c:pt>
                <c:pt idx="345">
                  <c:v>0.9425</c:v>
                </c:pt>
                <c:pt idx="346">
                  <c:v>0.9375</c:v>
                </c:pt>
                <c:pt idx="347">
                  <c:v>0.9425</c:v>
                </c:pt>
                <c:pt idx="348">
                  <c:v>0.9325</c:v>
                </c:pt>
                <c:pt idx="349">
                  <c:v>0.91500000000000004</c:v>
                </c:pt>
                <c:pt idx="350">
                  <c:v>0.87</c:v>
                </c:pt>
                <c:pt idx="351">
                  <c:v>0.83750000000000002</c:v>
                </c:pt>
                <c:pt idx="352">
                  <c:v>0.83750000000000002</c:v>
                </c:pt>
                <c:pt idx="353">
                  <c:v>0.84499999999999997</c:v>
                </c:pt>
                <c:pt idx="354">
                  <c:v>0.84499999999999997</c:v>
                </c:pt>
                <c:pt idx="355">
                  <c:v>0.84499999999999997</c:v>
                </c:pt>
                <c:pt idx="356">
                  <c:v>0.86</c:v>
                </c:pt>
                <c:pt idx="357">
                  <c:v>0.84750000000000003</c:v>
                </c:pt>
                <c:pt idx="358">
                  <c:v>0.79500000000000004</c:v>
                </c:pt>
                <c:pt idx="359">
                  <c:v>0.78</c:v>
                </c:pt>
                <c:pt idx="360">
                  <c:v>0.8125</c:v>
                </c:pt>
                <c:pt idx="361">
                  <c:v>0.82</c:v>
                </c:pt>
                <c:pt idx="362">
                  <c:v>0.86499999999999999</c:v>
                </c:pt>
                <c:pt idx="363">
                  <c:v>0.87</c:v>
                </c:pt>
                <c:pt idx="364">
                  <c:v>0.87749999999999995</c:v>
                </c:pt>
                <c:pt idx="365">
                  <c:v>0.88</c:v>
                </c:pt>
                <c:pt idx="366">
                  <c:v>0.86499999999999999</c:v>
                </c:pt>
                <c:pt idx="367">
                  <c:v>0.85</c:v>
                </c:pt>
                <c:pt idx="368">
                  <c:v>0.83</c:v>
                </c:pt>
                <c:pt idx="369">
                  <c:v>0.83250000000000002</c:v>
                </c:pt>
                <c:pt idx="370">
                  <c:v>0.84</c:v>
                </c:pt>
                <c:pt idx="371">
                  <c:v>0.8075</c:v>
                </c:pt>
                <c:pt idx="372">
                  <c:v>0.81</c:v>
                </c:pt>
                <c:pt idx="373">
                  <c:v>0.83499999999999996</c:v>
                </c:pt>
                <c:pt idx="374">
                  <c:v>0.82750000000000001</c:v>
                </c:pt>
                <c:pt idx="375">
                  <c:v>0.85</c:v>
                </c:pt>
                <c:pt idx="376">
                  <c:v>0.85</c:v>
                </c:pt>
                <c:pt idx="377">
                  <c:v>0.84499999999999997</c:v>
                </c:pt>
                <c:pt idx="378">
                  <c:v>0.83750000000000002</c:v>
                </c:pt>
                <c:pt idx="379">
                  <c:v>0.84499999999999997</c:v>
                </c:pt>
                <c:pt idx="380">
                  <c:v>0.85</c:v>
                </c:pt>
                <c:pt idx="381">
                  <c:v>0.84499999999999997</c:v>
                </c:pt>
                <c:pt idx="382">
                  <c:v>0.8</c:v>
                </c:pt>
                <c:pt idx="383">
                  <c:v>0.79749999999999999</c:v>
                </c:pt>
                <c:pt idx="384">
                  <c:v>0.8125</c:v>
                </c:pt>
                <c:pt idx="385">
                  <c:v>0.83250000000000002</c:v>
                </c:pt>
                <c:pt idx="386">
                  <c:v>0.82</c:v>
                </c:pt>
                <c:pt idx="387">
                  <c:v>0.83250000000000002</c:v>
                </c:pt>
                <c:pt idx="388">
                  <c:v>0.77749999999999997</c:v>
                </c:pt>
                <c:pt idx="389">
                  <c:v>0.76</c:v>
                </c:pt>
                <c:pt idx="390">
                  <c:v>0.76249999999999996</c:v>
                </c:pt>
                <c:pt idx="391">
                  <c:v>0.76</c:v>
                </c:pt>
                <c:pt idx="392">
                  <c:v>0.76500000000000001</c:v>
                </c:pt>
                <c:pt idx="393">
                  <c:v>0.74250000000000005</c:v>
                </c:pt>
                <c:pt idx="394">
                  <c:v>0.76749999999999996</c:v>
                </c:pt>
                <c:pt idx="395">
                  <c:v>0.8125</c:v>
                </c:pt>
                <c:pt idx="396">
                  <c:v>0.8075</c:v>
                </c:pt>
                <c:pt idx="397">
                  <c:v>0.83</c:v>
                </c:pt>
                <c:pt idx="398">
                  <c:v>0.86</c:v>
                </c:pt>
                <c:pt idx="399">
                  <c:v>0.85250000000000004</c:v>
                </c:pt>
                <c:pt idx="400">
                  <c:v>0.80500000000000005</c:v>
                </c:pt>
                <c:pt idx="401">
                  <c:v>0.79749999999999999</c:v>
                </c:pt>
                <c:pt idx="402">
                  <c:v>0.8125</c:v>
                </c:pt>
                <c:pt idx="403">
                  <c:v>0.82</c:v>
                </c:pt>
                <c:pt idx="404">
                  <c:v>0.82750000000000001</c:v>
                </c:pt>
                <c:pt idx="405">
                  <c:v>0.82250000000000001</c:v>
                </c:pt>
                <c:pt idx="406">
                  <c:v>0.8175</c:v>
                </c:pt>
                <c:pt idx="407">
                  <c:v>0.83499999999999996</c:v>
                </c:pt>
                <c:pt idx="408">
                  <c:v>0.84750000000000003</c:v>
                </c:pt>
                <c:pt idx="409">
                  <c:v>0.86250000000000004</c:v>
                </c:pt>
                <c:pt idx="410">
                  <c:v>0.87250000000000005</c:v>
                </c:pt>
                <c:pt idx="411">
                  <c:v>0.87250000000000005</c:v>
                </c:pt>
                <c:pt idx="412">
                  <c:v>0.83250000000000002</c:v>
                </c:pt>
                <c:pt idx="413">
                  <c:v>0.84</c:v>
                </c:pt>
                <c:pt idx="414">
                  <c:v>0.86</c:v>
                </c:pt>
                <c:pt idx="415">
                  <c:v>0.85750000000000004</c:v>
                </c:pt>
                <c:pt idx="416">
                  <c:v>0.86</c:v>
                </c:pt>
                <c:pt idx="417">
                  <c:v>0.89249999999999996</c:v>
                </c:pt>
                <c:pt idx="418">
                  <c:v>0.89749999999999996</c:v>
                </c:pt>
                <c:pt idx="419">
                  <c:v>0.90249999999999997</c:v>
                </c:pt>
                <c:pt idx="420">
                  <c:v>0.88500000000000001</c:v>
                </c:pt>
                <c:pt idx="421">
                  <c:v>0.88</c:v>
                </c:pt>
                <c:pt idx="422">
                  <c:v>0.90249999999999997</c:v>
                </c:pt>
                <c:pt idx="423">
                  <c:v>0.88500000000000001</c:v>
                </c:pt>
                <c:pt idx="424">
                  <c:v>0.9</c:v>
                </c:pt>
                <c:pt idx="425">
                  <c:v>0.89749999999999996</c:v>
                </c:pt>
                <c:pt idx="426">
                  <c:v>0.9</c:v>
                </c:pt>
                <c:pt idx="427">
                  <c:v>0.87749999999999995</c:v>
                </c:pt>
                <c:pt idx="428">
                  <c:v>0.86499999999999999</c:v>
                </c:pt>
                <c:pt idx="429">
                  <c:v>0.83750000000000002</c:v>
                </c:pt>
                <c:pt idx="430">
                  <c:v>0.8</c:v>
                </c:pt>
                <c:pt idx="431">
                  <c:v>0.82250000000000001</c:v>
                </c:pt>
                <c:pt idx="432">
                  <c:v>0.79500000000000004</c:v>
                </c:pt>
                <c:pt idx="433">
                  <c:v>0.79249999999999998</c:v>
                </c:pt>
                <c:pt idx="434">
                  <c:v>0.83</c:v>
                </c:pt>
                <c:pt idx="435">
                  <c:v>0.83250000000000002</c:v>
                </c:pt>
                <c:pt idx="436">
                  <c:v>0.82</c:v>
                </c:pt>
                <c:pt idx="437">
                  <c:v>0.83499999999999996</c:v>
                </c:pt>
                <c:pt idx="438">
                  <c:v>0.84</c:v>
                </c:pt>
                <c:pt idx="439">
                  <c:v>0.83</c:v>
                </c:pt>
                <c:pt idx="440">
                  <c:v>0.82499999999999996</c:v>
                </c:pt>
                <c:pt idx="441">
                  <c:v>0.8125</c:v>
                </c:pt>
                <c:pt idx="442">
                  <c:v>0.82499999999999996</c:v>
                </c:pt>
                <c:pt idx="443">
                  <c:v>0.83</c:v>
                </c:pt>
                <c:pt idx="444">
                  <c:v>0.84750000000000003</c:v>
                </c:pt>
                <c:pt idx="445">
                  <c:v>0.83750000000000002</c:v>
                </c:pt>
                <c:pt idx="446">
                  <c:v>0.82499999999999996</c:v>
                </c:pt>
                <c:pt idx="447">
                  <c:v>0.83499999999999996</c:v>
                </c:pt>
                <c:pt idx="448">
                  <c:v>0.82250000000000001</c:v>
                </c:pt>
                <c:pt idx="449">
                  <c:v>0.8175</c:v>
                </c:pt>
                <c:pt idx="450">
                  <c:v>0.78500000000000003</c:v>
                </c:pt>
                <c:pt idx="451">
                  <c:v>0.77749999999999997</c:v>
                </c:pt>
                <c:pt idx="452">
                  <c:v>0.76249999999999996</c:v>
                </c:pt>
                <c:pt idx="453">
                  <c:v>0.75249999999999995</c:v>
                </c:pt>
                <c:pt idx="454">
                  <c:v>0.73250000000000004</c:v>
                </c:pt>
                <c:pt idx="455">
                  <c:v>0.75</c:v>
                </c:pt>
                <c:pt idx="456">
                  <c:v>0.77249999999999996</c:v>
                </c:pt>
                <c:pt idx="457">
                  <c:v>0.79</c:v>
                </c:pt>
                <c:pt idx="458">
                  <c:v>0.77749999999999997</c:v>
                </c:pt>
                <c:pt idx="459">
                  <c:v>0.77749999999999997</c:v>
                </c:pt>
                <c:pt idx="460">
                  <c:v>0.78500000000000003</c:v>
                </c:pt>
                <c:pt idx="461">
                  <c:v>0.81</c:v>
                </c:pt>
                <c:pt idx="462">
                  <c:v>0.8075</c:v>
                </c:pt>
                <c:pt idx="463">
                  <c:v>0.82250000000000001</c:v>
                </c:pt>
                <c:pt idx="464">
                  <c:v>0.88249999999999995</c:v>
                </c:pt>
                <c:pt idx="465">
                  <c:v>0.87250000000000005</c:v>
                </c:pt>
                <c:pt idx="466">
                  <c:v>0.88</c:v>
                </c:pt>
                <c:pt idx="467">
                  <c:v>0.85499999999999998</c:v>
                </c:pt>
                <c:pt idx="468">
                  <c:v>0.83750000000000002</c:v>
                </c:pt>
                <c:pt idx="469">
                  <c:v>0.79</c:v>
                </c:pt>
                <c:pt idx="470">
                  <c:v>0.82750000000000001</c:v>
                </c:pt>
                <c:pt idx="471">
                  <c:v>0.84250000000000003</c:v>
                </c:pt>
                <c:pt idx="472">
                  <c:v>0.86</c:v>
                </c:pt>
                <c:pt idx="473">
                  <c:v>0.86</c:v>
                </c:pt>
                <c:pt idx="474">
                  <c:v>0.84250000000000003</c:v>
                </c:pt>
                <c:pt idx="475">
                  <c:v>0.85</c:v>
                </c:pt>
                <c:pt idx="476">
                  <c:v>0.82750000000000001</c:v>
                </c:pt>
                <c:pt idx="477">
                  <c:v>0.85</c:v>
                </c:pt>
                <c:pt idx="478">
                  <c:v>0.82</c:v>
                </c:pt>
                <c:pt idx="479">
                  <c:v>0.84250000000000003</c:v>
                </c:pt>
                <c:pt idx="480">
                  <c:v>0.82750000000000001</c:v>
                </c:pt>
                <c:pt idx="481">
                  <c:v>0.83750000000000002</c:v>
                </c:pt>
                <c:pt idx="482">
                  <c:v>0.84250000000000003</c:v>
                </c:pt>
                <c:pt idx="483">
                  <c:v>0.83499999999999996</c:v>
                </c:pt>
                <c:pt idx="484">
                  <c:v>0.84250000000000003</c:v>
                </c:pt>
                <c:pt idx="485">
                  <c:v>0.83250000000000002</c:v>
                </c:pt>
                <c:pt idx="486">
                  <c:v>0.83250000000000002</c:v>
                </c:pt>
                <c:pt idx="487">
                  <c:v>0.80500000000000005</c:v>
                </c:pt>
                <c:pt idx="488">
                  <c:v>0.77500000000000002</c:v>
                </c:pt>
                <c:pt idx="489">
                  <c:v>0.75749999999999995</c:v>
                </c:pt>
                <c:pt idx="490">
                  <c:v>0.78</c:v>
                </c:pt>
                <c:pt idx="491">
                  <c:v>0.76749999999999996</c:v>
                </c:pt>
                <c:pt idx="492">
                  <c:v>0.80249999999999999</c:v>
                </c:pt>
                <c:pt idx="493">
                  <c:v>0.81</c:v>
                </c:pt>
                <c:pt idx="494">
                  <c:v>0.80500000000000005</c:v>
                </c:pt>
                <c:pt idx="495">
                  <c:v>0.8125</c:v>
                </c:pt>
                <c:pt idx="496">
                  <c:v>0.79749999999999999</c:v>
                </c:pt>
                <c:pt idx="497">
                  <c:v>0.84</c:v>
                </c:pt>
                <c:pt idx="498">
                  <c:v>0.84250000000000003</c:v>
                </c:pt>
                <c:pt idx="499">
                  <c:v>0.85250000000000004</c:v>
                </c:pt>
                <c:pt idx="500">
                  <c:v>0.84250000000000003</c:v>
                </c:pt>
              </c:numCache>
            </c:numRef>
          </c:yVal>
          <c:smooth val="1"/>
          <c:extLst>
            <c:ext xmlns:c16="http://schemas.microsoft.com/office/drawing/2014/chart" uri="{C3380CC4-5D6E-409C-BE32-E72D297353CC}">
              <c16:uniqueId val="{00000000-D5E7-4481-A354-8796771F2122}"/>
            </c:ext>
          </c:extLst>
        </c:ser>
        <c:ser>
          <c:idx val="1"/>
          <c:order val="1"/>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vantaggio'!$F$4:$F$504</c:f>
              <c:numCache>
                <c:formatCode>General</c:formatCode>
                <c:ptCount val="501"/>
                <c:pt idx="0">
                  <c:v>0.1</c:v>
                </c:pt>
                <c:pt idx="1">
                  <c:v>0.1525</c:v>
                </c:pt>
                <c:pt idx="2">
                  <c:v>0.21</c:v>
                </c:pt>
                <c:pt idx="3">
                  <c:v>0.25</c:v>
                </c:pt>
                <c:pt idx="4">
                  <c:v>0.32250000000000001</c:v>
                </c:pt>
                <c:pt idx="5">
                  <c:v>0.4</c:v>
                </c:pt>
                <c:pt idx="6">
                  <c:v>0.46750000000000003</c:v>
                </c:pt>
                <c:pt idx="7">
                  <c:v>0.5</c:v>
                </c:pt>
                <c:pt idx="8">
                  <c:v>0.50749999999999995</c:v>
                </c:pt>
                <c:pt idx="9">
                  <c:v>0.55000000000000004</c:v>
                </c:pt>
                <c:pt idx="10">
                  <c:v>0.59750000000000003</c:v>
                </c:pt>
                <c:pt idx="11">
                  <c:v>0.59</c:v>
                </c:pt>
                <c:pt idx="12">
                  <c:v>0.63</c:v>
                </c:pt>
                <c:pt idx="13">
                  <c:v>0.66249999999999998</c:v>
                </c:pt>
                <c:pt idx="14">
                  <c:v>0.70499999999999996</c:v>
                </c:pt>
                <c:pt idx="15">
                  <c:v>0.67500000000000004</c:v>
                </c:pt>
                <c:pt idx="16">
                  <c:v>0.72499999999999998</c:v>
                </c:pt>
                <c:pt idx="17">
                  <c:v>0.76749999999999996</c:v>
                </c:pt>
                <c:pt idx="18">
                  <c:v>0.76249999999999996</c:v>
                </c:pt>
                <c:pt idx="19">
                  <c:v>0.76</c:v>
                </c:pt>
                <c:pt idx="20">
                  <c:v>0.745</c:v>
                </c:pt>
                <c:pt idx="21">
                  <c:v>0.77749999999999997</c:v>
                </c:pt>
                <c:pt idx="22">
                  <c:v>0.78</c:v>
                </c:pt>
                <c:pt idx="23">
                  <c:v>0.77249999999999996</c:v>
                </c:pt>
                <c:pt idx="24">
                  <c:v>0.77249999999999996</c:v>
                </c:pt>
                <c:pt idx="25">
                  <c:v>0.76249999999999996</c:v>
                </c:pt>
                <c:pt idx="26">
                  <c:v>0.73750000000000004</c:v>
                </c:pt>
                <c:pt idx="27">
                  <c:v>0.73750000000000004</c:v>
                </c:pt>
                <c:pt idx="28">
                  <c:v>0.71499999999999997</c:v>
                </c:pt>
                <c:pt idx="29">
                  <c:v>0.72250000000000003</c:v>
                </c:pt>
                <c:pt idx="30">
                  <c:v>0.71250000000000002</c:v>
                </c:pt>
                <c:pt idx="31">
                  <c:v>0.72499999999999998</c:v>
                </c:pt>
                <c:pt idx="32">
                  <c:v>0.70250000000000001</c:v>
                </c:pt>
                <c:pt idx="33">
                  <c:v>0.73499999999999999</c:v>
                </c:pt>
                <c:pt idx="34">
                  <c:v>0.69750000000000001</c:v>
                </c:pt>
                <c:pt idx="35">
                  <c:v>0.76500000000000001</c:v>
                </c:pt>
                <c:pt idx="36">
                  <c:v>0.75749999999999995</c:v>
                </c:pt>
                <c:pt idx="37">
                  <c:v>0.80500000000000005</c:v>
                </c:pt>
                <c:pt idx="38">
                  <c:v>0.78749999999999998</c:v>
                </c:pt>
                <c:pt idx="39">
                  <c:v>0.78</c:v>
                </c:pt>
                <c:pt idx="40">
                  <c:v>0.75</c:v>
                </c:pt>
                <c:pt idx="41">
                  <c:v>0.745</c:v>
                </c:pt>
                <c:pt idx="42">
                  <c:v>0.76249999999999996</c:v>
                </c:pt>
                <c:pt idx="43">
                  <c:v>0.77</c:v>
                </c:pt>
                <c:pt idx="44">
                  <c:v>0.77749999999999997</c:v>
                </c:pt>
                <c:pt idx="45">
                  <c:v>0.80500000000000005</c:v>
                </c:pt>
                <c:pt idx="46">
                  <c:v>0.77500000000000002</c:v>
                </c:pt>
                <c:pt idx="47">
                  <c:v>0.76500000000000001</c:v>
                </c:pt>
                <c:pt idx="48">
                  <c:v>0.74250000000000005</c:v>
                </c:pt>
                <c:pt idx="49">
                  <c:v>0.76</c:v>
                </c:pt>
                <c:pt idx="50">
                  <c:v>0.74250000000000005</c:v>
                </c:pt>
                <c:pt idx="51">
                  <c:v>0.75249999999999995</c:v>
                </c:pt>
                <c:pt idx="52">
                  <c:v>0.78</c:v>
                </c:pt>
                <c:pt idx="53">
                  <c:v>0.78500000000000003</c:v>
                </c:pt>
                <c:pt idx="54">
                  <c:v>0.75749999999999995</c:v>
                </c:pt>
                <c:pt idx="55">
                  <c:v>0.77500000000000002</c:v>
                </c:pt>
                <c:pt idx="56">
                  <c:v>0.73</c:v>
                </c:pt>
                <c:pt idx="57">
                  <c:v>0.73</c:v>
                </c:pt>
                <c:pt idx="58">
                  <c:v>0.72499999999999998</c:v>
                </c:pt>
                <c:pt idx="59">
                  <c:v>0.70750000000000002</c:v>
                </c:pt>
                <c:pt idx="60">
                  <c:v>0.75</c:v>
                </c:pt>
                <c:pt idx="61">
                  <c:v>0.76749999999999996</c:v>
                </c:pt>
                <c:pt idx="62">
                  <c:v>0.78749999999999998</c:v>
                </c:pt>
                <c:pt idx="63">
                  <c:v>0.77249999999999996</c:v>
                </c:pt>
                <c:pt idx="64">
                  <c:v>0.8</c:v>
                </c:pt>
                <c:pt idx="65">
                  <c:v>0.80249999999999999</c:v>
                </c:pt>
                <c:pt idx="66">
                  <c:v>0.83250000000000002</c:v>
                </c:pt>
                <c:pt idx="67">
                  <c:v>0.84250000000000003</c:v>
                </c:pt>
                <c:pt idx="68">
                  <c:v>0.84</c:v>
                </c:pt>
                <c:pt idx="69">
                  <c:v>0.85250000000000004</c:v>
                </c:pt>
                <c:pt idx="70">
                  <c:v>0.875</c:v>
                </c:pt>
                <c:pt idx="71">
                  <c:v>0.85750000000000004</c:v>
                </c:pt>
                <c:pt idx="72">
                  <c:v>0.82</c:v>
                </c:pt>
                <c:pt idx="73">
                  <c:v>0.79500000000000004</c:v>
                </c:pt>
                <c:pt idx="74">
                  <c:v>0.745</c:v>
                </c:pt>
                <c:pt idx="75">
                  <c:v>0.73499999999999999</c:v>
                </c:pt>
                <c:pt idx="76">
                  <c:v>0.74750000000000005</c:v>
                </c:pt>
                <c:pt idx="77">
                  <c:v>0.76749999999999996</c:v>
                </c:pt>
                <c:pt idx="78">
                  <c:v>0.74250000000000005</c:v>
                </c:pt>
                <c:pt idx="79">
                  <c:v>0.74750000000000005</c:v>
                </c:pt>
                <c:pt idx="80">
                  <c:v>0.75749999999999995</c:v>
                </c:pt>
                <c:pt idx="81">
                  <c:v>0.75749999999999995</c:v>
                </c:pt>
                <c:pt idx="82">
                  <c:v>0.78</c:v>
                </c:pt>
                <c:pt idx="83">
                  <c:v>0.74750000000000005</c:v>
                </c:pt>
                <c:pt idx="84">
                  <c:v>0.77249999999999996</c:v>
                </c:pt>
                <c:pt idx="85">
                  <c:v>0.79</c:v>
                </c:pt>
                <c:pt idx="86">
                  <c:v>0.75749999999999995</c:v>
                </c:pt>
                <c:pt idx="87">
                  <c:v>0.75</c:v>
                </c:pt>
                <c:pt idx="88">
                  <c:v>0.755</c:v>
                </c:pt>
                <c:pt idx="89">
                  <c:v>0.77249999999999996</c:v>
                </c:pt>
                <c:pt idx="90">
                  <c:v>0.77500000000000002</c:v>
                </c:pt>
                <c:pt idx="91">
                  <c:v>0.79249999999999998</c:v>
                </c:pt>
                <c:pt idx="92">
                  <c:v>0.80249999999999999</c:v>
                </c:pt>
                <c:pt idx="93">
                  <c:v>0.82</c:v>
                </c:pt>
                <c:pt idx="94">
                  <c:v>0.82750000000000001</c:v>
                </c:pt>
                <c:pt idx="95">
                  <c:v>0.84</c:v>
                </c:pt>
                <c:pt idx="96">
                  <c:v>0.82750000000000001</c:v>
                </c:pt>
                <c:pt idx="97">
                  <c:v>0.84750000000000003</c:v>
                </c:pt>
                <c:pt idx="98">
                  <c:v>0.83250000000000002</c:v>
                </c:pt>
                <c:pt idx="99">
                  <c:v>0.82750000000000001</c:v>
                </c:pt>
                <c:pt idx="100">
                  <c:v>0.83</c:v>
                </c:pt>
                <c:pt idx="101">
                  <c:v>0.83499999999999996</c:v>
                </c:pt>
                <c:pt idx="102">
                  <c:v>0.82</c:v>
                </c:pt>
                <c:pt idx="103">
                  <c:v>0.8175</c:v>
                </c:pt>
                <c:pt idx="104">
                  <c:v>0.80500000000000005</c:v>
                </c:pt>
                <c:pt idx="105">
                  <c:v>0.79749999999999999</c:v>
                </c:pt>
                <c:pt idx="106">
                  <c:v>0.8</c:v>
                </c:pt>
                <c:pt idx="107">
                  <c:v>0.83250000000000002</c:v>
                </c:pt>
                <c:pt idx="108">
                  <c:v>0.84750000000000003</c:v>
                </c:pt>
                <c:pt idx="109">
                  <c:v>0.84499999999999997</c:v>
                </c:pt>
                <c:pt idx="110">
                  <c:v>0.84499999999999997</c:v>
                </c:pt>
                <c:pt idx="111">
                  <c:v>0.82250000000000001</c:v>
                </c:pt>
                <c:pt idx="112">
                  <c:v>0.84750000000000003</c:v>
                </c:pt>
                <c:pt idx="113">
                  <c:v>0.87</c:v>
                </c:pt>
                <c:pt idx="114">
                  <c:v>0.90500000000000003</c:v>
                </c:pt>
                <c:pt idx="115">
                  <c:v>0.9</c:v>
                </c:pt>
                <c:pt idx="116">
                  <c:v>0.91249999999999998</c:v>
                </c:pt>
                <c:pt idx="117">
                  <c:v>0.9</c:v>
                </c:pt>
                <c:pt idx="118">
                  <c:v>0.90749999999999997</c:v>
                </c:pt>
                <c:pt idx="119">
                  <c:v>0.87250000000000005</c:v>
                </c:pt>
                <c:pt idx="120">
                  <c:v>0.88</c:v>
                </c:pt>
                <c:pt idx="121">
                  <c:v>0.89249999999999996</c:v>
                </c:pt>
                <c:pt idx="122">
                  <c:v>0.89500000000000002</c:v>
                </c:pt>
                <c:pt idx="123">
                  <c:v>0.90500000000000003</c:v>
                </c:pt>
                <c:pt idx="124">
                  <c:v>0.86250000000000004</c:v>
                </c:pt>
                <c:pt idx="125">
                  <c:v>0.84750000000000003</c:v>
                </c:pt>
                <c:pt idx="126">
                  <c:v>0.87250000000000005</c:v>
                </c:pt>
                <c:pt idx="127">
                  <c:v>0.88</c:v>
                </c:pt>
                <c:pt idx="128">
                  <c:v>0.86250000000000004</c:v>
                </c:pt>
                <c:pt idx="129">
                  <c:v>0.88500000000000001</c:v>
                </c:pt>
                <c:pt idx="130">
                  <c:v>0.87</c:v>
                </c:pt>
                <c:pt idx="131">
                  <c:v>0.86499999999999999</c:v>
                </c:pt>
                <c:pt idx="132">
                  <c:v>0.87749999999999995</c:v>
                </c:pt>
                <c:pt idx="133">
                  <c:v>0.84499999999999997</c:v>
                </c:pt>
                <c:pt idx="134">
                  <c:v>0.83250000000000002</c:v>
                </c:pt>
                <c:pt idx="135">
                  <c:v>0.8175</c:v>
                </c:pt>
                <c:pt idx="136">
                  <c:v>0.82499999999999996</c:v>
                </c:pt>
                <c:pt idx="137">
                  <c:v>0.80500000000000005</c:v>
                </c:pt>
                <c:pt idx="138">
                  <c:v>0.8175</c:v>
                </c:pt>
                <c:pt idx="139">
                  <c:v>0.8075</c:v>
                </c:pt>
                <c:pt idx="140">
                  <c:v>0.79749999999999999</c:v>
                </c:pt>
                <c:pt idx="141">
                  <c:v>0.79749999999999999</c:v>
                </c:pt>
                <c:pt idx="142">
                  <c:v>0.76249999999999996</c:v>
                </c:pt>
                <c:pt idx="143">
                  <c:v>0.82750000000000001</c:v>
                </c:pt>
                <c:pt idx="144">
                  <c:v>0.8075</c:v>
                </c:pt>
                <c:pt idx="145">
                  <c:v>0.82250000000000001</c:v>
                </c:pt>
                <c:pt idx="146">
                  <c:v>0.79749999999999999</c:v>
                </c:pt>
                <c:pt idx="147">
                  <c:v>0.78249999999999997</c:v>
                </c:pt>
                <c:pt idx="148">
                  <c:v>0.78</c:v>
                </c:pt>
                <c:pt idx="149">
                  <c:v>0.76500000000000001</c:v>
                </c:pt>
                <c:pt idx="150">
                  <c:v>0.78249999999999997</c:v>
                </c:pt>
                <c:pt idx="151">
                  <c:v>0.79</c:v>
                </c:pt>
                <c:pt idx="152">
                  <c:v>0.78749999999999998</c:v>
                </c:pt>
                <c:pt idx="153">
                  <c:v>0.77500000000000002</c:v>
                </c:pt>
                <c:pt idx="154">
                  <c:v>0.77249999999999996</c:v>
                </c:pt>
                <c:pt idx="155">
                  <c:v>0.745</c:v>
                </c:pt>
                <c:pt idx="156">
                  <c:v>0.76249999999999996</c:v>
                </c:pt>
                <c:pt idx="157">
                  <c:v>0.78500000000000003</c:v>
                </c:pt>
                <c:pt idx="158">
                  <c:v>0.77500000000000002</c:v>
                </c:pt>
                <c:pt idx="159">
                  <c:v>0.79249999999999998</c:v>
                </c:pt>
                <c:pt idx="160">
                  <c:v>0.77500000000000002</c:v>
                </c:pt>
                <c:pt idx="161">
                  <c:v>0.77749999999999997</c:v>
                </c:pt>
                <c:pt idx="162">
                  <c:v>0.77749999999999997</c:v>
                </c:pt>
                <c:pt idx="163">
                  <c:v>0.80500000000000005</c:v>
                </c:pt>
                <c:pt idx="164">
                  <c:v>0.8075</c:v>
                </c:pt>
                <c:pt idx="165">
                  <c:v>0.77500000000000002</c:v>
                </c:pt>
                <c:pt idx="166">
                  <c:v>0.73250000000000004</c:v>
                </c:pt>
                <c:pt idx="167">
                  <c:v>0.73250000000000004</c:v>
                </c:pt>
                <c:pt idx="168">
                  <c:v>0.71499999999999997</c:v>
                </c:pt>
                <c:pt idx="169">
                  <c:v>0.73</c:v>
                </c:pt>
                <c:pt idx="170">
                  <c:v>0.72750000000000004</c:v>
                </c:pt>
                <c:pt idx="171">
                  <c:v>0.73750000000000004</c:v>
                </c:pt>
                <c:pt idx="172">
                  <c:v>0.75749999999999995</c:v>
                </c:pt>
                <c:pt idx="173">
                  <c:v>0.79</c:v>
                </c:pt>
                <c:pt idx="174">
                  <c:v>0.78</c:v>
                </c:pt>
                <c:pt idx="175">
                  <c:v>0.77249999999999996</c:v>
                </c:pt>
                <c:pt idx="176">
                  <c:v>0.77749999999999997</c:v>
                </c:pt>
                <c:pt idx="177">
                  <c:v>0.77</c:v>
                </c:pt>
                <c:pt idx="178">
                  <c:v>0.77</c:v>
                </c:pt>
                <c:pt idx="179">
                  <c:v>0.77500000000000002</c:v>
                </c:pt>
                <c:pt idx="180">
                  <c:v>0.76249999999999996</c:v>
                </c:pt>
                <c:pt idx="181">
                  <c:v>0.74</c:v>
                </c:pt>
                <c:pt idx="182">
                  <c:v>0.69750000000000001</c:v>
                </c:pt>
                <c:pt idx="183">
                  <c:v>0.74</c:v>
                </c:pt>
                <c:pt idx="184">
                  <c:v>0.74</c:v>
                </c:pt>
                <c:pt idx="185">
                  <c:v>0.76749999999999996</c:v>
                </c:pt>
                <c:pt idx="186">
                  <c:v>0.77500000000000002</c:v>
                </c:pt>
                <c:pt idx="187">
                  <c:v>0.74750000000000005</c:v>
                </c:pt>
                <c:pt idx="188">
                  <c:v>0.745</c:v>
                </c:pt>
                <c:pt idx="189">
                  <c:v>0.755</c:v>
                </c:pt>
                <c:pt idx="190">
                  <c:v>0.78249999999999997</c:v>
                </c:pt>
                <c:pt idx="191">
                  <c:v>0.8075</c:v>
                </c:pt>
                <c:pt idx="192">
                  <c:v>0.77249999999999996</c:v>
                </c:pt>
                <c:pt idx="193">
                  <c:v>0.77500000000000002</c:v>
                </c:pt>
                <c:pt idx="194">
                  <c:v>0.80500000000000005</c:v>
                </c:pt>
                <c:pt idx="195">
                  <c:v>0.80249999999999999</c:v>
                </c:pt>
                <c:pt idx="196">
                  <c:v>0.78249999999999997</c:v>
                </c:pt>
                <c:pt idx="197">
                  <c:v>0.80249999999999999</c:v>
                </c:pt>
                <c:pt idx="198">
                  <c:v>0.8</c:v>
                </c:pt>
                <c:pt idx="199">
                  <c:v>0.77500000000000002</c:v>
                </c:pt>
                <c:pt idx="200">
                  <c:v>0.75749999999999995</c:v>
                </c:pt>
                <c:pt idx="201">
                  <c:v>0.75749999999999995</c:v>
                </c:pt>
                <c:pt idx="202">
                  <c:v>0.75</c:v>
                </c:pt>
                <c:pt idx="203">
                  <c:v>0.76500000000000001</c:v>
                </c:pt>
                <c:pt idx="204">
                  <c:v>0.74250000000000005</c:v>
                </c:pt>
                <c:pt idx="205">
                  <c:v>0.72750000000000004</c:v>
                </c:pt>
                <c:pt idx="206">
                  <c:v>0.76500000000000001</c:v>
                </c:pt>
                <c:pt idx="207">
                  <c:v>0.76749999999999996</c:v>
                </c:pt>
                <c:pt idx="208">
                  <c:v>0.77749999999999997</c:v>
                </c:pt>
                <c:pt idx="209">
                  <c:v>0.76249999999999996</c:v>
                </c:pt>
                <c:pt idx="210">
                  <c:v>0.78</c:v>
                </c:pt>
                <c:pt idx="211">
                  <c:v>0.78249999999999997</c:v>
                </c:pt>
                <c:pt idx="212">
                  <c:v>0.79249999999999998</c:v>
                </c:pt>
                <c:pt idx="213">
                  <c:v>0.78500000000000003</c:v>
                </c:pt>
                <c:pt idx="214">
                  <c:v>0.78</c:v>
                </c:pt>
                <c:pt idx="215">
                  <c:v>0.77249999999999996</c:v>
                </c:pt>
                <c:pt idx="216">
                  <c:v>0.76249999999999996</c:v>
                </c:pt>
                <c:pt idx="217">
                  <c:v>0.76</c:v>
                </c:pt>
                <c:pt idx="218">
                  <c:v>0.79749999999999999</c:v>
                </c:pt>
                <c:pt idx="219">
                  <c:v>0.76749999999999996</c:v>
                </c:pt>
                <c:pt idx="220">
                  <c:v>0.79249999999999998</c:v>
                </c:pt>
                <c:pt idx="221">
                  <c:v>0.83250000000000002</c:v>
                </c:pt>
                <c:pt idx="222">
                  <c:v>0.83250000000000002</c:v>
                </c:pt>
                <c:pt idx="223">
                  <c:v>0.82750000000000001</c:v>
                </c:pt>
                <c:pt idx="224">
                  <c:v>0.83750000000000002</c:v>
                </c:pt>
                <c:pt idx="225">
                  <c:v>0.82250000000000001</c:v>
                </c:pt>
                <c:pt idx="226">
                  <c:v>0.87</c:v>
                </c:pt>
                <c:pt idx="227">
                  <c:v>0.83750000000000002</c:v>
                </c:pt>
                <c:pt idx="228">
                  <c:v>0.84</c:v>
                </c:pt>
                <c:pt idx="229">
                  <c:v>0.84250000000000003</c:v>
                </c:pt>
                <c:pt idx="230">
                  <c:v>0.82</c:v>
                </c:pt>
                <c:pt idx="231">
                  <c:v>0.84</c:v>
                </c:pt>
                <c:pt idx="232">
                  <c:v>0.85</c:v>
                </c:pt>
                <c:pt idx="233">
                  <c:v>0.85250000000000004</c:v>
                </c:pt>
                <c:pt idx="234">
                  <c:v>0.86499999999999999</c:v>
                </c:pt>
                <c:pt idx="235">
                  <c:v>0.89749999999999996</c:v>
                </c:pt>
                <c:pt idx="236">
                  <c:v>0.86</c:v>
                </c:pt>
                <c:pt idx="237">
                  <c:v>0.85250000000000004</c:v>
                </c:pt>
                <c:pt idx="238">
                  <c:v>0.82250000000000001</c:v>
                </c:pt>
                <c:pt idx="239">
                  <c:v>0.82250000000000001</c:v>
                </c:pt>
                <c:pt idx="240">
                  <c:v>0.81</c:v>
                </c:pt>
                <c:pt idx="241">
                  <c:v>0.84</c:v>
                </c:pt>
                <c:pt idx="242">
                  <c:v>0.85250000000000004</c:v>
                </c:pt>
                <c:pt idx="243">
                  <c:v>0.85</c:v>
                </c:pt>
                <c:pt idx="244">
                  <c:v>0.85250000000000004</c:v>
                </c:pt>
                <c:pt idx="245">
                  <c:v>0.87250000000000005</c:v>
                </c:pt>
                <c:pt idx="246">
                  <c:v>0.87</c:v>
                </c:pt>
                <c:pt idx="247">
                  <c:v>0.84750000000000003</c:v>
                </c:pt>
                <c:pt idx="248">
                  <c:v>0.84</c:v>
                </c:pt>
                <c:pt idx="249">
                  <c:v>0.85250000000000004</c:v>
                </c:pt>
                <c:pt idx="250">
                  <c:v>0.87749999999999995</c:v>
                </c:pt>
                <c:pt idx="251">
                  <c:v>0.875</c:v>
                </c:pt>
                <c:pt idx="252">
                  <c:v>0.87749999999999995</c:v>
                </c:pt>
                <c:pt idx="253">
                  <c:v>0.87250000000000005</c:v>
                </c:pt>
                <c:pt idx="254">
                  <c:v>0.84750000000000003</c:v>
                </c:pt>
                <c:pt idx="255">
                  <c:v>0.8175</c:v>
                </c:pt>
                <c:pt idx="256">
                  <c:v>0.82499999999999996</c:v>
                </c:pt>
                <c:pt idx="257">
                  <c:v>0.83750000000000002</c:v>
                </c:pt>
                <c:pt idx="258">
                  <c:v>0.79</c:v>
                </c:pt>
                <c:pt idx="259">
                  <c:v>0.8175</c:v>
                </c:pt>
                <c:pt idx="260">
                  <c:v>0.8125</c:v>
                </c:pt>
                <c:pt idx="261">
                  <c:v>0.78749999999999998</c:v>
                </c:pt>
                <c:pt idx="262">
                  <c:v>0.77</c:v>
                </c:pt>
                <c:pt idx="263">
                  <c:v>0.76749999999999996</c:v>
                </c:pt>
                <c:pt idx="264">
                  <c:v>0.74250000000000005</c:v>
                </c:pt>
                <c:pt idx="265">
                  <c:v>0.75249999999999995</c:v>
                </c:pt>
                <c:pt idx="266">
                  <c:v>0.79500000000000004</c:v>
                </c:pt>
                <c:pt idx="267">
                  <c:v>0.80249999999999999</c:v>
                </c:pt>
                <c:pt idx="268">
                  <c:v>0.79</c:v>
                </c:pt>
                <c:pt idx="269">
                  <c:v>0.81</c:v>
                </c:pt>
                <c:pt idx="270">
                  <c:v>0.79249999999999998</c:v>
                </c:pt>
                <c:pt idx="271">
                  <c:v>0.78500000000000003</c:v>
                </c:pt>
                <c:pt idx="272">
                  <c:v>0.76500000000000001</c:v>
                </c:pt>
                <c:pt idx="273">
                  <c:v>0.73750000000000004</c:v>
                </c:pt>
                <c:pt idx="274">
                  <c:v>0.73</c:v>
                </c:pt>
                <c:pt idx="275">
                  <c:v>0.71</c:v>
                </c:pt>
                <c:pt idx="276">
                  <c:v>0.73499999999999999</c:v>
                </c:pt>
                <c:pt idx="277">
                  <c:v>0.76</c:v>
                </c:pt>
                <c:pt idx="278">
                  <c:v>0.78</c:v>
                </c:pt>
                <c:pt idx="279">
                  <c:v>0.755</c:v>
                </c:pt>
                <c:pt idx="280">
                  <c:v>0.77749999999999997</c:v>
                </c:pt>
                <c:pt idx="281">
                  <c:v>0.78</c:v>
                </c:pt>
                <c:pt idx="282">
                  <c:v>0.8125</c:v>
                </c:pt>
                <c:pt idx="283">
                  <c:v>0.8</c:v>
                </c:pt>
                <c:pt idx="284">
                  <c:v>0.79500000000000004</c:v>
                </c:pt>
                <c:pt idx="285">
                  <c:v>0.84750000000000003</c:v>
                </c:pt>
                <c:pt idx="286">
                  <c:v>0.86250000000000004</c:v>
                </c:pt>
                <c:pt idx="287">
                  <c:v>0.85499999999999998</c:v>
                </c:pt>
                <c:pt idx="288">
                  <c:v>0.84750000000000003</c:v>
                </c:pt>
                <c:pt idx="289">
                  <c:v>0.85750000000000004</c:v>
                </c:pt>
                <c:pt idx="290">
                  <c:v>0.86750000000000005</c:v>
                </c:pt>
                <c:pt idx="291">
                  <c:v>0.81</c:v>
                </c:pt>
                <c:pt idx="292">
                  <c:v>0.82499999999999996</c:v>
                </c:pt>
                <c:pt idx="293">
                  <c:v>0.82750000000000001</c:v>
                </c:pt>
                <c:pt idx="294">
                  <c:v>0.79749999999999999</c:v>
                </c:pt>
                <c:pt idx="295">
                  <c:v>0.8</c:v>
                </c:pt>
                <c:pt idx="296">
                  <c:v>0.79</c:v>
                </c:pt>
                <c:pt idx="297">
                  <c:v>0.77749999999999997</c:v>
                </c:pt>
                <c:pt idx="298">
                  <c:v>0.78500000000000003</c:v>
                </c:pt>
                <c:pt idx="299">
                  <c:v>0.78500000000000003</c:v>
                </c:pt>
                <c:pt idx="300">
                  <c:v>0.76249999999999996</c:v>
                </c:pt>
                <c:pt idx="301">
                  <c:v>0.76249999999999996</c:v>
                </c:pt>
                <c:pt idx="302">
                  <c:v>0.77</c:v>
                </c:pt>
                <c:pt idx="303">
                  <c:v>0.8</c:v>
                </c:pt>
                <c:pt idx="304">
                  <c:v>0.78500000000000003</c:v>
                </c:pt>
                <c:pt idx="305">
                  <c:v>0.745</c:v>
                </c:pt>
                <c:pt idx="306">
                  <c:v>0.73250000000000004</c:v>
                </c:pt>
                <c:pt idx="307">
                  <c:v>0.73499999999999999</c:v>
                </c:pt>
                <c:pt idx="308">
                  <c:v>0.72250000000000003</c:v>
                </c:pt>
                <c:pt idx="309">
                  <c:v>0.73250000000000004</c:v>
                </c:pt>
                <c:pt idx="310">
                  <c:v>0.745</c:v>
                </c:pt>
                <c:pt idx="311">
                  <c:v>0.74</c:v>
                </c:pt>
                <c:pt idx="312">
                  <c:v>0.78249999999999997</c:v>
                </c:pt>
                <c:pt idx="313">
                  <c:v>0.76249999999999996</c:v>
                </c:pt>
                <c:pt idx="314">
                  <c:v>0.78</c:v>
                </c:pt>
                <c:pt idx="315">
                  <c:v>0.78749999999999998</c:v>
                </c:pt>
                <c:pt idx="316">
                  <c:v>0.8175</c:v>
                </c:pt>
                <c:pt idx="317">
                  <c:v>0.82250000000000001</c:v>
                </c:pt>
                <c:pt idx="318">
                  <c:v>0.81</c:v>
                </c:pt>
                <c:pt idx="319">
                  <c:v>0.78749999999999998</c:v>
                </c:pt>
                <c:pt idx="320">
                  <c:v>0.77249999999999996</c:v>
                </c:pt>
                <c:pt idx="321">
                  <c:v>0.78</c:v>
                </c:pt>
                <c:pt idx="322">
                  <c:v>0.77500000000000002</c:v>
                </c:pt>
                <c:pt idx="323">
                  <c:v>0.79500000000000004</c:v>
                </c:pt>
                <c:pt idx="324">
                  <c:v>0.79249999999999998</c:v>
                </c:pt>
                <c:pt idx="325">
                  <c:v>0.77749999999999997</c:v>
                </c:pt>
                <c:pt idx="326">
                  <c:v>0.78249999999999997</c:v>
                </c:pt>
                <c:pt idx="327">
                  <c:v>0.78749999999999998</c:v>
                </c:pt>
                <c:pt idx="328">
                  <c:v>0.8</c:v>
                </c:pt>
                <c:pt idx="329">
                  <c:v>0.8</c:v>
                </c:pt>
                <c:pt idx="330">
                  <c:v>0.78500000000000003</c:v>
                </c:pt>
                <c:pt idx="331">
                  <c:v>0.755</c:v>
                </c:pt>
                <c:pt idx="332">
                  <c:v>0.74750000000000005</c:v>
                </c:pt>
                <c:pt idx="333">
                  <c:v>0.79</c:v>
                </c:pt>
                <c:pt idx="334">
                  <c:v>0.82</c:v>
                </c:pt>
                <c:pt idx="335">
                  <c:v>0.83</c:v>
                </c:pt>
                <c:pt idx="336">
                  <c:v>0.83750000000000002</c:v>
                </c:pt>
                <c:pt idx="337">
                  <c:v>0.80500000000000005</c:v>
                </c:pt>
                <c:pt idx="338">
                  <c:v>0.81499999999999995</c:v>
                </c:pt>
                <c:pt idx="339">
                  <c:v>0.81499999999999995</c:v>
                </c:pt>
                <c:pt idx="340">
                  <c:v>0.8175</c:v>
                </c:pt>
                <c:pt idx="341">
                  <c:v>0.82250000000000001</c:v>
                </c:pt>
                <c:pt idx="342">
                  <c:v>0.78749999999999998</c:v>
                </c:pt>
                <c:pt idx="343">
                  <c:v>0.79</c:v>
                </c:pt>
                <c:pt idx="344">
                  <c:v>0.79249999999999998</c:v>
                </c:pt>
                <c:pt idx="345">
                  <c:v>0.83</c:v>
                </c:pt>
                <c:pt idx="346">
                  <c:v>0.83250000000000002</c:v>
                </c:pt>
                <c:pt idx="347">
                  <c:v>0.81</c:v>
                </c:pt>
                <c:pt idx="348">
                  <c:v>0.80500000000000005</c:v>
                </c:pt>
                <c:pt idx="349">
                  <c:v>0.81499999999999995</c:v>
                </c:pt>
                <c:pt idx="350">
                  <c:v>0.8175</c:v>
                </c:pt>
                <c:pt idx="351">
                  <c:v>0.84</c:v>
                </c:pt>
                <c:pt idx="352">
                  <c:v>0.84</c:v>
                </c:pt>
                <c:pt idx="353">
                  <c:v>0.86</c:v>
                </c:pt>
                <c:pt idx="354">
                  <c:v>0.86499999999999999</c:v>
                </c:pt>
                <c:pt idx="355">
                  <c:v>0.89249999999999996</c:v>
                </c:pt>
                <c:pt idx="356">
                  <c:v>0.89749999999999996</c:v>
                </c:pt>
                <c:pt idx="357">
                  <c:v>0.88749999999999996</c:v>
                </c:pt>
                <c:pt idx="358">
                  <c:v>0.86750000000000005</c:v>
                </c:pt>
                <c:pt idx="359">
                  <c:v>0.90249999999999997</c:v>
                </c:pt>
                <c:pt idx="360">
                  <c:v>0.89500000000000002</c:v>
                </c:pt>
                <c:pt idx="361">
                  <c:v>0.87749999999999995</c:v>
                </c:pt>
                <c:pt idx="362">
                  <c:v>0.88500000000000001</c:v>
                </c:pt>
                <c:pt idx="363">
                  <c:v>0.88749999999999996</c:v>
                </c:pt>
                <c:pt idx="364">
                  <c:v>0.89500000000000002</c:v>
                </c:pt>
                <c:pt idx="365">
                  <c:v>0.87749999999999995</c:v>
                </c:pt>
                <c:pt idx="366">
                  <c:v>0.86750000000000005</c:v>
                </c:pt>
                <c:pt idx="367">
                  <c:v>0.86</c:v>
                </c:pt>
                <c:pt idx="368">
                  <c:v>0.84</c:v>
                </c:pt>
                <c:pt idx="369">
                  <c:v>0.86499999999999999</c:v>
                </c:pt>
                <c:pt idx="370">
                  <c:v>0.86</c:v>
                </c:pt>
                <c:pt idx="371">
                  <c:v>0.86750000000000005</c:v>
                </c:pt>
                <c:pt idx="372">
                  <c:v>0.83750000000000002</c:v>
                </c:pt>
                <c:pt idx="373">
                  <c:v>0.85</c:v>
                </c:pt>
                <c:pt idx="374">
                  <c:v>0.84499999999999997</c:v>
                </c:pt>
                <c:pt idx="375">
                  <c:v>0.83499999999999996</c:v>
                </c:pt>
                <c:pt idx="376">
                  <c:v>0.83250000000000002</c:v>
                </c:pt>
                <c:pt idx="377">
                  <c:v>0.85499999999999998</c:v>
                </c:pt>
                <c:pt idx="378">
                  <c:v>0.87</c:v>
                </c:pt>
                <c:pt idx="379">
                  <c:v>0.85499999999999998</c:v>
                </c:pt>
                <c:pt idx="380">
                  <c:v>0.86250000000000004</c:v>
                </c:pt>
                <c:pt idx="381">
                  <c:v>0.88500000000000001</c:v>
                </c:pt>
                <c:pt idx="382">
                  <c:v>0.87749999999999995</c:v>
                </c:pt>
                <c:pt idx="383">
                  <c:v>0.84499999999999997</c:v>
                </c:pt>
                <c:pt idx="384">
                  <c:v>0.84</c:v>
                </c:pt>
                <c:pt idx="385">
                  <c:v>0.83250000000000002</c:v>
                </c:pt>
                <c:pt idx="386">
                  <c:v>0.78500000000000003</c:v>
                </c:pt>
                <c:pt idx="387">
                  <c:v>0.76249999999999996</c:v>
                </c:pt>
                <c:pt idx="388">
                  <c:v>0.73250000000000004</c:v>
                </c:pt>
                <c:pt idx="389">
                  <c:v>0.745</c:v>
                </c:pt>
                <c:pt idx="390">
                  <c:v>0.7</c:v>
                </c:pt>
                <c:pt idx="391">
                  <c:v>0.68500000000000005</c:v>
                </c:pt>
                <c:pt idx="392">
                  <c:v>0.71</c:v>
                </c:pt>
                <c:pt idx="393">
                  <c:v>0.72499999999999998</c:v>
                </c:pt>
                <c:pt idx="394">
                  <c:v>0.72750000000000004</c:v>
                </c:pt>
                <c:pt idx="395">
                  <c:v>0.745</c:v>
                </c:pt>
                <c:pt idx="396">
                  <c:v>0.76</c:v>
                </c:pt>
                <c:pt idx="397">
                  <c:v>0.78</c:v>
                </c:pt>
                <c:pt idx="398">
                  <c:v>0.81</c:v>
                </c:pt>
                <c:pt idx="399">
                  <c:v>0.84250000000000003</c:v>
                </c:pt>
                <c:pt idx="400">
                  <c:v>0.85499999999999998</c:v>
                </c:pt>
                <c:pt idx="401">
                  <c:v>0.86750000000000005</c:v>
                </c:pt>
                <c:pt idx="402">
                  <c:v>0.86</c:v>
                </c:pt>
                <c:pt idx="403">
                  <c:v>0.85750000000000004</c:v>
                </c:pt>
                <c:pt idx="404">
                  <c:v>0.84750000000000003</c:v>
                </c:pt>
                <c:pt idx="405">
                  <c:v>0.86750000000000005</c:v>
                </c:pt>
                <c:pt idx="406">
                  <c:v>0.83499999999999996</c:v>
                </c:pt>
                <c:pt idx="407">
                  <c:v>0.82750000000000001</c:v>
                </c:pt>
                <c:pt idx="408">
                  <c:v>0.81499999999999995</c:v>
                </c:pt>
                <c:pt idx="409">
                  <c:v>0.8075</c:v>
                </c:pt>
                <c:pt idx="410">
                  <c:v>0.78249999999999997</c:v>
                </c:pt>
                <c:pt idx="411">
                  <c:v>0.78749999999999998</c:v>
                </c:pt>
                <c:pt idx="412">
                  <c:v>0.77500000000000002</c:v>
                </c:pt>
                <c:pt idx="413">
                  <c:v>0.78</c:v>
                </c:pt>
                <c:pt idx="414">
                  <c:v>0.78500000000000003</c:v>
                </c:pt>
                <c:pt idx="415">
                  <c:v>0.75249999999999995</c:v>
                </c:pt>
                <c:pt idx="416">
                  <c:v>0.77</c:v>
                </c:pt>
                <c:pt idx="417">
                  <c:v>0.76500000000000001</c:v>
                </c:pt>
                <c:pt idx="418">
                  <c:v>0.76</c:v>
                </c:pt>
                <c:pt idx="419">
                  <c:v>0.75</c:v>
                </c:pt>
                <c:pt idx="420">
                  <c:v>0.78749999999999998</c:v>
                </c:pt>
                <c:pt idx="421">
                  <c:v>0.74250000000000005</c:v>
                </c:pt>
                <c:pt idx="422">
                  <c:v>0.73750000000000004</c:v>
                </c:pt>
                <c:pt idx="423">
                  <c:v>0.75</c:v>
                </c:pt>
                <c:pt idx="424">
                  <c:v>0.79</c:v>
                </c:pt>
                <c:pt idx="425">
                  <c:v>0.77</c:v>
                </c:pt>
                <c:pt idx="426">
                  <c:v>0.77500000000000002</c:v>
                </c:pt>
                <c:pt idx="427">
                  <c:v>0.79</c:v>
                </c:pt>
                <c:pt idx="428">
                  <c:v>0.79249999999999998</c:v>
                </c:pt>
                <c:pt idx="429">
                  <c:v>0.79</c:v>
                </c:pt>
                <c:pt idx="430">
                  <c:v>0.77749999999999997</c:v>
                </c:pt>
                <c:pt idx="431">
                  <c:v>0.79249999999999998</c:v>
                </c:pt>
                <c:pt idx="432">
                  <c:v>0.76500000000000001</c:v>
                </c:pt>
                <c:pt idx="433">
                  <c:v>0.78500000000000003</c:v>
                </c:pt>
                <c:pt idx="434">
                  <c:v>0.80249999999999999</c:v>
                </c:pt>
                <c:pt idx="435">
                  <c:v>0.78</c:v>
                </c:pt>
                <c:pt idx="436">
                  <c:v>0.78500000000000003</c:v>
                </c:pt>
                <c:pt idx="437">
                  <c:v>0.77749999999999997</c:v>
                </c:pt>
                <c:pt idx="438">
                  <c:v>0.755</c:v>
                </c:pt>
                <c:pt idx="439">
                  <c:v>0.79749999999999999</c:v>
                </c:pt>
                <c:pt idx="440">
                  <c:v>0.79249999999999998</c:v>
                </c:pt>
                <c:pt idx="441">
                  <c:v>0.77749999999999997</c:v>
                </c:pt>
                <c:pt idx="442">
                  <c:v>0.78749999999999998</c:v>
                </c:pt>
                <c:pt idx="443">
                  <c:v>0.80500000000000005</c:v>
                </c:pt>
                <c:pt idx="444">
                  <c:v>0.8075</c:v>
                </c:pt>
                <c:pt idx="445">
                  <c:v>0.8075</c:v>
                </c:pt>
                <c:pt idx="446">
                  <c:v>0.78249999999999997</c:v>
                </c:pt>
                <c:pt idx="447">
                  <c:v>0.78500000000000003</c:v>
                </c:pt>
                <c:pt idx="448">
                  <c:v>0.78249999999999997</c:v>
                </c:pt>
                <c:pt idx="449">
                  <c:v>0.77500000000000002</c:v>
                </c:pt>
                <c:pt idx="450">
                  <c:v>0.76249999999999996</c:v>
                </c:pt>
                <c:pt idx="451">
                  <c:v>0.78249999999999997</c:v>
                </c:pt>
                <c:pt idx="452">
                  <c:v>0.78500000000000003</c:v>
                </c:pt>
                <c:pt idx="453">
                  <c:v>0.81</c:v>
                </c:pt>
                <c:pt idx="454">
                  <c:v>0.80249999999999999</c:v>
                </c:pt>
                <c:pt idx="455">
                  <c:v>0.82</c:v>
                </c:pt>
                <c:pt idx="456">
                  <c:v>0.82</c:v>
                </c:pt>
                <c:pt idx="457">
                  <c:v>0.85</c:v>
                </c:pt>
                <c:pt idx="458">
                  <c:v>0.86750000000000005</c:v>
                </c:pt>
                <c:pt idx="459">
                  <c:v>0.87749999999999995</c:v>
                </c:pt>
                <c:pt idx="460">
                  <c:v>0.91749999999999998</c:v>
                </c:pt>
                <c:pt idx="461">
                  <c:v>0.90249999999999997</c:v>
                </c:pt>
                <c:pt idx="462">
                  <c:v>0.90500000000000003</c:v>
                </c:pt>
                <c:pt idx="463">
                  <c:v>0.88249999999999995</c:v>
                </c:pt>
                <c:pt idx="464">
                  <c:v>0.86750000000000005</c:v>
                </c:pt>
                <c:pt idx="465">
                  <c:v>0.87</c:v>
                </c:pt>
                <c:pt idx="466">
                  <c:v>0.88249999999999995</c:v>
                </c:pt>
                <c:pt idx="467">
                  <c:v>0.85250000000000004</c:v>
                </c:pt>
                <c:pt idx="468">
                  <c:v>0.83499999999999996</c:v>
                </c:pt>
                <c:pt idx="469">
                  <c:v>0.83499999999999996</c:v>
                </c:pt>
                <c:pt idx="470">
                  <c:v>0.81</c:v>
                </c:pt>
                <c:pt idx="471">
                  <c:v>0.79249999999999998</c:v>
                </c:pt>
                <c:pt idx="472">
                  <c:v>0.79749999999999999</c:v>
                </c:pt>
                <c:pt idx="473">
                  <c:v>0.8</c:v>
                </c:pt>
                <c:pt idx="474">
                  <c:v>0.82</c:v>
                </c:pt>
                <c:pt idx="475">
                  <c:v>0.84750000000000003</c:v>
                </c:pt>
                <c:pt idx="476">
                  <c:v>0.83499999999999996</c:v>
                </c:pt>
                <c:pt idx="477">
                  <c:v>0.83</c:v>
                </c:pt>
                <c:pt idx="478">
                  <c:v>0.82</c:v>
                </c:pt>
                <c:pt idx="479">
                  <c:v>0.82</c:v>
                </c:pt>
                <c:pt idx="480">
                  <c:v>0.8175</c:v>
                </c:pt>
                <c:pt idx="481">
                  <c:v>0.83750000000000002</c:v>
                </c:pt>
                <c:pt idx="482">
                  <c:v>0.79749999999999999</c:v>
                </c:pt>
                <c:pt idx="483">
                  <c:v>0.85750000000000004</c:v>
                </c:pt>
                <c:pt idx="484">
                  <c:v>0.87250000000000005</c:v>
                </c:pt>
                <c:pt idx="485">
                  <c:v>0.84</c:v>
                </c:pt>
                <c:pt idx="486">
                  <c:v>0.85499999999999998</c:v>
                </c:pt>
                <c:pt idx="487">
                  <c:v>0.87749999999999995</c:v>
                </c:pt>
                <c:pt idx="488">
                  <c:v>0.86499999999999999</c:v>
                </c:pt>
                <c:pt idx="489">
                  <c:v>0.84499999999999997</c:v>
                </c:pt>
                <c:pt idx="490">
                  <c:v>0.83250000000000002</c:v>
                </c:pt>
                <c:pt idx="491">
                  <c:v>0.83750000000000002</c:v>
                </c:pt>
                <c:pt idx="492">
                  <c:v>0.82499999999999996</c:v>
                </c:pt>
                <c:pt idx="493">
                  <c:v>0.81499999999999995</c:v>
                </c:pt>
                <c:pt idx="494">
                  <c:v>0.81499999999999995</c:v>
                </c:pt>
                <c:pt idx="495">
                  <c:v>0.82499999999999996</c:v>
                </c:pt>
                <c:pt idx="496">
                  <c:v>0.8175</c:v>
                </c:pt>
                <c:pt idx="497">
                  <c:v>0.82750000000000001</c:v>
                </c:pt>
                <c:pt idx="498">
                  <c:v>0.85</c:v>
                </c:pt>
                <c:pt idx="499">
                  <c:v>0.86</c:v>
                </c:pt>
                <c:pt idx="500">
                  <c:v>0.86250000000000004</c:v>
                </c:pt>
              </c:numCache>
            </c:numRef>
          </c:yVal>
          <c:smooth val="1"/>
          <c:extLst>
            <c:ext xmlns:c16="http://schemas.microsoft.com/office/drawing/2014/chart" uri="{C3380CC4-5D6E-409C-BE32-E72D297353CC}">
              <c16:uniqueId val="{00000001-D5E7-4481-A354-8796771F2122}"/>
            </c:ext>
          </c:extLst>
        </c:ser>
        <c:ser>
          <c:idx val="2"/>
          <c:order val="2"/>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vantaggio'!$G$4:$G$504</c:f>
              <c:numCache>
                <c:formatCode>General</c:formatCode>
                <c:ptCount val="501"/>
                <c:pt idx="0">
                  <c:v>0.1</c:v>
                </c:pt>
                <c:pt idx="1">
                  <c:v>0.16750000000000001</c:v>
                </c:pt>
                <c:pt idx="2">
                  <c:v>0.22500000000000001</c:v>
                </c:pt>
                <c:pt idx="3">
                  <c:v>0.245</c:v>
                </c:pt>
                <c:pt idx="4">
                  <c:v>0.35</c:v>
                </c:pt>
                <c:pt idx="5">
                  <c:v>0.41499999999999998</c:v>
                </c:pt>
                <c:pt idx="6">
                  <c:v>0.45500000000000002</c:v>
                </c:pt>
                <c:pt idx="7">
                  <c:v>0.48</c:v>
                </c:pt>
                <c:pt idx="8">
                  <c:v>0.52749999999999997</c:v>
                </c:pt>
                <c:pt idx="9">
                  <c:v>0.56999999999999995</c:v>
                </c:pt>
                <c:pt idx="10">
                  <c:v>0.62749999999999995</c:v>
                </c:pt>
                <c:pt idx="11">
                  <c:v>0.69499999999999995</c:v>
                </c:pt>
                <c:pt idx="12">
                  <c:v>0.72</c:v>
                </c:pt>
                <c:pt idx="13">
                  <c:v>0.745</c:v>
                </c:pt>
                <c:pt idx="14">
                  <c:v>0.73499999999999999</c:v>
                </c:pt>
                <c:pt idx="15">
                  <c:v>0.73499999999999999</c:v>
                </c:pt>
                <c:pt idx="16">
                  <c:v>0.745</c:v>
                </c:pt>
                <c:pt idx="17">
                  <c:v>0.6925</c:v>
                </c:pt>
                <c:pt idx="18">
                  <c:v>0.7</c:v>
                </c:pt>
                <c:pt idx="19">
                  <c:v>0.72250000000000003</c:v>
                </c:pt>
                <c:pt idx="20">
                  <c:v>0.76749999999999996</c:v>
                </c:pt>
                <c:pt idx="21">
                  <c:v>0.77</c:v>
                </c:pt>
                <c:pt idx="22">
                  <c:v>0.78749999999999998</c:v>
                </c:pt>
                <c:pt idx="23">
                  <c:v>0.76500000000000001</c:v>
                </c:pt>
                <c:pt idx="24">
                  <c:v>0.72750000000000004</c:v>
                </c:pt>
                <c:pt idx="25">
                  <c:v>0.71750000000000003</c:v>
                </c:pt>
                <c:pt idx="26">
                  <c:v>0.72499999999999998</c:v>
                </c:pt>
                <c:pt idx="27">
                  <c:v>0.75</c:v>
                </c:pt>
                <c:pt idx="28">
                  <c:v>0.78249999999999997</c:v>
                </c:pt>
                <c:pt idx="29">
                  <c:v>0.74250000000000005</c:v>
                </c:pt>
                <c:pt idx="30">
                  <c:v>0.70250000000000001</c:v>
                </c:pt>
                <c:pt idx="31">
                  <c:v>0.72250000000000003</c:v>
                </c:pt>
                <c:pt idx="32">
                  <c:v>0.73499999999999999</c:v>
                </c:pt>
                <c:pt idx="33">
                  <c:v>0.72750000000000004</c:v>
                </c:pt>
                <c:pt idx="34">
                  <c:v>0.76</c:v>
                </c:pt>
                <c:pt idx="35">
                  <c:v>0.75</c:v>
                </c:pt>
                <c:pt idx="36">
                  <c:v>0.77</c:v>
                </c:pt>
                <c:pt idx="37">
                  <c:v>0.76500000000000001</c:v>
                </c:pt>
                <c:pt idx="38">
                  <c:v>0.745</c:v>
                </c:pt>
                <c:pt idx="39">
                  <c:v>0.78749999999999998</c:v>
                </c:pt>
                <c:pt idx="40">
                  <c:v>0.78500000000000003</c:v>
                </c:pt>
                <c:pt idx="41">
                  <c:v>0.745</c:v>
                </c:pt>
                <c:pt idx="42">
                  <c:v>0.74750000000000005</c:v>
                </c:pt>
                <c:pt idx="43">
                  <c:v>0.78249999999999997</c:v>
                </c:pt>
                <c:pt idx="44">
                  <c:v>0.755</c:v>
                </c:pt>
                <c:pt idx="45">
                  <c:v>0.77749999999999997</c:v>
                </c:pt>
                <c:pt idx="46">
                  <c:v>0.79749999999999999</c:v>
                </c:pt>
                <c:pt idx="47">
                  <c:v>0.81</c:v>
                </c:pt>
                <c:pt idx="48">
                  <c:v>0.78500000000000003</c:v>
                </c:pt>
                <c:pt idx="49">
                  <c:v>0.78749999999999998</c:v>
                </c:pt>
                <c:pt idx="50">
                  <c:v>0.8175</c:v>
                </c:pt>
                <c:pt idx="51">
                  <c:v>0.82499999999999996</c:v>
                </c:pt>
                <c:pt idx="52">
                  <c:v>0.83250000000000002</c:v>
                </c:pt>
                <c:pt idx="53">
                  <c:v>0.82</c:v>
                </c:pt>
                <c:pt idx="54">
                  <c:v>0.81499999999999995</c:v>
                </c:pt>
                <c:pt idx="55">
                  <c:v>0.8175</c:v>
                </c:pt>
                <c:pt idx="56">
                  <c:v>0.78500000000000003</c:v>
                </c:pt>
                <c:pt idx="57">
                  <c:v>0.77749999999999997</c:v>
                </c:pt>
                <c:pt idx="58">
                  <c:v>0.83250000000000002</c:v>
                </c:pt>
                <c:pt idx="59">
                  <c:v>0.83250000000000002</c:v>
                </c:pt>
                <c:pt idx="60">
                  <c:v>0.8175</c:v>
                </c:pt>
                <c:pt idx="61">
                  <c:v>0.8125</c:v>
                </c:pt>
                <c:pt idx="62">
                  <c:v>0.82499999999999996</c:v>
                </c:pt>
                <c:pt idx="63">
                  <c:v>0.82750000000000001</c:v>
                </c:pt>
                <c:pt idx="64">
                  <c:v>0.84250000000000003</c:v>
                </c:pt>
                <c:pt idx="65">
                  <c:v>0.87250000000000005</c:v>
                </c:pt>
                <c:pt idx="66">
                  <c:v>0.86750000000000005</c:v>
                </c:pt>
                <c:pt idx="67">
                  <c:v>0.84750000000000003</c:v>
                </c:pt>
                <c:pt idx="68">
                  <c:v>0.85499999999999998</c:v>
                </c:pt>
                <c:pt idx="69">
                  <c:v>0.83750000000000002</c:v>
                </c:pt>
                <c:pt idx="70">
                  <c:v>0.84</c:v>
                </c:pt>
                <c:pt idx="71">
                  <c:v>0.84</c:v>
                </c:pt>
                <c:pt idx="72">
                  <c:v>0.82250000000000001</c:v>
                </c:pt>
                <c:pt idx="73">
                  <c:v>0.84</c:v>
                </c:pt>
                <c:pt idx="74">
                  <c:v>0.82</c:v>
                </c:pt>
                <c:pt idx="75">
                  <c:v>0.81499999999999995</c:v>
                </c:pt>
                <c:pt idx="76">
                  <c:v>0.82</c:v>
                </c:pt>
                <c:pt idx="77">
                  <c:v>0.83750000000000002</c:v>
                </c:pt>
                <c:pt idx="78">
                  <c:v>0.83499999999999996</c:v>
                </c:pt>
                <c:pt idx="79">
                  <c:v>0.82</c:v>
                </c:pt>
                <c:pt idx="80">
                  <c:v>0.8125</c:v>
                </c:pt>
                <c:pt idx="81">
                  <c:v>0.79249999999999998</c:v>
                </c:pt>
                <c:pt idx="82">
                  <c:v>0.8175</c:v>
                </c:pt>
                <c:pt idx="83">
                  <c:v>0.8125</c:v>
                </c:pt>
                <c:pt idx="84">
                  <c:v>0.79500000000000004</c:v>
                </c:pt>
                <c:pt idx="85">
                  <c:v>0.83250000000000002</c:v>
                </c:pt>
                <c:pt idx="86">
                  <c:v>0.82250000000000001</c:v>
                </c:pt>
                <c:pt idx="87">
                  <c:v>0.83250000000000002</c:v>
                </c:pt>
                <c:pt idx="88">
                  <c:v>0.8125</c:v>
                </c:pt>
                <c:pt idx="89">
                  <c:v>0.79749999999999999</c:v>
                </c:pt>
                <c:pt idx="90">
                  <c:v>0.78500000000000003</c:v>
                </c:pt>
                <c:pt idx="91">
                  <c:v>0.79</c:v>
                </c:pt>
                <c:pt idx="92">
                  <c:v>0.81499999999999995</c:v>
                </c:pt>
                <c:pt idx="93">
                  <c:v>0.8125</c:v>
                </c:pt>
                <c:pt idx="94">
                  <c:v>0.83</c:v>
                </c:pt>
                <c:pt idx="95">
                  <c:v>0.84250000000000003</c:v>
                </c:pt>
                <c:pt idx="96">
                  <c:v>0.84750000000000003</c:v>
                </c:pt>
                <c:pt idx="97">
                  <c:v>0.82499999999999996</c:v>
                </c:pt>
                <c:pt idx="98">
                  <c:v>0.8</c:v>
                </c:pt>
                <c:pt idx="99">
                  <c:v>0.82250000000000001</c:v>
                </c:pt>
                <c:pt idx="100">
                  <c:v>0.8175</c:v>
                </c:pt>
                <c:pt idx="101">
                  <c:v>0.80500000000000005</c:v>
                </c:pt>
                <c:pt idx="102">
                  <c:v>0.8175</c:v>
                </c:pt>
                <c:pt idx="103">
                  <c:v>0.82250000000000001</c:v>
                </c:pt>
                <c:pt idx="104">
                  <c:v>0.81499999999999995</c:v>
                </c:pt>
                <c:pt idx="105">
                  <c:v>0.8075</c:v>
                </c:pt>
                <c:pt idx="106">
                  <c:v>0.80500000000000005</c:v>
                </c:pt>
                <c:pt idx="107">
                  <c:v>0.8125</c:v>
                </c:pt>
                <c:pt idx="108">
                  <c:v>0.82750000000000001</c:v>
                </c:pt>
                <c:pt idx="109">
                  <c:v>0.83499999999999996</c:v>
                </c:pt>
                <c:pt idx="110">
                  <c:v>0.80500000000000005</c:v>
                </c:pt>
                <c:pt idx="111">
                  <c:v>0.78749999999999998</c:v>
                </c:pt>
                <c:pt idx="112">
                  <c:v>0.79249999999999998</c:v>
                </c:pt>
                <c:pt idx="113">
                  <c:v>0.80500000000000005</c:v>
                </c:pt>
                <c:pt idx="114">
                  <c:v>0.82750000000000001</c:v>
                </c:pt>
                <c:pt idx="115">
                  <c:v>0.84499999999999997</c:v>
                </c:pt>
                <c:pt idx="116">
                  <c:v>0.85750000000000004</c:v>
                </c:pt>
                <c:pt idx="117">
                  <c:v>0.83499999999999996</c:v>
                </c:pt>
                <c:pt idx="118">
                  <c:v>0.81499999999999995</c:v>
                </c:pt>
                <c:pt idx="119">
                  <c:v>0.80500000000000005</c:v>
                </c:pt>
                <c:pt idx="120">
                  <c:v>0.83250000000000002</c:v>
                </c:pt>
                <c:pt idx="121">
                  <c:v>0.8075</c:v>
                </c:pt>
                <c:pt idx="122">
                  <c:v>0.84</c:v>
                </c:pt>
                <c:pt idx="123">
                  <c:v>0.82750000000000001</c:v>
                </c:pt>
                <c:pt idx="124">
                  <c:v>0.82250000000000001</c:v>
                </c:pt>
                <c:pt idx="125">
                  <c:v>0.81</c:v>
                </c:pt>
                <c:pt idx="126">
                  <c:v>0.84499999999999997</c:v>
                </c:pt>
                <c:pt idx="127">
                  <c:v>0.88</c:v>
                </c:pt>
                <c:pt idx="128">
                  <c:v>0.87749999999999995</c:v>
                </c:pt>
                <c:pt idx="129">
                  <c:v>0.85750000000000004</c:v>
                </c:pt>
                <c:pt idx="130">
                  <c:v>0.85750000000000004</c:v>
                </c:pt>
                <c:pt idx="131">
                  <c:v>0.86250000000000004</c:v>
                </c:pt>
                <c:pt idx="132">
                  <c:v>0.84499999999999997</c:v>
                </c:pt>
                <c:pt idx="133">
                  <c:v>0.87749999999999995</c:v>
                </c:pt>
                <c:pt idx="134">
                  <c:v>0.86499999999999999</c:v>
                </c:pt>
                <c:pt idx="135">
                  <c:v>0.87749999999999995</c:v>
                </c:pt>
                <c:pt idx="136">
                  <c:v>0.86750000000000005</c:v>
                </c:pt>
                <c:pt idx="137">
                  <c:v>0.84499999999999997</c:v>
                </c:pt>
                <c:pt idx="138">
                  <c:v>0.87</c:v>
                </c:pt>
                <c:pt idx="139">
                  <c:v>0.88</c:v>
                </c:pt>
                <c:pt idx="140">
                  <c:v>0.87250000000000005</c:v>
                </c:pt>
                <c:pt idx="141">
                  <c:v>0.87</c:v>
                </c:pt>
                <c:pt idx="142">
                  <c:v>0.88500000000000001</c:v>
                </c:pt>
                <c:pt idx="143">
                  <c:v>0.875</c:v>
                </c:pt>
                <c:pt idx="144">
                  <c:v>0.88749999999999996</c:v>
                </c:pt>
                <c:pt idx="145">
                  <c:v>0.87749999999999995</c:v>
                </c:pt>
                <c:pt idx="146">
                  <c:v>0.85250000000000004</c:v>
                </c:pt>
                <c:pt idx="147">
                  <c:v>0.85</c:v>
                </c:pt>
                <c:pt idx="148">
                  <c:v>0.84250000000000003</c:v>
                </c:pt>
                <c:pt idx="149">
                  <c:v>0.8125</c:v>
                </c:pt>
                <c:pt idx="150">
                  <c:v>0.79500000000000004</c:v>
                </c:pt>
                <c:pt idx="151">
                  <c:v>0.83250000000000002</c:v>
                </c:pt>
                <c:pt idx="152">
                  <c:v>0.87</c:v>
                </c:pt>
                <c:pt idx="153">
                  <c:v>0.86750000000000005</c:v>
                </c:pt>
                <c:pt idx="154">
                  <c:v>0.86</c:v>
                </c:pt>
                <c:pt idx="155">
                  <c:v>0.84250000000000003</c:v>
                </c:pt>
                <c:pt idx="156">
                  <c:v>0.87250000000000005</c:v>
                </c:pt>
                <c:pt idx="157">
                  <c:v>0.85250000000000004</c:v>
                </c:pt>
                <c:pt idx="158">
                  <c:v>0.87250000000000005</c:v>
                </c:pt>
                <c:pt idx="159">
                  <c:v>0.86</c:v>
                </c:pt>
                <c:pt idx="160">
                  <c:v>0.84499999999999997</c:v>
                </c:pt>
                <c:pt idx="161">
                  <c:v>0.82</c:v>
                </c:pt>
                <c:pt idx="162">
                  <c:v>0.84250000000000003</c:v>
                </c:pt>
                <c:pt idx="163">
                  <c:v>0.86499999999999999</c:v>
                </c:pt>
                <c:pt idx="164">
                  <c:v>0.83499999999999996</c:v>
                </c:pt>
                <c:pt idx="165">
                  <c:v>0.83</c:v>
                </c:pt>
                <c:pt idx="166">
                  <c:v>0.83499999999999996</c:v>
                </c:pt>
                <c:pt idx="167">
                  <c:v>0.82</c:v>
                </c:pt>
                <c:pt idx="168">
                  <c:v>0.83250000000000002</c:v>
                </c:pt>
                <c:pt idx="169">
                  <c:v>0.83750000000000002</c:v>
                </c:pt>
                <c:pt idx="170">
                  <c:v>0.86499999999999999</c:v>
                </c:pt>
                <c:pt idx="171">
                  <c:v>0.85750000000000004</c:v>
                </c:pt>
                <c:pt idx="172">
                  <c:v>0.86</c:v>
                </c:pt>
                <c:pt idx="173">
                  <c:v>0.83499999999999996</c:v>
                </c:pt>
                <c:pt idx="174">
                  <c:v>0.84750000000000003</c:v>
                </c:pt>
                <c:pt idx="175">
                  <c:v>0.86499999999999999</c:v>
                </c:pt>
                <c:pt idx="176">
                  <c:v>0.83</c:v>
                </c:pt>
                <c:pt idx="177">
                  <c:v>0.87</c:v>
                </c:pt>
                <c:pt idx="178">
                  <c:v>0.86750000000000005</c:v>
                </c:pt>
                <c:pt idx="179">
                  <c:v>0.89</c:v>
                </c:pt>
                <c:pt idx="180">
                  <c:v>0.84250000000000003</c:v>
                </c:pt>
                <c:pt idx="181">
                  <c:v>0.83750000000000002</c:v>
                </c:pt>
                <c:pt idx="182">
                  <c:v>0.86250000000000004</c:v>
                </c:pt>
                <c:pt idx="183">
                  <c:v>0.85499999999999998</c:v>
                </c:pt>
                <c:pt idx="184">
                  <c:v>0.85750000000000004</c:v>
                </c:pt>
                <c:pt idx="185">
                  <c:v>0.83499999999999996</c:v>
                </c:pt>
                <c:pt idx="186">
                  <c:v>0.83499999999999996</c:v>
                </c:pt>
                <c:pt idx="187">
                  <c:v>0.86750000000000005</c:v>
                </c:pt>
                <c:pt idx="188">
                  <c:v>0.86750000000000005</c:v>
                </c:pt>
                <c:pt idx="189">
                  <c:v>0.85250000000000004</c:v>
                </c:pt>
                <c:pt idx="190">
                  <c:v>0.82499999999999996</c:v>
                </c:pt>
                <c:pt idx="191">
                  <c:v>0.83499999999999996</c:v>
                </c:pt>
                <c:pt idx="192">
                  <c:v>0.84750000000000003</c:v>
                </c:pt>
                <c:pt idx="193">
                  <c:v>0.82</c:v>
                </c:pt>
                <c:pt idx="194">
                  <c:v>0.80249999999999999</c:v>
                </c:pt>
                <c:pt idx="195">
                  <c:v>0.82750000000000001</c:v>
                </c:pt>
                <c:pt idx="196">
                  <c:v>0.83250000000000002</c:v>
                </c:pt>
                <c:pt idx="197">
                  <c:v>0.83</c:v>
                </c:pt>
                <c:pt idx="198">
                  <c:v>0.8175</c:v>
                </c:pt>
                <c:pt idx="199">
                  <c:v>0.80500000000000005</c:v>
                </c:pt>
                <c:pt idx="200">
                  <c:v>0.79249999999999998</c:v>
                </c:pt>
                <c:pt idx="201">
                  <c:v>0.82499999999999996</c:v>
                </c:pt>
                <c:pt idx="202">
                  <c:v>0.79749999999999999</c:v>
                </c:pt>
                <c:pt idx="203">
                  <c:v>0.83</c:v>
                </c:pt>
                <c:pt idx="204">
                  <c:v>0.85</c:v>
                </c:pt>
                <c:pt idx="205">
                  <c:v>0.87250000000000005</c:v>
                </c:pt>
                <c:pt idx="206">
                  <c:v>0.88500000000000001</c:v>
                </c:pt>
                <c:pt idx="207">
                  <c:v>0.89749999999999996</c:v>
                </c:pt>
                <c:pt idx="208">
                  <c:v>0.91249999999999998</c:v>
                </c:pt>
                <c:pt idx="209">
                  <c:v>0.90249999999999997</c:v>
                </c:pt>
                <c:pt idx="210">
                  <c:v>0.90749999999999997</c:v>
                </c:pt>
                <c:pt idx="211">
                  <c:v>0.90500000000000003</c:v>
                </c:pt>
                <c:pt idx="212">
                  <c:v>0.87749999999999995</c:v>
                </c:pt>
                <c:pt idx="213">
                  <c:v>0.85750000000000004</c:v>
                </c:pt>
                <c:pt idx="214">
                  <c:v>0.86</c:v>
                </c:pt>
                <c:pt idx="215">
                  <c:v>0.83750000000000002</c:v>
                </c:pt>
                <c:pt idx="216">
                  <c:v>0.85250000000000004</c:v>
                </c:pt>
                <c:pt idx="217">
                  <c:v>0.86250000000000004</c:v>
                </c:pt>
                <c:pt idx="218">
                  <c:v>0.85</c:v>
                </c:pt>
                <c:pt idx="219">
                  <c:v>0.85</c:v>
                </c:pt>
                <c:pt idx="220">
                  <c:v>0.83250000000000002</c:v>
                </c:pt>
                <c:pt idx="221">
                  <c:v>0.85</c:v>
                </c:pt>
                <c:pt idx="222">
                  <c:v>0.83499999999999996</c:v>
                </c:pt>
                <c:pt idx="223">
                  <c:v>0.84</c:v>
                </c:pt>
                <c:pt idx="224">
                  <c:v>0.85250000000000004</c:v>
                </c:pt>
                <c:pt idx="225">
                  <c:v>0.83</c:v>
                </c:pt>
                <c:pt idx="226">
                  <c:v>0.82</c:v>
                </c:pt>
                <c:pt idx="227">
                  <c:v>0.80249999999999999</c:v>
                </c:pt>
                <c:pt idx="228">
                  <c:v>0.80249999999999999</c:v>
                </c:pt>
                <c:pt idx="229">
                  <c:v>0.80500000000000005</c:v>
                </c:pt>
                <c:pt idx="230">
                  <c:v>0.78749999999999998</c:v>
                </c:pt>
                <c:pt idx="231">
                  <c:v>0.77</c:v>
                </c:pt>
                <c:pt idx="232">
                  <c:v>0.76</c:v>
                </c:pt>
                <c:pt idx="233">
                  <c:v>0.76</c:v>
                </c:pt>
                <c:pt idx="234">
                  <c:v>0.73499999999999999</c:v>
                </c:pt>
                <c:pt idx="235">
                  <c:v>0.72750000000000004</c:v>
                </c:pt>
                <c:pt idx="236">
                  <c:v>0.72250000000000003</c:v>
                </c:pt>
                <c:pt idx="237">
                  <c:v>0.71750000000000003</c:v>
                </c:pt>
                <c:pt idx="238">
                  <c:v>0.74</c:v>
                </c:pt>
                <c:pt idx="239">
                  <c:v>0.73250000000000004</c:v>
                </c:pt>
                <c:pt idx="240">
                  <c:v>0.71750000000000003</c:v>
                </c:pt>
                <c:pt idx="241">
                  <c:v>0.72250000000000003</c:v>
                </c:pt>
                <c:pt idx="242">
                  <c:v>0.72</c:v>
                </c:pt>
                <c:pt idx="243">
                  <c:v>0.71250000000000002</c:v>
                </c:pt>
                <c:pt idx="244">
                  <c:v>0.71</c:v>
                </c:pt>
                <c:pt idx="245">
                  <c:v>0.745</c:v>
                </c:pt>
                <c:pt idx="246">
                  <c:v>0.75</c:v>
                </c:pt>
                <c:pt idx="247">
                  <c:v>0.76749999999999996</c:v>
                </c:pt>
                <c:pt idx="248">
                  <c:v>0.77749999999999997</c:v>
                </c:pt>
                <c:pt idx="249">
                  <c:v>0.76500000000000001</c:v>
                </c:pt>
                <c:pt idx="250">
                  <c:v>0.75249999999999995</c:v>
                </c:pt>
                <c:pt idx="251">
                  <c:v>0.76500000000000001</c:v>
                </c:pt>
                <c:pt idx="252">
                  <c:v>0.76500000000000001</c:v>
                </c:pt>
                <c:pt idx="253">
                  <c:v>0.77500000000000002</c:v>
                </c:pt>
                <c:pt idx="254">
                  <c:v>0.77</c:v>
                </c:pt>
                <c:pt idx="255">
                  <c:v>0.77500000000000002</c:v>
                </c:pt>
                <c:pt idx="256">
                  <c:v>0.79</c:v>
                </c:pt>
                <c:pt idx="257">
                  <c:v>0.77749999999999997</c:v>
                </c:pt>
                <c:pt idx="258">
                  <c:v>0.75749999999999995</c:v>
                </c:pt>
                <c:pt idx="259">
                  <c:v>0.76749999999999996</c:v>
                </c:pt>
                <c:pt idx="260">
                  <c:v>0.78</c:v>
                </c:pt>
                <c:pt idx="261">
                  <c:v>0.79</c:v>
                </c:pt>
                <c:pt idx="262">
                  <c:v>0.78500000000000003</c:v>
                </c:pt>
                <c:pt idx="263">
                  <c:v>0.77749999999999997</c:v>
                </c:pt>
                <c:pt idx="264">
                  <c:v>0.79</c:v>
                </c:pt>
                <c:pt idx="265">
                  <c:v>0.79500000000000004</c:v>
                </c:pt>
                <c:pt idx="266">
                  <c:v>0.79</c:v>
                </c:pt>
                <c:pt idx="267">
                  <c:v>0.78249999999999997</c:v>
                </c:pt>
                <c:pt idx="268">
                  <c:v>0.76749999999999996</c:v>
                </c:pt>
                <c:pt idx="269">
                  <c:v>0.75249999999999995</c:v>
                </c:pt>
                <c:pt idx="270">
                  <c:v>0.77249999999999996</c:v>
                </c:pt>
                <c:pt idx="271">
                  <c:v>0.75</c:v>
                </c:pt>
                <c:pt idx="272">
                  <c:v>0.77249999999999996</c:v>
                </c:pt>
                <c:pt idx="273">
                  <c:v>0.76500000000000001</c:v>
                </c:pt>
                <c:pt idx="274">
                  <c:v>0.8075</c:v>
                </c:pt>
                <c:pt idx="275">
                  <c:v>0.78749999999999998</c:v>
                </c:pt>
                <c:pt idx="276">
                  <c:v>0.79</c:v>
                </c:pt>
                <c:pt idx="277">
                  <c:v>0.83</c:v>
                </c:pt>
                <c:pt idx="278">
                  <c:v>0.83250000000000002</c:v>
                </c:pt>
                <c:pt idx="279">
                  <c:v>0.85750000000000004</c:v>
                </c:pt>
                <c:pt idx="280">
                  <c:v>0.86</c:v>
                </c:pt>
                <c:pt idx="281">
                  <c:v>0.82250000000000001</c:v>
                </c:pt>
                <c:pt idx="282">
                  <c:v>0.83499999999999996</c:v>
                </c:pt>
                <c:pt idx="283">
                  <c:v>0.81499999999999995</c:v>
                </c:pt>
                <c:pt idx="284">
                  <c:v>0.79249999999999998</c:v>
                </c:pt>
                <c:pt idx="285">
                  <c:v>0.75</c:v>
                </c:pt>
                <c:pt idx="286">
                  <c:v>0.74</c:v>
                </c:pt>
                <c:pt idx="287">
                  <c:v>0.72499999999999998</c:v>
                </c:pt>
                <c:pt idx="288">
                  <c:v>0.68</c:v>
                </c:pt>
                <c:pt idx="289">
                  <c:v>0.72250000000000003</c:v>
                </c:pt>
                <c:pt idx="290">
                  <c:v>0.6925</c:v>
                </c:pt>
                <c:pt idx="291">
                  <c:v>0.68500000000000005</c:v>
                </c:pt>
                <c:pt idx="292">
                  <c:v>0.6875</c:v>
                </c:pt>
                <c:pt idx="293">
                  <c:v>0.6825</c:v>
                </c:pt>
                <c:pt idx="294">
                  <c:v>0.66</c:v>
                </c:pt>
                <c:pt idx="295">
                  <c:v>0.67500000000000004</c:v>
                </c:pt>
                <c:pt idx="296">
                  <c:v>0.6825</c:v>
                </c:pt>
                <c:pt idx="297">
                  <c:v>0.70750000000000002</c:v>
                </c:pt>
                <c:pt idx="298">
                  <c:v>0.71499999999999997</c:v>
                </c:pt>
                <c:pt idx="299">
                  <c:v>0.76</c:v>
                </c:pt>
                <c:pt idx="300">
                  <c:v>0.77249999999999996</c:v>
                </c:pt>
                <c:pt idx="301">
                  <c:v>0.79</c:v>
                </c:pt>
                <c:pt idx="302">
                  <c:v>0.8125</c:v>
                </c:pt>
                <c:pt idx="303">
                  <c:v>0.8075</c:v>
                </c:pt>
                <c:pt idx="304">
                  <c:v>0.84</c:v>
                </c:pt>
                <c:pt idx="305">
                  <c:v>0.84</c:v>
                </c:pt>
                <c:pt idx="306">
                  <c:v>0.84750000000000003</c:v>
                </c:pt>
                <c:pt idx="307">
                  <c:v>0.85</c:v>
                </c:pt>
                <c:pt idx="308">
                  <c:v>0.85499999999999998</c:v>
                </c:pt>
                <c:pt idx="309">
                  <c:v>0.83499999999999996</c:v>
                </c:pt>
                <c:pt idx="310">
                  <c:v>0.80500000000000005</c:v>
                </c:pt>
                <c:pt idx="311">
                  <c:v>0.8125</c:v>
                </c:pt>
                <c:pt idx="312">
                  <c:v>0.80249999999999999</c:v>
                </c:pt>
                <c:pt idx="313">
                  <c:v>0.78749999999999998</c:v>
                </c:pt>
                <c:pt idx="314">
                  <c:v>0.81499999999999995</c:v>
                </c:pt>
                <c:pt idx="315">
                  <c:v>0.83</c:v>
                </c:pt>
                <c:pt idx="316">
                  <c:v>0.83</c:v>
                </c:pt>
                <c:pt idx="317">
                  <c:v>0.82499999999999996</c:v>
                </c:pt>
                <c:pt idx="318">
                  <c:v>0.85</c:v>
                </c:pt>
                <c:pt idx="319">
                  <c:v>0.86250000000000004</c:v>
                </c:pt>
                <c:pt idx="320">
                  <c:v>0.89</c:v>
                </c:pt>
                <c:pt idx="321">
                  <c:v>0.89500000000000002</c:v>
                </c:pt>
                <c:pt idx="322">
                  <c:v>0.90249999999999997</c:v>
                </c:pt>
                <c:pt idx="323">
                  <c:v>0.92249999999999999</c:v>
                </c:pt>
                <c:pt idx="324">
                  <c:v>0.90749999999999997</c:v>
                </c:pt>
                <c:pt idx="325">
                  <c:v>0.89500000000000002</c:v>
                </c:pt>
                <c:pt idx="326">
                  <c:v>0.92249999999999999</c:v>
                </c:pt>
                <c:pt idx="327">
                  <c:v>0.91500000000000004</c:v>
                </c:pt>
                <c:pt idx="328">
                  <c:v>0.92</c:v>
                </c:pt>
                <c:pt idx="329">
                  <c:v>0.92249999999999999</c:v>
                </c:pt>
                <c:pt idx="330">
                  <c:v>0.91</c:v>
                </c:pt>
                <c:pt idx="331">
                  <c:v>0.9</c:v>
                </c:pt>
                <c:pt idx="332">
                  <c:v>0.88500000000000001</c:v>
                </c:pt>
                <c:pt idx="333">
                  <c:v>0.89</c:v>
                </c:pt>
                <c:pt idx="334">
                  <c:v>0.89749999999999996</c:v>
                </c:pt>
                <c:pt idx="335">
                  <c:v>0.88749999999999996</c:v>
                </c:pt>
                <c:pt idx="336">
                  <c:v>0.89249999999999996</c:v>
                </c:pt>
                <c:pt idx="337">
                  <c:v>0.875</c:v>
                </c:pt>
                <c:pt idx="338">
                  <c:v>0.875</c:v>
                </c:pt>
                <c:pt idx="339">
                  <c:v>0.86499999999999999</c:v>
                </c:pt>
                <c:pt idx="340">
                  <c:v>0.86499999999999999</c:v>
                </c:pt>
                <c:pt idx="341">
                  <c:v>0.85750000000000004</c:v>
                </c:pt>
                <c:pt idx="342">
                  <c:v>0.88500000000000001</c:v>
                </c:pt>
                <c:pt idx="343">
                  <c:v>0.85750000000000004</c:v>
                </c:pt>
                <c:pt idx="344">
                  <c:v>0.83</c:v>
                </c:pt>
                <c:pt idx="345">
                  <c:v>0.82499999999999996</c:v>
                </c:pt>
                <c:pt idx="346">
                  <c:v>0.84750000000000003</c:v>
                </c:pt>
                <c:pt idx="347">
                  <c:v>0.84750000000000003</c:v>
                </c:pt>
                <c:pt idx="348">
                  <c:v>0.82499999999999996</c:v>
                </c:pt>
                <c:pt idx="349">
                  <c:v>0.80249999999999999</c:v>
                </c:pt>
                <c:pt idx="350">
                  <c:v>0.77749999999999997</c:v>
                </c:pt>
                <c:pt idx="351">
                  <c:v>0.78500000000000003</c:v>
                </c:pt>
                <c:pt idx="352">
                  <c:v>0.8</c:v>
                </c:pt>
                <c:pt idx="353">
                  <c:v>0.79500000000000004</c:v>
                </c:pt>
                <c:pt idx="354">
                  <c:v>0.76249999999999996</c:v>
                </c:pt>
                <c:pt idx="355">
                  <c:v>0.75</c:v>
                </c:pt>
                <c:pt idx="356">
                  <c:v>0.71750000000000003</c:v>
                </c:pt>
                <c:pt idx="357">
                  <c:v>0.73499999999999999</c:v>
                </c:pt>
                <c:pt idx="358">
                  <c:v>0.76500000000000001</c:v>
                </c:pt>
                <c:pt idx="359">
                  <c:v>0.755</c:v>
                </c:pt>
                <c:pt idx="360">
                  <c:v>0.76</c:v>
                </c:pt>
                <c:pt idx="361">
                  <c:v>0.745</c:v>
                </c:pt>
                <c:pt idx="362">
                  <c:v>0.76749999999999996</c:v>
                </c:pt>
                <c:pt idx="363">
                  <c:v>0.76749999999999996</c:v>
                </c:pt>
                <c:pt idx="364">
                  <c:v>0.755</c:v>
                </c:pt>
                <c:pt idx="365">
                  <c:v>0.78249999999999997</c:v>
                </c:pt>
                <c:pt idx="366">
                  <c:v>0.78</c:v>
                </c:pt>
                <c:pt idx="367">
                  <c:v>0.78</c:v>
                </c:pt>
                <c:pt idx="368">
                  <c:v>0.80249999999999999</c:v>
                </c:pt>
                <c:pt idx="369">
                  <c:v>0.82</c:v>
                </c:pt>
                <c:pt idx="370">
                  <c:v>0.79249999999999998</c:v>
                </c:pt>
                <c:pt idx="371">
                  <c:v>0.75249999999999995</c:v>
                </c:pt>
                <c:pt idx="372">
                  <c:v>0.75</c:v>
                </c:pt>
                <c:pt idx="373">
                  <c:v>0.76749999999999996</c:v>
                </c:pt>
                <c:pt idx="374">
                  <c:v>0.76249999999999996</c:v>
                </c:pt>
                <c:pt idx="375">
                  <c:v>0.78</c:v>
                </c:pt>
                <c:pt idx="376">
                  <c:v>0.74250000000000005</c:v>
                </c:pt>
                <c:pt idx="377">
                  <c:v>0.73250000000000004</c:v>
                </c:pt>
                <c:pt idx="378">
                  <c:v>0.75249999999999995</c:v>
                </c:pt>
                <c:pt idx="379">
                  <c:v>0.76500000000000001</c:v>
                </c:pt>
                <c:pt idx="380">
                  <c:v>0.70750000000000002</c:v>
                </c:pt>
                <c:pt idx="381">
                  <c:v>0.7</c:v>
                </c:pt>
                <c:pt idx="382">
                  <c:v>0.6925</c:v>
                </c:pt>
                <c:pt idx="383">
                  <c:v>0.71</c:v>
                </c:pt>
                <c:pt idx="384">
                  <c:v>0.67749999999999999</c:v>
                </c:pt>
                <c:pt idx="385">
                  <c:v>0.6825</c:v>
                </c:pt>
                <c:pt idx="386">
                  <c:v>0.70250000000000001</c:v>
                </c:pt>
                <c:pt idx="387">
                  <c:v>0.72750000000000004</c:v>
                </c:pt>
                <c:pt idx="388">
                  <c:v>0.72499999999999998</c:v>
                </c:pt>
                <c:pt idx="389">
                  <c:v>0.745</c:v>
                </c:pt>
                <c:pt idx="390">
                  <c:v>0.73499999999999999</c:v>
                </c:pt>
                <c:pt idx="391">
                  <c:v>0.73499999999999999</c:v>
                </c:pt>
                <c:pt idx="392">
                  <c:v>0.745</c:v>
                </c:pt>
                <c:pt idx="393">
                  <c:v>0.73750000000000004</c:v>
                </c:pt>
                <c:pt idx="394">
                  <c:v>0.77749999999999997</c:v>
                </c:pt>
                <c:pt idx="395">
                  <c:v>0.75749999999999995</c:v>
                </c:pt>
                <c:pt idx="396">
                  <c:v>0.76500000000000001</c:v>
                </c:pt>
                <c:pt idx="397">
                  <c:v>0.77249999999999996</c:v>
                </c:pt>
                <c:pt idx="398">
                  <c:v>0.755</c:v>
                </c:pt>
                <c:pt idx="399">
                  <c:v>0.78500000000000003</c:v>
                </c:pt>
                <c:pt idx="400">
                  <c:v>0.76</c:v>
                </c:pt>
                <c:pt idx="401">
                  <c:v>0.76</c:v>
                </c:pt>
                <c:pt idx="402">
                  <c:v>0.745</c:v>
                </c:pt>
                <c:pt idx="403">
                  <c:v>0.72</c:v>
                </c:pt>
                <c:pt idx="404">
                  <c:v>0.74</c:v>
                </c:pt>
                <c:pt idx="405">
                  <c:v>0.75249999999999995</c:v>
                </c:pt>
                <c:pt idx="406">
                  <c:v>0.75749999999999995</c:v>
                </c:pt>
                <c:pt idx="407">
                  <c:v>0.75</c:v>
                </c:pt>
                <c:pt idx="408">
                  <c:v>0.76249999999999996</c:v>
                </c:pt>
                <c:pt idx="409">
                  <c:v>0.77500000000000002</c:v>
                </c:pt>
                <c:pt idx="410">
                  <c:v>0.755</c:v>
                </c:pt>
                <c:pt idx="411">
                  <c:v>0.77249999999999996</c:v>
                </c:pt>
                <c:pt idx="412">
                  <c:v>0.75</c:v>
                </c:pt>
                <c:pt idx="413">
                  <c:v>0.72750000000000004</c:v>
                </c:pt>
                <c:pt idx="414">
                  <c:v>0.72</c:v>
                </c:pt>
                <c:pt idx="415">
                  <c:v>0.70750000000000002</c:v>
                </c:pt>
                <c:pt idx="416">
                  <c:v>0.73</c:v>
                </c:pt>
                <c:pt idx="417">
                  <c:v>0.76749999999999996</c:v>
                </c:pt>
                <c:pt idx="418">
                  <c:v>0.76</c:v>
                </c:pt>
                <c:pt idx="419">
                  <c:v>0.75249999999999995</c:v>
                </c:pt>
                <c:pt idx="420">
                  <c:v>0.73750000000000004</c:v>
                </c:pt>
                <c:pt idx="421">
                  <c:v>0.75249999999999995</c:v>
                </c:pt>
                <c:pt idx="422">
                  <c:v>0.7</c:v>
                </c:pt>
                <c:pt idx="423">
                  <c:v>0.6925</c:v>
                </c:pt>
                <c:pt idx="424">
                  <c:v>0.74250000000000005</c:v>
                </c:pt>
                <c:pt idx="425">
                  <c:v>0.76</c:v>
                </c:pt>
                <c:pt idx="426">
                  <c:v>0.76500000000000001</c:v>
                </c:pt>
                <c:pt idx="427">
                  <c:v>0.78749999999999998</c:v>
                </c:pt>
                <c:pt idx="428">
                  <c:v>0.79249999999999998</c:v>
                </c:pt>
                <c:pt idx="429">
                  <c:v>0.80500000000000005</c:v>
                </c:pt>
                <c:pt idx="430">
                  <c:v>0.78249999999999997</c:v>
                </c:pt>
                <c:pt idx="431">
                  <c:v>0.72250000000000003</c:v>
                </c:pt>
                <c:pt idx="432">
                  <c:v>0.74</c:v>
                </c:pt>
                <c:pt idx="433">
                  <c:v>0.77</c:v>
                </c:pt>
                <c:pt idx="434">
                  <c:v>0.755</c:v>
                </c:pt>
                <c:pt idx="435">
                  <c:v>0.76</c:v>
                </c:pt>
                <c:pt idx="436">
                  <c:v>0.76</c:v>
                </c:pt>
                <c:pt idx="437">
                  <c:v>0.755</c:v>
                </c:pt>
                <c:pt idx="438">
                  <c:v>0.72499999999999998</c:v>
                </c:pt>
                <c:pt idx="439">
                  <c:v>0.73</c:v>
                </c:pt>
                <c:pt idx="440">
                  <c:v>0.755</c:v>
                </c:pt>
                <c:pt idx="441">
                  <c:v>0.77</c:v>
                </c:pt>
                <c:pt idx="442">
                  <c:v>0.74750000000000005</c:v>
                </c:pt>
                <c:pt idx="443">
                  <c:v>0.75</c:v>
                </c:pt>
                <c:pt idx="444">
                  <c:v>0.74</c:v>
                </c:pt>
                <c:pt idx="445">
                  <c:v>0.78</c:v>
                </c:pt>
                <c:pt idx="446">
                  <c:v>0.8125</c:v>
                </c:pt>
                <c:pt idx="447">
                  <c:v>0.79500000000000004</c:v>
                </c:pt>
                <c:pt idx="448">
                  <c:v>0.77</c:v>
                </c:pt>
                <c:pt idx="449">
                  <c:v>0.79500000000000004</c:v>
                </c:pt>
                <c:pt idx="450">
                  <c:v>0.8</c:v>
                </c:pt>
                <c:pt idx="451">
                  <c:v>0.81</c:v>
                </c:pt>
                <c:pt idx="452">
                  <c:v>0.82750000000000001</c:v>
                </c:pt>
                <c:pt idx="453">
                  <c:v>0.80500000000000005</c:v>
                </c:pt>
                <c:pt idx="454">
                  <c:v>0.8125</c:v>
                </c:pt>
                <c:pt idx="455">
                  <c:v>0.82250000000000001</c:v>
                </c:pt>
                <c:pt idx="456">
                  <c:v>0.82750000000000001</c:v>
                </c:pt>
                <c:pt idx="457">
                  <c:v>0.83</c:v>
                </c:pt>
                <c:pt idx="458">
                  <c:v>0.85250000000000004</c:v>
                </c:pt>
                <c:pt idx="459">
                  <c:v>0.84499999999999997</c:v>
                </c:pt>
                <c:pt idx="460">
                  <c:v>0.84</c:v>
                </c:pt>
                <c:pt idx="461">
                  <c:v>0.79</c:v>
                </c:pt>
                <c:pt idx="462">
                  <c:v>0.81499999999999995</c:v>
                </c:pt>
                <c:pt idx="463">
                  <c:v>0.81499999999999995</c:v>
                </c:pt>
                <c:pt idx="464">
                  <c:v>0.82499999999999996</c:v>
                </c:pt>
                <c:pt idx="465">
                  <c:v>0.82750000000000001</c:v>
                </c:pt>
                <c:pt idx="466">
                  <c:v>0.85499999999999998</c:v>
                </c:pt>
                <c:pt idx="467">
                  <c:v>0.85</c:v>
                </c:pt>
                <c:pt idx="468">
                  <c:v>0.84499999999999997</c:v>
                </c:pt>
                <c:pt idx="469">
                  <c:v>0.83</c:v>
                </c:pt>
                <c:pt idx="470">
                  <c:v>0.81</c:v>
                </c:pt>
                <c:pt idx="471">
                  <c:v>0.76</c:v>
                </c:pt>
                <c:pt idx="472">
                  <c:v>0.78</c:v>
                </c:pt>
                <c:pt idx="473">
                  <c:v>0.77249999999999996</c:v>
                </c:pt>
                <c:pt idx="474">
                  <c:v>0.745</c:v>
                </c:pt>
                <c:pt idx="475">
                  <c:v>0.77</c:v>
                </c:pt>
                <c:pt idx="476">
                  <c:v>0.79</c:v>
                </c:pt>
                <c:pt idx="477">
                  <c:v>0.79500000000000004</c:v>
                </c:pt>
                <c:pt idx="478">
                  <c:v>0.77500000000000002</c:v>
                </c:pt>
                <c:pt idx="479">
                  <c:v>0.78249999999999997</c:v>
                </c:pt>
                <c:pt idx="480">
                  <c:v>0.79</c:v>
                </c:pt>
                <c:pt idx="481">
                  <c:v>0.81</c:v>
                </c:pt>
                <c:pt idx="482">
                  <c:v>0.8125</c:v>
                </c:pt>
                <c:pt idx="483">
                  <c:v>0.81</c:v>
                </c:pt>
                <c:pt idx="484">
                  <c:v>0.81499999999999995</c:v>
                </c:pt>
                <c:pt idx="485">
                  <c:v>0.79249999999999998</c:v>
                </c:pt>
                <c:pt idx="486">
                  <c:v>0.78500000000000003</c:v>
                </c:pt>
                <c:pt idx="487">
                  <c:v>0.79249999999999998</c:v>
                </c:pt>
                <c:pt idx="488">
                  <c:v>0.82250000000000001</c:v>
                </c:pt>
                <c:pt idx="489">
                  <c:v>0.8175</c:v>
                </c:pt>
                <c:pt idx="490">
                  <c:v>0.78500000000000003</c:v>
                </c:pt>
                <c:pt idx="491">
                  <c:v>0.82499999999999996</c:v>
                </c:pt>
                <c:pt idx="492">
                  <c:v>0.79249999999999998</c:v>
                </c:pt>
                <c:pt idx="493">
                  <c:v>0.73750000000000004</c:v>
                </c:pt>
                <c:pt idx="494">
                  <c:v>0.78</c:v>
                </c:pt>
                <c:pt idx="495">
                  <c:v>0.745</c:v>
                </c:pt>
                <c:pt idx="496">
                  <c:v>0.8125</c:v>
                </c:pt>
                <c:pt idx="497">
                  <c:v>0.81</c:v>
                </c:pt>
                <c:pt idx="498">
                  <c:v>0.81</c:v>
                </c:pt>
                <c:pt idx="499">
                  <c:v>0.79749999999999999</c:v>
                </c:pt>
                <c:pt idx="500">
                  <c:v>0.79249999999999998</c:v>
                </c:pt>
              </c:numCache>
            </c:numRef>
          </c:yVal>
          <c:smooth val="1"/>
          <c:extLst>
            <c:ext xmlns:c16="http://schemas.microsoft.com/office/drawing/2014/chart" uri="{C3380CC4-5D6E-409C-BE32-E72D297353CC}">
              <c16:uniqueId val="{00000002-D5E7-4481-A354-8796771F2122}"/>
            </c:ext>
          </c:extLst>
        </c:ser>
        <c:dLbls>
          <c:showLegendKey val="0"/>
          <c:showVal val="0"/>
          <c:showCatName val="0"/>
          <c:showSerName val="0"/>
          <c:showPercent val="0"/>
          <c:showBubbleSize val="0"/>
        </c:dLbls>
        <c:axId val="114631424"/>
        <c:axId val="114633344"/>
      </c:scatterChart>
      <c:valAx>
        <c:axId val="114631424"/>
        <c:scaling>
          <c:orientation val="minMax"/>
          <c:max val="500"/>
        </c:scaling>
        <c:delete val="0"/>
        <c:axPos val="b"/>
        <c:title>
          <c:tx>
            <c:rich>
              <a:bodyPr/>
              <a:lstStyle/>
              <a:p>
                <a:pPr>
                  <a:defRPr/>
                </a:pPr>
                <a:r>
                  <a:rPr lang="en-US"/>
                  <a:t>Generazioni</a:t>
                </a:r>
              </a:p>
            </c:rich>
          </c:tx>
          <c:overlay val="0"/>
        </c:title>
        <c:numFmt formatCode="General" sourceLinked="1"/>
        <c:majorTickMark val="out"/>
        <c:minorTickMark val="none"/>
        <c:tickLblPos val="nextTo"/>
        <c:crossAx val="114633344"/>
        <c:crosses val="autoZero"/>
        <c:crossBetween val="midCat"/>
      </c:valAx>
      <c:valAx>
        <c:axId val="114633344"/>
        <c:scaling>
          <c:orientation val="minMax"/>
          <c:max val="1"/>
        </c:scaling>
        <c:delete val="0"/>
        <c:axPos val="l"/>
        <c:majorGridlines/>
        <c:title>
          <c:tx>
            <c:rich>
              <a:bodyPr rot="0" vert="horz"/>
              <a:lstStyle/>
              <a:p>
                <a:pPr>
                  <a:defRPr/>
                </a:pPr>
                <a:r>
                  <a:rPr lang="it-IT" i="1"/>
                  <a:t>q</a:t>
                </a:r>
              </a:p>
            </c:rich>
          </c:tx>
          <c:overlay val="0"/>
        </c:title>
        <c:numFmt formatCode="General" sourceLinked="1"/>
        <c:majorTickMark val="out"/>
        <c:minorTickMark val="none"/>
        <c:tickLblPos val="nextTo"/>
        <c:crossAx val="114631424"/>
        <c:crosses val="autoZero"/>
        <c:crossBetween val="midCat"/>
      </c:valAx>
      <c:spPr>
        <a:solidFill>
          <a:schemeClr val="accent6">
            <a:lumMod val="20000"/>
            <a:lumOff val="80000"/>
          </a:schemeClr>
        </a:solidFill>
      </c:spPr>
    </c:plotArea>
    <c:plotVisOnly val="1"/>
    <c:dispBlanksAs val="gap"/>
    <c:showDLblsOverMax val="0"/>
  </c:chart>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3T15:02:07.791"/>
    </inkml:context>
    <inkml:brush xml:id="br0">
      <inkml:brushProperty name="width" value="0.05" units="cm"/>
      <inkml:brushProperty name="height" value="0.05" units="cm"/>
      <inkml:brushProperty name="color" value="#E71224"/>
    </inkml:brush>
  </inkml:definitions>
  <inkml:trace contextRef="#ctx0" brushRef="#br0">10 380 60 0 0,'0'-1'91'0'0,"1"1"-1"0"0,-1-1 1 0 0,0 1 0 0 0,0 0-1 0 0,0-1 1 0 0,1 1-1 0 0,-1-1 1 0 0,0 1 0 0 0,0-1-1 0 0,0 0 1 0 0,0 1 0 0 0,0-1-1 0 0,0 1 1 0 0,0-1-1 0 0,0 1 1 0 0,0-1 0 0 0,0 1-1 0 0,0-1 1 0 0,-1 1 0 0 0,1-1-1 0 0,0 1 1 0 0,0-1 0 0 0,0 1-1 0 0,-1 0 1 0 0,1-1-1 0 0,0 1 1 0 0,0-1 0 0 0,-1 1-1 0 0,1-1 1 0 0,0 1 0 0 0,-1 0-1 0 0,1-1 1 0 0,-1 1 0 0 0,0 0-45 0 0,1 0 1 0 0,0 0 0 0 0,-1 1 0 0 0,1-1-1 0 0,-1 0 1 0 0,1 0 0 0 0,0 1 0 0 0,-1-1-1 0 0,1 0 1 0 0,0 1 0 0 0,-1-1-1 0 0,1 1 1 0 0,0-1 0 0 0,0 0 0 0 0,-1 1-1 0 0,1-1 1 0 0,0 1 0 0 0,0-1 0 0 0,0 1-1 0 0,0-1 1 0 0,0 1 0 0 0,-1-1 0 0 0,1 0-1 0 0,0 1 1 0 0,0-1 0 0 0,0 1 0 0 0,0-1-1 0 0,0 1 1 0 0,0-1 0 0 0,1 1 0 0 0,-1-1-1 0 0,0 1 1 0 0,0-1 0 0 0,0 1 0 0 0,1 0-1 0 0,-1 0-19 0 0,1 13 159 0 0,1-1-1 0 0,0 0 1 0 0,1 0-1 0 0,7 19 1 0 0,-8-27-177 0 0,1 0 0 0 0,-1-1 0 0 0,1 1 0 0 0,0-1 0 0 0,1 1 0 0 0,-1-1-1 0 0,1 0 1 0 0,0-1 0 0 0,0 1 0 0 0,0 0 0 0 0,0-1 0 0 0,1 0 0 0 0,-1 0 0 0 0,7 3 0 0 0,-6-4-9 0 0,0 1 0 0 0,0-1 0 0 0,0 0 0 0 0,0 0 0 0 0,0-1 0 0 0,1 1 0 0 0,-1-1-1 0 0,0 0 1 0 0,1-1 0 0 0,-1 1 0 0 0,0-1 0 0 0,1 0 0 0 0,-1-1 0 0 0,1 1 0 0 0,9-3 0 0 0,-8 1-1 0 0,-1-1-1 0 0,0 0 1 0 0,1 0 0 0 0,-1 0 0 0 0,0-1 0 0 0,0 0-1 0 0,-1 0 1 0 0,1-1 0 0 0,-1 1 0 0 0,9-11 0 0 0,0-3-4 0 0,-1-1 0 0 0,0-1 0 0 0,-1 0 1 0 0,-1 0-1 0 0,-2-1 0 0 0,11-29 0 0 0,-5 1 69 0 0,-1 0 0 0 0,-2-1-1 0 0,-3 0 1 0 0,5-71 0 0 0,-14 119 426 0 0,0 11-231 0 0,5 56-132 0 0,1-45-515 0 0,0-1-1 0 0,1-1 1 0 0,1 1-1 0 0,1-1 1 0 0,1-1-1 0 0,17 25 1 0 0,0 1-2200 0 0,-22-35 1271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21F03-6627-4756-B02F-D577B2A0259F}" type="datetimeFigureOut">
              <a:rPr lang="it-IT" smtClean="0"/>
              <a:t>27/11/2025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B7B1F-FA83-43ED-A153-755F679EE9DE}" type="slidenum">
              <a:rPr lang="it-IT" smtClean="0"/>
              <a:t>‹N›</a:t>
            </a:fld>
            <a:endParaRPr lang="it-IT"/>
          </a:p>
        </p:txBody>
      </p:sp>
    </p:spTree>
    <p:extLst>
      <p:ext uri="{BB962C8B-B14F-4D97-AF65-F5344CB8AC3E}">
        <p14:creationId xmlns:p14="http://schemas.microsoft.com/office/powerpoint/2010/main" val="375556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36B7B1F-FA83-43ED-A153-755F679EE9DE}" type="slidenum">
              <a:rPr lang="it-IT" smtClean="0"/>
              <a:t>4</a:t>
            </a:fld>
            <a:endParaRPr lang="it-IT"/>
          </a:p>
        </p:txBody>
      </p:sp>
    </p:spTree>
    <p:extLst>
      <p:ext uri="{BB962C8B-B14F-4D97-AF65-F5344CB8AC3E}">
        <p14:creationId xmlns:p14="http://schemas.microsoft.com/office/powerpoint/2010/main" val="391616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6B7B1F-FA83-43ED-A153-755F679EE9DE}" type="slidenum">
              <a:rPr lang="it-IT" smtClean="0"/>
              <a:t>8</a:t>
            </a:fld>
            <a:endParaRPr lang="it-IT"/>
          </a:p>
        </p:txBody>
      </p:sp>
    </p:spTree>
    <p:extLst>
      <p:ext uri="{BB962C8B-B14F-4D97-AF65-F5344CB8AC3E}">
        <p14:creationId xmlns:p14="http://schemas.microsoft.com/office/powerpoint/2010/main" val="238390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Non è necessario assumere</a:t>
            </a:r>
            <a:r>
              <a:rPr lang="it-IT" baseline="0" dirty="0"/>
              <a:t> che le frequenze genotipiche nella generazione iniziale siano in HW</a:t>
            </a:r>
            <a:endParaRPr lang="it-IT" dirty="0"/>
          </a:p>
          <a:p>
            <a:r>
              <a:rPr lang="it-IT" dirty="0"/>
              <a:t>**</a:t>
            </a:r>
            <a:r>
              <a:rPr lang="it-IT" baseline="0" dirty="0"/>
              <a:t> </a:t>
            </a:r>
            <a:r>
              <a:rPr lang="it-IT" dirty="0"/>
              <a:t>Non è necessario assumere che il numero di zigoti corrisponda</a:t>
            </a:r>
            <a:r>
              <a:rPr lang="it-IT" baseline="0" dirty="0"/>
              <a:t> al numero di individui della generazione precedente.</a:t>
            </a:r>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11</a:t>
            </a:fld>
            <a:endParaRPr lang="it-IT"/>
          </a:p>
        </p:txBody>
      </p:sp>
    </p:spTree>
    <p:extLst>
      <p:ext uri="{BB962C8B-B14F-4D97-AF65-F5344CB8AC3E}">
        <p14:creationId xmlns:p14="http://schemas.microsoft.com/office/powerpoint/2010/main" val="80796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31</a:t>
            </a:fld>
            <a:endParaRPr lang="it-IT"/>
          </a:p>
        </p:txBody>
      </p:sp>
    </p:spTree>
    <p:extLst>
      <p:ext uri="{BB962C8B-B14F-4D97-AF65-F5344CB8AC3E}">
        <p14:creationId xmlns:p14="http://schemas.microsoft.com/office/powerpoint/2010/main" val="231828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47</a:t>
            </a:fld>
            <a:endParaRPr lang="it-IT"/>
          </a:p>
        </p:txBody>
      </p:sp>
    </p:spTree>
    <p:extLst>
      <p:ext uri="{BB962C8B-B14F-4D97-AF65-F5344CB8AC3E}">
        <p14:creationId xmlns:p14="http://schemas.microsoft.com/office/powerpoint/2010/main" val="367077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6B7B1F-FA83-43ED-A153-755F679EE9DE}" type="slidenum">
              <a:rPr lang="it-IT" smtClean="0"/>
              <a:t>51</a:t>
            </a:fld>
            <a:endParaRPr lang="it-IT"/>
          </a:p>
        </p:txBody>
      </p:sp>
    </p:spTree>
    <p:extLst>
      <p:ext uri="{BB962C8B-B14F-4D97-AF65-F5344CB8AC3E}">
        <p14:creationId xmlns:p14="http://schemas.microsoft.com/office/powerpoint/2010/main" val="336285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7794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76299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554652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5707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84352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3352646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B7EA1F8A-8B4F-46DB-A710-EAF6DBBA994D}"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2119761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BCE6A83-3D01-4289-B70F-CD664F23E742}"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271780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FC6A4AFF-C23F-454A-B23F-EE6BDBDD8918}"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910125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F036F19-BC0A-4B3C-A7AA-9E44E7A2481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9678445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A72051CC-A382-4261-AE5F-3F0D4BE80ED5}"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1929444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86E0565-4B34-4BD1-AC9B-3B4E8F17A23C}"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04950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182381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73B110D6-1D9D-4350-9D2C-BF2E998A074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3719905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41E74183-3553-45CB-959B-215DA9B697FF}"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512643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B02D17B8-32CB-49DE-A0F1-9A14CA78254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843214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E7A4922C-AA9D-44B9-B3CE-9AB31AD0C4DB}"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590972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A292B0CE-8E20-4FAA-8081-36B18BC1D5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964840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piè di pagina 6"/>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numero diapositiva 7"/>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7F70DE04-BCC9-4DFC-BA49-5F1BB179109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5667111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B7EA1F8A-8B4F-46DB-A710-EAF6DBBA994D}"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0474911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BCE6A83-3D01-4289-B70F-CD664F23E742}"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7650785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FC6A4AFF-C23F-454A-B23F-EE6BDBDD8918}"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41934020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F036F19-BC0A-4B3C-A7AA-9E44E7A2481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07640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72195B05-E655-6048-B69C-D0075453C4EF}" type="slidenum">
              <a:rPr lang="it-IT"/>
              <a:pPr/>
              <a:t>‹N›</a:t>
            </a:fld>
            <a:endParaRPr lang="it-IT"/>
          </a:p>
        </p:txBody>
      </p:sp>
    </p:spTree>
    <p:extLst>
      <p:ext uri="{BB962C8B-B14F-4D97-AF65-F5344CB8AC3E}">
        <p14:creationId xmlns:p14="http://schemas.microsoft.com/office/powerpoint/2010/main" val="7571702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A72051CC-A382-4261-AE5F-3F0D4BE80ED5}"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2116752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86E0565-4B34-4BD1-AC9B-3B4E8F17A23C}"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123300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73B110D6-1D9D-4350-9D2C-BF2E998A074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852362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41E74183-3553-45CB-959B-215DA9B697FF}"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8333972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B02D17B8-32CB-49DE-A0F1-9A14CA78254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600859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E7A4922C-AA9D-44B9-B3CE-9AB31AD0C4DB}"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499470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A292B0CE-8E20-4FAA-8081-36B18BC1D5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5077081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piè di pagina 6"/>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numero diapositiva 7"/>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7F70DE04-BCC9-4DFC-BA49-5F1BB179109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404465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586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7150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84696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75763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7029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7976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4952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658245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1986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6205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9653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3991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108969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424919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334177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86577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929421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72436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031864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39569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931705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07237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76216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54116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203101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37364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54167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892426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00340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715986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82491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6958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69929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31732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09529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287809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119726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77781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093324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01854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800491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96614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610489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20285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904830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19312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21444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19642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9505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13782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15696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17238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24067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90167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39539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88399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706274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369605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07727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76186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16053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0182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385336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40160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646199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502879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75105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48108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17213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29749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857087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1334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3046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97207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3391947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33735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218045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50580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75517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95176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6924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00650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096511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1127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27/11/2025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682111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0210844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311172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650297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531593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8835969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92073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74712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197125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318966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8720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CD1B7-D972-4FC1-84D0-2E4136B0B75C}" type="datetimeFigureOut">
              <a:rPr lang="it-IT" smtClean="0"/>
              <a:pPr/>
              <a:t>27/11/2025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84710-BEEE-46F4-8946-3C178979078E}" type="slidenum">
              <a:rPr lang="it-IT" smtClean="0"/>
              <a:pPr/>
              <a:t>‹N›</a:t>
            </a:fld>
            <a:endParaRPr lang="it-IT"/>
          </a:p>
        </p:txBody>
      </p:sp>
    </p:spTree>
    <p:extLst>
      <p:ext uri="{BB962C8B-B14F-4D97-AF65-F5344CB8AC3E}">
        <p14:creationId xmlns:p14="http://schemas.microsoft.com/office/powerpoint/2010/main" val="122795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CBB1B855-45D9-45EE-8DC6-F081D81BF9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0042565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26093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977353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025493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584104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491131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794115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600216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CBB1B855-45D9-45EE-8DC6-F081D81BF9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3388189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16.xml"/><Relationship Id="rId5" Type="http://schemas.openxmlformats.org/officeDocument/2006/relationships/image" Target="../media/image12.wmf"/><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34.png"/><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png"/><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71.xml"/><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SELEZIONE NATURALE</a:t>
            </a:r>
          </a:p>
        </p:txBody>
      </p:sp>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2"/>
          <a:srcRect l="8174" t="6518" r="8129" b="8589"/>
          <a:stretch>
            <a:fillRect/>
          </a:stretch>
        </p:blipFill>
        <p:spPr>
          <a:xfrm>
            <a:off x="464329" y="710037"/>
            <a:ext cx="3971318" cy="3222474"/>
          </a:xfrm>
          <a:prstGeom prst="rect">
            <a:avLst/>
          </a:prstGeom>
        </p:spPr>
      </p:pic>
      <p:sp>
        <p:nvSpPr>
          <p:cNvPr id="8" name="CasellaDiTesto 7"/>
          <p:cNvSpPr txBox="1"/>
          <p:nvPr/>
        </p:nvSpPr>
        <p:spPr>
          <a:xfrm>
            <a:off x="4452077" y="3995678"/>
            <a:ext cx="7739923" cy="2862322"/>
          </a:xfrm>
          <a:prstGeom prst="rect">
            <a:avLst/>
          </a:prstGeom>
          <a:noFill/>
        </p:spPr>
        <p:txBody>
          <a:bodyPr wrap="square" rtlCol="0">
            <a:spAutoFit/>
          </a:bodyPr>
          <a:lstStyle/>
          <a:p>
            <a:r>
              <a:rPr lang="it-IT" i="1" dirty="0">
                <a:latin typeface="Verdana"/>
                <a:cs typeface="Verdana"/>
              </a:rPr>
              <a:t>“La conservazione delle differenze e variazioni individuali favorevoli e la distruzione di quelle nocive sono state da me chiamate "selezione naturale" o "sopravvivenza del più adatto". Le variazioni che non sono né utili né nocive non saranno influenzate dalla selezione naturale, e rimarranno allo stato di elementi fluttuanti, come si può osservare in certe specie polimorfe, o infine, si fisseranno, per cause dipendenti dalla natura dell'organismo e da quella delle condizioni”</a:t>
            </a:r>
          </a:p>
          <a:p>
            <a:endParaRPr lang="it-IT" sz="1200" dirty="0">
              <a:latin typeface="Verdana"/>
              <a:cs typeface="Verdana"/>
            </a:endParaRPr>
          </a:p>
          <a:p>
            <a:r>
              <a:rPr lang="it-IT" sz="1200" dirty="0">
                <a:latin typeface="Verdana"/>
                <a:cs typeface="Verdana"/>
              </a:rPr>
              <a:t>Charles Darwin” L’origine delle specie”</a:t>
            </a:r>
          </a:p>
          <a:p>
            <a:r>
              <a:rPr lang="it-IT" sz="1200" dirty="0">
                <a:latin typeface="Verdana"/>
                <a:cs typeface="Verdana"/>
              </a:rPr>
              <a:t>1859 </a:t>
            </a:r>
            <a:r>
              <a:rPr lang="it-IT" sz="1200" dirty="0" err="1">
                <a:latin typeface="Verdana"/>
                <a:cs typeface="Verdana"/>
              </a:rPr>
              <a:t>–</a:t>
            </a:r>
            <a:r>
              <a:rPr lang="it-IT" sz="1200" dirty="0">
                <a:latin typeface="Verdana"/>
                <a:cs typeface="Verdana"/>
              </a:rPr>
              <a:t> </a:t>
            </a:r>
            <a:r>
              <a:rPr lang="it-IT" sz="1200" dirty="0" err="1">
                <a:latin typeface="Verdana"/>
                <a:cs typeface="Verdana"/>
              </a:rPr>
              <a:t>Pag</a:t>
            </a:r>
            <a:r>
              <a:rPr lang="it-IT" sz="1200" dirty="0">
                <a:latin typeface="Verdana"/>
                <a:cs typeface="Verdana"/>
              </a:rPr>
              <a:t> 147</a:t>
            </a:r>
          </a:p>
        </p:txBody>
      </p:sp>
      <p:pic>
        <p:nvPicPr>
          <p:cNvPr id="10" name="Immagine 9"/>
          <p:cNvPicPr>
            <a:picLocks noChangeAspect="1"/>
          </p:cNvPicPr>
          <p:nvPr/>
        </p:nvPicPr>
        <p:blipFill>
          <a:blip r:embed="rId3"/>
          <a:stretch>
            <a:fillRect/>
          </a:stretch>
        </p:blipFill>
        <p:spPr>
          <a:xfrm>
            <a:off x="8859732" y="554025"/>
            <a:ext cx="2139630" cy="3228287"/>
          </a:xfrm>
          <a:prstGeom prst="rect">
            <a:avLst/>
          </a:prstGeom>
        </p:spPr>
      </p:pic>
    </p:spTree>
    <p:extLst>
      <p:ext uri="{BB962C8B-B14F-4D97-AF65-F5344CB8AC3E}">
        <p14:creationId xmlns:p14="http://schemas.microsoft.com/office/powerpoint/2010/main" val="252224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 GENOTIPO</a:t>
            </a:r>
          </a:p>
        </p:txBody>
      </p:sp>
      <p:sp>
        <p:nvSpPr>
          <p:cNvPr id="30" name="CasellaDiTesto 29"/>
          <p:cNvSpPr txBox="1"/>
          <p:nvPr/>
        </p:nvSpPr>
        <p:spPr>
          <a:xfrm>
            <a:off x="0" y="741745"/>
            <a:ext cx="12192000" cy="707886"/>
          </a:xfrm>
          <a:prstGeom prst="rect">
            <a:avLst/>
          </a:prstGeom>
          <a:noFill/>
        </p:spPr>
        <p:txBody>
          <a:bodyPr wrap="square" rtlCol="0">
            <a:spAutoFit/>
          </a:bodyPr>
          <a:lstStyle/>
          <a:p>
            <a:pPr algn="ctr"/>
            <a:r>
              <a:rPr lang="it-IT" sz="2000" dirty="0">
                <a:latin typeface="Verdana"/>
                <a:cs typeface="Verdana"/>
              </a:rPr>
              <a:t>La fitness di un genotipo viene indicata con la lettera w ed un pedice differente per ciascun genotipo.</a:t>
            </a:r>
          </a:p>
        </p:txBody>
      </p:sp>
      <p:graphicFrame>
        <p:nvGraphicFramePr>
          <p:cNvPr id="33" name="Tabella 32"/>
          <p:cNvGraphicFramePr>
            <a:graphicFrameLocks noGrp="1"/>
          </p:cNvGraphicFramePr>
          <p:nvPr/>
        </p:nvGraphicFramePr>
        <p:xfrm>
          <a:off x="2811365" y="1572908"/>
          <a:ext cx="6555441" cy="1539232"/>
        </p:xfrm>
        <a:graphic>
          <a:graphicData uri="http://schemas.openxmlformats.org/drawingml/2006/table">
            <a:tbl>
              <a:tblPr firstRow="1">
                <a:tableStyleId>{9D7B26C5-4107-4FEC-AEDC-1716B250A1EF}</a:tableStyleId>
              </a:tblPr>
              <a:tblGrid>
                <a:gridCol w="2185147">
                  <a:extLst>
                    <a:ext uri="{9D8B030D-6E8A-4147-A177-3AD203B41FA5}">
                      <a16:colId xmlns:a16="http://schemas.microsoft.com/office/drawing/2014/main" val="20000"/>
                    </a:ext>
                  </a:extLst>
                </a:gridCol>
                <a:gridCol w="2185147">
                  <a:extLst>
                    <a:ext uri="{9D8B030D-6E8A-4147-A177-3AD203B41FA5}">
                      <a16:colId xmlns:a16="http://schemas.microsoft.com/office/drawing/2014/main" val="20001"/>
                    </a:ext>
                  </a:extLst>
                </a:gridCol>
                <a:gridCol w="2185147">
                  <a:extLst>
                    <a:ext uri="{9D8B030D-6E8A-4147-A177-3AD203B41FA5}">
                      <a16:colId xmlns:a16="http://schemas.microsoft.com/office/drawing/2014/main" val="20002"/>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132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8" name="CasellaDiTesto 7"/>
          <p:cNvSpPr txBox="1"/>
          <p:nvPr/>
        </p:nvSpPr>
        <p:spPr>
          <a:xfrm>
            <a:off x="-49352" y="474895"/>
            <a:ext cx="12192000" cy="707886"/>
          </a:xfrm>
          <a:prstGeom prst="rect">
            <a:avLst/>
          </a:prstGeom>
          <a:noFill/>
        </p:spPr>
        <p:txBody>
          <a:bodyPr wrap="square" rtlCol="0">
            <a:spAutoFit/>
          </a:bodyPr>
          <a:lstStyle/>
          <a:p>
            <a:pPr algn="ctr"/>
            <a:r>
              <a:rPr lang="it-IT" sz="2000" b="1" i="1" dirty="0">
                <a:latin typeface="Verdana"/>
                <a:cs typeface="Verdana"/>
              </a:rPr>
              <a:t>La fitness (assoluta) di un genotipo corrisponde al numero medio di discendenti.</a:t>
            </a:r>
          </a:p>
          <a:p>
            <a:pPr algn="ctr"/>
            <a:r>
              <a:rPr lang="it-IT" sz="2000" dirty="0">
                <a:latin typeface="Verdana"/>
                <a:cs typeface="Verdana"/>
              </a:rPr>
              <a:t>Immaginiamo un locus </a:t>
            </a:r>
            <a:r>
              <a:rPr lang="it-IT" sz="2000" dirty="0" err="1">
                <a:latin typeface="Verdana"/>
                <a:cs typeface="Verdana"/>
              </a:rPr>
              <a:t>biallelico</a:t>
            </a:r>
            <a:r>
              <a:rPr lang="it-IT" sz="2000" dirty="0">
                <a:latin typeface="Verdana"/>
                <a:cs typeface="Verdana"/>
              </a:rPr>
              <a:t> </a:t>
            </a:r>
            <a:r>
              <a:rPr lang="it-IT" sz="2000" dirty="0" err="1">
                <a:latin typeface="Verdana"/>
                <a:cs typeface="Verdana"/>
              </a:rPr>
              <a:t>L</a:t>
            </a:r>
            <a:r>
              <a:rPr lang="it-IT" sz="2000" dirty="0">
                <a:latin typeface="Verdana"/>
                <a:cs typeface="Verdana"/>
              </a:rPr>
              <a:t>(A,a) con </a:t>
            </a:r>
            <a:r>
              <a:rPr lang="it-IT" sz="2000" i="1" dirty="0">
                <a:latin typeface="Verdana"/>
                <a:cs typeface="Verdana"/>
              </a:rPr>
              <a:t>p</a:t>
            </a:r>
            <a:r>
              <a:rPr lang="it-IT" sz="2000" i="1" baseline="-25000" dirty="0">
                <a:latin typeface="Verdana"/>
                <a:cs typeface="Verdana"/>
              </a:rPr>
              <a:t>0</a:t>
            </a:r>
            <a:r>
              <a:rPr lang="it-IT" sz="2000" dirty="0">
                <a:latin typeface="Verdana"/>
                <a:cs typeface="Verdana"/>
              </a:rPr>
              <a:t>=0,6 e </a:t>
            </a:r>
            <a:r>
              <a:rPr lang="it-IT" sz="2000" i="1" dirty="0">
                <a:latin typeface="Verdana"/>
                <a:cs typeface="Verdana"/>
              </a:rPr>
              <a:t>q</a:t>
            </a:r>
            <a:r>
              <a:rPr lang="it-IT" sz="2000" i="1" baseline="-25000" dirty="0">
                <a:latin typeface="Verdana"/>
                <a:cs typeface="Verdana"/>
              </a:rPr>
              <a:t>0</a:t>
            </a:r>
            <a:r>
              <a:rPr lang="it-IT" sz="2000" dirty="0">
                <a:latin typeface="Verdana"/>
                <a:cs typeface="Verdana"/>
              </a:rPr>
              <a:t>=0,4 in una popolazione di 100.</a:t>
            </a:r>
          </a:p>
        </p:txBody>
      </p:sp>
      <p:graphicFrame>
        <p:nvGraphicFramePr>
          <p:cNvPr id="10" name="Tabella 9"/>
          <p:cNvGraphicFramePr>
            <a:graphicFrameLocks noGrp="1"/>
          </p:cNvGraphicFramePr>
          <p:nvPr>
            <p:extLst>
              <p:ext uri="{D42A27DB-BD31-4B8C-83A1-F6EECF244321}">
                <p14:modId xmlns:p14="http://schemas.microsoft.com/office/powerpoint/2010/main" val="3100993026"/>
              </p:ext>
            </p:extLst>
          </p:nvPr>
        </p:nvGraphicFramePr>
        <p:xfrm>
          <a:off x="300081" y="1443031"/>
          <a:ext cx="9577822" cy="2068824"/>
        </p:xfrm>
        <a:graphic>
          <a:graphicData uri="http://schemas.openxmlformats.org/drawingml/2006/table">
            <a:tbl>
              <a:tblPr firstRow="1">
                <a:tableStyleId>{9D7B26C5-4107-4FEC-AEDC-1716B250A1EF}</a:tableStyleId>
              </a:tblPr>
              <a:tblGrid>
                <a:gridCol w="1431183">
                  <a:extLst>
                    <a:ext uri="{9D8B030D-6E8A-4147-A177-3AD203B41FA5}">
                      <a16:colId xmlns:a16="http://schemas.microsoft.com/office/drawing/2014/main" val="20000"/>
                    </a:ext>
                  </a:extLst>
                </a:gridCol>
                <a:gridCol w="1622159">
                  <a:extLst>
                    <a:ext uri="{9D8B030D-6E8A-4147-A177-3AD203B41FA5}">
                      <a16:colId xmlns:a16="http://schemas.microsoft.com/office/drawing/2014/main" val="20001"/>
                    </a:ext>
                  </a:extLst>
                </a:gridCol>
                <a:gridCol w="1923286">
                  <a:extLst>
                    <a:ext uri="{9D8B030D-6E8A-4147-A177-3AD203B41FA5}">
                      <a16:colId xmlns:a16="http://schemas.microsoft.com/office/drawing/2014/main" val="20003"/>
                    </a:ext>
                  </a:extLst>
                </a:gridCol>
                <a:gridCol w="1581291">
                  <a:extLst>
                    <a:ext uri="{9D8B030D-6E8A-4147-A177-3AD203B41FA5}">
                      <a16:colId xmlns:a16="http://schemas.microsoft.com/office/drawing/2014/main" val="20004"/>
                    </a:ext>
                  </a:extLst>
                </a:gridCol>
                <a:gridCol w="3019903">
                  <a:extLst>
                    <a:ext uri="{9D8B030D-6E8A-4147-A177-3AD203B41FA5}">
                      <a16:colId xmlns:a16="http://schemas.microsoft.com/office/drawing/2014/main" val="20005"/>
                    </a:ext>
                  </a:extLst>
                </a:gridCol>
              </a:tblGrid>
              <a:tr h="413674">
                <a:tc>
                  <a:txBody>
                    <a:bodyPr/>
                    <a:lstStyle/>
                    <a:p>
                      <a:pPr algn="ctr"/>
                      <a:r>
                        <a:rPr lang="it-IT" sz="1800" dirty="0" err="1">
                          <a:latin typeface="Verdana"/>
                          <a:cs typeface="Verdana"/>
                        </a:rPr>
                        <a:t>Freq</a:t>
                      </a:r>
                      <a:r>
                        <a:rPr lang="it-IT" sz="1800" dirty="0">
                          <a:latin typeface="Verdana"/>
                          <a:cs typeface="Verdana"/>
                        </a:rPr>
                        <a:t>.</a:t>
                      </a:r>
                    </a:p>
                    <a:p>
                      <a:pPr algn="ctr"/>
                      <a:r>
                        <a:rPr lang="it-IT" sz="1800">
                          <a:latin typeface="Verdana"/>
                          <a:cs typeface="Verdana"/>
                        </a:rPr>
                        <a:t>gameti</a:t>
                      </a:r>
                      <a:endParaRPr lang="it-IT" sz="1800" dirty="0">
                        <a:latin typeface="Verdana"/>
                        <a:cs typeface="Verdana"/>
                      </a:endParaRPr>
                    </a:p>
                  </a:txBody>
                  <a:tcPr/>
                </a:tc>
                <a:tc>
                  <a:txBody>
                    <a:bodyPr/>
                    <a:lstStyle/>
                    <a:p>
                      <a:pPr algn="ctr"/>
                      <a:r>
                        <a:rPr lang="it-IT" sz="1800" dirty="0">
                          <a:latin typeface="Verdana"/>
                          <a:cs typeface="Verdana"/>
                        </a:rPr>
                        <a:t>Frequenza</a:t>
                      </a:r>
                    </a:p>
                    <a:p>
                      <a:pPr algn="ctr"/>
                      <a:r>
                        <a:rPr lang="it-IT" sz="1800" dirty="0">
                          <a:latin typeface="Verdana"/>
                          <a:cs typeface="Verdana"/>
                        </a:rPr>
                        <a:t>relativa</a:t>
                      </a:r>
                    </a:p>
                    <a:p>
                      <a:pPr algn="ctr"/>
                      <a:r>
                        <a:rPr lang="it-IT" sz="1800" dirty="0">
                          <a:latin typeface="Verdana"/>
                          <a:cs typeface="Verdana"/>
                        </a:rPr>
                        <a:t>zigoti</a:t>
                      </a:r>
                    </a:p>
                  </a:txBody>
                  <a:tcPr/>
                </a:tc>
                <a:tc>
                  <a:txBody>
                    <a:bodyPr/>
                    <a:lstStyle/>
                    <a:p>
                      <a:pPr algn="ctr"/>
                      <a:r>
                        <a:rPr lang="it-IT" sz="1800" dirty="0">
                          <a:latin typeface="Verdana"/>
                          <a:cs typeface="Verdana"/>
                        </a:rPr>
                        <a:t>Zigoti**</a:t>
                      </a:r>
                    </a:p>
                    <a:p>
                      <a:pPr algn="ctr"/>
                      <a:r>
                        <a:rPr lang="it-IT" sz="1800" dirty="0">
                          <a:latin typeface="Verdana"/>
                          <a:cs typeface="Verdana"/>
                        </a:rPr>
                        <a:t>(prima della selezione)</a:t>
                      </a:r>
                    </a:p>
                  </a:txBody>
                  <a:tcPr/>
                </a:tc>
                <a:tc>
                  <a:txBody>
                    <a:bodyPr/>
                    <a:lstStyle/>
                    <a:p>
                      <a:pPr algn="ctr"/>
                      <a:r>
                        <a:rPr lang="it-IT" sz="1800" dirty="0">
                          <a:latin typeface="Verdana"/>
                          <a:cs typeface="Verdana"/>
                        </a:rPr>
                        <a:t>Genotipi</a:t>
                      </a:r>
                    </a:p>
                    <a:p>
                      <a:pPr algn="ctr"/>
                      <a:r>
                        <a:rPr lang="it-IT" sz="1800" dirty="0">
                          <a:latin typeface="Verdana"/>
                          <a:cs typeface="Verdana"/>
                        </a:rPr>
                        <a:t>(dopo selezione)</a:t>
                      </a:r>
                    </a:p>
                  </a:txBody>
                  <a:tcPr/>
                </a:tc>
                <a:tc>
                  <a:txBody>
                    <a:bodyPr/>
                    <a:lstStyle/>
                    <a:p>
                      <a:pPr algn="ctr"/>
                      <a:r>
                        <a:rPr lang="it-IT" sz="1800" dirty="0">
                          <a:latin typeface="Verdana"/>
                          <a:cs typeface="Verdana"/>
                        </a:rPr>
                        <a:t>Fitness</a:t>
                      </a:r>
                    </a:p>
                    <a:p>
                      <a:pPr algn="ctr"/>
                      <a:r>
                        <a:rPr lang="it-IT" sz="1800" dirty="0">
                          <a:latin typeface="Verdana"/>
                          <a:cs typeface="Verdana"/>
                        </a:rPr>
                        <a:t>assoluta</a:t>
                      </a:r>
                    </a:p>
                    <a:p>
                      <a:pPr algn="ctr"/>
                      <a:r>
                        <a:rPr lang="it-IT" sz="1800" dirty="0">
                          <a:latin typeface="Verdana"/>
                          <a:cs typeface="Verdana"/>
                        </a:rPr>
                        <a:t>(non normalizzata)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p = 0,6</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a:latin typeface="Verdana"/>
                          <a:cs typeface="Verdana"/>
                        </a:rPr>
                        <a:t>36</a:t>
                      </a:r>
                      <a:endParaRPr lang="it-IT" sz="1800" i="1" baseline="-25000" dirty="0">
                        <a:latin typeface="Verdana"/>
                        <a:cs typeface="Verdana"/>
                      </a:endParaRPr>
                    </a:p>
                  </a:txBody>
                  <a:tcPr/>
                </a:tc>
                <a:tc>
                  <a:txBody>
                    <a:bodyPr/>
                    <a:lstStyle/>
                    <a:p>
                      <a:pPr algn="ctr"/>
                      <a:r>
                        <a:rPr lang="it-IT" sz="1800" i="1" dirty="0">
                          <a:latin typeface="Verdana"/>
                          <a:cs typeface="Verdana"/>
                        </a:rPr>
                        <a:t>30</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(30/36)=0,83</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0" dirty="0">
                          <a:latin typeface="Verdana"/>
                          <a:cs typeface="Verdana"/>
                        </a:rPr>
                        <a:t> = 0,4</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a:latin typeface="Verdana"/>
                          <a:cs typeface="Verdana"/>
                        </a:rPr>
                        <a:t>48</a:t>
                      </a:r>
                      <a:endParaRPr lang="it-IT" sz="1800" i="1" baseline="-25000" dirty="0">
                        <a:latin typeface="Verdana"/>
                        <a:cs typeface="Verdana"/>
                      </a:endParaRPr>
                    </a:p>
                  </a:txBody>
                  <a:tcPr/>
                </a:tc>
                <a:tc>
                  <a:txBody>
                    <a:bodyPr/>
                    <a:lstStyle/>
                    <a:p>
                      <a:pPr algn="ctr"/>
                      <a:r>
                        <a:rPr lang="it-IT" sz="1800" i="1" dirty="0">
                          <a:latin typeface="Verdana"/>
                          <a:cs typeface="Verdana"/>
                        </a:rPr>
                        <a:t>40</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(40/48)=0,83</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a:latin typeface="Verdana"/>
                          <a:cs typeface="Verdana"/>
                        </a:rPr>
                        <a:t>16</a:t>
                      </a:r>
                      <a:endParaRPr lang="it-IT" sz="1800" i="0" baseline="-25000" dirty="0">
                        <a:latin typeface="Verdana"/>
                        <a:cs typeface="Verdana"/>
                      </a:endParaRPr>
                    </a:p>
                  </a:txBody>
                  <a:tcPr/>
                </a:tc>
                <a:tc>
                  <a:txBody>
                    <a:bodyPr/>
                    <a:lstStyle/>
                    <a:p>
                      <a:pPr algn="ctr"/>
                      <a:r>
                        <a:rPr lang="it-IT" sz="1800" i="1" baseline="0" dirty="0" err="1">
                          <a:latin typeface="Verdana"/>
                          <a:cs typeface="Verdana"/>
                        </a:rPr>
                        <a:t>8</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a:t>
                      </a:r>
                      <a:r>
                        <a:rPr lang="it-IT" sz="1800" i="1" baseline="0" dirty="0" err="1">
                          <a:latin typeface="Verdana"/>
                          <a:cs typeface="Verdana"/>
                        </a:rPr>
                        <a:t>8</a:t>
                      </a:r>
                      <a:r>
                        <a:rPr lang="it-IT" sz="1800" i="1" baseline="0" dirty="0">
                          <a:latin typeface="Verdana"/>
                          <a:cs typeface="Verdana"/>
                        </a:rPr>
                        <a:t>/16)=0,5</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1" name="CasellaDiTesto 10"/>
          <p:cNvSpPr txBox="1"/>
          <p:nvPr/>
        </p:nvSpPr>
        <p:spPr>
          <a:xfrm>
            <a:off x="0" y="3586598"/>
            <a:ext cx="12192000" cy="1015663"/>
          </a:xfrm>
          <a:prstGeom prst="rect">
            <a:avLst/>
          </a:prstGeom>
          <a:noFill/>
        </p:spPr>
        <p:txBody>
          <a:bodyPr wrap="square" rtlCol="0">
            <a:spAutoFit/>
          </a:bodyPr>
          <a:lstStyle/>
          <a:p>
            <a:pPr algn="ctr"/>
            <a:r>
              <a:rPr lang="it-IT" sz="2000" dirty="0">
                <a:latin typeface="Verdana"/>
                <a:cs typeface="Verdana"/>
              </a:rPr>
              <a:t>Per facilitare i calcoli si utilizza però la </a:t>
            </a:r>
            <a:r>
              <a:rPr lang="it-IT" sz="2000" b="1" u="sng" dirty="0">
                <a:latin typeface="Verdana"/>
                <a:cs typeface="Verdana"/>
              </a:rPr>
              <a:t>fitness relativa </a:t>
            </a:r>
            <a:r>
              <a:rPr lang="it-IT" sz="2000" dirty="0">
                <a:latin typeface="Verdana"/>
                <a:cs typeface="Verdana"/>
              </a:rPr>
              <a:t>di un genotipo che sarebbe il rapporto tra la fitness di quel genotipo e la fitness massima, anch’essa caratteristica di un genotipo</a:t>
            </a:r>
          </a:p>
        </p:txBody>
      </p:sp>
      <p:graphicFrame>
        <p:nvGraphicFramePr>
          <p:cNvPr id="12" name="Tabella 11"/>
          <p:cNvGraphicFramePr>
            <a:graphicFrameLocks noGrp="1"/>
          </p:cNvGraphicFramePr>
          <p:nvPr>
            <p:extLst>
              <p:ext uri="{D42A27DB-BD31-4B8C-83A1-F6EECF244321}">
                <p14:modId xmlns:p14="http://schemas.microsoft.com/office/powerpoint/2010/main" val="2082956109"/>
              </p:ext>
            </p:extLst>
          </p:nvPr>
        </p:nvGraphicFramePr>
        <p:xfrm>
          <a:off x="235991" y="4539213"/>
          <a:ext cx="11621314" cy="1568098"/>
        </p:xfrm>
        <a:graphic>
          <a:graphicData uri="http://schemas.openxmlformats.org/drawingml/2006/table">
            <a:tbl>
              <a:tblPr firstRow="1">
                <a:tableStyleId>{9D7B26C5-4107-4FEC-AEDC-1716B250A1EF}</a:tableStyleId>
              </a:tblPr>
              <a:tblGrid>
                <a:gridCol w="2494394">
                  <a:extLst>
                    <a:ext uri="{9D8B030D-6E8A-4147-A177-3AD203B41FA5}">
                      <a16:colId xmlns:a16="http://schemas.microsoft.com/office/drawing/2014/main" val="20000"/>
                    </a:ext>
                  </a:extLst>
                </a:gridCol>
                <a:gridCol w="4793665">
                  <a:extLst>
                    <a:ext uri="{9D8B030D-6E8A-4147-A177-3AD203B41FA5}">
                      <a16:colId xmlns:a16="http://schemas.microsoft.com/office/drawing/2014/main" val="20001"/>
                    </a:ext>
                  </a:extLst>
                </a:gridCol>
                <a:gridCol w="4333255">
                  <a:extLst>
                    <a:ext uri="{9D8B030D-6E8A-4147-A177-3AD203B41FA5}">
                      <a16:colId xmlns:a16="http://schemas.microsoft.com/office/drawing/2014/main" val="20002"/>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 assoluta</a:t>
                      </a:r>
                    </a:p>
                  </a:txBody>
                  <a:tcPr/>
                </a:tc>
                <a:tc>
                  <a:txBody>
                    <a:bodyPr/>
                    <a:lstStyle/>
                    <a:p>
                      <a:pPr algn="ctr"/>
                      <a:r>
                        <a:rPr lang="it-IT" sz="1800" dirty="0">
                          <a:latin typeface="Verdana"/>
                          <a:cs typeface="Verdana"/>
                        </a:rPr>
                        <a:t>Fitness Relativa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0,5</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3" name="CasellaDiTesto 12"/>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RELATIVA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 GENOTIPO</a:t>
            </a:r>
          </a:p>
        </p:txBody>
      </p:sp>
    </p:spTree>
    <p:extLst>
      <p:ext uri="{BB962C8B-B14F-4D97-AF65-F5344CB8AC3E}">
        <p14:creationId xmlns:p14="http://schemas.microsoft.com/office/powerpoint/2010/main" val="400132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 assoluta e fitness relativa</a:t>
            </a:r>
          </a:p>
        </p:txBody>
      </p:sp>
      <p:graphicFrame>
        <p:nvGraphicFramePr>
          <p:cNvPr id="12" name="Tabella 11"/>
          <p:cNvGraphicFramePr>
            <a:graphicFrameLocks noGrp="1"/>
          </p:cNvGraphicFramePr>
          <p:nvPr>
            <p:extLst>
              <p:ext uri="{D42A27DB-BD31-4B8C-83A1-F6EECF244321}">
                <p14:modId xmlns:p14="http://schemas.microsoft.com/office/powerpoint/2010/main" val="619063190"/>
              </p:ext>
            </p:extLst>
          </p:nvPr>
        </p:nvGraphicFramePr>
        <p:xfrm>
          <a:off x="290617" y="688614"/>
          <a:ext cx="11621315" cy="1794504"/>
        </p:xfrm>
        <a:graphic>
          <a:graphicData uri="http://schemas.openxmlformats.org/drawingml/2006/table">
            <a:tbl>
              <a:tblPr firstRow="1">
                <a:tableStyleId>{9D7B26C5-4107-4FEC-AEDC-1716B250A1EF}</a:tableStyleId>
              </a:tblPr>
              <a:tblGrid>
                <a:gridCol w="1816918">
                  <a:extLst>
                    <a:ext uri="{9D8B030D-6E8A-4147-A177-3AD203B41FA5}">
                      <a16:colId xmlns:a16="http://schemas.microsoft.com/office/drawing/2014/main" val="20000"/>
                    </a:ext>
                  </a:extLst>
                </a:gridCol>
                <a:gridCol w="3491707">
                  <a:extLst>
                    <a:ext uri="{9D8B030D-6E8A-4147-A177-3AD203B41FA5}">
                      <a16:colId xmlns:a16="http://schemas.microsoft.com/office/drawing/2014/main" val="20001"/>
                    </a:ext>
                  </a:extLst>
                </a:gridCol>
                <a:gridCol w="3156345">
                  <a:extLst>
                    <a:ext uri="{9D8B030D-6E8A-4147-A177-3AD203B41FA5}">
                      <a16:colId xmlns:a16="http://schemas.microsoft.com/office/drawing/2014/main" val="20002"/>
                    </a:ext>
                  </a:extLst>
                </a:gridCol>
                <a:gridCol w="3156345">
                  <a:extLst>
                    <a:ext uri="{9D8B030D-6E8A-4147-A177-3AD203B41FA5}">
                      <a16:colId xmlns:a16="http://schemas.microsoft.com/office/drawing/2014/main" val="2603150917"/>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 assoluta</a:t>
                      </a:r>
                    </a:p>
                  </a:txBody>
                  <a:tcPr/>
                </a:tc>
                <a:tc>
                  <a:txBody>
                    <a:bodyPr/>
                    <a:lstStyle/>
                    <a:p>
                      <a:pPr algn="ctr"/>
                      <a:r>
                        <a:rPr lang="it-IT" sz="1800" dirty="0">
                          <a:latin typeface="Verdana"/>
                          <a:cs typeface="Verdana"/>
                        </a:rPr>
                        <a:t>Fitness Relativa</a:t>
                      </a:r>
                    </a:p>
                  </a:txBody>
                  <a:tcPr/>
                </a:tc>
                <a:tc>
                  <a:txBody>
                    <a:bodyPr/>
                    <a:lstStyle/>
                    <a:p>
                      <a:pPr algn="ctr"/>
                      <a:r>
                        <a:rPr lang="it-IT" sz="1800" dirty="0">
                          <a:latin typeface="Verdana"/>
                          <a:cs typeface="Verdana"/>
                        </a:rPr>
                        <a:t>Coefficiente di selezione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baseline="0" dirty="0">
                          <a:latin typeface="Verdana"/>
                          <a:cs typeface="Verdana"/>
                        </a:rPr>
                        <a:t>0</a:t>
                      </a: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baseline="0" dirty="0">
                          <a:latin typeface="Verdana"/>
                          <a:cs typeface="Verdana"/>
                        </a:rPr>
                        <a:t>0</a:t>
                      </a: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0,5</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tc>
                  <a:txBody>
                    <a:bodyPr/>
                    <a:lstStyle/>
                    <a:p>
                      <a:pPr algn="ctr"/>
                      <a:r>
                        <a:rPr lang="it-IT" sz="1800" i="1" baseline="0" dirty="0">
                          <a:latin typeface="Verdana"/>
                          <a:cs typeface="Verdana"/>
                        </a:rPr>
                        <a:t>0,4</a:t>
                      </a: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2493130"/>
            <a:ext cx="12192000" cy="3785652"/>
          </a:xfrm>
          <a:prstGeom prst="rect">
            <a:avLst/>
          </a:prstGeom>
          <a:noFill/>
        </p:spPr>
        <p:txBody>
          <a:bodyPr wrap="square" rtlCol="0">
            <a:spAutoFit/>
          </a:bodyPr>
          <a:lstStyle/>
          <a:p>
            <a:pPr algn="ctr"/>
            <a:r>
              <a:rPr lang="it-IT" sz="2000" dirty="0">
                <a:latin typeface="Verdana"/>
                <a:cs typeface="Verdana"/>
              </a:rPr>
              <a:t>Per come viene definita, la fitness relativa di un genotipo è sempre necessariamente </a:t>
            </a:r>
          </a:p>
          <a:p>
            <a:pPr algn="ctr"/>
            <a:r>
              <a:rPr lang="it-IT" sz="2000" dirty="0">
                <a:latin typeface="Verdana"/>
                <a:cs typeface="Verdana"/>
              </a:rPr>
              <a:t>minore o uguale ad 1</a:t>
            </a:r>
          </a:p>
          <a:p>
            <a:pPr algn="ctr"/>
            <a:r>
              <a:rPr lang="it-IT" sz="2000" dirty="0">
                <a:latin typeface="Verdana"/>
                <a:cs typeface="Verdana"/>
              </a:rPr>
              <a:t> e si può rappresentare anche come:</a:t>
            </a:r>
          </a:p>
          <a:p>
            <a:pPr algn="ctr"/>
            <a:endParaRPr lang="it-IT" sz="2000" i="1" dirty="0">
              <a:latin typeface="Verdana"/>
              <a:cs typeface="Verdana"/>
            </a:endParaRPr>
          </a:p>
          <a:p>
            <a:pPr algn="ctr"/>
            <a:r>
              <a:rPr lang="it-IT" sz="2000" b="1" i="1" dirty="0" err="1">
                <a:latin typeface="Verdana"/>
                <a:cs typeface="Verdana"/>
              </a:rPr>
              <a:t>W</a:t>
            </a:r>
            <a:r>
              <a:rPr lang="it-IT" sz="2000" b="1" baseline="-25000" dirty="0" err="1">
                <a:latin typeface="Verdana"/>
                <a:cs typeface="Verdana"/>
              </a:rPr>
              <a:t>aa</a:t>
            </a:r>
            <a:r>
              <a:rPr lang="it-IT" sz="2000" b="1" i="1" dirty="0" err="1">
                <a:latin typeface="Verdana"/>
                <a:cs typeface="Verdana"/>
              </a:rPr>
              <a:t>=</a:t>
            </a:r>
            <a:r>
              <a:rPr lang="it-IT" sz="2000" b="1" i="1" dirty="0">
                <a:latin typeface="Verdana"/>
                <a:cs typeface="Verdana"/>
              </a:rPr>
              <a:t> 1-s</a:t>
            </a:r>
          </a:p>
          <a:p>
            <a:pPr algn="ctr"/>
            <a:endParaRPr lang="it-IT" sz="2000" b="1" i="1" dirty="0">
              <a:latin typeface="Verdana"/>
              <a:cs typeface="Verdana"/>
            </a:endParaRPr>
          </a:p>
          <a:p>
            <a:pPr algn="ctr"/>
            <a:r>
              <a:rPr lang="it-IT" sz="2000" dirty="0">
                <a:latin typeface="Verdana"/>
                <a:cs typeface="Verdana"/>
              </a:rPr>
              <a:t>In questa notazione </a:t>
            </a:r>
            <a:r>
              <a:rPr lang="it-IT" sz="2000" b="1" i="1" dirty="0" err="1">
                <a:latin typeface="Verdana"/>
                <a:cs typeface="Verdana"/>
              </a:rPr>
              <a:t>s</a:t>
            </a:r>
            <a:r>
              <a:rPr lang="it-IT" sz="2000" dirty="0">
                <a:latin typeface="Verdana"/>
                <a:cs typeface="Verdana"/>
              </a:rPr>
              <a:t> viene detto:</a:t>
            </a:r>
          </a:p>
          <a:p>
            <a:pPr algn="ctr"/>
            <a:endParaRPr lang="it-IT" sz="2000" dirty="0">
              <a:latin typeface="Verdana"/>
              <a:cs typeface="Verdana"/>
            </a:endParaRPr>
          </a:p>
          <a:p>
            <a:pPr algn="ctr"/>
            <a:r>
              <a:rPr lang="it-IT" sz="2000" b="1" dirty="0">
                <a:latin typeface="Verdana"/>
                <a:cs typeface="Verdana"/>
              </a:rPr>
              <a:t>coefficiente di selezione contro il genotipo </a:t>
            </a:r>
            <a:r>
              <a:rPr lang="it-IT" sz="2000" b="1" dirty="0" err="1">
                <a:latin typeface="Verdana"/>
                <a:cs typeface="Verdana"/>
              </a:rPr>
              <a:t>aa</a:t>
            </a:r>
            <a:endParaRPr lang="it-IT" sz="2000" b="1" dirty="0">
              <a:latin typeface="Verdana"/>
              <a:cs typeface="Verdana"/>
            </a:endParaRPr>
          </a:p>
          <a:p>
            <a:pPr algn="ctr"/>
            <a:endParaRPr lang="it-IT" sz="2000" b="1" dirty="0">
              <a:latin typeface="Verdana"/>
              <a:cs typeface="Verdana"/>
            </a:endParaRPr>
          </a:p>
          <a:p>
            <a:pPr algn="ctr"/>
            <a:r>
              <a:rPr lang="it-IT" sz="2000" b="1" i="1" dirty="0">
                <a:latin typeface="Verdana"/>
                <a:cs typeface="Verdana"/>
              </a:rPr>
              <a:t>s</a:t>
            </a:r>
            <a:r>
              <a:rPr lang="it-IT" sz="2000" dirty="0">
                <a:latin typeface="Verdana"/>
                <a:cs typeface="Verdana"/>
              </a:rPr>
              <a:t> rappresenta la frazione di cui la fitness del genotipo stesso è diminuita rispetto alla fitness massima del genotipo “meglio adattato” all’interno della popolazione.</a:t>
            </a:r>
          </a:p>
        </p:txBody>
      </p:sp>
    </p:spTree>
    <p:extLst>
      <p:ext uri="{BB962C8B-B14F-4D97-AF65-F5344CB8AC3E}">
        <p14:creationId xmlns:p14="http://schemas.microsoft.com/office/powerpoint/2010/main" val="400132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8" name="CasellaDiTesto 7"/>
          <p:cNvSpPr txBox="1"/>
          <p:nvPr/>
        </p:nvSpPr>
        <p:spPr>
          <a:xfrm>
            <a:off x="0" y="2469818"/>
            <a:ext cx="12192000" cy="707886"/>
          </a:xfrm>
          <a:prstGeom prst="rect">
            <a:avLst/>
          </a:prstGeom>
          <a:noFill/>
        </p:spPr>
        <p:txBody>
          <a:bodyPr wrap="square" rtlCol="0">
            <a:spAutoFit/>
          </a:bodyPr>
          <a:lstStyle/>
          <a:p>
            <a:pPr algn="ctr"/>
            <a:r>
              <a:rPr lang="it-IT" sz="2000" dirty="0">
                <a:latin typeface="Verdana"/>
                <a:cs typeface="Verdana"/>
              </a:rPr>
              <a:t>Affinché la selezione cambi le frequenze </a:t>
            </a:r>
            <a:r>
              <a:rPr lang="it-IT" sz="2000" dirty="0" err="1">
                <a:latin typeface="Verdana"/>
                <a:cs typeface="Verdana"/>
              </a:rPr>
              <a:t>alleliche</a:t>
            </a:r>
            <a:r>
              <a:rPr lang="it-IT" sz="2000" dirty="0">
                <a:latin typeface="Verdana"/>
                <a:cs typeface="Verdana"/>
              </a:rPr>
              <a:t> in una popolazione, la fitness dei genotipi deve essere diversa. Tra i vari genotipi deve cioè esistere una </a:t>
            </a:r>
            <a:r>
              <a:rPr lang="it-IT" sz="2000" b="1" dirty="0">
                <a:latin typeface="Verdana"/>
                <a:cs typeface="Verdana"/>
              </a:rPr>
              <a:t>varianza nella fitness</a:t>
            </a:r>
            <a:r>
              <a:rPr lang="it-IT" sz="2000" dirty="0">
                <a:latin typeface="Verdana"/>
                <a:cs typeface="Verdana"/>
              </a:rPr>
              <a:t>.</a:t>
            </a:r>
          </a:p>
        </p:txBody>
      </p:sp>
      <p:sp>
        <p:nvSpPr>
          <p:cNvPr id="9" name="CasellaDiTesto 8"/>
          <p:cNvSpPr txBox="1"/>
          <p:nvPr/>
        </p:nvSpPr>
        <p:spPr>
          <a:xfrm>
            <a:off x="0" y="3646769"/>
            <a:ext cx="12192000" cy="3170099"/>
          </a:xfrm>
          <a:prstGeom prst="rect">
            <a:avLst/>
          </a:prstGeom>
          <a:noFill/>
        </p:spPr>
        <p:txBody>
          <a:bodyPr wrap="square" rtlCol="0">
            <a:spAutoFit/>
          </a:bodyPr>
          <a:lstStyle/>
          <a:p>
            <a:pPr algn="ctr"/>
            <a:r>
              <a:rPr lang="it-IT" sz="2000" dirty="0">
                <a:latin typeface="Verdana"/>
                <a:cs typeface="Verdana"/>
              </a:rPr>
              <a:t>Il valore </a:t>
            </a:r>
            <a:r>
              <a:rPr lang="it-IT" sz="2000" b="1" i="1" dirty="0">
                <a:latin typeface="Verdana"/>
                <a:cs typeface="Verdana"/>
              </a:rPr>
              <a:t>p</a:t>
            </a:r>
            <a:r>
              <a:rPr lang="it-IT" sz="2000" b="1" i="1" baseline="30000" dirty="0">
                <a:latin typeface="Verdana"/>
                <a:cs typeface="Verdana"/>
              </a:rPr>
              <a:t>2</a:t>
            </a:r>
            <a:r>
              <a:rPr lang="it-IT" sz="2000" b="1" i="1" dirty="0">
                <a:latin typeface="Verdana"/>
                <a:cs typeface="Verdana"/>
              </a:rPr>
              <a:t>w</a:t>
            </a:r>
            <a:r>
              <a:rPr lang="it-IT" sz="2000" b="1" i="1" baseline="-25000" dirty="0">
                <a:latin typeface="Verdana"/>
                <a:cs typeface="Verdana"/>
              </a:rPr>
              <a:t>AA</a:t>
            </a:r>
            <a:r>
              <a:rPr lang="it-IT" sz="2000" b="1" i="1" dirty="0">
                <a:latin typeface="Verdana"/>
                <a:cs typeface="Verdana"/>
              </a:rPr>
              <a:t>+2pqw</a:t>
            </a:r>
            <a:r>
              <a:rPr lang="it-IT" sz="2000" b="1" i="1" baseline="-25000" dirty="0">
                <a:latin typeface="Verdana"/>
                <a:cs typeface="Verdana"/>
              </a:rPr>
              <a:t>Aa</a:t>
            </a:r>
            <a:r>
              <a:rPr lang="it-IT" sz="2000" b="1" i="1" dirty="0">
                <a:latin typeface="Verdana"/>
                <a:cs typeface="Verdana"/>
              </a:rPr>
              <a:t>+q</a:t>
            </a:r>
            <a:r>
              <a:rPr lang="it-IT" sz="2000" b="1" i="1" baseline="30000" dirty="0">
                <a:latin typeface="Verdana"/>
                <a:cs typeface="Verdana"/>
              </a:rPr>
              <a:t>2</a:t>
            </a:r>
            <a:r>
              <a:rPr lang="it-IT" sz="2000" b="1" i="1" dirty="0">
                <a:latin typeface="Verdana"/>
                <a:cs typeface="Verdana"/>
              </a:rPr>
              <a:t>w</a:t>
            </a:r>
            <a:r>
              <a:rPr lang="it-IT" sz="2000" b="1" baseline="-25000" dirty="0">
                <a:latin typeface="Verdana"/>
                <a:cs typeface="Verdana"/>
              </a:rPr>
              <a:t>aa</a:t>
            </a:r>
            <a:r>
              <a:rPr lang="it-IT" sz="2000" b="1" dirty="0">
                <a:latin typeface="Verdana"/>
                <a:cs typeface="Verdana"/>
              </a:rPr>
              <a:t> </a:t>
            </a:r>
            <a:r>
              <a:rPr lang="it-IT" sz="2000" dirty="0">
                <a:latin typeface="Verdana"/>
                <a:cs typeface="Verdana"/>
              </a:rPr>
              <a:t>si chiama </a:t>
            </a:r>
            <a:r>
              <a:rPr lang="it-IT" sz="2000" b="1" dirty="0">
                <a:latin typeface="Verdana"/>
                <a:cs typeface="Verdana"/>
              </a:rPr>
              <a:t>FITNESS MEDIA DELLA POPOLAZIONE </a:t>
            </a:r>
            <a:r>
              <a:rPr lang="it-IT" sz="2000" dirty="0">
                <a:latin typeface="Verdana"/>
                <a:cs typeface="Verdana"/>
              </a:rPr>
              <a:t>(</a:t>
            </a:r>
            <a:r>
              <a:rPr lang="it-IT" sz="2000" dirty="0" err="1">
                <a:latin typeface="Lucida Grande"/>
                <a:ea typeface="Lucida Grande"/>
                <a:cs typeface="Lucida Grande"/>
              </a:rPr>
              <a:t>W</a:t>
            </a:r>
            <a:r>
              <a:rPr lang="it-IT" sz="2000" baseline="-25000" dirty="0" err="1">
                <a:latin typeface="Lucida Grande"/>
                <a:ea typeface="Lucida Grande"/>
                <a:cs typeface="Lucida Grande"/>
              </a:rPr>
              <a:t>m</a:t>
            </a:r>
            <a:r>
              <a:rPr lang="it-IT" sz="2000" dirty="0">
                <a:latin typeface="Lucida Grande"/>
                <a:ea typeface="Lucida Grande"/>
                <a:cs typeface="Lucida Grande"/>
              </a:rPr>
              <a:t>)</a:t>
            </a:r>
            <a:r>
              <a:rPr lang="it-IT" sz="2000" dirty="0">
                <a:latin typeface="Verdana"/>
                <a:cs typeface="Verdana"/>
              </a:rPr>
              <a:t> e indica quanto la popolazione globale è adattata. Tanto più si discosta da 1 e tanto meno la popolazione è adattata all’ambiente. </a:t>
            </a:r>
          </a:p>
          <a:p>
            <a:pPr algn="ctr"/>
            <a:r>
              <a:rPr lang="it-IT" sz="2000" dirty="0">
                <a:solidFill>
                  <a:srgbClr val="FFFF00"/>
                </a:solidFill>
                <a:latin typeface="Verdana"/>
                <a:cs typeface="Verdana"/>
              </a:rPr>
              <a:t>Per azione della selezione </a:t>
            </a:r>
            <a:r>
              <a:rPr lang="it-IT" sz="2000" dirty="0" err="1">
                <a:solidFill>
                  <a:srgbClr val="FFFF00"/>
                </a:solidFill>
                <a:latin typeface="Lucida Grande"/>
                <a:ea typeface="Lucida Grande"/>
                <a:cs typeface="Lucida Grande"/>
              </a:rPr>
              <a:t>W</a:t>
            </a:r>
            <a:r>
              <a:rPr lang="it-IT" sz="2000" baseline="-25000" dirty="0" err="1">
                <a:solidFill>
                  <a:srgbClr val="FFFF00"/>
                </a:solidFill>
                <a:latin typeface="Lucida Grande"/>
                <a:ea typeface="Lucida Grande"/>
                <a:cs typeface="Lucida Grande"/>
              </a:rPr>
              <a:t>m</a:t>
            </a:r>
            <a:r>
              <a:rPr lang="it-IT" sz="2000" dirty="0">
                <a:solidFill>
                  <a:srgbClr val="FFFF00"/>
                </a:solidFill>
                <a:latin typeface="Lucida Grande"/>
                <a:ea typeface="Lucida Grande"/>
                <a:cs typeface="Lucida Grande"/>
              </a:rPr>
              <a:t> tende al massimo valore raggiungibile. </a:t>
            </a:r>
          </a:p>
          <a:p>
            <a:pPr algn="ctr"/>
            <a:r>
              <a:rPr lang="it-IT" sz="2000" dirty="0">
                <a:latin typeface="Lucida Grande"/>
                <a:ea typeface="Lucida Grande"/>
                <a:cs typeface="Lucida Grande"/>
              </a:rPr>
              <a:t>Nell’esempio riportato abbiamo che la fitness media è pari a </a:t>
            </a:r>
          </a:p>
          <a:p>
            <a:pPr algn="ctr"/>
            <a:endParaRPr lang="it-IT" sz="2000" dirty="0">
              <a:latin typeface="Lucida Grande"/>
              <a:ea typeface="Lucida Grande"/>
              <a:cs typeface="Lucida Grande"/>
            </a:endParaRPr>
          </a:p>
          <a:p>
            <a:pPr algn="ct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 = 0.36x1+0.48x1+0.16x0.60= 0.94</a:t>
            </a:r>
          </a:p>
          <a:p>
            <a:pPr algn="ctr"/>
            <a:endParaRPr lang="it-IT" sz="2000" dirty="0">
              <a:latin typeface="Verdana"/>
              <a:cs typeface="Verdana"/>
            </a:endParaRPr>
          </a:p>
          <a:p>
            <a:pPr algn="ctr"/>
            <a:r>
              <a:rPr lang="it-IT" sz="2000" dirty="0">
                <a:latin typeface="Verdana"/>
                <a:cs typeface="Verdana"/>
              </a:rPr>
              <a:t>E’ evidente che si tratta non di una media aritmetica delle fitness dei tre genotipi, bensì di una </a:t>
            </a:r>
            <a:r>
              <a:rPr lang="it-IT" sz="2000" dirty="0">
                <a:solidFill>
                  <a:srgbClr val="FFFF00"/>
                </a:solidFill>
                <a:latin typeface="Verdana"/>
                <a:cs typeface="Verdana"/>
              </a:rPr>
              <a:t>media ponderata, dove i «pesi» sono dati dalle frequenze genotipiche</a:t>
            </a:r>
          </a:p>
        </p:txBody>
      </p:sp>
      <p:graphicFrame>
        <p:nvGraphicFramePr>
          <p:cNvPr id="15" name="Tabella 14"/>
          <p:cNvGraphicFramePr>
            <a:graphicFrameLocks noGrp="1"/>
          </p:cNvGraphicFramePr>
          <p:nvPr/>
        </p:nvGraphicFramePr>
        <p:xfrm>
          <a:off x="386214" y="620341"/>
          <a:ext cx="11621314" cy="1568098"/>
        </p:xfrm>
        <a:graphic>
          <a:graphicData uri="http://schemas.openxmlformats.org/drawingml/2006/table">
            <a:tbl>
              <a:tblPr firstRow="1">
                <a:tableStyleId>{9D7B26C5-4107-4FEC-AEDC-1716B250A1EF}</a:tableStyleId>
              </a:tblPr>
              <a:tblGrid>
                <a:gridCol w="2494394">
                  <a:extLst>
                    <a:ext uri="{9D8B030D-6E8A-4147-A177-3AD203B41FA5}">
                      <a16:colId xmlns:a16="http://schemas.microsoft.com/office/drawing/2014/main" val="20000"/>
                    </a:ext>
                  </a:extLst>
                </a:gridCol>
                <a:gridCol w="4793665">
                  <a:extLst>
                    <a:ext uri="{9D8B030D-6E8A-4147-A177-3AD203B41FA5}">
                      <a16:colId xmlns:a16="http://schemas.microsoft.com/office/drawing/2014/main" val="20001"/>
                    </a:ext>
                  </a:extLst>
                </a:gridCol>
                <a:gridCol w="4333255">
                  <a:extLst>
                    <a:ext uri="{9D8B030D-6E8A-4147-A177-3AD203B41FA5}">
                      <a16:colId xmlns:a16="http://schemas.microsoft.com/office/drawing/2014/main" val="20002"/>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 Relativa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6" name="CasellaDiTesto 15"/>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MEDIA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UNA POPOLAZIONE</a:t>
            </a:r>
          </a:p>
        </p:txBody>
      </p:sp>
    </p:spTree>
    <p:extLst>
      <p:ext uri="{BB962C8B-B14F-4D97-AF65-F5344CB8AC3E}">
        <p14:creationId xmlns:p14="http://schemas.microsoft.com/office/powerpoint/2010/main" val="400132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Frequenze genotipiche dopo l’azione della selezione</a:t>
            </a:r>
          </a:p>
        </p:txBody>
      </p:sp>
      <p:sp>
        <p:nvSpPr>
          <p:cNvPr id="33" name="Rectangle 3"/>
          <p:cNvSpPr>
            <a:spLocks noGrp="1" noChangeArrowheads="1"/>
          </p:cNvSpPr>
          <p:nvPr>
            <p:ph type="subTitle" idx="1"/>
          </p:nvPr>
        </p:nvSpPr>
        <p:spPr>
          <a:xfrm>
            <a:off x="304800" y="990600"/>
            <a:ext cx="8458200" cy="5562600"/>
          </a:xfrm>
        </p:spPr>
        <p:txBody>
          <a:bodyPr/>
          <a:lstStyle/>
          <a:p>
            <a:pPr eaLnBrk="1" hangingPunct="1"/>
            <a:r>
              <a:rPr lang="it-IT" dirty="0"/>
              <a:t> </a:t>
            </a:r>
          </a:p>
        </p:txBody>
      </p:sp>
      <p:graphicFrame>
        <p:nvGraphicFramePr>
          <p:cNvPr id="42" name="Tabella 41"/>
          <p:cNvGraphicFramePr>
            <a:graphicFrameLocks noGrp="1"/>
          </p:cNvGraphicFramePr>
          <p:nvPr>
            <p:extLst>
              <p:ext uri="{D42A27DB-BD31-4B8C-83A1-F6EECF244321}">
                <p14:modId xmlns:p14="http://schemas.microsoft.com/office/powerpoint/2010/main" val="3477974909"/>
              </p:ext>
            </p:extLst>
          </p:nvPr>
        </p:nvGraphicFramePr>
        <p:xfrm>
          <a:off x="304800" y="3314825"/>
          <a:ext cx="11621314" cy="1794504"/>
        </p:xfrm>
        <a:graphic>
          <a:graphicData uri="http://schemas.openxmlformats.org/drawingml/2006/table">
            <a:tbl>
              <a:tblPr firstRow="1">
                <a:tableStyleId>{9D7B26C5-4107-4FEC-AEDC-1716B250A1EF}</a:tableStyleId>
              </a:tblPr>
              <a:tblGrid>
                <a:gridCol w="2393081">
                  <a:extLst>
                    <a:ext uri="{9D8B030D-6E8A-4147-A177-3AD203B41FA5}">
                      <a16:colId xmlns:a16="http://schemas.microsoft.com/office/drawing/2014/main" val="20000"/>
                    </a:ext>
                  </a:extLst>
                </a:gridCol>
                <a:gridCol w="1799886">
                  <a:extLst>
                    <a:ext uri="{9D8B030D-6E8A-4147-A177-3AD203B41FA5}">
                      <a16:colId xmlns:a16="http://schemas.microsoft.com/office/drawing/2014/main" val="20001"/>
                    </a:ext>
                  </a:extLst>
                </a:gridCol>
                <a:gridCol w="3386856">
                  <a:extLst>
                    <a:ext uri="{9D8B030D-6E8A-4147-A177-3AD203B41FA5}">
                      <a16:colId xmlns:a16="http://schemas.microsoft.com/office/drawing/2014/main" val="20002"/>
                    </a:ext>
                  </a:extLst>
                </a:gridCol>
                <a:gridCol w="4041491">
                  <a:extLst>
                    <a:ext uri="{9D8B030D-6E8A-4147-A177-3AD203B41FA5}">
                      <a16:colId xmlns:a16="http://schemas.microsoft.com/office/drawing/2014/main" val="20003"/>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p>
                      <a:pPr algn="ctr"/>
                      <a:r>
                        <a:rPr lang="it-IT" sz="1800" dirty="0">
                          <a:latin typeface="Verdana"/>
                          <a:cs typeface="Verdana"/>
                        </a:rPr>
                        <a:t>zigoti</a:t>
                      </a:r>
                    </a:p>
                  </a:txBody>
                  <a:tcPr/>
                </a:tc>
                <a:tc>
                  <a:txBody>
                    <a:bodyPr/>
                    <a:lstStyle/>
                    <a:p>
                      <a:pPr algn="ctr"/>
                      <a:r>
                        <a:rPr lang="it-IT" sz="1800" dirty="0">
                          <a:latin typeface="Verdana"/>
                          <a:cs typeface="Verdana"/>
                        </a:rPr>
                        <a:t>Fitness Relativa</a:t>
                      </a:r>
                    </a:p>
                  </a:txBody>
                  <a:tcPr/>
                </a:tc>
                <a:tc>
                  <a:txBody>
                    <a:bodyPr/>
                    <a:lstStyle/>
                    <a:p>
                      <a:pPr algn="ctr"/>
                      <a:r>
                        <a:rPr lang="it-IT" sz="1800" dirty="0">
                          <a:latin typeface="Verdana"/>
                          <a:cs typeface="Verdana"/>
                        </a:rPr>
                        <a:t>Frequenza dopo selezione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dirty="0">
                          <a:latin typeface="Verdana"/>
                          <a:cs typeface="Verdana"/>
                        </a:rPr>
                        <a:t>(0,36X1)/0,94= 0,38</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dirty="0">
                          <a:latin typeface="Verdana"/>
                          <a:cs typeface="Verdana"/>
                        </a:rPr>
                        <a:t>(0,48x1)/0,94 = 0.51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tc>
                  <a:txBody>
                    <a:bodyPr/>
                    <a:lstStyle/>
                    <a:p>
                      <a:pPr algn="ctr"/>
                      <a:r>
                        <a:rPr lang="it-IT" sz="1800" i="1" dirty="0">
                          <a:latin typeface="Verdana"/>
                          <a:cs typeface="Verdana"/>
                        </a:rPr>
                        <a:t>(0,16x0,60)/0,94= 0.10</a:t>
                      </a:r>
                      <a:endParaRPr lang="it-IT" sz="1800" i="1"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43" name="CasellaDiTesto 42"/>
          <p:cNvSpPr txBox="1"/>
          <p:nvPr/>
        </p:nvSpPr>
        <p:spPr>
          <a:xfrm>
            <a:off x="0" y="5583704"/>
            <a:ext cx="12192000" cy="1938992"/>
          </a:xfrm>
          <a:prstGeom prst="rect">
            <a:avLst/>
          </a:prstGeom>
          <a:noFill/>
        </p:spPr>
        <p:txBody>
          <a:bodyPr wrap="square" rtlCol="0">
            <a:spAutoFit/>
          </a:bodyPr>
          <a:lstStyle/>
          <a:p>
            <a:pPr algn="ctr"/>
            <a:r>
              <a:rPr lang="it-IT" sz="2000" dirty="0">
                <a:latin typeface="Verdana"/>
                <a:cs typeface="Verdana"/>
              </a:rPr>
              <a:t>La “tendenza” è quella di far diminuire la quantità del genotipo che ha la fitness minore in modo da aumentare la fitness media della popolazione</a:t>
            </a:r>
          </a:p>
          <a:p>
            <a:pPr algn="ctr"/>
            <a:endParaRPr lang="it-IT" sz="2000" dirty="0">
              <a:latin typeface="Verdana"/>
              <a:cs typeface="Verdana"/>
            </a:endParaRPr>
          </a:p>
          <a:p>
            <a:pPr algn="ctr"/>
            <a:endParaRPr lang="it-IT" sz="2000" dirty="0">
              <a:latin typeface="Verdana"/>
              <a:cs typeface="Verdana"/>
            </a:endParaRPr>
          </a:p>
          <a:p>
            <a:pPr algn="ctr"/>
            <a:endParaRPr lang="it-IT" sz="2000" dirty="0">
              <a:latin typeface="Verdana"/>
              <a:cs typeface="Verdana"/>
            </a:endParaRPr>
          </a:p>
          <a:p>
            <a:pPr algn="ctr"/>
            <a:endParaRPr lang="it-IT" sz="2000" dirty="0">
              <a:latin typeface="Verdana"/>
              <a:cs typeface="Verdana"/>
            </a:endParaRPr>
          </a:p>
        </p:txBody>
      </p:sp>
      <p:sp>
        <p:nvSpPr>
          <p:cNvPr id="44" name="CasellaDiTesto 43"/>
          <p:cNvSpPr txBox="1"/>
          <p:nvPr/>
        </p:nvSpPr>
        <p:spPr>
          <a:xfrm>
            <a:off x="304800" y="6353145"/>
            <a:ext cx="12192000" cy="400110"/>
          </a:xfrm>
          <a:prstGeom prst="rect">
            <a:avLst/>
          </a:prstGeom>
          <a:noFill/>
        </p:spPr>
        <p:txBody>
          <a:bodyPr wrap="square" rtlCol="0">
            <a:spAutoFit/>
          </a:bodyPr>
          <a:lstStyle/>
          <a:p>
            <a:pPr algn="ctr"/>
            <a:r>
              <a:rPr lang="it-IT" sz="2000" dirty="0">
                <a:latin typeface="Verdana"/>
                <a:cs typeface="Verdana"/>
              </a:rPr>
              <a:t>Infatti se aa=0 il valore </a:t>
            </a:r>
            <a:r>
              <a:rPr lang="it-IT" sz="2000" b="1" i="1" dirty="0">
                <a:latin typeface="Verdana"/>
                <a:cs typeface="Verdana"/>
              </a:rPr>
              <a:t>p</a:t>
            </a:r>
            <a:r>
              <a:rPr lang="it-IT" sz="2000" b="1" i="1" baseline="30000" dirty="0">
                <a:latin typeface="Verdana"/>
                <a:cs typeface="Verdana"/>
              </a:rPr>
              <a:t>2</a:t>
            </a:r>
            <a:r>
              <a:rPr lang="it-IT" sz="2000" b="1" i="1" dirty="0">
                <a:latin typeface="Verdana"/>
                <a:cs typeface="Verdana"/>
              </a:rPr>
              <a:t>w</a:t>
            </a:r>
            <a:r>
              <a:rPr lang="it-IT" sz="2000" b="1" i="1" baseline="-25000" dirty="0">
                <a:latin typeface="Verdana"/>
                <a:cs typeface="Verdana"/>
              </a:rPr>
              <a:t>AA</a:t>
            </a:r>
            <a:r>
              <a:rPr lang="it-IT" sz="2000" b="1" i="1" dirty="0">
                <a:latin typeface="Verdana"/>
                <a:cs typeface="Verdana"/>
              </a:rPr>
              <a:t>+2pqw</a:t>
            </a:r>
            <a:r>
              <a:rPr lang="it-IT" sz="2000" b="1" i="1" baseline="-25000" dirty="0">
                <a:latin typeface="Verdana"/>
                <a:cs typeface="Verdana"/>
              </a:rPr>
              <a:t>Aa</a:t>
            </a:r>
            <a:r>
              <a:rPr lang="it-IT" sz="2000" b="1" i="1" dirty="0">
                <a:latin typeface="Verdana"/>
                <a:cs typeface="Verdana"/>
              </a:rPr>
              <a:t>+q</a:t>
            </a:r>
            <a:r>
              <a:rPr lang="it-IT" sz="2000" b="1" i="1" baseline="30000" dirty="0">
                <a:latin typeface="Verdana"/>
                <a:cs typeface="Verdana"/>
              </a:rPr>
              <a:t>2</a:t>
            </a:r>
            <a:r>
              <a:rPr lang="it-IT" sz="2000" b="1" i="1" dirty="0">
                <a:latin typeface="Verdana"/>
                <a:cs typeface="Verdana"/>
              </a:rPr>
              <a:t>w</a:t>
            </a:r>
            <a:r>
              <a:rPr lang="it-IT" sz="2000" b="1" baseline="-25000" dirty="0">
                <a:latin typeface="Verdana"/>
                <a:cs typeface="Verdana"/>
              </a:rPr>
              <a:t>aa</a:t>
            </a:r>
            <a:r>
              <a:rPr lang="it-IT" sz="2000" b="1" dirty="0">
                <a:latin typeface="Verdana"/>
                <a:cs typeface="Verdana"/>
              </a:rPr>
              <a:t> </a:t>
            </a:r>
            <a:r>
              <a:rPr lang="it-IT" sz="2000" dirty="0">
                <a:latin typeface="Verdana"/>
                <a:cs typeface="Verdana"/>
              </a:rPr>
              <a:t>raggiunge 1. </a:t>
            </a:r>
          </a:p>
        </p:txBody>
      </p:sp>
      <mc:AlternateContent xmlns:mc="http://schemas.openxmlformats.org/markup-compatibility/2006" xmlns:a14="http://schemas.microsoft.com/office/drawing/2010/main">
        <mc:Choice Requires="a14">
          <p:sp>
            <p:nvSpPr>
              <p:cNvPr id="2" name="CasellaDiTesto 1"/>
              <p:cNvSpPr txBox="1"/>
              <p:nvPr/>
            </p:nvSpPr>
            <p:spPr>
              <a:xfrm>
                <a:off x="3473378" y="710138"/>
                <a:ext cx="6532173" cy="2504660"/>
              </a:xfrm>
              <a:prstGeom prst="rect">
                <a:avLst/>
              </a:prstGeom>
              <a:noFill/>
            </p:spPr>
            <p:txBody>
              <a:bodyPr wrap="square" lIns="0" tIns="0" rIns="0" bIns="0" rtlCol="0">
                <a:spAutoFit/>
              </a:bodyPr>
              <a:lstStyle/>
              <a:p>
                <a14:m>
                  <m:oMath xmlns:m="http://schemas.openxmlformats.org/officeDocument/2006/math">
                    <m:r>
                      <a:rPr lang="it-IT" sz="2000" b="0" i="1" smtClean="0">
                        <a:latin typeface="Cambria Math" panose="02040503050406030204" pitchFamily="18" charset="0"/>
                      </a:rPr>
                      <m:t>𝑓𝑟</m:t>
                    </m:r>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𝐴𝐴</m:t>
                            </m:r>
                          </m:e>
                        </m:d>
                      </m:e>
                      <m:sup>
                        <m:r>
                          <a:rPr lang="it-IT" sz="2000" b="0" i="1" smtClean="0">
                            <a:latin typeface="Cambria Math" panose="02040503050406030204" pitchFamily="18" charset="0"/>
                          </a:rPr>
                          <m:t>′</m:t>
                        </m:r>
                      </m:sup>
                    </m:sSup>
                    <m:r>
                      <a:rPr lang="it-IT" sz="2000" b="0" i="1" smtClean="0">
                        <a:latin typeface="Cambria Math" panose="02040503050406030204" pitchFamily="18" charset="0"/>
                      </a:rPr>
                      <m:t>=[</m:t>
                    </m:r>
                    <m:r>
                      <a:rPr lang="it-IT" sz="2000" b="0" i="1" smtClean="0">
                        <a:latin typeface="Cambria Math" panose="02040503050406030204" pitchFamily="18" charset="0"/>
                      </a:rPr>
                      <m:t>𝑓𝑟</m:t>
                    </m:r>
                    <m:r>
                      <a:rPr lang="it-IT" sz="2000" b="0" i="1" smtClean="0">
                        <a:latin typeface="Cambria Math" panose="02040503050406030204" pitchFamily="18" charset="0"/>
                      </a:rPr>
                      <m:t>(</m:t>
                    </m:r>
                    <m:r>
                      <a:rPr lang="it-IT" sz="2000" b="0" i="1" smtClean="0">
                        <a:latin typeface="Cambria Math" panose="02040503050406030204" pitchFamily="18" charset="0"/>
                      </a:rPr>
                      <m:t>𝐴𝐴</m:t>
                    </m:r>
                    <m:r>
                      <a:rPr lang="it-IT" sz="2000" b="0" i="1" smtClean="0">
                        <a:latin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𝑤</m:t>
                        </m:r>
                      </m:e>
                      <m:sub>
                        <m:r>
                          <a:rPr lang="it-IT" sz="2000" b="0" i="1" smtClean="0">
                            <a:latin typeface="Cambria Math" panose="02040503050406030204" pitchFamily="18" charset="0"/>
                            <a:ea typeface="Cambria Math" panose="02040503050406030204" pitchFamily="18" charset="0"/>
                          </a:rPr>
                          <m:t>𝐴𝐴</m:t>
                        </m:r>
                      </m:sub>
                    </m:sSub>
                  </m:oMath>
                </a14:m>
                <a:r>
                  <a:rPr lang="it-IT" sz="2000" dirty="0"/>
                  <a:t>]/</a:t>
                </a:r>
                <a14:m>
                  <m:oMath xmlns:m="http://schemas.openxmlformats.org/officeDocument/2006/math">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𝑚</m:t>
                        </m:r>
                      </m:sub>
                    </m:sSub>
                  </m:oMath>
                </a14:m>
                <a:r>
                  <a:rPr lang="it-IT" sz="2000" dirty="0"/>
                  <a:t>= </a:t>
                </a:r>
                <a14:m>
                  <m:oMath xmlns:m="http://schemas.openxmlformats.org/officeDocument/2006/math">
                    <m:f>
                      <m:fPr>
                        <m:ctrlPr>
                          <a:rPr lang="it-IT" sz="2000" i="1" dirty="0" smtClean="0">
                            <a:latin typeface="Cambria Math" panose="02040503050406030204" pitchFamily="18" charset="0"/>
                          </a:rPr>
                        </m:ctrlPr>
                      </m:fPr>
                      <m:num>
                        <m:sSup>
                          <m:sSupPr>
                            <m:ctrlPr>
                              <a:rPr lang="it-IT" sz="2000" i="1" dirty="0">
                                <a:latin typeface="Cambria Math" panose="02040503050406030204" pitchFamily="18" charset="0"/>
                              </a:rPr>
                            </m:ctrlPr>
                          </m:sSupPr>
                          <m:e>
                            <m:r>
                              <a:rPr lang="it-IT" sz="2000" b="0" i="1" dirty="0" smtClean="0">
                                <a:latin typeface="Cambria Math" panose="02040503050406030204" pitchFamily="18" charset="0"/>
                              </a:rPr>
                              <m:t>𝑝</m:t>
                            </m:r>
                          </m:e>
                          <m:sup>
                            <m:r>
                              <a:rPr lang="it-IT" sz="2000" b="0" i="1" dirty="0" smtClean="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𝐴𝐴</m:t>
                            </m:r>
                          </m:sub>
                        </m:sSub>
                      </m:num>
                      <m:den>
                        <m:sSup>
                          <m:sSupPr>
                            <m:ctrlPr>
                              <a:rPr lang="it-IT" sz="2000" i="1" dirty="0" smtClean="0">
                                <a:latin typeface="Cambria Math" panose="02040503050406030204" pitchFamily="18" charset="0"/>
                              </a:rPr>
                            </m:ctrlPr>
                          </m:sSupPr>
                          <m:e>
                            <m:r>
                              <a:rPr lang="it-IT" sz="2000" b="0" i="1" dirty="0" smtClean="0">
                                <a:latin typeface="Cambria Math" panose="02040503050406030204" pitchFamily="18" charset="0"/>
                              </a:rPr>
                              <m:t>𝑝</m:t>
                            </m:r>
                          </m:e>
                          <m:sup>
                            <m:r>
                              <a:rPr lang="it-IT" sz="2000" b="0" i="1" dirty="0" smtClean="0">
                                <a:latin typeface="Cambria Math" panose="02040503050406030204" pitchFamily="18" charset="0"/>
                              </a:rPr>
                              <m:t>2</m:t>
                            </m:r>
                          </m:sup>
                        </m:sSup>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𝐴𝐴</m:t>
                            </m:r>
                          </m:sub>
                        </m:sSub>
                        <m:r>
                          <a:rPr lang="it-IT" sz="2000" b="0" i="1" dirty="0" smtClean="0">
                            <a:latin typeface="Cambria Math" panose="02040503050406030204" pitchFamily="18" charset="0"/>
                          </a:rPr>
                          <m:t>+2</m:t>
                        </m:r>
                        <m:r>
                          <a:rPr lang="it-IT" sz="2000" b="0" i="1" dirty="0" smtClean="0">
                            <a:latin typeface="Cambria Math" panose="02040503050406030204" pitchFamily="18" charset="0"/>
                          </a:rPr>
                          <m:t>𝑝𝑞</m:t>
                        </m:r>
                        <m:sSub>
                          <m:sSubPr>
                            <m:ctrlPr>
                              <a:rPr lang="it-IT" sz="2000" b="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𝐴𝑎</m:t>
                            </m:r>
                          </m:sub>
                        </m:sSub>
                        <m:r>
                          <a:rPr lang="it-IT" sz="2000" b="0" i="1" dirty="0" smtClean="0">
                            <a:latin typeface="Cambria Math" panose="02040503050406030204" pitchFamily="18" charset="0"/>
                          </a:rPr>
                          <m:t>+</m:t>
                        </m:r>
                        <m:sSup>
                          <m:sSupPr>
                            <m:ctrlPr>
                              <a:rPr lang="it-IT" sz="2000" b="0" i="1" dirty="0" smtClean="0">
                                <a:latin typeface="Cambria Math" panose="02040503050406030204" pitchFamily="18" charset="0"/>
                              </a:rPr>
                            </m:ctrlPr>
                          </m:sSupPr>
                          <m:e>
                            <m:r>
                              <a:rPr lang="it-IT" sz="2000" b="0" i="1" dirty="0" smtClean="0">
                                <a:latin typeface="Cambria Math" panose="02040503050406030204" pitchFamily="18" charset="0"/>
                              </a:rPr>
                              <m:t>𝑞</m:t>
                            </m:r>
                          </m:e>
                          <m:sup>
                            <m:r>
                              <a:rPr lang="it-IT" sz="2000" b="0" i="1" dirty="0" smtClean="0">
                                <a:latin typeface="Cambria Math" panose="02040503050406030204" pitchFamily="18" charset="0"/>
                              </a:rPr>
                              <m:t>2</m:t>
                            </m:r>
                          </m:sup>
                        </m:sSup>
                        <m:sSub>
                          <m:sSubPr>
                            <m:ctrlPr>
                              <a:rPr lang="it-IT" sz="2000" b="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𝑎𝑎</m:t>
                            </m:r>
                          </m:sub>
                        </m:sSub>
                      </m:den>
                    </m:f>
                  </m:oMath>
                </a14:m>
                <a:endParaRPr lang="it-IT" sz="2000" dirty="0"/>
              </a:p>
              <a:p>
                <a:endParaRPr lang="it-IT" sz="2000" dirty="0"/>
              </a:p>
              <a:p>
                <a14:m>
                  <m:oMath xmlns:m="http://schemas.openxmlformats.org/officeDocument/2006/math">
                    <m:r>
                      <a:rPr lang="it-IT" sz="2000" i="1">
                        <a:latin typeface="Cambria Math" panose="02040503050406030204" pitchFamily="18" charset="0"/>
                      </a:rPr>
                      <m:t>𝑓𝑟</m:t>
                    </m:r>
                    <m:sSup>
                      <m:sSupPr>
                        <m:ctrlPr>
                          <a:rPr lang="it-IT" sz="2000" i="1">
                            <a:latin typeface="Cambria Math" panose="02040503050406030204" pitchFamily="18" charset="0"/>
                          </a:rPr>
                        </m:ctrlPr>
                      </m:sSupPr>
                      <m:e>
                        <m:d>
                          <m:dPr>
                            <m:ctrlPr>
                              <a:rPr lang="it-IT" sz="2000" i="1">
                                <a:latin typeface="Cambria Math" panose="02040503050406030204" pitchFamily="18" charset="0"/>
                              </a:rPr>
                            </m:ctrlPr>
                          </m:dPr>
                          <m:e>
                            <m:r>
                              <a:rPr lang="it-IT" sz="2000" i="1">
                                <a:latin typeface="Cambria Math" panose="02040503050406030204" pitchFamily="18" charset="0"/>
                              </a:rPr>
                              <m:t>𝐴</m:t>
                            </m:r>
                            <m:r>
                              <a:rPr lang="it-IT" sz="2000" b="0" i="1" smtClean="0">
                                <a:latin typeface="Cambria Math" panose="02040503050406030204" pitchFamily="18" charset="0"/>
                              </a:rPr>
                              <m:t>𝑎</m:t>
                            </m:r>
                          </m:e>
                        </m:d>
                      </m:e>
                      <m:sup>
                        <m:r>
                          <a:rPr lang="it-IT"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𝑓𝑟</m:t>
                    </m:r>
                    <m:r>
                      <a:rPr lang="it-IT" sz="2000" i="1">
                        <a:latin typeface="Cambria Math" panose="02040503050406030204" pitchFamily="18" charset="0"/>
                      </a:rPr>
                      <m:t>(</m:t>
                    </m:r>
                    <m:r>
                      <a:rPr lang="it-IT" sz="2000" i="1">
                        <a:latin typeface="Cambria Math" panose="02040503050406030204" pitchFamily="18" charset="0"/>
                      </a:rPr>
                      <m:t>𝐴𝑎</m:t>
                    </m:r>
                    <m:r>
                      <a:rPr lang="it-IT" sz="2000" i="1">
                        <a:latin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𝑤</m:t>
                        </m:r>
                      </m:e>
                      <m:sub>
                        <m:r>
                          <a:rPr lang="it-IT" sz="2000" i="1">
                            <a:latin typeface="Cambria Math" panose="02040503050406030204" pitchFamily="18" charset="0"/>
                            <a:ea typeface="Cambria Math" panose="02040503050406030204" pitchFamily="18" charset="0"/>
                          </a:rPr>
                          <m:t>𝐴</m:t>
                        </m:r>
                        <m:r>
                          <a:rPr lang="it-IT" sz="2000" b="0" i="1" smtClean="0">
                            <a:latin typeface="Cambria Math" panose="02040503050406030204" pitchFamily="18" charset="0"/>
                            <a:ea typeface="Cambria Math" panose="02040503050406030204" pitchFamily="18" charset="0"/>
                          </a:rPr>
                          <m:t>𝑎</m:t>
                        </m:r>
                      </m:sub>
                    </m:sSub>
                  </m:oMath>
                </a14:m>
                <a:r>
                  <a:rPr lang="it-IT" sz="2000" dirty="0"/>
                  <a:t>]/</a:t>
                </a:r>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𝑚</m:t>
                        </m:r>
                      </m:sub>
                    </m:sSub>
                  </m:oMath>
                </a14:m>
                <a:r>
                  <a:rPr lang="it-IT" sz="2000" dirty="0"/>
                  <a:t>= </a:t>
                </a:r>
                <a14:m>
                  <m:oMath xmlns:m="http://schemas.openxmlformats.org/officeDocument/2006/math">
                    <m:f>
                      <m:fPr>
                        <m:ctrlPr>
                          <a:rPr lang="it-IT" sz="2000" i="1" dirty="0">
                            <a:latin typeface="Cambria Math" panose="02040503050406030204" pitchFamily="18" charset="0"/>
                          </a:rPr>
                        </m:ctrlPr>
                      </m:fPr>
                      <m:num>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2</m:t>
                            </m:r>
                            <m:r>
                              <a:rPr lang="it-IT" sz="2000" b="0" i="1" dirty="0" smtClean="0">
                                <a:latin typeface="Cambria Math" panose="02040503050406030204" pitchFamily="18" charset="0"/>
                              </a:rPr>
                              <m:t>𝑝𝑞</m:t>
                            </m:r>
                            <m:r>
                              <a:rPr lang="it-IT" sz="2000" b="0" i="1" dirty="0" smtClean="0">
                                <a:latin typeface="Cambria Math" panose="02040503050406030204" pitchFamily="18" charset="0"/>
                                <a:ea typeface="Cambria Math" panose="02040503050406030204" pitchFamily="18" charset="0"/>
                              </a:rPr>
                              <m:t>×</m:t>
                            </m:r>
                            <m:r>
                              <a:rPr lang="it-IT" sz="2000" i="1" dirty="0">
                                <a:latin typeface="Cambria Math" panose="02040503050406030204" pitchFamily="18" charset="0"/>
                              </a:rPr>
                              <m:t>𝑤</m:t>
                            </m:r>
                          </m:e>
                          <m:sub>
                            <m:r>
                              <a:rPr lang="it-IT" sz="2000" i="1" dirty="0">
                                <a:latin typeface="Cambria Math" panose="02040503050406030204" pitchFamily="18" charset="0"/>
                              </a:rPr>
                              <m:t>𝐴</m:t>
                            </m:r>
                            <m:r>
                              <a:rPr lang="it-IT" sz="2000" b="0" i="1" dirty="0" smtClean="0">
                                <a:latin typeface="Cambria Math" panose="02040503050406030204" pitchFamily="18" charset="0"/>
                              </a:rPr>
                              <m:t>𝑎</m:t>
                            </m:r>
                          </m:sub>
                        </m:sSub>
                      </m:num>
                      <m:den>
                        <m:sSup>
                          <m:sSupPr>
                            <m:ctrlPr>
                              <a:rPr lang="it-IT" sz="2000" i="1" dirty="0">
                                <a:latin typeface="Cambria Math" panose="02040503050406030204" pitchFamily="18" charset="0"/>
                              </a:rPr>
                            </m:ctrlPr>
                          </m:sSupPr>
                          <m:e>
                            <m:r>
                              <a:rPr lang="it-IT" sz="2000" i="1" dirty="0">
                                <a:latin typeface="Cambria Math" panose="02040503050406030204" pitchFamily="18" charset="0"/>
                              </a:rPr>
                              <m:t>𝑝</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𝐴𝐴</m:t>
                            </m:r>
                          </m:sub>
                        </m:sSub>
                        <m:r>
                          <a:rPr lang="it-IT" sz="2000" i="1" dirty="0">
                            <a:latin typeface="Cambria Math" panose="02040503050406030204" pitchFamily="18" charset="0"/>
                          </a:rPr>
                          <m:t>+2</m:t>
                        </m:r>
                        <m:r>
                          <a:rPr lang="it-IT" sz="2000" i="1" dirty="0">
                            <a:latin typeface="Cambria Math" panose="02040503050406030204" pitchFamily="18" charset="0"/>
                          </a:rPr>
                          <m:t>𝑝𝑞</m:t>
                        </m:r>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𝐴𝑎</m:t>
                            </m:r>
                          </m:sub>
                        </m:sSub>
                        <m:r>
                          <a:rPr lang="it-IT" sz="2000" i="1" dirty="0">
                            <a:latin typeface="Cambria Math" panose="02040503050406030204" pitchFamily="18" charset="0"/>
                          </a:rPr>
                          <m:t>+</m:t>
                        </m:r>
                        <m:sSup>
                          <m:sSupPr>
                            <m:ctrlPr>
                              <a:rPr lang="it-IT" sz="2000" i="1" dirty="0">
                                <a:latin typeface="Cambria Math" panose="02040503050406030204" pitchFamily="18" charset="0"/>
                              </a:rPr>
                            </m:ctrlPr>
                          </m:sSupPr>
                          <m:e>
                            <m:r>
                              <a:rPr lang="it-IT" sz="2000" i="1" dirty="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𝑎𝑎</m:t>
                            </m:r>
                          </m:sub>
                        </m:sSub>
                      </m:den>
                    </m:f>
                  </m:oMath>
                </a14:m>
                <a:endParaRPr lang="it-IT" sz="2000" dirty="0"/>
              </a:p>
              <a:p>
                <a:endParaRPr lang="it-IT" sz="2000" dirty="0"/>
              </a:p>
              <a:p>
                <a14:m>
                  <m:oMath xmlns:m="http://schemas.openxmlformats.org/officeDocument/2006/math">
                    <m:r>
                      <a:rPr lang="it-IT" sz="2000" i="1">
                        <a:latin typeface="Cambria Math" panose="02040503050406030204" pitchFamily="18" charset="0"/>
                      </a:rPr>
                      <m:t>𝑓𝑟</m:t>
                    </m:r>
                    <m:sSup>
                      <m:sSupPr>
                        <m:ctrlPr>
                          <a:rPr lang="it-IT" sz="2000" i="1">
                            <a:latin typeface="Cambria Math" panose="02040503050406030204" pitchFamily="18" charset="0"/>
                          </a:rPr>
                        </m:ctrlPr>
                      </m:sSupPr>
                      <m:e>
                        <m:d>
                          <m:dPr>
                            <m:ctrlPr>
                              <a:rPr lang="it-IT" sz="2000" i="1">
                                <a:latin typeface="Cambria Math" panose="02040503050406030204" pitchFamily="18" charset="0"/>
                              </a:rPr>
                            </m:ctrlPr>
                          </m:dPr>
                          <m:e>
                            <m:r>
                              <a:rPr lang="it-IT" sz="2000" b="0" i="1" smtClean="0">
                                <a:latin typeface="Cambria Math" panose="02040503050406030204" pitchFamily="18" charset="0"/>
                              </a:rPr>
                              <m:t>𝑎𝑎</m:t>
                            </m:r>
                          </m:e>
                        </m:d>
                      </m:e>
                      <m:sup>
                        <m:r>
                          <a:rPr lang="it-IT"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𝑓𝑟</m:t>
                    </m:r>
                    <m:r>
                      <a:rPr lang="it-IT" sz="2000" i="1">
                        <a:latin typeface="Cambria Math" panose="02040503050406030204" pitchFamily="18" charset="0"/>
                      </a:rPr>
                      <m:t>(</m:t>
                    </m:r>
                    <m:r>
                      <a:rPr lang="it-IT" sz="2000" b="0" i="1" smtClean="0">
                        <a:latin typeface="Cambria Math" panose="02040503050406030204" pitchFamily="18" charset="0"/>
                      </a:rPr>
                      <m:t>𝑎𝑎</m:t>
                    </m:r>
                    <m:r>
                      <a:rPr lang="it-IT" sz="2000" i="1">
                        <a:latin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𝑤</m:t>
                        </m:r>
                      </m:e>
                      <m:sub>
                        <m:r>
                          <a:rPr lang="it-IT" sz="2000" b="0" i="1" smtClean="0">
                            <a:latin typeface="Cambria Math" panose="02040503050406030204" pitchFamily="18" charset="0"/>
                            <a:ea typeface="Cambria Math" panose="02040503050406030204" pitchFamily="18" charset="0"/>
                          </a:rPr>
                          <m:t>𝑎𝑎</m:t>
                        </m:r>
                      </m:sub>
                    </m:sSub>
                  </m:oMath>
                </a14:m>
                <a:r>
                  <a:rPr lang="it-IT" sz="2000" dirty="0"/>
                  <a:t>]/</a:t>
                </a:r>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𝑚</m:t>
                        </m:r>
                      </m:sub>
                    </m:sSub>
                  </m:oMath>
                </a14:m>
                <a:r>
                  <a:rPr lang="it-IT" sz="2000" dirty="0"/>
                  <a:t>= </a:t>
                </a:r>
                <a14:m>
                  <m:oMath xmlns:m="http://schemas.openxmlformats.org/officeDocument/2006/math">
                    <m:f>
                      <m:fPr>
                        <m:ctrlPr>
                          <a:rPr lang="it-IT" sz="2000" i="1" dirty="0">
                            <a:latin typeface="Cambria Math" panose="02040503050406030204" pitchFamily="18" charset="0"/>
                          </a:rPr>
                        </m:ctrlPr>
                      </m:fPr>
                      <m:num>
                        <m:sSup>
                          <m:sSupPr>
                            <m:ctrlPr>
                              <a:rPr lang="it-IT" sz="2000" i="1" dirty="0">
                                <a:latin typeface="Cambria Math" panose="02040503050406030204" pitchFamily="18" charset="0"/>
                              </a:rPr>
                            </m:ctrlPr>
                          </m:sSupPr>
                          <m:e>
                            <m:r>
                              <a:rPr lang="it-IT" sz="2000" b="0" i="1" dirty="0" smtClean="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b="0" i="1" dirty="0" smtClean="0">
                                <a:latin typeface="Cambria Math" panose="02040503050406030204" pitchFamily="18" charset="0"/>
                              </a:rPr>
                              <m:t>𝑎𝑎</m:t>
                            </m:r>
                          </m:sub>
                        </m:sSub>
                      </m:num>
                      <m:den>
                        <m:sSup>
                          <m:sSupPr>
                            <m:ctrlPr>
                              <a:rPr lang="it-IT" sz="2000" i="1" dirty="0">
                                <a:latin typeface="Cambria Math" panose="02040503050406030204" pitchFamily="18" charset="0"/>
                              </a:rPr>
                            </m:ctrlPr>
                          </m:sSupPr>
                          <m:e>
                            <m:r>
                              <a:rPr lang="it-IT" sz="2000" i="1" dirty="0">
                                <a:latin typeface="Cambria Math" panose="02040503050406030204" pitchFamily="18" charset="0"/>
                              </a:rPr>
                              <m:t>𝑝</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𝐴𝐴</m:t>
                            </m:r>
                          </m:sub>
                        </m:sSub>
                        <m:r>
                          <a:rPr lang="it-IT" sz="2000" i="1" dirty="0">
                            <a:latin typeface="Cambria Math" panose="02040503050406030204" pitchFamily="18" charset="0"/>
                          </a:rPr>
                          <m:t>+2</m:t>
                        </m:r>
                        <m:r>
                          <a:rPr lang="it-IT" sz="2000" i="1" dirty="0">
                            <a:latin typeface="Cambria Math" panose="02040503050406030204" pitchFamily="18" charset="0"/>
                          </a:rPr>
                          <m:t>𝑝𝑞</m:t>
                        </m:r>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𝐴𝑎</m:t>
                            </m:r>
                          </m:sub>
                        </m:sSub>
                        <m:r>
                          <a:rPr lang="it-IT" sz="2000" i="1" dirty="0">
                            <a:latin typeface="Cambria Math" panose="02040503050406030204" pitchFamily="18" charset="0"/>
                          </a:rPr>
                          <m:t>+</m:t>
                        </m:r>
                        <m:sSup>
                          <m:sSupPr>
                            <m:ctrlPr>
                              <a:rPr lang="it-IT" sz="2000" i="1" dirty="0">
                                <a:latin typeface="Cambria Math" panose="02040503050406030204" pitchFamily="18" charset="0"/>
                              </a:rPr>
                            </m:ctrlPr>
                          </m:sSupPr>
                          <m:e>
                            <m:r>
                              <a:rPr lang="it-IT" sz="2000" i="1" dirty="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𝑎𝑎</m:t>
                            </m:r>
                          </m:sub>
                        </m:sSub>
                      </m:den>
                    </m:f>
                  </m:oMath>
                </a14:m>
                <a:endParaRPr lang="it-IT" sz="2000" dirty="0"/>
              </a:p>
              <a:p>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473378" y="710138"/>
                <a:ext cx="6532173" cy="2504660"/>
              </a:xfrm>
              <a:prstGeom prst="rect">
                <a:avLst/>
              </a:prstGeom>
              <a:blipFill>
                <a:blip r:embed="rId2"/>
                <a:stretch>
                  <a:fillRect l="-93"/>
                </a:stretch>
              </a:blipFill>
            </p:spPr>
            <p:txBody>
              <a:bodyPr/>
              <a:lstStyle/>
              <a:p>
                <a:r>
                  <a:rPr lang="it-IT">
                    <a:noFill/>
                  </a:rPr>
                  <a:t> </a:t>
                </a:r>
              </a:p>
            </p:txBody>
          </p:sp>
        </mc:Fallback>
      </mc:AlternateContent>
      <p:sp>
        <p:nvSpPr>
          <p:cNvPr id="3" name="Rettangolo arrotondato 2"/>
          <p:cNvSpPr/>
          <p:nvPr/>
        </p:nvSpPr>
        <p:spPr>
          <a:xfrm>
            <a:off x="3274142" y="710138"/>
            <a:ext cx="6253316" cy="2224791"/>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132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Frequenze alleliche dopo l’azione della selezione</a:t>
            </a:r>
          </a:p>
        </p:txBody>
      </p:sp>
      <p:graphicFrame>
        <p:nvGraphicFramePr>
          <p:cNvPr id="33" name="Tabella 32"/>
          <p:cNvGraphicFramePr>
            <a:graphicFrameLocks noGrp="1"/>
          </p:cNvGraphicFramePr>
          <p:nvPr>
            <p:extLst>
              <p:ext uri="{D42A27DB-BD31-4B8C-83A1-F6EECF244321}">
                <p14:modId xmlns:p14="http://schemas.microsoft.com/office/powerpoint/2010/main" val="1080957698"/>
              </p:ext>
            </p:extLst>
          </p:nvPr>
        </p:nvGraphicFramePr>
        <p:xfrm>
          <a:off x="0" y="836955"/>
          <a:ext cx="11733159" cy="1539232"/>
        </p:xfrm>
        <a:graphic>
          <a:graphicData uri="http://schemas.openxmlformats.org/drawingml/2006/table">
            <a:tbl>
              <a:tblPr firstRow="1">
                <a:tableStyleId>{9D7B26C5-4107-4FEC-AEDC-1716B250A1EF}</a:tableStyleId>
              </a:tblPr>
              <a:tblGrid>
                <a:gridCol w="3911053">
                  <a:extLst>
                    <a:ext uri="{9D8B030D-6E8A-4147-A177-3AD203B41FA5}">
                      <a16:colId xmlns:a16="http://schemas.microsoft.com/office/drawing/2014/main" val="20000"/>
                    </a:ext>
                  </a:extLst>
                </a:gridCol>
                <a:gridCol w="3911053">
                  <a:extLst>
                    <a:ext uri="{9D8B030D-6E8A-4147-A177-3AD203B41FA5}">
                      <a16:colId xmlns:a16="http://schemas.microsoft.com/office/drawing/2014/main" val="20001"/>
                    </a:ext>
                  </a:extLst>
                </a:gridCol>
                <a:gridCol w="3911053">
                  <a:extLst>
                    <a:ext uri="{9D8B030D-6E8A-4147-A177-3AD203B41FA5}">
                      <a16:colId xmlns:a16="http://schemas.microsoft.com/office/drawing/2014/main" val="20002"/>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686264"/>
            <a:ext cx="12192000" cy="2759730"/>
          </a:xfrm>
          <a:prstGeom prst="rect">
            <a:avLst/>
          </a:prstGeom>
          <a:noFill/>
        </p:spPr>
        <p:txBody>
          <a:bodyPr wrap="square" rtlCol="0">
            <a:spAutoFit/>
          </a:bodyPr>
          <a:lstStyle/>
          <a:p>
            <a:pPr algn="ctr"/>
            <a:endParaRPr lang="it-IT" sz="2000" dirty="0">
              <a:latin typeface="Verdana"/>
              <a:cs typeface="Verdana"/>
            </a:endParaRPr>
          </a:p>
          <a:p>
            <a:pPr algn="ctr"/>
            <a:r>
              <a:rPr lang="it-IT" sz="2000" dirty="0">
                <a:latin typeface="Verdana"/>
                <a:cs typeface="Verdana"/>
              </a:rPr>
              <a:t>Come calcolo le frequenze </a:t>
            </a:r>
            <a:r>
              <a:rPr lang="it-IT" sz="2000" dirty="0" err="1">
                <a:latin typeface="Verdana"/>
                <a:cs typeface="Verdana"/>
              </a:rPr>
              <a:t>alleliche</a:t>
            </a:r>
            <a:r>
              <a:rPr lang="it-IT" sz="2000" dirty="0">
                <a:latin typeface="Verdana"/>
                <a:cs typeface="Verdana"/>
              </a:rPr>
              <a:t> dopo che ha agito la selezione?</a:t>
            </a:r>
          </a:p>
          <a:p>
            <a:pPr algn="ctr"/>
            <a:endParaRPr lang="it-IT" sz="2000" dirty="0">
              <a:latin typeface="Verdana"/>
              <a:cs typeface="Verdana"/>
            </a:endParaRPr>
          </a:p>
          <a:p>
            <a:pPr algn="ctr"/>
            <a:r>
              <a:rPr lang="it-IT" sz="2000" dirty="0">
                <a:latin typeface="Verdana"/>
                <a:cs typeface="Verdana"/>
              </a:rPr>
              <a:t>Semplicemente, come al solito: frequenza </a:t>
            </a:r>
            <a:r>
              <a:rPr lang="it-IT" sz="2000" dirty="0" err="1">
                <a:latin typeface="Verdana"/>
                <a:cs typeface="Verdana"/>
              </a:rPr>
              <a:t>rel</a:t>
            </a:r>
            <a:r>
              <a:rPr lang="it-IT" sz="2000" dirty="0">
                <a:latin typeface="Verdana"/>
                <a:cs typeface="Verdana"/>
              </a:rPr>
              <a:t>. omozigoti +½ frequenza </a:t>
            </a:r>
            <a:r>
              <a:rPr lang="it-IT" sz="2000" dirty="0" err="1">
                <a:latin typeface="Verdana"/>
                <a:cs typeface="Verdana"/>
              </a:rPr>
              <a:t>rel</a:t>
            </a:r>
            <a:r>
              <a:rPr lang="it-IT" sz="2000" dirty="0">
                <a:latin typeface="Verdana"/>
                <a:cs typeface="Verdana"/>
              </a:rPr>
              <a:t>. eterozigoti</a:t>
            </a:r>
          </a:p>
          <a:p>
            <a:pPr algn="ctr"/>
            <a:endParaRPr lang="it-IT" sz="2000" baseline="-25000" dirty="0">
              <a:latin typeface="Verdana"/>
              <a:cs typeface="Verdana"/>
            </a:endParaRPr>
          </a:p>
          <a:p>
            <a:pPr algn="ctr"/>
            <a:r>
              <a:rPr lang="it-IT" sz="2000" dirty="0">
                <a:latin typeface="Verdana"/>
                <a:cs typeface="Verdana"/>
              </a:rPr>
              <a:t>P’ = (</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+pqw</a:t>
            </a:r>
            <a:r>
              <a:rPr lang="it-IT" sz="2000" i="1" baseline="-25000" dirty="0">
                <a:latin typeface="Verdana"/>
                <a:cs typeface="Verdana"/>
              </a:rPr>
              <a:t>Aa</a:t>
            </a:r>
            <a:r>
              <a:rPr lang="it-IT" sz="2000" dirty="0">
                <a:latin typeface="Verdana"/>
                <a:cs typeface="Verdana"/>
              </a:rPr>
              <a:t>)/(</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a:t>
            </a:r>
          </a:p>
          <a:p>
            <a:pPr algn="ctr"/>
            <a:r>
              <a:rPr lang="it-IT" sz="2000" dirty="0">
                <a:latin typeface="Verdana"/>
                <a:cs typeface="Verdana"/>
              </a:rPr>
              <a:t>q’ = (</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+pqw</a:t>
            </a:r>
            <a:r>
              <a:rPr lang="it-IT" sz="2000" i="1" baseline="-25000" dirty="0">
                <a:latin typeface="Verdana"/>
                <a:cs typeface="Verdana"/>
              </a:rPr>
              <a:t>Aa</a:t>
            </a:r>
            <a:r>
              <a:rPr lang="it-IT" sz="2000" dirty="0">
                <a:latin typeface="Verdana"/>
                <a:cs typeface="Verdana"/>
              </a:rPr>
              <a:t>)/(</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 </a:t>
            </a:r>
          </a:p>
          <a:p>
            <a:pPr algn="ctr"/>
            <a:endParaRPr lang="it-IT" sz="2000" dirty="0">
              <a:latin typeface="Verdana"/>
              <a:cs typeface="Verdana"/>
            </a:endParaRPr>
          </a:p>
          <a:p>
            <a:pPr algn="ctr"/>
            <a:endParaRPr lang="it-IT" sz="2000" dirty="0">
              <a:latin typeface="Verdana"/>
              <a:cs typeface="Verdana"/>
            </a:endParaRPr>
          </a:p>
        </p:txBody>
      </p:sp>
      <p:sp>
        <p:nvSpPr>
          <p:cNvPr id="2" name="Rettangolo arrotondato 1"/>
          <p:cNvSpPr/>
          <p:nvPr/>
        </p:nvSpPr>
        <p:spPr>
          <a:xfrm>
            <a:off x="3131574" y="4066129"/>
            <a:ext cx="5928852" cy="958645"/>
          </a:xfrm>
          <a:prstGeom prst="round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00132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mc:AlternateContent xmlns:mc="http://schemas.openxmlformats.org/markup-compatibility/2006" xmlns:a14="http://schemas.microsoft.com/office/drawing/2010/main">
        <mc:Choice Requires="a14">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a:t>
                </a:r>
                <a14:m>
                  <m:oMath xmlns:m="http://schemas.openxmlformats.org/officeDocument/2006/math">
                    <m:d>
                      <m:dPr>
                        <m:ctrlPr>
                          <a:rPr lang="it-IT" sz="2400" b="1" i="1" smtClean="0">
                            <a:latin typeface="Cambria Math" panose="02040503050406030204" pitchFamily="18" charset="0"/>
                            <a:ea typeface="Verdana" panose="020B0604030504040204" pitchFamily="34" charset="0"/>
                            <a:cs typeface="Verdana" panose="020B0604030504040204" pitchFamily="34" charset="0"/>
                          </a:rPr>
                        </m:ctrlPr>
                      </m:dPr>
                      <m:e>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𝒑</m:t>
                        </m:r>
                      </m:e>
                    </m:d>
                  </m:oMath>
                </a14:m>
                <a:r>
                  <a:rPr lang="it-IT" sz="2400" b="1" dirty="0">
                    <a:latin typeface="Verdana" panose="020B0604030504040204" pitchFamily="34" charset="0"/>
                    <a:ea typeface="Verdana" panose="020B0604030504040204" pitchFamily="34" charset="0"/>
                    <a:cs typeface="Verdana" panose="020B0604030504040204" pitchFamily="34" charset="0"/>
                  </a:rPr>
                  <a:t>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Formula generale</a:t>
                </a:r>
              </a:p>
            </p:txBody>
          </p:sp>
        </mc:Choice>
        <mc:Fallback xmlns="">
          <p:sp>
            <p:nvSpPr>
              <p:cNvPr id="32" name="CasellaDiTesto 31"/>
              <p:cNvSpPr txBox="1">
                <a:spLocks noRot="1" noChangeAspect="1" noMove="1" noResize="1" noEditPoints="1" noAdjustHandles="1" noChangeArrowheads="1" noChangeShapeType="1" noTextEdit="1"/>
              </p:cNvSpPr>
              <p:nvPr/>
            </p:nvSpPr>
            <p:spPr>
              <a:xfrm>
                <a:off x="0" y="0"/>
                <a:ext cx="12192000" cy="830997"/>
              </a:xfrm>
              <a:prstGeom prst="rect">
                <a:avLst/>
              </a:prstGeom>
              <a:blipFill>
                <a:blip r:embed="rId2"/>
                <a:stretch>
                  <a:fillRect t="-6618" b="-16176"/>
                </a:stretch>
              </a:blipFill>
            </p:spPr>
            <p:txBody>
              <a:bodyPr/>
              <a:lstStyle/>
              <a:p>
                <a:r>
                  <a:rPr lang="it-IT">
                    <a:noFill/>
                  </a:rPr>
                  <a:t> </a:t>
                </a:r>
              </a:p>
            </p:txBody>
          </p:sp>
        </mc:Fallback>
      </mc:AlternateContent>
      <p:graphicFrame>
        <p:nvGraphicFramePr>
          <p:cNvPr id="33" name="Tabella 32"/>
          <p:cNvGraphicFramePr>
            <a:graphicFrameLocks noGrp="1"/>
          </p:cNvGraphicFramePr>
          <p:nvPr>
            <p:extLst>
              <p:ext uri="{D42A27DB-BD31-4B8C-83A1-F6EECF244321}">
                <p14:modId xmlns:p14="http://schemas.microsoft.com/office/powerpoint/2010/main" val="2267374338"/>
              </p:ext>
            </p:extLst>
          </p:nvPr>
        </p:nvGraphicFramePr>
        <p:xfrm>
          <a:off x="2408902" y="1205664"/>
          <a:ext cx="7374196" cy="1794504"/>
        </p:xfrm>
        <a:graphic>
          <a:graphicData uri="http://schemas.openxmlformats.org/drawingml/2006/table">
            <a:tbl>
              <a:tblPr firstRow="1">
                <a:tableStyleId>{9D7B26C5-4107-4FEC-AEDC-1716B250A1EF}</a:tableStyleId>
              </a:tblPr>
              <a:tblGrid>
                <a:gridCol w="1843549">
                  <a:extLst>
                    <a:ext uri="{9D8B030D-6E8A-4147-A177-3AD203B41FA5}">
                      <a16:colId xmlns:a16="http://schemas.microsoft.com/office/drawing/2014/main" val="20000"/>
                    </a:ext>
                  </a:extLst>
                </a:gridCol>
                <a:gridCol w="1843549">
                  <a:extLst>
                    <a:ext uri="{9D8B030D-6E8A-4147-A177-3AD203B41FA5}">
                      <a16:colId xmlns:a16="http://schemas.microsoft.com/office/drawing/2014/main" val="20002"/>
                    </a:ext>
                  </a:extLst>
                </a:gridCol>
                <a:gridCol w="1843549">
                  <a:extLst>
                    <a:ext uri="{9D8B030D-6E8A-4147-A177-3AD203B41FA5}">
                      <a16:colId xmlns:a16="http://schemas.microsoft.com/office/drawing/2014/main" val="3674227071"/>
                    </a:ext>
                  </a:extLst>
                </a:gridCol>
                <a:gridCol w="1843549">
                  <a:extLst>
                    <a:ext uri="{9D8B030D-6E8A-4147-A177-3AD203B41FA5}">
                      <a16:colId xmlns:a16="http://schemas.microsoft.com/office/drawing/2014/main" val="1706753990"/>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Alleli</a:t>
                      </a:r>
                    </a:p>
                  </a:txBody>
                  <a:tcPr/>
                </a:tc>
                <a:tc>
                  <a:txBody>
                    <a:bodyPr/>
                    <a:lstStyle/>
                    <a:p>
                      <a:pPr algn="ctr"/>
                      <a:r>
                        <a:rPr lang="it-IT" sz="1800" dirty="0" err="1">
                          <a:latin typeface="Verdana"/>
                          <a:cs typeface="Verdana"/>
                        </a:rPr>
                        <a:t>Freq</a:t>
                      </a:r>
                      <a:r>
                        <a:rPr lang="it-IT" sz="1800" dirty="0">
                          <a:latin typeface="Verdana"/>
                          <a:cs typeface="Verdana"/>
                        </a:rPr>
                        <a:t> alleliche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tc>
                  <a:txBody>
                    <a:bodyPr/>
                    <a:lstStyle/>
                    <a:p>
                      <a:pPr algn="ctr"/>
                      <a:r>
                        <a:rPr lang="it-IT" sz="1800" i="1" baseline="0" dirty="0">
                          <a:latin typeface="Verdana"/>
                          <a:cs typeface="Verdana"/>
                        </a:rPr>
                        <a:t>A</a:t>
                      </a:r>
                    </a:p>
                  </a:txBody>
                  <a:tcPr/>
                </a:tc>
                <a:tc>
                  <a:txBody>
                    <a:bodyPr/>
                    <a:lstStyle/>
                    <a:p>
                      <a:pPr algn="ctr"/>
                      <a:r>
                        <a:rPr lang="it-IT" sz="1800" i="1" baseline="0" dirty="0">
                          <a:latin typeface="Verdana"/>
                          <a:cs typeface="Verdana"/>
                        </a:rPr>
                        <a:t>p</a:t>
                      </a: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tc>
                  <a:txBody>
                    <a:bodyPr/>
                    <a:lstStyle/>
                    <a:p>
                      <a:pPr algn="ctr"/>
                      <a:r>
                        <a:rPr lang="it-IT" sz="1800" i="1" baseline="0" dirty="0">
                          <a:latin typeface="Verdana"/>
                          <a:cs typeface="Verdana"/>
                        </a:rPr>
                        <a:t>a</a:t>
                      </a:r>
                    </a:p>
                  </a:txBody>
                  <a:tcPr/>
                </a:tc>
                <a:tc>
                  <a:txBody>
                    <a:bodyPr/>
                    <a:lstStyle/>
                    <a:p>
                      <a:pPr algn="ctr"/>
                      <a:r>
                        <a:rPr lang="it-IT" sz="1800" i="1" baseline="0" dirty="0">
                          <a:latin typeface="Verdana"/>
                          <a:cs typeface="Verdana"/>
                        </a:rPr>
                        <a:t>q</a:t>
                      </a: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tc>
                  <a:txBody>
                    <a:bodyPr/>
                    <a:lstStyle/>
                    <a:p>
                      <a:pPr algn="ctr"/>
                      <a:endParaRPr lang="it-IT" sz="1800" i="0" baseline="0" dirty="0">
                        <a:latin typeface="Verdana"/>
                        <a:cs typeface="Verdana"/>
                      </a:endParaRPr>
                    </a:p>
                  </a:txBody>
                  <a:tcPr/>
                </a:tc>
                <a:tc>
                  <a:txBody>
                    <a:bodyPr/>
                    <a:lstStyle/>
                    <a:p>
                      <a:pPr algn="ctr"/>
                      <a:endParaRPr lang="it-IT" sz="1800" i="0" baseline="0" dirty="0">
                        <a:latin typeface="Verdana"/>
                        <a:cs typeface="Verdana"/>
                      </a:endParaRP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2" name="CasellaDiTesto 1"/>
              <p:cNvSpPr txBox="1"/>
              <p:nvPr/>
            </p:nvSpPr>
            <p:spPr>
              <a:xfrm>
                <a:off x="825909" y="3812458"/>
                <a:ext cx="10854813" cy="22388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e>
                        <m:sup>
                          <m:r>
                            <a:rPr lang="it-IT" sz="32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r>
                        <a:rPr lang="it-IT" sz="3200" b="1" i="1" smtClean="0">
                          <a:latin typeface="Cambria Math" panose="02040503050406030204" pitchFamily="18" charset="0"/>
                          <a:ea typeface="Cambria Math" panose="02040503050406030204" pitchFamily="18" charset="0"/>
                          <a:cs typeface="Verdana" panose="020B0604030504040204" pitchFamily="34" charset="0"/>
                        </a:rPr>
                        <m:t>=</m:t>
                      </m:r>
                      <m:f>
                        <m:f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fPr>
                        <m:num>
                          <m:r>
                            <a:rPr lang="it-IT" sz="3200" b="1" i="1" smtClean="0">
                              <a:latin typeface="Cambria Math" panose="02040503050406030204" pitchFamily="18" charset="0"/>
                              <a:ea typeface="Cambria Math" panose="02040503050406030204" pitchFamily="18" charset="0"/>
                              <a:cs typeface="Verdana" panose="020B0604030504040204" pitchFamily="34" charset="0"/>
                            </a:rPr>
                            <m:t>𝒑𝒒</m:t>
                          </m:r>
                          <m:d>
                            <m:dPr>
                              <m:begChr m:val="⌊"/>
                              <m:endChr m:val="⌋"/>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d>
                                <m:d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𝑨𝑨</m:t>
                                      </m:r>
                                    </m:sub>
                                  </m:sSub>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𝑨𝒂</m:t>
                                      </m:r>
                                    </m:sub>
                                  </m:sSub>
                                </m:e>
                              </m:d>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𝒒</m:t>
                              </m:r>
                              <m:d>
                                <m:d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𝑨𝒂</m:t>
                                      </m:r>
                                    </m:sub>
                                  </m:sSub>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𝒂𝒂</m:t>
                                      </m:r>
                                    </m:sub>
                                  </m:sSub>
                                </m:e>
                              </m:d>
                            </m:e>
                          </m:d>
                        </m:num>
                        <m:den>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𝒎</m:t>
                              </m:r>
                            </m:sub>
                          </m:sSub>
                        </m:den>
                      </m:f>
                    </m:oMath>
                  </m:oMathPara>
                </a14:m>
                <a:endParaRPr lang="it-IT" sz="3200" dirty="0"/>
              </a:p>
              <a:p>
                <a:endParaRPr lang="it-IT" sz="3200" dirty="0"/>
              </a:p>
              <a:p>
                <a:endParaRPr lang="it-IT" sz="3200" dirty="0"/>
              </a:p>
              <a:p>
                <a:r>
                  <a:rPr lang="it-IT" sz="1400" dirty="0"/>
                  <a:t>Nella slide successiva, la derivazione algebrica della formula</a:t>
                </a:r>
              </a:p>
            </p:txBody>
          </p:sp>
        </mc:Choice>
        <mc:Fallback xmlns="">
          <p:sp>
            <p:nvSpPr>
              <p:cNvPr id="2" name="CasellaDiTesto 1"/>
              <p:cNvSpPr txBox="1">
                <a:spLocks noRot="1" noChangeAspect="1" noMove="1" noResize="1" noEditPoints="1" noAdjustHandles="1" noChangeArrowheads="1" noChangeShapeType="1" noTextEdit="1"/>
              </p:cNvSpPr>
              <p:nvPr/>
            </p:nvSpPr>
            <p:spPr>
              <a:xfrm>
                <a:off x="825909" y="3812458"/>
                <a:ext cx="10854813" cy="2238883"/>
              </a:xfrm>
              <a:prstGeom prst="rect">
                <a:avLst/>
              </a:prstGeom>
              <a:blipFill>
                <a:blip r:embed="rId3"/>
                <a:stretch>
                  <a:fillRect l="-1011" b="-3804"/>
                </a:stretch>
              </a:blipFill>
            </p:spPr>
            <p:txBody>
              <a:bodyPr/>
              <a:lstStyle/>
              <a:p>
                <a:r>
                  <a:rPr lang="it-IT">
                    <a:noFill/>
                  </a:rPr>
                  <a:t> </a:t>
                </a:r>
              </a:p>
            </p:txBody>
          </p:sp>
        </mc:Fallback>
      </mc:AlternateContent>
      <p:sp>
        <p:nvSpPr>
          <p:cNvPr id="3" name="Rettangolo arrotondato 2"/>
          <p:cNvSpPr/>
          <p:nvPr/>
        </p:nvSpPr>
        <p:spPr>
          <a:xfrm>
            <a:off x="1312606" y="3436374"/>
            <a:ext cx="9851923" cy="1799303"/>
          </a:xfrm>
          <a:prstGeom prst="roundRect">
            <a:avLst/>
          </a:prstGeom>
          <a:solidFill>
            <a:srgbClr val="FF0000">
              <a:alpha val="28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436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mc:AlternateContent xmlns:mc="http://schemas.openxmlformats.org/markup-compatibility/2006" xmlns:a14="http://schemas.microsoft.com/office/drawing/2010/main">
        <mc:Choice Requires="a14">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a:t>
                </a:r>
                <a14:m>
                  <m:oMath xmlns:m="http://schemas.openxmlformats.org/officeDocument/2006/math">
                    <m:d>
                      <m:dPr>
                        <m:ctrlPr>
                          <a:rPr lang="it-IT" sz="2400" b="1" i="1" smtClean="0">
                            <a:latin typeface="Cambria Math" panose="02040503050406030204" pitchFamily="18" charset="0"/>
                            <a:ea typeface="Verdana" panose="020B0604030504040204" pitchFamily="34" charset="0"/>
                            <a:cs typeface="Verdana" panose="020B0604030504040204" pitchFamily="34" charset="0"/>
                          </a:rPr>
                        </m:ctrlPr>
                      </m:dPr>
                      <m:e>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𝒑</m:t>
                        </m:r>
                      </m:e>
                    </m:d>
                  </m:oMath>
                </a14:m>
                <a:r>
                  <a:rPr lang="it-IT" sz="2400" b="1" dirty="0">
                    <a:latin typeface="Verdana" panose="020B0604030504040204" pitchFamily="34" charset="0"/>
                    <a:ea typeface="Verdana" panose="020B0604030504040204" pitchFamily="34" charset="0"/>
                    <a:cs typeface="Verdana" panose="020B0604030504040204" pitchFamily="34" charset="0"/>
                  </a:rPr>
                  <a:t>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Derivazione della formula generale</a:t>
                </a:r>
              </a:p>
            </p:txBody>
          </p:sp>
        </mc:Choice>
        <mc:Fallback xmlns="">
          <p:sp>
            <p:nvSpPr>
              <p:cNvPr id="32" name="CasellaDiTesto 31"/>
              <p:cNvSpPr txBox="1">
                <a:spLocks noRot="1" noChangeAspect="1" noMove="1" noResize="1" noEditPoints="1" noAdjustHandles="1" noChangeArrowheads="1" noChangeShapeType="1" noTextEdit="1"/>
              </p:cNvSpPr>
              <p:nvPr/>
            </p:nvSpPr>
            <p:spPr>
              <a:xfrm>
                <a:off x="0" y="0"/>
                <a:ext cx="12192000" cy="830997"/>
              </a:xfrm>
              <a:prstGeom prst="rect">
                <a:avLst/>
              </a:prstGeom>
              <a:blipFill>
                <a:blip r:embed="rId2"/>
                <a:stretch>
                  <a:fillRect t="-6618" b="-161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p:cNvSpPr txBox="1"/>
              <p:nvPr/>
            </p:nvSpPr>
            <p:spPr>
              <a:xfrm>
                <a:off x="-4050891" y="1027672"/>
                <a:ext cx="1085481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1" smtClean="0">
                          <a:latin typeface="Cambria Math" panose="02040503050406030204" pitchFamily="18" charset="0"/>
                          <a:ea typeface="Cambria Math" panose="02040503050406030204" pitchFamily="18" charset="0"/>
                          <a:cs typeface="Verdana" panose="020B0604030504040204" pitchFamily="34" charset="0"/>
                        </a:rPr>
                        <m:t>∆</m:t>
                      </m:r>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r>
                        <a:rPr lang="it-IT" sz="16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16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e>
                        <m:sup>
                          <m:r>
                            <a:rPr lang="it-IT" sz="16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1600" b="1" i="1" smtClean="0">
                          <a:latin typeface="Cambria Math" panose="02040503050406030204" pitchFamily="18" charset="0"/>
                          <a:ea typeface="Cambria Math" panose="02040503050406030204" pitchFamily="18" charset="0"/>
                          <a:cs typeface="Verdana" panose="020B0604030504040204" pitchFamily="34" charset="0"/>
                        </a:rPr>
                        <m:t>−</m:t>
                      </m:r>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oMath>
                  </m:oMathPara>
                </a14:m>
                <a:endParaRPr lang="it-IT" sz="16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4050891" y="1027672"/>
                <a:ext cx="10854813" cy="246221"/>
              </a:xfrm>
              <a:prstGeom prst="rect">
                <a:avLst/>
              </a:prstGeom>
              <a:blipFill>
                <a:blip r:embed="rId3"/>
                <a:stretch>
                  <a:fillRect b="-25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3284691" y="833280"/>
                <a:ext cx="4059391" cy="638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r>
                        <a:rPr lang="it-IT" b="1" i="1" smtClean="0">
                          <a:latin typeface="Cambria Math" panose="02040503050406030204" pitchFamily="18" charset="0"/>
                          <a:ea typeface="Cambria Math" panose="02040503050406030204" pitchFamily="18" charset="0"/>
                          <a:cs typeface="Verdana" panose="020B0604030504040204" pitchFamily="34" charset="0"/>
                        </a:rPr>
                        <m:t>=</m:t>
                      </m:r>
                      <m:f>
                        <m:fPr>
                          <m:ctrlPr>
                            <a:rPr lang="it-IT" b="1" i="1" smtClean="0">
                              <a:latin typeface="Cambria Math" panose="02040503050406030204" pitchFamily="18" charset="0"/>
                              <a:ea typeface="Cambria Math" panose="02040503050406030204" pitchFamily="18" charset="0"/>
                              <a:cs typeface="Verdana" panose="020B0604030504040204" pitchFamily="34" charset="0"/>
                            </a:rPr>
                          </m:ctrlPr>
                        </m:fPr>
                        <m:num>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smtClean="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num>
                        <m:den>
                          <m:sSub>
                            <m:sSubPr>
                              <m:ctrlPr>
                                <a:rPr lang="it-IT" b="1" i="1" smtClean="0">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r>
                                <a:rPr lang="it-IT" b="0" i="1" dirty="0" smtClean="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b="0" i="1" dirty="0" smtClean="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e>
                            <m:sub/>
                          </m:sSub>
                        </m:den>
                      </m:f>
                      <m:r>
                        <a:rPr lang="it-IT" b="1"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oMath>
                  </m:oMathPara>
                </a14:m>
                <a:endParaRPr lang="it-IT" i="1" dirty="0">
                  <a:latin typeface="Cambria Math" panose="02040503050406030204" pitchFamily="18" charset="0"/>
                  <a:ea typeface="Cambria Math" panose="02040503050406030204" pitchFamily="18" charset="0"/>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3284691" y="833280"/>
                <a:ext cx="4059391" cy="63870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307975" y="1828572"/>
                <a:ext cx="5953433" cy="1017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panose="02040503050406030204" pitchFamily="18" charset="0"/>
                          <a:ea typeface="Cambria Math" panose="02040503050406030204" pitchFamily="18" charset="0"/>
                          <a:cs typeface="Verdana" panose="020B0604030504040204" pitchFamily="34" charset="0"/>
                        </a:rPr>
                        <m:t>∆</m:t>
                      </m:r>
                      <m:r>
                        <a:rPr lang="it-IT" sz="2000" i="1" smtClean="0">
                          <a:latin typeface="Cambria Math" panose="02040503050406030204" pitchFamily="18" charset="0"/>
                          <a:ea typeface="Cambria Math" panose="02040503050406030204" pitchFamily="18" charset="0"/>
                          <a:cs typeface="Verdana" panose="020B0604030504040204" pitchFamily="34" charset="0"/>
                        </a:rPr>
                        <m:t>𝑝</m:t>
                      </m:r>
                      <m:r>
                        <a:rPr lang="it-IT" sz="2000" b="1" i="1">
                          <a:latin typeface="Cambria Math" panose="02040503050406030204" pitchFamily="18" charset="0"/>
                          <a:ea typeface="Cambria Math" panose="02040503050406030204" pitchFamily="18" charset="0"/>
                          <a:cs typeface="Verdana" panose="020B0604030504040204" pitchFamily="34" charset="0"/>
                        </a:rPr>
                        <m:t>=</m:t>
                      </m:r>
                      <m:f>
                        <m:fPr>
                          <m:ctrlPr>
                            <a:rPr lang="it-IT" sz="2000" b="1" i="1">
                              <a:latin typeface="Cambria Math" panose="02040503050406030204" pitchFamily="18" charset="0"/>
                              <a:ea typeface="Cambria Math" panose="02040503050406030204" pitchFamily="18" charset="0"/>
                              <a:cs typeface="Verdana" panose="020B0604030504040204" pitchFamily="34" charset="0"/>
                            </a:rPr>
                          </m:ctrlPr>
                        </m:fPr>
                        <m:num>
                          <m:sSup>
                            <m:sSupPr>
                              <m:ctrlPr>
                                <a:rPr lang="it-IT" sz="2000" i="1" dirty="0">
                                  <a:latin typeface="Cambria Math" panose="02040503050406030204" pitchFamily="18" charset="0"/>
                                  <a:ea typeface="Cambria Math" panose="02040503050406030204" pitchFamily="18" charset="0"/>
                                </a:rPr>
                              </m:ctrlPr>
                            </m:sSupPr>
                            <m:e>
                              <m:r>
                                <a:rPr lang="it-IT" sz="2000" i="1" dirty="0">
                                  <a:latin typeface="Cambria Math" panose="02040503050406030204" pitchFamily="18" charset="0"/>
                                  <a:ea typeface="Cambria Math" panose="02040503050406030204" pitchFamily="18" charset="0"/>
                                </a:rPr>
                                <m:t>𝑝</m:t>
                              </m:r>
                            </m:e>
                            <m:sup>
                              <m:r>
                                <a:rPr lang="it-IT" sz="2000" i="1" dirty="0">
                                  <a:latin typeface="Cambria Math" panose="02040503050406030204" pitchFamily="18" charset="0"/>
                                  <a:ea typeface="Cambria Math" panose="02040503050406030204" pitchFamily="18" charset="0"/>
                                </a:rPr>
                                <m:t>2</m:t>
                              </m:r>
                            </m:sup>
                          </m:sSup>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𝑤</m:t>
                              </m:r>
                            </m:e>
                            <m:sub>
                              <m:r>
                                <a:rPr lang="it-IT" sz="2000" i="1" dirty="0">
                                  <a:latin typeface="Cambria Math" panose="02040503050406030204" pitchFamily="18" charset="0"/>
                                  <a:ea typeface="Cambria Math" panose="02040503050406030204" pitchFamily="18" charset="0"/>
                                </a:rPr>
                                <m:t>𝐴𝐴</m:t>
                              </m:r>
                            </m:sub>
                          </m:sSub>
                          <m:r>
                            <a:rPr lang="it-IT" sz="2000" b="1" i="1" dirty="0">
                              <a:latin typeface="Cambria Math" panose="02040503050406030204" pitchFamily="18" charset="0"/>
                              <a:ea typeface="Cambria Math" panose="02040503050406030204" pitchFamily="18" charset="0"/>
                            </a:rPr>
                            <m:t>+</m:t>
                          </m:r>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𝑝𝑞𝑤</m:t>
                              </m:r>
                            </m:e>
                            <m:sub>
                              <m:r>
                                <a:rPr lang="it-IT" sz="2000" i="1" dirty="0">
                                  <a:latin typeface="Cambria Math" panose="02040503050406030204" pitchFamily="18" charset="0"/>
                                  <a:ea typeface="Cambria Math" panose="02040503050406030204" pitchFamily="18" charset="0"/>
                                </a:rPr>
                                <m:t>𝐴𝑎</m:t>
                              </m:r>
                            </m:sub>
                          </m:sSub>
                          <m:r>
                            <a:rPr lang="it-IT" sz="2000" b="1" i="1">
                              <a:latin typeface="Cambria Math" panose="02040503050406030204" pitchFamily="18" charset="0"/>
                              <a:ea typeface="Cambria Math" panose="02040503050406030204" pitchFamily="18" charset="0"/>
                              <a:cs typeface="Verdana" panose="020B0604030504040204" pitchFamily="34" charset="0"/>
                            </a:rPr>
                            <m:t>−</m:t>
                          </m:r>
                          <m:r>
                            <a:rPr lang="it-IT" sz="2000" i="1">
                              <a:latin typeface="Cambria Math" panose="02040503050406030204" pitchFamily="18" charset="0"/>
                              <a:ea typeface="Cambria Math" panose="02040503050406030204" pitchFamily="18" charset="0"/>
                              <a:cs typeface="Verdana" panose="020B0604030504040204" pitchFamily="34" charset="0"/>
                            </a:rPr>
                            <m:t>𝑝</m:t>
                          </m:r>
                          <m:r>
                            <a:rPr lang="it-IT" sz="2000" i="1">
                              <a:latin typeface="Cambria Math" panose="02040503050406030204" pitchFamily="18" charset="0"/>
                              <a:ea typeface="Cambria Math" panose="02040503050406030204" pitchFamily="18" charset="0"/>
                              <a:cs typeface="Verdana" panose="020B0604030504040204" pitchFamily="34" charset="0"/>
                            </a:rPr>
                            <m:t>(</m:t>
                          </m:r>
                          <m:sSup>
                            <m:sSupPr>
                              <m:ctrlPr>
                                <a:rPr lang="it-IT" sz="2000" i="1" dirty="0" smtClean="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𝑝</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i="1" dirty="0">
                                  <a:solidFill>
                                    <a:srgbClr val="FF0000"/>
                                  </a:solidFill>
                                  <a:latin typeface="Cambria Math" panose="02040503050406030204" pitchFamily="18" charset="0"/>
                                  <a:ea typeface="Cambria Math" panose="02040503050406030204" pitchFamily="18" charset="0"/>
                                </a:rPr>
                                <m:t>𝐴𝐴</m:t>
                              </m:r>
                            </m:sub>
                          </m:sSub>
                          <m:r>
                            <a:rPr lang="it-IT" sz="2000" b="1" i="1" dirty="0">
                              <a:solidFill>
                                <a:srgbClr val="FF0000"/>
                              </a:solidFill>
                              <a:latin typeface="Cambria Math" panose="02040503050406030204" pitchFamily="18" charset="0"/>
                              <a:ea typeface="Cambria Math" panose="02040503050406030204" pitchFamily="18" charset="0"/>
                            </a:rPr>
                            <m:t>+</m:t>
                          </m:r>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2</m:t>
                              </m:r>
                              <m:r>
                                <a:rPr lang="it-IT" sz="2000" i="1" dirty="0">
                                  <a:solidFill>
                                    <a:srgbClr val="FF0000"/>
                                  </a:solidFill>
                                  <a:latin typeface="Cambria Math" panose="02040503050406030204" pitchFamily="18" charset="0"/>
                                  <a:ea typeface="Cambria Math" panose="02040503050406030204" pitchFamily="18" charset="0"/>
                                </a:rPr>
                                <m:t>𝑝𝑞𝑤</m:t>
                              </m:r>
                            </m:e>
                            <m:sub>
                              <m:r>
                                <a:rPr lang="it-IT" sz="2000" i="1" dirty="0">
                                  <a:solidFill>
                                    <a:srgbClr val="FF0000"/>
                                  </a:solidFill>
                                  <a:latin typeface="Cambria Math" panose="02040503050406030204" pitchFamily="18" charset="0"/>
                                  <a:ea typeface="Cambria Math" panose="02040503050406030204" pitchFamily="18" charset="0"/>
                                </a:rPr>
                                <m:t>𝐴𝑎</m:t>
                              </m:r>
                            </m:sub>
                          </m:sSub>
                          <m:r>
                            <a:rPr lang="it-IT" sz="2000" i="1" dirty="0">
                              <a:solidFill>
                                <a:srgbClr val="FF0000"/>
                              </a:solidFill>
                              <a:latin typeface="Cambria Math" panose="02040503050406030204" pitchFamily="18" charset="0"/>
                              <a:ea typeface="Cambria Math" panose="02040503050406030204" pitchFamily="18" charset="0"/>
                            </a:rPr>
                            <m:t>+</m:t>
                          </m:r>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𝑞</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b="0" i="1" dirty="0" smtClean="0">
                                  <a:solidFill>
                                    <a:srgbClr val="FF0000"/>
                                  </a:solidFill>
                                  <a:latin typeface="Cambria Math" panose="02040503050406030204" pitchFamily="18" charset="0"/>
                                  <a:ea typeface="Cambria Math" panose="02040503050406030204" pitchFamily="18" charset="0"/>
                                </a:rPr>
                                <m:t>𝑎𝑎</m:t>
                              </m:r>
                            </m:sub>
                          </m:sSub>
                          <m:r>
                            <m:rPr>
                              <m:nor/>
                            </m:rPr>
                            <a:rPr lang="it-IT" sz="2000" i="1" dirty="0">
                              <a:latin typeface="Cambria Math" panose="02040503050406030204" pitchFamily="18" charset="0"/>
                              <a:ea typeface="Cambria Math" panose="02040503050406030204" pitchFamily="18" charset="0"/>
                            </a:rPr>
                            <m:t>) </m:t>
                          </m:r>
                        </m:num>
                        <m:den>
                          <m:sSub>
                            <m:sSubPr>
                              <m:ctrlPr>
                                <a:rPr lang="it-IT" sz="2000" b="1"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𝑝</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i="1" dirty="0">
                                      <a:solidFill>
                                        <a:srgbClr val="FF0000"/>
                                      </a:solidFill>
                                      <a:latin typeface="Cambria Math" panose="02040503050406030204" pitchFamily="18" charset="0"/>
                                      <a:ea typeface="Cambria Math" panose="02040503050406030204" pitchFamily="18" charset="0"/>
                                    </a:rPr>
                                    <m:t>𝐴𝐴</m:t>
                                  </m:r>
                                </m:sub>
                              </m:sSub>
                              <m:r>
                                <a:rPr lang="it-IT" sz="2000" b="1" i="1" dirty="0">
                                  <a:solidFill>
                                    <a:srgbClr val="FF0000"/>
                                  </a:solidFill>
                                  <a:latin typeface="Cambria Math" panose="02040503050406030204" pitchFamily="18" charset="0"/>
                                  <a:ea typeface="Cambria Math" panose="02040503050406030204" pitchFamily="18" charset="0"/>
                                </a:rPr>
                                <m:t>+</m:t>
                              </m:r>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2</m:t>
                                  </m:r>
                                  <m:r>
                                    <a:rPr lang="it-IT" sz="2000" i="1" dirty="0">
                                      <a:solidFill>
                                        <a:srgbClr val="FF0000"/>
                                      </a:solidFill>
                                      <a:latin typeface="Cambria Math" panose="02040503050406030204" pitchFamily="18" charset="0"/>
                                      <a:ea typeface="Cambria Math" panose="02040503050406030204" pitchFamily="18" charset="0"/>
                                    </a:rPr>
                                    <m:t>𝑝𝑞𝑤</m:t>
                                  </m:r>
                                </m:e>
                                <m:sub>
                                  <m:r>
                                    <a:rPr lang="it-IT" sz="2000" i="1" dirty="0">
                                      <a:solidFill>
                                        <a:srgbClr val="FF0000"/>
                                      </a:solidFill>
                                      <a:latin typeface="Cambria Math" panose="02040503050406030204" pitchFamily="18" charset="0"/>
                                      <a:ea typeface="Cambria Math" panose="02040503050406030204" pitchFamily="18" charset="0"/>
                                    </a:rPr>
                                    <m:t>𝐴𝑎</m:t>
                                  </m:r>
                                </m:sub>
                              </m:sSub>
                              <m:r>
                                <a:rPr lang="it-IT" sz="2000" i="1" dirty="0">
                                  <a:solidFill>
                                    <a:srgbClr val="FF0000"/>
                                  </a:solidFill>
                                  <a:latin typeface="Cambria Math" panose="02040503050406030204" pitchFamily="18" charset="0"/>
                                  <a:ea typeface="Cambria Math" panose="02040503050406030204" pitchFamily="18" charset="0"/>
                                </a:rPr>
                                <m:t>+</m:t>
                              </m:r>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𝑞</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b="0" i="1" dirty="0" smtClean="0">
                                      <a:solidFill>
                                        <a:srgbClr val="FF0000"/>
                                      </a:solidFill>
                                      <a:latin typeface="Cambria Math" panose="02040503050406030204" pitchFamily="18" charset="0"/>
                                      <a:ea typeface="Cambria Math" panose="02040503050406030204" pitchFamily="18" charset="0"/>
                                    </a:rPr>
                                    <m:t>𝑎𝑎</m:t>
                                  </m:r>
                                </m:sub>
                              </m:sSub>
                            </m:e>
                            <m:sub/>
                          </m:sSub>
                        </m:den>
                      </m:f>
                    </m:oMath>
                  </m:oMathPara>
                </a14:m>
                <a:endParaRPr lang="it-IT" sz="2000" i="1" dirty="0">
                  <a:latin typeface="Cambria Math" panose="02040503050406030204" pitchFamily="18" charset="0"/>
                  <a:ea typeface="Cambria Math" panose="02040503050406030204" pitchFamily="18" charset="0"/>
                </a:endParaRPr>
              </a:p>
              <a:p>
                <a:endParaRPr lang="it-IT" sz="2000" i="1" dirty="0">
                  <a:latin typeface="Cambria Math" panose="02040503050406030204" pitchFamily="18" charset="0"/>
                  <a:ea typeface="Cambria Math" panose="02040503050406030204" pitchFamily="18" charset="0"/>
                </a:endParaRPr>
              </a:p>
            </p:txBody>
          </p:sp>
        </mc:Choice>
        <mc:Fallback xmlns="">
          <p:sp>
            <p:nvSpPr>
              <p:cNvPr id="8" name="CasellaDiTesto 7"/>
              <p:cNvSpPr txBox="1">
                <a:spLocks noRot="1" noChangeAspect="1" noMove="1" noResize="1" noEditPoints="1" noAdjustHandles="1" noChangeArrowheads="1" noChangeShapeType="1" noTextEdit="1"/>
              </p:cNvSpPr>
              <p:nvPr/>
            </p:nvSpPr>
            <p:spPr>
              <a:xfrm>
                <a:off x="307975" y="1828572"/>
                <a:ext cx="5953433" cy="101733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6632692" y="1808437"/>
                <a:ext cx="5334409" cy="731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cs typeface="Verdana" panose="020B0604030504040204" pitchFamily="34" charset="0"/>
                        </a:rPr>
                        <m:t>∆</m:t>
                      </m:r>
                      <m:r>
                        <a:rPr lang="it-IT" i="1" smtClean="0">
                          <a:latin typeface="Cambria Math" panose="02040503050406030204" pitchFamily="18" charset="0"/>
                          <a:ea typeface="Cambria Math" panose="02040503050406030204" pitchFamily="18" charset="0"/>
                          <a:cs typeface="Verdana" panose="020B0604030504040204" pitchFamily="34" charset="0"/>
                        </a:rPr>
                        <m:t>𝑝</m:t>
                      </m:r>
                      <m:r>
                        <a:rPr lang="it-IT" b="1" i="1">
                          <a:latin typeface="Cambria Math" panose="02040503050406030204" pitchFamily="18" charset="0"/>
                          <a:ea typeface="Cambria Math" panose="02040503050406030204" pitchFamily="18" charset="0"/>
                          <a:cs typeface="Verdana" panose="020B0604030504040204" pitchFamily="34" charset="0"/>
                        </a:rPr>
                        <m:t>=</m:t>
                      </m:r>
                      <m:f>
                        <m:fPr>
                          <m:ctrlPr>
                            <a:rPr lang="it-IT" b="1" i="1">
                              <a:latin typeface="Cambria Math" panose="02040503050406030204" pitchFamily="18" charset="0"/>
                              <a:ea typeface="Cambria Math" panose="02040503050406030204" pitchFamily="18" charset="0"/>
                              <a:cs typeface="Verdana" panose="020B0604030504040204" pitchFamily="34" charset="0"/>
                            </a:rPr>
                          </m:ctrlPr>
                        </m:fPr>
                        <m:num>
                          <m:r>
                            <a:rPr lang="it-IT" b="0"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t>𝑝</m:t>
                          </m:r>
                          <m:r>
                            <a:rPr lang="it-IT" b="0"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𝑞𝑤</m:t>
                              </m:r>
                            </m:e>
                            <m:sub>
                              <m:r>
                                <a:rPr lang="it-IT" i="1" dirty="0">
                                  <a:latin typeface="Cambria Math" panose="02040503050406030204" pitchFamily="18" charset="0"/>
                                  <a:ea typeface="Cambria Math" panose="02040503050406030204" pitchFamily="18" charset="0"/>
                                </a:rPr>
                                <m:t>𝐴𝑎</m:t>
                              </m:r>
                            </m:sub>
                          </m:sSub>
                          <m:r>
                            <a:rPr lang="it-IT" b="1" i="1">
                              <a:latin typeface="Cambria Math" panose="02040503050406030204" pitchFamily="18" charset="0"/>
                              <a:ea typeface="Cambria Math" panose="02040503050406030204" pitchFamily="18" charset="0"/>
                              <a:cs typeface="Verdana" panose="020B0604030504040204" pitchFamily="34"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smtClean="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𝑞𝑝𝑤</m:t>
                              </m:r>
                            </m:e>
                            <m:sub>
                              <m:r>
                                <a:rPr lang="it-IT" i="1" dirty="0">
                                  <a:latin typeface="Cambria Math" panose="02040503050406030204" pitchFamily="18" charset="0"/>
                                  <a:ea typeface="Cambria Math" panose="02040503050406030204" pitchFamily="18" charset="0"/>
                                </a:rPr>
                                <m:t>𝐴𝑎</m:t>
                              </m:r>
                            </m:sub>
                          </m:sSub>
                          <m:r>
                            <a:rPr lang="it-IT" b="0" i="1" dirty="0" smtClean="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r>
                            <m:rPr>
                              <m:nor/>
                            </m:rPr>
                            <a:rPr lang="it-IT" i="1" dirty="0">
                              <a:latin typeface="Cambria Math" panose="02040503050406030204" pitchFamily="18" charset="0"/>
                              <a:ea typeface="Cambria Math" panose="02040503050406030204" pitchFamily="18" charset="0"/>
                            </a:rPr>
                            <m:t>) </m:t>
                          </m:r>
                        </m:num>
                        <m:den>
                          <m:sSub>
                            <m:sSubPr>
                              <m:ctrlPr>
                                <a:rPr lang="it-IT"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r>
                                <a:rPr lang="it-IT" i="1" dirty="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e>
                            <m:sub/>
                          </m:sSub>
                        </m:den>
                      </m:f>
                    </m:oMath>
                  </m:oMathPara>
                </a14:m>
                <a:endParaRPr lang="it-IT" i="1" dirty="0">
                  <a:latin typeface="Cambria Math" panose="02040503050406030204" pitchFamily="18" charset="0"/>
                  <a:ea typeface="Cambria Math" panose="020405030504060302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6632692" y="1808437"/>
                <a:ext cx="5334409" cy="731034"/>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307975" y="2964073"/>
                <a:ext cx="11145808" cy="4567854"/>
              </a:xfrm>
              <a:prstGeom prst="rect">
                <a:avLst/>
              </a:prstGeom>
            </p:spPr>
            <p:txBody>
              <a:bodyPr wrap="none">
                <a:spAutoFit/>
              </a:bodyPr>
              <a:lstStyle/>
              <a:p>
                <a14:m>
                  <m:oMath xmlns:m="http://schemas.openxmlformats.org/officeDocument/2006/math">
                    <m:r>
                      <a:rPr lang="it-IT" sz="2400" i="1" smtClean="0">
                        <a:latin typeface="Cambria Math" panose="02040503050406030204" pitchFamily="18" charset="0"/>
                        <a:ea typeface="Cambria Math" panose="02040503050406030204" pitchFamily="18" charset="0"/>
                        <a:cs typeface="Verdana" panose="020B0604030504040204" pitchFamily="34" charset="0"/>
                      </a:rPr>
                      <m:t>∆</m:t>
                    </m:r>
                    <m:r>
                      <a:rPr lang="it-IT" sz="2400" b="0" i="1" smtClean="0">
                        <a:latin typeface="Cambria Math" panose="02040503050406030204" pitchFamily="18" charset="0"/>
                        <a:ea typeface="Cambria Math" panose="02040503050406030204" pitchFamily="18" charset="0"/>
                        <a:cs typeface="Verdana" panose="020B0604030504040204" pitchFamily="34" charset="0"/>
                      </a:rPr>
                      <m:t>𝑝</m:t>
                    </m:r>
                  </m:oMath>
                </a14:m>
                <a:r>
                  <a:rPr lang="it-IT" sz="2400" i="1" dirty="0">
                    <a:latin typeface="Cambria Math" panose="02040503050406030204" pitchFamily="18" charset="0"/>
                    <a:ea typeface="Cambria Math" panose="02040503050406030204" pitchFamily="18" charset="0"/>
                  </a:rPr>
                  <a:t>=</a:t>
                </a:r>
                <a14:m>
                  <m:oMath xmlns:m="http://schemas.openxmlformats.org/officeDocument/2006/math">
                    <m:r>
                      <a:rPr lang="it-IT" sz="2400" i="1" dirty="0">
                        <a:latin typeface="Cambria Math" panose="02040503050406030204" pitchFamily="18" charset="0"/>
                        <a:ea typeface="Cambria Math" panose="02040503050406030204" pitchFamily="18" charset="0"/>
                        <a:cs typeface="Verdana" panose="020B0604030504040204" pitchFamily="34" charset="0"/>
                      </a:rPr>
                      <m:t> </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smtClean="0">
                                <a:solidFill>
                                  <a:srgbClr val="FF0000"/>
                                </a:solidFill>
                                <a:latin typeface="Cambria Math" panose="02040503050406030204" pitchFamily="18" charset="0"/>
                                <a:ea typeface="Cambria Math" panose="02040503050406030204" pitchFamily="18" charset="0"/>
                              </a:rPr>
                            </m:ctrlPr>
                          </m:sSubPr>
                          <m:e>
                            <m:r>
                              <a:rPr lang="it-IT" sz="2400" i="1" dirty="0">
                                <a:solidFill>
                                  <a:srgbClr val="FF0000"/>
                                </a:solidFill>
                                <a:latin typeface="Cambria Math" panose="02040503050406030204" pitchFamily="18" charset="0"/>
                                <a:ea typeface="Cambria Math" panose="02040503050406030204" pitchFamily="18" charset="0"/>
                              </a:rPr>
                              <m:t>𝑝𝑤</m:t>
                            </m:r>
                          </m:e>
                          <m:sub>
                            <m:r>
                              <a:rPr lang="it-IT" sz="2400" i="1" dirty="0">
                                <a:solidFill>
                                  <a:srgbClr val="FF0000"/>
                                </a:solidFill>
                                <a:latin typeface="Cambria Math" panose="02040503050406030204" pitchFamily="18" charset="0"/>
                                <a:ea typeface="Cambria Math" panose="02040503050406030204" pitchFamily="18" charset="0"/>
                              </a:rPr>
                              <m:t>𝐴𝐴</m:t>
                            </m:r>
                          </m:sub>
                        </m:sSub>
                        <m:r>
                          <a:rPr lang="it-IT" sz="2400" i="1" dirty="0">
                            <a:latin typeface="Cambria Math" panose="02040503050406030204" pitchFamily="18" charset="0"/>
                            <a:ea typeface="Cambria Math" panose="02040503050406030204" pitchFamily="18" charset="0"/>
                          </a:rPr>
                          <m:t>(1−</m:t>
                        </m:r>
                        <m:r>
                          <a:rPr lang="it-IT" sz="2400" b="1" i="1" dirty="0">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sSub>
                          <m:sSubPr>
                            <m:ctrlPr>
                              <a:rPr lang="it-IT" sz="2400" i="1" dirty="0" smtClean="0">
                                <a:solidFill>
                                  <a:srgbClr val="FF0000"/>
                                </a:solidFill>
                                <a:latin typeface="Cambria Math" panose="02040503050406030204" pitchFamily="18" charset="0"/>
                                <a:ea typeface="Cambria Math" panose="02040503050406030204" pitchFamily="18" charset="0"/>
                              </a:rPr>
                            </m:ctrlPr>
                          </m:sSubPr>
                          <m:e>
                            <m:r>
                              <a:rPr lang="it-IT" sz="2400" i="1" dirty="0">
                                <a:solidFill>
                                  <a:srgbClr val="FF0000"/>
                                </a:solidFill>
                                <a:latin typeface="Cambria Math" panose="02040503050406030204" pitchFamily="18" charset="0"/>
                                <a:ea typeface="Cambria Math" panose="02040503050406030204" pitchFamily="18" charset="0"/>
                              </a:rPr>
                              <m:t>𝑞𝑤</m:t>
                            </m:r>
                          </m:e>
                          <m:sub>
                            <m:r>
                              <a:rPr lang="it-IT" sz="2400" i="1" dirty="0">
                                <a:solidFill>
                                  <a:srgbClr val="FF0000"/>
                                </a:solidFill>
                                <a:latin typeface="Cambria Math" panose="02040503050406030204" pitchFamily="18" charset="0"/>
                                <a:ea typeface="Cambria Math" panose="02040503050406030204" pitchFamily="18" charset="0"/>
                              </a:rPr>
                              <m:t>𝐴𝑎</m:t>
                            </m:r>
                          </m:sub>
                        </m:sSub>
                        <m:r>
                          <a:rPr lang="it-IT" sz="2400" b="1" i="1" dirty="0">
                            <a:latin typeface="Cambria Math" panose="02040503050406030204" pitchFamily="18" charset="0"/>
                            <a:ea typeface="Cambria Math" panose="02040503050406030204" pitchFamily="18" charset="0"/>
                          </a:rPr>
                          <m:t>(</m:t>
                        </m:r>
                        <m:r>
                          <a:rPr lang="it-IT" sz="2400" b="1" i="1" dirty="0">
                            <a:latin typeface="Cambria Math" panose="02040503050406030204" pitchFamily="18" charset="0"/>
                            <a:ea typeface="Cambria Math" panose="02040503050406030204" pitchFamily="18" charset="0"/>
                          </a:rPr>
                          <m:t>𝟏</m:t>
                        </m:r>
                        <m:r>
                          <a:rPr lang="it-IT" sz="2400" b="1" i="1" dirty="0">
                            <a:latin typeface="Cambria Math" panose="02040503050406030204" pitchFamily="18" charset="0"/>
                            <a:ea typeface="Cambria Math" panose="02040503050406030204" pitchFamily="18" charset="0"/>
                          </a:rPr>
                          <m:t>−</m:t>
                        </m:r>
                        <m:r>
                          <a:rPr lang="it-IT" sz="2400" b="1" i="1" dirty="0">
                            <a:latin typeface="Cambria Math" panose="02040503050406030204" pitchFamily="18" charset="0"/>
                            <a:ea typeface="Cambria Math" panose="02040503050406030204" pitchFamily="18" charset="0"/>
                          </a:rPr>
                          <m:t>𝟐</m:t>
                        </m:r>
                        <m:r>
                          <a:rPr lang="it-IT" sz="2400" b="1" i="1" dirty="0">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endParaRPr lang="it-IT" sz="2400" b="1" i="1" dirty="0">
                  <a:latin typeface="Cambria Math" panose="02040503050406030204" pitchFamily="18" charset="0"/>
                  <a:ea typeface="Cambria Math" panose="02040503050406030204" pitchFamily="18" charset="0"/>
                </a:endParaRPr>
              </a:p>
              <a:p>
                <a:endParaRPr lang="it-IT" i="1" dirty="0">
                  <a:latin typeface="Cambria Math" panose="02040503050406030204" pitchFamily="18" charset="0"/>
                  <a:ea typeface="Cambria Math" panose="02040503050406030204" pitchFamily="18" charset="0"/>
                </a:endParaRPr>
              </a:p>
              <a:p>
                <a:r>
                  <a:rPr lang="it-IT" i="1" dirty="0">
                    <a:latin typeface="Cambria Math" panose="02040503050406030204" pitchFamily="18" charset="0"/>
                    <a:ea typeface="Cambria Math" panose="02040503050406030204" pitchFamily="18" charset="0"/>
                  </a:rPr>
                  <a:t> </a:t>
                </a:r>
              </a:p>
              <a:p>
                <a:r>
                  <a:rPr lang="it-IT" sz="2400" i="1" dirty="0">
                    <a:latin typeface="Cambria Math" panose="02040503050406030204" pitchFamily="18" charset="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cs typeface="Verdana" panose="020B0604030504040204" pitchFamily="34" charset="0"/>
                      </a:rPr>
                      <m:t>∆</m:t>
                    </m:r>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1" i="1">
                        <a:latin typeface="Cambria Math" panose="02040503050406030204" pitchFamily="18" charset="0"/>
                        <a:ea typeface="Cambria Math" panose="02040503050406030204" pitchFamily="18" charset="0"/>
                        <a:cs typeface="Verdana" panose="020B0604030504040204" pitchFamily="34"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m:t>
                            </m:r>
                            <m:r>
                              <a:rPr lang="it-IT" sz="2400" b="0" i="1" dirty="0" smtClean="0">
                                <a:solidFill>
                                  <a:srgbClr val="FF0000"/>
                                </a:solidFill>
                                <a:latin typeface="Cambria Math" panose="02040503050406030204" pitchFamily="18" charset="0"/>
                                <a:ea typeface="Cambria Math" panose="02040503050406030204" pitchFamily="18" charset="0"/>
                              </a:rPr>
                              <m:t>𝑞</m:t>
                            </m:r>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𝑞𝑤</m:t>
                            </m:r>
                          </m:e>
                          <m:sub>
                            <m:r>
                              <a:rPr lang="it-IT" sz="2400" i="1" dirty="0">
                                <a:latin typeface="Cambria Math" panose="02040503050406030204" pitchFamily="18" charset="0"/>
                                <a:ea typeface="Cambria Math" panose="02040503050406030204" pitchFamily="18" charset="0"/>
                              </a:rPr>
                              <m:t>𝐴𝑎</m:t>
                            </m:r>
                          </m:sub>
                        </m:sSub>
                        <m:r>
                          <a:rPr lang="it-IT" sz="2400" b="1" i="1" dirty="0">
                            <a:latin typeface="Cambria Math" panose="02040503050406030204" pitchFamily="18" charset="0"/>
                            <a:ea typeface="Cambria Math" panose="02040503050406030204" pitchFamily="18" charset="0"/>
                          </a:rPr>
                          <m:t>(</m:t>
                        </m:r>
                        <m:r>
                          <a:rPr lang="it-IT" sz="2400" b="1" i="1" dirty="0" smtClean="0">
                            <a:solidFill>
                              <a:srgbClr val="FF0000"/>
                            </a:solidFill>
                            <a:latin typeface="Cambria Math" panose="02040503050406030204" pitchFamily="18" charset="0"/>
                            <a:ea typeface="Cambria Math" panose="02040503050406030204" pitchFamily="18" charset="0"/>
                          </a:rPr>
                          <m:t>𝒒</m:t>
                        </m:r>
                        <m:r>
                          <a:rPr lang="it-IT" sz="2400" b="1" i="1" dirty="0" smtClean="0">
                            <a:solidFill>
                              <a:srgbClr val="FF0000"/>
                            </a:solidFill>
                            <a:latin typeface="Cambria Math" panose="02040503050406030204" pitchFamily="18" charset="0"/>
                            <a:ea typeface="Cambria Math" panose="02040503050406030204" pitchFamily="18" charset="0"/>
                          </a:rPr>
                          <m:t>−</m:t>
                        </m:r>
                        <m:r>
                          <a:rPr lang="it-IT" sz="2400" b="1" i="1" dirty="0" smtClean="0">
                            <a:solidFill>
                              <a:srgbClr val="FF0000"/>
                            </a:solidFill>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r>
                              <a:rPr lang="it-IT" sz="2400" b="0" i="1" dirty="0" smtClean="0">
                                <a:latin typeface="Cambria Math" panose="02040503050406030204" pitchFamily="18" charset="0"/>
                                <a:ea typeface="Cambria Math" panose="02040503050406030204" pitchFamily="18" charset="0"/>
                              </a:rPr>
                              <m:t>𝑤</m:t>
                            </m:r>
                          </m:e>
                          <m:sub>
                            <m:r>
                              <a:rPr lang="it-IT" sz="2400" b="1" i="1" dirty="0" smtClean="0">
                                <a:latin typeface="Cambria Math" panose="02040503050406030204" pitchFamily="18" charset="0"/>
                                <a:ea typeface="Cambria Math" panose="02040503050406030204" pitchFamily="18" charset="0"/>
                              </a:rPr>
                              <m:t>𝒂𝒂</m:t>
                            </m:r>
                          </m:sub>
                        </m:sSub>
                      </m:den>
                    </m:f>
                    <m:r>
                      <a:rPr lang="it-IT" sz="2400" b="1" i="1" dirty="0" smtClean="0">
                        <a:latin typeface="Cambria Math" panose="02040503050406030204" pitchFamily="18" charset="0"/>
                        <a:ea typeface="Cambria Math" panose="02040503050406030204" pitchFamily="18"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p>
                          <m:sSupPr>
                            <m:ctrlPr>
                              <a:rPr lang="it-IT" sz="2400" b="1" i="1" dirty="0" smtClean="0">
                                <a:solidFill>
                                  <a:srgbClr val="FF0000"/>
                                </a:solidFill>
                                <a:latin typeface="Cambria Math" panose="02040503050406030204" pitchFamily="18" charset="0"/>
                                <a:ea typeface="Cambria Math" panose="02040503050406030204" pitchFamily="18" charset="0"/>
                              </a:rPr>
                            </m:ctrlPr>
                          </m:sSupPr>
                          <m:e>
                            <m:r>
                              <a:rPr lang="it-IT" sz="2400" b="1" i="1" dirty="0" smtClean="0">
                                <a:solidFill>
                                  <a:srgbClr val="FF0000"/>
                                </a:solidFill>
                                <a:latin typeface="Cambria Math" panose="02040503050406030204" pitchFamily="18" charset="0"/>
                                <a:ea typeface="Cambria Math" panose="02040503050406030204" pitchFamily="18" charset="0"/>
                              </a:rPr>
                              <m:t>𝒒</m:t>
                            </m:r>
                          </m:e>
                          <m:sup>
                            <m:r>
                              <a:rPr lang="it-IT" sz="2400" b="1" i="1" dirty="0" smtClean="0">
                                <a:solidFill>
                                  <a:srgbClr val="FF0000"/>
                                </a:solidFill>
                                <a:latin typeface="Cambria Math" panose="02040503050406030204" pitchFamily="18" charset="0"/>
                                <a:ea typeface="Cambria Math" panose="02040503050406030204" pitchFamily="18" charset="0"/>
                              </a:rPr>
                              <m:t>𝟐</m:t>
                            </m:r>
                          </m:sup>
                        </m:sSup>
                        <m:sSub>
                          <m:sSubPr>
                            <m:ctrlPr>
                              <a:rPr lang="it-IT" sz="2400" i="1" dirty="0" smtClean="0">
                                <a:latin typeface="Cambria Math" panose="02040503050406030204" pitchFamily="18" charset="0"/>
                                <a:ea typeface="Cambria Math" panose="02040503050406030204" pitchFamily="18" charset="0"/>
                              </a:rPr>
                            </m:ctrlPr>
                          </m:sSubPr>
                          <m:e>
                            <m:r>
                              <a:rPr lang="it-IT" sz="2400" b="0" i="1" dirty="0" smtClean="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𝐴𝑎</m:t>
                            </m:r>
                          </m:sub>
                        </m:sSub>
                        <m:r>
                          <a:rPr lang="it-IT" sz="2400" b="0" i="1" dirty="0" smtClean="0">
                            <a:latin typeface="Cambria Math" panose="02040503050406030204" pitchFamily="18" charset="0"/>
                            <a:ea typeface="Cambria Math" panose="02040503050406030204" pitchFamily="18" charset="0"/>
                          </a:rPr>
                          <m:t>−</m:t>
                        </m:r>
                        <m:r>
                          <a:rPr lang="it-IT" sz="2400" b="0" i="1" dirty="0" smtClean="0">
                            <a:solidFill>
                              <a:srgbClr val="FF0000"/>
                            </a:solidFill>
                            <a:latin typeface="Cambria Math" panose="02040503050406030204" pitchFamily="18" charset="0"/>
                            <a:ea typeface="Cambria Math" panose="02040503050406030204" pitchFamily="18" charset="0"/>
                          </a:rPr>
                          <m:t>𝑝𝑞</m:t>
                        </m:r>
                        <m:sSub>
                          <m:sSubPr>
                            <m:ctrlPr>
                              <a:rPr lang="it-IT" sz="2400" b="0" i="1" dirty="0" smtClean="0">
                                <a:latin typeface="Cambria Math" panose="02040503050406030204" pitchFamily="18" charset="0"/>
                                <a:ea typeface="Cambria Math" panose="02040503050406030204" pitchFamily="18" charset="0"/>
                              </a:rPr>
                            </m:ctrlPr>
                          </m:sSubPr>
                          <m:e>
                            <m:r>
                              <a:rPr lang="it-IT" sz="2400" b="0" i="1" dirty="0" smtClean="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endParaRPr lang="it-IT" sz="2400" b="1" i="1" dirty="0">
                  <a:latin typeface="Cambria Math" panose="02040503050406030204" pitchFamily="18" charset="0"/>
                  <a:ea typeface="Cambria Math" panose="02040503050406030204" pitchFamily="18" charset="0"/>
                </a:endParaRPr>
              </a:p>
              <a:p>
                <a:endParaRPr lang="it-IT" b="1" i="1" dirty="0">
                  <a:latin typeface="Cambria Math" panose="02040503050406030204" pitchFamily="18" charset="0"/>
                  <a:ea typeface="Cambria Math" panose="02040503050406030204" pitchFamily="18" charset="0"/>
                </a:endParaRPr>
              </a:p>
              <a:p>
                <a:endParaRPr lang="it-IT" b="1" i="1" dirty="0">
                  <a:latin typeface="Cambria Math" panose="02040503050406030204" pitchFamily="18" charset="0"/>
                  <a:ea typeface="Cambria Math" panose="02040503050406030204" pitchFamily="18" charset="0"/>
                </a:endParaRPr>
              </a:p>
              <a:p>
                <a14:m>
                  <m:oMath xmlns:m="http://schemas.openxmlformats.org/officeDocument/2006/math">
                    <m:r>
                      <a:rPr lang="it-IT" sz="2400" i="1">
                        <a:latin typeface="Cambria Math" panose="02040503050406030204" pitchFamily="18" charset="0"/>
                        <a:ea typeface="Cambria Math" panose="02040503050406030204" pitchFamily="18" charset="0"/>
                        <a:cs typeface="Verdana" panose="020B0604030504040204" pitchFamily="34" charset="0"/>
                      </a:rPr>
                      <m:t>∆</m:t>
                    </m:r>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1" i="1">
                        <a:latin typeface="Cambria Math" panose="02040503050406030204" pitchFamily="18" charset="0"/>
                        <a:ea typeface="Cambria Math" panose="02040503050406030204" pitchFamily="18" charset="0"/>
                        <a:cs typeface="Verdana" panose="020B0604030504040204" pitchFamily="34"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0"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t>𝑞</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𝑞</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𝑝</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𝑞</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r>
                  <a:rPr lang="it-IT" sz="2000" b="1" i="1" dirty="0">
                    <a:latin typeface="Cambria Math" panose="02040503050406030204" pitchFamily="18" charset="0"/>
                    <a:ea typeface="Cambria Math" panose="02040503050406030204" pitchFamily="18" charset="0"/>
                  </a:rPr>
                  <a:t>	</a:t>
                </a:r>
                <a14:m>
                  <m:oMath xmlns:m="http://schemas.openxmlformats.org/officeDocument/2006/math">
                    <m:r>
                      <a:rPr lang="it-IT" sz="3600" i="1">
                        <a:latin typeface="Cambria Math" panose="02040503050406030204" pitchFamily="18" charset="0"/>
                        <a:ea typeface="Cambria Math" panose="02040503050406030204" pitchFamily="18" charset="0"/>
                        <a:cs typeface="Verdana" panose="020B0604030504040204" pitchFamily="34" charset="0"/>
                      </a:rPr>
                      <m:t>∆</m:t>
                    </m:r>
                    <m:r>
                      <a:rPr lang="it-IT" sz="3600" i="1">
                        <a:latin typeface="Cambria Math" panose="02040503050406030204" pitchFamily="18" charset="0"/>
                        <a:ea typeface="Cambria Math" panose="02040503050406030204" pitchFamily="18" charset="0"/>
                        <a:cs typeface="Verdana" panose="020B0604030504040204" pitchFamily="34" charset="0"/>
                      </a:rPr>
                      <m:t>𝑝</m:t>
                    </m:r>
                    <m:r>
                      <a:rPr lang="it-IT" sz="3600" b="1" i="1">
                        <a:latin typeface="Cambria Math" panose="02040503050406030204" pitchFamily="18" charset="0"/>
                        <a:ea typeface="Cambria Math" panose="02040503050406030204" pitchFamily="18" charset="0"/>
                        <a:cs typeface="Verdana" panose="020B0604030504040204" pitchFamily="34" charset="0"/>
                      </a:rPr>
                      <m:t>=</m:t>
                    </m:r>
                    <m:f>
                      <m:fPr>
                        <m:ctrlPr>
                          <a:rPr lang="it-IT" sz="3600" b="1" i="1">
                            <a:latin typeface="Cambria Math" panose="02040503050406030204" pitchFamily="18" charset="0"/>
                            <a:ea typeface="Cambria Math" panose="02040503050406030204" pitchFamily="18" charset="0"/>
                            <a:cs typeface="Verdana" panose="020B0604030504040204" pitchFamily="34" charset="0"/>
                          </a:rPr>
                        </m:ctrlPr>
                      </m:fPr>
                      <m:num>
                        <m:r>
                          <a:rPr lang="it-IT" sz="3600" i="1">
                            <a:latin typeface="Cambria Math" panose="02040503050406030204" pitchFamily="18" charset="0"/>
                            <a:ea typeface="Cambria Math" panose="02040503050406030204" pitchFamily="18" charset="0"/>
                            <a:cs typeface="Verdana" panose="020B0604030504040204" pitchFamily="34" charset="0"/>
                          </a:rPr>
                          <m:t>𝑝𝑞</m:t>
                        </m:r>
                        <m:d>
                          <m:dPr>
                            <m:begChr m:val="["/>
                            <m:ctrlPr>
                              <a:rPr lang="it-IT" sz="3600" i="1">
                                <a:latin typeface="Cambria Math" panose="02040503050406030204" pitchFamily="18" charset="0"/>
                                <a:ea typeface="Cambria Math" panose="02040503050406030204" pitchFamily="18" charset="0"/>
                              </a:rPr>
                            </m:ctrlPr>
                          </m:dPr>
                          <m:e>
                            <m:sSub>
                              <m:sSubPr>
                                <m:ctrlPr>
                                  <a:rPr lang="it-IT" sz="3600" i="1" dirty="0">
                                    <a:latin typeface="Cambria Math" panose="02040503050406030204" pitchFamily="18" charset="0"/>
                                    <a:ea typeface="Cambria Math" panose="02040503050406030204" pitchFamily="18" charset="0"/>
                                  </a:rPr>
                                </m:ctrlPr>
                              </m:sSubPr>
                              <m:e>
                                <m:r>
                                  <a:rPr lang="it-IT" sz="3600" i="1" dirty="0" smtClean="0">
                                    <a:solidFill>
                                      <a:srgbClr val="FF0000"/>
                                    </a:solidFill>
                                    <a:latin typeface="Cambria Math" panose="02040503050406030204" pitchFamily="18" charset="0"/>
                                    <a:ea typeface="Cambria Math" panose="02040503050406030204" pitchFamily="18" charset="0"/>
                                  </a:rPr>
                                  <m:t>𝑝</m:t>
                                </m:r>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e>
                        </m:d>
                        <m:r>
                          <a:rPr lang="it-IT" sz="3600" b="0" i="1" dirty="0" smtClean="0">
                            <a:latin typeface="Cambria Math" panose="02040503050406030204" pitchFamily="18" charset="0"/>
                            <a:ea typeface="Cambria Math" panose="02040503050406030204" pitchFamily="18" charset="0"/>
                          </a:rPr>
                          <m:t>+</m:t>
                        </m:r>
                        <m:r>
                          <a:rPr lang="it-IT" sz="3600" b="0" i="1" dirty="0" smtClean="0">
                            <a:solidFill>
                              <a:srgbClr val="FF0000"/>
                            </a:solidFill>
                            <a:latin typeface="Cambria Math" panose="02040503050406030204" pitchFamily="18" charset="0"/>
                            <a:ea typeface="Cambria Math" panose="02040503050406030204" pitchFamily="18" charset="0"/>
                          </a:rPr>
                          <m:t>𝑞</m:t>
                        </m:r>
                        <m:r>
                          <a:rPr lang="it-IT" sz="3600" b="0"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m:t>
                        </m:r>
                        <m:r>
                          <m:rPr>
                            <m:nor/>
                          </m:rPr>
                          <a:rPr lang="it-IT" sz="3600" i="1" dirty="0">
                            <a:latin typeface="Cambria Math" panose="02040503050406030204" pitchFamily="18" charset="0"/>
                            <a:ea typeface="Cambria Math" panose="02040503050406030204" pitchFamily="18" charset="0"/>
                          </a:rPr>
                          <m:t> </m:t>
                        </m:r>
                      </m:num>
                      <m:den>
                        <m:sSub>
                          <m:sSubPr>
                            <m:ctrlPr>
                              <a:rPr lang="it-IT" sz="36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𝑝</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2</m:t>
                                </m:r>
                                <m:r>
                                  <a:rPr lang="it-IT" sz="3600" i="1" dirty="0">
                                    <a:latin typeface="Cambria Math" panose="02040503050406030204" pitchFamily="18" charset="0"/>
                                    <a:ea typeface="Cambria Math" panose="02040503050406030204" pitchFamily="18" charset="0"/>
                                  </a:rPr>
                                  <m:t>𝑝𝑞𝑤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𝑞</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e>
                          <m:sub/>
                        </m:sSub>
                      </m:den>
                    </m:f>
                  </m:oMath>
                </a14:m>
                <a:endParaRPr lang="it-IT" sz="3600" b="1" i="1" dirty="0">
                  <a:latin typeface="Cambria Math" panose="02040503050406030204" pitchFamily="18" charset="0"/>
                  <a:ea typeface="Cambria Math" panose="02040503050406030204" pitchFamily="18" charset="0"/>
                </a:endParaRPr>
              </a:p>
              <a:p>
                <a:endParaRPr lang="it-IT" sz="3600" b="1" i="1" dirty="0">
                  <a:latin typeface="Cambria Math" panose="02040503050406030204" pitchFamily="18" charset="0"/>
                  <a:ea typeface="Cambria Math" panose="02040503050406030204" pitchFamily="18" charset="0"/>
                </a:endParaRPr>
              </a:p>
              <a:p>
                <a:endParaRPr lang="it-IT" sz="3600" i="1" dirty="0">
                  <a:latin typeface="Cambria Math" panose="02040503050406030204" pitchFamily="18" charset="0"/>
                  <a:ea typeface="Cambria Math" panose="020405030504060302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307975" y="2964073"/>
                <a:ext cx="11145808" cy="4567854"/>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37393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mc:AlternateContent xmlns:mc="http://schemas.openxmlformats.org/markup-compatibility/2006" xmlns:a14="http://schemas.microsoft.com/office/drawing/2010/main">
        <mc:Choice Requires="a14">
          <p:sp>
            <p:nvSpPr>
              <p:cNvPr id="2" name="CasellaDiTesto 1"/>
              <p:cNvSpPr txBox="1"/>
              <p:nvPr/>
            </p:nvSpPr>
            <p:spPr>
              <a:xfrm>
                <a:off x="668592" y="2398358"/>
                <a:ext cx="1085481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r>
                        <a:rPr lang="it-IT" sz="24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24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e>
                        <m:sup>
                          <m:r>
                            <a:rPr lang="it-IT" sz="24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oMath>
                  </m:oMathPara>
                </a14:m>
                <a:endParaRPr lang="it-IT" sz="24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668592" y="2398358"/>
                <a:ext cx="10854813" cy="369332"/>
              </a:xfrm>
              <a:prstGeom prst="rect">
                <a:avLst/>
              </a:prstGeom>
              <a:blipFill>
                <a:blip r:embed="rId2"/>
                <a:stretch>
                  <a:fillRect b="-262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1810916" y="3126306"/>
                <a:ext cx="8570167" cy="24221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3600" i="1" smtClean="0">
                          <a:latin typeface="Cambria Math" panose="02040503050406030204" pitchFamily="18" charset="0"/>
                          <a:ea typeface="Cambria Math" panose="02040503050406030204" pitchFamily="18" charset="0"/>
                          <a:cs typeface="Verdana" panose="020B0604030504040204" pitchFamily="34" charset="0"/>
                        </a:rPr>
                        <m:t>∆</m:t>
                      </m:r>
                      <m:r>
                        <a:rPr lang="it-IT" sz="3600" b="1" i="1" smtClean="0">
                          <a:latin typeface="Cambria Math" panose="02040503050406030204" pitchFamily="18" charset="0"/>
                          <a:ea typeface="Cambria Math" panose="02040503050406030204" pitchFamily="18" charset="0"/>
                          <a:cs typeface="Verdana" panose="020B0604030504040204" pitchFamily="34" charset="0"/>
                        </a:rPr>
                        <m:t>𝒒</m:t>
                      </m:r>
                      <m:r>
                        <a:rPr lang="it-IT" sz="3600" b="1" i="1">
                          <a:latin typeface="Cambria Math" panose="02040503050406030204" pitchFamily="18" charset="0"/>
                          <a:ea typeface="Cambria Math" panose="02040503050406030204" pitchFamily="18" charset="0"/>
                          <a:cs typeface="Verdana" panose="020B0604030504040204" pitchFamily="34" charset="0"/>
                        </a:rPr>
                        <m:t>=</m:t>
                      </m:r>
                      <m:f>
                        <m:fPr>
                          <m:ctrlPr>
                            <a:rPr lang="it-IT" sz="3600" b="1" i="1">
                              <a:latin typeface="Cambria Math" panose="02040503050406030204" pitchFamily="18" charset="0"/>
                              <a:ea typeface="Cambria Math" panose="02040503050406030204" pitchFamily="18" charset="0"/>
                              <a:cs typeface="Verdana" panose="020B0604030504040204" pitchFamily="34" charset="0"/>
                            </a:rPr>
                          </m:ctrlPr>
                        </m:fPr>
                        <m:num>
                          <m:r>
                            <a:rPr lang="it-IT" sz="3600" i="1">
                              <a:latin typeface="Cambria Math" panose="02040503050406030204" pitchFamily="18" charset="0"/>
                              <a:ea typeface="Cambria Math" panose="02040503050406030204" pitchFamily="18" charset="0"/>
                              <a:cs typeface="Verdana" panose="020B0604030504040204" pitchFamily="34" charset="0"/>
                            </a:rPr>
                            <m:t>𝑝𝑞</m:t>
                          </m:r>
                          <m:d>
                            <m:dPr>
                              <m:begChr m:val="["/>
                              <m:ctrlPr>
                                <a:rPr lang="it-IT" sz="3600" i="1">
                                  <a:latin typeface="Cambria Math" panose="02040503050406030204" pitchFamily="18" charset="0"/>
                                  <a:ea typeface="Cambria Math" panose="02040503050406030204" pitchFamily="18" charset="0"/>
                                </a:rPr>
                              </m:ctrlPr>
                            </m:dPr>
                            <m:e>
                              <m:sSub>
                                <m:sSubPr>
                                  <m:ctrlPr>
                                    <a:rPr lang="it-IT" sz="3600" i="1" dirty="0">
                                      <a:latin typeface="Cambria Math" panose="02040503050406030204" pitchFamily="18" charset="0"/>
                                      <a:ea typeface="Cambria Math" panose="02040503050406030204" pitchFamily="18" charset="0"/>
                                    </a:rPr>
                                  </m:ctrlPr>
                                </m:sSubPr>
                                <m:e>
                                  <m:r>
                                    <a:rPr lang="it-IT" sz="3600" b="0" i="1" dirty="0" smtClean="0">
                                      <a:latin typeface="Cambria Math" panose="02040503050406030204" pitchFamily="18" charset="0"/>
                                      <a:ea typeface="Cambria Math" panose="02040503050406030204" pitchFamily="18" charset="0"/>
                                    </a:rPr>
                                    <m:t>𝑞</m:t>
                                  </m:r>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r>
                                <a:rPr lang="it-IT" sz="3600" b="1"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e>
                          </m:d>
                          <m:r>
                            <a:rPr lang="it-IT" sz="3600" b="0" i="1" dirty="0" smtClean="0">
                              <a:latin typeface="Cambria Math" panose="02040503050406030204" pitchFamily="18" charset="0"/>
                              <a:ea typeface="Cambria Math" panose="02040503050406030204" pitchFamily="18" charset="0"/>
                            </a:rPr>
                            <m:t>+</m:t>
                          </m:r>
                          <m:r>
                            <a:rPr lang="it-IT" sz="3600" b="0" i="1" dirty="0" smtClean="0">
                              <a:latin typeface="Cambria Math" panose="02040503050406030204" pitchFamily="18" charset="0"/>
                              <a:ea typeface="Cambria Math" panose="02040503050406030204" pitchFamily="18" charset="0"/>
                            </a:rPr>
                            <m:t>𝑝</m:t>
                          </m:r>
                          <m:r>
                            <a:rPr lang="it-IT" sz="3600" b="0"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𝐴𝐴</m:t>
                              </m:r>
                            </m:sub>
                          </m:sSub>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m:t>
                          </m:r>
                          <m:r>
                            <m:rPr>
                              <m:nor/>
                            </m:rPr>
                            <a:rPr lang="it-IT" sz="3600" i="1" dirty="0">
                              <a:latin typeface="Cambria Math" panose="02040503050406030204" pitchFamily="18" charset="0"/>
                              <a:ea typeface="Cambria Math" panose="02040503050406030204" pitchFamily="18" charset="0"/>
                            </a:rPr>
                            <m:t> </m:t>
                          </m:r>
                        </m:num>
                        <m:den>
                          <m:sSub>
                            <m:sSubPr>
                              <m:ctrlPr>
                                <a:rPr lang="it-IT" sz="36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𝑝</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2</m:t>
                                  </m:r>
                                  <m:r>
                                    <a:rPr lang="it-IT" sz="3600" i="1" dirty="0">
                                      <a:latin typeface="Cambria Math" panose="02040503050406030204" pitchFamily="18" charset="0"/>
                                      <a:ea typeface="Cambria Math" panose="02040503050406030204" pitchFamily="18" charset="0"/>
                                    </a:rPr>
                                    <m:t>𝑝𝑞𝑤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𝑞</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e>
                            <m:sub/>
                          </m:sSub>
                        </m:den>
                      </m:f>
                    </m:oMath>
                  </m:oMathPara>
                </a14:m>
                <a:endParaRPr lang="it-IT" sz="3600" b="1" i="1" dirty="0">
                  <a:latin typeface="Cambria Math" panose="02040503050406030204" pitchFamily="18" charset="0"/>
                  <a:ea typeface="Cambria Math" panose="02040503050406030204" pitchFamily="18" charset="0"/>
                </a:endParaRPr>
              </a:p>
              <a:p>
                <a:endParaRPr lang="it-IT" sz="3600" b="1" i="1" dirty="0">
                  <a:latin typeface="Cambria Math" panose="02040503050406030204" pitchFamily="18" charset="0"/>
                  <a:ea typeface="Cambria Math" panose="02040503050406030204" pitchFamily="18" charset="0"/>
                </a:endParaRPr>
              </a:p>
              <a:p>
                <a:endParaRPr lang="it-IT" sz="3600" i="1" dirty="0">
                  <a:latin typeface="Cambria Math" panose="02040503050406030204" pitchFamily="18" charset="0"/>
                  <a:ea typeface="Cambria Math" panose="020405030504060302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1810916" y="3126306"/>
                <a:ext cx="8570167" cy="2422138"/>
              </a:xfrm>
              <a:prstGeom prst="rect">
                <a:avLst/>
              </a:prstGeom>
              <a:blipFill>
                <a:blip r:embed="rId3"/>
                <a:stretch>
                  <a:fillRect/>
                </a:stretch>
              </a:blipFill>
            </p:spPr>
            <p:txBody>
              <a:bodyPr/>
              <a:lstStyle/>
              <a:p>
                <a:r>
                  <a:rPr lang="it-IT">
                    <a:noFill/>
                  </a:rPr>
                  <a:t> </a:t>
                </a:r>
              </a:p>
            </p:txBody>
          </p:sp>
        </mc:Fallback>
      </mc:AlternateContent>
      <p:sp>
        <p:nvSpPr>
          <p:cNvPr id="4" name="CasellaDiTesto 3"/>
          <p:cNvSpPr txBox="1"/>
          <p:nvPr/>
        </p:nvSpPr>
        <p:spPr>
          <a:xfrm>
            <a:off x="4354591" y="1634275"/>
            <a:ext cx="3482813" cy="523220"/>
          </a:xfrm>
          <a:prstGeom prst="rect">
            <a:avLst/>
          </a:prstGeom>
          <a:noFill/>
        </p:spPr>
        <p:txBody>
          <a:bodyPr wrap="none" rtlCol="0">
            <a:spAutoFit/>
          </a:bodyPr>
          <a:lstStyle/>
          <a:p>
            <a:r>
              <a:rPr lang="it-IT" sz="2800" dirty="0"/>
              <a:t>In modo analogo si ha:</a:t>
            </a:r>
          </a:p>
        </p:txBody>
      </p:sp>
    </p:spTree>
    <p:extLst>
      <p:ext uri="{BB962C8B-B14F-4D97-AF65-F5344CB8AC3E}">
        <p14:creationId xmlns:p14="http://schemas.microsoft.com/office/powerpoint/2010/main" val="375813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0661" y="734624"/>
            <a:ext cx="9805877" cy="192089"/>
          </a:xfrm>
        </p:spPr>
        <p:txBody>
          <a:bodyPr anchor="ctr"/>
          <a:lstStyle/>
          <a:p>
            <a:r>
              <a:rPr lang="it-IT" altLang="it-IT" sz="2000" dirty="0">
                <a:latin typeface="Times New Roman" panose="02020603050405020304" pitchFamily="18" charset="0"/>
              </a:rPr>
              <a:t>Cambiamento delle frequenze alleliche e genotipiche dopo una generazione di selezione</a:t>
            </a:r>
          </a:p>
        </p:txBody>
      </p:sp>
      <p:sp>
        <p:nvSpPr>
          <p:cNvPr id="2051" name="Rectangle 3"/>
          <p:cNvSpPr>
            <a:spLocks noGrp="1" noChangeArrowheads="1"/>
          </p:cNvSpPr>
          <p:nvPr>
            <p:ph type="subTitle" idx="1"/>
          </p:nvPr>
        </p:nvSpPr>
        <p:spPr>
          <a:xfrm>
            <a:off x="1828800" y="990600"/>
            <a:ext cx="8458200" cy="5562600"/>
          </a:xfrm>
        </p:spPr>
        <p:txBody>
          <a:bodyPr/>
          <a:lstStyle/>
          <a:p>
            <a:r>
              <a:rPr lang="it-IT" altLang="it-IT" sz="3200"/>
              <a:t> </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95400"/>
            <a:ext cx="6629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667001"/>
            <a:ext cx="79248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953000"/>
            <a:ext cx="86868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6096000"/>
            <a:ext cx="7467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Text Box 10"/>
          <p:cNvSpPr txBox="1">
            <a:spLocks noChangeArrowheads="1"/>
          </p:cNvSpPr>
          <p:nvPr/>
        </p:nvSpPr>
        <p:spPr bwMode="auto">
          <a:xfrm>
            <a:off x="5943600" y="3581401"/>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b="1">
                <a:solidFill>
                  <a:srgbClr val="000000"/>
                </a:solidFill>
                <a:latin typeface="Arial" panose="020B0604020202020204" pitchFamily="34" charset="0"/>
              </a:rPr>
              <a:t>:</a:t>
            </a:r>
          </a:p>
        </p:txBody>
      </p:sp>
      <p:sp>
        <p:nvSpPr>
          <p:cNvPr id="2059" name="Text Box 11"/>
          <p:cNvSpPr txBox="1">
            <a:spLocks noChangeArrowheads="1"/>
          </p:cNvSpPr>
          <p:nvPr/>
        </p:nvSpPr>
        <p:spPr bwMode="auto">
          <a:xfrm>
            <a:off x="7664450" y="3581401"/>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b="1">
                <a:solidFill>
                  <a:srgbClr val="000000"/>
                </a:solidFill>
                <a:latin typeface="Arial" panose="020B0604020202020204" pitchFamily="34" charset="0"/>
              </a:rPr>
              <a:t>:</a:t>
            </a:r>
          </a:p>
        </p:txBody>
      </p:sp>
      <p:sp>
        <p:nvSpPr>
          <p:cNvPr id="10" name="Rectangle 2"/>
          <p:cNvSpPr txBox="1">
            <a:spLocks noChangeArrowheads="1"/>
          </p:cNvSpPr>
          <p:nvPr/>
        </p:nvSpPr>
        <p:spPr bwMode="auto">
          <a:xfrm>
            <a:off x="1963479" y="221069"/>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2000" dirty="0">
                <a:latin typeface="Times New Roman" panose="02020603050405020304" pitchFamily="18" charset="0"/>
              </a:rPr>
              <a:t>RIASSUMENDO</a:t>
            </a:r>
          </a:p>
        </p:txBody>
      </p:sp>
    </p:spTree>
    <p:extLst>
      <p:ext uri="{BB962C8B-B14F-4D97-AF65-F5344CB8AC3E}">
        <p14:creationId xmlns:p14="http://schemas.microsoft.com/office/powerpoint/2010/main" val="3075339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0" fill="hold"/>
                                        <p:tgtEl>
                                          <p:spTgt spid="2053"/>
                                        </p:tgtEl>
                                        <p:attrNameLst>
                                          <p:attrName>ppt_x</p:attrName>
                                        </p:attrNameLst>
                                      </p:cBhvr>
                                      <p:tavLst>
                                        <p:tav tm="0">
                                          <p:val>
                                            <p:strVal val="#ppt_x"/>
                                          </p:val>
                                        </p:tav>
                                        <p:tav tm="100000">
                                          <p:val>
                                            <p:strVal val="#ppt_x"/>
                                          </p:val>
                                        </p:tav>
                                      </p:tavLst>
                                    </p:anim>
                                    <p:anim calcmode="lin" valueType="num">
                                      <p:cBhvr additive="base">
                                        <p:cTn id="8" dur="50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0" fill="hold"/>
                                        <p:tgtEl>
                                          <p:spTgt spid="2055"/>
                                        </p:tgtEl>
                                        <p:attrNameLst>
                                          <p:attrName>ppt_x</p:attrName>
                                        </p:attrNameLst>
                                      </p:cBhvr>
                                      <p:tavLst>
                                        <p:tav tm="0">
                                          <p:val>
                                            <p:strVal val="#ppt_x"/>
                                          </p:val>
                                        </p:tav>
                                        <p:tav tm="100000">
                                          <p:val>
                                            <p:strVal val="#ppt_x"/>
                                          </p:val>
                                        </p:tav>
                                      </p:tavLst>
                                    </p:anim>
                                    <p:anim calcmode="lin" valueType="num">
                                      <p:cBhvr additive="base">
                                        <p:cTn id="14" dur="50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additive="base">
                                        <p:cTn id="19" dur="5000" fill="hold"/>
                                        <p:tgtEl>
                                          <p:spTgt spid="2056"/>
                                        </p:tgtEl>
                                        <p:attrNameLst>
                                          <p:attrName>ppt_x</p:attrName>
                                        </p:attrNameLst>
                                      </p:cBhvr>
                                      <p:tavLst>
                                        <p:tav tm="0">
                                          <p:val>
                                            <p:strVal val="#ppt_x"/>
                                          </p:val>
                                        </p:tav>
                                        <p:tav tm="100000">
                                          <p:val>
                                            <p:strVal val="#ppt_x"/>
                                          </p:val>
                                        </p:tav>
                                      </p:tavLst>
                                    </p:anim>
                                    <p:anim calcmode="lin" valueType="num">
                                      <p:cBhvr additive="base">
                                        <p:cTn id="20" dur="50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0" fill="hold"/>
                                        <p:tgtEl>
                                          <p:spTgt spid="2057"/>
                                        </p:tgtEl>
                                        <p:attrNameLst>
                                          <p:attrName>ppt_x</p:attrName>
                                        </p:attrNameLst>
                                      </p:cBhvr>
                                      <p:tavLst>
                                        <p:tav tm="0">
                                          <p:val>
                                            <p:strVal val="#ppt_x"/>
                                          </p:val>
                                        </p:tav>
                                        <p:tav tm="100000">
                                          <p:val>
                                            <p:strVal val="#ppt_x"/>
                                          </p:val>
                                        </p:tav>
                                      </p:tavLst>
                                    </p:anim>
                                    <p:anim calcmode="lin" valueType="num">
                                      <p:cBhvr additive="base">
                                        <p:cTn id="26" dur="50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TEORIA EVOLUTIVA</a:t>
            </a:r>
          </a:p>
        </p:txBody>
      </p:sp>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Picture 3" descr=" "/>
          <p:cNvPicPr>
            <a:picLocks noChangeAspect="1" noChangeArrowheads="1"/>
          </p:cNvPicPr>
          <p:nvPr/>
        </p:nvPicPr>
        <p:blipFill>
          <a:blip r:embed="rId2"/>
          <a:srcRect/>
          <a:stretch>
            <a:fillRect/>
          </a:stretch>
        </p:blipFill>
        <p:spPr bwMode="auto">
          <a:xfrm>
            <a:off x="9464675" y="3017838"/>
            <a:ext cx="276225" cy="9525"/>
          </a:xfrm>
          <a:prstGeom prst="rect">
            <a:avLst/>
          </a:prstGeom>
          <a:noFill/>
          <a:ln w="9525">
            <a:noFill/>
            <a:miter lim="800000"/>
            <a:headEnd/>
            <a:tailEnd/>
          </a:ln>
        </p:spPr>
      </p:pic>
      <p:sp>
        <p:nvSpPr>
          <p:cNvPr id="11" name="Text Box 8"/>
          <p:cNvSpPr txBox="1">
            <a:spLocks noChangeArrowheads="1"/>
          </p:cNvSpPr>
          <p:nvPr/>
        </p:nvSpPr>
        <p:spPr bwMode="auto">
          <a:xfrm>
            <a:off x="0" y="2286000"/>
            <a:ext cx="9144000" cy="579438"/>
          </a:xfrm>
          <a:prstGeom prst="rect">
            <a:avLst/>
          </a:prstGeom>
          <a:noFill/>
          <a:ln w="9525">
            <a:noFill/>
            <a:miter lim="800000"/>
            <a:headEnd/>
            <a:tailEnd/>
          </a:ln>
          <a:effectLst/>
        </p:spPr>
        <p:txBody>
          <a:bodyPr>
            <a:prstTxWarp prst="textNoShape">
              <a:avLst/>
            </a:prstTxWarp>
            <a:spAutoFit/>
          </a:bodyPr>
          <a:lstStyle/>
          <a:p>
            <a:pPr algn="ctr"/>
            <a:endParaRPr lang="en-US" sz="3200">
              <a:latin typeface="Times New Roman" charset="0"/>
            </a:endParaRPr>
          </a:p>
        </p:txBody>
      </p:sp>
      <p:sp>
        <p:nvSpPr>
          <p:cNvPr id="12" name="Text Box 14"/>
          <p:cNvSpPr txBox="1">
            <a:spLocks noChangeArrowheads="1"/>
          </p:cNvSpPr>
          <p:nvPr/>
        </p:nvSpPr>
        <p:spPr bwMode="auto">
          <a:xfrm>
            <a:off x="304800" y="304800"/>
            <a:ext cx="184150" cy="457200"/>
          </a:xfrm>
          <a:prstGeom prst="rect">
            <a:avLst/>
          </a:prstGeom>
          <a:noFill/>
          <a:ln w="9525">
            <a:noFill/>
            <a:miter lim="800000"/>
            <a:headEnd/>
            <a:tailEnd/>
          </a:ln>
          <a:effectLst/>
        </p:spPr>
        <p:txBody>
          <a:bodyPr wrap="none">
            <a:prstTxWarp prst="textNoShape">
              <a:avLst/>
            </a:prstTxWarp>
            <a:spAutoFit/>
          </a:bodyPr>
          <a:lstStyle/>
          <a:p>
            <a:endParaRPr lang="it-IT" sz="2400" b="0"/>
          </a:p>
        </p:txBody>
      </p:sp>
      <p:sp>
        <p:nvSpPr>
          <p:cNvPr id="14" name="Text Box 16"/>
          <p:cNvSpPr txBox="1">
            <a:spLocks noChangeArrowheads="1"/>
          </p:cNvSpPr>
          <p:nvPr/>
        </p:nvSpPr>
        <p:spPr bwMode="auto">
          <a:xfrm>
            <a:off x="0" y="1001598"/>
            <a:ext cx="12192000" cy="3170099"/>
          </a:xfrm>
          <a:prstGeom prst="rect">
            <a:avLst/>
          </a:prstGeom>
          <a:noFill/>
          <a:ln w="9525">
            <a:noFill/>
            <a:miter lim="800000"/>
            <a:headEnd/>
            <a:tailEnd/>
          </a:ln>
          <a:effectLst/>
        </p:spPr>
        <p:txBody>
          <a:bodyPr wrap="square">
            <a:prstTxWarp prst="textNoShape">
              <a:avLst/>
            </a:prstTxWarp>
            <a:spAutoFit/>
          </a:bodyPr>
          <a:lstStyle/>
          <a:p>
            <a:pPr marL="342900" indent="-342900">
              <a:spcBef>
                <a:spcPct val="50000"/>
              </a:spcBef>
              <a:buFontTx/>
              <a:buAutoNum type="arabicPeriod"/>
            </a:pPr>
            <a:r>
              <a:rPr lang="it-IT" sz="2000" b="0" dirty="0">
                <a:latin typeface="Verdana"/>
                <a:cs typeface="Verdana"/>
              </a:rPr>
              <a:t>Tutte le specie</a:t>
            </a:r>
            <a:r>
              <a:rPr lang="it-IT" sz="2000" dirty="0">
                <a:latin typeface="Verdana"/>
                <a:cs typeface="Verdana"/>
              </a:rPr>
              <a:t>/popolazioni </a:t>
            </a:r>
            <a:r>
              <a:rPr lang="it-IT" sz="2000" b="0" dirty="0">
                <a:latin typeface="Verdana"/>
                <a:cs typeface="Verdana"/>
              </a:rPr>
              <a:t>hanno più discendenti di quanti siano in grado di sopravvivere e riprodursi a loro volta</a:t>
            </a:r>
          </a:p>
          <a:p>
            <a:pPr marL="342900" indent="-342900">
              <a:spcBef>
                <a:spcPct val="50000"/>
              </a:spcBef>
            </a:pPr>
            <a:endParaRPr lang="it-IT" sz="2000" b="0" dirty="0">
              <a:latin typeface="Verdana"/>
              <a:cs typeface="Verdana"/>
            </a:endParaRPr>
          </a:p>
          <a:p>
            <a:pPr marL="457200" indent="-457200">
              <a:spcBef>
                <a:spcPct val="50000"/>
              </a:spcBef>
              <a:buFont typeface="+mj-lt"/>
              <a:buAutoNum type="arabicPeriod" startAt="2"/>
            </a:pPr>
            <a:r>
              <a:rPr lang="it-IT" sz="2000" b="0" dirty="0">
                <a:latin typeface="Verdana"/>
                <a:cs typeface="Verdana"/>
              </a:rPr>
              <a:t>Gli individui all’interno di una popolazione differiscono per la loro capacità di sopravvivere e riprodursi</a:t>
            </a:r>
          </a:p>
          <a:p>
            <a:pPr marL="342900" indent="-342900">
              <a:spcBef>
                <a:spcPct val="50000"/>
              </a:spcBef>
              <a:buFontTx/>
              <a:buAutoNum type="arabicPeriod" startAt="2"/>
            </a:pPr>
            <a:endParaRPr lang="it-IT" sz="2000" b="0" dirty="0">
              <a:latin typeface="Verdana"/>
              <a:cs typeface="Verdana"/>
            </a:endParaRPr>
          </a:p>
          <a:p>
            <a:pPr marL="342900" indent="-342900">
              <a:spcBef>
                <a:spcPct val="50000"/>
              </a:spcBef>
              <a:buFontTx/>
              <a:buAutoNum type="arabicPeriod" startAt="2"/>
            </a:pPr>
            <a:r>
              <a:rPr lang="it-IT" sz="2000" b="0" dirty="0">
                <a:latin typeface="Verdana"/>
                <a:cs typeface="Verdana"/>
              </a:rPr>
              <a:t>Una certa frazione della differenza nella capacità di </a:t>
            </a:r>
            <a:r>
              <a:rPr lang="it-IT" sz="2000" dirty="0">
                <a:latin typeface="Verdana"/>
                <a:cs typeface="Verdana"/>
              </a:rPr>
              <a:t>sopravvivere e </a:t>
            </a:r>
            <a:r>
              <a:rPr lang="it-IT" sz="2000" b="0" dirty="0">
                <a:latin typeface="Verdana"/>
                <a:cs typeface="Verdana"/>
              </a:rPr>
              <a:t>riprodursi è di origine ereditaria, in altre parole, dipende dal genotipo degli individui</a:t>
            </a:r>
          </a:p>
        </p:txBody>
      </p:sp>
      <p:sp>
        <p:nvSpPr>
          <p:cNvPr id="15" name="CasellaDiTesto 14"/>
          <p:cNvSpPr txBox="1"/>
          <p:nvPr/>
        </p:nvSpPr>
        <p:spPr>
          <a:xfrm>
            <a:off x="1" y="4560621"/>
            <a:ext cx="12192000" cy="707886"/>
          </a:xfrm>
          <a:prstGeom prst="rect">
            <a:avLst/>
          </a:prstGeom>
          <a:noFill/>
        </p:spPr>
        <p:txBody>
          <a:bodyPr wrap="square" rtlCol="0">
            <a:spAutoFit/>
          </a:bodyPr>
          <a:lstStyle/>
          <a:p>
            <a:pPr algn="ctr"/>
            <a:r>
              <a:rPr lang="it-IT" sz="2000" dirty="0">
                <a:latin typeface="Verdana"/>
                <a:cs typeface="Verdana"/>
              </a:rPr>
              <a:t>Dai tre punti precedenti discende che genotipi con una maggiore capacità di sopravvivere/riprodursi saranno più rappresentati nelle generazioni successive</a:t>
            </a:r>
          </a:p>
        </p:txBody>
      </p:sp>
    </p:spTree>
    <p:extLst>
      <p:ext uri="{BB962C8B-B14F-4D97-AF65-F5344CB8AC3E}">
        <p14:creationId xmlns:p14="http://schemas.microsoft.com/office/powerpoint/2010/main" val="252224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81575"/>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 dei genotipi in diversi tipi di selezione</a:t>
            </a:r>
          </a:p>
        </p:txBody>
      </p:sp>
      <p:graphicFrame>
        <p:nvGraphicFramePr>
          <p:cNvPr id="22" name="Tabella 21"/>
          <p:cNvGraphicFramePr>
            <a:graphicFrameLocks noGrp="1"/>
          </p:cNvGraphicFramePr>
          <p:nvPr>
            <p:extLst>
              <p:ext uri="{D42A27DB-BD31-4B8C-83A1-F6EECF244321}">
                <p14:modId xmlns:p14="http://schemas.microsoft.com/office/powerpoint/2010/main" val="3787114436"/>
              </p:ext>
            </p:extLst>
          </p:nvPr>
        </p:nvGraphicFramePr>
        <p:xfrm>
          <a:off x="0" y="926143"/>
          <a:ext cx="12192000" cy="3708400"/>
        </p:xfrm>
        <a:graphic>
          <a:graphicData uri="http://schemas.openxmlformats.org/drawingml/2006/table">
            <a:tbl>
              <a:tblPr firstRow="1">
                <a:tableStyleId>{9D7B26C5-4107-4FEC-AEDC-1716B250A1EF}</a:tableStyleId>
              </a:tblPr>
              <a:tblGrid>
                <a:gridCol w="4557252">
                  <a:extLst>
                    <a:ext uri="{9D8B030D-6E8A-4147-A177-3AD203B41FA5}">
                      <a16:colId xmlns:a16="http://schemas.microsoft.com/office/drawing/2014/main" val="20000"/>
                    </a:ext>
                  </a:extLst>
                </a:gridCol>
                <a:gridCol w="2256503">
                  <a:extLst>
                    <a:ext uri="{9D8B030D-6E8A-4147-A177-3AD203B41FA5}">
                      <a16:colId xmlns:a16="http://schemas.microsoft.com/office/drawing/2014/main" val="20001"/>
                    </a:ext>
                  </a:extLst>
                </a:gridCol>
                <a:gridCol w="2330245">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pPr algn="ctr"/>
                      <a:r>
                        <a:rPr lang="it-IT" dirty="0">
                          <a:latin typeface="Verdana"/>
                          <a:cs typeface="Verdana"/>
                        </a:rPr>
                        <a:t>Tipo di selezione</a:t>
                      </a:r>
                    </a:p>
                  </a:txBody>
                  <a:tcPr>
                    <a:lnR w="12700" cap="flat" cmpd="sng" algn="ctr">
                      <a:solidFill>
                        <a:scrgbClr r="0" g="0" b="0"/>
                      </a:solidFill>
                      <a:prstDash val="solid"/>
                      <a:round/>
                      <a:headEnd type="none" w="med" len="med"/>
                      <a:tailEnd type="none" w="med" len="med"/>
                    </a:lnR>
                  </a:tcPr>
                </a:tc>
                <a:tc gridSpan="3">
                  <a:txBody>
                    <a:bodyPr/>
                    <a:lstStyle/>
                    <a:p>
                      <a:pPr algn="ctr"/>
                      <a:r>
                        <a:rPr lang="it-IT" dirty="0">
                          <a:latin typeface="Verdana"/>
                          <a:cs typeface="Verdana"/>
                        </a:rPr>
                        <a:t>Genotipi</a:t>
                      </a:r>
                    </a:p>
                  </a:txBody>
                  <a:tcPr>
                    <a:lnL w="12700" cap="flat" cmpd="sng" algn="ctr">
                      <a:solidFill>
                        <a:scrgbClr r="0" g="0" b="0"/>
                      </a:solidFill>
                      <a:prstDash val="solid"/>
                      <a:round/>
                      <a:headEnd type="none" w="med" len="med"/>
                      <a:tailEnd type="none" w="med" len="med"/>
                    </a:ln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0"/>
                  </a:ext>
                </a:extLst>
              </a:tr>
              <a:tr h="370840">
                <a:tc>
                  <a:txBody>
                    <a:bodyPr/>
                    <a:lstStyle/>
                    <a:p>
                      <a:pPr algn="ct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AA</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Aa</a:t>
                      </a:r>
                      <a:endParaRPr lang="it-IT" dirty="0">
                        <a:latin typeface="Verdana"/>
                        <a:cs typeface="Verdana"/>
                      </a:endParaRPr>
                    </a:p>
                  </a:txBody>
                  <a:tcPr/>
                </a:tc>
                <a:tc>
                  <a:txBody>
                    <a:bodyPr/>
                    <a:lstStyle/>
                    <a:p>
                      <a:pPr algn="ctr"/>
                      <a:r>
                        <a:rPr lang="it-IT" dirty="0" err="1">
                          <a:latin typeface="Verdana"/>
                          <a:cs typeface="Verdana"/>
                        </a:rPr>
                        <a:t>aa</a:t>
                      </a:r>
                      <a:endParaRPr lang="it-IT"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Verdana"/>
                          <a:cs typeface="Verdana"/>
                        </a:rPr>
                        <a:t>Contro il</a:t>
                      </a:r>
                      <a:r>
                        <a:rPr lang="it-IT" baseline="0" dirty="0">
                          <a:latin typeface="Verdana"/>
                          <a:cs typeface="Verdana"/>
                        </a:rPr>
                        <a:t> l</a:t>
                      </a:r>
                      <a:r>
                        <a:rPr lang="it-IT" dirty="0">
                          <a:latin typeface="Verdana"/>
                          <a:cs typeface="Verdana"/>
                        </a:rPr>
                        <a:t>etale recessivo</a:t>
                      </a:r>
                    </a:p>
                  </a:txBody>
                  <a:tcPr>
                    <a:lnR w="12700" cap="flat" cmpd="sng" algn="ctr">
                      <a:solidFill>
                        <a:scrgbClr r="0" g="0" b="0"/>
                      </a:solidFill>
                      <a:prstDash val="solid"/>
                      <a:round/>
                      <a:headEnd type="none" w="med" len="med"/>
                      <a:tailEnd type="none" w="med" len="med"/>
                    </a:lnR>
                  </a:tcPr>
                </a:tc>
                <a:tc>
                  <a:txBody>
                    <a:bodyPr/>
                    <a:lstStyle/>
                    <a:p>
                      <a:pPr algn="ctr"/>
                      <a:r>
                        <a:rPr lang="it-IT" dirty="0" err="1">
                          <a:latin typeface="Verdana"/>
                          <a:cs typeface="Verdana"/>
                        </a:rPr>
                        <a:t>1</a:t>
                      </a:r>
                      <a:endParaRPr lang="it-IT" dirty="0">
                        <a:latin typeface="Verdana"/>
                        <a:cs typeface="Verdana"/>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it-IT" dirty="0" err="1">
                          <a:latin typeface="Verdana"/>
                          <a:cs typeface="Verdana"/>
                        </a:rPr>
                        <a:t>1</a:t>
                      </a:r>
                      <a:endParaRPr lang="it-IT"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ctr"/>
                      <a:r>
                        <a:rPr lang="it-IT" dirty="0" err="1">
                          <a:latin typeface="Verdana"/>
                          <a:cs typeface="Verdana"/>
                        </a:rPr>
                        <a:t>0</a:t>
                      </a:r>
                      <a:endParaRPr lang="it-IT" dirty="0">
                        <a:latin typeface="Verdana"/>
                        <a:cs typeface="Verdana"/>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algn="ctr"/>
                      <a:r>
                        <a:rPr lang="it-IT" dirty="0">
                          <a:latin typeface="Verdana"/>
                          <a:cs typeface="Verdana"/>
                        </a:rPr>
                        <a:t>Contro il recessivo</a:t>
                      </a:r>
                    </a:p>
                  </a:txBody>
                  <a:tcPr>
                    <a:lnR w="12700" cap="flat" cmpd="sng" algn="ctr">
                      <a:solidFill>
                        <a:scrgbClr r="0" g="0" b="0"/>
                      </a:solidFill>
                      <a:prstDash val="solid"/>
                      <a:round/>
                      <a:headEnd type="none" w="med" len="med"/>
                      <a:tailEnd type="none" w="med" len="med"/>
                    </a:lnR>
                  </a:tcPr>
                </a:tc>
                <a:tc>
                  <a:txBody>
                    <a:bodyPr/>
                    <a:lstStyle/>
                    <a:p>
                      <a:pPr algn="ctr"/>
                      <a:r>
                        <a:rPr lang="it-IT" dirty="0" err="1">
                          <a:latin typeface="Verdana"/>
                          <a:cs typeface="Verdana"/>
                        </a:rPr>
                        <a:t>1</a:t>
                      </a:r>
                      <a:endParaRPr lang="it-IT" dirty="0">
                        <a:latin typeface="Verdana"/>
                        <a:cs typeface="Verdana"/>
                      </a:endParaRP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p>
                  </a:txBody>
                  <a:tcPr/>
                </a:tc>
                <a:extLst>
                  <a:ext uri="{0D108BD9-81ED-4DB2-BD59-A6C34878D82A}">
                    <a16:rowId xmlns:a16="http://schemas.microsoft.com/office/drawing/2014/main" val="10004"/>
                  </a:ext>
                </a:extLst>
              </a:tr>
              <a:tr h="370840">
                <a:tc>
                  <a:txBody>
                    <a:bodyPr/>
                    <a:lstStyle/>
                    <a:p>
                      <a:pPr algn="ctr"/>
                      <a:r>
                        <a:rPr lang="it-IT" dirty="0">
                          <a:latin typeface="Verdana"/>
                          <a:cs typeface="Verdana"/>
                        </a:rPr>
                        <a:t>In presenza di </a:t>
                      </a:r>
                      <a:r>
                        <a:rPr lang="it-IT" dirty="0" err="1">
                          <a:latin typeface="Verdana"/>
                          <a:cs typeface="Verdana"/>
                        </a:rPr>
                        <a:t>codominanza</a:t>
                      </a: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a:t>
                      </a:r>
                      <a:r>
                        <a:rPr lang="it-IT" dirty="0" err="1">
                          <a:latin typeface="Verdana"/>
                          <a:cs typeface="Verdana"/>
                        </a:rPr>
                        <a:t>s</a:t>
                      </a:r>
                      <a:r>
                        <a:rPr lang="it-IT" dirty="0">
                          <a:latin typeface="Verdana"/>
                          <a:cs typeface="Verdana"/>
                        </a:rPr>
                        <a:t>/</a:t>
                      </a:r>
                      <a:r>
                        <a:rPr lang="it-IT" dirty="0" err="1">
                          <a:latin typeface="Verdana"/>
                          <a:cs typeface="Verdana"/>
                        </a:rPr>
                        <a:t>2</a:t>
                      </a:r>
                      <a:r>
                        <a:rPr lang="it-IT" dirty="0">
                          <a:latin typeface="Verdana"/>
                          <a:cs typeface="Verdana"/>
                        </a:rPr>
                        <a:t>)</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5"/>
                  </a:ext>
                </a:extLst>
              </a:tr>
              <a:tr h="370840">
                <a:tc>
                  <a:txBody>
                    <a:bodyPr/>
                    <a:lstStyle/>
                    <a:p>
                      <a:pPr algn="ctr"/>
                      <a:r>
                        <a:rPr lang="it-IT" dirty="0">
                          <a:latin typeface="Verdana"/>
                          <a:cs typeface="Verdana"/>
                        </a:rPr>
                        <a:t>Contro il dominante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1-s</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6"/>
                  </a:ext>
                </a:extLst>
              </a:tr>
              <a:tr h="370840">
                <a:tc>
                  <a:txBody>
                    <a:bodyPr/>
                    <a:lstStyle/>
                    <a:p>
                      <a:pPr algn="ctr"/>
                      <a:r>
                        <a:rPr lang="it-IT" dirty="0">
                          <a:latin typeface="Verdana"/>
                          <a:cs typeface="Verdana"/>
                        </a:rPr>
                        <a:t>In presenza di dominanza incompleta</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1-hs</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7"/>
                  </a:ext>
                </a:extLst>
              </a:tr>
              <a:tr h="370840">
                <a:tc>
                  <a:txBody>
                    <a:bodyPr/>
                    <a:lstStyle/>
                    <a:p>
                      <a:pPr algn="ctr"/>
                      <a:r>
                        <a:rPr lang="it-IT" dirty="0">
                          <a:latin typeface="Verdana"/>
                          <a:cs typeface="Verdana"/>
                        </a:rPr>
                        <a:t>Vantaggio dell’eterozigote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r>
                        <a:rPr lang="it-IT" baseline="-25000" dirty="0">
                          <a:latin typeface="Verdana"/>
                          <a:cs typeface="Verdana"/>
                        </a:rPr>
                        <a:t>1</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r>
                        <a:rPr lang="it-IT" baseline="-25000" dirty="0">
                          <a:latin typeface="Verdana"/>
                          <a:cs typeface="Verdana"/>
                        </a:rPr>
                        <a:t>2</a:t>
                      </a:r>
                    </a:p>
                  </a:txBody>
                  <a:tcPr/>
                </a:tc>
                <a:extLst>
                  <a:ext uri="{0D108BD9-81ED-4DB2-BD59-A6C34878D82A}">
                    <a16:rowId xmlns:a16="http://schemas.microsoft.com/office/drawing/2014/main" val="10009"/>
                  </a:ext>
                </a:extLst>
              </a:tr>
              <a:tr h="370840">
                <a:tc>
                  <a:txBody>
                    <a:bodyPr/>
                    <a:lstStyle/>
                    <a:p>
                      <a:pPr algn="ctr"/>
                      <a:r>
                        <a:rPr lang="it-IT" dirty="0">
                          <a:latin typeface="Verdana"/>
                          <a:cs typeface="Verdana"/>
                        </a:rPr>
                        <a:t>Svantaggio dell’eterozigote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r>
                        <a:rPr lang="it-IT" baseline="-25000" dirty="0">
                          <a:latin typeface="Verdana"/>
                          <a:cs typeface="Verdana"/>
                        </a:rPr>
                        <a:t>1</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r>
                        <a:rPr lang="it-IT" baseline="-25000" dirty="0">
                          <a:latin typeface="Verdana"/>
                          <a:cs typeface="Verdana"/>
                        </a:rPr>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829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Modelli di selezione</a:t>
            </a:r>
          </a:p>
        </p:txBody>
      </p:sp>
      <mc:AlternateContent xmlns:mc="http://schemas.openxmlformats.org/markup-compatibility/2006" xmlns:a14="http://schemas.microsoft.com/office/drawing/2010/main">
        <mc:Choice Requires="a14">
          <p:sp>
            <p:nvSpPr>
              <p:cNvPr id="2" name="CasellaDiTesto 1"/>
              <p:cNvSpPr txBox="1"/>
              <p:nvPr/>
            </p:nvSpPr>
            <p:spPr>
              <a:xfrm>
                <a:off x="2177748" y="1179871"/>
                <a:ext cx="7836504" cy="3970318"/>
              </a:xfrm>
              <a:prstGeom prst="rect">
                <a:avLst/>
              </a:prstGeom>
              <a:noFill/>
            </p:spPr>
            <p:txBody>
              <a:bodyPr wrap="none" rtlCol="0">
                <a:spAutoFit/>
              </a:bodyPr>
              <a:lstStyle/>
              <a:p>
                <a:r>
                  <a:rPr lang="it-IT" dirty="0"/>
                  <a:t>Prenderemo ora in considerazione in modo più dettagliato alcuni tipi di selezione:</a:t>
                </a:r>
              </a:p>
              <a:p>
                <a:endParaRPr lang="it-IT" dirty="0"/>
              </a:p>
              <a:p>
                <a:pPr marL="342900" indent="-342900">
                  <a:buAutoNum type="arabicParenBoth"/>
                </a:pPr>
                <a:r>
                  <a:rPr lang="it-IT" dirty="0"/>
                  <a:t>Selezione contro il recessivo letale</a:t>
                </a:r>
              </a:p>
              <a:p>
                <a:pPr marL="342900" indent="-342900">
                  <a:buAutoNum type="arabicParenBoth"/>
                </a:pPr>
                <a:r>
                  <a:rPr lang="it-IT" dirty="0"/>
                  <a:t>Selezione contro il recessivo</a:t>
                </a:r>
              </a:p>
              <a:p>
                <a:pPr marL="342900" indent="-342900">
                  <a:buAutoNum type="arabicParenBoth"/>
                </a:pPr>
                <a:r>
                  <a:rPr lang="it-IT" dirty="0"/>
                  <a:t>Selezione contro il dominante</a:t>
                </a:r>
              </a:p>
              <a:p>
                <a:pPr marL="342900" indent="-342900">
                  <a:buAutoNum type="arabicParenBoth"/>
                </a:pPr>
                <a:r>
                  <a:rPr lang="it-IT" dirty="0"/>
                  <a:t>Vantaggio dell’eterozigote</a:t>
                </a:r>
              </a:p>
              <a:p>
                <a:pPr marL="342900" indent="-342900">
                  <a:buAutoNum type="arabicParenBoth"/>
                </a:pPr>
                <a:endParaRPr lang="it-IT" dirty="0"/>
              </a:p>
              <a:p>
                <a:pPr marL="342900" indent="-342900">
                  <a:buAutoNum type="arabicParenBoth"/>
                </a:pPr>
                <a:endParaRPr lang="it-IT" dirty="0"/>
              </a:p>
              <a:p>
                <a:r>
                  <a:rPr lang="it-IT" dirty="0"/>
                  <a:t>Per ciascuno di questi, considereremo:</a:t>
                </a:r>
              </a:p>
              <a:p>
                <a:pPr marL="285750" indent="-285750">
                  <a:buFontTx/>
                  <a:buChar char="-"/>
                </a:pPr>
                <a:r>
                  <a:rPr lang="it-IT" dirty="0"/>
                  <a:t>La fitness media</a:t>
                </a:r>
              </a:p>
              <a:p>
                <a:pPr marL="285750" indent="-285750">
                  <a:buFontTx/>
                  <a:buChar char="-"/>
                </a:pPr>
                <a:r>
                  <a:rPr lang="it-IT" dirty="0"/>
                  <a:t>La frequenza allelica dopo una (o più) generazione </a:t>
                </a:r>
              </a:p>
              <a:p>
                <a:pPr marL="285750" indent="-285750">
                  <a:buFontTx/>
                  <a:buChar char="-"/>
                </a:pPr>
                <a:r>
                  <a:rPr lang="it-IT" dirty="0"/>
                  <a:t>La variazione di frequenza allelica </a:t>
                </a:r>
                <a14:m>
                  <m:oMath xmlns:m="http://schemas.openxmlformats.org/officeDocument/2006/math">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𝑝</m:t>
                    </m:r>
                  </m:oMath>
                </a14:m>
                <a:endParaRPr lang="it-IT" b="0" dirty="0">
                  <a:ea typeface="Cambria Math" panose="02040503050406030204" pitchFamily="18" charset="0"/>
                </a:endParaRPr>
              </a:p>
              <a:p>
                <a:pPr marL="285750" indent="-285750">
                  <a:buFontTx/>
                  <a:buChar char="-"/>
                </a:pPr>
                <a:r>
                  <a:rPr lang="it-IT" dirty="0"/>
                  <a:t>Le frequenze alleliche all’equilibrio (</a:t>
                </a:r>
                <a14:m>
                  <m:oMath xmlns:m="http://schemas.openxmlformats.org/officeDocument/2006/math">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𝑝</m:t>
                    </m:r>
                  </m:oMath>
                </a14:m>
                <a:r>
                  <a:rPr lang="it-IT" dirty="0">
                    <a:ea typeface="Cambria Math" panose="02040503050406030204" pitchFamily="18" charset="0"/>
                  </a:rPr>
                  <a:t> = 0)</a:t>
                </a:r>
              </a:p>
              <a:p>
                <a:pPr marL="285750" indent="-285750">
                  <a:buFontTx/>
                  <a:buChar char="-"/>
                </a:pPr>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2177748" y="1179871"/>
                <a:ext cx="7836504" cy="3970318"/>
              </a:xfrm>
              <a:prstGeom prst="rect">
                <a:avLst/>
              </a:prstGeom>
              <a:blipFill>
                <a:blip r:embed="rId2"/>
                <a:stretch>
                  <a:fillRect l="-622" t="-922"/>
                </a:stretch>
              </a:blipFill>
            </p:spPr>
            <p:txBody>
              <a:bodyPr/>
              <a:lstStyle/>
              <a:p>
                <a:r>
                  <a:rPr lang="it-IT">
                    <a:noFill/>
                  </a:rPr>
                  <a:t> </a:t>
                </a:r>
              </a:p>
            </p:txBody>
          </p:sp>
        </mc:Fallback>
      </mc:AlternateContent>
    </p:spTree>
    <p:extLst>
      <p:ext uri="{BB962C8B-B14F-4D97-AF65-F5344CB8AC3E}">
        <p14:creationId xmlns:p14="http://schemas.microsoft.com/office/powerpoint/2010/main" val="400132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074606871"/>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3" name="CasellaDiTesto 12"/>
              <p:cNvSpPr txBox="1"/>
              <p:nvPr/>
            </p:nvSpPr>
            <p:spPr>
              <a:xfrm>
                <a:off x="0" y="3167605"/>
                <a:ext cx="12192000" cy="2923877"/>
              </a:xfrm>
              <a:prstGeom prst="rect">
                <a:avLst/>
              </a:prstGeom>
              <a:noFill/>
            </p:spPr>
            <p:txBody>
              <a:bodyPr wrap="square" rtlCol="0">
                <a:spAutoFit/>
              </a:bodyPr>
              <a:lstStyle/>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i="1" dirty="0">
                            <a:latin typeface="Cambria Math" panose="02040503050406030204" pitchFamily="18" charset="0"/>
                            <a:cs typeface="Verdana"/>
                          </a:rPr>
                          <m:t>𝑊</m:t>
                        </m:r>
                      </m:e>
                    </m:acc>
                  </m:oMath>
                </a14:m>
                <a:r>
                  <a:rPr lang="it-IT" sz="2000" dirty="0">
                    <a:latin typeface="Verdana"/>
                    <a:cs typeface="Verdana"/>
                  </a:rPr>
                  <a:t> = p</a:t>
                </a:r>
                <a:r>
                  <a:rPr lang="it-IT" sz="2000" baseline="30000" dirty="0">
                    <a:latin typeface="Verdana"/>
                    <a:cs typeface="Verdana"/>
                  </a:rPr>
                  <a:t>2 </a:t>
                </a:r>
                <a:r>
                  <a:rPr lang="it-IT" sz="2000" dirty="0">
                    <a:latin typeface="Verdana"/>
                    <a:cs typeface="Verdana"/>
                  </a:rPr>
                  <a:t>+ 2pq = </a:t>
                </a:r>
                <a:r>
                  <a:rPr lang="it-IT" sz="2000" dirty="0" err="1">
                    <a:latin typeface="Verdana"/>
                    <a:cs typeface="Verdana"/>
                  </a:rPr>
                  <a:t>p</a:t>
                </a:r>
                <a:r>
                  <a:rPr lang="it-IT" sz="2000" dirty="0">
                    <a:latin typeface="Verdana"/>
                    <a:cs typeface="Verdana"/>
                  </a:rPr>
                  <a:t> (</a:t>
                </a:r>
                <a:r>
                  <a:rPr lang="it-IT" sz="2000" dirty="0" err="1">
                    <a:latin typeface="Verdana"/>
                    <a:cs typeface="Verdana"/>
                  </a:rPr>
                  <a:t>p</a:t>
                </a:r>
                <a:r>
                  <a:rPr lang="it-IT" sz="2000" dirty="0">
                    <a:latin typeface="Verdana"/>
                    <a:cs typeface="Verdana"/>
                  </a:rPr>
                  <a:t> + 2q) = </a:t>
                </a:r>
                <a:r>
                  <a:rPr lang="it-IT" sz="2000" dirty="0" err="1">
                    <a:latin typeface="Verdana"/>
                    <a:cs typeface="Verdana"/>
                  </a:rPr>
                  <a:t>p</a:t>
                </a:r>
                <a:r>
                  <a:rPr lang="it-IT" sz="2000" dirty="0">
                    <a:latin typeface="Verdana"/>
                    <a:cs typeface="Verdana"/>
                  </a:rPr>
                  <a:t> (</a:t>
                </a:r>
                <a:r>
                  <a:rPr lang="it-IT" sz="2000" dirty="0" err="1">
                    <a:latin typeface="Verdana"/>
                    <a:cs typeface="Verdana"/>
                  </a:rPr>
                  <a:t>p</a:t>
                </a:r>
                <a:r>
                  <a:rPr lang="it-IT" sz="2000" dirty="0">
                    <a:latin typeface="Verdana"/>
                    <a:cs typeface="Verdana"/>
                  </a:rPr>
                  <a:t> + </a:t>
                </a:r>
                <a:r>
                  <a:rPr lang="it-IT" sz="2000" dirty="0" err="1">
                    <a:latin typeface="Verdana"/>
                    <a:cs typeface="Verdana"/>
                  </a:rPr>
                  <a:t>q</a:t>
                </a:r>
                <a:r>
                  <a:rPr lang="it-IT" sz="2000" dirty="0">
                    <a:latin typeface="Verdana"/>
                    <a:cs typeface="Verdana"/>
                  </a:rPr>
                  <a:t> + </a:t>
                </a:r>
                <a:r>
                  <a:rPr lang="it-IT" sz="2000" dirty="0" err="1">
                    <a:latin typeface="Verdana"/>
                    <a:cs typeface="Verdana"/>
                  </a:rPr>
                  <a:t>q</a:t>
                </a:r>
                <a:r>
                  <a:rPr lang="it-IT" sz="2000" dirty="0">
                    <a:latin typeface="Verdana"/>
                    <a:cs typeface="Verdana"/>
                  </a:rPr>
                  <a:t>) = </a:t>
                </a:r>
                <a:r>
                  <a:rPr lang="it-IT" sz="2000" b="1" dirty="0" err="1">
                    <a:latin typeface="Verdana"/>
                    <a:cs typeface="Verdana"/>
                  </a:rPr>
                  <a:t>p</a:t>
                </a:r>
                <a:r>
                  <a:rPr lang="it-IT" sz="2000" b="1" dirty="0">
                    <a:latin typeface="Verdana"/>
                    <a:cs typeface="Verdana"/>
                  </a:rPr>
                  <a:t> (1+q)</a:t>
                </a:r>
              </a:p>
              <a:p>
                <a:pPr algn="ctr"/>
                <a:endParaRPr lang="it-IT" sz="2000" b="1" dirty="0">
                  <a:latin typeface="Verdana"/>
                  <a:cs typeface="Verdana"/>
                </a:endParaRPr>
              </a:p>
              <a:p>
                <a:pPr algn="ctr"/>
                <a:r>
                  <a:rPr lang="it-IT" sz="2000" dirty="0">
                    <a:latin typeface="Verdana"/>
                    <a:cs typeface="Verdana"/>
                  </a:rPr>
                  <a:t>q’ = </a:t>
                </a:r>
                <a:r>
                  <a:rPr lang="it-IT" sz="2000" dirty="0" err="1">
                    <a:latin typeface="Verdana"/>
                    <a:cs typeface="Verdana"/>
                  </a:rPr>
                  <a:t>pq</a:t>
                </a:r>
                <a:r>
                  <a:rPr lang="it-IT" sz="2000" dirty="0">
                    <a:latin typeface="Verdana"/>
                    <a:cs typeface="Verdana"/>
                  </a:rPr>
                  <a:t> / [p (1 + q)] = </a:t>
                </a:r>
                <a:r>
                  <a:rPr lang="it-IT" sz="2000" b="1" dirty="0">
                    <a:latin typeface="Verdana"/>
                    <a:cs typeface="Verdana"/>
                  </a:rPr>
                  <a:t>q/(1 + q)</a:t>
                </a:r>
              </a:p>
              <a:p>
                <a:pPr algn="ctr"/>
                <a:endParaRPr lang="it-IT" sz="2000" b="1" dirty="0">
                  <a:latin typeface="Verdana"/>
                  <a:cs typeface="Verdana"/>
                </a:endParaRPr>
              </a:p>
              <a:p>
                <a:pPr algn="ctr"/>
                <a:r>
                  <a:rPr lang="it-IT" sz="2000" dirty="0">
                    <a:latin typeface="Verdana"/>
                    <a:cs typeface="Verdana"/>
                  </a:rPr>
                  <a:t>q’’ = q’/(1+q’) = </a:t>
                </a:r>
                <a:r>
                  <a:rPr lang="it-IT" sz="2000" b="1" dirty="0" err="1">
                    <a:latin typeface="Verdana"/>
                    <a:cs typeface="Verdana"/>
                  </a:rPr>
                  <a:t>q</a:t>
                </a:r>
                <a:r>
                  <a:rPr lang="it-IT" sz="2000" b="1" dirty="0">
                    <a:latin typeface="Verdana"/>
                    <a:cs typeface="Verdana"/>
                  </a:rPr>
                  <a:t>/(1+2q)</a:t>
                </a:r>
              </a:p>
              <a:p>
                <a:pPr algn="ctr"/>
                <a:endParaRPr lang="it-IT" sz="2000" b="1" dirty="0">
                  <a:latin typeface="Verdana"/>
                  <a:cs typeface="Verdana"/>
                </a:endParaRPr>
              </a:p>
              <a:p>
                <a:pPr algn="ctr"/>
                <a:r>
                  <a:rPr lang="it-IT" sz="2000" dirty="0">
                    <a:latin typeface="Verdana"/>
                    <a:cs typeface="Verdana"/>
                  </a:rPr>
                  <a:t>Generalizzando</a:t>
                </a:r>
              </a:p>
              <a:p>
                <a:pPr algn="ctr"/>
                <a:endParaRPr lang="it-IT" sz="2000" b="1" dirty="0">
                  <a:latin typeface="Verdana"/>
                  <a:cs typeface="Verdana"/>
                </a:endParaRPr>
              </a:p>
              <a:p>
                <a:pPr algn="ctr"/>
                <a:r>
                  <a:rPr lang="it-IT" sz="2400" b="1" dirty="0" err="1">
                    <a:latin typeface="Verdana"/>
                    <a:cs typeface="Verdana"/>
                  </a:rPr>
                  <a:t>q</a:t>
                </a:r>
                <a:r>
                  <a:rPr lang="it-IT" sz="2400" b="1" baseline="30000" dirty="0" err="1">
                    <a:latin typeface="Verdana"/>
                    <a:cs typeface="Verdana"/>
                  </a:rPr>
                  <a:t>t</a:t>
                </a:r>
                <a:r>
                  <a:rPr lang="it-IT" sz="2400" b="1" dirty="0">
                    <a:latin typeface="Verdana"/>
                    <a:cs typeface="Verdana"/>
                  </a:rPr>
                  <a:t> = </a:t>
                </a:r>
                <a:r>
                  <a:rPr lang="it-IT" sz="2400" b="1" dirty="0" err="1">
                    <a:latin typeface="Verdana"/>
                    <a:cs typeface="Verdana"/>
                  </a:rPr>
                  <a:t>q</a:t>
                </a:r>
                <a:r>
                  <a:rPr lang="it-IT" sz="2400" b="1" dirty="0">
                    <a:latin typeface="Verdana"/>
                    <a:cs typeface="Verdana"/>
                  </a:rPr>
                  <a:t>/(1+tq) </a:t>
                </a:r>
              </a:p>
            </p:txBody>
          </p:sp>
        </mc:Choice>
        <mc:Fallback xmlns="">
          <p:sp>
            <p:nvSpPr>
              <p:cNvPr id="13" name="CasellaDiTesto 12"/>
              <p:cNvSpPr txBox="1">
                <a:spLocks noRot="1" noChangeAspect="1" noMove="1" noResize="1" noEditPoints="1" noAdjustHandles="1" noChangeArrowheads="1" noChangeShapeType="1" noTextEdit="1"/>
              </p:cNvSpPr>
              <p:nvPr/>
            </p:nvSpPr>
            <p:spPr>
              <a:xfrm>
                <a:off x="0" y="3167605"/>
                <a:ext cx="12192000" cy="2923877"/>
              </a:xfrm>
              <a:prstGeom prst="rect">
                <a:avLst/>
              </a:prstGeom>
              <a:blipFill>
                <a:blip r:embed="rId2"/>
                <a:stretch>
                  <a:fillRect t="-1253" b="-3967"/>
                </a:stretch>
              </a:blipFill>
            </p:spPr>
            <p:txBody>
              <a:bodyPr/>
              <a:lstStyle/>
              <a:p>
                <a:r>
                  <a:rPr lang="it-IT">
                    <a:noFill/>
                  </a:rPr>
                  <a:t> </a:t>
                </a:r>
              </a:p>
            </p:txBody>
          </p:sp>
        </mc:Fallback>
      </mc:AlternateContent>
    </p:spTree>
    <p:extLst>
      <p:ext uri="{BB962C8B-B14F-4D97-AF65-F5344CB8AC3E}">
        <p14:creationId xmlns:p14="http://schemas.microsoft.com/office/powerpoint/2010/main" val="411950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526942184"/>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3" name="CasellaDiTesto 12"/>
          <p:cNvSpPr txBox="1"/>
          <p:nvPr/>
        </p:nvSpPr>
        <p:spPr>
          <a:xfrm>
            <a:off x="0" y="2729722"/>
            <a:ext cx="12192000" cy="830997"/>
          </a:xfrm>
          <a:prstGeom prst="rect">
            <a:avLst/>
          </a:prstGeom>
          <a:noFill/>
        </p:spPr>
        <p:txBody>
          <a:bodyPr wrap="square" rtlCol="0">
            <a:spAutoFit/>
          </a:bodyPr>
          <a:lstStyle/>
          <a:p>
            <a:pPr algn="ctr"/>
            <a:r>
              <a:rPr lang="it-IT" sz="2400" b="1" dirty="0" err="1">
                <a:latin typeface="Verdana"/>
                <a:cs typeface="Verdana"/>
              </a:rPr>
              <a:t>q</a:t>
            </a:r>
            <a:r>
              <a:rPr lang="it-IT" sz="2400" b="1" baseline="30000" dirty="0" err="1">
                <a:latin typeface="Verdana"/>
                <a:cs typeface="Verdana"/>
              </a:rPr>
              <a:t>t</a:t>
            </a:r>
            <a:r>
              <a:rPr lang="it-IT" sz="2400" b="1" dirty="0">
                <a:latin typeface="Verdana"/>
                <a:cs typeface="Verdana"/>
              </a:rPr>
              <a:t> = q/(1+tq) </a:t>
            </a:r>
            <a:r>
              <a:rPr lang="it-IT" sz="2400" dirty="0">
                <a:latin typeface="Verdana"/>
                <a:cs typeface="Verdana"/>
              </a:rPr>
              <a:t>All’aumentare delle generazioni aumenta il denominatore quindi il valore di q diminuisce. </a:t>
            </a:r>
          </a:p>
        </p:txBody>
      </p:sp>
      <p:pic>
        <p:nvPicPr>
          <p:cNvPr id="7" name="Picture 3"/>
          <p:cNvPicPr>
            <a:picLocks noChangeAspect="1" noChangeArrowheads="1"/>
          </p:cNvPicPr>
          <p:nvPr/>
        </p:nvPicPr>
        <p:blipFill>
          <a:blip r:embed="rId2"/>
          <a:srcRect/>
          <a:stretch>
            <a:fillRect/>
          </a:stretch>
        </p:blipFill>
        <p:spPr bwMode="auto">
          <a:xfrm>
            <a:off x="313978" y="3916152"/>
            <a:ext cx="4581384" cy="2519761"/>
          </a:xfrm>
          <a:prstGeom prst="rect">
            <a:avLst/>
          </a:prstGeom>
          <a:noFill/>
          <a:ln w="9525">
            <a:noFill/>
            <a:miter lim="800000"/>
            <a:headEnd/>
            <a:tailEnd/>
          </a:ln>
          <a:effectLst/>
        </p:spPr>
      </p:pic>
    </p:spTree>
    <p:extLst>
      <p:ext uri="{BB962C8B-B14F-4D97-AF65-F5344CB8AC3E}">
        <p14:creationId xmlns:p14="http://schemas.microsoft.com/office/powerpoint/2010/main" val="400132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277443466"/>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311243"/>
            <a:ext cx="12192000" cy="3046988"/>
          </a:xfrm>
          <a:prstGeom prst="rect">
            <a:avLst/>
          </a:prstGeom>
          <a:noFill/>
        </p:spPr>
        <p:txBody>
          <a:bodyPr wrap="square" rtlCol="0">
            <a:spAutoFit/>
          </a:bodyPr>
          <a:lstStyle/>
          <a:p>
            <a:pPr algn="ctr"/>
            <a:endParaRPr lang="it-IT" sz="2400" dirty="0">
              <a:latin typeface="Verdana"/>
              <a:cs typeface="Verdana"/>
            </a:endParaRPr>
          </a:p>
          <a:p>
            <a:pPr algn="ctr"/>
            <a:r>
              <a:rPr lang="it-IT" sz="2400" dirty="0">
                <a:latin typeface="Verdana"/>
                <a:cs typeface="Verdana"/>
              </a:rPr>
              <a:t>Δq = q’ – q =[q/(1+q)] – q = </a:t>
            </a:r>
            <a:r>
              <a:rPr lang="it-IT" sz="2400" b="1" dirty="0">
                <a:latin typeface="Verdana"/>
                <a:cs typeface="Verdana"/>
              </a:rPr>
              <a:t>- q</a:t>
            </a:r>
            <a:r>
              <a:rPr lang="it-IT" sz="2400" b="1" baseline="30000" dirty="0">
                <a:latin typeface="Verdana"/>
                <a:cs typeface="Verdana"/>
              </a:rPr>
              <a:t>2</a:t>
            </a:r>
            <a:r>
              <a:rPr lang="it-IT" sz="2400" b="1" dirty="0">
                <a:latin typeface="Verdana"/>
                <a:cs typeface="Verdana"/>
              </a:rPr>
              <a:t>/(1+q)</a:t>
            </a:r>
          </a:p>
          <a:p>
            <a:pPr algn="ctr"/>
            <a:endParaRPr lang="it-IT" sz="2400" dirty="0">
              <a:latin typeface="Verdana"/>
              <a:cs typeface="Verdana"/>
            </a:endParaRPr>
          </a:p>
          <a:p>
            <a:pPr algn="ctr"/>
            <a:r>
              <a:rPr lang="it-IT" sz="2400" dirty="0">
                <a:latin typeface="Verdana"/>
                <a:cs typeface="Verdana"/>
              </a:rPr>
              <a:t> Δq &lt; 0, quindi con il passare del tempo q diminuisce.</a:t>
            </a:r>
          </a:p>
          <a:p>
            <a:pPr algn="ctr"/>
            <a:r>
              <a:rPr lang="it-IT" sz="2400" dirty="0">
                <a:latin typeface="Verdana"/>
                <a:cs typeface="Verdana"/>
              </a:rPr>
              <a:t>Inoltre la variazione di q (Δq) è direttamente proporzionale a q</a:t>
            </a:r>
            <a:r>
              <a:rPr lang="it-IT" sz="2400" baseline="30000" dirty="0">
                <a:latin typeface="Verdana"/>
                <a:cs typeface="Verdana"/>
              </a:rPr>
              <a:t>2</a:t>
            </a:r>
            <a:r>
              <a:rPr lang="it-IT" sz="2400" dirty="0">
                <a:latin typeface="Verdana"/>
                <a:cs typeface="Verdana"/>
              </a:rPr>
              <a:t> che è la quantità dell’omozigote recessivo, quindi al diminuire degli omozigoti aa la selezione agisce sempre meno efficacemente nella popolazione.</a:t>
            </a:r>
          </a:p>
          <a:p>
            <a:pPr algn="ctr"/>
            <a:endParaRPr lang="it-IT" sz="2400" dirty="0">
              <a:latin typeface="Verdana"/>
              <a:cs typeface="Verdana"/>
            </a:endParaRPr>
          </a:p>
        </p:txBody>
      </p:sp>
    </p:spTree>
    <p:extLst>
      <p:ext uri="{BB962C8B-B14F-4D97-AF65-F5344CB8AC3E}">
        <p14:creationId xmlns:p14="http://schemas.microsoft.com/office/powerpoint/2010/main" val="400132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981200" y="0"/>
            <a:ext cx="8229600" cy="1143000"/>
          </a:xfrm>
        </p:spPr>
        <p:txBody>
          <a:bodyPr/>
          <a:lstStyle/>
          <a:p>
            <a:pPr eaLnBrk="1" hangingPunct="1"/>
            <a:r>
              <a:rPr lang="it-IT" altLang="it-IT" sz="2400" dirty="0"/>
              <a:t>Esempi di selezione contro allele recessivo letale (</a:t>
            </a:r>
            <a:r>
              <a:rPr lang="it-IT" altLang="it-IT" sz="2400" i="1" dirty="0"/>
              <a:t>s</a:t>
            </a:r>
            <a:r>
              <a:rPr lang="it-IT" altLang="it-IT" sz="2400" dirty="0"/>
              <a:t> = 1)</a:t>
            </a:r>
          </a:p>
        </p:txBody>
      </p:sp>
      <p:pic>
        <p:nvPicPr>
          <p:cNvPr id="2048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819400" y="914400"/>
            <a:ext cx="6477000" cy="3562350"/>
          </a:xfrm>
        </p:spPr>
      </p:pic>
      <p:pic>
        <p:nvPicPr>
          <p:cNvPr id="2048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67201" y="4648200"/>
            <a:ext cx="3421063" cy="654050"/>
          </a:xfrm>
          <a:noFill/>
        </p:spPr>
      </p:pic>
      <p:sp>
        <p:nvSpPr>
          <p:cNvPr id="20485" name="Text Box 7"/>
          <p:cNvSpPr txBox="1">
            <a:spLocks noChangeArrowheads="1"/>
          </p:cNvSpPr>
          <p:nvPr/>
        </p:nvSpPr>
        <p:spPr bwMode="auto">
          <a:xfrm>
            <a:off x="2743200" y="56388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20486" name="Text Box 8"/>
          <p:cNvSpPr txBox="1">
            <a:spLocks noChangeArrowheads="1"/>
          </p:cNvSpPr>
          <p:nvPr/>
        </p:nvSpPr>
        <p:spPr bwMode="auto">
          <a:xfrm>
            <a:off x="1703387" y="5486400"/>
            <a:ext cx="84771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2000" dirty="0">
                <a:solidFill>
                  <a:srgbClr val="00B050"/>
                </a:solidFill>
              </a:rPr>
              <a:t>La selezione è più efficiente quando la frequenza dell’allele è più elevata:</a:t>
            </a:r>
            <a:endParaRPr lang="it-IT" altLang="it-IT" sz="2000" dirty="0">
              <a:solidFill>
                <a:srgbClr val="000000"/>
              </a:solidFill>
            </a:endParaRPr>
          </a:p>
        </p:txBody>
      </p:sp>
      <p:sp>
        <p:nvSpPr>
          <p:cNvPr id="20487" name="Text Box 9"/>
          <p:cNvSpPr txBox="1">
            <a:spLocks noChangeArrowheads="1"/>
          </p:cNvSpPr>
          <p:nvPr/>
        </p:nvSpPr>
        <p:spPr bwMode="auto">
          <a:xfrm>
            <a:off x="2270126" y="5878513"/>
            <a:ext cx="75713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2000" dirty="0">
                <a:solidFill>
                  <a:srgbClr val="000000"/>
                </a:solidFill>
              </a:rPr>
              <a:t>Esempio 	q</a:t>
            </a:r>
            <a:r>
              <a:rPr lang="it-IT" altLang="it-IT" sz="2000" baseline="-25000" dirty="0">
                <a:solidFill>
                  <a:srgbClr val="000000"/>
                </a:solidFill>
              </a:rPr>
              <a:t>0</a:t>
            </a:r>
            <a:r>
              <a:rPr lang="it-IT" altLang="it-IT" sz="2000" dirty="0">
                <a:solidFill>
                  <a:srgbClr val="000000"/>
                </a:solidFill>
              </a:rPr>
              <a:t> = 0.8,  	</a:t>
            </a:r>
            <a:r>
              <a:rPr lang="el-GR" altLang="it-IT" sz="2000" dirty="0">
                <a:solidFill>
                  <a:srgbClr val="000000"/>
                </a:solidFill>
                <a:cs typeface="Arial" charset="0"/>
              </a:rPr>
              <a:t>Δ</a:t>
            </a:r>
            <a:r>
              <a:rPr lang="it-IT" altLang="it-IT" sz="2000" dirty="0">
                <a:solidFill>
                  <a:srgbClr val="000000"/>
                </a:solidFill>
                <a:cs typeface="Arial" charset="0"/>
              </a:rPr>
              <a:t>q= 0.35,  	</a:t>
            </a:r>
            <a:r>
              <a:rPr lang="el-GR" altLang="it-IT" sz="2000" dirty="0">
                <a:solidFill>
                  <a:srgbClr val="000000"/>
                </a:solidFill>
                <a:cs typeface="Arial" charset="0"/>
              </a:rPr>
              <a:t>Δ</a:t>
            </a:r>
            <a:r>
              <a:rPr lang="it-IT" altLang="it-IT" sz="2000" dirty="0">
                <a:solidFill>
                  <a:srgbClr val="000000"/>
                </a:solidFill>
                <a:cs typeface="Arial" charset="0"/>
              </a:rPr>
              <a:t>q/q</a:t>
            </a:r>
            <a:r>
              <a:rPr lang="it-IT" altLang="it-IT" sz="2000">
                <a:solidFill>
                  <a:srgbClr val="000000"/>
                </a:solidFill>
                <a:cs typeface="Arial" charset="0"/>
              </a:rPr>
              <a:t>= 44% </a:t>
            </a:r>
            <a:r>
              <a:rPr lang="it-IT" altLang="it-IT" sz="2000" dirty="0">
                <a:solidFill>
                  <a:srgbClr val="000000"/>
                </a:solidFill>
                <a:cs typeface="Arial" charset="0"/>
              </a:rPr>
              <a:t>	</a:t>
            </a:r>
          </a:p>
          <a:p>
            <a:pPr eaLnBrk="1" fontAlgn="base" hangingPunct="1">
              <a:spcBef>
                <a:spcPct val="0"/>
              </a:spcBef>
              <a:spcAft>
                <a:spcPct val="0"/>
              </a:spcAft>
              <a:buNone/>
            </a:pPr>
            <a:r>
              <a:rPr lang="it-IT" altLang="it-IT" sz="2000" dirty="0">
                <a:solidFill>
                  <a:srgbClr val="000000"/>
                </a:solidFill>
                <a:cs typeface="Arial" charset="0"/>
              </a:rPr>
              <a:t>		</a:t>
            </a:r>
            <a:r>
              <a:rPr lang="it-IT" altLang="it-IT" sz="2000" dirty="0">
                <a:solidFill>
                  <a:srgbClr val="000000"/>
                </a:solidFill>
              </a:rPr>
              <a:t>q</a:t>
            </a:r>
            <a:r>
              <a:rPr lang="it-IT" altLang="it-IT" sz="2000" baseline="-25000" dirty="0">
                <a:solidFill>
                  <a:srgbClr val="000000"/>
                </a:solidFill>
              </a:rPr>
              <a:t>0</a:t>
            </a:r>
            <a:r>
              <a:rPr lang="it-IT" altLang="it-IT" sz="2000" dirty="0">
                <a:solidFill>
                  <a:srgbClr val="000000"/>
                </a:solidFill>
              </a:rPr>
              <a:t> = 0.5,  	</a:t>
            </a:r>
            <a:r>
              <a:rPr lang="el-GR" altLang="it-IT" sz="2000" dirty="0">
                <a:solidFill>
                  <a:srgbClr val="000000"/>
                </a:solidFill>
                <a:cs typeface="Arial" charset="0"/>
              </a:rPr>
              <a:t>Δ</a:t>
            </a:r>
            <a:r>
              <a:rPr lang="it-IT" altLang="it-IT" sz="2000" dirty="0">
                <a:solidFill>
                  <a:srgbClr val="000000"/>
                </a:solidFill>
                <a:cs typeface="Arial" charset="0"/>
              </a:rPr>
              <a:t>q= 0.17, 	</a:t>
            </a:r>
            <a:r>
              <a:rPr lang="el-GR" altLang="it-IT" sz="2000" dirty="0">
                <a:solidFill>
                  <a:srgbClr val="000000"/>
                </a:solidFill>
                <a:cs typeface="Arial" charset="0"/>
              </a:rPr>
              <a:t>Δ</a:t>
            </a:r>
            <a:r>
              <a:rPr lang="it-IT" altLang="it-IT" sz="2000" dirty="0">
                <a:solidFill>
                  <a:srgbClr val="000000"/>
                </a:solidFill>
                <a:cs typeface="Arial" charset="0"/>
              </a:rPr>
              <a:t>q/q= 34% </a:t>
            </a:r>
          </a:p>
          <a:p>
            <a:pPr eaLnBrk="1" fontAlgn="base" hangingPunct="1">
              <a:spcBef>
                <a:spcPct val="0"/>
              </a:spcBef>
              <a:spcAft>
                <a:spcPct val="0"/>
              </a:spcAft>
              <a:buNone/>
            </a:pPr>
            <a:r>
              <a:rPr lang="it-IT" altLang="it-IT" sz="2000" dirty="0">
                <a:solidFill>
                  <a:srgbClr val="000000"/>
                </a:solidFill>
                <a:cs typeface="Arial" charset="0"/>
              </a:rPr>
              <a:t>		</a:t>
            </a:r>
            <a:r>
              <a:rPr lang="it-IT" altLang="it-IT" sz="2000" dirty="0">
                <a:solidFill>
                  <a:srgbClr val="000000"/>
                </a:solidFill>
              </a:rPr>
              <a:t>q</a:t>
            </a:r>
            <a:r>
              <a:rPr lang="it-IT" altLang="it-IT" sz="2000" baseline="-25000" dirty="0">
                <a:solidFill>
                  <a:srgbClr val="000000"/>
                </a:solidFill>
              </a:rPr>
              <a:t>0</a:t>
            </a:r>
            <a:r>
              <a:rPr lang="it-IT" altLang="it-IT" sz="2000" dirty="0">
                <a:solidFill>
                  <a:srgbClr val="000000"/>
                </a:solidFill>
              </a:rPr>
              <a:t> = 0.1,  	</a:t>
            </a:r>
            <a:r>
              <a:rPr lang="el-GR" altLang="it-IT" sz="2000" dirty="0">
                <a:solidFill>
                  <a:srgbClr val="000000"/>
                </a:solidFill>
                <a:cs typeface="Arial" charset="0"/>
              </a:rPr>
              <a:t>Δ</a:t>
            </a:r>
            <a:r>
              <a:rPr lang="it-IT" altLang="it-IT" sz="2000" dirty="0">
                <a:solidFill>
                  <a:srgbClr val="000000"/>
                </a:solidFill>
                <a:cs typeface="Arial" charset="0"/>
              </a:rPr>
              <a:t>q= 0.009,</a:t>
            </a:r>
            <a:r>
              <a:rPr lang="el-GR" altLang="it-IT" sz="2000" dirty="0">
                <a:solidFill>
                  <a:srgbClr val="000000"/>
                </a:solidFill>
                <a:cs typeface="Arial" charset="0"/>
              </a:rPr>
              <a:t> </a:t>
            </a:r>
            <a:r>
              <a:rPr lang="it-IT" altLang="it-IT" sz="2000" dirty="0">
                <a:solidFill>
                  <a:srgbClr val="000000"/>
                </a:solidFill>
                <a:cs typeface="Arial" charset="0"/>
              </a:rPr>
              <a:t>	</a:t>
            </a:r>
            <a:r>
              <a:rPr lang="el-GR" altLang="it-IT" sz="2000" dirty="0">
                <a:solidFill>
                  <a:srgbClr val="000000"/>
                </a:solidFill>
                <a:cs typeface="Arial" charset="0"/>
              </a:rPr>
              <a:t>Δ</a:t>
            </a:r>
            <a:r>
              <a:rPr lang="it-IT" altLang="it-IT" sz="2000" dirty="0">
                <a:solidFill>
                  <a:srgbClr val="000000"/>
                </a:solidFill>
                <a:cs typeface="Arial" charset="0"/>
              </a:rPr>
              <a:t>q/q= 9% </a:t>
            </a:r>
            <a:endParaRPr lang="el-GR" altLang="it-IT" sz="2000" dirty="0">
              <a:solidFill>
                <a:srgbClr val="000000"/>
              </a:solidFill>
              <a:cs typeface="Arial" charset="0"/>
            </a:endParaRPr>
          </a:p>
        </p:txBody>
      </p:sp>
    </p:spTree>
    <p:extLst>
      <p:ext uri="{BB962C8B-B14F-4D97-AF65-F5344CB8AC3E}">
        <p14:creationId xmlns:p14="http://schemas.microsoft.com/office/powerpoint/2010/main" val="77789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L’OMOZIGOTE RECESSIVO</a:t>
            </a:r>
          </a:p>
          <a:p>
            <a:pPr algn="ctr"/>
            <a:r>
              <a:rPr lang="it-IT" sz="1400" b="1" dirty="0">
                <a:latin typeface="Verdana" panose="020B0604030504040204" pitchFamily="34" charset="0"/>
                <a:ea typeface="Verdana" panose="020B0604030504040204" pitchFamily="34" charset="0"/>
                <a:cs typeface="Verdana" panose="020B0604030504040204" pitchFamily="34" charset="0"/>
              </a:rPr>
              <a:t>(non è letale ma meno vitale)</a:t>
            </a:r>
          </a:p>
        </p:txBody>
      </p:sp>
      <p:graphicFrame>
        <p:nvGraphicFramePr>
          <p:cNvPr id="8" name="Tabella 7"/>
          <p:cNvGraphicFramePr>
            <a:graphicFrameLocks noGrp="1"/>
          </p:cNvGraphicFramePr>
          <p:nvPr>
            <p:extLst>
              <p:ext uri="{D42A27DB-BD31-4B8C-83A1-F6EECF244321}">
                <p14:modId xmlns:p14="http://schemas.microsoft.com/office/powerpoint/2010/main" val="2659260706"/>
              </p:ext>
            </p:extLst>
          </p:nvPr>
        </p:nvGraphicFramePr>
        <p:xfrm>
          <a:off x="303084" y="705235"/>
          <a:ext cx="8861064" cy="202692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p>
                    <a:p>
                      <a:pPr algn="ct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3123360"/>
            <a:ext cx="12192000" cy="2246769"/>
          </a:xfrm>
          <a:prstGeom prst="rect">
            <a:avLst/>
          </a:prstGeom>
          <a:noFill/>
        </p:spPr>
        <p:txBody>
          <a:bodyPr wrap="square" rtlCol="0">
            <a:spAutoFit/>
          </a:bodyPr>
          <a:lstStyle/>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 </a:t>
            </a:r>
            <a:r>
              <a:rPr lang="it-IT" sz="2000" dirty="0">
                <a:latin typeface="Verdana"/>
                <a:cs typeface="Verdana"/>
              </a:rPr>
              <a:t>+ 2pq + q</a:t>
            </a:r>
            <a:r>
              <a:rPr lang="it-IT" sz="2000" baseline="30000" dirty="0">
                <a:latin typeface="Verdana"/>
                <a:cs typeface="Verdana"/>
              </a:rPr>
              <a:t>2</a:t>
            </a:r>
            <a:r>
              <a:rPr lang="it-IT" sz="2000" dirty="0">
                <a:latin typeface="Verdana"/>
                <a:cs typeface="Verdana"/>
              </a:rPr>
              <a:t>(1-s) = </a:t>
            </a:r>
            <a:r>
              <a:rPr lang="it-IT" sz="2000" b="1" dirty="0">
                <a:latin typeface="Verdana"/>
                <a:cs typeface="Verdana"/>
              </a:rPr>
              <a:t>1-sq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q’ = [</a:t>
            </a:r>
            <a:r>
              <a:rPr lang="it-IT" sz="2000" dirty="0" err="1">
                <a:latin typeface="Verdana"/>
                <a:cs typeface="Verdana"/>
              </a:rPr>
              <a:t>pq</a:t>
            </a:r>
            <a:r>
              <a:rPr lang="it-IT" sz="2000" dirty="0">
                <a:latin typeface="Verdana"/>
                <a:cs typeface="Verdana"/>
              </a:rPr>
              <a:t> + q</a:t>
            </a:r>
            <a:r>
              <a:rPr lang="it-IT" sz="2000" baseline="30000" dirty="0">
                <a:latin typeface="Verdana"/>
                <a:cs typeface="Verdana"/>
              </a:rPr>
              <a:t>2</a:t>
            </a:r>
            <a:r>
              <a:rPr lang="it-IT" sz="2000" dirty="0">
                <a:latin typeface="Verdana"/>
                <a:cs typeface="Verdana"/>
              </a:rPr>
              <a:t>(1-s)] / 1-sq</a:t>
            </a:r>
            <a:r>
              <a:rPr lang="it-IT" sz="2000" baseline="30000" dirty="0">
                <a:latin typeface="Verdana"/>
                <a:cs typeface="Verdana"/>
              </a:rPr>
              <a:t>2</a:t>
            </a:r>
            <a:r>
              <a:rPr lang="it-IT" sz="2000" dirty="0">
                <a:latin typeface="Verdana"/>
                <a:cs typeface="Verdana"/>
              </a:rPr>
              <a:t> = (</a:t>
            </a:r>
            <a:r>
              <a:rPr lang="it-IT" sz="2000" b="1" dirty="0">
                <a:latin typeface="Verdana"/>
                <a:cs typeface="Verdana"/>
              </a:rPr>
              <a:t>q - sq</a:t>
            </a:r>
            <a:r>
              <a:rPr lang="it-IT" sz="2000" b="1" baseline="30000" dirty="0">
                <a:latin typeface="Verdana"/>
                <a:cs typeface="Verdana"/>
              </a:rPr>
              <a:t>2</a:t>
            </a:r>
            <a:r>
              <a:rPr lang="it-IT" sz="2000" b="1" dirty="0">
                <a:latin typeface="Verdana"/>
                <a:cs typeface="Verdana"/>
              </a:rPr>
              <a:t>)/(1-sq</a:t>
            </a:r>
            <a:r>
              <a:rPr lang="it-IT" sz="2000" b="1" baseline="30000" dirty="0">
                <a:latin typeface="Verdana"/>
                <a:cs typeface="Verdana"/>
              </a:rPr>
              <a:t>2</a:t>
            </a:r>
            <a:r>
              <a:rPr lang="it-IT" sz="2000" b="1" dirty="0">
                <a:latin typeface="Verdana"/>
                <a:cs typeface="Verdana"/>
              </a:rPr>
              <a:t>)</a:t>
            </a:r>
          </a:p>
          <a:p>
            <a:pPr algn="ctr"/>
            <a:endParaRPr lang="it-IT" sz="2000" b="1" dirty="0">
              <a:latin typeface="Verdana"/>
              <a:cs typeface="Verdana"/>
            </a:endParaRPr>
          </a:p>
          <a:p>
            <a:pPr algn="ctr"/>
            <a:r>
              <a:rPr lang="it-IT" sz="2000" b="1" dirty="0">
                <a:latin typeface="Verdana"/>
                <a:cs typeface="Verdana"/>
              </a:rPr>
              <a:t>Δq = q’ – q = - (spq</a:t>
            </a:r>
            <a:r>
              <a:rPr lang="it-IT" sz="2000" b="1" baseline="30000" dirty="0">
                <a:latin typeface="Verdana"/>
                <a:cs typeface="Verdana"/>
              </a:rPr>
              <a:t>2</a:t>
            </a:r>
            <a:r>
              <a:rPr lang="it-IT" sz="2000" b="1" dirty="0">
                <a:latin typeface="Verdana"/>
                <a:cs typeface="Verdana"/>
              </a:rPr>
              <a:t>)/(1-sq</a:t>
            </a:r>
            <a:r>
              <a:rPr lang="it-IT" sz="2000" b="1" baseline="30000" dirty="0">
                <a:latin typeface="Verdana"/>
                <a:cs typeface="Verdana"/>
              </a:rPr>
              <a:t>2</a:t>
            </a:r>
            <a:r>
              <a:rPr lang="it-IT" sz="2000" b="1" dirty="0">
                <a:latin typeface="Verdana"/>
                <a:cs typeface="Verdana"/>
              </a:rPr>
              <a:t>)</a:t>
            </a:r>
          </a:p>
          <a:p>
            <a:pPr algn="ctr"/>
            <a:endParaRPr lang="it-IT" sz="2000" dirty="0">
              <a:latin typeface="Verdana"/>
              <a:cs typeface="Verdana"/>
            </a:endParaRPr>
          </a:p>
          <a:p>
            <a:pPr algn="ctr"/>
            <a:r>
              <a:rPr lang="it-IT" sz="2000" dirty="0">
                <a:latin typeface="Verdana"/>
                <a:cs typeface="Verdana"/>
              </a:rPr>
              <a:t>q diminuisce ad ogni generazione. </a:t>
            </a:r>
          </a:p>
        </p:txBody>
      </p:sp>
    </p:spTree>
    <p:extLst>
      <p:ext uri="{BB962C8B-B14F-4D97-AF65-F5344CB8AC3E}">
        <p14:creationId xmlns:p14="http://schemas.microsoft.com/office/powerpoint/2010/main" val="400132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DOMINANTE</a:t>
            </a:r>
          </a:p>
          <a:p>
            <a:pPr algn="ctr"/>
            <a:endParaRPr lang="it-IT" sz="1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228904217"/>
              </p:ext>
            </p:extLst>
          </p:nvPr>
        </p:nvGraphicFramePr>
        <p:xfrm>
          <a:off x="303084" y="705235"/>
          <a:ext cx="8861064" cy="202692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p>
                  </a:txBody>
                  <a:tcPr/>
                </a:tc>
                <a:tc>
                  <a:txBody>
                    <a:bodyPr/>
                    <a:lstStyle/>
                    <a:p>
                      <a:pPr algn="ctr"/>
                      <a:r>
                        <a:rPr lang="it-IT" sz="1800" dirty="0">
                          <a:latin typeface="Verdana"/>
                          <a:cs typeface="Verdana"/>
                        </a:rPr>
                        <a:t>1-s</a:t>
                      </a:r>
                    </a:p>
                  </a:txBody>
                  <a:tcPr/>
                </a:tc>
                <a:tc>
                  <a:txBody>
                    <a:bodyPr/>
                    <a:lstStyle/>
                    <a:p>
                      <a:pPr algn="ctr"/>
                      <a:r>
                        <a:rPr lang="it-IT" sz="1800" dirty="0">
                          <a:latin typeface="Verdana"/>
                          <a:cs typeface="Verdana"/>
                        </a:rPr>
                        <a:t>1</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p>
                    <a:p>
                      <a:pPr algn="ct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(1-s)</a:t>
                      </a:r>
                      <a:endParaRPr lang="it-IT" sz="1800" i="1" baseline="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r>
                        <a:rPr lang="it-IT" sz="1800" baseline="0" dirty="0">
                          <a:latin typeface="Verdana"/>
                          <a:cs typeface="Verdana"/>
                        </a:rPr>
                        <a:t>(1-s)</a:t>
                      </a:r>
                      <a:endParaRPr lang="it-IT" sz="1800" i="1" baseline="3000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3123360"/>
            <a:ext cx="12192000" cy="2246769"/>
          </a:xfrm>
          <a:prstGeom prst="rect">
            <a:avLst/>
          </a:prstGeom>
          <a:noFill/>
        </p:spPr>
        <p:txBody>
          <a:bodyPr wrap="square" rtlCol="0">
            <a:spAutoFit/>
          </a:bodyPr>
          <a:lstStyle/>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a:t>
            </a:r>
            <a:r>
              <a:rPr lang="it-IT" sz="2000" dirty="0">
                <a:latin typeface="Verdana"/>
                <a:cs typeface="Verdana"/>
              </a:rPr>
              <a:t>(1-s) + 2pq (1-s) + q</a:t>
            </a:r>
            <a:r>
              <a:rPr lang="it-IT" sz="2000" baseline="30000" dirty="0">
                <a:latin typeface="Verdana"/>
                <a:cs typeface="Verdana"/>
              </a:rPr>
              <a:t>2</a:t>
            </a:r>
            <a:r>
              <a:rPr lang="it-IT" sz="2000" dirty="0">
                <a:latin typeface="Verdana"/>
                <a:cs typeface="Verdana"/>
              </a:rPr>
              <a:t> = </a:t>
            </a:r>
            <a:r>
              <a:rPr lang="it-IT" sz="2000" b="1" dirty="0">
                <a:latin typeface="Verdana"/>
                <a:cs typeface="Verdana"/>
              </a:rPr>
              <a:t>1-s+sq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p’ = [</a:t>
            </a:r>
            <a:r>
              <a:rPr lang="it-IT" sz="2000" dirty="0" err="1">
                <a:latin typeface="Verdana"/>
                <a:cs typeface="Verdana"/>
              </a:rPr>
              <a:t>pq</a:t>
            </a:r>
            <a:r>
              <a:rPr lang="it-IT" sz="2000" dirty="0">
                <a:latin typeface="Verdana"/>
                <a:cs typeface="Verdana"/>
              </a:rPr>
              <a:t>(1-s) + p</a:t>
            </a:r>
            <a:r>
              <a:rPr lang="it-IT" sz="2000" baseline="30000" dirty="0">
                <a:latin typeface="Verdana"/>
                <a:cs typeface="Verdana"/>
              </a:rPr>
              <a:t>2</a:t>
            </a:r>
            <a:r>
              <a:rPr lang="it-IT" sz="2000" dirty="0">
                <a:latin typeface="Verdana"/>
                <a:cs typeface="Verdana"/>
              </a:rPr>
              <a:t>(1-s)] / 1-s-sq</a:t>
            </a:r>
            <a:r>
              <a:rPr lang="it-IT" sz="2000" baseline="30000" dirty="0">
                <a:latin typeface="Verdana"/>
                <a:cs typeface="Verdana"/>
              </a:rPr>
              <a:t>2</a:t>
            </a:r>
            <a:r>
              <a:rPr lang="it-IT" sz="2000" dirty="0">
                <a:latin typeface="Verdana"/>
                <a:cs typeface="Verdana"/>
              </a:rPr>
              <a:t> =</a:t>
            </a:r>
            <a:r>
              <a:rPr lang="it-IT" sz="2000" b="1" dirty="0">
                <a:latin typeface="Verdana"/>
                <a:cs typeface="Verdana"/>
              </a:rPr>
              <a:t>p(1-s)/(1-s+sq</a:t>
            </a:r>
            <a:r>
              <a:rPr lang="it-IT" sz="2000" b="1" baseline="30000" dirty="0">
                <a:latin typeface="Verdana"/>
                <a:cs typeface="Verdana"/>
              </a:rPr>
              <a:t>2</a:t>
            </a:r>
            <a:r>
              <a:rPr lang="it-IT" sz="2000" b="1" dirty="0">
                <a:latin typeface="Verdana"/>
                <a:cs typeface="Verdana"/>
              </a:rPr>
              <a:t>)</a:t>
            </a:r>
          </a:p>
          <a:p>
            <a:pPr algn="ctr"/>
            <a:endParaRPr lang="it-IT" sz="2000" b="1" dirty="0">
              <a:latin typeface="Verdana"/>
              <a:cs typeface="Verdana"/>
            </a:endParaRPr>
          </a:p>
          <a:p>
            <a:pPr algn="ctr"/>
            <a:r>
              <a:rPr lang="it-IT" sz="2000" b="1" dirty="0" err="1">
                <a:latin typeface="Verdana"/>
                <a:cs typeface="Verdana"/>
              </a:rPr>
              <a:t>Δp</a:t>
            </a:r>
            <a:r>
              <a:rPr lang="it-IT" sz="2000" b="1" dirty="0">
                <a:latin typeface="Verdana"/>
                <a:cs typeface="Verdana"/>
              </a:rPr>
              <a:t> = p’ – p = - (spq</a:t>
            </a:r>
            <a:r>
              <a:rPr lang="it-IT" sz="2000" b="1" baseline="30000" dirty="0">
                <a:latin typeface="Verdana"/>
                <a:cs typeface="Verdana"/>
              </a:rPr>
              <a:t>2</a:t>
            </a:r>
            <a:r>
              <a:rPr lang="it-IT" sz="2000" b="1" dirty="0">
                <a:latin typeface="Verdana"/>
                <a:cs typeface="Verdana"/>
              </a:rPr>
              <a:t>)/(1-s+sq</a:t>
            </a:r>
            <a:r>
              <a:rPr lang="it-IT" sz="2000" b="1" baseline="30000" dirty="0">
                <a:latin typeface="Verdana"/>
                <a:cs typeface="Verdana"/>
              </a:rPr>
              <a:t>2</a:t>
            </a:r>
            <a:r>
              <a:rPr lang="it-IT" sz="2000" b="1" dirty="0">
                <a:latin typeface="Verdana"/>
                <a:cs typeface="Verdana"/>
              </a:rPr>
              <a:t>)</a:t>
            </a:r>
          </a:p>
          <a:p>
            <a:pPr algn="ctr"/>
            <a:endParaRPr lang="it-IT" sz="2000" dirty="0">
              <a:latin typeface="Verdana"/>
              <a:cs typeface="Verdana"/>
            </a:endParaRPr>
          </a:p>
          <a:p>
            <a:pPr algn="ctr"/>
            <a:r>
              <a:rPr lang="it-IT" sz="2000" dirty="0">
                <a:latin typeface="Verdana"/>
                <a:cs typeface="Verdana"/>
              </a:rPr>
              <a:t>p diminuisce ad ogni generazione. </a:t>
            </a:r>
          </a:p>
        </p:txBody>
      </p:sp>
    </p:spTree>
    <p:extLst>
      <p:ext uri="{BB962C8B-B14F-4D97-AF65-F5344CB8AC3E}">
        <p14:creationId xmlns:p14="http://schemas.microsoft.com/office/powerpoint/2010/main" val="2918351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contro</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recessivo</a:t>
            </a:r>
            <a:r>
              <a:rPr lang="en-US" altLang="it-IT" sz="2800" dirty="0">
                <a:solidFill>
                  <a:srgbClr val="000000"/>
                </a:solidFill>
                <a:latin typeface="Times New Roman" pitchFamily="18" charset="0"/>
              </a:rPr>
              <a:t> e </a:t>
            </a:r>
            <a:r>
              <a:rPr lang="en-US" altLang="it-IT" sz="2800" dirty="0" err="1">
                <a:solidFill>
                  <a:srgbClr val="000000"/>
                </a:solidFill>
                <a:latin typeface="Times New Roman" pitchFamily="18" charset="0"/>
              </a:rPr>
              <a:t>contro</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dominante</a:t>
            </a:r>
            <a:r>
              <a:rPr lang="en-US" altLang="it-IT" sz="2800" dirty="0">
                <a:solidFill>
                  <a:srgbClr val="000000"/>
                </a:solidFill>
                <a:latin typeface="Times New Roman" pitchFamily="18" charset="0"/>
              </a:rPr>
              <a:t> a </a:t>
            </a:r>
            <a:r>
              <a:rPr lang="en-US" altLang="it-IT" sz="2800" dirty="0" err="1">
                <a:solidFill>
                  <a:srgbClr val="000000"/>
                </a:solidFill>
                <a:latin typeface="Times New Roman" pitchFamily="18" charset="0"/>
              </a:rPr>
              <a:t>confronto</a:t>
            </a:r>
            <a:r>
              <a:rPr lang="en-US" altLang="it-IT" sz="2800" dirty="0">
                <a:solidFill>
                  <a:srgbClr val="000000"/>
                </a:solidFill>
                <a:latin typeface="Times New Roman" pitchFamily="18" charset="0"/>
              </a:rPr>
              <a:t> </a:t>
            </a:r>
            <a:endParaRPr lang="en-US" altLang="it-IT" sz="1800" dirty="0">
              <a:solidFill>
                <a:srgbClr val="FF0000"/>
              </a:solidFill>
              <a:latin typeface="Times New Roman" pitchFamily="18" charset="0"/>
            </a:endParaRPr>
          </a:p>
        </p:txBody>
      </p:sp>
      <p:sp>
        <p:nvSpPr>
          <p:cNvPr id="9220" name="Text Box 5"/>
          <p:cNvSpPr txBox="1">
            <a:spLocks noChangeArrowheads="1"/>
          </p:cNvSpPr>
          <p:nvPr/>
        </p:nvSpPr>
        <p:spPr bwMode="auto">
          <a:xfrm>
            <a:off x="2803525" y="3924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9221" name="Rectangle 6"/>
          <p:cNvSpPr>
            <a:spLocks noChangeArrowheads="1"/>
          </p:cNvSpPr>
          <p:nvPr/>
        </p:nvSpPr>
        <p:spPr bwMode="auto">
          <a:xfrm>
            <a:off x="404038" y="609601"/>
            <a:ext cx="11504428" cy="16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buNone/>
            </a:pPr>
            <a:r>
              <a:rPr lang="it-IT" sz="1600" dirty="0">
                <a:solidFill>
                  <a:srgbClr val="000000"/>
                </a:solidFill>
              </a:rPr>
              <a:t>Nel riquadro grande: selezione contro l’omozigote recessivo. Variazione della frequenza dell’allele A</a:t>
            </a:r>
            <a:r>
              <a:rPr lang="it-IT" sz="1600" baseline="-25000" dirty="0">
                <a:solidFill>
                  <a:srgbClr val="000000"/>
                </a:solidFill>
              </a:rPr>
              <a:t>1</a:t>
            </a:r>
            <a:r>
              <a:rPr lang="it-IT" sz="1600" dirty="0">
                <a:solidFill>
                  <a:srgbClr val="000000"/>
                </a:solidFill>
              </a:rPr>
              <a:t> recessivo, in presenza di selezione contro l’omozigote recessivo A</a:t>
            </a:r>
            <a:r>
              <a:rPr lang="it-IT" sz="1600" baseline="-25000" dirty="0">
                <a:solidFill>
                  <a:srgbClr val="000000"/>
                </a:solidFill>
              </a:rPr>
              <a:t>1</a:t>
            </a:r>
            <a:r>
              <a:rPr lang="it-IT" sz="1600" dirty="0">
                <a:solidFill>
                  <a:srgbClr val="000000"/>
                </a:solidFill>
              </a:rPr>
              <a:t> </a:t>
            </a:r>
            <a:r>
              <a:rPr lang="it-IT" sz="1600" dirty="0" err="1">
                <a:solidFill>
                  <a:srgbClr val="000000"/>
                </a:solidFill>
              </a:rPr>
              <a:t>A</a:t>
            </a:r>
            <a:r>
              <a:rPr lang="it-IT" sz="1600" baseline="-25000" dirty="0" err="1">
                <a:solidFill>
                  <a:srgbClr val="000000"/>
                </a:solidFill>
              </a:rPr>
              <a:t>1</a:t>
            </a:r>
            <a:r>
              <a:rPr lang="it-IT" sz="1600" dirty="0">
                <a:solidFill>
                  <a:srgbClr val="000000"/>
                </a:solidFill>
              </a:rPr>
              <a:t>. Nell’esempio della figura, l’omozigote A</a:t>
            </a:r>
            <a:r>
              <a:rPr lang="it-IT" sz="1600" baseline="-25000" dirty="0">
                <a:solidFill>
                  <a:srgbClr val="000000"/>
                </a:solidFill>
              </a:rPr>
              <a:t>1</a:t>
            </a:r>
            <a:r>
              <a:rPr lang="it-IT" sz="1600" dirty="0">
                <a:solidFill>
                  <a:srgbClr val="000000"/>
                </a:solidFill>
              </a:rPr>
              <a:t> </a:t>
            </a:r>
            <a:r>
              <a:rPr lang="it-IT" sz="1600" dirty="0" err="1">
                <a:solidFill>
                  <a:srgbClr val="000000"/>
                </a:solidFill>
              </a:rPr>
              <a:t>A</a:t>
            </a:r>
            <a:r>
              <a:rPr lang="it-IT" sz="1600" baseline="-25000" dirty="0" err="1">
                <a:solidFill>
                  <a:srgbClr val="000000"/>
                </a:solidFill>
              </a:rPr>
              <a:t>1</a:t>
            </a:r>
            <a:r>
              <a:rPr lang="it-IT" sz="1600" dirty="0">
                <a:solidFill>
                  <a:srgbClr val="000000"/>
                </a:solidFill>
              </a:rPr>
              <a:t> ha una </a:t>
            </a:r>
            <a:r>
              <a:rPr lang="it-IT" sz="1600" i="1" dirty="0">
                <a:solidFill>
                  <a:srgbClr val="000000"/>
                </a:solidFill>
              </a:rPr>
              <a:t>fitness</a:t>
            </a:r>
            <a:r>
              <a:rPr lang="it-IT" sz="1600" dirty="0">
                <a:solidFill>
                  <a:srgbClr val="000000"/>
                </a:solidFill>
              </a:rPr>
              <a:t> </a:t>
            </a:r>
            <a:r>
              <a:rPr lang="it-IT" sz="1600" i="1" dirty="0">
                <a:solidFill>
                  <a:srgbClr val="000000"/>
                </a:solidFill>
              </a:rPr>
              <a:t>w</a:t>
            </a:r>
            <a:r>
              <a:rPr lang="it-IT" sz="1600" dirty="0">
                <a:solidFill>
                  <a:srgbClr val="000000"/>
                </a:solidFill>
              </a:rPr>
              <a:t> = 0,95 (ovvero coefficiente di selezione s = 0,05). La frequenza iniziale dell’allele A</a:t>
            </a:r>
            <a:r>
              <a:rPr lang="it-IT" sz="1600" baseline="-25000" dirty="0">
                <a:solidFill>
                  <a:srgbClr val="000000"/>
                </a:solidFill>
              </a:rPr>
              <a:t>1</a:t>
            </a:r>
            <a:r>
              <a:rPr lang="it-IT" sz="1600" dirty="0">
                <a:solidFill>
                  <a:srgbClr val="000000"/>
                </a:solidFill>
              </a:rPr>
              <a:t> è pari a 0,5. La selezione è molto efficace solo per valori di q elevati.</a:t>
            </a:r>
          </a:p>
          <a:p>
            <a:pPr fontAlgn="base">
              <a:spcAft>
                <a:spcPct val="0"/>
              </a:spcAft>
              <a:buNone/>
            </a:pPr>
            <a:r>
              <a:rPr lang="it-IT" sz="1600" dirty="0">
                <a:solidFill>
                  <a:srgbClr val="000000"/>
                </a:solidFill>
              </a:rPr>
              <a:t>Nel riquadro piccolo interno: selezione contro il recessivo (verde) e contro il dominante (giallo). I valori delle fitness sono gli stessi dell’esempio precedente (nel caso di dominanza, la fitness è ridotta anche nell’eterozigote)</a:t>
            </a:r>
          </a:p>
        </p:txBody>
      </p:sp>
      <p:graphicFrame>
        <p:nvGraphicFramePr>
          <p:cNvPr id="7" name="Grafico 6"/>
          <p:cNvGraphicFramePr>
            <a:graphicFrameLocks/>
          </p:cNvGraphicFramePr>
          <p:nvPr>
            <p:extLst>
              <p:ext uri="{D42A27DB-BD31-4B8C-83A1-F6EECF244321}">
                <p14:modId xmlns:p14="http://schemas.microsoft.com/office/powerpoint/2010/main" val="2647849932"/>
              </p:ext>
            </p:extLst>
          </p:nvPr>
        </p:nvGraphicFramePr>
        <p:xfrm>
          <a:off x="710609" y="2913321"/>
          <a:ext cx="8686800" cy="3581400"/>
        </p:xfrm>
        <a:graphic>
          <a:graphicData uri="http://schemas.openxmlformats.org/drawingml/2006/chart">
            <c:chart xmlns:c="http://schemas.openxmlformats.org/drawingml/2006/chart" xmlns:r="http://schemas.openxmlformats.org/officeDocument/2006/relationships" r:id="rId2"/>
          </a:graphicData>
        </a:graphic>
      </p:graphicFrame>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070" y="2700338"/>
            <a:ext cx="5027256" cy="287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38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extLst>
              <p:ext uri="{D42A27DB-BD31-4B8C-83A1-F6EECF244321}">
                <p14:modId xmlns:p14="http://schemas.microsoft.com/office/powerpoint/2010/main" val="4125028077"/>
              </p:ext>
            </p:extLst>
          </p:nvPr>
        </p:nvGraphicFramePr>
        <p:xfrm>
          <a:off x="303084" y="70523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asellaDiTesto 14"/>
          <p:cNvSpPr txBox="1"/>
          <p:nvPr/>
        </p:nvSpPr>
        <p:spPr>
          <a:xfrm>
            <a:off x="0" y="2267953"/>
            <a:ext cx="12192000" cy="2554545"/>
          </a:xfrm>
          <a:prstGeom prst="rect">
            <a:avLst/>
          </a:prstGeom>
          <a:noFill/>
        </p:spPr>
        <p:txBody>
          <a:bodyPr wrap="square" rtlCol="0">
            <a:spAutoFit/>
          </a:bodyPr>
          <a:lstStyle/>
          <a:p>
            <a:pPr algn="ctr"/>
            <a:endParaRPr lang="it-IT" sz="2000" dirty="0">
              <a:latin typeface="Verdana"/>
              <a:cs typeface="Verdana"/>
            </a:endParaRPr>
          </a:p>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1</a:t>
            </a:r>
            <a:r>
              <a:rPr lang="it-IT" sz="2000" dirty="0">
                <a:latin typeface="Verdana"/>
                <a:cs typeface="Verdana"/>
              </a:rPr>
              <a:t>)</a:t>
            </a:r>
            <a:r>
              <a:rPr lang="it-IT" sz="2000" baseline="30000" dirty="0">
                <a:latin typeface="Verdana"/>
                <a:cs typeface="Verdana"/>
              </a:rPr>
              <a:t> </a:t>
            </a:r>
            <a:r>
              <a:rPr lang="it-IT" sz="2000" dirty="0">
                <a:latin typeface="Verdana"/>
                <a:cs typeface="Verdana"/>
              </a:rPr>
              <a:t>+ 2pq + q</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2</a:t>
            </a:r>
            <a:r>
              <a:rPr lang="it-IT" sz="2000" dirty="0">
                <a:latin typeface="Verdana"/>
                <a:cs typeface="Verdana"/>
              </a:rPr>
              <a:t>) = </a:t>
            </a:r>
            <a:r>
              <a:rPr lang="it-IT" sz="2000" b="1" dirty="0">
                <a:latin typeface="Verdana"/>
                <a:cs typeface="Verdana"/>
              </a:rPr>
              <a:t>1-s</a:t>
            </a:r>
            <a:r>
              <a:rPr lang="it-IT" sz="2000" b="1" baseline="-25000" dirty="0">
                <a:latin typeface="Verdana"/>
                <a:cs typeface="Verdana"/>
              </a:rPr>
              <a:t>1</a:t>
            </a:r>
            <a:r>
              <a:rPr lang="it-IT" sz="2000" b="1" dirty="0">
                <a:latin typeface="Verdana"/>
                <a:cs typeface="Verdana"/>
              </a:rPr>
              <a:t>p</a:t>
            </a:r>
            <a:r>
              <a:rPr lang="it-IT" sz="2000" b="1" baseline="30000" dirty="0">
                <a:latin typeface="Verdana"/>
                <a:cs typeface="Verdana"/>
              </a:rPr>
              <a:t>2</a:t>
            </a:r>
            <a:r>
              <a:rPr lang="it-IT" sz="2000" b="1" dirty="0">
                <a:latin typeface="Verdana"/>
                <a:cs typeface="Verdana"/>
              </a:rPr>
              <a:t> - s</a:t>
            </a:r>
            <a:r>
              <a:rPr lang="it-IT" sz="2000" b="1" baseline="-25000" dirty="0">
                <a:latin typeface="Verdana"/>
                <a:cs typeface="Verdana"/>
              </a:rPr>
              <a:t>2</a:t>
            </a:r>
            <a:r>
              <a:rPr lang="it-IT" sz="2000" b="1" dirty="0">
                <a:latin typeface="Verdana"/>
                <a:cs typeface="Verdana"/>
              </a:rPr>
              <a:t>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q’ = q</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2</a:t>
            </a:r>
            <a:r>
              <a:rPr lang="it-IT" sz="2000" dirty="0">
                <a:latin typeface="Verdana"/>
                <a:cs typeface="Verdana"/>
              </a:rPr>
              <a:t>) +</a:t>
            </a:r>
            <a:r>
              <a:rPr lang="it-IT" sz="2000" dirty="0" err="1">
                <a:latin typeface="Verdana"/>
                <a:cs typeface="Verdana"/>
              </a:rPr>
              <a:t>pq</a:t>
            </a:r>
            <a:r>
              <a:rPr lang="it-IT" sz="2000" dirty="0">
                <a:latin typeface="Verdana"/>
                <a:cs typeface="Verdana"/>
              </a:rPr>
              <a:t> / (</a:t>
            </a: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a:t>
            </a:r>
            <a:r>
              <a:rPr lang="it-IT" sz="2000" b="1" dirty="0">
                <a:latin typeface="Verdana"/>
                <a:cs typeface="Verdana"/>
              </a:rPr>
              <a:t>q – s</a:t>
            </a:r>
            <a:r>
              <a:rPr lang="it-IT" sz="2000" b="1" baseline="-25000" dirty="0">
                <a:latin typeface="Verdana"/>
                <a:cs typeface="Verdana"/>
              </a:rPr>
              <a:t>2</a:t>
            </a:r>
            <a:r>
              <a:rPr lang="it-IT" sz="2000" b="1" dirty="0">
                <a:latin typeface="Verdana"/>
                <a:cs typeface="Verdana"/>
              </a:rPr>
              <a:t>q</a:t>
            </a:r>
            <a:r>
              <a:rPr lang="it-IT" sz="2000" b="1" baseline="30000" dirty="0">
                <a:latin typeface="Verdana"/>
                <a:cs typeface="Verdana"/>
              </a:rPr>
              <a:t>2</a:t>
            </a:r>
            <a:r>
              <a:rPr lang="it-IT" sz="2000" b="1" dirty="0">
                <a:latin typeface="Verdana"/>
                <a:cs typeface="Verdana"/>
              </a:rPr>
              <a:t>)/(</a:t>
            </a:r>
            <a:r>
              <a:rPr lang="it-IT" sz="2000" b="1" dirty="0" err="1">
                <a:latin typeface="Verdana"/>
                <a:cs typeface="Verdana"/>
              </a:rPr>
              <a:t>W</a:t>
            </a:r>
            <a:r>
              <a:rPr lang="it-IT" sz="2000" b="1" baseline="-25000" dirty="0" err="1">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dirty="0">
                <a:latin typeface="Verdana"/>
                <a:cs typeface="Verdana"/>
              </a:rPr>
              <a:t>Δq = q’ – q =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/(W</a:t>
            </a:r>
            <a:r>
              <a:rPr lang="it-IT" sz="2000" b="1" baseline="-25000" dirty="0">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dirty="0">
                <a:latin typeface="Verdana"/>
                <a:cs typeface="Verdana"/>
              </a:rPr>
              <a:t>Si raggiunge un equilibrio stabile quando Δq = 0</a:t>
            </a:r>
          </a:p>
        </p:txBody>
      </p:sp>
    </p:spTree>
    <p:extLst>
      <p:ext uri="{BB962C8B-B14F-4D97-AF65-F5344CB8AC3E}">
        <p14:creationId xmlns:p14="http://schemas.microsoft.com/office/powerpoint/2010/main" val="400132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1828800" y="682625"/>
            <a:ext cx="883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800" dirty="0">
                <a:solidFill>
                  <a:srgbClr val="000000"/>
                </a:solidFill>
                <a:latin typeface="Times New Roman" pitchFamily="18" charset="0"/>
              </a:rPr>
              <a:t>Si dice </a:t>
            </a:r>
            <a:r>
              <a:rPr lang="en-US" altLang="it-IT" sz="1800" dirty="0" err="1">
                <a:solidFill>
                  <a:srgbClr val="000000"/>
                </a:solidFill>
                <a:latin typeface="Times New Roman" pitchFamily="18" charset="0"/>
              </a:rPr>
              <a:t>che</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individui</a:t>
            </a:r>
            <a:r>
              <a:rPr lang="en-US" altLang="it-IT" sz="1800" dirty="0">
                <a:solidFill>
                  <a:srgbClr val="000000"/>
                </a:solidFill>
                <a:latin typeface="Times New Roman" pitchFamily="18" charset="0"/>
              </a:rPr>
              <a:t> con </a:t>
            </a:r>
            <a:r>
              <a:rPr lang="en-US" altLang="it-IT" sz="1800" dirty="0" err="1">
                <a:solidFill>
                  <a:srgbClr val="000000"/>
                </a:solidFill>
                <a:latin typeface="Times New Roman" pitchFamily="18" charset="0"/>
              </a:rPr>
              <a:t>una</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maggiore</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capacità</a:t>
            </a:r>
            <a:r>
              <a:rPr lang="en-US" altLang="it-IT" sz="1800" dirty="0">
                <a:solidFill>
                  <a:srgbClr val="000000"/>
                </a:solidFill>
                <a:latin typeface="Times New Roman" pitchFamily="18" charset="0"/>
              </a:rPr>
              <a:t> di </a:t>
            </a:r>
            <a:r>
              <a:rPr lang="en-US" altLang="it-IT" sz="1800" dirty="0" err="1">
                <a:solidFill>
                  <a:srgbClr val="000000"/>
                </a:solidFill>
                <a:latin typeface="Times New Roman" pitchFamily="18" charset="0"/>
              </a:rPr>
              <a:t>sopravvivere</a:t>
            </a:r>
            <a:r>
              <a:rPr lang="en-US" altLang="it-IT" sz="1800" dirty="0">
                <a:solidFill>
                  <a:srgbClr val="000000"/>
                </a:solidFill>
                <a:latin typeface="Times New Roman" pitchFamily="18" charset="0"/>
              </a:rPr>
              <a:t> e di </a:t>
            </a:r>
            <a:r>
              <a:rPr lang="en-US" altLang="it-IT" sz="1800" dirty="0" err="1">
                <a:solidFill>
                  <a:srgbClr val="000000"/>
                </a:solidFill>
                <a:latin typeface="Times New Roman" pitchFamily="18" charset="0"/>
              </a:rPr>
              <a:t>riprodursi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hanno</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una</a:t>
            </a:r>
            <a:r>
              <a:rPr lang="en-US" altLang="it-IT" sz="1800" dirty="0">
                <a:solidFill>
                  <a:srgbClr val="000000"/>
                </a:solidFill>
                <a:latin typeface="Times New Roman" pitchFamily="18" charset="0"/>
              </a:rPr>
              <a:t> FITNESS </a:t>
            </a:r>
            <a:r>
              <a:rPr lang="en-US" altLang="it-IT" sz="1800" dirty="0" err="1">
                <a:solidFill>
                  <a:srgbClr val="000000"/>
                </a:solidFill>
                <a:latin typeface="Times New Roman" pitchFamily="18" charset="0"/>
              </a:rPr>
              <a:t>più</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elevata</a:t>
            </a:r>
            <a:r>
              <a:rPr lang="en-US" altLang="it-IT" sz="1800" dirty="0">
                <a:solidFill>
                  <a:srgbClr val="000000"/>
                </a:solidFill>
                <a:latin typeface="Times New Roman" pitchFamily="18" charset="0"/>
              </a:rPr>
              <a:t>. </a:t>
            </a:r>
          </a:p>
          <a:p>
            <a:pPr eaLnBrk="1" fontAlgn="base" hangingPunct="1">
              <a:spcBef>
                <a:spcPct val="0"/>
              </a:spcBef>
              <a:spcAft>
                <a:spcPct val="0"/>
              </a:spcAft>
              <a:buNone/>
            </a:pPr>
            <a:r>
              <a:rPr lang="en-US" altLang="it-IT" sz="1800" dirty="0">
                <a:solidFill>
                  <a:srgbClr val="000000"/>
                </a:solidFill>
                <a:latin typeface="Times New Roman" pitchFamily="18" charset="0"/>
              </a:rPr>
              <a:t>Se tale </a:t>
            </a:r>
            <a:r>
              <a:rPr lang="en-US" altLang="it-IT" sz="1800" dirty="0" err="1">
                <a:solidFill>
                  <a:srgbClr val="000000"/>
                </a:solidFill>
                <a:latin typeface="Times New Roman" pitchFamily="18" charset="0"/>
              </a:rPr>
              <a:t>capacità</a:t>
            </a:r>
            <a:r>
              <a:rPr lang="en-US" altLang="it-IT" sz="1800" dirty="0">
                <a:solidFill>
                  <a:srgbClr val="000000"/>
                </a:solidFill>
                <a:latin typeface="Times New Roman" pitchFamily="18" charset="0"/>
              </a:rPr>
              <a:t> è </a:t>
            </a:r>
            <a:r>
              <a:rPr lang="en-US" altLang="it-IT" sz="1800" dirty="0" err="1">
                <a:solidFill>
                  <a:srgbClr val="000000"/>
                </a:solidFill>
                <a:latin typeface="Times New Roman" pitchFamily="18" charset="0"/>
              </a:rPr>
              <a:t>ereditaria</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genotipi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differenti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avranno</a:t>
            </a:r>
            <a:r>
              <a:rPr lang="en-US" altLang="it-IT" sz="1800" dirty="0">
                <a:solidFill>
                  <a:srgbClr val="000000"/>
                </a:solidFill>
                <a:latin typeface="Times New Roman" pitchFamily="18" charset="0"/>
              </a:rPr>
              <a:t> diverse fitness</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1597025"/>
            <a:ext cx="35147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6"/>
          <p:cNvSpPr txBox="1">
            <a:spLocks noChangeArrowheads="1"/>
          </p:cNvSpPr>
          <p:nvPr/>
        </p:nvSpPr>
        <p:spPr bwMode="auto">
          <a:xfrm>
            <a:off x="6553201" y="3654425"/>
            <a:ext cx="1020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600">
                <a:solidFill>
                  <a:srgbClr val="000000"/>
                </a:solidFill>
                <a:latin typeface="Times New Roman" pitchFamily="18" charset="0"/>
              </a:rPr>
              <a:t>Genotype</a:t>
            </a:r>
          </a:p>
        </p:txBody>
      </p:sp>
      <p:sp>
        <p:nvSpPr>
          <p:cNvPr id="3078" name="Text Box 7"/>
          <p:cNvSpPr txBox="1">
            <a:spLocks noChangeArrowheads="1"/>
          </p:cNvSpPr>
          <p:nvPr/>
        </p:nvSpPr>
        <p:spPr bwMode="auto">
          <a:xfrm>
            <a:off x="4267200" y="2282825"/>
            <a:ext cx="79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600">
                <a:solidFill>
                  <a:srgbClr val="000000"/>
                </a:solidFill>
                <a:latin typeface="Times New Roman" pitchFamily="18" charset="0"/>
              </a:rPr>
              <a:t>Fitness</a:t>
            </a:r>
          </a:p>
        </p:txBody>
      </p:sp>
      <p:sp>
        <p:nvSpPr>
          <p:cNvPr id="3079" name="Text Box 10"/>
          <p:cNvSpPr txBox="1">
            <a:spLocks noChangeArrowheads="1"/>
          </p:cNvSpPr>
          <p:nvPr/>
        </p:nvSpPr>
        <p:spPr bwMode="auto">
          <a:xfrm>
            <a:off x="5029201" y="76201"/>
            <a:ext cx="18004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a:solidFill>
                  <a:srgbClr val="000000"/>
                </a:solidFill>
                <a:latin typeface="Times New Roman" pitchFamily="18" charset="0"/>
              </a:rPr>
              <a:t>FITNESS</a:t>
            </a:r>
          </a:p>
        </p:txBody>
      </p:sp>
      <p:sp>
        <p:nvSpPr>
          <p:cNvPr id="3080" name="Rectangle 11"/>
          <p:cNvSpPr>
            <a:spLocks noChangeArrowheads="1"/>
          </p:cNvSpPr>
          <p:nvPr/>
        </p:nvSpPr>
        <p:spPr bwMode="auto">
          <a:xfrm>
            <a:off x="5029200" y="1749425"/>
            <a:ext cx="3048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3081" name="Text Box 12"/>
          <p:cNvSpPr txBox="1">
            <a:spLocks noChangeArrowheads="1"/>
          </p:cNvSpPr>
          <p:nvPr/>
        </p:nvSpPr>
        <p:spPr bwMode="auto">
          <a:xfrm>
            <a:off x="1736726" y="4019551"/>
            <a:ext cx="89312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1800" dirty="0">
                <a:solidFill>
                  <a:srgbClr val="000000"/>
                </a:solidFill>
                <a:latin typeface="Times New Roman" pitchFamily="18" charset="0"/>
              </a:rPr>
              <a:t>La fitness di un genotipo può essere definita come il numero medio di figli fertili che quel genotipo produce nel corso della sua vita.</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a:p>
            <a:pPr eaLnBrk="1" fontAlgn="base" hangingPunct="1">
              <a:spcBef>
                <a:spcPct val="0"/>
              </a:spcBef>
              <a:spcAft>
                <a:spcPct val="0"/>
              </a:spcAft>
              <a:buNone/>
            </a:pPr>
            <a:r>
              <a:rPr lang="it-IT" altLang="it-IT" sz="1800" dirty="0">
                <a:solidFill>
                  <a:srgbClr val="000000"/>
                </a:solidFill>
                <a:latin typeface="Times New Roman" pitchFamily="18" charset="0"/>
              </a:rPr>
              <a:t>Come vedremo più avanti, nella formalizzazione matematica degli effetti della selezione, si preferisce normalizzare la fitness rispetto al genotipo con fitness più elevata. La fitness normalizzata (</a:t>
            </a:r>
            <a:r>
              <a:rPr lang="it-IT" altLang="it-IT" sz="1800" b="1" i="1" dirty="0">
                <a:solidFill>
                  <a:srgbClr val="000000"/>
                </a:solidFill>
                <a:latin typeface="Times New Roman" pitchFamily="18" charset="0"/>
              </a:rPr>
              <a:t>fitness relativa</a:t>
            </a:r>
            <a:r>
              <a:rPr lang="it-IT" altLang="it-IT" sz="1800" dirty="0">
                <a:solidFill>
                  <a:srgbClr val="000000"/>
                </a:solidFill>
                <a:latin typeface="Times New Roman" pitchFamily="18" charset="0"/>
              </a:rPr>
              <a:t>) viene indicata con “w”:</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a:p>
            <a:pPr eaLnBrk="1" fontAlgn="base" hangingPunct="1">
              <a:spcBef>
                <a:spcPct val="0"/>
              </a:spcBef>
              <a:spcAft>
                <a:spcPct val="0"/>
              </a:spcAft>
              <a:buNone/>
            </a:pPr>
            <a:r>
              <a:rPr lang="it-IT" altLang="it-IT" sz="1800" dirty="0">
                <a:solidFill>
                  <a:srgbClr val="000000"/>
                </a:solidFill>
                <a:latin typeface="Times New Roman" pitchFamily="18" charset="0"/>
              </a:rPr>
              <a:t>Fitness relativa = w = rapporto tra la fitness di un genotipo e la fitness massima (varia tra 0 e 1)</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p:txBody>
      </p:sp>
    </p:spTree>
    <p:extLst>
      <p:ext uri="{BB962C8B-B14F-4D97-AF65-F5344CB8AC3E}">
        <p14:creationId xmlns:p14="http://schemas.microsoft.com/office/powerpoint/2010/main" val="1715428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5" name="CasellaDiTesto 14"/>
              <p:cNvSpPr txBox="1"/>
              <p:nvPr/>
            </p:nvSpPr>
            <p:spPr>
              <a:xfrm>
                <a:off x="0" y="2267953"/>
                <a:ext cx="12192000" cy="4914166"/>
              </a:xfrm>
              <a:prstGeom prst="rect">
                <a:avLst/>
              </a:prstGeom>
              <a:noFill/>
            </p:spPr>
            <p:txBody>
              <a:bodyPr wrap="square" rtlCol="0">
                <a:spAutoFit/>
              </a:bodyPr>
              <a:lstStyle/>
              <a:p>
                <a:pPr algn="ctr"/>
                <a:endParaRPr lang="it-IT" sz="2000" dirty="0">
                  <a:latin typeface="Verdana"/>
                  <a:cs typeface="Verdana"/>
                </a:endParaRPr>
              </a:p>
              <a:p>
                <a:pPr algn="ctr"/>
                <a:endParaRPr lang="it-IT" sz="2000" b="1" dirty="0">
                  <a:latin typeface="Verdana"/>
                  <a:cs typeface="Verdana"/>
                </a:endParaRPr>
              </a:p>
              <a:p>
                <a:pPr algn="ctr"/>
                <a:r>
                  <a:rPr lang="it-IT" sz="2000" dirty="0">
                    <a:latin typeface="Verdana"/>
                    <a:cs typeface="Verdana"/>
                  </a:rPr>
                  <a:t>Δq = q’ – q =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a:t>
                </a:r>
                <a:r>
                  <a:rPr lang="it-IT" sz="2000" b="1" dirty="0" err="1">
                    <a:latin typeface="Verdana"/>
                    <a:cs typeface="Verdana"/>
                  </a:rPr>
                  <a:t>W</a:t>
                </a:r>
                <a:r>
                  <a:rPr lang="it-IT" sz="2000" b="1" baseline="-25000" dirty="0" err="1">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b="1" dirty="0">
                    <a:latin typeface="Verdana"/>
                    <a:cs typeface="Verdana"/>
                  </a:rPr>
                  <a:t>Si noti che </a:t>
                </a:r>
                <a:r>
                  <a:rPr lang="it-IT" sz="2000" dirty="0" err="1">
                    <a:latin typeface="Verdana"/>
                    <a:cs typeface="Verdana"/>
                  </a:rPr>
                  <a:t>Δq</a:t>
                </a:r>
                <a:r>
                  <a:rPr lang="it-IT" sz="2000" dirty="0">
                    <a:latin typeface="Verdana"/>
                    <a:cs typeface="Verdana"/>
                  </a:rPr>
                  <a:t> può assumere sia segno negativo che positivo, a seconda di p, q, s</a:t>
                </a:r>
                <a:r>
                  <a:rPr lang="it-IT" sz="2000" baseline="-25000" dirty="0">
                    <a:latin typeface="Verdana"/>
                    <a:cs typeface="Verdana"/>
                  </a:rPr>
                  <a:t>1</a:t>
                </a:r>
                <a:r>
                  <a:rPr lang="it-IT" sz="2000" dirty="0">
                    <a:latin typeface="Verdana"/>
                    <a:cs typeface="Verdana"/>
                  </a:rPr>
                  <a:t> e s</a:t>
                </a:r>
                <a:r>
                  <a:rPr lang="it-IT" sz="2000" baseline="-25000" dirty="0">
                    <a:latin typeface="Verdana"/>
                    <a:cs typeface="Verdana"/>
                  </a:rPr>
                  <a:t>2</a:t>
                </a:r>
                <a:endParaRPr lang="it-IT" sz="2000" b="1" baseline="-25000" dirty="0">
                  <a:latin typeface="Verdana"/>
                  <a:cs typeface="Verdana"/>
                </a:endParaRPr>
              </a:p>
              <a:p>
                <a:pPr algn="ctr"/>
                <a:endParaRPr lang="it-IT" sz="2000" b="1" dirty="0">
                  <a:latin typeface="Verdana"/>
                  <a:cs typeface="Verdana"/>
                </a:endParaRPr>
              </a:p>
              <a:p>
                <a:pPr algn="ctr"/>
                <a:r>
                  <a:rPr lang="it-IT" sz="2000" dirty="0">
                    <a:latin typeface="Verdana"/>
                    <a:cs typeface="Verdana"/>
                  </a:rPr>
                  <a:t>Si raggiunge un equilibrio stabile quando Δq = 0 e cioè quando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 0 </a:t>
                </a:r>
              </a:p>
              <a:p>
                <a:pPr algn="ctr"/>
                <a:r>
                  <a:rPr lang="it-IT" sz="2000" b="1" dirty="0">
                    <a:latin typeface="Verdana"/>
                    <a:cs typeface="Verdana"/>
                  </a:rPr>
                  <a:t>questo si ottiene per </a:t>
                </a:r>
                <a:r>
                  <a:rPr lang="it-IT" sz="2000" dirty="0">
                    <a:latin typeface="Verdana"/>
                    <a:cs typeface="Verdana"/>
                  </a:rPr>
                  <a:t>p =0 oppure q=0. </a:t>
                </a:r>
              </a:p>
              <a:p>
                <a:pPr algn="ctr"/>
                <a:r>
                  <a:rPr lang="it-IT" sz="2000" dirty="0">
                    <a:latin typeface="Verdana"/>
                    <a:cs typeface="Verdana"/>
                  </a:rPr>
                  <a:t>Ma anche per </a:t>
                </a:r>
                <a:r>
                  <a:rPr lang="it-IT" sz="2000" b="1" dirty="0">
                    <a:latin typeface="Verdana"/>
                    <a:cs typeface="Verdana"/>
                  </a:rPr>
                  <a:t>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=0, da cui otteniamo le frequenze alleliche all’equilibrio</a:t>
                </a:r>
              </a:p>
              <a:p>
                <a:pPr algn="ctr"/>
                <a:endParaRPr lang="it-IT" sz="2000" b="1" dirty="0">
                  <a:latin typeface="Verdana"/>
                  <a:cs typeface="Verdana"/>
                </a:endParaRPr>
              </a:p>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b="0" i="1" dirty="0" smtClean="0">
                            <a:latin typeface="Cambria Math" panose="02040503050406030204" pitchFamily="18" charset="0"/>
                            <a:cs typeface="Verdana"/>
                          </a:rPr>
                          <m:t>𝑝</m:t>
                        </m:r>
                      </m:e>
                    </m:acc>
                  </m:oMath>
                </a14:m>
                <a:r>
                  <a:rPr lang="it-IT" sz="2000" dirty="0">
                    <a:latin typeface="Verdana"/>
                    <a:cs typeface="Verdana"/>
                  </a:rPr>
                  <a:t> = </a:t>
                </a:r>
                <a:r>
                  <a:rPr lang="it-IT" sz="2000" b="1" dirty="0">
                    <a:latin typeface="Verdana"/>
                    <a:cs typeface="Verdana"/>
                  </a:rPr>
                  <a:t>s</a:t>
                </a:r>
                <a:r>
                  <a:rPr lang="it-IT" sz="2000" b="1" baseline="-25000" dirty="0">
                    <a:latin typeface="Verdana"/>
                    <a:cs typeface="Verdana"/>
                  </a:rPr>
                  <a:t>2</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2</a:t>
                </a:r>
              </a:p>
              <a:p>
                <a:pPr algn="ctr"/>
                <a:endParaRPr lang="it-IT" sz="2000" b="1" baseline="-25000" dirty="0">
                  <a:latin typeface="Verdana"/>
                  <a:cs typeface="Verdana"/>
                </a:endParaRPr>
              </a:p>
              <a:p>
                <a:pPr algn="ctr"/>
                <a:r>
                  <a:rPr lang="it-IT" sz="2000" dirty="0">
                    <a:latin typeface="Verdana"/>
                    <a:cs typeface="Verdana"/>
                  </a:rPr>
                  <a:t>e</a:t>
                </a:r>
              </a:p>
              <a:p>
                <a:pPr algn="ctr"/>
                <a:endParaRPr lang="it-IT" sz="2000" b="1" dirty="0">
                  <a:latin typeface="Verdana"/>
                  <a:cs typeface="Verdana"/>
                </a:endParaRPr>
              </a:p>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b="0" i="1" dirty="0" smtClean="0">
                            <a:latin typeface="Cambria Math" panose="02040503050406030204" pitchFamily="18" charset="0"/>
                            <a:cs typeface="Verdana"/>
                          </a:rPr>
                          <m:t>𝑞</m:t>
                        </m:r>
                      </m:e>
                    </m:acc>
                  </m:oMath>
                </a14:m>
                <a:r>
                  <a:rPr lang="it-IT" sz="2000" dirty="0">
                    <a:latin typeface="Verdana"/>
                    <a:cs typeface="Verdana"/>
                  </a:rPr>
                  <a:t>= </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2</a:t>
                </a:r>
                <a:endParaRPr lang="it-IT" sz="2000" dirty="0">
                  <a:latin typeface="Verdana"/>
                  <a:cs typeface="Verdana"/>
                </a:endParaRPr>
              </a:p>
              <a:p>
                <a:pPr algn="ctr"/>
                <a:endParaRPr lang="it-IT" sz="2000" dirty="0">
                  <a:latin typeface="Verdana"/>
                  <a:cs typeface="Verdana"/>
                </a:endParaRPr>
              </a:p>
            </p:txBody>
          </p:sp>
        </mc:Choice>
        <mc:Fallback xmlns="">
          <p:sp>
            <p:nvSpPr>
              <p:cNvPr id="15" name="CasellaDiTesto 14"/>
              <p:cNvSpPr txBox="1">
                <a:spLocks noRot="1" noChangeAspect="1" noMove="1" noResize="1" noEditPoints="1" noAdjustHandles="1" noChangeArrowheads="1" noChangeShapeType="1" noTextEdit="1"/>
              </p:cNvSpPr>
              <p:nvPr/>
            </p:nvSpPr>
            <p:spPr>
              <a:xfrm>
                <a:off x="0" y="2267953"/>
                <a:ext cx="12192000" cy="491416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01324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11" name="Object 4"/>
          <p:cNvGraphicFramePr>
            <a:graphicFrameLocks noChangeAspect="1"/>
          </p:cNvGraphicFramePr>
          <p:nvPr/>
        </p:nvGraphicFramePr>
        <p:xfrm>
          <a:off x="4033475" y="3392012"/>
          <a:ext cx="114300" cy="215900"/>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475" y="339201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5"/>
          <a:srcRect/>
          <a:stretch>
            <a:fillRect/>
          </a:stretch>
        </p:blipFill>
        <p:spPr bwMode="auto">
          <a:xfrm>
            <a:off x="5801176" y="748211"/>
            <a:ext cx="4850404" cy="2928302"/>
          </a:xfrm>
          <a:prstGeom prst="rect">
            <a:avLst/>
          </a:prstGeom>
          <a:noFill/>
          <a:ln w="9525">
            <a:noFill/>
            <a:miter lim="800000"/>
            <a:headEnd/>
            <a:tailEnd/>
          </a:ln>
          <a:effectLst/>
        </p:spPr>
      </p:pic>
      <p:pic>
        <p:nvPicPr>
          <p:cNvPr id="9" name="Picture 10"/>
          <p:cNvPicPr>
            <a:picLocks noChangeAspect="1" noChangeArrowheads="1"/>
          </p:cNvPicPr>
          <p:nvPr/>
        </p:nvPicPr>
        <p:blipFill>
          <a:blip r:embed="rId6"/>
          <a:srcRect/>
          <a:stretch>
            <a:fillRect/>
          </a:stretch>
        </p:blipFill>
        <p:spPr bwMode="auto">
          <a:xfrm>
            <a:off x="0" y="748211"/>
            <a:ext cx="4789059" cy="2928302"/>
          </a:xfrm>
          <a:prstGeom prst="rect">
            <a:avLst/>
          </a:prstGeom>
          <a:noFill/>
          <a:ln w="9525">
            <a:noFill/>
            <a:miter lim="800000"/>
            <a:headEnd/>
            <a:tailEnd/>
          </a:ln>
          <a:effectLst/>
        </p:spPr>
      </p:pic>
      <p:sp>
        <p:nvSpPr>
          <p:cNvPr id="10" name="Text Box 13"/>
          <p:cNvSpPr txBox="1">
            <a:spLocks noChangeArrowheads="1"/>
          </p:cNvSpPr>
          <p:nvPr/>
        </p:nvSpPr>
        <p:spPr bwMode="auto">
          <a:xfrm>
            <a:off x="7798279" y="1064061"/>
            <a:ext cx="2587031" cy="369332"/>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=0.9; </a:t>
            </a:r>
            <a:r>
              <a:rPr lang="it-IT" dirty="0" err="1"/>
              <a:t>W</a:t>
            </a:r>
            <a:r>
              <a:rPr lang="it-IT" baseline="-25000" dirty="0" err="1"/>
              <a:t>Aa</a:t>
            </a:r>
            <a:r>
              <a:rPr lang="it-IT" dirty="0"/>
              <a:t>=1; </a:t>
            </a:r>
            <a:r>
              <a:rPr lang="it-IT" dirty="0" err="1"/>
              <a:t>W</a:t>
            </a:r>
            <a:r>
              <a:rPr lang="it-IT" baseline="-25000" dirty="0" err="1"/>
              <a:t>aa</a:t>
            </a:r>
            <a:r>
              <a:rPr lang="it-IT" dirty="0"/>
              <a:t>=0.9</a:t>
            </a:r>
          </a:p>
        </p:txBody>
      </p:sp>
      <p:sp>
        <p:nvSpPr>
          <p:cNvPr id="12" name="Text Box 14"/>
          <p:cNvSpPr txBox="1">
            <a:spLocks noChangeArrowheads="1"/>
          </p:cNvSpPr>
          <p:nvPr/>
        </p:nvSpPr>
        <p:spPr bwMode="auto">
          <a:xfrm>
            <a:off x="1769708" y="1110228"/>
            <a:ext cx="2555592" cy="646331"/>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=0.6; </a:t>
            </a:r>
            <a:r>
              <a:rPr lang="it-IT" dirty="0" err="1"/>
              <a:t>W</a:t>
            </a:r>
            <a:r>
              <a:rPr lang="it-IT" baseline="-25000" dirty="0" err="1"/>
              <a:t>Aa</a:t>
            </a:r>
            <a:r>
              <a:rPr lang="it-IT" dirty="0"/>
              <a:t>=1; </a:t>
            </a:r>
            <a:r>
              <a:rPr lang="it-IT" dirty="0" err="1"/>
              <a:t>W</a:t>
            </a:r>
            <a:r>
              <a:rPr lang="it-IT" baseline="-25000" dirty="0" err="1"/>
              <a:t>aa</a:t>
            </a:r>
            <a:r>
              <a:rPr lang="it-IT" dirty="0"/>
              <a:t>=0.6</a:t>
            </a:r>
          </a:p>
          <a:p>
            <a:endParaRPr lang="it-IT" dirty="0"/>
          </a:p>
        </p:txBody>
      </p:sp>
      <p:grpSp>
        <p:nvGrpSpPr>
          <p:cNvPr id="17" name="Gruppo 16"/>
          <p:cNvGrpSpPr/>
          <p:nvPr/>
        </p:nvGrpSpPr>
        <p:grpSpPr>
          <a:xfrm>
            <a:off x="0" y="3963059"/>
            <a:ext cx="4789059" cy="2894941"/>
            <a:chOff x="0" y="4670425"/>
            <a:chExt cx="3617913" cy="2187575"/>
          </a:xfrm>
        </p:grpSpPr>
        <p:pic>
          <p:nvPicPr>
            <p:cNvPr id="13" name="Picture 15"/>
            <p:cNvPicPr>
              <a:picLocks noChangeAspect="1" noChangeArrowheads="1"/>
            </p:cNvPicPr>
            <p:nvPr/>
          </p:nvPicPr>
          <p:blipFill>
            <a:blip r:embed="rId7"/>
            <a:srcRect/>
            <a:stretch>
              <a:fillRect/>
            </a:stretch>
          </p:blipFill>
          <p:spPr bwMode="auto">
            <a:xfrm>
              <a:off x="0" y="4670425"/>
              <a:ext cx="3617913" cy="2187575"/>
            </a:xfrm>
            <a:prstGeom prst="rect">
              <a:avLst/>
            </a:prstGeom>
            <a:noFill/>
            <a:ln w="9525">
              <a:noFill/>
              <a:miter lim="800000"/>
              <a:headEnd/>
              <a:tailEnd/>
            </a:ln>
            <a:effectLst/>
          </p:spPr>
        </p:pic>
        <p:sp>
          <p:nvSpPr>
            <p:cNvPr id="14" name="Text Box 18"/>
            <p:cNvSpPr txBox="1">
              <a:spLocks noChangeArrowheads="1"/>
            </p:cNvSpPr>
            <p:nvPr/>
          </p:nvSpPr>
          <p:spPr bwMode="auto">
            <a:xfrm>
              <a:off x="1030884" y="5912472"/>
              <a:ext cx="2542729" cy="646331"/>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=0.9; </a:t>
              </a:r>
              <a:r>
                <a:rPr lang="it-IT" dirty="0" err="1"/>
                <a:t>W</a:t>
              </a:r>
              <a:r>
                <a:rPr lang="it-IT" baseline="-25000" dirty="0" err="1"/>
                <a:t>Aa</a:t>
              </a:r>
              <a:r>
                <a:rPr lang="it-IT" dirty="0"/>
                <a:t>=1; </a:t>
              </a:r>
              <a:r>
                <a:rPr lang="it-IT" dirty="0" err="1"/>
                <a:t>W</a:t>
              </a:r>
              <a:r>
                <a:rPr lang="it-IT" baseline="-25000" dirty="0" err="1"/>
                <a:t>aa</a:t>
              </a:r>
              <a:r>
                <a:rPr lang="it-IT" dirty="0"/>
                <a:t>=0.6</a:t>
              </a:r>
            </a:p>
            <a:p>
              <a:endParaRPr lang="it-IT" dirty="0"/>
            </a:p>
          </p:txBody>
        </p:sp>
      </p:grpSp>
      <p:sp>
        <p:nvSpPr>
          <p:cNvPr id="16" name="Text Box 19"/>
          <p:cNvSpPr txBox="1">
            <a:spLocks noChangeArrowheads="1"/>
          </p:cNvSpPr>
          <p:nvPr/>
        </p:nvSpPr>
        <p:spPr bwMode="auto">
          <a:xfrm>
            <a:off x="5265413" y="3687901"/>
            <a:ext cx="5786623" cy="3170099"/>
          </a:xfrm>
          <a:prstGeom prst="rect">
            <a:avLst/>
          </a:prstGeom>
          <a:noFill/>
          <a:ln w="9525">
            <a:noFill/>
            <a:miter lim="800000"/>
            <a:headEnd/>
            <a:tailEnd/>
          </a:ln>
          <a:effectLst/>
        </p:spPr>
        <p:txBody>
          <a:bodyPr wrap="square">
            <a:prstTxWarp prst="textNoShape">
              <a:avLst/>
            </a:prstTxWarp>
            <a:spAutoFit/>
          </a:bodyPr>
          <a:lstStyle/>
          <a:p>
            <a:pPr algn="ctr"/>
            <a:r>
              <a:rPr lang="it-IT" sz="2000" dirty="0">
                <a:latin typeface="Verdana"/>
                <a:cs typeface="Verdana"/>
              </a:rPr>
              <a:t>Nel vantaggio dell’eterozigote il polimorfismo viene mantenuto con frequenze alleliche che dipendono esclusivamente dai coefficienti di selezione degli omozigoti</a:t>
            </a:r>
          </a:p>
          <a:p>
            <a:pPr algn="ctr"/>
            <a:endParaRPr lang="it-IT" sz="2000" dirty="0">
              <a:latin typeface="Verdana"/>
              <a:cs typeface="Verdana"/>
            </a:endParaRPr>
          </a:p>
          <a:p>
            <a:pPr algn="ctr"/>
            <a:r>
              <a:rPr lang="it-IT" sz="2000" dirty="0">
                <a:latin typeface="Verdana"/>
                <a:cs typeface="Verdana"/>
              </a:rPr>
              <a:t>Inoltre, la velocità con la quale si raggiunge l’equilibrio è tanto maggiore quanto più elevati sono i coefficienti di selezione degli omozigoti</a:t>
            </a:r>
          </a:p>
        </p:txBody>
      </p:sp>
    </p:spTree>
    <p:extLst>
      <p:ext uri="{BB962C8B-B14F-4D97-AF65-F5344CB8AC3E}">
        <p14:creationId xmlns:p14="http://schemas.microsoft.com/office/powerpoint/2010/main" val="4001324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273549" y="462626"/>
          <a:ext cx="8861064" cy="147828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5" name="Titolo 1"/>
          <p:cNvSpPr txBox="1">
            <a:spLocks/>
          </p:cNvSpPr>
          <p:nvPr/>
        </p:nvSpPr>
        <p:spPr bwMode="auto">
          <a:xfrm>
            <a:off x="0" y="1991382"/>
            <a:ext cx="12192000" cy="909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it-IT" b="0" i="0" u="none" strike="noStrike" kern="0" cap="none" spc="0" normalizeH="0" baseline="0" noProof="0" dirty="0">
                <a:ln>
                  <a:noFill/>
                </a:ln>
                <a:effectLst/>
                <a:uLnTx/>
                <a:uFillTx/>
                <a:latin typeface="Verdana"/>
                <a:ea typeface="+mj-ea"/>
                <a:cs typeface="Verdana"/>
              </a:rPr>
              <a:t>Variazione della frequenza</a:t>
            </a:r>
            <a:r>
              <a:rPr kumimoji="0" lang="it-IT" b="1" i="0" u="none" strike="noStrike" kern="0" cap="none" spc="0" normalizeH="0" baseline="0" noProof="0" dirty="0">
                <a:ln>
                  <a:noFill/>
                </a:ln>
                <a:effectLst/>
                <a:uLnTx/>
                <a:uFillTx/>
                <a:latin typeface="Verdana"/>
                <a:ea typeface="+mj-ea"/>
                <a:cs typeface="Verdana"/>
              </a:rPr>
              <a:t> </a:t>
            </a:r>
            <a:r>
              <a:rPr kumimoji="0" lang="it-IT" b="0" i="0" u="none" strike="noStrike" kern="0" cap="none" spc="0" normalizeH="0" baseline="0" noProof="0" dirty="0">
                <a:ln>
                  <a:noFill/>
                </a:ln>
                <a:effectLst/>
                <a:uLnTx/>
                <a:uFillTx/>
                <a:latin typeface="Verdana"/>
                <a:ea typeface="+mj-ea"/>
                <a:cs typeface="Verdana"/>
              </a:rPr>
              <a:t>dell’allele</a:t>
            </a:r>
            <a:r>
              <a:rPr kumimoji="0" lang="it-IT" b="1" i="0" u="none" strike="noStrike" kern="0" cap="none" spc="0" normalizeH="0" baseline="0" noProof="0" dirty="0">
                <a:ln>
                  <a:noFill/>
                </a:ln>
                <a:effectLst/>
                <a:uLnTx/>
                <a:uFillTx/>
                <a:latin typeface="Verdana"/>
                <a:ea typeface="+mj-ea"/>
                <a:cs typeface="Verdana"/>
              </a:rPr>
              <a:t> </a:t>
            </a:r>
            <a:r>
              <a:rPr kumimoji="0" lang="it-IT" b="0" i="0" u="none" strike="noStrike" kern="0" cap="none" spc="0" normalizeH="0" baseline="0" noProof="0" dirty="0">
                <a:ln>
                  <a:noFill/>
                </a:ln>
                <a:effectLst/>
                <a:uLnTx/>
                <a:uFillTx/>
                <a:latin typeface="Verdana"/>
                <a:ea typeface="+mj-ea"/>
                <a:cs typeface="Verdana"/>
              </a:rPr>
              <a:t>a (</a:t>
            </a:r>
            <a:r>
              <a:rPr lang="it-IT" dirty="0">
                <a:latin typeface="Verdana"/>
                <a:cs typeface="Verdana"/>
              </a:rPr>
              <a:t>Δ</a:t>
            </a:r>
            <a:r>
              <a:rPr lang="it-IT" i="1" dirty="0">
                <a:latin typeface="Verdana"/>
                <a:cs typeface="Verdana"/>
              </a:rPr>
              <a:t>q</a:t>
            </a:r>
            <a:r>
              <a:rPr kumimoji="0" lang="it-IT" b="0" i="0" u="none" strike="noStrike" kern="0" cap="none" spc="0" normalizeH="0" baseline="0" noProof="0" dirty="0">
                <a:ln>
                  <a:noFill/>
                </a:ln>
                <a:effectLst/>
                <a:uLnTx/>
                <a:uFillTx/>
                <a:latin typeface="Verdana"/>
                <a:ea typeface="+mj-ea"/>
                <a:cs typeface="Verdana"/>
              </a:rPr>
              <a:t>) in funzione della frequenza dell’allele stesso (</a:t>
            </a:r>
            <a:r>
              <a:rPr kumimoji="0" lang="it-IT" b="0" i="1" u="none" strike="noStrike" kern="0" cap="none" spc="0" normalizeH="0" baseline="0" noProof="0" dirty="0" err="1">
                <a:ln>
                  <a:noFill/>
                </a:ln>
                <a:effectLst/>
                <a:uLnTx/>
                <a:uFillTx/>
                <a:latin typeface="Verdana"/>
                <a:ea typeface="+mj-ea"/>
                <a:cs typeface="Verdana"/>
              </a:rPr>
              <a:t>q</a:t>
            </a:r>
            <a:r>
              <a:rPr kumimoji="0" lang="it-IT" b="0" i="0" u="none" strike="noStrike" kern="0" cap="none" spc="0" normalizeH="0" baseline="0" noProof="0" dirty="0">
                <a:ln>
                  <a:noFill/>
                </a:ln>
                <a:effectLst/>
                <a:uLnTx/>
                <a:uFillTx/>
                <a:latin typeface="Verdana"/>
                <a:ea typeface="+mj-ea"/>
                <a:cs typeface="Verdana"/>
              </a:rPr>
              <a:t>). I valori di </a:t>
            </a:r>
            <a:r>
              <a:rPr kumimoji="0" lang="it-IT" b="0" i="1" u="none" strike="noStrike" kern="0" cap="none" spc="0" normalizeH="0" baseline="0" noProof="0" dirty="0">
                <a:ln>
                  <a:noFill/>
                </a:ln>
                <a:effectLst/>
                <a:uLnTx/>
                <a:uFillTx/>
                <a:latin typeface="Verdana"/>
                <a:ea typeface="+mj-ea"/>
                <a:cs typeface="Verdana"/>
              </a:rPr>
              <a:t>fitness</a:t>
            </a:r>
            <a:r>
              <a:rPr kumimoji="0" lang="it-IT" b="0" i="0" u="none" strike="noStrike" kern="0" cap="none" spc="0" normalizeH="0" baseline="0" noProof="0" dirty="0">
                <a:ln>
                  <a:noFill/>
                </a:ln>
                <a:effectLst/>
                <a:uLnTx/>
                <a:uFillTx/>
                <a:latin typeface="Verdana"/>
                <a:ea typeface="+mj-ea"/>
                <a:cs typeface="Verdana"/>
              </a:rPr>
              <a:t> considerati sono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0,4 e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0,6 per gli omozigoti AA e aa rispettivamente, e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1 per gli eterozigoti Aa.</a:t>
            </a:r>
          </a:p>
        </p:txBody>
      </p:sp>
      <p:pic>
        <p:nvPicPr>
          <p:cNvPr id="17" name="Picture 2"/>
          <p:cNvPicPr>
            <a:picLocks noChangeAspect="1" noChangeArrowheads="1"/>
          </p:cNvPicPr>
          <p:nvPr/>
        </p:nvPicPr>
        <p:blipFill>
          <a:blip r:embed="rId2"/>
          <a:srcRect/>
          <a:stretch>
            <a:fillRect/>
          </a:stretch>
        </p:blipFill>
        <p:spPr bwMode="auto">
          <a:xfrm>
            <a:off x="3276216" y="2935910"/>
            <a:ext cx="5924410" cy="3561332"/>
          </a:xfrm>
          <a:prstGeom prst="rect">
            <a:avLst/>
          </a:prstGeom>
          <a:noFill/>
          <a:ln w="9525">
            <a:noFill/>
            <a:miter lim="800000"/>
            <a:headEnd/>
            <a:tailEnd/>
          </a:ln>
          <a:effectLst/>
        </p:spPr>
      </p:pic>
      <p:sp>
        <p:nvSpPr>
          <p:cNvPr id="2" name="Freccia in giù 1"/>
          <p:cNvSpPr/>
          <p:nvPr/>
        </p:nvSpPr>
        <p:spPr>
          <a:xfrm>
            <a:off x="6974541" y="3999901"/>
            <a:ext cx="251011" cy="860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a14="http://schemas.microsoft.com/office/drawing/2010/main">
        <mc:Choice Requires="a14">
          <p:sp>
            <p:nvSpPr>
              <p:cNvPr id="3" name="CasellaDiTesto 2"/>
              <p:cNvSpPr txBox="1"/>
              <p:nvPr/>
            </p:nvSpPr>
            <p:spPr>
              <a:xfrm>
                <a:off x="6324599" y="3350499"/>
                <a:ext cx="1550893"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3600" i="1" smtClean="0">
                              <a:latin typeface="Cambria Math" panose="02040503050406030204" pitchFamily="18" charset="0"/>
                            </a:rPr>
                          </m:ctrlPr>
                        </m:accPr>
                        <m:e>
                          <m:r>
                            <a:rPr lang="it-IT" sz="3600" b="0" i="1" smtClean="0">
                              <a:latin typeface="Cambria Math" panose="02040503050406030204" pitchFamily="18" charset="0"/>
                            </a:rPr>
                            <m:t>𝑞</m:t>
                          </m:r>
                        </m:e>
                      </m:acc>
                    </m:oMath>
                  </m:oMathPara>
                </a14:m>
                <a:endParaRPr lang="it-IT" sz="36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6324599" y="3350499"/>
                <a:ext cx="1550893" cy="553998"/>
              </a:xfrm>
              <a:prstGeom prst="rect">
                <a:avLst/>
              </a:prstGeom>
              <a:blipFill>
                <a:blip r:embed="rId3"/>
                <a:stretch>
                  <a:fillRect/>
                </a:stretch>
              </a:blipFill>
            </p:spPr>
            <p:txBody>
              <a:bodyPr/>
              <a:lstStyle/>
              <a:p>
                <a:r>
                  <a:rPr lang="it-IT">
                    <a:noFill/>
                  </a:rPr>
                  <a:t> </a:t>
                </a:r>
              </a:p>
            </p:txBody>
          </p:sp>
        </mc:Fallback>
      </mc:AlternateContent>
      <p:sp>
        <p:nvSpPr>
          <p:cNvPr id="4" name="Rettangolo 3"/>
          <p:cNvSpPr/>
          <p:nvPr/>
        </p:nvSpPr>
        <p:spPr>
          <a:xfrm>
            <a:off x="5708" y="3630569"/>
            <a:ext cx="3413114" cy="369332"/>
          </a:xfrm>
          <a:prstGeom prst="rect">
            <a:avLst/>
          </a:prstGeom>
        </p:spPr>
        <p:txBody>
          <a:bodyPr wrap="none">
            <a:spAutoFit/>
          </a:bodyPr>
          <a:lstStyle/>
          <a:p>
            <a:pPr algn="ctr"/>
            <a:r>
              <a:rPr lang="it-IT" dirty="0" err="1">
                <a:latin typeface="Verdana"/>
                <a:cs typeface="Verdana"/>
              </a:rPr>
              <a:t>Δq</a:t>
            </a:r>
            <a:r>
              <a:rPr lang="it-IT" dirty="0">
                <a:latin typeface="Verdana"/>
                <a:cs typeface="Verdana"/>
              </a:rPr>
              <a:t> = </a:t>
            </a:r>
            <a:r>
              <a:rPr lang="it-IT" b="1" dirty="0" err="1">
                <a:latin typeface="Verdana"/>
                <a:cs typeface="Verdana"/>
              </a:rPr>
              <a:t>pq</a:t>
            </a:r>
            <a:r>
              <a:rPr lang="it-IT" b="1" dirty="0">
                <a:latin typeface="Verdana"/>
                <a:cs typeface="Verdana"/>
              </a:rPr>
              <a:t> (ps</a:t>
            </a:r>
            <a:r>
              <a:rPr lang="it-IT" b="1" baseline="-25000" dirty="0">
                <a:latin typeface="Verdana"/>
                <a:cs typeface="Verdana"/>
              </a:rPr>
              <a:t>1</a:t>
            </a:r>
            <a:r>
              <a:rPr lang="it-IT" b="1" dirty="0">
                <a:latin typeface="Verdana"/>
                <a:cs typeface="Verdana"/>
              </a:rPr>
              <a:t>-qs</a:t>
            </a:r>
            <a:r>
              <a:rPr lang="it-IT" b="1" baseline="-25000" dirty="0">
                <a:latin typeface="Verdana"/>
                <a:cs typeface="Verdana"/>
              </a:rPr>
              <a:t>2</a:t>
            </a:r>
            <a:r>
              <a:rPr lang="it-IT" b="1" dirty="0">
                <a:latin typeface="Verdana"/>
                <a:cs typeface="Verdana"/>
              </a:rPr>
              <a:t>) /(</a:t>
            </a:r>
            <a:r>
              <a:rPr lang="it-IT" b="1" dirty="0" err="1">
                <a:latin typeface="Verdana"/>
                <a:cs typeface="Verdana"/>
              </a:rPr>
              <a:t>W</a:t>
            </a:r>
            <a:r>
              <a:rPr lang="it-IT" b="1" baseline="-25000" dirty="0" err="1">
                <a:latin typeface="Verdana"/>
                <a:cs typeface="Verdana"/>
              </a:rPr>
              <a:t>m</a:t>
            </a:r>
            <a:r>
              <a:rPr lang="it-IT" b="1" dirty="0">
                <a:latin typeface="Verdana"/>
                <a:cs typeface="Verdana"/>
              </a:rPr>
              <a:t>)</a:t>
            </a:r>
          </a:p>
        </p:txBody>
      </p:sp>
    </p:spTree>
    <p:extLst>
      <p:ext uri="{BB962C8B-B14F-4D97-AF65-F5344CB8AC3E}">
        <p14:creationId xmlns:p14="http://schemas.microsoft.com/office/powerpoint/2010/main" val="4001324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273549" y="462626"/>
          <a:ext cx="8861064" cy="147828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5" name="Titolo 1"/>
          <p:cNvSpPr txBox="1">
            <a:spLocks/>
          </p:cNvSpPr>
          <p:nvPr/>
        </p:nvSpPr>
        <p:spPr bwMode="auto">
          <a:xfrm>
            <a:off x="0" y="1991382"/>
            <a:ext cx="12192000" cy="48666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it-IT" dirty="0">
              <a:latin typeface="Verdana"/>
              <a:cs typeface="Verdana"/>
            </a:endParaRPr>
          </a:p>
          <a:p>
            <a:pPr algn="ctr" eaLnBrk="0" fontAlgn="base" hangingPunct="0">
              <a:spcBef>
                <a:spcPct val="0"/>
              </a:spcBef>
              <a:spcAft>
                <a:spcPct val="0"/>
              </a:spcAft>
            </a:pPr>
            <a:r>
              <a:rPr lang="it-IT" dirty="0" err="1">
                <a:latin typeface="Verdana"/>
                <a:cs typeface="Verdana"/>
              </a:rPr>
              <a:t>W</a:t>
            </a:r>
            <a:r>
              <a:rPr lang="it-IT" baseline="-25000" dirty="0" err="1">
                <a:latin typeface="Verdana"/>
                <a:cs typeface="Verdana"/>
              </a:rPr>
              <a:t>m</a:t>
            </a:r>
            <a:r>
              <a:rPr lang="it-IT" dirty="0">
                <a:latin typeface="Verdana"/>
                <a:cs typeface="Verdana"/>
              </a:rPr>
              <a:t>  = </a:t>
            </a:r>
            <a:r>
              <a:rPr lang="it-IT" b="1" dirty="0">
                <a:latin typeface="Verdana"/>
                <a:cs typeface="Verdana"/>
              </a:rPr>
              <a:t>1-p</a:t>
            </a:r>
            <a:r>
              <a:rPr lang="it-IT" b="1" baseline="30000" dirty="0">
                <a:latin typeface="Verdana"/>
                <a:cs typeface="Verdana"/>
              </a:rPr>
              <a:t>2</a:t>
            </a:r>
            <a:r>
              <a:rPr lang="it-IT" b="1" dirty="0">
                <a:latin typeface="Verdana"/>
                <a:cs typeface="Verdana"/>
              </a:rPr>
              <a:t>s</a:t>
            </a:r>
            <a:r>
              <a:rPr lang="it-IT" b="1" baseline="-25000" dirty="0">
                <a:latin typeface="Verdana"/>
                <a:cs typeface="Verdana"/>
              </a:rPr>
              <a:t>1</a:t>
            </a:r>
            <a:r>
              <a:rPr lang="it-IT" b="1" dirty="0">
                <a:latin typeface="Verdana"/>
                <a:cs typeface="Verdana"/>
              </a:rPr>
              <a:t> - q</a:t>
            </a:r>
            <a:r>
              <a:rPr lang="it-IT" b="1" baseline="30000" dirty="0">
                <a:latin typeface="Verdana"/>
                <a:cs typeface="Verdana"/>
              </a:rPr>
              <a:t>2</a:t>
            </a:r>
            <a:r>
              <a:rPr lang="it-IT" b="1" dirty="0">
                <a:latin typeface="Verdana"/>
                <a:cs typeface="Verdana"/>
              </a:rPr>
              <a:t>s</a:t>
            </a:r>
            <a:r>
              <a:rPr lang="it-IT" b="1" baseline="-25000" dirty="0">
                <a:latin typeface="Verdana"/>
                <a:cs typeface="Verdana"/>
              </a:rPr>
              <a:t>2</a:t>
            </a:r>
          </a:p>
          <a:p>
            <a:pPr algn="ctr" eaLnBrk="0" fontAlgn="base" hangingPunct="0">
              <a:spcBef>
                <a:spcPct val="0"/>
              </a:spcBef>
              <a:spcAft>
                <a:spcPct val="0"/>
              </a:spcAft>
            </a:pPr>
            <a:r>
              <a:rPr lang="it-IT" b="1" dirty="0">
                <a:latin typeface="Verdana"/>
                <a:cs typeface="Verdana"/>
              </a:rPr>
              <a:t> </a:t>
            </a:r>
          </a:p>
          <a:p>
            <a:pPr lvl="0" algn="ctr" eaLnBrk="0" fontAlgn="base" hangingPunct="0">
              <a:spcBef>
                <a:spcPct val="0"/>
              </a:spcBef>
              <a:spcAft>
                <a:spcPct val="0"/>
              </a:spcAft>
            </a:pPr>
            <a:r>
              <a:rPr kumimoji="0" lang="it-IT" b="0" i="0" u="none" strike="noStrike" kern="0" cap="none" spc="0" normalizeH="0" baseline="0" noProof="0" dirty="0">
                <a:ln>
                  <a:noFill/>
                </a:ln>
                <a:effectLst/>
                <a:uLnTx/>
                <a:uFillTx/>
                <a:latin typeface="Verdana"/>
                <a:ea typeface="+mj-ea"/>
                <a:cs typeface="Verdana"/>
              </a:rPr>
              <a:t>Quando le frequenze</a:t>
            </a:r>
            <a:r>
              <a:rPr kumimoji="0" lang="it-IT" b="0" i="0" u="none" strike="noStrike" kern="0" cap="none" spc="0" normalizeH="0" noProof="0" dirty="0">
                <a:ln>
                  <a:noFill/>
                </a:ln>
                <a:effectLst/>
                <a:uLnTx/>
                <a:uFillTx/>
                <a:latin typeface="Verdana"/>
                <a:ea typeface="+mj-ea"/>
                <a:cs typeface="Verdana"/>
              </a:rPr>
              <a:t> alleliche sono all’equilibrio, la </a:t>
            </a:r>
            <a:r>
              <a:rPr kumimoji="0" lang="it-IT" b="0" i="0" u="none" strike="noStrike" kern="0" cap="none" spc="0" normalizeH="0" noProof="0" dirty="0" err="1">
                <a:ln>
                  <a:noFill/>
                </a:ln>
                <a:effectLst/>
                <a:uLnTx/>
                <a:uFillTx/>
                <a:latin typeface="Verdana"/>
                <a:ea typeface="+mj-ea"/>
                <a:cs typeface="Verdana"/>
              </a:rPr>
              <a:t>W</a:t>
            </a:r>
            <a:r>
              <a:rPr kumimoji="0" lang="it-IT" b="0" i="0" u="none" strike="noStrike" kern="0" cap="none" spc="0" normalizeH="0" baseline="-25000" noProof="0" dirty="0" err="1">
                <a:ln>
                  <a:noFill/>
                </a:ln>
                <a:effectLst/>
                <a:uLnTx/>
                <a:uFillTx/>
                <a:latin typeface="Verdana"/>
                <a:ea typeface="+mj-ea"/>
                <a:cs typeface="Verdana"/>
              </a:rPr>
              <a:t>m</a:t>
            </a:r>
            <a:r>
              <a:rPr kumimoji="0" lang="it-IT" b="0" i="0" u="none" strike="noStrike" kern="0" cap="none" spc="0" normalizeH="0" baseline="-25000" noProof="0" dirty="0">
                <a:ln>
                  <a:noFill/>
                </a:ln>
                <a:effectLst/>
                <a:uLnTx/>
                <a:uFillTx/>
                <a:latin typeface="Verdana"/>
                <a:ea typeface="+mj-ea"/>
                <a:cs typeface="Verdana"/>
              </a:rPr>
              <a:t> </a:t>
            </a:r>
            <a:r>
              <a:rPr kumimoji="0" lang="it-IT" b="0" i="0" u="none" strike="noStrike" kern="0" cap="none" spc="0" normalizeH="0" noProof="0" dirty="0">
                <a:ln>
                  <a:noFill/>
                </a:ln>
                <a:effectLst/>
                <a:uLnTx/>
                <a:uFillTx/>
                <a:latin typeface="Verdana"/>
                <a:ea typeface="+mj-ea"/>
                <a:cs typeface="Verdana"/>
              </a:rPr>
              <a:t>è massima ma comunque minore di uno. La popolazione non si adatta mai perché dagli eterozigoti nasceranno sempre altri omozigoti. Questo fenomeno prende il nome di </a:t>
            </a:r>
            <a:r>
              <a:rPr kumimoji="0" lang="it-IT" b="1" i="0" u="none" strike="noStrike" kern="0" cap="none" spc="0" normalizeH="0" noProof="0" dirty="0">
                <a:ln>
                  <a:noFill/>
                </a:ln>
                <a:effectLst/>
                <a:uLnTx/>
                <a:uFillTx/>
                <a:latin typeface="Verdana"/>
                <a:ea typeface="+mj-ea"/>
                <a:cs typeface="Verdana"/>
              </a:rPr>
              <a:t>carico genetico </a:t>
            </a:r>
            <a:r>
              <a:rPr lang="it-IT" b="1" kern="0" dirty="0" err="1">
                <a:latin typeface="Verdana"/>
                <a:ea typeface="+mj-ea"/>
                <a:cs typeface="Verdana"/>
              </a:rPr>
              <a:t>segregazionale</a:t>
            </a:r>
            <a:endParaRPr lang="it-IT" b="1" kern="0" dirty="0">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r>
              <a:rPr lang="it-IT" b="1" kern="0" dirty="0">
                <a:latin typeface="Verdana"/>
                <a:ea typeface="+mj-ea"/>
                <a:cs typeface="Verdana"/>
              </a:rPr>
              <a:t>UNA POPOLAZIONE CHE MANTIENE UN POLIMORFISMO PER VANTAGGIO DELL’ETEROZIGOTE HA UN COSTO DA PAGARE IN TERMINI DI FITNESS MEDIA.</a:t>
            </a: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r>
              <a:rPr lang="it-IT" b="1" kern="0" dirty="0">
                <a:latin typeface="Verdana"/>
                <a:ea typeface="+mj-ea"/>
                <a:cs typeface="Verdana"/>
              </a:rPr>
              <a:t>Un altro meccanismo selettivo che mantiene il polimorfismo nelle popolazioni è </a:t>
            </a:r>
          </a:p>
          <a:p>
            <a:pPr lvl="0" algn="ctr" eaLnBrk="0" fontAlgn="base" hangingPunct="0">
              <a:spcBef>
                <a:spcPct val="0"/>
              </a:spcBef>
              <a:spcAft>
                <a:spcPct val="0"/>
              </a:spcAft>
            </a:pPr>
            <a:r>
              <a:rPr lang="it-IT" b="1" kern="0" dirty="0">
                <a:latin typeface="Verdana"/>
                <a:ea typeface="+mj-ea"/>
                <a:cs typeface="Verdana"/>
              </a:rPr>
              <a:t>la selezione dipendente dalla frequenza</a:t>
            </a:r>
          </a:p>
          <a:p>
            <a:pPr lvl="0" algn="ctr" eaLnBrk="0" fontAlgn="base" hangingPunct="0">
              <a:spcBef>
                <a:spcPct val="0"/>
              </a:spcBef>
              <a:spcAft>
                <a:spcPct val="0"/>
              </a:spcAft>
            </a:pPr>
            <a:endParaRPr kumimoji="0" lang="it-IT" b="1" i="0" u="none" strike="noStrike" kern="0" cap="none" spc="0" normalizeH="0" noProof="0" dirty="0">
              <a:ln>
                <a:noFill/>
              </a:ln>
              <a:effectLst/>
              <a:uLnTx/>
              <a:uFillTx/>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endParaRPr kumimoji="0" lang="it-IT" b="1" i="0" u="none" strike="noStrike" kern="0" cap="none" spc="0" normalizeH="0" noProof="0" dirty="0">
              <a:ln>
                <a:noFill/>
              </a:ln>
              <a:effectLst/>
              <a:uLnTx/>
              <a:uFillTx/>
              <a:latin typeface="Verdana"/>
              <a:ea typeface="+mj-ea"/>
              <a:cs typeface="Verdana"/>
            </a:endParaRPr>
          </a:p>
        </p:txBody>
      </p:sp>
    </p:spTree>
    <p:extLst>
      <p:ext uri="{BB962C8B-B14F-4D97-AF65-F5344CB8AC3E}">
        <p14:creationId xmlns:p14="http://schemas.microsoft.com/office/powerpoint/2010/main" val="4001324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extLst>
              <p:ext uri="{D42A27DB-BD31-4B8C-83A1-F6EECF244321}">
                <p14:modId xmlns:p14="http://schemas.microsoft.com/office/powerpoint/2010/main" val="365350332"/>
              </p:ext>
            </p:extLst>
          </p:nvPr>
        </p:nvGraphicFramePr>
        <p:xfrm>
          <a:off x="303084" y="70523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normalizzata)</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0" name="Text Box 3"/>
          <p:cNvSpPr txBox="1">
            <a:spLocks noChangeArrowheads="1"/>
          </p:cNvSpPr>
          <p:nvPr/>
        </p:nvSpPr>
        <p:spPr bwMode="auto">
          <a:xfrm>
            <a:off x="0" y="4550836"/>
            <a:ext cx="5178425" cy="336550"/>
          </a:xfrm>
          <a:prstGeom prst="rect">
            <a:avLst/>
          </a:prstGeom>
          <a:noFill/>
          <a:ln w="9525">
            <a:noFill/>
            <a:miter lim="800000"/>
            <a:headEnd/>
            <a:tailEnd/>
          </a:ln>
          <a:effectLst/>
        </p:spPr>
        <p:txBody>
          <a:bodyPr>
            <a:prstTxWarp prst="textNoShape">
              <a:avLst/>
            </a:prstTxWarp>
            <a:spAutoFit/>
          </a:bodyPr>
          <a:lstStyle/>
          <a:p>
            <a:r>
              <a:rPr lang="en-US" sz="1600" dirty="0">
                <a:latin typeface="Times New Roman" charset="0"/>
              </a:rPr>
              <a:t>Un </a:t>
            </a:r>
            <a:r>
              <a:rPr lang="en-US" sz="1600" dirty="0" err="1">
                <a:latin typeface="Times New Roman" charset="0"/>
              </a:rPr>
              <a:t>esempio</a:t>
            </a:r>
            <a:r>
              <a:rPr lang="en-US" sz="1600" dirty="0">
                <a:latin typeface="Times New Roman" charset="0"/>
              </a:rPr>
              <a:t>: </a:t>
            </a:r>
            <a:r>
              <a:rPr lang="en-US" sz="1600" dirty="0" err="1">
                <a:latin typeface="Times New Roman" charset="0"/>
              </a:rPr>
              <a:t>resistenza</a:t>
            </a:r>
            <a:r>
              <a:rPr lang="en-US" sz="1600" dirty="0">
                <a:latin typeface="Times New Roman" charset="0"/>
              </a:rPr>
              <a:t> </a:t>
            </a:r>
            <a:r>
              <a:rPr lang="en-US" sz="1600" dirty="0" err="1">
                <a:latin typeface="Times New Roman" charset="0"/>
              </a:rPr>
              <a:t>alla</a:t>
            </a:r>
            <a:r>
              <a:rPr lang="en-US" sz="1600" dirty="0">
                <a:latin typeface="Times New Roman" charset="0"/>
              </a:rPr>
              <a:t> malaria </a:t>
            </a:r>
            <a:r>
              <a:rPr lang="en-US" sz="1600" dirty="0" err="1">
                <a:latin typeface="Times New Roman" charset="0"/>
              </a:rPr>
              <a:t>e</a:t>
            </a:r>
            <a:r>
              <a:rPr lang="en-US" sz="1600" dirty="0">
                <a:latin typeface="Times New Roman" charset="0"/>
              </a:rPr>
              <a:t> anemia </a:t>
            </a:r>
            <a:r>
              <a:rPr lang="en-US" sz="1600" dirty="0" err="1">
                <a:latin typeface="Times New Roman" charset="0"/>
              </a:rPr>
              <a:t>falciforme</a:t>
            </a:r>
            <a:endParaRPr lang="en-US" sz="1400" dirty="0">
              <a:latin typeface="Times New Roman" charset="0"/>
            </a:endParaRPr>
          </a:p>
        </p:txBody>
      </p:sp>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5" descr=" "/>
          <p:cNvPicPr>
            <a:picLocks noChangeAspect="1" noChangeArrowheads="1"/>
          </p:cNvPicPr>
          <p:nvPr/>
        </p:nvPicPr>
        <p:blipFill>
          <a:blip r:embed="rId4"/>
          <a:srcRect/>
          <a:stretch>
            <a:fillRect/>
          </a:stretch>
        </p:blipFill>
        <p:spPr bwMode="auto">
          <a:xfrm>
            <a:off x="11570112" y="1094121"/>
            <a:ext cx="276225" cy="9525"/>
          </a:xfrm>
          <a:prstGeom prst="rect">
            <a:avLst/>
          </a:prstGeom>
          <a:noFill/>
          <a:ln w="9525">
            <a:noFill/>
            <a:miter lim="800000"/>
            <a:headEnd/>
            <a:tailEnd/>
          </a:ln>
        </p:spPr>
      </p:pic>
      <p:pic>
        <p:nvPicPr>
          <p:cNvPr id="13" name="Picture 6"/>
          <p:cNvPicPr>
            <a:picLocks noChangeAspect="1" noChangeArrowheads="1"/>
          </p:cNvPicPr>
          <p:nvPr/>
        </p:nvPicPr>
        <p:blipFill>
          <a:blip r:embed="rId5"/>
          <a:srcRect/>
          <a:stretch>
            <a:fillRect/>
          </a:stretch>
        </p:blipFill>
        <p:spPr bwMode="auto">
          <a:xfrm>
            <a:off x="9324975" y="532255"/>
            <a:ext cx="2867025" cy="2200275"/>
          </a:xfrm>
          <a:prstGeom prst="rect">
            <a:avLst/>
          </a:prstGeom>
          <a:noFill/>
          <a:ln w="9525">
            <a:noFill/>
            <a:miter lim="800000"/>
            <a:headEnd/>
            <a:tailEnd/>
          </a:ln>
          <a:effectLst/>
        </p:spPr>
      </p:pic>
      <p:sp>
        <p:nvSpPr>
          <p:cNvPr id="14" name="Text Box 7"/>
          <p:cNvSpPr txBox="1">
            <a:spLocks noChangeArrowheads="1"/>
          </p:cNvSpPr>
          <p:nvPr/>
        </p:nvSpPr>
        <p:spPr bwMode="auto">
          <a:xfrm>
            <a:off x="10353675" y="2500755"/>
            <a:ext cx="1085850" cy="366713"/>
          </a:xfrm>
          <a:prstGeom prst="rect">
            <a:avLst/>
          </a:prstGeom>
          <a:noFill/>
          <a:ln w="9525">
            <a:noFill/>
            <a:miter lim="800000"/>
            <a:headEnd/>
            <a:tailEnd/>
          </a:ln>
          <a:effectLst/>
        </p:spPr>
        <p:txBody>
          <a:bodyPr wrap="none">
            <a:prstTxWarp prst="textNoShape">
              <a:avLst/>
            </a:prstTxWarp>
            <a:spAutoFit/>
          </a:bodyPr>
          <a:lstStyle/>
          <a:p>
            <a:r>
              <a:rPr lang="en-US" sz="1800">
                <a:latin typeface="Times New Roman" charset="0"/>
              </a:rPr>
              <a:t>Genotipo</a:t>
            </a:r>
          </a:p>
        </p:txBody>
      </p:sp>
      <p:sp>
        <p:nvSpPr>
          <p:cNvPr id="16" name="Text Box 9"/>
          <p:cNvSpPr txBox="1">
            <a:spLocks noChangeArrowheads="1"/>
          </p:cNvSpPr>
          <p:nvPr/>
        </p:nvSpPr>
        <p:spPr bwMode="auto">
          <a:xfrm rot="16200000">
            <a:off x="8678069" y="1402999"/>
            <a:ext cx="869950" cy="366712"/>
          </a:xfrm>
          <a:prstGeom prst="rect">
            <a:avLst/>
          </a:prstGeom>
          <a:noFill/>
          <a:ln w="9525">
            <a:noFill/>
            <a:miter lim="800000"/>
            <a:headEnd/>
            <a:tailEnd/>
          </a:ln>
          <a:effectLst/>
        </p:spPr>
        <p:txBody>
          <a:bodyPr wrap="none">
            <a:prstTxWarp prst="textNoShape">
              <a:avLst/>
            </a:prstTxWarp>
            <a:spAutoFit/>
          </a:bodyPr>
          <a:lstStyle/>
          <a:p>
            <a:r>
              <a:rPr lang="en-US" sz="1800">
                <a:latin typeface="Times New Roman" charset="0"/>
              </a:rPr>
              <a:t>Fitness</a:t>
            </a:r>
          </a:p>
        </p:txBody>
      </p:sp>
      <p:pic>
        <p:nvPicPr>
          <p:cNvPr id="17" name="Picture 10" descr="hemoglobinsbarrels"/>
          <p:cNvPicPr>
            <a:picLocks noChangeAspect="1" noChangeArrowheads="1"/>
          </p:cNvPicPr>
          <p:nvPr/>
        </p:nvPicPr>
        <p:blipFill>
          <a:blip r:embed="rId6"/>
          <a:srcRect/>
          <a:stretch>
            <a:fillRect/>
          </a:stretch>
        </p:blipFill>
        <p:spPr bwMode="auto">
          <a:xfrm>
            <a:off x="7678181" y="3282938"/>
            <a:ext cx="4513819" cy="3575062"/>
          </a:xfrm>
          <a:prstGeom prst="rect">
            <a:avLst/>
          </a:prstGeom>
          <a:noFill/>
          <a:ln w="9525">
            <a:noFill/>
            <a:miter lim="800000"/>
            <a:headEnd/>
            <a:tailEnd/>
          </a:ln>
        </p:spPr>
      </p:pic>
      <p:sp>
        <p:nvSpPr>
          <p:cNvPr id="18" name="Text Box 11"/>
          <p:cNvSpPr txBox="1">
            <a:spLocks noChangeArrowheads="1"/>
          </p:cNvSpPr>
          <p:nvPr/>
        </p:nvSpPr>
        <p:spPr bwMode="auto">
          <a:xfrm>
            <a:off x="127000" y="4876800"/>
            <a:ext cx="6519863" cy="1803400"/>
          </a:xfrm>
          <a:prstGeom prst="rect">
            <a:avLst/>
          </a:prstGeom>
          <a:noFill/>
          <a:ln w="9525">
            <a:noFill/>
            <a:miter lim="800000"/>
            <a:headEnd/>
            <a:tailEnd/>
          </a:ln>
          <a:effectLst/>
        </p:spPr>
        <p:txBody>
          <a:bodyPr wrap="none">
            <a:prstTxWarp prst="textNoShape">
              <a:avLst/>
            </a:prstTxWarp>
            <a:spAutoFit/>
          </a:bodyPr>
          <a:lstStyle/>
          <a:p>
            <a:pPr>
              <a:buFontTx/>
              <a:buChar char="•"/>
            </a:pPr>
            <a:r>
              <a:rPr lang="en-US" sz="1600">
                <a:latin typeface="Times New Roman" charset="0"/>
              </a:rPr>
              <a:t> due alleli, A e S che differiscono per una sola sostituzione aminoacidica</a:t>
            </a:r>
          </a:p>
          <a:p>
            <a:pPr>
              <a:buFontTx/>
              <a:buChar char="•"/>
            </a:pPr>
            <a:endParaRPr lang="en-US" sz="1600">
              <a:latin typeface="Times New Roman" charset="0"/>
            </a:endParaRPr>
          </a:p>
          <a:p>
            <a:pPr>
              <a:buFontTx/>
              <a:buChar char="•"/>
            </a:pPr>
            <a:r>
              <a:rPr lang="en-US" sz="1600">
                <a:latin typeface="Times New Roman" charset="0"/>
              </a:rPr>
              <a:t> Individui AA</a:t>
            </a:r>
            <a:r>
              <a:rPr lang="en-US" sz="1600" b="0">
                <a:latin typeface="Times New Roman" charset="0"/>
              </a:rPr>
              <a:t> </a:t>
            </a:r>
            <a:r>
              <a:rPr lang="en-US" sz="1600">
                <a:latin typeface="Times New Roman" charset="0"/>
              </a:rPr>
              <a:t>sono suscettibili alla Malaria</a:t>
            </a:r>
          </a:p>
          <a:p>
            <a:pPr>
              <a:buFontTx/>
              <a:buChar char="•"/>
            </a:pPr>
            <a:endParaRPr lang="en-US" sz="1600">
              <a:latin typeface="Times New Roman" charset="0"/>
            </a:endParaRPr>
          </a:p>
          <a:p>
            <a:pPr>
              <a:buFontTx/>
              <a:buChar char="•"/>
            </a:pPr>
            <a:r>
              <a:rPr lang="en-US" sz="1600">
                <a:latin typeface="Times New Roman" charset="0"/>
              </a:rPr>
              <a:t> Individui AS hanno una leggera anemia, ma sono resistenti alla malaria</a:t>
            </a:r>
          </a:p>
          <a:p>
            <a:r>
              <a:rPr lang="en-US" sz="1600">
                <a:latin typeface="Times New Roman" charset="0"/>
              </a:rPr>
              <a:t> </a:t>
            </a:r>
          </a:p>
          <a:p>
            <a:pPr>
              <a:buFontTx/>
              <a:buChar char="•"/>
            </a:pPr>
            <a:r>
              <a:rPr lang="en-US" sz="1600">
                <a:latin typeface="Times New Roman" charset="0"/>
              </a:rPr>
              <a:t> Individui SS presentano anemia grave </a:t>
            </a:r>
          </a:p>
        </p:txBody>
      </p:sp>
      <p:pic>
        <p:nvPicPr>
          <p:cNvPr id="19" name="Picture 12" descr="malaria_map"/>
          <p:cNvPicPr>
            <a:picLocks noChangeAspect="1" noChangeArrowheads="1"/>
          </p:cNvPicPr>
          <p:nvPr/>
        </p:nvPicPr>
        <p:blipFill>
          <a:blip r:embed="rId7"/>
          <a:srcRect/>
          <a:stretch>
            <a:fillRect/>
          </a:stretch>
        </p:blipFill>
        <p:spPr bwMode="auto">
          <a:xfrm>
            <a:off x="1416424" y="2612365"/>
            <a:ext cx="3735590" cy="1861027"/>
          </a:xfrm>
          <a:prstGeom prst="rect">
            <a:avLst/>
          </a:prstGeom>
          <a:noFill/>
          <a:ln w="9525">
            <a:noFill/>
            <a:miter lim="800000"/>
            <a:headEnd/>
            <a:tailEnd/>
          </a:ln>
        </p:spPr>
      </p:pic>
      <p:sp>
        <p:nvSpPr>
          <p:cNvPr id="21" name="Oval 14"/>
          <p:cNvSpPr>
            <a:spLocks noChangeArrowheads="1"/>
          </p:cNvSpPr>
          <p:nvPr/>
        </p:nvSpPr>
        <p:spPr bwMode="auto">
          <a:xfrm>
            <a:off x="10672197" y="3387793"/>
            <a:ext cx="314325" cy="685800"/>
          </a:xfrm>
          <a:prstGeom prst="ellipse">
            <a:avLst/>
          </a:prstGeom>
          <a:noFill/>
          <a:ln w="12700">
            <a:solidFill>
              <a:srgbClr val="FFFF00"/>
            </a:solidFill>
            <a:round/>
            <a:headEnd/>
            <a:tailEnd/>
          </a:ln>
          <a:effectLst/>
        </p:spPr>
        <p:txBody>
          <a:bodyPr wrap="none" anchor="ctr">
            <a:prstTxWarp prst="textNoShape">
              <a:avLst/>
            </a:prstTxWarp>
          </a:bodyPr>
          <a:lstStyle/>
          <a:p>
            <a:endParaRPr lang="it-IT"/>
          </a:p>
        </p:txBody>
      </p:sp>
    </p:spTree>
    <p:extLst>
      <p:ext uri="{BB962C8B-B14F-4D97-AF65-F5344CB8AC3E}">
        <p14:creationId xmlns:p14="http://schemas.microsoft.com/office/powerpoint/2010/main" val="4001324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7"/>
          <p:cNvSpPr txBox="1">
            <a:spLocks noChangeArrowheads="1"/>
          </p:cNvSpPr>
          <p:nvPr/>
        </p:nvSpPr>
        <p:spPr bwMode="auto">
          <a:xfrm>
            <a:off x="1676401" y="6334125"/>
            <a:ext cx="2024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it-IT" sz="1400">
                <a:latin typeface="Times New Roman" pitchFamily="18" charset="0"/>
              </a:rPr>
              <a:t>Frequency of the S allele </a:t>
            </a:r>
          </a:p>
          <a:p>
            <a:pPr eaLnBrk="1" hangingPunct="1">
              <a:spcBef>
                <a:spcPct val="0"/>
              </a:spcBef>
              <a:buFontTx/>
              <a:buNone/>
            </a:pPr>
            <a:r>
              <a:rPr lang="en-US" altLang="it-IT" sz="1400">
                <a:latin typeface="Times New Roman" pitchFamily="18" charset="0"/>
              </a:rPr>
              <a:t>in African populations</a:t>
            </a:r>
          </a:p>
        </p:txBody>
      </p:sp>
      <p:sp>
        <p:nvSpPr>
          <p:cNvPr id="14340" name="Text Box 2"/>
          <p:cNvSpPr txBox="1">
            <a:spLocks noChangeArrowheads="1"/>
          </p:cNvSpPr>
          <p:nvPr/>
        </p:nvSpPr>
        <p:spPr bwMode="auto">
          <a:xfrm>
            <a:off x="16002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it-IT" sz="2800">
                <a:latin typeface="Times New Roman" pitchFamily="18" charset="0"/>
              </a:rPr>
              <a:t>Sovradominanza (vantaggio dell’eterozigote)</a:t>
            </a:r>
          </a:p>
        </p:txBody>
      </p:sp>
      <p:sp>
        <p:nvSpPr>
          <p:cNvPr id="14341" name="CasellaDiTesto 1"/>
          <p:cNvSpPr txBox="1">
            <a:spLocks noChangeArrowheads="1"/>
          </p:cNvSpPr>
          <p:nvPr/>
        </p:nvSpPr>
        <p:spPr bwMode="auto">
          <a:xfrm>
            <a:off x="467833" y="609600"/>
            <a:ext cx="1152569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600" b="0" dirty="0"/>
              <a:t>La malaria come agente selettivo:</a:t>
            </a:r>
          </a:p>
          <a:p>
            <a:pPr eaLnBrk="1" hangingPunct="1"/>
            <a:r>
              <a:rPr lang="it-IT" altLang="it-IT" sz="1600" b="0" dirty="0"/>
              <a:t>La malaria è un agente selettivo molto forte che ha determinato risposte adattative diverse in regioni diverse ed a carico di geni diversi. </a:t>
            </a:r>
          </a:p>
          <a:p>
            <a:pPr eaLnBrk="1" hangingPunct="1"/>
            <a:r>
              <a:rPr lang="it-IT" altLang="it-IT" sz="1600" b="0" dirty="0"/>
              <a:t>Nelle zone malariche del bacino del Mediterraneo sono frequenti mutazioni dei geni </a:t>
            </a:r>
            <a:r>
              <a:rPr lang="it-IT" altLang="it-IT" sz="1600" b="0" dirty="0" err="1"/>
              <a:t>globinici</a:t>
            </a:r>
            <a:r>
              <a:rPr lang="it-IT" altLang="it-IT" sz="1600" b="0" dirty="0"/>
              <a:t> che portano a difetti quantitativi della sintesi delle globine (</a:t>
            </a:r>
            <a:r>
              <a:rPr lang="it-IT" altLang="it-IT" sz="1600" b="0" dirty="0">
                <a:latin typeface="Symbol" pitchFamily="18" charset="2"/>
              </a:rPr>
              <a:t>a</a:t>
            </a:r>
            <a:r>
              <a:rPr lang="it-IT" altLang="it-IT" sz="1600" b="0" dirty="0"/>
              <a:t> e </a:t>
            </a:r>
            <a:r>
              <a:rPr lang="it-IT" altLang="it-IT" sz="1600" b="0" dirty="0">
                <a:latin typeface="Symbol" pitchFamily="18" charset="2"/>
              </a:rPr>
              <a:t>b</a:t>
            </a:r>
            <a:r>
              <a:rPr lang="it-IT" altLang="it-IT" sz="1600" b="0" dirty="0"/>
              <a:t> talassemia) piuttosto che a difetti qualitativi (come nel caso della </a:t>
            </a:r>
            <a:r>
              <a:rPr lang="it-IT" altLang="it-IT" sz="1600" b="0" dirty="0" err="1"/>
              <a:t>Hb</a:t>
            </a:r>
            <a:r>
              <a:rPr lang="it-IT" altLang="it-IT" sz="1600" b="0" dirty="0"/>
              <a:t> S). Anche in questi casi, gli eterozigoti («microcitemici») presentano una fitness maggiore di entrambi gli omozigoti. In alcune regioni della Sardegna la frequenza di portatori raggiunge il 25% della popolazione. </a:t>
            </a:r>
          </a:p>
          <a:p>
            <a:pPr eaLnBrk="1" hangingPunct="1"/>
            <a:r>
              <a:rPr lang="it-IT" altLang="it-IT" sz="1600" b="0" dirty="0">
                <a:solidFill>
                  <a:schemeClr val="accent2">
                    <a:lumMod val="60000"/>
                    <a:lumOff val="40000"/>
                  </a:schemeClr>
                </a:solidFill>
              </a:rPr>
              <a:t>Il gene X-</a:t>
            </a:r>
            <a:r>
              <a:rPr lang="it-IT" altLang="it-IT" sz="1600" b="0" dirty="0" err="1">
                <a:solidFill>
                  <a:schemeClr val="accent2">
                    <a:lumMod val="60000"/>
                    <a:lumOff val="40000"/>
                  </a:schemeClr>
                </a:solidFill>
              </a:rPr>
              <a:t>linked</a:t>
            </a:r>
            <a:r>
              <a:rPr lang="it-IT" altLang="it-IT" sz="1600" b="0" dirty="0">
                <a:solidFill>
                  <a:schemeClr val="accent2">
                    <a:lumMod val="60000"/>
                    <a:lumOff val="40000"/>
                  </a:schemeClr>
                </a:solidFill>
              </a:rPr>
              <a:t> G6PD </a:t>
            </a:r>
            <a:r>
              <a:rPr lang="it-IT" altLang="it-IT" sz="1600" b="0" dirty="0"/>
              <a:t>codifica per un enzima ubiquitario e presenta polimorfismo bilanciato dovuto a mutazioni che portano ad una forte riduzione dell’attività enzimatica. Come nel caso delle talassemie, è presente una forte eterogeneità allelica, e la differenziazione inter-popolazioni che vivono in aree malariche differenti è molto accentuata. </a:t>
            </a:r>
          </a:p>
        </p:txBody>
      </p:sp>
      <p:pic>
        <p:nvPicPr>
          <p:cNvPr id="1434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3429001"/>
            <a:ext cx="1774825"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8" descr="C:\Lezione\MOND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1" y="5181601"/>
            <a:ext cx="23987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1" y="3200400"/>
            <a:ext cx="4005263"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16" descr="sickle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10000"/>
            <a:ext cx="21907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CasellaDiTesto 2"/>
          <p:cNvSpPr txBox="1">
            <a:spLocks noChangeArrowheads="1"/>
          </p:cNvSpPr>
          <p:nvPr/>
        </p:nvSpPr>
        <p:spPr bwMode="auto">
          <a:xfrm>
            <a:off x="4114801" y="6400801"/>
            <a:ext cx="1897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400" dirty="0"/>
              <a:t>Portatori talassemia</a:t>
            </a:r>
          </a:p>
        </p:txBody>
      </p:sp>
      <p:sp>
        <p:nvSpPr>
          <p:cNvPr id="14347" name="CasellaDiTesto 23"/>
          <p:cNvSpPr txBox="1">
            <a:spLocks noChangeArrowheads="1"/>
          </p:cNvSpPr>
          <p:nvPr/>
        </p:nvSpPr>
        <p:spPr bwMode="auto">
          <a:xfrm>
            <a:off x="7467600" y="5486401"/>
            <a:ext cx="1608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400"/>
              <a:t>Deficienza G6PD</a:t>
            </a:r>
          </a:p>
        </p:txBody>
      </p:sp>
    </p:spTree>
    <p:extLst>
      <p:ext uri="{BB962C8B-B14F-4D97-AF65-F5344CB8AC3E}">
        <p14:creationId xmlns:p14="http://schemas.microsoft.com/office/powerpoint/2010/main" val="194324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1943100" y="1643758"/>
            <a:ext cx="830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it-IT" sz="2000" b="1" dirty="0">
                <a:solidFill>
                  <a:srgbClr val="000000"/>
                </a:solidFill>
                <a:latin typeface="Times New Roman" panose="02020603050405020304" pitchFamily="18" charset="0"/>
              </a:rPr>
              <a:t>w</a:t>
            </a:r>
            <a:r>
              <a:rPr lang="en-US" altLang="it-IT" sz="2000" b="1" baseline="-25000" dirty="0">
                <a:solidFill>
                  <a:srgbClr val="000000"/>
                </a:solidFill>
                <a:latin typeface="Times New Roman" panose="02020603050405020304" pitchFamily="18" charset="0"/>
              </a:rPr>
              <a:t>11</a:t>
            </a:r>
            <a:r>
              <a:rPr lang="en-US" altLang="it-IT" sz="2000" b="1" dirty="0">
                <a:solidFill>
                  <a:srgbClr val="000000"/>
                </a:solidFill>
                <a:latin typeface="Times New Roman" panose="02020603050405020304" pitchFamily="18" charset="0"/>
              </a:rPr>
              <a:t> = 1+s</a:t>
            </a:r>
            <a:r>
              <a:rPr lang="en-US" altLang="it-IT" sz="2000" b="1" baseline="-25000" dirty="0">
                <a:solidFill>
                  <a:srgbClr val="000000"/>
                </a:solidFill>
                <a:latin typeface="Times New Roman" panose="02020603050405020304" pitchFamily="18" charset="0"/>
              </a:rPr>
              <a:t>1</a:t>
            </a:r>
            <a:r>
              <a:rPr lang="en-US" altLang="it-IT" sz="2000" b="1" dirty="0">
                <a:solidFill>
                  <a:srgbClr val="000000"/>
                </a:solidFill>
                <a:latin typeface="Times New Roman" panose="02020603050405020304" pitchFamily="18" charset="0"/>
              </a:rPr>
              <a:t>	w</a:t>
            </a:r>
            <a:r>
              <a:rPr lang="en-US" altLang="it-IT" sz="2000" b="1" baseline="-25000" dirty="0">
                <a:solidFill>
                  <a:srgbClr val="000000"/>
                </a:solidFill>
                <a:latin typeface="Times New Roman" panose="02020603050405020304" pitchFamily="18" charset="0"/>
              </a:rPr>
              <a:t>12</a:t>
            </a:r>
            <a:r>
              <a:rPr lang="en-US" altLang="it-IT" sz="2000" b="1" dirty="0">
                <a:solidFill>
                  <a:srgbClr val="000000"/>
                </a:solidFill>
                <a:latin typeface="Times New Roman" panose="02020603050405020304" pitchFamily="18" charset="0"/>
              </a:rPr>
              <a:t> = 1		w</a:t>
            </a:r>
            <a:r>
              <a:rPr lang="en-US" altLang="it-IT" sz="2000" b="1" baseline="-25000" dirty="0">
                <a:solidFill>
                  <a:srgbClr val="000000"/>
                </a:solidFill>
                <a:latin typeface="Times New Roman" panose="02020603050405020304" pitchFamily="18" charset="0"/>
              </a:rPr>
              <a:t>22</a:t>
            </a:r>
            <a:r>
              <a:rPr lang="en-US" altLang="it-IT" sz="2000" b="1" dirty="0">
                <a:solidFill>
                  <a:srgbClr val="000000"/>
                </a:solidFill>
                <a:latin typeface="Times New Roman" panose="02020603050405020304" pitchFamily="18" charset="0"/>
              </a:rPr>
              <a:t> = 1+s</a:t>
            </a:r>
            <a:r>
              <a:rPr lang="en-US" altLang="it-IT" sz="2000" b="1" baseline="-25000" dirty="0">
                <a:solidFill>
                  <a:srgbClr val="000000"/>
                </a:solidFill>
                <a:latin typeface="Times New Roman" panose="02020603050405020304" pitchFamily="18" charset="0"/>
              </a:rPr>
              <a:t>2</a:t>
            </a:r>
            <a:endParaRPr lang="en-US" altLang="it-IT" sz="2000" b="1" dirty="0">
              <a:solidFill>
                <a:srgbClr val="000000"/>
              </a:solidFill>
              <a:latin typeface="Times New Roman" panose="02020603050405020304" pitchFamily="18" charset="0"/>
            </a:endParaRPr>
          </a:p>
          <a:p>
            <a:pPr fontAlgn="base">
              <a:spcBef>
                <a:spcPct val="0"/>
              </a:spcBef>
              <a:spcAft>
                <a:spcPct val="0"/>
              </a:spcAft>
            </a:pPr>
            <a:r>
              <a:rPr lang="en-US" altLang="it-IT" sz="2000" b="1" dirty="0">
                <a:solidFill>
                  <a:srgbClr val="000000"/>
                </a:solidFill>
                <a:latin typeface="Times New Roman" panose="02020603050405020304" pitchFamily="18" charset="0"/>
              </a:rPr>
              <a:t>Come per </a:t>
            </a:r>
            <a:r>
              <a:rPr lang="en-US" altLang="it-IT" sz="2000" b="1" dirty="0" err="1">
                <a:solidFill>
                  <a:srgbClr val="000000"/>
                </a:solidFill>
                <a:latin typeface="Times New Roman" panose="02020603050405020304" pitchFamily="18" charset="0"/>
              </a:rPr>
              <a:t>il</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vantaggio</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dell’eterozigote</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si</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raggiunge</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equilibrio</a:t>
            </a:r>
            <a:r>
              <a:rPr lang="en-US" altLang="it-IT" sz="2000" b="1" dirty="0">
                <a:solidFill>
                  <a:srgbClr val="000000"/>
                </a:solidFill>
                <a:latin typeface="Times New Roman" panose="02020603050405020304" pitchFamily="18" charset="0"/>
              </a:rPr>
              <a:t> per p=0; q=0 </a:t>
            </a:r>
          </a:p>
          <a:p>
            <a:pPr fontAlgn="base">
              <a:spcBef>
                <a:spcPct val="0"/>
              </a:spcBef>
              <a:spcAft>
                <a:spcPct val="0"/>
              </a:spcAft>
            </a:pPr>
            <a:r>
              <a:rPr lang="en-US" altLang="it-IT" sz="2000" b="1" dirty="0">
                <a:solidFill>
                  <a:srgbClr val="000000"/>
                </a:solidFill>
                <a:latin typeface="Times New Roman" panose="02020603050405020304" pitchFamily="18" charset="0"/>
              </a:rPr>
              <a:t>ma </a:t>
            </a:r>
            <a:r>
              <a:rPr lang="en-US" altLang="it-IT" sz="2000" b="1" dirty="0" err="1">
                <a:solidFill>
                  <a:srgbClr val="000000"/>
                </a:solidFill>
                <a:latin typeface="Times New Roman" panose="02020603050405020304" pitchFamily="18" charset="0"/>
              </a:rPr>
              <a:t>anche</a:t>
            </a:r>
            <a:r>
              <a:rPr lang="en-US" altLang="it-IT" sz="2000" b="1" dirty="0">
                <a:solidFill>
                  <a:srgbClr val="000000"/>
                </a:solidFill>
                <a:latin typeface="Times New Roman" panose="02020603050405020304" pitchFamily="18" charset="0"/>
              </a:rPr>
              <a:t> per:</a:t>
            </a:r>
          </a:p>
        </p:txBody>
      </p:sp>
      <p:sp>
        <p:nvSpPr>
          <p:cNvPr id="50180" name="Text Box 4"/>
          <p:cNvSpPr txBox="1">
            <a:spLocks noChangeArrowheads="1"/>
          </p:cNvSpPr>
          <p:nvPr/>
        </p:nvSpPr>
        <p:spPr bwMode="auto">
          <a:xfrm>
            <a:off x="1524000" y="2286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t-IT" sz="2800" b="1" dirty="0" err="1">
                <a:solidFill>
                  <a:srgbClr val="000000"/>
                </a:solidFill>
                <a:latin typeface="Times New Roman" panose="02020603050405020304" pitchFamily="18" charset="0"/>
              </a:rPr>
              <a:t>Svantaggio</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dell’eterozigote</a:t>
            </a:r>
            <a:endParaRPr lang="en-US" altLang="it-IT" sz="2800" b="1" dirty="0">
              <a:solidFill>
                <a:srgbClr val="000000"/>
              </a:solidFill>
              <a:latin typeface="Times New Roman" panose="02020603050405020304" pitchFamily="18" charset="0"/>
            </a:endParaRPr>
          </a:p>
          <a:p>
            <a:pPr algn="ctr" fontAlgn="base">
              <a:spcBef>
                <a:spcPct val="0"/>
              </a:spcBef>
              <a:spcAft>
                <a:spcPct val="0"/>
              </a:spcAft>
            </a:pPr>
            <a:r>
              <a:rPr lang="en-US" altLang="it-IT" sz="2800" b="1" dirty="0" err="1">
                <a:solidFill>
                  <a:srgbClr val="000000"/>
                </a:solidFill>
                <a:latin typeface="Times New Roman" panose="02020603050405020304" pitchFamily="18" charset="0"/>
              </a:rPr>
              <a:t>caso</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generale</a:t>
            </a:r>
            <a:r>
              <a:rPr lang="en-US" altLang="it-IT" sz="2800" b="1" dirty="0">
                <a:solidFill>
                  <a:srgbClr val="000000"/>
                </a:solidFill>
                <a:latin typeface="Times New Roman" panose="02020603050405020304" pitchFamily="18" charset="0"/>
              </a:rPr>
              <a:t> </a:t>
            </a:r>
          </a:p>
          <a:p>
            <a:pPr algn="ctr" fontAlgn="base">
              <a:spcBef>
                <a:spcPct val="0"/>
              </a:spcBef>
              <a:spcAft>
                <a:spcPct val="0"/>
              </a:spcAft>
            </a:pPr>
            <a:r>
              <a:rPr lang="en-US" altLang="it-IT" sz="2800" b="1" dirty="0">
                <a:solidFill>
                  <a:srgbClr val="000000"/>
                </a:solidFill>
                <a:latin typeface="Times New Roman" panose="02020603050405020304" pitchFamily="18" charset="0"/>
              </a:rPr>
              <a:t>(w</a:t>
            </a:r>
            <a:r>
              <a:rPr lang="en-US" altLang="it-IT" sz="2800" b="1" baseline="-25000" dirty="0">
                <a:solidFill>
                  <a:srgbClr val="000000"/>
                </a:solidFill>
                <a:latin typeface="Times New Roman" panose="02020603050405020304" pitchFamily="18" charset="0"/>
              </a:rPr>
              <a:t>11</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diverso</a:t>
            </a:r>
            <a:r>
              <a:rPr lang="en-US" altLang="it-IT" sz="2800" b="1" dirty="0">
                <a:solidFill>
                  <a:srgbClr val="000000"/>
                </a:solidFill>
                <a:latin typeface="Times New Roman" panose="02020603050405020304" pitchFamily="18" charset="0"/>
              </a:rPr>
              <a:t> da w</a:t>
            </a:r>
            <a:r>
              <a:rPr lang="en-US" altLang="it-IT" sz="2800" b="1" baseline="-25000" dirty="0">
                <a:solidFill>
                  <a:srgbClr val="000000"/>
                </a:solidFill>
                <a:latin typeface="Times New Roman" panose="02020603050405020304" pitchFamily="18" charset="0"/>
              </a:rPr>
              <a:t>22</a:t>
            </a:r>
            <a:r>
              <a:rPr lang="en-US" altLang="it-IT" sz="2800" b="1" dirty="0">
                <a:solidFill>
                  <a:srgbClr val="000000"/>
                </a:solidFill>
                <a:latin typeface="Times New Roman" panose="02020603050405020304" pitchFamily="18" charset="0"/>
              </a:rPr>
              <a:t>)</a:t>
            </a:r>
          </a:p>
        </p:txBody>
      </p:sp>
      <p:sp>
        <p:nvSpPr>
          <p:cNvPr id="50181" name="Text Box 5"/>
          <p:cNvSpPr txBox="1">
            <a:spLocks noChangeArrowheads="1"/>
          </p:cNvSpPr>
          <p:nvPr/>
        </p:nvSpPr>
        <p:spPr bwMode="auto">
          <a:xfrm>
            <a:off x="4572000" y="2779054"/>
            <a:ext cx="32095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sz="4000" b="1" dirty="0">
                <a:solidFill>
                  <a:srgbClr val="000000"/>
                </a:solidFill>
                <a:latin typeface="Arial" panose="020B0604020202020204" pitchFamily="34" charset="0"/>
              </a:rPr>
              <a:t>p= </a:t>
            </a:r>
            <a:r>
              <a:rPr lang="en-US" altLang="it-IT" sz="4000" b="1" dirty="0">
                <a:solidFill>
                  <a:srgbClr val="000000"/>
                </a:solidFill>
                <a:latin typeface="Times New Roman" panose="02020603050405020304" pitchFamily="18" charset="0"/>
              </a:rPr>
              <a:t>s</a:t>
            </a:r>
            <a:r>
              <a:rPr lang="en-US" altLang="it-IT" sz="4000" b="1" baseline="-25000" dirty="0">
                <a:solidFill>
                  <a:srgbClr val="000000"/>
                </a:solidFill>
                <a:latin typeface="Times New Roman" panose="02020603050405020304" pitchFamily="18" charset="0"/>
              </a:rPr>
              <a:t>2 </a:t>
            </a:r>
            <a:r>
              <a:rPr lang="it-IT" altLang="it-IT" sz="4000" b="1" dirty="0">
                <a:solidFill>
                  <a:srgbClr val="000000"/>
                </a:solidFill>
                <a:latin typeface="Arial" panose="020B0604020202020204" pitchFamily="34" charset="0"/>
              </a:rPr>
              <a:t>/(</a:t>
            </a:r>
            <a:r>
              <a:rPr lang="en-US" altLang="it-IT" sz="4000" b="1" dirty="0">
                <a:solidFill>
                  <a:srgbClr val="000000"/>
                </a:solidFill>
                <a:latin typeface="Times New Roman" panose="02020603050405020304" pitchFamily="18" charset="0"/>
              </a:rPr>
              <a:t>s</a:t>
            </a:r>
            <a:r>
              <a:rPr lang="en-US" altLang="it-IT" sz="4000" b="1" baseline="-25000" dirty="0">
                <a:solidFill>
                  <a:srgbClr val="000000"/>
                </a:solidFill>
                <a:latin typeface="Times New Roman" panose="02020603050405020304" pitchFamily="18" charset="0"/>
              </a:rPr>
              <a:t>1 </a:t>
            </a:r>
            <a:r>
              <a:rPr lang="it-IT" altLang="it-IT" sz="4000" b="1" dirty="0">
                <a:solidFill>
                  <a:srgbClr val="000000"/>
                </a:solidFill>
                <a:latin typeface="Arial" panose="020B0604020202020204" pitchFamily="34" charset="0"/>
              </a:rPr>
              <a:t>+</a:t>
            </a:r>
            <a:r>
              <a:rPr lang="en-US" altLang="it-IT" sz="4000" b="1" dirty="0">
                <a:solidFill>
                  <a:srgbClr val="000000"/>
                </a:solidFill>
                <a:latin typeface="Times New Roman" panose="02020603050405020304" pitchFamily="18" charset="0"/>
              </a:rPr>
              <a:t> s</a:t>
            </a:r>
            <a:r>
              <a:rPr lang="en-US" altLang="it-IT" sz="4000" b="1" baseline="-25000" dirty="0">
                <a:solidFill>
                  <a:srgbClr val="000000"/>
                </a:solidFill>
                <a:latin typeface="Times New Roman" panose="02020603050405020304" pitchFamily="18" charset="0"/>
              </a:rPr>
              <a:t>2</a:t>
            </a:r>
            <a:r>
              <a:rPr lang="it-IT" altLang="it-IT" sz="4000" b="1" dirty="0">
                <a:solidFill>
                  <a:srgbClr val="000000"/>
                </a:solidFill>
                <a:latin typeface="Arial" panose="020B0604020202020204" pitchFamily="34" charset="0"/>
              </a:rPr>
              <a:t>)</a:t>
            </a:r>
            <a:r>
              <a:rPr lang="it-IT" altLang="it-IT" sz="2000" b="1" dirty="0">
                <a:solidFill>
                  <a:srgbClr val="000000"/>
                </a:solidFill>
                <a:latin typeface="Arial" panose="020B0604020202020204" pitchFamily="34" charset="0"/>
              </a:rPr>
              <a:t> </a:t>
            </a:r>
          </a:p>
        </p:txBody>
      </p:sp>
      <p:sp>
        <p:nvSpPr>
          <p:cNvPr id="50182" name="Oval 6"/>
          <p:cNvSpPr>
            <a:spLocks noChangeArrowheads="1"/>
          </p:cNvSpPr>
          <p:nvPr/>
        </p:nvSpPr>
        <p:spPr bwMode="auto">
          <a:xfrm>
            <a:off x="4571999" y="2466363"/>
            <a:ext cx="3209533" cy="1390094"/>
          </a:xfrm>
          <a:prstGeom prst="ellipse">
            <a:avLst/>
          </a:prstGeom>
          <a:solidFill>
            <a:schemeClr val="bg1">
              <a:alpha val="0"/>
            </a:schemeClr>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000" b="1" dirty="0">
              <a:solidFill>
                <a:srgbClr val="000000"/>
              </a:solidFill>
              <a:latin typeface="Arial" panose="020B0604020202020204" pitchFamily="34" charset="0"/>
            </a:endParaRPr>
          </a:p>
        </p:txBody>
      </p:sp>
      <p:sp>
        <p:nvSpPr>
          <p:cNvPr id="50183" name="Text Box 7"/>
          <p:cNvSpPr txBox="1">
            <a:spLocks noChangeArrowheads="1"/>
          </p:cNvSpPr>
          <p:nvPr/>
        </p:nvSpPr>
        <p:spPr bwMode="auto">
          <a:xfrm>
            <a:off x="6553199" y="3962401"/>
            <a:ext cx="542364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it-IT" altLang="it-IT" sz="2000" dirty="0">
                <a:solidFill>
                  <a:srgbClr val="000000"/>
                </a:solidFill>
                <a:latin typeface="Arial" panose="020B0604020202020204" pitchFamily="34" charset="0"/>
              </a:rPr>
              <a:t>Nello svantaggio dell’eterozigote l’equilibrio sarà tuttavia di tipo instabile: </a:t>
            </a:r>
          </a:p>
          <a:p>
            <a:pPr fontAlgn="base">
              <a:spcBef>
                <a:spcPct val="0"/>
              </a:spcBef>
              <a:spcAft>
                <a:spcPct val="0"/>
              </a:spcAft>
            </a:pPr>
            <a:endParaRPr lang="it-IT" altLang="it-IT" sz="2000" dirty="0">
              <a:solidFill>
                <a:srgbClr val="000000"/>
              </a:solidFill>
              <a:latin typeface="Arial" panose="020B0604020202020204" pitchFamily="34" charset="0"/>
            </a:endParaRPr>
          </a:p>
          <a:p>
            <a:pPr fontAlgn="base">
              <a:spcBef>
                <a:spcPct val="0"/>
              </a:spcBef>
              <a:spcAft>
                <a:spcPct val="0"/>
              </a:spcAft>
            </a:pPr>
            <a:r>
              <a:rPr lang="it-IT" altLang="it-IT" sz="2000" dirty="0">
                <a:solidFill>
                  <a:srgbClr val="000000"/>
                </a:solidFill>
                <a:latin typeface="Arial" panose="020B0604020202020204" pitchFamily="34" charset="0"/>
              </a:rPr>
              <a:t>se le frequenze alleliche non sono all’equilibrio, verrà fissato l’allele con frequenza maggiore rispetto a quella di equilibrio</a:t>
            </a:r>
          </a:p>
          <a:p>
            <a:pPr fontAlgn="base">
              <a:spcBef>
                <a:spcPct val="0"/>
              </a:spcBef>
              <a:spcAft>
                <a:spcPct val="0"/>
              </a:spcAft>
            </a:pPr>
            <a:endParaRPr lang="it-IT" altLang="it-IT" sz="2000" b="1" dirty="0">
              <a:solidFill>
                <a:srgbClr val="000000"/>
              </a:solidFill>
              <a:latin typeface="Arial" panose="020B0604020202020204" pitchFamily="34" charset="0"/>
            </a:endParaRPr>
          </a:p>
          <a:p>
            <a:pPr fontAlgn="base">
              <a:spcBef>
                <a:spcPct val="0"/>
              </a:spcBef>
              <a:spcAft>
                <a:spcPct val="0"/>
              </a:spcAft>
            </a:pPr>
            <a:endParaRPr lang="it-IT" altLang="it-IT" sz="2000" b="1" dirty="0">
              <a:solidFill>
                <a:srgbClr val="000000"/>
              </a:solidFill>
              <a:latin typeface="Arial" panose="020B0604020202020204" pitchFamily="34" charset="0"/>
            </a:endParaRPr>
          </a:p>
        </p:txBody>
      </p:sp>
      <p:pic>
        <p:nvPicPr>
          <p:cNvPr id="501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9286"/>
            <a:ext cx="39719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404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 fill="hold"/>
                                        <p:tgtEl>
                                          <p:spTgt spid="50181"/>
                                        </p:tgtEl>
                                        <p:attrNameLst>
                                          <p:attrName>ppt_x</p:attrName>
                                        </p:attrNameLst>
                                      </p:cBhvr>
                                      <p:tavLst>
                                        <p:tav tm="0">
                                          <p:val>
                                            <p:strVal val="#ppt_x"/>
                                          </p:val>
                                        </p:tav>
                                        <p:tav tm="100000">
                                          <p:val>
                                            <p:strVal val="#ppt_x"/>
                                          </p:val>
                                        </p:tav>
                                      </p:tavLst>
                                    </p:anim>
                                    <p:anim calcmode="lin" valueType="num">
                                      <p:cBhvr additive="base">
                                        <p:cTn id="8" dur="500" fill="hold"/>
                                        <p:tgtEl>
                                          <p:spTgt spid="501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82"/>
                                        </p:tgtEl>
                                        <p:attrNameLst>
                                          <p:attrName>style.visibility</p:attrName>
                                        </p:attrNameLst>
                                      </p:cBhvr>
                                      <p:to>
                                        <p:strVal val="visible"/>
                                      </p:to>
                                    </p:set>
                                    <p:anim calcmode="lin" valueType="num">
                                      <p:cBhvr additive="base">
                                        <p:cTn id="11" dur="500" fill="hold"/>
                                        <p:tgtEl>
                                          <p:spTgt spid="50182"/>
                                        </p:tgtEl>
                                        <p:attrNameLst>
                                          <p:attrName>ppt_x</p:attrName>
                                        </p:attrNameLst>
                                      </p:cBhvr>
                                      <p:tavLst>
                                        <p:tav tm="0">
                                          <p:val>
                                            <p:strVal val="#ppt_x"/>
                                          </p:val>
                                        </p:tav>
                                        <p:tav tm="100000">
                                          <p:val>
                                            <p:strVal val="#ppt_x"/>
                                          </p:val>
                                        </p:tav>
                                      </p:tavLst>
                                    </p:anim>
                                    <p:anim calcmode="lin" valueType="num">
                                      <p:cBhvr additive="base">
                                        <p:cTn id="12"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184"/>
                                        </p:tgtEl>
                                        <p:attrNameLst>
                                          <p:attrName>style.visibility</p:attrName>
                                        </p:attrNameLst>
                                      </p:cBhvr>
                                      <p:to>
                                        <p:strVal val="visible"/>
                                      </p:to>
                                    </p:set>
                                    <p:anim calcmode="lin" valueType="num">
                                      <p:cBhvr additive="base">
                                        <p:cTn id="17" dur="500" fill="hold"/>
                                        <p:tgtEl>
                                          <p:spTgt spid="50184"/>
                                        </p:tgtEl>
                                        <p:attrNameLst>
                                          <p:attrName>ppt_x</p:attrName>
                                        </p:attrNameLst>
                                      </p:cBhvr>
                                      <p:tavLst>
                                        <p:tav tm="0">
                                          <p:val>
                                            <p:strVal val="#ppt_x"/>
                                          </p:val>
                                        </p:tav>
                                        <p:tav tm="100000">
                                          <p:val>
                                            <p:strVal val="#ppt_x"/>
                                          </p:val>
                                        </p:tav>
                                      </p:tavLst>
                                    </p:anim>
                                    <p:anim calcmode="lin" valueType="num">
                                      <p:cBhvr additive="base">
                                        <p:cTn id="18"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grpId="1" nodeType="clickEffect">
                                  <p:stCondLst>
                                    <p:cond delay="0"/>
                                  </p:stCondLst>
                                  <p:childTnLst>
                                    <p:set>
                                      <p:cBhvr>
                                        <p:cTn id="22" dur="1" fill="hold">
                                          <p:stCondLst>
                                            <p:cond delay="0"/>
                                          </p:stCondLst>
                                        </p:cTn>
                                        <p:tgtEl>
                                          <p:spTgt spid="50183"/>
                                        </p:tgtEl>
                                        <p:attrNameLst>
                                          <p:attrName>style.visibility</p:attrName>
                                        </p:attrNameLst>
                                      </p:cBhvr>
                                      <p:to>
                                        <p:strVal val="visible"/>
                                      </p:to>
                                    </p:set>
                                    <p:anim calcmode="lin" valueType="num">
                                      <p:cBhvr additive="base">
                                        <p:cTn id="23" dur="5000" fill="hold"/>
                                        <p:tgtEl>
                                          <p:spTgt spid="50183"/>
                                        </p:tgtEl>
                                        <p:attrNameLst>
                                          <p:attrName>ppt_x</p:attrName>
                                        </p:attrNameLst>
                                      </p:cBhvr>
                                      <p:tavLst>
                                        <p:tav tm="0">
                                          <p:val>
                                            <p:strVal val="#ppt_x"/>
                                          </p:val>
                                        </p:tav>
                                        <p:tav tm="100000">
                                          <p:val>
                                            <p:strVal val="#ppt_x"/>
                                          </p:val>
                                        </p:tav>
                                      </p:tavLst>
                                    </p:anim>
                                    <p:anim calcmode="lin" valueType="num">
                                      <p:cBhvr additive="base">
                                        <p:cTn id="24" dur="50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2" fill="hold" grpId="0" nodeType="clickEffect">
                                  <p:stCondLst>
                                    <p:cond delay="0"/>
                                  </p:stCondLst>
                                  <p:childTnLst>
                                    <p:animClr clrSpc="rgb" dir="cw">
                                      <p:cBhvr override="childStyle">
                                        <p:cTn id="28" dur="2000" fill="hold"/>
                                        <p:tgtEl>
                                          <p:spTgt spid="50183"/>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3" grpId="0"/>
      <p:bldP spid="50183"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it-IT" sz="2400" i="1" dirty="0">
                <a:solidFill>
                  <a:prstClr val="black"/>
                </a:solidFill>
                <a:latin typeface="Verdana" panose="020B0604030504040204" pitchFamily="34" charset="0"/>
                <a:ea typeface="Verdana" panose="020B0604030504040204" pitchFamily="34" charset="0"/>
                <a:cs typeface="Verdana" panose="020B0604030504040204" pitchFamily="34" charset="0"/>
              </a:rPr>
              <a:t>caso particolare </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in cui </a:t>
            </a:r>
            <a:r>
              <a:rPr lang="it-IT"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w</a:t>
            </a:r>
            <a:r>
              <a:rPr lang="it-IT" sz="2400"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aa</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 = </a:t>
            </a:r>
            <a:r>
              <a:rPr lang="it-IT"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w</a:t>
            </a:r>
            <a:r>
              <a:rPr lang="it-IT" sz="2400"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AA</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5" name="Tabella 4"/>
          <p:cNvGraphicFramePr>
            <a:graphicFrameLocks noGrp="1"/>
          </p:cNvGraphicFramePr>
          <p:nvPr>
            <p:extLst>
              <p:ext uri="{D42A27DB-BD31-4B8C-83A1-F6EECF244321}">
                <p14:modId xmlns:p14="http://schemas.microsoft.com/office/powerpoint/2010/main" val="1865399687"/>
              </p:ext>
            </p:extLst>
          </p:nvPr>
        </p:nvGraphicFramePr>
        <p:xfrm>
          <a:off x="307975" y="975460"/>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tc>
                  <a:txBody>
                    <a:bodyPr/>
                    <a:lstStyle/>
                    <a:p>
                      <a:pPr algn="ctr"/>
                      <a:r>
                        <a:rPr lang="it-IT" sz="1800" dirty="0" err="1">
                          <a:latin typeface="Verdana"/>
                          <a:cs typeface="Verdana"/>
                        </a:rPr>
                        <a:t>1</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8" name="CasellaDiTesto 7"/>
          <p:cNvSpPr txBox="1"/>
          <p:nvPr/>
        </p:nvSpPr>
        <p:spPr>
          <a:xfrm>
            <a:off x="0" y="3128565"/>
            <a:ext cx="1219200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p</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 </a:t>
            </a:r>
            <a:r>
              <a:rPr kumimoji="0" lang="it-IT" sz="2000" b="0" i="0" u="none" strike="noStrike" kern="1200" cap="none" spc="0" normalizeH="0" baseline="0" noProof="0" dirty="0">
                <a:ln>
                  <a:noFill/>
                </a:ln>
                <a:solidFill>
                  <a:prstClr val="black"/>
                </a:solidFill>
                <a:effectLst/>
                <a:uLnTx/>
                <a:uFillTx/>
                <a:latin typeface="Verdana"/>
                <a:ea typeface="+mn-ea"/>
                <a:cs typeface="Verdana"/>
              </a:rPr>
              <a:t>+ 2pq (1-s)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a:ln>
                  <a:noFill/>
                </a:ln>
                <a:solidFill>
                  <a:prstClr val="black"/>
                </a:solidFill>
                <a:effectLst/>
                <a:uLnTx/>
                <a:uFillTx/>
                <a:latin typeface="Verdana"/>
                <a:ea typeface="+mn-ea"/>
                <a:cs typeface="Verdana"/>
              </a:rPr>
              <a:t>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+pq-pqs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pqs</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Δq = q’ – q = </a:t>
            </a:r>
            <a:r>
              <a:rPr kumimoji="0" lang="it-IT" sz="2000" b="1" i="0" u="none" strike="noStrike" kern="1200" cap="none" spc="0" normalizeH="0" baseline="0" noProof="0" dirty="0">
                <a:ln>
                  <a:noFill/>
                </a:ln>
                <a:solidFill>
                  <a:prstClr val="black"/>
                </a:solidFill>
                <a:effectLst/>
                <a:uLnTx/>
                <a:uFillTx/>
                <a:latin typeface="Verdana"/>
                <a:ea typeface="+mn-ea"/>
                <a:cs typeface="Verdana"/>
              </a:rPr>
              <a:t>- spq (p-q)/(1-2pqs)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Si raggiunge un </a:t>
            </a:r>
            <a:r>
              <a:rPr kumimoji="0" lang="it-IT" sz="2000" b="1" i="1" u="none" strike="noStrike" kern="1200" cap="none" spc="0" normalizeH="0" baseline="0" noProof="0" dirty="0">
                <a:ln>
                  <a:noFill/>
                </a:ln>
                <a:solidFill>
                  <a:prstClr val="black"/>
                </a:solidFill>
                <a:effectLst/>
                <a:uLnTx/>
                <a:uFillTx/>
                <a:latin typeface="Verdana"/>
                <a:ea typeface="+mn-ea"/>
                <a:cs typeface="Verdana"/>
              </a:rPr>
              <a:t>equilibrio instabile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solidFill>
                  <a:prstClr val="black"/>
                </a:solidFill>
                <a:latin typeface="Verdana"/>
                <a:cs typeface="Verdana"/>
              </a:rPr>
              <a:t>Per p = q = 0,5</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14605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3550024" y="0"/>
            <a:ext cx="86419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(variazione del </a:t>
            </a:r>
            <a:r>
              <a:rPr kumimoji="0" lang="it-IT" sz="1400" b="1" i="0" u="none" strike="noStrike" kern="1200" cap="none" spc="0" normalizeH="0" baseline="0" noProof="0" dirty="0">
                <a:ln>
                  <a:noFill/>
                </a:ln>
                <a:solidFill>
                  <a:prstClr val="black"/>
                </a:solidFill>
                <a:effectLst/>
                <a:uLnTx/>
                <a:uFillTx/>
                <a:latin typeface="Verdana"/>
                <a:ea typeface="+mn-ea"/>
                <a:cs typeface="Verdana"/>
              </a:rPr>
              <a:t>Δq)</a:t>
            </a:r>
          </a:p>
        </p:txBody>
      </p:sp>
      <p:sp>
        <p:nvSpPr>
          <p:cNvPr id="9" name="CasellaDiTesto 8"/>
          <p:cNvSpPr txBox="1"/>
          <p:nvPr/>
        </p:nvSpPr>
        <p:spPr>
          <a:xfrm>
            <a:off x="4777215" y="782530"/>
            <a:ext cx="7414785" cy="40934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Δq = q’ – q = </a:t>
            </a:r>
            <a:r>
              <a:rPr kumimoji="0" lang="it-IT" sz="2000" b="1" i="0" u="none" strike="noStrike" kern="1200" cap="none" spc="0" normalizeH="0" baseline="0" noProof="0" dirty="0">
                <a:ln>
                  <a:noFill/>
                </a:ln>
                <a:solidFill>
                  <a:prstClr val="black"/>
                </a:solidFill>
                <a:effectLst/>
                <a:uLnTx/>
                <a:uFillTx/>
                <a:latin typeface="Verdana"/>
                <a:ea typeface="+mn-ea"/>
                <a:cs typeface="Verdana"/>
              </a:rPr>
              <a:t>- spq (p-q)/1-2pqs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Se p = q =0,5 Δq = 0 ho un equilibrio in cui le frequenze alleliche non variano. Perché l’eterozigote perde un allele A e un allele a sempre.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L’equilibrio è però </a:t>
            </a:r>
            <a:r>
              <a:rPr kumimoji="0" lang="it-IT" sz="2000" b="0" i="1" u="none" strike="noStrike" kern="1200" cap="none" spc="0" normalizeH="0" baseline="0" noProof="0" dirty="0">
                <a:ln>
                  <a:noFill/>
                </a:ln>
                <a:solidFill>
                  <a:prstClr val="black"/>
                </a:solidFill>
                <a:effectLst/>
                <a:uLnTx/>
                <a:uFillTx/>
                <a:latin typeface="Verdana"/>
                <a:ea typeface="+mn-ea"/>
                <a:cs typeface="Verdana"/>
              </a:rPr>
              <a:t>instabile</a:t>
            </a:r>
            <a:r>
              <a:rPr kumimoji="0" lang="it-IT" sz="2000" b="0" i="0" u="none" strike="noStrike" kern="1200" cap="none" spc="0" normalizeH="0" baseline="0" noProof="0" dirty="0">
                <a:ln>
                  <a:noFill/>
                </a:ln>
                <a:solidFill>
                  <a:prstClr val="black"/>
                </a:solidFill>
                <a:effectLst/>
                <a:uLnTx/>
                <a:uFillTx/>
                <a:latin typeface="Verdana"/>
                <a:ea typeface="+mn-ea"/>
                <a:cs typeface="Verdana"/>
              </a:rPr>
              <a:t> perché se per qualche motivo le frequenze variano dall’equilibrio oppure non hanno uguali valori di partenza, allora inizieranno a muoversi in una direzione.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L’allele a frequenza minore rispetto alla frequenza di equilibrio instabile è destinato a sparire</a:t>
            </a:r>
          </a:p>
        </p:txBody>
      </p:sp>
      <p:pic>
        <p:nvPicPr>
          <p:cNvPr id="10" name="Picture 8"/>
          <p:cNvPicPr>
            <a:picLocks noChangeAspect="1" noChangeArrowheads="1"/>
          </p:cNvPicPr>
          <p:nvPr/>
        </p:nvPicPr>
        <p:blipFill>
          <a:blip r:embed="rId2"/>
          <a:srcRect/>
          <a:stretch>
            <a:fillRect/>
          </a:stretch>
        </p:blipFill>
        <p:spPr bwMode="auto">
          <a:xfrm>
            <a:off x="3739040" y="1745057"/>
            <a:ext cx="8263943" cy="5112943"/>
          </a:xfrm>
          <a:prstGeom prst="rect">
            <a:avLst/>
          </a:prstGeom>
          <a:noFill/>
          <a:ln w="9525">
            <a:noFill/>
            <a:miter lim="800000"/>
            <a:headEnd/>
            <a:tailEnd/>
          </a:ln>
          <a:effectLst/>
        </p:spPr>
      </p:pic>
      <p:pic>
        <p:nvPicPr>
          <p:cNvPr id="2" name="Immagine 1"/>
          <p:cNvPicPr>
            <a:picLocks noChangeAspect="1"/>
          </p:cNvPicPr>
          <p:nvPr/>
        </p:nvPicPr>
        <p:blipFill>
          <a:blip r:embed="rId3"/>
          <a:stretch>
            <a:fillRect/>
          </a:stretch>
        </p:blipFill>
        <p:spPr>
          <a:xfrm>
            <a:off x="0" y="45831"/>
            <a:ext cx="3173506" cy="6746327"/>
          </a:xfrm>
          <a:prstGeom prst="rect">
            <a:avLst/>
          </a:prstGeom>
        </p:spPr>
      </p:pic>
    </p:spTree>
    <p:extLst>
      <p:ext uri="{BB962C8B-B14F-4D97-AF65-F5344CB8AC3E}">
        <p14:creationId xmlns:p14="http://schemas.microsoft.com/office/powerpoint/2010/main" val="120833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152400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t-IT" sz="2800" b="1" dirty="0" err="1">
                <a:solidFill>
                  <a:srgbClr val="000000"/>
                </a:solidFill>
                <a:latin typeface="Times New Roman" panose="02020603050405020304" pitchFamily="18" charset="0"/>
              </a:rPr>
              <a:t>Selezione</a:t>
            </a:r>
            <a:r>
              <a:rPr lang="en-US" altLang="it-IT" sz="2800" b="1" dirty="0">
                <a:solidFill>
                  <a:srgbClr val="000000"/>
                </a:solidFill>
                <a:latin typeface="Times New Roman" panose="02020603050405020304" pitchFamily="18" charset="0"/>
              </a:rPr>
              <a:t> per </a:t>
            </a:r>
            <a:r>
              <a:rPr lang="en-US" altLang="it-IT" sz="2800" b="1" dirty="0" err="1">
                <a:solidFill>
                  <a:srgbClr val="000000"/>
                </a:solidFill>
                <a:latin typeface="Times New Roman" panose="02020603050405020304" pitchFamily="18" charset="0"/>
              </a:rPr>
              <a:t>caratteri</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quantitativi</a:t>
            </a:r>
            <a:r>
              <a:rPr lang="en-US" altLang="it-IT" sz="2800" b="1" dirty="0">
                <a:solidFill>
                  <a:srgbClr val="000000"/>
                </a:solidFill>
                <a:latin typeface="Times New Roman" panose="02020603050405020304" pitchFamily="18" charset="0"/>
              </a:rPr>
              <a:t> / </a:t>
            </a:r>
            <a:r>
              <a:rPr lang="en-US" altLang="it-IT" sz="2800" b="1" dirty="0" err="1">
                <a:solidFill>
                  <a:srgbClr val="000000"/>
                </a:solidFill>
                <a:latin typeface="Times New Roman" panose="02020603050405020304" pitchFamily="18" charset="0"/>
              </a:rPr>
              <a:t>poligenici</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cenni</a:t>
            </a:r>
            <a:r>
              <a:rPr lang="en-US" altLang="it-IT" sz="2800" b="1" dirty="0">
                <a:solidFill>
                  <a:srgbClr val="000000"/>
                </a:solidFill>
                <a:latin typeface="Times New Roman" panose="02020603050405020304" pitchFamily="18" charset="0"/>
              </a:rPr>
              <a:t>)</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84" y="523220"/>
            <a:ext cx="8364384" cy="6336655"/>
          </a:xfrm>
          <a:prstGeom prst="rect">
            <a:avLst/>
          </a:prstGeom>
        </p:spPr>
      </p:pic>
    </p:spTree>
    <p:extLst>
      <p:ext uri="{BB962C8B-B14F-4D97-AF65-F5344CB8AC3E}">
        <p14:creationId xmlns:p14="http://schemas.microsoft.com/office/powerpoint/2010/main" val="347973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6925" y="42863"/>
            <a:ext cx="8001000" cy="1143000"/>
          </a:xfrm>
        </p:spPr>
        <p:txBody>
          <a:bodyPr/>
          <a:lstStyle/>
          <a:p>
            <a:pPr eaLnBrk="1" hangingPunct="1"/>
            <a:r>
              <a:rPr lang="it-IT" altLang="it-IT" sz="4000" dirty="0"/>
              <a:t>A che livello agisce la selezione?</a:t>
            </a:r>
          </a:p>
        </p:txBody>
      </p:sp>
      <p:sp>
        <p:nvSpPr>
          <p:cNvPr id="4099" name="Rectangle 3"/>
          <p:cNvSpPr>
            <a:spLocks noGrp="1" noChangeArrowheads="1"/>
          </p:cNvSpPr>
          <p:nvPr>
            <p:ph type="body" idx="1"/>
          </p:nvPr>
        </p:nvSpPr>
        <p:spPr>
          <a:xfrm>
            <a:off x="367481" y="1074361"/>
            <a:ext cx="11533237" cy="2020371"/>
          </a:xfrm>
        </p:spPr>
        <p:txBody>
          <a:bodyPr/>
          <a:lstStyle/>
          <a:p>
            <a:pPr eaLnBrk="1" hangingPunct="1">
              <a:buFontTx/>
              <a:buNone/>
            </a:pPr>
            <a:r>
              <a:rPr lang="it-IT" altLang="it-IT" sz="1600" dirty="0"/>
              <a:t>La selezione non avviene solamente attraverso la riduzione di </a:t>
            </a:r>
            <a:r>
              <a:rPr lang="it-IT" altLang="it-IT" sz="1600" b="1" i="1" dirty="0"/>
              <a:t>vitalità</a:t>
            </a:r>
            <a:r>
              <a:rPr lang="it-IT" altLang="it-IT" sz="1600" dirty="0"/>
              <a:t> (fino alla letalità) degli individui, ma può intervenire anche ad altri livelli. </a:t>
            </a:r>
          </a:p>
          <a:p>
            <a:pPr eaLnBrk="1" hangingPunct="1">
              <a:buFontTx/>
              <a:buNone/>
            </a:pPr>
            <a:r>
              <a:rPr lang="it-IT" altLang="it-IT" sz="1600" dirty="0"/>
              <a:t>Individui perfettamente vitali e fertili potrebbero presentare un fenotipo determinato geneticamente che porta ad una minore </a:t>
            </a:r>
            <a:r>
              <a:rPr lang="it-IT" altLang="it-IT" sz="1600" b="1" i="1" dirty="0"/>
              <a:t>probabilità di accoppiamento </a:t>
            </a:r>
            <a:r>
              <a:rPr lang="it-IT" altLang="it-IT" sz="1600" dirty="0"/>
              <a:t>e quindi di avere figli (tipo di </a:t>
            </a:r>
            <a:r>
              <a:rPr lang="it-IT" altLang="it-IT" sz="1600" b="1" i="1" dirty="0"/>
              <a:t>selezione sessuale</a:t>
            </a:r>
            <a:r>
              <a:rPr lang="it-IT" altLang="it-IT" sz="1600" dirty="0"/>
              <a:t>). </a:t>
            </a:r>
          </a:p>
          <a:p>
            <a:pPr eaLnBrk="1" hangingPunct="1">
              <a:buFontTx/>
              <a:buNone/>
            </a:pPr>
            <a:r>
              <a:rPr lang="it-IT" altLang="it-IT" sz="1600" dirty="0"/>
              <a:t>Altri individui (o coppie di individui) perfettamente vitali potrebbero avere un genotipo che determina una </a:t>
            </a:r>
            <a:r>
              <a:rPr lang="it-IT" altLang="it-IT" sz="1600" b="1" i="1" dirty="0"/>
              <a:t>minore fertilità </a:t>
            </a:r>
            <a:r>
              <a:rPr lang="it-IT" altLang="it-IT" sz="1600" dirty="0"/>
              <a:t>(fino alla sterilità completa)</a:t>
            </a:r>
          </a:p>
          <a:p>
            <a:pPr eaLnBrk="1" hangingPunct="1">
              <a:buFontTx/>
              <a:buNone/>
            </a:pPr>
            <a:r>
              <a:rPr lang="it-IT" altLang="it-IT" sz="1600" dirty="0"/>
              <a:t>Inoltre, la selezione potrebbe avvenire anche a </a:t>
            </a:r>
            <a:r>
              <a:rPr lang="it-IT" altLang="it-IT" sz="1600" b="1" i="1" dirty="0"/>
              <a:t>livello gametico</a:t>
            </a:r>
            <a:r>
              <a:rPr lang="it-IT" altLang="it-IT" sz="1600" dirty="0"/>
              <a:t>, ad esempio in un maschio eterozigote che produce due tipi di gameti che hanno una differente probabilità di fecondare il gamete femminile </a:t>
            </a:r>
          </a:p>
          <a:p>
            <a:pPr eaLnBrk="1" hangingPunct="1">
              <a:buFontTx/>
              <a:buNone/>
            </a:pPr>
            <a:endParaRPr lang="it-IT" altLang="it-IT" sz="1600" dirty="0"/>
          </a:p>
          <a:p>
            <a:pPr eaLnBrk="1" hangingPunct="1">
              <a:buFontTx/>
              <a:buNone/>
            </a:pPr>
            <a:r>
              <a:rPr lang="it-IT" altLang="it-IT" sz="1800" dirty="0"/>
              <a:t> </a:t>
            </a:r>
          </a:p>
          <a:p>
            <a:pPr eaLnBrk="1" hangingPunct="1">
              <a:buFontTx/>
              <a:buNone/>
            </a:pPr>
            <a:endParaRPr lang="it-IT" altLang="it-IT" sz="1800" dirty="0"/>
          </a:p>
          <a:p>
            <a:pPr eaLnBrk="1" hangingPunct="1">
              <a:buFontTx/>
              <a:buAutoNum type="arabicParenR"/>
            </a:pPr>
            <a:endParaRPr lang="it-IT" altLang="it-IT" sz="1800" dirty="0"/>
          </a:p>
        </p:txBody>
      </p:sp>
      <p:sp>
        <p:nvSpPr>
          <p:cNvPr id="4100" name="Oval 4"/>
          <p:cNvSpPr>
            <a:spLocks noChangeArrowheads="1"/>
          </p:cNvSpPr>
          <p:nvPr/>
        </p:nvSpPr>
        <p:spPr bwMode="auto">
          <a:xfrm>
            <a:off x="22098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1" name="Oval 5"/>
          <p:cNvSpPr>
            <a:spLocks noChangeArrowheads="1"/>
          </p:cNvSpPr>
          <p:nvPr/>
        </p:nvSpPr>
        <p:spPr bwMode="auto">
          <a:xfrm>
            <a:off x="4038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2" name="Oval 6"/>
          <p:cNvSpPr>
            <a:spLocks noChangeArrowheads="1"/>
          </p:cNvSpPr>
          <p:nvPr/>
        </p:nvSpPr>
        <p:spPr bwMode="auto">
          <a:xfrm>
            <a:off x="57150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3" name="Oval 7"/>
          <p:cNvSpPr>
            <a:spLocks noChangeArrowheads="1"/>
          </p:cNvSpPr>
          <p:nvPr/>
        </p:nvSpPr>
        <p:spPr bwMode="auto">
          <a:xfrm>
            <a:off x="7467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4" name="Oval 8"/>
          <p:cNvSpPr>
            <a:spLocks noChangeArrowheads="1"/>
          </p:cNvSpPr>
          <p:nvPr/>
        </p:nvSpPr>
        <p:spPr bwMode="auto">
          <a:xfrm>
            <a:off x="9372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5" name="Line 9"/>
          <p:cNvSpPr>
            <a:spLocks noChangeShapeType="1"/>
          </p:cNvSpPr>
          <p:nvPr/>
        </p:nvSpPr>
        <p:spPr bwMode="auto">
          <a:xfrm>
            <a:off x="31242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6" name="Line 10"/>
          <p:cNvSpPr>
            <a:spLocks noChangeShapeType="1"/>
          </p:cNvSpPr>
          <p:nvPr/>
        </p:nvSpPr>
        <p:spPr bwMode="auto">
          <a:xfrm>
            <a:off x="49530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7" name="Line 11"/>
          <p:cNvSpPr>
            <a:spLocks noChangeShapeType="1"/>
          </p:cNvSpPr>
          <p:nvPr/>
        </p:nvSpPr>
        <p:spPr bwMode="auto">
          <a:xfrm>
            <a:off x="67056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8" name="Line 12"/>
          <p:cNvSpPr>
            <a:spLocks noChangeShapeType="1"/>
          </p:cNvSpPr>
          <p:nvPr/>
        </p:nvSpPr>
        <p:spPr bwMode="auto">
          <a:xfrm>
            <a:off x="84582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9" name="WordArt 13"/>
          <p:cNvSpPr>
            <a:spLocks noChangeArrowheads="1" noChangeShapeType="1" noTextEdit="1"/>
          </p:cNvSpPr>
          <p:nvPr/>
        </p:nvSpPr>
        <p:spPr bwMode="auto">
          <a:xfrm>
            <a:off x="23622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Zigote</a:t>
            </a:r>
          </a:p>
        </p:txBody>
      </p:sp>
      <p:sp>
        <p:nvSpPr>
          <p:cNvPr id="4110" name="WordArt 14"/>
          <p:cNvSpPr>
            <a:spLocks noChangeArrowheads="1" noChangeShapeType="1" noTextEdit="1"/>
          </p:cNvSpPr>
          <p:nvPr/>
        </p:nvSpPr>
        <p:spPr bwMode="auto">
          <a:xfrm>
            <a:off x="4191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Adulto</a:t>
            </a:r>
          </a:p>
        </p:txBody>
      </p:sp>
      <p:sp>
        <p:nvSpPr>
          <p:cNvPr id="4111" name="WordArt 15"/>
          <p:cNvSpPr>
            <a:spLocks noChangeArrowheads="1" noChangeShapeType="1" noTextEdit="1"/>
          </p:cNvSpPr>
          <p:nvPr/>
        </p:nvSpPr>
        <p:spPr bwMode="auto">
          <a:xfrm>
            <a:off x="58674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Coppia</a:t>
            </a:r>
          </a:p>
        </p:txBody>
      </p:sp>
      <p:sp>
        <p:nvSpPr>
          <p:cNvPr id="4112" name="WordArt 16"/>
          <p:cNvSpPr>
            <a:spLocks noChangeArrowheads="1" noChangeShapeType="1" noTextEdit="1"/>
          </p:cNvSpPr>
          <p:nvPr/>
        </p:nvSpPr>
        <p:spPr bwMode="auto">
          <a:xfrm>
            <a:off x="7620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Gameti</a:t>
            </a:r>
          </a:p>
        </p:txBody>
      </p:sp>
      <p:sp>
        <p:nvSpPr>
          <p:cNvPr id="4113" name="WordArt 17"/>
          <p:cNvSpPr>
            <a:spLocks noChangeArrowheads="1" noChangeShapeType="1" noTextEdit="1"/>
          </p:cNvSpPr>
          <p:nvPr/>
        </p:nvSpPr>
        <p:spPr bwMode="auto">
          <a:xfrm>
            <a:off x="9525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Zigoti</a:t>
            </a:r>
          </a:p>
        </p:txBody>
      </p:sp>
      <p:sp>
        <p:nvSpPr>
          <p:cNvPr id="4115" name="WordArt 23"/>
          <p:cNvSpPr>
            <a:spLocks noChangeArrowheads="1" noChangeShapeType="1" noTextEdit="1"/>
          </p:cNvSpPr>
          <p:nvPr/>
        </p:nvSpPr>
        <p:spPr bwMode="auto">
          <a:xfrm>
            <a:off x="3124201" y="3611979"/>
            <a:ext cx="885825" cy="314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vitalità</a:t>
            </a:r>
          </a:p>
        </p:txBody>
      </p:sp>
      <p:sp>
        <p:nvSpPr>
          <p:cNvPr id="4116" name="WordArt 24"/>
          <p:cNvSpPr>
            <a:spLocks noChangeArrowheads="1" noChangeShapeType="1" noTextEdit="1"/>
          </p:cNvSpPr>
          <p:nvPr/>
        </p:nvSpPr>
        <p:spPr bwMode="auto">
          <a:xfrm>
            <a:off x="4800600" y="3307179"/>
            <a:ext cx="990600" cy="5429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selezione</a:t>
            </a:r>
          </a:p>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sessuale</a:t>
            </a:r>
          </a:p>
        </p:txBody>
      </p:sp>
      <p:sp>
        <p:nvSpPr>
          <p:cNvPr id="4117" name="WordArt 25"/>
          <p:cNvSpPr>
            <a:spLocks noChangeArrowheads="1" noChangeShapeType="1" noTextEdit="1"/>
          </p:cNvSpPr>
          <p:nvPr/>
        </p:nvSpPr>
        <p:spPr bwMode="auto">
          <a:xfrm>
            <a:off x="5879976" y="4410144"/>
            <a:ext cx="2133600" cy="2381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deriva</a:t>
            </a:r>
            <a:r>
              <a:rPr lang="it-IT"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meiotica</a:t>
            </a:r>
          </a:p>
        </p:txBody>
      </p:sp>
      <p:sp>
        <p:nvSpPr>
          <p:cNvPr id="4118" name="Freeform 27"/>
          <p:cNvSpPr>
            <a:spLocks/>
          </p:cNvSpPr>
          <p:nvPr/>
        </p:nvSpPr>
        <p:spPr bwMode="auto">
          <a:xfrm rot="221195" flipV="1">
            <a:off x="6538799" y="3356007"/>
            <a:ext cx="3036976" cy="432140"/>
          </a:xfrm>
          <a:custGeom>
            <a:avLst/>
            <a:gdLst>
              <a:gd name="T0" fmla="*/ 0 w 2016"/>
              <a:gd name="T1" fmla="*/ 2147483647 h 296"/>
              <a:gd name="T2" fmla="*/ 2147483647 w 2016"/>
              <a:gd name="T3" fmla="*/ 2147483647 h 296"/>
              <a:gd name="T4" fmla="*/ 2147483647 w 2016"/>
              <a:gd name="T5" fmla="*/ 0 h 296"/>
              <a:gd name="T6" fmla="*/ 0 60000 65536"/>
              <a:gd name="T7" fmla="*/ 0 60000 65536"/>
              <a:gd name="T8" fmla="*/ 0 60000 65536"/>
            </a:gdLst>
            <a:ahLst/>
            <a:cxnLst>
              <a:cxn ang="T6">
                <a:pos x="T0" y="T1"/>
              </a:cxn>
              <a:cxn ang="T7">
                <a:pos x="T2" y="T3"/>
              </a:cxn>
              <a:cxn ang="T8">
                <a:pos x="T4" y="T5"/>
              </a:cxn>
            </a:cxnLst>
            <a:rect l="0" t="0" r="r" b="b"/>
            <a:pathLst>
              <a:path w="2016" h="296">
                <a:moveTo>
                  <a:pt x="0" y="48"/>
                </a:moveTo>
                <a:cubicBezTo>
                  <a:pt x="192" y="172"/>
                  <a:pt x="384" y="296"/>
                  <a:pt x="720" y="288"/>
                </a:cubicBezTo>
                <a:cubicBezTo>
                  <a:pt x="1056" y="280"/>
                  <a:pt x="1800" y="48"/>
                  <a:pt x="2016" y="0"/>
                </a:cubicBezTo>
              </a:path>
            </a:pathLst>
          </a:custGeom>
          <a:noFill/>
          <a:ln w="254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19" name="WordArt 28"/>
          <p:cNvSpPr>
            <a:spLocks noChangeArrowheads="1" noChangeShapeType="1" noTextEdit="1"/>
          </p:cNvSpPr>
          <p:nvPr/>
        </p:nvSpPr>
        <p:spPr bwMode="auto">
          <a:xfrm>
            <a:off x="8544273" y="3186008"/>
            <a:ext cx="885825" cy="314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fertilità</a:t>
            </a:r>
          </a:p>
        </p:txBody>
      </p:sp>
      <p:sp>
        <p:nvSpPr>
          <p:cNvPr id="25" name="WordArt 25"/>
          <p:cNvSpPr>
            <a:spLocks noChangeArrowheads="1" noChangeShapeType="1" noTextEdit="1"/>
          </p:cNvSpPr>
          <p:nvPr/>
        </p:nvSpPr>
        <p:spPr bwMode="auto">
          <a:xfrm>
            <a:off x="8040216" y="4842192"/>
            <a:ext cx="2133600" cy="2381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Selezione gametica</a:t>
            </a:r>
          </a:p>
        </p:txBody>
      </p:sp>
      <p:sp>
        <p:nvSpPr>
          <p:cNvPr id="24" name="Text Box 4"/>
          <p:cNvSpPr txBox="1">
            <a:spLocks noChangeArrowheads="1"/>
          </p:cNvSpPr>
          <p:nvPr/>
        </p:nvSpPr>
        <p:spPr bwMode="auto">
          <a:xfrm>
            <a:off x="38100" y="5103673"/>
            <a:ext cx="12192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NoShape">
              <a:avLst/>
            </a:prstTxWarp>
            <a:spAutoFit/>
          </a:bodyPr>
          <a:lstStyle/>
          <a:p>
            <a:pPr algn="ctr">
              <a:spcBef>
                <a:spcPct val="50000"/>
              </a:spcBef>
            </a:pPr>
            <a:r>
              <a:rPr lang="it-IT" b="0" dirty="0">
                <a:effectLst>
                  <a:outerShdw blurRad="38100" dist="38100" dir="2700000" algn="tl">
                    <a:srgbClr val="DDDDDD"/>
                  </a:outerShdw>
                </a:effectLst>
                <a:latin typeface="Verdana"/>
                <a:cs typeface="Verdana"/>
              </a:rPr>
              <a:t>Ogni qual volta esistono all’interno della popolazione delle differenze di fitness tra genotipi differenti si avrà </a:t>
            </a:r>
            <a:r>
              <a:rPr lang="it-IT" b="0" u="sng" dirty="0">
                <a:effectLst>
                  <a:outerShdw blurRad="38100" dist="38100" dir="2700000" algn="tl">
                    <a:srgbClr val="DDDDDD"/>
                  </a:outerShdw>
                </a:effectLst>
                <a:latin typeface="Verdana"/>
                <a:cs typeface="Verdana"/>
              </a:rPr>
              <a:t>SELEZIONE NATURALE</a:t>
            </a:r>
            <a:r>
              <a:rPr lang="it-IT" b="0" dirty="0">
                <a:effectLst>
                  <a:outerShdw blurRad="38100" dist="38100" dir="2700000" algn="tl">
                    <a:srgbClr val="DDDDDD"/>
                  </a:outerShdw>
                </a:effectLst>
                <a:latin typeface="Verdana"/>
                <a:cs typeface="Verdana"/>
              </a:rPr>
              <a:t>, attraverso la quale i genotipi con fitness maggiore lasciano, in media, una progenie fertile più numerosa di quelli meno adattati all’ambiente.</a:t>
            </a:r>
          </a:p>
          <a:p>
            <a:pPr algn="ctr">
              <a:spcBef>
                <a:spcPct val="50000"/>
              </a:spcBef>
            </a:pPr>
            <a:endParaRPr lang="it-IT" b="0" dirty="0">
              <a:effectLst>
                <a:outerShdw blurRad="38100" dist="38100" dir="2700000" algn="tl">
                  <a:srgbClr val="DDDDDD"/>
                </a:outerShdw>
              </a:effectLst>
              <a:latin typeface="Verdana"/>
              <a:cs typeface="Verdana"/>
            </a:endParaRPr>
          </a:p>
          <a:p>
            <a:pPr algn="ctr">
              <a:spcBef>
                <a:spcPct val="50000"/>
              </a:spcBef>
            </a:pPr>
            <a:r>
              <a:rPr lang="it-IT" b="1" u="sng" dirty="0">
                <a:effectLst>
                  <a:outerShdw blurRad="38100" dist="38100" dir="2700000" algn="tl">
                    <a:srgbClr val="DDDDDD"/>
                  </a:outerShdw>
                </a:effectLst>
                <a:latin typeface="Verdana"/>
                <a:cs typeface="Verdana"/>
              </a:rPr>
              <a:t>Ne consegue che le frequenze genotipiche ed alleliche varieranno nel tempo</a:t>
            </a:r>
          </a:p>
        </p:txBody>
      </p:sp>
    </p:spTree>
    <p:extLst>
      <p:ext uri="{BB962C8B-B14F-4D97-AF65-F5344CB8AC3E}">
        <p14:creationId xmlns:p14="http://schemas.microsoft.com/office/powerpoint/2010/main" val="2908985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154984"/>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Interazione della selezione con altre forze evolutive </a:t>
            </a:r>
          </a:p>
          <a:p>
            <a:pPr algn="ctr"/>
            <a:r>
              <a:rPr lang="it-IT" sz="2400" b="1" dirty="0">
                <a:latin typeface="Verdana" panose="020B0604030504040204" pitchFamily="34" charset="0"/>
                <a:ea typeface="Verdana" panose="020B0604030504040204" pitchFamily="34" charset="0"/>
                <a:cs typeface="Verdana" panose="020B0604030504040204" pitchFamily="34" charset="0"/>
              </a:rPr>
              <a:t>e con l’</a:t>
            </a:r>
            <a:r>
              <a:rPr lang="it-IT" sz="2400" b="1" dirty="0" err="1">
                <a:latin typeface="Verdana" panose="020B0604030504040204" pitchFamily="34" charset="0"/>
                <a:ea typeface="Verdana" panose="020B0604030504040204" pitchFamily="34" charset="0"/>
                <a:cs typeface="Verdana" panose="020B0604030504040204" pitchFamily="34" charset="0"/>
              </a:rPr>
              <a:t>inbreeding</a:t>
            </a: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r>
              <a:rPr lang="it-IT" sz="2400" dirty="0">
                <a:latin typeface="Verdana" panose="020B0604030504040204" pitchFamily="34" charset="0"/>
                <a:ea typeface="Verdana" panose="020B0604030504040204" pitchFamily="34" charset="0"/>
                <a:cs typeface="Verdana" panose="020B0604030504040204" pitchFamily="34" charset="0"/>
              </a:rPr>
              <a:t>vedremo</a:t>
            </a:r>
          </a:p>
          <a:p>
            <a:pPr algn="ctr"/>
            <a:endParaRPr lang="it-IT" sz="2400" dirty="0">
              <a:latin typeface="Verdana" panose="020B0604030504040204" pitchFamily="34" charset="0"/>
              <a:ea typeface="Verdana" panose="020B0604030504040204" pitchFamily="34" charset="0"/>
              <a:cs typeface="Verdana" panose="020B0604030504040204" pitchFamily="34" charset="0"/>
            </a:endParaRP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recessivo e mutazione </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dominante e mutazione</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a favore dell’eterozigote e deriva genetica</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recessivo/dominante e deriva genetica</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e </a:t>
            </a:r>
            <a:r>
              <a:rPr lang="it-IT" sz="2400" dirty="0" err="1">
                <a:latin typeface="Verdana" panose="020B0604030504040204" pitchFamily="34" charset="0"/>
                <a:ea typeface="Verdana" panose="020B0604030504040204" pitchFamily="34" charset="0"/>
                <a:cs typeface="Verdana" panose="020B0604030504040204" pitchFamily="34" charset="0"/>
              </a:rPr>
              <a:t>inbreeding</a:t>
            </a:r>
            <a:endParaRPr lang="it-IT"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1324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EQUILIBRIO MUTAZIONE-SELEZIONE (contro recessivo)</a:t>
            </a:r>
          </a:p>
        </p:txBody>
      </p:sp>
      <mc:AlternateContent xmlns:mc="http://schemas.openxmlformats.org/markup-compatibility/2006" xmlns:a14="http://schemas.microsoft.com/office/drawing/2010/main">
        <mc:Choice Requires="a14">
          <p:sp>
            <p:nvSpPr>
              <p:cNvPr id="12" name="CasellaDiTesto 11"/>
              <p:cNvSpPr txBox="1"/>
              <p:nvPr/>
            </p:nvSpPr>
            <p:spPr>
              <a:xfrm>
                <a:off x="0" y="651759"/>
                <a:ext cx="12192000" cy="6148350"/>
              </a:xfrm>
              <a:prstGeom prst="rect">
                <a:avLst/>
              </a:prstGeom>
              <a:noFill/>
            </p:spPr>
            <p:txBody>
              <a:bodyPr wrap="square" rtlCol="0">
                <a:spAutoFit/>
              </a:bodyPr>
              <a:lstStyle/>
              <a:p>
                <a:pPr algn="ctr"/>
                <a:r>
                  <a:rPr lang="it-IT" sz="2000" dirty="0">
                    <a:latin typeface="Verdana"/>
                    <a:cs typeface="Verdana"/>
                  </a:rPr>
                  <a:t>Se vi è selezione contro l’omozigote recessivo la frequenza dell’allele </a:t>
                </a:r>
                <a:r>
                  <a:rPr lang="it-IT" sz="2000" i="1" dirty="0">
                    <a:latin typeface="Verdana"/>
                    <a:cs typeface="Verdana"/>
                  </a:rPr>
                  <a:t>a</a:t>
                </a:r>
                <a:r>
                  <a:rPr lang="it-IT" sz="2000" dirty="0">
                    <a:latin typeface="Verdana"/>
                    <a:cs typeface="Verdana"/>
                  </a:rPr>
                  <a:t> tende a zero, ma a volte questo non succede perché la PRESSIONE DI MUTAZIONE introduce nuovamente l’allele nella popolazione.</a:t>
                </a:r>
              </a:p>
              <a:p>
                <a:pPr algn="ctr"/>
                <a:endParaRPr lang="it-IT" sz="2000" dirty="0">
                  <a:latin typeface="Verdana"/>
                  <a:cs typeface="Verdana"/>
                </a:endParaRPr>
              </a:p>
              <a:p>
                <a:pPr algn="ctr"/>
                <a:r>
                  <a:rPr lang="it-IT" sz="2000" dirty="0">
                    <a:latin typeface="Verdana"/>
                    <a:cs typeface="Verdana"/>
                  </a:rPr>
                  <a:t>Questa condizione di introduzione/eliminazione di un allele è analoga a quella deriva-mutazione e porta a raggiungere un equilibrio in cui la frequenza di un allele rimane costante (frequenza all’equilibrio). La frequenza all’equilibrio dipende dall’intensità delle forze opposte di mutazione (che introduce l’allele) e selezione (che elimina l’allele).</a:t>
                </a:r>
              </a:p>
              <a:p>
                <a:pPr algn="ctr"/>
                <a:endParaRPr lang="it-IT" sz="2000" dirty="0">
                  <a:latin typeface="Verdana"/>
                  <a:cs typeface="Verdana"/>
                </a:endParaRPr>
              </a:p>
              <a:p>
                <a:pPr algn="ctr"/>
                <a:r>
                  <a:rPr lang="it-IT" sz="2000" dirty="0">
                    <a:latin typeface="Verdana"/>
                    <a:cs typeface="Verdana"/>
                  </a:rPr>
                  <a:t>Se chiamiamo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m</a:t>
                </a:r>
                <a:r>
                  <a:rPr lang="it-IT" sz="2000" i="1" dirty="0">
                    <a:latin typeface="Verdana"/>
                    <a:cs typeface="Verdana"/>
                  </a:rPr>
                  <a:t> </a:t>
                </a:r>
                <a:r>
                  <a:rPr lang="it-IT" sz="2000" dirty="0">
                    <a:latin typeface="Verdana"/>
                    <a:cs typeface="Verdana"/>
                  </a:rPr>
                  <a:t>la variazione di frequenza in una generazione dell’allele a per mutazione e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s</a:t>
                </a:r>
                <a:r>
                  <a:rPr lang="it-IT" sz="2000" i="1" baseline="-25000" dirty="0">
                    <a:latin typeface="Verdana"/>
                    <a:cs typeface="Verdana"/>
                  </a:rPr>
                  <a:t> </a:t>
                </a:r>
                <a:r>
                  <a:rPr lang="it-IT" sz="2000" dirty="0">
                    <a:latin typeface="Verdana"/>
                    <a:cs typeface="Verdana"/>
                  </a:rPr>
                  <a:t>di frequenza dello stesso allele dovuta a selezione contro recessivo, la variazione all’equilibrio avremo:  </a:t>
                </a:r>
              </a:p>
              <a:p>
                <a:pPr algn="ctr"/>
                <a:endParaRPr lang="it-IT" sz="2000" dirty="0">
                  <a:latin typeface="Verdana"/>
                  <a:cs typeface="Verdana"/>
                </a:endParaRPr>
              </a:p>
              <a:p>
                <a:pPr algn="ct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m</a:t>
                </a:r>
                <a:r>
                  <a:rPr lang="it-IT" sz="2000" i="1" dirty="0">
                    <a:latin typeface="Verdana"/>
                    <a:cs typeface="Verdana"/>
                  </a:rPr>
                  <a:t> =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s</a:t>
                </a:r>
                <a:r>
                  <a:rPr lang="it-IT" sz="2000" i="1" dirty="0">
                    <a:latin typeface="Verdana"/>
                    <a:cs typeface="Verdana"/>
                  </a:rPr>
                  <a:t> </a:t>
                </a:r>
                <a:endParaRPr lang="it-IT" sz="2000" dirty="0">
                  <a:latin typeface="Verdana"/>
                  <a:cs typeface="Verdana"/>
                </a:endParaRPr>
              </a:p>
              <a:p>
                <a:pPr algn="ctr"/>
                <a:endParaRPr lang="it-IT" sz="2400" b="1"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4400" b="1" i="1" smtClean="0">
                              <a:latin typeface="Cambria Math" panose="02040503050406030204" pitchFamily="18" charset="0"/>
                              <a:cs typeface="Verdana"/>
                            </a:rPr>
                          </m:ctrlPr>
                        </m:accPr>
                        <m:e>
                          <m:r>
                            <a:rPr lang="it-IT" sz="4400" b="1" i="1" smtClean="0">
                              <a:latin typeface="Cambria Math" panose="02040503050406030204" pitchFamily="18" charset="0"/>
                              <a:cs typeface="Verdana"/>
                            </a:rPr>
                            <m:t>𝒒</m:t>
                          </m:r>
                        </m:e>
                      </m:acc>
                      <m:r>
                        <a:rPr lang="it-IT" sz="4400" b="1" i="1" smtClean="0">
                          <a:latin typeface="Cambria Math" panose="02040503050406030204" pitchFamily="18" charset="0"/>
                          <a:cs typeface="Verdana"/>
                        </a:rPr>
                        <m:t>=</m:t>
                      </m:r>
                      <m:rad>
                        <m:radPr>
                          <m:degHide m:val="on"/>
                          <m:ctrlPr>
                            <a:rPr lang="it-IT" sz="4400" b="1" i="1" smtClean="0">
                              <a:latin typeface="Cambria Math" panose="02040503050406030204" pitchFamily="18" charset="0"/>
                              <a:cs typeface="Verdana"/>
                            </a:rPr>
                          </m:ctrlPr>
                        </m:radPr>
                        <m:deg/>
                        <m:e>
                          <m:f>
                            <m:fPr>
                              <m:ctrlPr>
                                <a:rPr lang="it-IT" sz="4400" b="1" i="1" smtClean="0">
                                  <a:latin typeface="Cambria Math" panose="02040503050406030204" pitchFamily="18" charset="0"/>
                                  <a:cs typeface="Verdana"/>
                                </a:rPr>
                              </m:ctrlPr>
                            </m:fPr>
                            <m:num>
                              <m:r>
                                <a:rPr lang="it-IT" sz="4400" b="1" i="1" smtClean="0">
                                  <a:latin typeface="Cambria Math" panose="02040503050406030204" pitchFamily="18" charset="0"/>
                                  <a:ea typeface="Cambria Math" panose="02040503050406030204" pitchFamily="18" charset="0"/>
                                  <a:cs typeface="Verdana"/>
                                </a:rPr>
                                <m:t>𝝁</m:t>
                              </m:r>
                            </m:num>
                            <m:den>
                              <m:r>
                                <a:rPr lang="it-IT" sz="4400" b="1" i="1" smtClean="0">
                                  <a:latin typeface="Cambria Math" panose="02040503050406030204" pitchFamily="18" charset="0"/>
                                  <a:cs typeface="Verdana"/>
                                </a:rPr>
                                <m:t>𝒔</m:t>
                              </m:r>
                            </m:den>
                          </m:f>
                        </m:e>
                      </m:rad>
                    </m:oMath>
                  </m:oMathPara>
                </a14:m>
                <a:endParaRPr lang="it-IT" sz="4400" b="1" dirty="0">
                  <a:latin typeface="Verdana"/>
                  <a:cs typeface="Verdana"/>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0" y="651759"/>
                <a:ext cx="12192000" cy="6148350"/>
              </a:xfrm>
              <a:prstGeom prst="rect">
                <a:avLst/>
              </a:prstGeom>
              <a:blipFill>
                <a:blip r:embed="rId2"/>
                <a:stretch>
                  <a:fillRect l="-300" t="-595" r="-950"/>
                </a:stretch>
              </a:blipFill>
            </p:spPr>
            <p:txBody>
              <a:bodyPr/>
              <a:lstStyle/>
              <a:p>
                <a:r>
                  <a:rPr lang="it-IT">
                    <a:noFill/>
                  </a:rPr>
                  <a:t> </a:t>
                </a:r>
              </a:p>
            </p:txBody>
          </p:sp>
        </mc:Fallback>
      </mc:AlternateContent>
    </p:spTree>
    <p:extLst>
      <p:ext uri="{BB962C8B-B14F-4D97-AF65-F5344CB8AC3E}">
        <p14:creationId xmlns:p14="http://schemas.microsoft.com/office/powerpoint/2010/main" val="342138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EQUILIBRIO MUTAZIONE-SELEZIONE (contro dominante)</a:t>
            </a:r>
          </a:p>
        </p:txBody>
      </p:sp>
      <mc:AlternateContent xmlns:mc="http://schemas.openxmlformats.org/markup-compatibility/2006" xmlns:a14="http://schemas.microsoft.com/office/drawing/2010/main">
        <mc:Choice Requires="a14">
          <p:sp>
            <p:nvSpPr>
              <p:cNvPr id="12" name="CasellaDiTesto 11"/>
              <p:cNvSpPr txBox="1"/>
              <p:nvPr/>
            </p:nvSpPr>
            <p:spPr>
              <a:xfrm>
                <a:off x="0" y="651759"/>
                <a:ext cx="12192000" cy="6366358"/>
              </a:xfrm>
              <a:prstGeom prst="rect">
                <a:avLst/>
              </a:prstGeom>
              <a:noFill/>
            </p:spPr>
            <p:txBody>
              <a:bodyPr wrap="square" rtlCol="0">
                <a:spAutoFit/>
              </a:bodyPr>
              <a:lstStyle/>
              <a:p>
                <a:pPr algn="ctr"/>
                <a:r>
                  <a:rPr lang="it-IT" sz="2000" dirty="0">
                    <a:latin typeface="Verdana"/>
                    <a:cs typeface="Verdana"/>
                  </a:rPr>
                  <a:t>Se vi è selezione contro il fenotipo dominante, si raggiungerà analogamente un equilibrio quando </a:t>
                </a:r>
                <a:r>
                  <a:rPr lang="el-GR" sz="2000" dirty="0">
                    <a:latin typeface="Verdana"/>
                    <a:cs typeface="Verdana"/>
                  </a:rPr>
                  <a:t>Δ</a:t>
                </a:r>
                <a:r>
                  <a:rPr lang="it-IT" sz="2000" dirty="0" err="1">
                    <a:latin typeface="Verdana"/>
                    <a:cs typeface="Verdana"/>
                  </a:rPr>
                  <a:t>q</a:t>
                </a:r>
                <a:r>
                  <a:rPr lang="it-IT" sz="2000" baseline="-25000" dirty="0" err="1">
                    <a:latin typeface="Verdana"/>
                    <a:cs typeface="Verdana"/>
                  </a:rPr>
                  <a:t>m</a:t>
                </a:r>
                <a:r>
                  <a:rPr lang="it-IT" sz="2000" dirty="0">
                    <a:latin typeface="Verdana"/>
                    <a:cs typeface="Verdana"/>
                  </a:rPr>
                  <a:t> = </a:t>
                </a:r>
                <a:r>
                  <a:rPr lang="el-GR" sz="2000" dirty="0">
                    <a:latin typeface="Verdana"/>
                    <a:cs typeface="Verdana"/>
                  </a:rPr>
                  <a:t>Δ</a:t>
                </a:r>
                <a:r>
                  <a:rPr lang="it-IT" sz="2000" dirty="0" err="1">
                    <a:latin typeface="Verdana"/>
                    <a:cs typeface="Verdana"/>
                  </a:rPr>
                  <a:t>q</a:t>
                </a:r>
                <a:r>
                  <a:rPr lang="it-IT" sz="2000" baseline="-25000" dirty="0" err="1">
                    <a:latin typeface="Verdana"/>
                    <a:cs typeface="Verdana"/>
                  </a:rPr>
                  <a:t>s</a:t>
                </a:r>
                <a:r>
                  <a:rPr lang="it-IT" sz="2000" dirty="0">
                    <a:latin typeface="Verdana"/>
                    <a:cs typeface="Verdana"/>
                  </a:rPr>
                  <a:t> </a:t>
                </a:r>
              </a:p>
              <a:p>
                <a:pPr algn="ctr"/>
                <a:r>
                  <a:rPr lang="it-IT" sz="2000" dirty="0">
                    <a:latin typeface="Verdana"/>
                    <a:cs typeface="Verdana"/>
                  </a:rPr>
                  <a:t>In questo caso l’equilibrio sarà raggiunto nel momento in cui (non deriviamo la formula)</a:t>
                </a:r>
              </a:p>
              <a:p>
                <a:pPr algn="ctr"/>
                <a:endParaRPr lang="it-IT" sz="2400" b="1"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4400" b="1" i="1" smtClean="0">
                              <a:latin typeface="Cambria Math" panose="02040503050406030204" pitchFamily="18" charset="0"/>
                              <a:cs typeface="Verdana"/>
                            </a:rPr>
                          </m:ctrlPr>
                        </m:accPr>
                        <m:e>
                          <m:r>
                            <a:rPr lang="it-IT" sz="4400" b="1" i="1" smtClean="0">
                              <a:latin typeface="Cambria Math" panose="02040503050406030204" pitchFamily="18" charset="0"/>
                              <a:cs typeface="Verdana"/>
                            </a:rPr>
                            <m:t>𝒒</m:t>
                          </m:r>
                        </m:e>
                      </m:acc>
                      <m:r>
                        <a:rPr lang="it-IT" sz="4400" b="1" i="1" smtClean="0">
                          <a:latin typeface="Cambria Math" panose="02040503050406030204" pitchFamily="18" charset="0"/>
                          <a:cs typeface="Verdana"/>
                        </a:rPr>
                        <m:t>=</m:t>
                      </m:r>
                      <m:f>
                        <m:fPr>
                          <m:ctrlPr>
                            <a:rPr lang="it-IT" sz="4400" b="1" i="1" smtClean="0">
                              <a:latin typeface="Cambria Math" panose="02040503050406030204" pitchFamily="18" charset="0"/>
                              <a:cs typeface="Verdana"/>
                            </a:rPr>
                          </m:ctrlPr>
                        </m:fPr>
                        <m:num>
                          <m:r>
                            <a:rPr lang="it-IT" sz="4400" b="1" i="1" smtClean="0">
                              <a:latin typeface="Cambria Math" panose="02040503050406030204" pitchFamily="18" charset="0"/>
                              <a:ea typeface="Cambria Math" panose="02040503050406030204" pitchFamily="18" charset="0"/>
                              <a:cs typeface="Verdana"/>
                            </a:rPr>
                            <m:t>𝝁</m:t>
                          </m:r>
                        </m:num>
                        <m:den>
                          <m:r>
                            <a:rPr lang="it-IT" sz="4400" b="1" i="1" smtClean="0">
                              <a:latin typeface="Cambria Math" panose="02040503050406030204" pitchFamily="18" charset="0"/>
                              <a:cs typeface="Verdana"/>
                            </a:rPr>
                            <m:t>𝒔</m:t>
                          </m:r>
                        </m:den>
                      </m:f>
                    </m:oMath>
                  </m:oMathPara>
                </a14:m>
                <a:endParaRPr lang="it-IT" sz="4400" b="1" dirty="0">
                  <a:latin typeface="Verdana"/>
                  <a:cs typeface="Verdana"/>
                </a:endParaRPr>
              </a:p>
              <a:p>
                <a:pPr algn="ctr"/>
                <a:endParaRPr lang="it-IT" sz="4400" b="1" dirty="0">
                  <a:latin typeface="Verdana"/>
                  <a:cs typeface="Verdana"/>
                </a:endParaRPr>
              </a:p>
              <a:p>
                <a:pPr algn="ctr"/>
                <a:r>
                  <a:rPr lang="it-IT" sz="2000" dirty="0">
                    <a:latin typeface="Verdana"/>
                    <a:cs typeface="Verdana"/>
                  </a:rPr>
                  <a:t>Nel caso particolare in cui il dominante è letale (S = 1), si avrà</a:t>
                </a:r>
              </a:p>
              <a:p>
                <a:pPr algn="ctr"/>
                <a:endParaRPr lang="it-IT" sz="2000"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3200" i="1" smtClean="0">
                              <a:latin typeface="Cambria Math" panose="02040503050406030204" pitchFamily="18" charset="0"/>
                              <a:cs typeface="Verdana"/>
                            </a:rPr>
                          </m:ctrlPr>
                        </m:accPr>
                        <m:e>
                          <m:r>
                            <a:rPr lang="it-IT" sz="3200" b="0" i="1" smtClean="0">
                              <a:latin typeface="Cambria Math" panose="02040503050406030204" pitchFamily="18" charset="0"/>
                              <a:cs typeface="Verdana"/>
                            </a:rPr>
                            <m:t>𝑞</m:t>
                          </m:r>
                        </m:e>
                      </m:acc>
                      <m:r>
                        <a:rPr lang="it-IT" sz="3200" b="0" i="1" smtClean="0">
                          <a:latin typeface="Cambria Math" panose="02040503050406030204" pitchFamily="18" charset="0"/>
                          <a:cs typeface="Verdana"/>
                        </a:rPr>
                        <m:t>=</m:t>
                      </m:r>
                      <m:r>
                        <a:rPr lang="it-IT" sz="3200" b="0" i="1" smtClean="0">
                          <a:latin typeface="Cambria Math" panose="02040503050406030204" pitchFamily="18" charset="0"/>
                          <a:ea typeface="Cambria Math" panose="02040503050406030204" pitchFamily="18" charset="0"/>
                          <a:cs typeface="Verdana"/>
                        </a:rPr>
                        <m:t>𝜇</m:t>
                      </m:r>
                    </m:oMath>
                  </m:oMathPara>
                </a14:m>
                <a:endParaRPr lang="it-IT" sz="3200" dirty="0">
                  <a:latin typeface="Verdana"/>
                  <a:cs typeface="Verdana"/>
                </a:endParaRPr>
              </a:p>
              <a:p>
                <a:pPr algn="ctr"/>
                <a:endParaRPr lang="it-IT" sz="3200" dirty="0">
                  <a:latin typeface="Verdana"/>
                  <a:cs typeface="Verdana"/>
                </a:endParaRPr>
              </a:p>
              <a:p>
                <a:pPr algn="ctr"/>
                <a:r>
                  <a:rPr lang="it-IT" sz="2000" dirty="0">
                    <a:latin typeface="Verdana"/>
                    <a:cs typeface="Verdana"/>
                  </a:rPr>
                  <a:t>Quindi gli alleli contro-selezionati presenti nella popolazione saranno solo quelli introdotti per mutazione. Possibilità di calcolare la frequenza di mutazione come proporzione di fenotipi dominanti</a:t>
                </a:r>
              </a:p>
              <a:p>
                <a:pPr algn="ctr"/>
                <a:endParaRPr lang="it-IT" sz="2000" dirty="0">
                  <a:latin typeface="Verdana"/>
                  <a:cs typeface="Verdana"/>
                </a:endParaRPr>
              </a:p>
              <a:p>
                <a:pPr algn="ctr"/>
                <a:endParaRPr lang="it-IT" sz="2000" dirty="0">
                  <a:latin typeface="Verdana"/>
                  <a:cs typeface="Verdana"/>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0" y="651759"/>
                <a:ext cx="12192000" cy="6366358"/>
              </a:xfrm>
              <a:prstGeom prst="rect">
                <a:avLst/>
              </a:prstGeom>
              <a:blipFill>
                <a:blip r:embed="rId2"/>
                <a:stretch>
                  <a:fillRect l="-50" t="-575" r="-700"/>
                </a:stretch>
              </a:blipFill>
            </p:spPr>
            <p:txBody>
              <a:bodyPr/>
              <a:lstStyle/>
              <a:p>
                <a:r>
                  <a:rPr lang="it-IT">
                    <a:noFill/>
                  </a:rPr>
                  <a:t> </a:t>
                </a:r>
              </a:p>
            </p:txBody>
          </p:sp>
        </mc:Fallback>
      </mc:AlternateContent>
    </p:spTree>
    <p:extLst>
      <p:ext uri="{BB962C8B-B14F-4D97-AF65-F5344CB8AC3E}">
        <p14:creationId xmlns:p14="http://schemas.microsoft.com/office/powerpoint/2010/main" val="806599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9944986" cy="1143000"/>
          </a:xfrm>
        </p:spPr>
        <p:txBody>
          <a:bodyPr>
            <a:normAutofit/>
          </a:bodyPr>
          <a:lstStyle/>
          <a:p>
            <a:r>
              <a:rPr lang="it-IT" altLang="it-IT" sz="2400" b="1" dirty="0"/>
              <a:t>Effetto congiunto della deriva genetica e della selezione a favore dell’eterozigote </a:t>
            </a:r>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sz="2000" dirty="0"/>
              <a:t>In una piccola popolazione la deriva genetica determina grandi oscillazioni delle frequenze alleliche, con eventuale estinzione di uno degli alleli (pannello superiore).  Se oltre alla deriva agisce anche la selezione a favore dell’eterozigote, le variazioni di frequenza saranno più contenute ed oscilleranno attorno al valore di equilibrio (pannello inferiore). In entrambi i pannelli sono considerate simulazioni relative a 3 popolazioni con </a:t>
            </a:r>
            <a:r>
              <a:rPr lang="it-IT" altLang="it-IT" sz="2000" i="1" dirty="0"/>
              <a:t>n </a:t>
            </a:r>
            <a:r>
              <a:rPr lang="it-IT" altLang="it-IT" sz="2000" dirty="0"/>
              <a:t>= 200 e frequenza iniziale </a:t>
            </a:r>
            <a:r>
              <a:rPr lang="it-IT" altLang="it-IT" sz="2000" i="1" dirty="0"/>
              <a:t>q</a:t>
            </a:r>
            <a:r>
              <a:rPr lang="it-IT" altLang="it-IT" sz="2000" dirty="0"/>
              <a:t> = 0,1. Nel pannello superiore i genotipi hanno tutti la stessa </a:t>
            </a:r>
            <a:r>
              <a:rPr lang="it-IT" altLang="it-IT" sz="2000" i="1" dirty="0"/>
              <a:t>fitness</a:t>
            </a:r>
            <a:r>
              <a:rPr lang="it-IT" altLang="it-IT" sz="2000" dirty="0"/>
              <a:t> (assenza di selezione), mentre in basso la </a:t>
            </a:r>
            <a:r>
              <a:rPr lang="it-IT" altLang="it-IT" sz="2000" i="1" dirty="0"/>
              <a:t>fitness</a:t>
            </a:r>
            <a:r>
              <a:rPr lang="it-IT" altLang="it-IT" sz="2000" dirty="0"/>
              <a:t> dei due genotipi omozigoti AA e aa è diminuita del 40% e del 10% rispettivamente rispetto alla </a:t>
            </a:r>
            <a:r>
              <a:rPr lang="it-IT" altLang="it-IT" sz="2000" i="1" dirty="0"/>
              <a:t>fitness</a:t>
            </a:r>
            <a:r>
              <a:rPr lang="it-IT" altLang="it-IT" sz="2000" dirty="0"/>
              <a:t> dell’eterozigote</a:t>
            </a:r>
          </a:p>
        </p:txBody>
      </p:sp>
      <p:graphicFrame>
        <p:nvGraphicFramePr>
          <p:cNvPr id="7" name="Segnaposto contenuto 6"/>
          <p:cNvGraphicFramePr>
            <a:graphicFrameLocks noGrp="1"/>
          </p:cNvGraphicFramePr>
          <p:nvPr>
            <p:ph sz="quarter" idx="3"/>
            <p:extLst>
              <p:ext uri="{D42A27DB-BD31-4B8C-83A1-F6EECF244321}">
                <p14:modId xmlns:p14="http://schemas.microsoft.com/office/powerpoint/2010/main" val="2095503920"/>
              </p:ext>
            </p:extLst>
          </p:nvPr>
        </p:nvGraphicFramePr>
        <p:xfrm>
          <a:off x="6294474" y="4038599"/>
          <a:ext cx="4742120" cy="2489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389" name="Segnaposto contenuto 8"/>
          <p:cNvGraphicFramePr>
            <a:graphicFrameLocks noGrp="1"/>
          </p:cNvGraphicFramePr>
          <p:nvPr>
            <p:ph sz="quarter" idx="2"/>
            <p:extLst>
              <p:ext uri="{D42A27DB-BD31-4B8C-83A1-F6EECF244321}">
                <p14:modId xmlns:p14="http://schemas.microsoft.com/office/powerpoint/2010/main" val="1184935931"/>
              </p:ext>
            </p:extLst>
          </p:nvPr>
        </p:nvGraphicFramePr>
        <p:xfrm>
          <a:off x="6121399" y="1219199"/>
          <a:ext cx="4915195" cy="2617789"/>
        </p:xfrm>
        <a:graphic>
          <a:graphicData uri="http://schemas.openxmlformats.org/presentationml/2006/ole">
            <mc:AlternateContent xmlns:mc="http://schemas.openxmlformats.org/markup-compatibility/2006">
              <mc:Choice xmlns:v="urn:schemas-microsoft-com:vml" Requires="v">
                <p:oleObj r:id="rId3" imgW="4139543" imgH="2286198" progId="Excel.Sheet.8">
                  <p:embed/>
                </p:oleObj>
              </mc:Choice>
              <mc:Fallback>
                <p:oleObj r:id="rId3" imgW="4139543" imgH="2286198" progId="Excel.Sheet.8">
                  <p:embed/>
                  <p:pic>
                    <p:nvPicPr>
                      <p:cNvPr id="16389" name="Segnaposto contenuto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399" y="1219199"/>
                        <a:ext cx="4915195" cy="2617789"/>
                      </a:xfrm>
                      <a:prstGeom prst="rect">
                        <a:avLst/>
                      </a:prstGeom>
                      <a:noFill/>
                      <a:ln>
                        <a:noFill/>
                      </a:ln>
                    </p:spPr>
                  </p:pic>
                </p:oleObj>
              </mc:Fallback>
            </mc:AlternateContent>
          </a:graphicData>
        </a:graphic>
      </p:graphicFrame>
      <p:sp>
        <p:nvSpPr>
          <p:cNvPr id="2" name="CasellaDiTesto 1"/>
          <p:cNvSpPr txBox="1"/>
          <p:nvPr/>
        </p:nvSpPr>
        <p:spPr>
          <a:xfrm>
            <a:off x="6969045" y="5006496"/>
            <a:ext cx="3479735" cy="276999"/>
          </a:xfrm>
          <a:prstGeom prst="rect">
            <a:avLst/>
          </a:prstGeom>
          <a:noFill/>
        </p:spPr>
        <p:txBody>
          <a:bodyPr wrap="none" rtlCol="0">
            <a:spAutoFit/>
          </a:bodyPr>
          <a:lstStyle/>
          <a:p>
            <a:r>
              <a:rPr lang="it-IT" sz="1200" dirty="0"/>
              <a:t>N = 200, vantaggio dell’eterozigote, S</a:t>
            </a:r>
            <a:r>
              <a:rPr lang="it-IT" sz="1200" baseline="-25000" dirty="0"/>
              <a:t>1 </a:t>
            </a:r>
            <a:r>
              <a:rPr lang="it-IT" sz="1200" dirty="0"/>
              <a:t>= 0.4; S</a:t>
            </a:r>
            <a:r>
              <a:rPr lang="it-IT" sz="1200" baseline="-25000" dirty="0"/>
              <a:t>2</a:t>
            </a:r>
            <a:r>
              <a:rPr lang="it-IT" sz="1200" dirty="0"/>
              <a:t> = 0.1</a:t>
            </a:r>
          </a:p>
        </p:txBody>
      </p:sp>
      <p:sp>
        <p:nvSpPr>
          <p:cNvPr id="8" name="CasellaDiTesto 7"/>
          <p:cNvSpPr txBox="1"/>
          <p:nvPr/>
        </p:nvSpPr>
        <p:spPr>
          <a:xfrm>
            <a:off x="7526881" y="1502349"/>
            <a:ext cx="2104230" cy="276999"/>
          </a:xfrm>
          <a:prstGeom prst="rect">
            <a:avLst/>
          </a:prstGeom>
          <a:noFill/>
        </p:spPr>
        <p:txBody>
          <a:bodyPr wrap="none" rtlCol="0">
            <a:spAutoFit/>
          </a:bodyPr>
          <a:lstStyle/>
          <a:p>
            <a:r>
              <a:rPr lang="it-IT" sz="1200" dirty="0"/>
              <a:t>Solo deriva genetica,  N = 200</a:t>
            </a:r>
          </a:p>
        </p:txBody>
      </p:sp>
    </p:spTree>
    <p:extLst>
      <p:ext uri="{BB962C8B-B14F-4D97-AF65-F5344CB8AC3E}">
        <p14:creationId xmlns:p14="http://schemas.microsoft.com/office/powerpoint/2010/main" val="3953301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10931104" cy="1143000"/>
          </a:xfrm>
        </p:spPr>
        <p:txBody>
          <a:bodyPr>
            <a:normAutofit/>
          </a:bodyPr>
          <a:lstStyle/>
          <a:p>
            <a:r>
              <a:rPr lang="it-IT" altLang="it-IT" sz="2400" b="1" dirty="0"/>
              <a:t>Effetto congiunto della deriva genetica e della selezione contro recessivo o dominante</a:t>
            </a:r>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dirty="0"/>
              <a:t>Sia la deriva genetica che la selezione contro omozigote portano alla fissazione di un allele. Mentre la selezione agisce contro uno specifico allele, la deriva genetica è, per definizione, casuale. Si raggiungerà un equilibrio quando un allele sarà fissato; se prevale la deriva genetica questo sarà uno dei due alleli a caso, se prevale la selezione, sarà lo specifico allele contro-selezionato.</a:t>
            </a:r>
          </a:p>
        </p:txBody>
      </p:sp>
      <p:pic>
        <p:nvPicPr>
          <p:cNvPr id="4" name="Segnaposto contenuto 3"/>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770007" y="1295400"/>
            <a:ext cx="4133904" cy="3167743"/>
          </a:xfrm>
        </p:spPr>
      </p:pic>
      <p:sp>
        <p:nvSpPr>
          <p:cNvPr id="3" name="Segnaposto contenuto 2"/>
          <p:cNvSpPr>
            <a:spLocks noGrp="1"/>
          </p:cNvSpPr>
          <p:nvPr>
            <p:ph sz="quarter" idx="3"/>
          </p:nvPr>
        </p:nvSpPr>
        <p:spPr>
          <a:xfrm>
            <a:off x="6574118" y="4605111"/>
            <a:ext cx="5384800" cy="2187575"/>
          </a:xfrm>
        </p:spPr>
        <p:txBody>
          <a:bodyPr>
            <a:normAutofit/>
          </a:bodyPr>
          <a:lstStyle/>
          <a:p>
            <a:r>
              <a:rPr lang="it-IT" i="1" dirty="0"/>
              <a:t>Effetto congiunto della deriva genetica e della selezione (1000 simulazioni). Nei tre pannelli variano le fitness come indicato, e si ha sempre </a:t>
            </a:r>
            <a:r>
              <a:rPr lang="it-IT" dirty="0">
                <a:solidFill>
                  <a:srgbClr val="FF0000"/>
                </a:solidFill>
              </a:rPr>
              <a:t>N= 20, </a:t>
            </a:r>
            <a:r>
              <a:rPr lang="it-IT" i="1" dirty="0" err="1">
                <a:solidFill>
                  <a:srgbClr val="FF0000"/>
                </a:solidFill>
              </a:rPr>
              <a:t>q</a:t>
            </a:r>
            <a:r>
              <a:rPr lang="it-IT" i="1" baseline="-25000" dirty="0" err="1">
                <a:solidFill>
                  <a:srgbClr val="FF0000"/>
                </a:solidFill>
              </a:rPr>
              <a:t>o</a:t>
            </a:r>
            <a:r>
              <a:rPr lang="it-IT" dirty="0">
                <a:solidFill>
                  <a:srgbClr val="FF0000"/>
                </a:solidFill>
              </a:rPr>
              <a:t> = 0,5</a:t>
            </a:r>
          </a:p>
        </p:txBody>
      </p:sp>
    </p:spTree>
    <p:extLst>
      <p:ext uri="{BB962C8B-B14F-4D97-AF65-F5344CB8AC3E}">
        <p14:creationId xmlns:p14="http://schemas.microsoft.com/office/powerpoint/2010/main" val="711190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10931104" cy="1143000"/>
          </a:xfrm>
        </p:spPr>
        <p:txBody>
          <a:bodyPr>
            <a:normAutofit/>
          </a:bodyPr>
          <a:lstStyle/>
          <a:p>
            <a:r>
              <a:rPr lang="it-IT" altLang="it-IT" sz="2800" b="1" dirty="0"/>
              <a:t>Effetto congiunto della selezione contro recessivo ed </a:t>
            </a:r>
            <a:r>
              <a:rPr lang="it-IT" altLang="it-IT" sz="2800" b="1" dirty="0" err="1"/>
              <a:t>inbreeding</a:t>
            </a:r>
            <a:endParaRPr lang="it-IT" altLang="it-IT" sz="2800" b="1" dirty="0"/>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dirty="0"/>
              <a:t>Per frequenze basse dell’allele recessivo, la selezione diviene poco efficace in quanto quasi tutti gli alleli si troveranno «nascosti» nell’eterozigote. In presenza di </a:t>
            </a:r>
            <a:r>
              <a:rPr lang="it-IT" altLang="it-IT" dirty="0" err="1"/>
              <a:t>inbreeding</a:t>
            </a:r>
            <a:r>
              <a:rPr lang="it-IT" altLang="it-IT" dirty="0"/>
              <a:t>, una quota pari a </a:t>
            </a:r>
            <a:r>
              <a:rPr lang="it-IT" altLang="it-IT" dirty="0" err="1"/>
              <a:t>pqF</a:t>
            </a:r>
            <a:r>
              <a:rPr lang="it-IT" altLang="it-IT" dirty="0"/>
              <a:t> degli alleli passa in omozigosi, rendendo la selezione più efficace.</a:t>
            </a:r>
          </a:p>
          <a:p>
            <a:pPr marL="0" indent="0" algn="just">
              <a:buNone/>
            </a:pPr>
            <a:endParaRPr lang="it-IT" altLang="it-IT" dirty="0"/>
          </a:p>
        </p:txBody>
      </p:sp>
      <p:sp>
        <p:nvSpPr>
          <p:cNvPr id="3" name="Segnaposto contenuto 2"/>
          <p:cNvSpPr>
            <a:spLocks noGrp="1"/>
          </p:cNvSpPr>
          <p:nvPr>
            <p:ph sz="quarter" idx="3"/>
          </p:nvPr>
        </p:nvSpPr>
        <p:spPr>
          <a:xfrm>
            <a:off x="6672709" y="4060826"/>
            <a:ext cx="5384800" cy="2187575"/>
          </a:xfrm>
        </p:spPr>
        <p:txBody>
          <a:bodyPr>
            <a:normAutofit/>
          </a:bodyPr>
          <a:lstStyle/>
          <a:p>
            <a:r>
              <a:rPr lang="it-IT" i="1" dirty="0"/>
              <a:t>Effetto congiunto della selezione contro recessivo e </a:t>
            </a:r>
            <a:r>
              <a:rPr lang="it-IT" i="1" dirty="0" err="1"/>
              <a:t>inbreeding</a:t>
            </a:r>
            <a:r>
              <a:rPr lang="it-IT" i="1" dirty="0"/>
              <a:t>. La selezione diviene più efficace in presenza di </a:t>
            </a:r>
            <a:r>
              <a:rPr lang="it-IT" i="1" dirty="0" err="1"/>
              <a:t>inbreeding</a:t>
            </a:r>
            <a:endParaRPr lang="it-IT" dirty="0"/>
          </a:p>
        </p:txBody>
      </p:sp>
      <p:pic>
        <p:nvPicPr>
          <p:cNvPr id="5" name="Segnaposto contenuto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672709" y="1295399"/>
            <a:ext cx="5105042" cy="2471057"/>
          </a:xfrm>
        </p:spPr>
      </p:pic>
    </p:spTree>
    <p:extLst>
      <p:ext uri="{BB962C8B-B14F-4D97-AF65-F5344CB8AC3E}">
        <p14:creationId xmlns:p14="http://schemas.microsoft.com/office/powerpoint/2010/main" val="1434900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CasellaDiTesto 8"/>
          <p:cNvSpPr txBox="1"/>
          <p:nvPr/>
        </p:nvSpPr>
        <p:spPr>
          <a:xfrm>
            <a:off x="0" y="2267953"/>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00"/>
                </a:solidFill>
                <a:effectLst/>
                <a:uLnTx/>
                <a:uFillTx/>
                <a:latin typeface="Verdana"/>
                <a:ea typeface="+mn-ea"/>
                <a:cs typeface="Verdana"/>
              </a:rPr>
              <a:t>Le seguenti</a:t>
            </a:r>
            <a:r>
              <a:rPr kumimoji="0" lang="it-IT" sz="2000" b="0" i="0" u="none" strike="noStrike" kern="1200" cap="none" spc="0" normalizeH="0" noProof="0" dirty="0">
                <a:ln>
                  <a:noFill/>
                </a:ln>
                <a:solidFill>
                  <a:srgbClr val="FFFF00"/>
                </a:solidFill>
                <a:effectLst/>
                <a:uLnTx/>
                <a:uFillTx/>
                <a:latin typeface="Verdana"/>
                <a:ea typeface="+mn-ea"/>
                <a:cs typeface="Verdana"/>
              </a:rPr>
              <a:t> slide NON sono state incluse nel programma AA </a:t>
            </a:r>
            <a:r>
              <a:rPr lang="it-IT" sz="2000" dirty="0">
                <a:solidFill>
                  <a:srgbClr val="FFFF00"/>
                </a:solidFill>
                <a:latin typeface="Verdana"/>
                <a:cs typeface="Verdana"/>
              </a:rPr>
              <a:t>2025/2026</a:t>
            </a:r>
            <a:endParaRPr kumimoji="0" lang="it-IT" sz="2000" b="0" i="0" u="none" strike="noStrike" kern="1200" cap="none" spc="0" normalizeH="0" baseline="0" noProof="0" dirty="0">
              <a:ln>
                <a:noFill/>
              </a:ln>
              <a:solidFill>
                <a:srgbClr val="FFFF00"/>
              </a:solidFill>
              <a:effectLst/>
              <a:uLnTx/>
              <a:uFillTx/>
              <a:latin typeface="Verdana"/>
              <a:ea typeface="+mn-ea"/>
              <a:cs typeface="Verdana"/>
            </a:endParaRPr>
          </a:p>
        </p:txBody>
      </p:sp>
    </p:spTree>
    <p:extLst>
      <p:ext uri="{BB962C8B-B14F-4D97-AF65-F5344CB8AC3E}">
        <p14:creationId xmlns:p14="http://schemas.microsoft.com/office/powerpoint/2010/main" val="4913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L’OMOZIGOTE RECESSIVO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(non è letale ma meno vitale)</a:t>
            </a:r>
          </a:p>
        </p:txBody>
      </p:sp>
      <p:graphicFrame>
        <p:nvGraphicFramePr>
          <p:cNvPr id="8" name="Tabella 7"/>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2267953"/>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E’ possibile determinare il numero di generazioni per far si che si passi da un valore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o</a:t>
            </a:r>
            <a:r>
              <a:rPr kumimoji="0" lang="it-IT" sz="2000" b="0" i="0" u="none" strike="noStrike" kern="1200" cap="none" spc="0" normalizeH="0" baseline="0" noProof="0" dirty="0">
                <a:ln>
                  <a:noFill/>
                </a:ln>
                <a:solidFill>
                  <a:prstClr val="black"/>
                </a:solidFill>
                <a:effectLst/>
                <a:uLnTx/>
                <a:uFillTx/>
                <a:latin typeface="Verdana"/>
                <a:ea typeface="+mn-ea"/>
                <a:cs typeface="Verdana"/>
              </a:rPr>
              <a:t> ad un valore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n</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7" name="Immagine 6" descr="2014-05-04 21.11.26.jpg"/>
          <p:cNvPicPr>
            <a:picLocks noChangeAspect="1"/>
          </p:cNvPicPr>
          <p:nvPr/>
        </p:nvPicPr>
        <p:blipFill>
          <a:blip r:embed="rId3"/>
          <a:srcRect t="34889" b="51760"/>
          <a:stretch>
            <a:fillRect/>
          </a:stretch>
        </p:blipFill>
        <p:spPr>
          <a:xfrm>
            <a:off x="334475" y="2904711"/>
            <a:ext cx="4803556" cy="855115"/>
          </a:xfrm>
          <a:prstGeom prst="rect">
            <a:avLst/>
          </a:prstGeom>
        </p:spPr>
      </p:pic>
      <p:pic>
        <p:nvPicPr>
          <p:cNvPr id="10" name="Immagine 9" descr="2014-05-04 21.11.26.jpg"/>
          <p:cNvPicPr>
            <a:picLocks noChangeAspect="1"/>
          </p:cNvPicPr>
          <p:nvPr/>
        </p:nvPicPr>
        <p:blipFill>
          <a:blip r:embed="rId3"/>
          <a:srcRect t="61020" b="9324"/>
          <a:stretch>
            <a:fillRect/>
          </a:stretch>
        </p:blipFill>
        <p:spPr>
          <a:xfrm>
            <a:off x="6787935" y="2929350"/>
            <a:ext cx="5143501" cy="2033791"/>
          </a:xfrm>
          <a:prstGeom prst="rect">
            <a:avLst/>
          </a:prstGeom>
        </p:spPr>
      </p:pic>
      <p:graphicFrame>
        <p:nvGraphicFramePr>
          <p:cNvPr id="11" name="Tabella 10"/>
          <p:cNvGraphicFramePr>
            <a:graphicFrameLocks noGrp="1"/>
          </p:cNvGraphicFramePr>
          <p:nvPr/>
        </p:nvGraphicFramePr>
        <p:xfrm>
          <a:off x="473272" y="4038635"/>
          <a:ext cx="6136892" cy="2595880"/>
        </p:xfrm>
        <a:graphic>
          <a:graphicData uri="http://schemas.openxmlformats.org/drawingml/2006/table">
            <a:tbl>
              <a:tblPr firstRow="1">
                <a:tableStyleId>{9D7B26C5-4107-4FEC-AEDC-1716B250A1EF}</a:tableStyleId>
              </a:tblPr>
              <a:tblGrid>
                <a:gridCol w="1534223">
                  <a:extLst>
                    <a:ext uri="{9D8B030D-6E8A-4147-A177-3AD203B41FA5}">
                      <a16:colId xmlns:a16="http://schemas.microsoft.com/office/drawing/2014/main" val="20000"/>
                    </a:ext>
                  </a:extLst>
                </a:gridCol>
                <a:gridCol w="1534223">
                  <a:extLst>
                    <a:ext uri="{9D8B030D-6E8A-4147-A177-3AD203B41FA5}">
                      <a16:colId xmlns:a16="http://schemas.microsoft.com/office/drawing/2014/main" val="20001"/>
                    </a:ext>
                  </a:extLst>
                </a:gridCol>
                <a:gridCol w="1534223">
                  <a:extLst>
                    <a:ext uri="{9D8B030D-6E8A-4147-A177-3AD203B41FA5}">
                      <a16:colId xmlns:a16="http://schemas.microsoft.com/office/drawing/2014/main" val="20002"/>
                    </a:ext>
                  </a:extLst>
                </a:gridCol>
                <a:gridCol w="1534223">
                  <a:extLst>
                    <a:ext uri="{9D8B030D-6E8A-4147-A177-3AD203B41FA5}">
                      <a16:colId xmlns:a16="http://schemas.microsoft.com/office/drawing/2014/main" val="20003"/>
                    </a:ext>
                  </a:extLst>
                </a:gridCol>
              </a:tblGrid>
              <a:tr h="370840">
                <a:tc>
                  <a:txBody>
                    <a:bodyPr/>
                    <a:lstStyle/>
                    <a:p>
                      <a:pPr algn="ctr"/>
                      <a:r>
                        <a:rPr lang="it-IT" dirty="0"/>
                        <a:t>Fr iniziale</a:t>
                      </a:r>
                    </a:p>
                  </a:txBody>
                  <a:tcPr anchor="ctr"/>
                </a:tc>
                <a:tc>
                  <a:txBody>
                    <a:bodyPr/>
                    <a:lstStyle/>
                    <a:p>
                      <a:pPr algn="ctr"/>
                      <a:r>
                        <a:rPr lang="it-IT" dirty="0"/>
                        <a:t>Fr finale</a:t>
                      </a:r>
                    </a:p>
                  </a:txBody>
                  <a:tcPr anchor="ctr"/>
                </a:tc>
                <a:tc>
                  <a:txBody>
                    <a:bodyPr/>
                    <a:lstStyle/>
                    <a:p>
                      <a:pPr algn="ctr"/>
                      <a:r>
                        <a:rPr lang="it-IT" dirty="0"/>
                        <a:t>S=0,1</a:t>
                      </a:r>
                    </a:p>
                  </a:txBody>
                  <a:tcPr anchor="ctr"/>
                </a:tc>
                <a:tc>
                  <a:txBody>
                    <a:bodyPr/>
                    <a:lstStyle/>
                    <a:p>
                      <a:pPr algn="ctr"/>
                      <a:r>
                        <a:rPr lang="it-IT" dirty="0"/>
                        <a:t>S=0,5</a:t>
                      </a:r>
                    </a:p>
                  </a:txBody>
                  <a:tcPr anchor="ctr"/>
                </a:tc>
                <a:extLst>
                  <a:ext uri="{0D108BD9-81ED-4DB2-BD59-A6C34878D82A}">
                    <a16:rowId xmlns:a16="http://schemas.microsoft.com/office/drawing/2014/main" val="10000"/>
                  </a:ext>
                </a:extLst>
              </a:tr>
              <a:tr h="370840">
                <a:tc>
                  <a:txBody>
                    <a:bodyPr/>
                    <a:lstStyle/>
                    <a:p>
                      <a:pPr algn="ctr"/>
                      <a:r>
                        <a:rPr lang="it-IT" dirty="0"/>
                        <a:t>0,9</a:t>
                      </a:r>
                    </a:p>
                  </a:txBody>
                  <a:tcPr anchor="ctr"/>
                </a:tc>
                <a:tc>
                  <a:txBody>
                    <a:bodyPr/>
                    <a:lstStyle/>
                    <a:p>
                      <a:pPr algn="ctr"/>
                      <a:r>
                        <a:rPr lang="it-IT" dirty="0"/>
                        <a:t>0,45</a:t>
                      </a:r>
                    </a:p>
                  </a:txBody>
                  <a:tcPr anchor="ctr"/>
                </a:tc>
                <a:tc>
                  <a:txBody>
                    <a:bodyPr/>
                    <a:lstStyle/>
                    <a:p>
                      <a:pPr algn="ctr"/>
                      <a:r>
                        <a:rPr lang="it-IT" dirty="0"/>
                        <a:t>35</a:t>
                      </a:r>
                    </a:p>
                  </a:txBody>
                  <a:tcPr anchor="ctr"/>
                </a:tc>
                <a:tc>
                  <a:txBody>
                    <a:bodyPr/>
                    <a:lstStyle/>
                    <a:p>
                      <a:pPr algn="ctr"/>
                      <a:r>
                        <a:rPr lang="it-IT" dirty="0" err="1"/>
                        <a:t>7</a:t>
                      </a:r>
                      <a:endParaRPr lang="it-IT" dirty="0"/>
                    </a:p>
                  </a:txBody>
                  <a:tcPr anchor="ctr"/>
                </a:tc>
                <a:extLst>
                  <a:ext uri="{0D108BD9-81ED-4DB2-BD59-A6C34878D82A}">
                    <a16:rowId xmlns:a16="http://schemas.microsoft.com/office/drawing/2014/main" val="10001"/>
                  </a:ext>
                </a:extLst>
              </a:tr>
              <a:tr h="370840">
                <a:tc>
                  <a:txBody>
                    <a:bodyPr/>
                    <a:lstStyle/>
                    <a:p>
                      <a:pPr algn="ctr"/>
                      <a:r>
                        <a:rPr lang="it-IT" dirty="0"/>
                        <a:t>0,5</a:t>
                      </a:r>
                    </a:p>
                  </a:txBody>
                  <a:tcPr anchor="ctr"/>
                </a:tc>
                <a:tc>
                  <a:txBody>
                    <a:bodyPr/>
                    <a:lstStyle/>
                    <a:p>
                      <a:pPr algn="ctr"/>
                      <a:r>
                        <a:rPr lang="it-IT" dirty="0"/>
                        <a:t>0,25</a:t>
                      </a:r>
                    </a:p>
                  </a:txBody>
                  <a:tcPr anchor="ctr"/>
                </a:tc>
                <a:tc>
                  <a:txBody>
                    <a:bodyPr/>
                    <a:lstStyle/>
                    <a:p>
                      <a:pPr algn="ctr"/>
                      <a:r>
                        <a:rPr lang="it-IT" dirty="0"/>
                        <a:t>30</a:t>
                      </a:r>
                    </a:p>
                  </a:txBody>
                  <a:tcPr anchor="ctr"/>
                </a:tc>
                <a:tc>
                  <a:txBody>
                    <a:bodyPr/>
                    <a:lstStyle/>
                    <a:p>
                      <a:pPr algn="ctr"/>
                      <a:r>
                        <a:rPr lang="it-IT" dirty="0" err="1"/>
                        <a:t>6</a:t>
                      </a:r>
                      <a:endParaRPr lang="it-IT" dirty="0"/>
                    </a:p>
                  </a:txBody>
                  <a:tcPr anchor="ctr"/>
                </a:tc>
                <a:extLst>
                  <a:ext uri="{0D108BD9-81ED-4DB2-BD59-A6C34878D82A}">
                    <a16:rowId xmlns:a16="http://schemas.microsoft.com/office/drawing/2014/main" val="10002"/>
                  </a:ext>
                </a:extLst>
              </a:tr>
              <a:tr h="370840">
                <a:tc>
                  <a:txBody>
                    <a:bodyPr/>
                    <a:lstStyle/>
                    <a:p>
                      <a:pPr algn="ctr"/>
                      <a:r>
                        <a:rPr lang="it-IT" dirty="0"/>
                        <a:t>0,2</a:t>
                      </a:r>
                    </a:p>
                  </a:txBody>
                  <a:tcPr anchor="ctr"/>
                </a:tc>
                <a:tc>
                  <a:txBody>
                    <a:bodyPr/>
                    <a:lstStyle/>
                    <a:p>
                      <a:pPr algn="ctr"/>
                      <a:r>
                        <a:rPr lang="it-IT" dirty="0"/>
                        <a:t>0,1</a:t>
                      </a:r>
                    </a:p>
                  </a:txBody>
                  <a:tcPr anchor="ctr"/>
                </a:tc>
                <a:tc>
                  <a:txBody>
                    <a:bodyPr/>
                    <a:lstStyle/>
                    <a:p>
                      <a:pPr algn="ctr"/>
                      <a:r>
                        <a:rPr lang="it-IT" dirty="0"/>
                        <a:t>58</a:t>
                      </a:r>
                    </a:p>
                  </a:txBody>
                  <a:tcPr anchor="ctr"/>
                </a:tc>
                <a:tc>
                  <a:txBody>
                    <a:bodyPr/>
                    <a:lstStyle/>
                    <a:p>
                      <a:pPr algn="ctr"/>
                      <a:r>
                        <a:rPr lang="it-IT" dirty="0"/>
                        <a:t>12</a:t>
                      </a:r>
                    </a:p>
                  </a:txBody>
                  <a:tcPr anchor="ctr"/>
                </a:tc>
                <a:extLst>
                  <a:ext uri="{0D108BD9-81ED-4DB2-BD59-A6C34878D82A}">
                    <a16:rowId xmlns:a16="http://schemas.microsoft.com/office/drawing/2014/main" val="10003"/>
                  </a:ext>
                </a:extLst>
              </a:tr>
              <a:tr h="370840">
                <a:tc>
                  <a:txBody>
                    <a:bodyPr/>
                    <a:lstStyle/>
                    <a:p>
                      <a:pPr algn="ctr"/>
                      <a:r>
                        <a:rPr lang="it-IT" dirty="0"/>
                        <a:t>0,1</a:t>
                      </a:r>
                    </a:p>
                  </a:txBody>
                  <a:tcPr anchor="ctr"/>
                </a:tc>
                <a:tc>
                  <a:txBody>
                    <a:bodyPr/>
                    <a:lstStyle/>
                    <a:p>
                      <a:pPr algn="ctr"/>
                      <a:r>
                        <a:rPr lang="it-IT" dirty="0"/>
                        <a:t>0,05</a:t>
                      </a:r>
                    </a:p>
                  </a:txBody>
                  <a:tcPr anchor="ctr"/>
                </a:tc>
                <a:tc>
                  <a:txBody>
                    <a:bodyPr/>
                    <a:lstStyle/>
                    <a:p>
                      <a:pPr algn="ctr"/>
                      <a:r>
                        <a:rPr lang="it-IT" dirty="0"/>
                        <a:t>107</a:t>
                      </a:r>
                    </a:p>
                  </a:txBody>
                  <a:tcPr anchor="ctr"/>
                </a:tc>
                <a:tc>
                  <a:txBody>
                    <a:bodyPr/>
                    <a:lstStyle/>
                    <a:p>
                      <a:pPr algn="ctr"/>
                      <a:r>
                        <a:rPr lang="it-IT" dirty="0"/>
                        <a:t>21</a:t>
                      </a:r>
                    </a:p>
                  </a:txBody>
                  <a:tcPr anchor="ctr"/>
                </a:tc>
                <a:extLst>
                  <a:ext uri="{0D108BD9-81ED-4DB2-BD59-A6C34878D82A}">
                    <a16:rowId xmlns:a16="http://schemas.microsoft.com/office/drawing/2014/main" val="10004"/>
                  </a:ext>
                </a:extLst>
              </a:tr>
              <a:tr h="370840">
                <a:tc>
                  <a:txBody>
                    <a:bodyPr/>
                    <a:lstStyle/>
                    <a:p>
                      <a:pPr algn="ctr"/>
                      <a:r>
                        <a:rPr lang="it-IT" dirty="0"/>
                        <a:t>0,02</a:t>
                      </a:r>
                    </a:p>
                  </a:txBody>
                  <a:tcPr anchor="ctr"/>
                </a:tc>
                <a:tc>
                  <a:txBody>
                    <a:bodyPr/>
                    <a:lstStyle/>
                    <a:p>
                      <a:pPr algn="ctr"/>
                      <a:r>
                        <a:rPr lang="it-IT" dirty="0"/>
                        <a:t>0,01</a:t>
                      </a:r>
                    </a:p>
                  </a:txBody>
                  <a:tcPr anchor="ctr"/>
                </a:tc>
                <a:tc>
                  <a:txBody>
                    <a:bodyPr/>
                    <a:lstStyle/>
                    <a:p>
                      <a:pPr algn="ctr"/>
                      <a:r>
                        <a:rPr lang="it-IT" dirty="0"/>
                        <a:t>507</a:t>
                      </a:r>
                    </a:p>
                  </a:txBody>
                  <a:tcPr anchor="ctr"/>
                </a:tc>
                <a:tc>
                  <a:txBody>
                    <a:bodyPr/>
                    <a:lstStyle/>
                    <a:p>
                      <a:pPr algn="ctr"/>
                      <a:r>
                        <a:rPr lang="it-IT" dirty="0"/>
                        <a:t>101</a:t>
                      </a:r>
                    </a:p>
                  </a:txBody>
                  <a:tcPr anchor="ctr"/>
                </a:tc>
                <a:extLst>
                  <a:ext uri="{0D108BD9-81ED-4DB2-BD59-A6C34878D82A}">
                    <a16:rowId xmlns:a16="http://schemas.microsoft.com/office/drawing/2014/main" val="10005"/>
                  </a:ext>
                </a:extLst>
              </a:tr>
              <a:tr h="370840">
                <a:tc>
                  <a:txBody>
                    <a:bodyPr/>
                    <a:lstStyle/>
                    <a:p>
                      <a:pPr algn="ctr"/>
                      <a:r>
                        <a:rPr lang="it-IT" dirty="0"/>
                        <a:t>0,01</a:t>
                      </a:r>
                    </a:p>
                  </a:txBody>
                  <a:tcPr anchor="ctr"/>
                </a:tc>
                <a:tc>
                  <a:txBody>
                    <a:bodyPr/>
                    <a:lstStyle/>
                    <a:p>
                      <a:pPr algn="ctr"/>
                      <a:r>
                        <a:rPr lang="it-IT" dirty="0"/>
                        <a:t>0,005</a:t>
                      </a:r>
                    </a:p>
                  </a:txBody>
                  <a:tcPr anchor="ctr"/>
                </a:tc>
                <a:tc>
                  <a:txBody>
                    <a:bodyPr/>
                    <a:lstStyle/>
                    <a:p>
                      <a:pPr algn="ctr"/>
                      <a:r>
                        <a:rPr lang="it-IT" dirty="0"/>
                        <a:t>1006</a:t>
                      </a:r>
                    </a:p>
                  </a:txBody>
                  <a:tcPr anchor="ctr"/>
                </a:tc>
                <a:tc>
                  <a:txBody>
                    <a:bodyPr/>
                    <a:lstStyle/>
                    <a:p>
                      <a:pPr algn="ctr"/>
                      <a:r>
                        <a:rPr lang="it-IT" dirty="0"/>
                        <a:t>201</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771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UN OMOZIGOTE E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purificatrice)</a:t>
            </a:r>
          </a:p>
        </p:txBody>
      </p:sp>
      <p:graphicFrame>
        <p:nvGraphicFramePr>
          <p:cNvPr id="5" name="Tabella 4"/>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1-hs</a:t>
                      </a: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2pq(1-hs)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267953"/>
            <a:ext cx="121920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La diminuzione dell’allele a sarà ovviamente più rapida rispetto agli altri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 casi.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h</a:t>
            </a:r>
            <a:r>
              <a:rPr kumimoji="0" lang="it-IT" sz="2000" b="0" i="0" u="none" strike="noStrike" kern="1200" cap="none" spc="0" normalizeH="0" baseline="0" noProof="0" dirty="0">
                <a:ln>
                  <a:noFill/>
                </a:ln>
                <a:solidFill>
                  <a:prstClr val="black"/>
                </a:solidFill>
                <a:effectLst/>
                <a:uLnTx/>
                <a:uFillTx/>
                <a:latin typeface="Verdana"/>
                <a:ea typeface="+mn-ea"/>
                <a:cs typeface="Verdana"/>
              </a:rPr>
              <a:t> è il </a:t>
            </a:r>
            <a:r>
              <a:rPr kumimoji="0" lang="it-IT" sz="2000" b="1" i="0" u="none" strike="noStrike" kern="1200" cap="none" spc="0" normalizeH="0" baseline="0" noProof="0" dirty="0">
                <a:ln>
                  <a:noFill/>
                </a:ln>
                <a:solidFill>
                  <a:prstClr val="black"/>
                </a:solidFill>
                <a:effectLst/>
                <a:uLnTx/>
                <a:uFillTx/>
                <a:latin typeface="Verdana"/>
                <a:ea typeface="+mn-ea"/>
                <a:cs typeface="Verdana"/>
              </a:rPr>
              <a:t>PARAMETRO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DI</a:t>
            </a:r>
            <a:r>
              <a:rPr kumimoji="0" lang="it-IT" sz="2000" b="1" i="0" u="none" strike="noStrike" kern="1200" cap="none" spc="0" normalizeH="0" baseline="0" noProof="0" dirty="0">
                <a:ln>
                  <a:noFill/>
                </a:ln>
                <a:solidFill>
                  <a:prstClr val="black"/>
                </a:solidFill>
                <a:effectLst/>
                <a:uLnTx/>
                <a:uFillTx/>
                <a:latin typeface="Verdana"/>
                <a:ea typeface="+mn-ea"/>
                <a:cs typeface="Verdana"/>
              </a:rPr>
              <a:t> DOMINANZA </a:t>
            </a:r>
            <a:r>
              <a:rPr kumimoji="0" lang="it-IT" sz="2000" b="0" i="0" u="none" strike="noStrike" kern="1200" cap="none" spc="0" normalizeH="0" baseline="0" noProof="0" dirty="0">
                <a:ln>
                  <a:noFill/>
                </a:ln>
                <a:solidFill>
                  <a:prstClr val="black"/>
                </a:solidFill>
                <a:effectLst/>
                <a:uLnTx/>
                <a:uFillTx/>
                <a:latin typeface="Verdana"/>
                <a:ea typeface="+mn-ea"/>
                <a:cs typeface="Verdana"/>
              </a:rPr>
              <a:t>e da il grado di dominanza di a sulla fitness dell’eterozigote.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p</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 </a:t>
            </a:r>
            <a:r>
              <a:rPr kumimoji="0" lang="it-IT" sz="2000" b="0" i="0" u="none" strike="noStrike" kern="1200" cap="none" spc="0" normalizeH="0" baseline="0" noProof="0" dirty="0">
                <a:ln>
                  <a:noFill/>
                </a:ln>
                <a:solidFill>
                  <a:prstClr val="black"/>
                </a:solidFill>
                <a:effectLst/>
                <a:uLnTx/>
                <a:uFillTx/>
                <a:latin typeface="Verdana"/>
                <a:ea typeface="+mn-ea"/>
                <a:cs typeface="Verdana"/>
              </a:rPr>
              <a:t>+ 2pq (1-hs)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(1-s) = </a:t>
            </a:r>
            <a:r>
              <a:rPr kumimoji="0" lang="it-IT" sz="2000" b="1" i="0" u="none" strike="noStrike" kern="1200" cap="none" spc="0" normalizeH="0" baseline="0" noProof="0" dirty="0">
                <a:ln>
                  <a:noFill/>
                </a:ln>
                <a:solidFill>
                  <a:prstClr val="black"/>
                </a:solidFill>
                <a:effectLst/>
                <a:uLnTx/>
                <a:uFillTx/>
                <a:latin typeface="Verdana"/>
                <a:ea typeface="+mn-ea"/>
                <a:cs typeface="Verdana"/>
              </a:rPr>
              <a:t>1-2hspq-q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pq</a:t>
            </a:r>
            <a:r>
              <a:rPr kumimoji="0" lang="it-IT" sz="2000" b="0" i="0" u="none" strike="noStrike" kern="1200" cap="none" spc="0" normalizeH="0" baseline="0" noProof="0" dirty="0">
                <a:ln>
                  <a:noFill/>
                </a:ln>
                <a:solidFill>
                  <a:prstClr val="black"/>
                </a:solidFill>
                <a:effectLst/>
                <a:uLnTx/>
                <a:uFillTx/>
                <a:latin typeface="Verdana"/>
                <a:ea typeface="+mn-ea"/>
                <a:cs typeface="Verdana"/>
              </a:rPr>
              <a:t>(1-hs)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(1-s)]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E’ come il precedente modello soltanto che diminuisco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0" noProof="0" dirty="0">
                <a:ln>
                  <a:noFill/>
                </a:ln>
                <a:solidFill>
                  <a:prstClr val="black"/>
                </a:solidFill>
                <a:effectLst/>
                <a:uLnTx/>
                <a:uFillTx/>
                <a:latin typeface="Verdana"/>
                <a:ea typeface="+mn-ea"/>
                <a:cs typeface="Verdana"/>
              </a:rPr>
              <a:t> di un contributo maggiore dato dall’eterozigote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703042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UN OMOZIGOTE E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purificatrice)</a:t>
            </a:r>
          </a:p>
        </p:txBody>
      </p:sp>
      <p:graphicFrame>
        <p:nvGraphicFramePr>
          <p:cNvPr id="5" name="Tabella 4"/>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1-hs</a:t>
                      </a: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2pq(1-hs)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267953"/>
            <a:ext cx="121920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Δq = q’ – q = - spq[h+q(1-2h)]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Per h=0 ottengo il modello di selezione dell’allele recessivo. La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fr</a:t>
            </a:r>
            <a:r>
              <a:rPr kumimoji="0" lang="it-IT" sz="2000" b="0" i="0" u="none" strike="noStrike" kern="1200" cap="none" spc="0" normalizeH="0" baseline="0" noProof="0" dirty="0">
                <a:ln>
                  <a:noFill/>
                </a:ln>
                <a:solidFill>
                  <a:prstClr val="black"/>
                </a:solidFill>
                <a:effectLst/>
                <a:uLnTx/>
                <a:uFillTx/>
                <a:latin typeface="Verdana"/>
                <a:ea typeface="+mn-ea"/>
                <a:cs typeface="Verdana"/>
              </a:rPr>
              <a:t> di a diminuisce nel tempo e per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p</a:t>
            </a:r>
            <a:r>
              <a:rPr kumimoji="0" lang="it-IT" sz="2000" b="0" i="0" u="none" strike="noStrike" kern="1200" cap="none" spc="0" normalizeH="0" baseline="0" noProof="0" dirty="0">
                <a:ln>
                  <a:noFill/>
                </a:ln>
                <a:solidFill>
                  <a:prstClr val="black"/>
                </a:solidFill>
                <a:effectLst/>
                <a:uLnTx/>
                <a:uFillTx/>
                <a:latin typeface="Verdana"/>
                <a:ea typeface="+mn-ea"/>
                <a:cs typeface="Verdana"/>
              </a:rPr>
              <a:t> &gt;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0" noProof="0" dirty="0">
                <a:ln>
                  <a:noFill/>
                </a:ln>
                <a:solidFill>
                  <a:prstClr val="black"/>
                </a:solidFill>
                <a:effectLst/>
                <a:uLnTx/>
                <a:uFillTx/>
                <a:latin typeface="Verdana"/>
                <a:ea typeface="+mn-ea"/>
                <a:cs typeface="Verdana"/>
              </a:rPr>
              <a:t> la diminuzione della frequenza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allelica</a:t>
            </a:r>
            <a:r>
              <a:rPr kumimoji="0" lang="it-IT" sz="2000" b="0" i="0" u="none" strike="noStrike" kern="1200" cap="none" spc="0" normalizeH="0" baseline="0" noProof="0" dirty="0">
                <a:ln>
                  <a:noFill/>
                </a:ln>
                <a:solidFill>
                  <a:prstClr val="black"/>
                </a:solidFill>
                <a:effectLst/>
                <a:uLnTx/>
                <a:uFillTx/>
                <a:latin typeface="Verdana"/>
                <a:ea typeface="+mn-ea"/>
                <a:cs typeface="Verdana"/>
              </a:rPr>
              <a:t> è più rapida che nel caso della recessività completa.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μ =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 </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24767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Differenti</a:t>
            </a:r>
            <a:r>
              <a:rPr lang="en-US" altLang="it-IT" sz="2800" dirty="0">
                <a:solidFill>
                  <a:srgbClr val="000000"/>
                </a:solidFill>
                <a:latin typeface="Times New Roman" pitchFamily="18" charset="0"/>
              </a:rPr>
              <a:t> tipi di </a:t>
            </a: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su</a:t>
            </a:r>
            <a:r>
              <a:rPr lang="en-US" altLang="it-IT" sz="2800" dirty="0">
                <a:solidFill>
                  <a:srgbClr val="000000"/>
                </a:solidFill>
                <a:latin typeface="Times New Roman" pitchFamily="18" charset="0"/>
              </a:rPr>
              <a:t> un </a:t>
            </a:r>
            <a:r>
              <a:rPr lang="en-US" altLang="it-IT" sz="2800" dirty="0" err="1">
                <a:solidFill>
                  <a:srgbClr val="000000"/>
                </a:solidFill>
                <a:latin typeface="Times New Roman" pitchFamily="18" charset="0"/>
              </a:rPr>
              <a:t>singolo</a:t>
            </a:r>
            <a:r>
              <a:rPr lang="en-US" altLang="it-IT" sz="2800" dirty="0">
                <a:solidFill>
                  <a:srgbClr val="000000"/>
                </a:solidFill>
                <a:latin typeface="Times New Roman" pitchFamily="18" charset="0"/>
              </a:rPr>
              <a:t> gene </a:t>
            </a:r>
            <a:endParaRPr lang="en-US" altLang="it-IT" sz="1800" dirty="0">
              <a:solidFill>
                <a:srgbClr val="FF0000"/>
              </a:solidFill>
              <a:latin typeface="Times New Roman" pitchFamily="18" charset="0"/>
            </a:endParaRPr>
          </a:p>
        </p:txBody>
      </p:sp>
      <p:pic>
        <p:nvPicPr>
          <p:cNvPr id="8195"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828800" y="1371600"/>
            <a:ext cx="5257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a:solidFill>
                  <a:srgbClr val="000000"/>
                </a:solidFill>
                <a:latin typeface="Times New Roman" pitchFamily="18" charset="0"/>
              </a:rPr>
              <a:t> </a:t>
            </a:r>
            <a:r>
              <a:rPr lang="en-US" altLang="it-IT" sz="1800">
                <a:solidFill>
                  <a:srgbClr val="FF0000"/>
                </a:solidFill>
                <a:latin typeface="Times New Roman" pitchFamily="18" charset="0"/>
              </a:rPr>
              <a:t>Direzionale </a:t>
            </a:r>
            <a:r>
              <a:rPr lang="en-US" altLang="it-IT" sz="1800">
                <a:solidFill>
                  <a:srgbClr val="000000"/>
                </a:solidFill>
                <a:latin typeface="Times New Roman" pitchFamily="18" charset="0"/>
              </a:rPr>
              <a:t>– uno dei genotipi omozigoti ha la fitness più bassa</a:t>
            </a:r>
          </a:p>
          <a:p>
            <a:pPr eaLnBrk="1" fontAlgn="base" hangingPunct="1">
              <a:spcBef>
                <a:spcPct val="0"/>
              </a:spcBef>
              <a:spcAft>
                <a:spcPct val="0"/>
              </a:spcAft>
              <a:buNone/>
            </a:pPr>
            <a:r>
              <a:rPr lang="en-US" altLang="it-IT" sz="1800">
                <a:solidFill>
                  <a:srgbClr val="000000"/>
                </a:solidFill>
                <a:latin typeface="Times New Roman" pitchFamily="18" charset="0"/>
              </a:rPr>
              <a:t>	- dominanza completa (w</a:t>
            </a:r>
            <a:r>
              <a:rPr lang="en-US" altLang="it-IT" sz="1800" baseline="-25000">
                <a:solidFill>
                  <a:srgbClr val="000000"/>
                </a:solidFill>
                <a:latin typeface="Times New Roman" pitchFamily="18" charset="0"/>
              </a:rPr>
              <a:t>11</a:t>
            </a:r>
            <a:r>
              <a:rPr lang="en-US" altLang="it-IT" sz="1800">
                <a:solidFill>
                  <a:srgbClr val="000000"/>
                </a:solidFill>
                <a:latin typeface="Times New Roman" pitchFamily="18" charset="0"/>
              </a:rPr>
              <a:t>=w</a:t>
            </a:r>
            <a:r>
              <a:rPr lang="en-US" altLang="it-IT" sz="1800" baseline="-25000">
                <a:solidFill>
                  <a:srgbClr val="000000"/>
                </a:solidFill>
                <a:latin typeface="Times New Roman" pitchFamily="18" charset="0"/>
              </a:rPr>
              <a:t>12</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22</a:t>
            </a:r>
            <a:r>
              <a:rPr lang="en-US" altLang="it-IT" sz="1800">
                <a:solidFill>
                  <a:srgbClr val="000000"/>
                </a:solidFill>
                <a:latin typeface="Times New Roman" pitchFamily="18" charset="0"/>
              </a:rPr>
              <a:t>)</a:t>
            </a:r>
          </a:p>
          <a:p>
            <a:pPr eaLnBrk="1" fontAlgn="base" hangingPunct="1">
              <a:spcBef>
                <a:spcPct val="0"/>
              </a:spcBef>
              <a:spcAft>
                <a:spcPct val="0"/>
              </a:spcAft>
              <a:buNone/>
            </a:pPr>
            <a:r>
              <a:rPr lang="en-US" altLang="it-IT" sz="1800">
                <a:solidFill>
                  <a:srgbClr val="000000"/>
                </a:solidFill>
                <a:latin typeface="Times New Roman" pitchFamily="18" charset="0"/>
              </a:rPr>
              <a:t>	- dominanza incompleta (w</a:t>
            </a:r>
            <a:r>
              <a:rPr lang="en-US" altLang="it-IT" sz="1800" baseline="-25000">
                <a:solidFill>
                  <a:srgbClr val="000000"/>
                </a:solidFill>
                <a:latin typeface="Times New Roman" pitchFamily="18" charset="0"/>
              </a:rPr>
              <a:t>11</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12</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22</a:t>
            </a:r>
            <a:r>
              <a:rPr lang="en-US" altLang="it-IT" sz="1800">
                <a:solidFill>
                  <a:srgbClr val="000000"/>
                </a:solidFill>
                <a:latin typeface="Times New Roman" pitchFamily="18" charset="0"/>
              </a:rPr>
              <a:t>)</a:t>
            </a:r>
          </a:p>
          <a:p>
            <a:pPr eaLnBrk="1" fontAlgn="base" hangingPunct="1">
              <a:spcBef>
                <a:spcPct val="0"/>
              </a:spcBef>
              <a:spcAft>
                <a:spcPct val="0"/>
              </a:spcAft>
              <a:buNone/>
            </a:pPr>
            <a:r>
              <a:rPr lang="en-US" altLang="it-IT" sz="1800">
                <a:solidFill>
                  <a:srgbClr val="00B050"/>
                </a:solidFill>
                <a:latin typeface="Times New Roman" pitchFamily="18" charset="0"/>
              </a:rPr>
              <a:t>Nel caso di dominanza completa, la selezione può essere contro il recessivo o contro il dominante, con effetti molto diversi!!</a:t>
            </a:r>
            <a:endParaRPr lang="en-US" altLang="it-IT" sz="1800">
              <a:solidFill>
                <a:srgbClr val="00B050"/>
              </a:solidFill>
            </a:endParaRPr>
          </a:p>
        </p:txBody>
      </p:sp>
      <p:sp>
        <p:nvSpPr>
          <p:cNvPr id="819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8198" name="Rectangle 6"/>
          <p:cNvSpPr>
            <a:spLocks noChangeArrowheads="1"/>
          </p:cNvSpPr>
          <p:nvPr/>
        </p:nvSpPr>
        <p:spPr bwMode="auto">
          <a:xfrm>
            <a:off x="1828800" y="37338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dirty="0">
                <a:solidFill>
                  <a:srgbClr val="000000"/>
                </a:solidFill>
                <a:latin typeface="Times New Roman" pitchFamily="18" charset="0"/>
              </a:rPr>
              <a:t> </a:t>
            </a:r>
            <a:r>
              <a:rPr lang="en-US" altLang="it-IT" sz="1800" dirty="0" err="1">
                <a:solidFill>
                  <a:srgbClr val="FF0000"/>
                </a:solidFill>
                <a:latin typeface="Times New Roman" pitchFamily="18" charset="0"/>
              </a:rPr>
              <a:t>Sovradominanza</a:t>
            </a:r>
            <a:r>
              <a:rPr lang="en-US" altLang="it-IT" sz="1800" dirty="0">
                <a:solidFill>
                  <a:srgbClr val="FF0000"/>
                </a:solidFill>
                <a:latin typeface="Times New Roman" pitchFamily="18" charset="0"/>
              </a:rPr>
              <a:t> </a:t>
            </a:r>
            <a:r>
              <a:rPr lang="en-US" altLang="it-IT" sz="1800" dirty="0">
                <a:solidFill>
                  <a:srgbClr val="000000"/>
                </a:solidFill>
                <a:latin typeface="Times New Roman" pitchFamily="18" charset="0"/>
              </a:rPr>
              <a:t>(</a:t>
            </a:r>
            <a:r>
              <a:rPr lang="en-US" altLang="it-IT" sz="1800" dirty="0" err="1">
                <a:solidFill>
                  <a:srgbClr val="000000"/>
                </a:solidFill>
                <a:latin typeface="Times New Roman" pitchFamily="18" charset="0"/>
              </a:rPr>
              <a:t>vantaggio</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dell’eterozigote</a:t>
            </a:r>
            <a:r>
              <a:rPr lang="en-US" altLang="it-IT" sz="1800" dirty="0">
                <a:solidFill>
                  <a:srgbClr val="000000"/>
                </a:solidFill>
                <a:latin typeface="Times New Roman" pitchFamily="18" charset="0"/>
              </a:rPr>
              <a:t>) – </a:t>
            </a:r>
            <a:r>
              <a:rPr lang="en-US" altLang="it-IT" sz="1800" dirty="0" err="1">
                <a:solidFill>
                  <a:srgbClr val="000000"/>
                </a:solidFill>
                <a:latin typeface="Times New Roman" pitchFamily="18" charset="0"/>
              </a:rPr>
              <a:t>L’eterozigote</a:t>
            </a:r>
            <a:r>
              <a:rPr lang="en-US" altLang="it-IT" sz="1800" dirty="0">
                <a:solidFill>
                  <a:srgbClr val="000000"/>
                </a:solidFill>
                <a:latin typeface="Times New Roman" pitchFamily="18" charset="0"/>
              </a:rPr>
              <a:t> ha la fitness </a:t>
            </a:r>
            <a:r>
              <a:rPr lang="en-US" altLang="it-IT" sz="1800" dirty="0" err="1">
                <a:solidFill>
                  <a:srgbClr val="000000"/>
                </a:solidFill>
                <a:latin typeface="Times New Roman" pitchFamily="18" charset="0"/>
              </a:rPr>
              <a:t>più</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elevata</a:t>
            </a:r>
            <a:endParaRPr lang="en-US" altLang="it-IT" sz="1800" dirty="0">
              <a:solidFill>
                <a:srgbClr val="000000"/>
              </a:solidFill>
              <a:latin typeface="Times New Roman" pitchFamily="18" charset="0"/>
            </a:endParaRPr>
          </a:p>
        </p:txBody>
      </p:sp>
      <p:sp>
        <p:nvSpPr>
          <p:cNvPr id="8199" name="Rectangle 7"/>
          <p:cNvSpPr>
            <a:spLocks noChangeArrowheads="1"/>
          </p:cNvSpPr>
          <p:nvPr/>
        </p:nvSpPr>
        <p:spPr bwMode="auto">
          <a:xfrm>
            <a:off x="1905000" y="54864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dirty="0">
                <a:solidFill>
                  <a:srgbClr val="000000"/>
                </a:solidFill>
                <a:latin typeface="Times New Roman" pitchFamily="18" charset="0"/>
              </a:rPr>
              <a:t> </a:t>
            </a:r>
            <a:r>
              <a:rPr lang="en-US" altLang="it-IT" sz="1800" dirty="0" err="1">
                <a:solidFill>
                  <a:srgbClr val="FF0000"/>
                </a:solidFill>
                <a:latin typeface="Times New Roman" pitchFamily="18" charset="0"/>
              </a:rPr>
              <a:t>Sottodominanza</a:t>
            </a:r>
            <a:r>
              <a:rPr lang="en-US" altLang="it-IT" sz="1800" dirty="0">
                <a:solidFill>
                  <a:srgbClr val="FF0000"/>
                </a:solidFill>
                <a:latin typeface="Times New Roman" pitchFamily="18" charset="0"/>
              </a:rPr>
              <a:t> </a:t>
            </a:r>
            <a:r>
              <a:rPr lang="en-US" altLang="it-IT" sz="1800" dirty="0">
                <a:solidFill>
                  <a:srgbClr val="000000"/>
                </a:solidFill>
                <a:latin typeface="Times New Roman" pitchFamily="18" charset="0"/>
              </a:rPr>
              <a:t>(</a:t>
            </a:r>
            <a:r>
              <a:rPr lang="en-US" altLang="it-IT" sz="1800" dirty="0" err="1">
                <a:solidFill>
                  <a:srgbClr val="000000"/>
                </a:solidFill>
                <a:latin typeface="Times New Roman" pitchFamily="18" charset="0"/>
              </a:rPr>
              <a:t>svantaggio</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dell’eterozigote</a:t>
            </a:r>
            <a:r>
              <a:rPr lang="en-US" altLang="it-IT" sz="1800" dirty="0">
                <a:solidFill>
                  <a:srgbClr val="000000"/>
                </a:solidFill>
                <a:latin typeface="Times New Roman" pitchFamily="18" charset="0"/>
              </a:rPr>
              <a:t>)</a:t>
            </a:r>
          </a:p>
          <a:p>
            <a:pPr eaLnBrk="1" fontAlgn="base" hangingPunct="1">
              <a:spcBef>
                <a:spcPct val="0"/>
              </a:spcBef>
              <a:spcAft>
                <a:spcPct val="0"/>
              </a:spcAft>
              <a:buNone/>
            </a:pPr>
            <a:r>
              <a:rPr lang="en-US" altLang="it-IT" sz="1800" dirty="0" err="1">
                <a:solidFill>
                  <a:srgbClr val="000000"/>
                </a:solidFill>
                <a:latin typeface="Times New Roman" pitchFamily="18" charset="0"/>
              </a:rPr>
              <a:t>L’eterozigote</a:t>
            </a:r>
            <a:r>
              <a:rPr lang="en-US" altLang="it-IT" sz="1800" dirty="0">
                <a:solidFill>
                  <a:srgbClr val="000000"/>
                </a:solidFill>
                <a:latin typeface="Times New Roman" pitchFamily="18" charset="0"/>
              </a:rPr>
              <a:t> ha la fitness </a:t>
            </a:r>
            <a:r>
              <a:rPr lang="en-US" altLang="it-IT" sz="1800" dirty="0" err="1">
                <a:solidFill>
                  <a:srgbClr val="000000"/>
                </a:solidFill>
                <a:latin typeface="Times New Roman" pitchFamily="18" charset="0"/>
              </a:rPr>
              <a:t>più</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bassa</a:t>
            </a:r>
            <a:endParaRPr lang="en-US" altLang="it-IT" sz="1800" dirty="0">
              <a:solidFill>
                <a:srgbClr val="000000"/>
              </a:solidFill>
              <a:latin typeface="Times New Roman" pitchFamily="18" charset="0"/>
            </a:endParaRPr>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451" y="12573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31623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1" y="51054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 Box 12"/>
          <p:cNvSpPr txBox="1">
            <a:spLocks noChangeArrowheads="1"/>
          </p:cNvSpPr>
          <p:nvPr/>
        </p:nvSpPr>
        <p:spPr bwMode="auto">
          <a:xfrm>
            <a:off x="7894638" y="3009900"/>
            <a:ext cx="1530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1600">
                <a:solidFill>
                  <a:srgbClr val="000000"/>
                </a:solidFill>
                <a:latin typeface="Times New Roman" pitchFamily="18" charset="0"/>
              </a:rPr>
              <a:t>w</a:t>
            </a:r>
            <a:r>
              <a:rPr lang="en-US" altLang="it-IT" sz="1600" baseline="-25000">
                <a:solidFill>
                  <a:srgbClr val="000000"/>
                </a:solidFill>
                <a:latin typeface="Times New Roman" pitchFamily="18" charset="0"/>
              </a:rPr>
              <a:t>12</a:t>
            </a:r>
            <a:r>
              <a:rPr lang="en-US" altLang="it-IT" sz="1600">
                <a:solidFill>
                  <a:srgbClr val="000000"/>
                </a:solidFill>
                <a:latin typeface="Times New Roman" pitchFamily="18" charset="0"/>
              </a:rPr>
              <a:t> &gt; w</a:t>
            </a:r>
            <a:r>
              <a:rPr lang="en-US" altLang="it-IT" sz="1600" baseline="-25000">
                <a:solidFill>
                  <a:srgbClr val="000000"/>
                </a:solidFill>
                <a:latin typeface="Times New Roman" pitchFamily="18" charset="0"/>
              </a:rPr>
              <a:t>11</a:t>
            </a:r>
            <a:r>
              <a:rPr lang="en-US" altLang="it-IT" sz="1600">
                <a:solidFill>
                  <a:srgbClr val="000000"/>
                </a:solidFill>
                <a:latin typeface="Times New Roman" pitchFamily="18" charset="0"/>
              </a:rPr>
              <a:t> &amp; w</a:t>
            </a:r>
            <a:r>
              <a:rPr lang="en-US" altLang="it-IT" sz="1600" baseline="-25000">
                <a:solidFill>
                  <a:srgbClr val="000000"/>
                </a:solidFill>
                <a:latin typeface="Times New Roman" pitchFamily="18" charset="0"/>
              </a:rPr>
              <a:t>22</a:t>
            </a:r>
            <a:endParaRPr lang="en-US" altLang="it-IT" sz="1000">
              <a:solidFill>
                <a:srgbClr val="000000"/>
              </a:solidFill>
              <a:latin typeface="Times New Roman" pitchFamily="18" charset="0"/>
            </a:endParaRPr>
          </a:p>
        </p:txBody>
      </p:sp>
      <p:sp>
        <p:nvSpPr>
          <p:cNvPr id="8204" name="Text Box 13"/>
          <p:cNvSpPr txBox="1">
            <a:spLocks noChangeArrowheads="1"/>
          </p:cNvSpPr>
          <p:nvPr/>
        </p:nvSpPr>
        <p:spPr bwMode="auto">
          <a:xfrm>
            <a:off x="7867650" y="4997450"/>
            <a:ext cx="1530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1600">
                <a:solidFill>
                  <a:srgbClr val="000000"/>
                </a:solidFill>
                <a:latin typeface="Times New Roman" pitchFamily="18" charset="0"/>
              </a:rPr>
              <a:t>w</a:t>
            </a:r>
            <a:r>
              <a:rPr lang="en-US" altLang="it-IT" sz="1600" baseline="-25000">
                <a:solidFill>
                  <a:srgbClr val="000000"/>
                </a:solidFill>
                <a:latin typeface="Times New Roman" pitchFamily="18" charset="0"/>
              </a:rPr>
              <a:t>12</a:t>
            </a:r>
            <a:r>
              <a:rPr lang="en-US" altLang="it-IT" sz="1600">
                <a:solidFill>
                  <a:srgbClr val="000000"/>
                </a:solidFill>
                <a:latin typeface="Times New Roman" pitchFamily="18" charset="0"/>
              </a:rPr>
              <a:t> &lt; w</a:t>
            </a:r>
            <a:r>
              <a:rPr lang="en-US" altLang="it-IT" sz="1600" baseline="-25000">
                <a:solidFill>
                  <a:srgbClr val="000000"/>
                </a:solidFill>
                <a:latin typeface="Times New Roman" pitchFamily="18" charset="0"/>
              </a:rPr>
              <a:t>11</a:t>
            </a:r>
            <a:r>
              <a:rPr lang="en-US" altLang="it-IT" sz="1600">
                <a:solidFill>
                  <a:srgbClr val="000000"/>
                </a:solidFill>
                <a:latin typeface="Times New Roman" pitchFamily="18" charset="0"/>
              </a:rPr>
              <a:t> &amp; w</a:t>
            </a:r>
            <a:r>
              <a:rPr lang="en-US" altLang="it-IT" sz="1600" baseline="-25000">
                <a:solidFill>
                  <a:srgbClr val="000000"/>
                </a:solidFill>
                <a:latin typeface="Times New Roman" pitchFamily="18" charset="0"/>
              </a:rPr>
              <a:t>22</a:t>
            </a:r>
            <a:endParaRPr lang="en-US" altLang="it-IT" sz="1000">
              <a:solidFill>
                <a:srgbClr val="000000"/>
              </a:solidFill>
              <a:latin typeface="Times New Roman" pitchFamily="18" charset="0"/>
            </a:endParaRPr>
          </a:p>
        </p:txBody>
      </p:sp>
      <p:sp>
        <p:nvSpPr>
          <p:cNvPr id="8205" name="Text Box 14"/>
          <p:cNvSpPr txBox="1">
            <a:spLocks noChangeArrowheads="1"/>
          </p:cNvSpPr>
          <p:nvPr/>
        </p:nvSpPr>
        <p:spPr bwMode="auto">
          <a:xfrm>
            <a:off x="6975475" y="17843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6" name="Text Box 15"/>
          <p:cNvSpPr txBox="1">
            <a:spLocks noChangeArrowheads="1"/>
          </p:cNvSpPr>
          <p:nvPr/>
        </p:nvSpPr>
        <p:spPr bwMode="auto">
          <a:xfrm>
            <a:off x="6975475" y="37274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7" name="Text Box 16"/>
          <p:cNvSpPr txBox="1">
            <a:spLocks noChangeArrowheads="1"/>
          </p:cNvSpPr>
          <p:nvPr/>
        </p:nvSpPr>
        <p:spPr bwMode="auto">
          <a:xfrm>
            <a:off x="6975475" y="56610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8" name="Freccia a destra 1"/>
          <p:cNvSpPr>
            <a:spLocks noChangeArrowheads="1"/>
          </p:cNvSpPr>
          <p:nvPr/>
        </p:nvSpPr>
        <p:spPr bwMode="auto">
          <a:xfrm>
            <a:off x="6629400" y="2362200"/>
            <a:ext cx="6858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base" hangingPunct="1">
              <a:spcBef>
                <a:spcPct val="0"/>
              </a:spcBef>
              <a:spcAft>
                <a:spcPct val="0"/>
              </a:spcAft>
            </a:pPr>
            <a:endParaRPr lang="it-IT" altLang="it-IT">
              <a:solidFill>
                <a:srgbClr val="000000"/>
              </a:solidFill>
            </a:endParaRPr>
          </a:p>
        </p:txBody>
      </p:sp>
    </p:spTree>
    <p:extLst>
      <p:ext uri="{BB962C8B-B14F-4D97-AF65-F5344CB8AC3E}">
        <p14:creationId xmlns:p14="http://schemas.microsoft.com/office/powerpoint/2010/main" val="709652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TEOREMA FONDAMENTALE DELLA SELEZIONE NATURALE</a:t>
            </a:r>
          </a:p>
        </p:txBody>
      </p:sp>
      <p:sp>
        <p:nvSpPr>
          <p:cNvPr id="11" name="Text Box 19"/>
          <p:cNvSpPr txBox="1">
            <a:spLocks noChangeArrowheads="1"/>
          </p:cNvSpPr>
          <p:nvPr/>
        </p:nvSpPr>
        <p:spPr bwMode="auto">
          <a:xfrm>
            <a:off x="0" y="529187"/>
            <a:ext cx="12192000" cy="646331"/>
          </a:xfrm>
          <a:prstGeom prst="rect">
            <a:avLst/>
          </a:prstGeom>
          <a:noFill/>
          <a:ln w="9525">
            <a:noFill/>
            <a:miter lim="800000"/>
            <a:headEnd/>
            <a:tailEnd/>
          </a:ln>
          <a:effectLst/>
        </p:spPr>
        <p:txBody>
          <a:bodyPr wrap="square">
            <a:prstTxWarp prst="textNoShape">
              <a:avLst/>
            </a:prstTxWarp>
            <a:spAutoFit/>
          </a:bodyPr>
          <a:lstStyle/>
          <a:p>
            <a:pPr algn="ctr"/>
            <a:r>
              <a:rPr lang="it-IT" dirty="0"/>
              <a:t>“The rate </a:t>
            </a:r>
            <a:r>
              <a:rPr lang="it-IT" dirty="0" err="1"/>
              <a:t>of</a:t>
            </a:r>
            <a:r>
              <a:rPr lang="it-IT" dirty="0"/>
              <a:t> </a:t>
            </a:r>
            <a:r>
              <a:rPr lang="it-IT" dirty="0" err="1"/>
              <a:t>increase</a:t>
            </a:r>
            <a:r>
              <a:rPr lang="it-IT" dirty="0"/>
              <a:t> in fitness </a:t>
            </a:r>
            <a:r>
              <a:rPr lang="it-IT" dirty="0" err="1"/>
              <a:t>of</a:t>
            </a:r>
            <a:r>
              <a:rPr lang="it-IT" dirty="0"/>
              <a:t> </a:t>
            </a:r>
            <a:r>
              <a:rPr lang="it-IT" dirty="0" err="1"/>
              <a:t>any</a:t>
            </a:r>
            <a:r>
              <a:rPr lang="it-IT" dirty="0"/>
              <a:t> </a:t>
            </a:r>
            <a:r>
              <a:rPr lang="it-IT" dirty="0" err="1"/>
              <a:t>organism</a:t>
            </a:r>
            <a:r>
              <a:rPr lang="it-IT" dirty="0"/>
              <a:t> at </a:t>
            </a:r>
            <a:r>
              <a:rPr lang="it-IT" dirty="0" err="1"/>
              <a:t>any</a:t>
            </a:r>
            <a:r>
              <a:rPr lang="it-IT" dirty="0"/>
              <a:t> </a:t>
            </a:r>
            <a:r>
              <a:rPr lang="it-IT" dirty="0" err="1"/>
              <a:t>time</a:t>
            </a:r>
            <a:r>
              <a:rPr lang="it-IT" dirty="0"/>
              <a:t> </a:t>
            </a:r>
            <a:r>
              <a:rPr lang="it-IT" dirty="0" err="1"/>
              <a:t>is</a:t>
            </a:r>
            <a:r>
              <a:rPr lang="it-IT" dirty="0"/>
              <a:t> </a:t>
            </a:r>
            <a:r>
              <a:rPr lang="it-IT" dirty="0" err="1"/>
              <a:t>equal</a:t>
            </a:r>
            <a:r>
              <a:rPr lang="it-IT" dirty="0"/>
              <a:t> </a:t>
            </a:r>
            <a:r>
              <a:rPr lang="it-IT" dirty="0" err="1"/>
              <a:t>to</a:t>
            </a:r>
            <a:r>
              <a:rPr lang="it-IT" dirty="0"/>
              <a:t> </a:t>
            </a:r>
            <a:r>
              <a:rPr lang="it-IT" dirty="0" err="1"/>
              <a:t>its</a:t>
            </a:r>
            <a:r>
              <a:rPr lang="it-IT" dirty="0"/>
              <a:t> </a:t>
            </a:r>
            <a:r>
              <a:rPr lang="it-IT" dirty="0" err="1"/>
              <a:t>genetic</a:t>
            </a:r>
            <a:r>
              <a:rPr lang="it-IT" dirty="0"/>
              <a:t> </a:t>
            </a:r>
            <a:r>
              <a:rPr lang="it-IT" dirty="0" err="1"/>
              <a:t>variance</a:t>
            </a:r>
            <a:r>
              <a:rPr lang="it-IT" dirty="0"/>
              <a:t> in fitness at </a:t>
            </a:r>
            <a:r>
              <a:rPr lang="it-IT" dirty="0" err="1"/>
              <a:t>that</a:t>
            </a:r>
            <a:r>
              <a:rPr lang="it-IT" dirty="0"/>
              <a:t> </a:t>
            </a:r>
            <a:r>
              <a:rPr lang="it-IT" dirty="0" err="1"/>
              <a:t>time</a:t>
            </a:r>
            <a:r>
              <a:rPr lang="it-IT" dirty="0"/>
              <a:t>.”</a:t>
            </a:r>
          </a:p>
          <a:p>
            <a:pPr algn="ctr"/>
            <a:endParaRPr lang="it-IT" dirty="0"/>
          </a:p>
        </p:txBody>
      </p:sp>
      <p:sp>
        <p:nvSpPr>
          <p:cNvPr id="12" name="CasellaDiTesto 11"/>
          <p:cNvSpPr txBox="1"/>
          <p:nvPr/>
        </p:nvSpPr>
        <p:spPr>
          <a:xfrm>
            <a:off x="6856508" y="2205318"/>
            <a:ext cx="5335491" cy="1754326"/>
          </a:xfrm>
          <a:prstGeom prst="rect">
            <a:avLst/>
          </a:prstGeom>
          <a:noFill/>
        </p:spPr>
        <p:txBody>
          <a:bodyPr wrap="square" rtlCol="0">
            <a:spAutoFit/>
          </a:bodyPr>
          <a:lstStyle/>
          <a:p>
            <a:pPr algn="ctr"/>
            <a:r>
              <a:rPr lang="it-IT" dirty="0">
                <a:latin typeface="Verdana"/>
                <a:cs typeface="Verdana"/>
              </a:rPr>
              <a:t>Se ho una varianza nella fitness tra genotipi la fitness media di una popolazione tende ad aumentare e l’incremento è proporzionale alla varianza. Ciò significa che la popolazione, sottoposta a selezione si muove verso i valori massimi della fitness. </a:t>
            </a:r>
          </a:p>
        </p:txBody>
      </p:sp>
      <p:pic>
        <p:nvPicPr>
          <p:cNvPr id="3" name="Immagine 2"/>
          <p:cNvPicPr>
            <a:picLocks noChangeAspect="1"/>
          </p:cNvPicPr>
          <p:nvPr/>
        </p:nvPicPr>
        <p:blipFill>
          <a:blip r:embed="rId2"/>
          <a:stretch>
            <a:fillRect/>
          </a:stretch>
        </p:blipFill>
        <p:spPr>
          <a:xfrm>
            <a:off x="155575" y="1934755"/>
            <a:ext cx="3117998" cy="4788774"/>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208" y="2574842"/>
            <a:ext cx="3416300" cy="1983220"/>
          </a:xfrm>
          <a:prstGeom prst="rect">
            <a:avLst/>
          </a:prstGeom>
        </p:spPr>
      </p:pic>
      <p:sp>
        <p:nvSpPr>
          <p:cNvPr id="5" name="CasellaDiTesto 4"/>
          <p:cNvSpPr txBox="1"/>
          <p:nvPr/>
        </p:nvSpPr>
        <p:spPr>
          <a:xfrm>
            <a:off x="3737144" y="4558254"/>
            <a:ext cx="2655792" cy="369332"/>
          </a:xfrm>
          <a:prstGeom prst="rect">
            <a:avLst/>
          </a:prstGeom>
          <a:noFill/>
        </p:spPr>
        <p:txBody>
          <a:bodyPr wrap="none" rtlCol="0">
            <a:spAutoFit/>
          </a:bodyPr>
          <a:lstStyle/>
          <a:p>
            <a:r>
              <a:rPr lang="it-IT" dirty="0"/>
              <a:t>Selezione contro recessivo</a:t>
            </a:r>
          </a:p>
        </p:txBody>
      </p:sp>
    </p:spTree>
    <p:extLst>
      <p:ext uri="{BB962C8B-B14F-4D97-AF65-F5344CB8AC3E}">
        <p14:creationId xmlns:p14="http://schemas.microsoft.com/office/powerpoint/2010/main" val="4001324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TEOREMA FONDAMENTALE DELLA SELEZIONE NATURALE</a:t>
            </a:r>
          </a:p>
        </p:txBody>
      </p:sp>
      <p:graphicFrame>
        <p:nvGraphicFramePr>
          <p:cNvPr id="8" name="Tabella 7"/>
          <p:cNvGraphicFramePr>
            <a:graphicFrameLocks noGrp="1"/>
          </p:cNvGraphicFramePr>
          <p:nvPr/>
        </p:nvGraphicFramePr>
        <p:xfrm>
          <a:off x="273549" y="606926"/>
          <a:ext cx="6206721" cy="1656080"/>
        </p:xfrm>
        <a:graphic>
          <a:graphicData uri="http://schemas.openxmlformats.org/drawingml/2006/table">
            <a:tbl>
              <a:tblPr firstRow="1">
                <a:tableStyleId>{9D7B26C5-4107-4FEC-AEDC-1716B250A1EF}</a:tableStyleId>
              </a:tblPr>
              <a:tblGrid>
                <a:gridCol w="3417265">
                  <a:extLst>
                    <a:ext uri="{9D8B030D-6E8A-4147-A177-3AD203B41FA5}">
                      <a16:colId xmlns:a16="http://schemas.microsoft.com/office/drawing/2014/main" val="20000"/>
                    </a:ext>
                  </a:extLst>
                </a:gridCol>
                <a:gridCol w="869910">
                  <a:extLst>
                    <a:ext uri="{9D8B030D-6E8A-4147-A177-3AD203B41FA5}">
                      <a16:colId xmlns:a16="http://schemas.microsoft.com/office/drawing/2014/main" val="20001"/>
                    </a:ext>
                  </a:extLst>
                </a:gridCol>
                <a:gridCol w="923692">
                  <a:extLst>
                    <a:ext uri="{9D8B030D-6E8A-4147-A177-3AD203B41FA5}">
                      <a16:colId xmlns:a16="http://schemas.microsoft.com/office/drawing/2014/main" val="20002"/>
                    </a:ext>
                  </a:extLst>
                </a:gridCol>
                <a:gridCol w="995854">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t>
                      </a:r>
                      <a:r>
                        <a:rPr lang="it-IT" sz="1800" baseline="-25000" dirty="0">
                          <a:latin typeface="Verdana"/>
                          <a:cs typeface="Verdana"/>
                        </a:rPr>
                        <a:t>1</a:t>
                      </a:r>
                    </a:p>
                  </a:txBody>
                  <a:tcPr/>
                </a:tc>
                <a:tc>
                  <a:txBody>
                    <a:bodyPr/>
                    <a:lstStyle/>
                    <a:p>
                      <a:pPr algn="ctr"/>
                      <a:r>
                        <a:rPr lang="it-IT" sz="1800" dirty="0">
                          <a:latin typeface="Verdana"/>
                          <a:cs typeface="Verdana"/>
                        </a:rPr>
                        <a:t>A</a:t>
                      </a:r>
                      <a:r>
                        <a:rPr lang="it-IT" sz="1800" baseline="-25000" dirty="0">
                          <a:latin typeface="Verdana"/>
                          <a:cs typeface="Verdana"/>
                        </a:rPr>
                        <a:t>2</a:t>
                      </a:r>
                    </a:p>
                  </a:txBody>
                  <a:tcPr/>
                </a:tc>
                <a:tc>
                  <a:txBody>
                    <a:bodyPr/>
                    <a:lstStyle/>
                    <a:p>
                      <a:pPr algn="ctr"/>
                      <a:r>
                        <a:rPr lang="it-IT" sz="1800" dirty="0">
                          <a:latin typeface="Verdana"/>
                          <a:cs typeface="Verdana"/>
                        </a:rPr>
                        <a:t>A</a:t>
                      </a:r>
                      <a:r>
                        <a:rPr lang="it-IT" sz="1800" baseline="-25000" dirty="0">
                          <a:latin typeface="Verdana"/>
                          <a:cs typeface="Verdana"/>
                        </a:rPr>
                        <a:t>n</a:t>
                      </a: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2</a:t>
                      </a:r>
                      <a:endParaRPr lang="it-IT" sz="1800" i="1" baseline="-25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i="0" baseline="0" dirty="0" err="1">
                          <a:latin typeface="Verdana"/>
                          <a:cs typeface="Verdana"/>
                        </a:rPr>
                        <a:t>P</a:t>
                      </a:r>
                      <a:r>
                        <a:rPr lang="it-IT" sz="1800" i="0" baseline="-25000" dirty="0" err="1">
                          <a:latin typeface="Verdana"/>
                          <a:cs typeface="Verdana"/>
                        </a:rPr>
                        <a:t>n</a:t>
                      </a:r>
                      <a:endParaRPr lang="it-IT" sz="1800" i="0" baseline="-25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baseline="0" dirty="0">
                          <a:latin typeface="Verdana"/>
                          <a:cs typeface="Verdana"/>
                        </a:rPr>
                        <a:t>w</a:t>
                      </a:r>
                      <a:r>
                        <a:rPr lang="it-IT" sz="1800" baseline="-25000" dirty="0">
                          <a:latin typeface="Verdana"/>
                          <a:cs typeface="Verdana"/>
                        </a:rPr>
                        <a:t>1</a:t>
                      </a:r>
                    </a:p>
                  </a:txBody>
                  <a:tcPr/>
                </a:tc>
                <a:tc>
                  <a:txBody>
                    <a:bodyPr/>
                    <a:lstStyle/>
                    <a:p>
                      <a:pPr algn="ctr"/>
                      <a:r>
                        <a:rPr lang="it-IT" sz="1800" dirty="0">
                          <a:latin typeface="Verdana"/>
                          <a:cs typeface="Verdana"/>
                        </a:rPr>
                        <a:t>w</a:t>
                      </a:r>
                      <a:r>
                        <a:rPr lang="it-IT" sz="1800" baseline="-25000" dirty="0">
                          <a:latin typeface="Verdana"/>
                          <a:cs typeface="Verdana"/>
                        </a:rPr>
                        <a:t>2</a:t>
                      </a:r>
                    </a:p>
                  </a:txBody>
                  <a:tcPr/>
                </a:tc>
                <a:tc>
                  <a:txBody>
                    <a:bodyPr/>
                    <a:lstStyle/>
                    <a:p>
                      <a:pPr algn="ctr"/>
                      <a:r>
                        <a:rPr lang="it-IT" sz="1800" baseline="0" dirty="0" err="1">
                          <a:latin typeface="Verdana"/>
                          <a:cs typeface="Verdana"/>
                        </a:rPr>
                        <a:t>w</a:t>
                      </a:r>
                      <a:r>
                        <a:rPr lang="it-IT" sz="1800" baseline="-25000" dirty="0" err="1">
                          <a:latin typeface="Verdana"/>
                          <a:cs typeface="Verdana"/>
                        </a:rPr>
                        <a:t>n</a:t>
                      </a:r>
                      <a:endParaRPr lang="it-IT" sz="1800" baseline="-250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1</a:t>
                      </a:r>
                      <a:r>
                        <a:rPr lang="it-IT" sz="1800" dirty="0">
                          <a:latin typeface="Verdana"/>
                          <a:cs typeface="Verdana"/>
                        </a:rPr>
                        <a:t>w</a:t>
                      </a:r>
                      <a:r>
                        <a:rPr lang="it-IT" sz="1800" baseline="-25000" dirty="0">
                          <a:latin typeface="Verdana"/>
                          <a:cs typeface="Verdana"/>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2</a:t>
                      </a:r>
                      <a:r>
                        <a:rPr lang="it-IT" sz="1800" dirty="0">
                          <a:latin typeface="Verdana"/>
                          <a:cs typeface="Verdana"/>
                        </a:rPr>
                        <a:t>w</a:t>
                      </a:r>
                      <a:r>
                        <a:rPr lang="it-IT" sz="1800" baseline="-25000" dirty="0">
                          <a:latin typeface="Verdana"/>
                          <a:cs typeface="Verdana"/>
                        </a:rPr>
                        <a:t>2</a:t>
                      </a:r>
                      <a:endParaRPr lang="it-IT" sz="1800" i="0" baseline="-25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P</a:t>
                      </a:r>
                      <a:r>
                        <a:rPr lang="it-IT" sz="1800" baseline="-25000" dirty="0" err="1">
                          <a:latin typeface="Verdana"/>
                          <a:cs typeface="Verdana"/>
                        </a:rPr>
                        <a:t>n</a:t>
                      </a:r>
                      <a:r>
                        <a:rPr lang="it-IT" sz="1800" dirty="0" err="1">
                          <a:latin typeface="Verdana"/>
                          <a:cs typeface="Verdana"/>
                        </a:rPr>
                        <a:t>w</a:t>
                      </a:r>
                      <a:r>
                        <a:rPr lang="it-IT" sz="1800" baseline="-25000" dirty="0" err="1">
                          <a:latin typeface="Verdana"/>
                          <a:cs typeface="Verdana"/>
                        </a:rPr>
                        <a:t>n</a:t>
                      </a:r>
                      <a:endParaRPr lang="it-IT" sz="1800" i="0" baseline="-2500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7209628" y="808096"/>
            <a:ext cx="4586374" cy="646331"/>
          </a:xfrm>
          <a:prstGeom prst="rect">
            <a:avLst/>
          </a:prstGeom>
          <a:noFill/>
        </p:spPr>
        <p:txBody>
          <a:bodyPr wrap="square" rtlCol="0">
            <a:spAutoFit/>
          </a:bodyPr>
          <a:lstStyle/>
          <a:p>
            <a:r>
              <a:rPr lang="it-IT" dirty="0">
                <a:latin typeface="Verdana"/>
                <a:cs typeface="Verdana"/>
              </a:rPr>
              <a:t>W</a:t>
            </a:r>
            <a:r>
              <a:rPr lang="it-IT" baseline="-25000" dirty="0">
                <a:latin typeface="Verdana"/>
                <a:cs typeface="Verdana"/>
              </a:rPr>
              <a:t>m</a:t>
            </a:r>
            <a:r>
              <a:rPr lang="it-IT" dirty="0">
                <a:latin typeface="Verdana"/>
                <a:cs typeface="Verdana"/>
              </a:rPr>
              <a:t>  = P</a:t>
            </a:r>
            <a:r>
              <a:rPr lang="it-IT" baseline="-25000" dirty="0">
                <a:latin typeface="Verdana"/>
                <a:cs typeface="Verdana"/>
              </a:rPr>
              <a:t>1</a:t>
            </a:r>
            <a:r>
              <a:rPr lang="it-IT" dirty="0">
                <a:latin typeface="Verdana"/>
                <a:cs typeface="Verdana"/>
              </a:rPr>
              <a:t>w</a:t>
            </a:r>
            <a:r>
              <a:rPr lang="it-IT" baseline="-25000" dirty="0">
                <a:latin typeface="Verdana"/>
                <a:cs typeface="Verdana"/>
              </a:rPr>
              <a:t>1 </a:t>
            </a:r>
            <a:r>
              <a:rPr lang="it-IT" b="1" dirty="0">
                <a:latin typeface="Verdana"/>
                <a:cs typeface="Verdana"/>
              </a:rPr>
              <a:t>+ </a:t>
            </a:r>
            <a:r>
              <a:rPr lang="it-IT" dirty="0">
                <a:latin typeface="Verdana"/>
                <a:cs typeface="Verdana"/>
              </a:rPr>
              <a:t>P</a:t>
            </a:r>
            <a:r>
              <a:rPr lang="it-IT" baseline="-25000" dirty="0">
                <a:latin typeface="Verdana"/>
                <a:cs typeface="Verdana"/>
              </a:rPr>
              <a:t>2</a:t>
            </a:r>
            <a:r>
              <a:rPr lang="it-IT" dirty="0">
                <a:latin typeface="Verdana"/>
                <a:cs typeface="Verdana"/>
              </a:rPr>
              <a:t>w</a:t>
            </a:r>
            <a:r>
              <a:rPr lang="it-IT" baseline="-25000" dirty="0">
                <a:latin typeface="Verdana"/>
                <a:cs typeface="Verdana"/>
              </a:rPr>
              <a:t>2</a:t>
            </a:r>
            <a:r>
              <a:rPr lang="it-IT" dirty="0">
                <a:latin typeface="Verdana"/>
                <a:cs typeface="Verdana"/>
              </a:rPr>
              <a:t> +…+ P</a:t>
            </a:r>
            <a:r>
              <a:rPr lang="it-IT" baseline="-25000" dirty="0">
                <a:latin typeface="Verdana"/>
                <a:cs typeface="Verdana"/>
              </a:rPr>
              <a:t>n</a:t>
            </a:r>
            <a:r>
              <a:rPr lang="it-IT" dirty="0">
                <a:latin typeface="Verdana"/>
                <a:cs typeface="Verdana"/>
              </a:rPr>
              <a:t>w</a:t>
            </a:r>
            <a:r>
              <a:rPr lang="it-IT" baseline="-25000" dirty="0">
                <a:latin typeface="Verdana"/>
                <a:cs typeface="Verdana"/>
              </a:rPr>
              <a:t>n</a:t>
            </a:r>
            <a:r>
              <a:rPr lang="it-IT" dirty="0">
                <a:latin typeface="Verdana"/>
                <a:cs typeface="Verdana"/>
              </a:rPr>
              <a:t> = </a:t>
            </a:r>
            <a:r>
              <a:rPr lang="it-IT" dirty="0"/>
              <a:t>∑ P</a:t>
            </a:r>
            <a:r>
              <a:rPr lang="it-IT" baseline="-25000" dirty="0"/>
              <a:t>i</a:t>
            </a:r>
            <a:r>
              <a:rPr lang="it-IT" dirty="0"/>
              <a:t>W</a:t>
            </a:r>
            <a:r>
              <a:rPr lang="it-IT" baseline="-25000" dirty="0"/>
              <a:t>i</a:t>
            </a:r>
          </a:p>
          <a:p>
            <a:r>
              <a:rPr lang="it-IT" b="1" dirty="0">
                <a:latin typeface="Verdana"/>
                <a:cs typeface="Verdana"/>
              </a:rPr>
              <a:t> </a:t>
            </a:r>
            <a:endParaRPr lang="it-IT" baseline="-25000" dirty="0">
              <a:latin typeface="Verdana"/>
              <a:cs typeface="Verdana"/>
            </a:endParaRPr>
          </a:p>
        </p:txBody>
      </p:sp>
      <p:sp>
        <p:nvSpPr>
          <p:cNvPr id="9" name="CasellaDiTesto 8"/>
          <p:cNvSpPr txBox="1"/>
          <p:nvPr/>
        </p:nvSpPr>
        <p:spPr>
          <a:xfrm>
            <a:off x="7405325" y="1422266"/>
            <a:ext cx="1846018" cy="646331"/>
          </a:xfrm>
          <a:prstGeom prst="rect">
            <a:avLst/>
          </a:prstGeom>
          <a:noFill/>
        </p:spPr>
        <p:txBody>
          <a:bodyPr wrap="square" rtlCol="0">
            <a:spAutoFit/>
          </a:bodyPr>
          <a:lstStyle/>
          <a:p>
            <a:r>
              <a:rPr lang="it-IT" dirty="0">
                <a:latin typeface="Verdana"/>
                <a:cs typeface="Verdana"/>
              </a:rPr>
              <a:t>P</a:t>
            </a:r>
            <a:r>
              <a:rPr lang="it-IT" baseline="-25000" dirty="0">
                <a:latin typeface="Verdana"/>
                <a:cs typeface="Verdana"/>
              </a:rPr>
              <a:t>i</a:t>
            </a:r>
            <a:r>
              <a:rPr lang="it-IT" dirty="0">
                <a:latin typeface="Verdana"/>
                <a:cs typeface="Verdana"/>
              </a:rPr>
              <a:t>’  = </a:t>
            </a:r>
            <a:r>
              <a:rPr lang="it-IT" dirty="0"/>
              <a:t>P</a:t>
            </a:r>
            <a:r>
              <a:rPr lang="it-IT" baseline="-25000" dirty="0"/>
              <a:t>i</a:t>
            </a:r>
            <a:r>
              <a:rPr lang="it-IT" dirty="0"/>
              <a:t>W</a:t>
            </a:r>
            <a:r>
              <a:rPr lang="it-IT" baseline="-25000" dirty="0"/>
              <a:t>i </a:t>
            </a:r>
            <a:r>
              <a:rPr lang="it-IT" dirty="0"/>
              <a:t>/ </a:t>
            </a:r>
            <a:r>
              <a:rPr lang="it-IT" dirty="0" err="1">
                <a:latin typeface="Verdana"/>
                <a:cs typeface="Verdana"/>
              </a:rPr>
              <a:t>W</a:t>
            </a:r>
            <a:r>
              <a:rPr lang="it-IT" baseline="-25000" dirty="0" err="1">
                <a:latin typeface="Verdana"/>
                <a:cs typeface="Verdana"/>
              </a:rPr>
              <a:t>m</a:t>
            </a:r>
            <a:endParaRPr lang="it-IT" baseline="-25000" dirty="0"/>
          </a:p>
          <a:p>
            <a:r>
              <a:rPr lang="it-IT" b="1" dirty="0">
                <a:latin typeface="Verdana"/>
                <a:cs typeface="Verdana"/>
              </a:rPr>
              <a:t> </a:t>
            </a:r>
            <a:endParaRPr lang="it-IT" baseline="-25000" dirty="0">
              <a:latin typeface="Verdana"/>
              <a:cs typeface="Verdana"/>
            </a:endParaRPr>
          </a:p>
        </p:txBody>
      </p:sp>
      <p:sp>
        <p:nvSpPr>
          <p:cNvPr id="10" name="CasellaDiTesto 9"/>
          <p:cNvSpPr txBox="1"/>
          <p:nvPr/>
        </p:nvSpPr>
        <p:spPr>
          <a:xfrm>
            <a:off x="7326802" y="1892133"/>
            <a:ext cx="4865198" cy="646331"/>
          </a:xfrm>
          <a:prstGeom prst="rect">
            <a:avLst/>
          </a:prstGeom>
          <a:noFill/>
        </p:spPr>
        <p:txBody>
          <a:bodyPr wrap="square" rtlCol="0">
            <a:spAutoFit/>
          </a:bodyPr>
          <a:lstStyle/>
          <a:p>
            <a:r>
              <a:rPr lang="it-IT" dirty="0">
                <a:latin typeface="Verdana"/>
                <a:cs typeface="Verdana"/>
              </a:rPr>
              <a:t>W</a:t>
            </a:r>
            <a:r>
              <a:rPr lang="it-IT" baseline="-25000" dirty="0">
                <a:latin typeface="Verdana"/>
                <a:cs typeface="Verdana"/>
              </a:rPr>
              <a:t>m</a:t>
            </a:r>
            <a:r>
              <a:rPr lang="it-IT" dirty="0">
                <a:latin typeface="Verdana"/>
                <a:cs typeface="Verdana"/>
              </a:rPr>
              <a:t>’  =  </a:t>
            </a:r>
            <a:r>
              <a:rPr lang="it-IT" dirty="0"/>
              <a:t>∑ P</a:t>
            </a:r>
            <a:r>
              <a:rPr lang="it-IT" baseline="-25000" dirty="0"/>
              <a:t>i</a:t>
            </a:r>
            <a:r>
              <a:rPr lang="it-IT" dirty="0"/>
              <a:t>’</a:t>
            </a:r>
            <a:r>
              <a:rPr lang="it-IT" baseline="-25000" dirty="0"/>
              <a:t> </a:t>
            </a:r>
            <a:r>
              <a:rPr lang="it-IT" dirty="0"/>
              <a:t>W</a:t>
            </a:r>
            <a:r>
              <a:rPr lang="it-IT" baseline="-25000" dirty="0"/>
              <a:t>i</a:t>
            </a:r>
            <a:r>
              <a:rPr lang="it-IT" dirty="0"/>
              <a:t> = </a:t>
            </a:r>
            <a:r>
              <a:rPr lang="it-IT" dirty="0">
                <a:latin typeface="Verdana"/>
                <a:cs typeface="Verdana"/>
              </a:rPr>
              <a:t>=  </a:t>
            </a:r>
            <a:r>
              <a:rPr lang="it-IT" dirty="0"/>
              <a:t>∑ (P</a:t>
            </a:r>
            <a:r>
              <a:rPr lang="it-IT" baseline="-25000" dirty="0"/>
              <a:t>i</a:t>
            </a:r>
            <a:r>
              <a:rPr lang="it-IT" dirty="0"/>
              <a:t>W</a:t>
            </a:r>
            <a:r>
              <a:rPr lang="it-IT" baseline="-25000" dirty="0"/>
              <a:t>i </a:t>
            </a:r>
            <a:r>
              <a:rPr lang="it-IT" dirty="0"/>
              <a:t>/ </a:t>
            </a:r>
            <a:r>
              <a:rPr lang="it-IT" dirty="0">
                <a:latin typeface="Verdana"/>
                <a:cs typeface="Verdana"/>
              </a:rPr>
              <a:t>W</a:t>
            </a:r>
            <a:r>
              <a:rPr lang="it-IT" baseline="-25000" dirty="0">
                <a:latin typeface="Verdana"/>
                <a:cs typeface="Verdana"/>
              </a:rPr>
              <a:t>m</a:t>
            </a:r>
            <a:r>
              <a:rPr lang="it-IT" dirty="0">
                <a:latin typeface="Verdana"/>
                <a:cs typeface="Verdana"/>
              </a:rPr>
              <a:t>)</a:t>
            </a:r>
            <a:r>
              <a:rPr lang="it-IT" dirty="0"/>
              <a:t>W</a:t>
            </a:r>
            <a:r>
              <a:rPr lang="it-IT" baseline="-25000" dirty="0"/>
              <a:t>i</a:t>
            </a:r>
            <a:r>
              <a:rPr lang="it-IT" dirty="0"/>
              <a:t>  </a:t>
            </a:r>
            <a:endParaRPr lang="it-IT" baseline="-25000" dirty="0"/>
          </a:p>
          <a:p>
            <a:r>
              <a:rPr lang="it-IT" b="1" dirty="0">
                <a:latin typeface="Verdana"/>
                <a:cs typeface="Verdana"/>
              </a:rPr>
              <a:t> </a:t>
            </a:r>
            <a:endParaRPr lang="it-IT" baseline="-25000" dirty="0">
              <a:latin typeface="Verdana"/>
              <a:cs typeface="Verdana"/>
            </a:endParaRPr>
          </a:p>
        </p:txBody>
      </p:sp>
      <p:sp>
        <p:nvSpPr>
          <p:cNvPr id="11" name="Text Box 19"/>
          <p:cNvSpPr txBox="1">
            <a:spLocks noChangeArrowheads="1"/>
          </p:cNvSpPr>
          <p:nvPr/>
        </p:nvSpPr>
        <p:spPr bwMode="auto">
          <a:xfrm>
            <a:off x="0" y="2580617"/>
            <a:ext cx="12192000" cy="3888244"/>
          </a:xfrm>
          <a:prstGeom prst="rect">
            <a:avLst/>
          </a:prstGeom>
          <a:noFill/>
          <a:ln w="9525">
            <a:noFill/>
            <a:miter lim="800000"/>
            <a:headEnd/>
            <a:tailEnd/>
          </a:ln>
          <a:effectLst/>
        </p:spPr>
        <p:txBody>
          <a:bodyPr wrap="square">
            <a:prstTxWarp prst="textNoShape">
              <a:avLst/>
            </a:prstTxWarp>
            <a:spAutoFit/>
          </a:bodyPr>
          <a:lstStyle/>
          <a:p>
            <a:pPr algn="ctr"/>
            <a:r>
              <a:rPr lang="it-IT" sz="2000" b="1" dirty="0">
                <a:latin typeface="Verdana"/>
                <a:cs typeface="Verdana"/>
              </a:rPr>
              <a:t>Indice di </a:t>
            </a:r>
            <a:r>
              <a:rPr lang="it-IT" sz="2000" b="1" dirty="0" err="1">
                <a:latin typeface="Verdana"/>
                <a:cs typeface="Verdana"/>
              </a:rPr>
              <a:t>Crow</a:t>
            </a:r>
            <a:r>
              <a:rPr lang="it-IT" sz="2000" b="1" dirty="0">
                <a:latin typeface="Verdana"/>
                <a:cs typeface="Verdana"/>
              </a:rPr>
              <a:t>  (cioè incremento della fitness nella popolazione)</a:t>
            </a:r>
          </a:p>
          <a:p>
            <a:pPr algn="ctr"/>
            <a:endParaRPr lang="it-IT" sz="2000" b="1" dirty="0">
              <a:latin typeface="Verdana"/>
              <a:cs typeface="Verdana"/>
            </a:endParaRPr>
          </a:p>
          <a:p>
            <a:pPr algn="ctr"/>
            <a:r>
              <a:rPr lang="it-IT" sz="2000" dirty="0">
                <a:latin typeface="Verdana"/>
                <a:cs typeface="Verdana"/>
              </a:rPr>
              <a:t>I = (W</a:t>
            </a:r>
            <a:r>
              <a:rPr lang="it-IT" sz="2000" baseline="-25000" dirty="0">
                <a:latin typeface="Verdana"/>
                <a:cs typeface="Verdana"/>
              </a:rPr>
              <a:t>m</a:t>
            </a:r>
            <a:r>
              <a:rPr lang="it-IT" sz="2000" dirty="0">
                <a:latin typeface="Verdana"/>
                <a:cs typeface="Verdana"/>
              </a:rPr>
              <a:t>’-W</a:t>
            </a:r>
            <a:r>
              <a:rPr lang="it-IT" sz="2000" baseline="-25000" dirty="0">
                <a:latin typeface="Verdana"/>
                <a:cs typeface="Verdana"/>
              </a:rPr>
              <a:t>m</a:t>
            </a:r>
            <a:r>
              <a:rPr lang="it-IT" sz="2000" dirty="0">
                <a:latin typeface="Verdana"/>
                <a:cs typeface="Verdana"/>
              </a:rPr>
              <a:t>) / W</a:t>
            </a:r>
            <a:r>
              <a:rPr lang="it-IT" sz="2000" baseline="-25000" dirty="0">
                <a:latin typeface="Verdana"/>
                <a:cs typeface="Verdana"/>
              </a:rPr>
              <a:t>m</a:t>
            </a:r>
            <a:r>
              <a:rPr lang="it-IT" sz="2000" dirty="0">
                <a:latin typeface="Verdana"/>
                <a:cs typeface="Verdana"/>
              </a:rPr>
              <a:t> = [</a:t>
            </a:r>
            <a:r>
              <a:rPr lang="it-IT" sz="2000" dirty="0"/>
              <a:t>∑ (P</a:t>
            </a:r>
            <a:r>
              <a:rPr lang="it-IT" sz="2000" baseline="-25000" dirty="0"/>
              <a:t>i</a:t>
            </a:r>
            <a:r>
              <a:rPr lang="it-IT" sz="2000" dirty="0"/>
              <a:t>W</a:t>
            </a:r>
            <a:r>
              <a:rPr lang="it-IT" sz="2000" baseline="-25000" dirty="0"/>
              <a:t>i </a:t>
            </a:r>
            <a:r>
              <a:rPr lang="it-IT" sz="2000" dirty="0"/>
              <a:t>/ </a:t>
            </a:r>
            <a:r>
              <a:rPr lang="it-IT" sz="2000" dirty="0">
                <a:latin typeface="Verdana"/>
                <a:cs typeface="Verdana"/>
              </a:rPr>
              <a:t>W</a:t>
            </a:r>
            <a:r>
              <a:rPr lang="it-IT" sz="2000" baseline="-25000" dirty="0">
                <a:latin typeface="Verdana"/>
                <a:cs typeface="Verdana"/>
              </a:rPr>
              <a:t>m</a:t>
            </a:r>
            <a:r>
              <a:rPr lang="it-IT" sz="2000" dirty="0">
                <a:latin typeface="Verdana"/>
                <a:cs typeface="Verdana"/>
              </a:rPr>
              <a:t>)</a:t>
            </a:r>
            <a:r>
              <a:rPr lang="it-IT" sz="2000" dirty="0"/>
              <a:t>W</a:t>
            </a:r>
            <a:r>
              <a:rPr lang="it-IT" sz="2000" baseline="-25000" dirty="0"/>
              <a:t>i</a:t>
            </a:r>
            <a:r>
              <a:rPr lang="it-IT" sz="2000" dirty="0"/>
              <a:t>]</a:t>
            </a:r>
            <a:r>
              <a:rPr lang="it-IT" sz="2000" dirty="0">
                <a:latin typeface="Verdana"/>
                <a:cs typeface="Verdana"/>
              </a:rPr>
              <a:t> –W</a:t>
            </a:r>
            <a:r>
              <a:rPr lang="it-IT" sz="2000" baseline="-25000" dirty="0">
                <a:latin typeface="Verdana"/>
                <a:cs typeface="Verdana"/>
              </a:rPr>
              <a:t>m </a:t>
            </a:r>
            <a:r>
              <a:rPr lang="it-IT" sz="2000" dirty="0">
                <a:latin typeface="Verdana"/>
                <a:cs typeface="Verdana"/>
              </a:rPr>
              <a:t>/ W</a:t>
            </a:r>
            <a:r>
              <a:rPr lang="it-IT" sz="2000" baseline="-25000" dirty="0">
                <a:latin typeface="Verdana"/>
                <a:cs typeface="Verdana"/>
              </a:rPr>
              <a:t>m</a:t>
            </a:r>
            <a:r>
              <a:rPr lang="it-IT" sz="2000" dirty="0">
                <a:latin typeface="Verdana"/>
                <a:cs typeface="Verdana"/>
              </a:rPr>
              <a:t> =</a:t>
            </a:r>
          </a:p>
          <a:p>
            <a:pPr algn="ctr"/>
            <a:endParaRPr lang="it-IT" sz="2000" dirty="0">
              <a:latin typeface="Verdana"/>
              <a:cs typeface="Verdana"/>
            </a:endParaRPr>
          </a:p>
          <a:p>
            <a:pPr algn="ctr"/>
            <a:r>
              <a:rPr lang="it-IT" sz="2000" dirty="0">
                <a:latin typeface="Verdana"/>
                <a:cs typeface="Verdana"/>
              </a:rPr>
              <a:t>(1/W</a:t>
            </a:r>
            <a:r>
              <a:rPr lang="it-IT" sz="2000" baseline="-25000" dirty="0">
                <a:latin typeface="Verdana"/>
                <a:cs typeface="Verdana"/>
              </a:rPr>
              <a:t>m</a:t>
            </a:r>
            <a:r>
              <a:rPr lang="it-IT" sz="2000" dirty="0">
                <a:latin typeface="Verdana"/>
                <a:cs typeface="Verdana"/>
              </a:rPr>
              <a:t>) [</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a:t>
            </a:r>
            <a:r>
              <a:rPr lang="it-IT" sz="2000" dirty="0">
                <a:latin typeface="Verdana"/>
                <a:cs typeface="Verdana"/>
              </a:rPr>
              <a:t>] / W</a:t>
            </a:r>
            <a:r>
              <a:rPr lang="it-IT" sz="2000" baseline="-25000" dirty="0">
                <a:latin typeface="Verdana"/>
                <a:cs typeface="Verdana"/>
              </a:rPr>
              <a:t>m</a:t>
            </a:r>
            <a:r>
              <a:rPr lang="it-IT" sz="2000" dirty="0">
                <a:latin typeface="Verdana"/>
                <a:cs typeface="Verdana"/>
              </a:rPr>
              <a:t> = </a:t>
            </a:r>
          </a:p>
          <a:p>
            <a:pPr algn="ctr"/>
            <a:endParaRPr lang="it-IT" sz="2000" baseline="30000" dirty="0">
              <a:latin typeface="Verdana"/>
              <a:cs typeface="Verdana"/>
            </a:endParaRPr>
          </a:p>
          <a:p>
            <a:pPr algn="ctr"/>
            <a:r>
              <a:rPr lang="it-IT" sz="2000" dirty="0">
                <a:latin typeface="Verdana"/>
                <a:cs typeface="Verdana"/>
              </a:rPr>
              <a:t>[</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a:t>
            </a:r>
            <a:r>
              <a:rPr lang="it-IT" sz="2000" dirty="0">
                <a:latin typeface="Verdana"/>
                <a:cs typeface="Verdana"/>
              </a:rPr>
              <a:t>] / W</a:t>
            </a:r>
            <a:r>
              <a:rPr lang="it-IT" sz="2000" baseline="-25000" dirty="0">
                <a:latin typeface="Verdana"/>
                <a:cs typeface="Verdana"/>
              </a:rPr>
              <a:t>m</a:t>
            </a:r>
            <a:r>
              <a:rPr lang="it-IT" sz="2000" baseline="30000" dirty="0">
                <a:latin typeface="Verdana"/>
                <a:cs typeface="Verdana"/>
              </a:rPr>
              <a:t>2</a:t>
            </a:r>
          </a:p>
          <a:p>
            <a:pPr algn="ctr"/>
            <a:endParaRPr lang="it-IT" sz="2000" baseline="30000" dirty="0">
              <a:latin typeface="Verdana"/>
              <a:cs typeface="Verdana"/>
            </a:endParaRPr>
          </a:p>
          <a:p>
            <a:pPr algn="ctr"/>
            <a:r>
              <a:rPr lang="it-IT" sz="2000" dirty="0">
                <a:latin typeface="Verdana"/>
                <a:cs typeface="Verdana"/>
              </a:rPr>
              <a:t>Il fattore </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 </a:t>
            </a:r>
            <a:r>
              <a:rPr lang="it-IT" sz="2000" dirty="0">
                <a:latin typeface="Verdana"/>
                <a:cs typeface="Verdana"/>
              </a:rPr>
              <a:t>altro non è che una varianza </a:t>
            </a:r>
          </a:p>
          <a:p>
            <a:pPr algn="ctr"/>
            <a:endParaRPr lang="it-IT" sz="2000" b="1" dirty="0">
              <a:latin typeface="Verdana"/>
              <a:cs typeface="Verdana"/>
            </a:endParaRPr>
          </a:p>
          <a:p>
            <a:pPr algn="ctr"/>
            <a:r>
              <a:rPr lang="it-IT" sz="2000" b="1" dirty="0">
                <a:latin typeface="Verdana"/>
                <a:cs typeface="Verdana"/>
              </a:rPr>
              <a:t>I = V fitness/W</a:t>
            </a:r>
            <a:r>
              <a:rPr lang="it-IT" sz="2000" b="1" baseline="-25000" dirty="0">
                <a:latin typeface="Verdana"/>
                <a:cs typeface="Verdana"/>
              </a:rPr>
              <a:t>m</a:t>
            </a:r>
            <a:r>
              <a:rPr lang="it-IT" sz="2000" b="1" baseline="30000" dirty="0">
                <a:latin typeface="Verdana"/>
                <a:cs typeface="Verdana"/>
              </a:rPr>
              <a:t>2</a:t>
            </a:r>
            <a:r>
              <a:rPr lang="it-IT" sz="2000" b="1" dirty="0">
                <a:latin typeface="Verdana"/>
                <a:cs typeface="Verdana"/>
              </a:rPr>
              <a:t>≈</a:t>
            </a:r>
            <a:r>
              <a:rPr lang="it-IT" sz="2000" b="1" baseline="30000" dirty="0">
                <a:latin typeface="Verdana"/>
                <a:cs typeface="Verdana"/>
              </a:rPr>
              <a:t>  </a:t>
            </a:r>
            <a:r>
              <a:rPr lang="it-IT" sz="2000" b="1" dirty="0">
                <a:latin typeface="Verdana"/>
                <a:cs typeface="Verdana"/>
              </a:rPr>
              <a:t>Varianza della fitness</a:t>
            </a:r>
          </a:p>
          <a:p>
            <a:pPr algn="ctr"/>
            <a:endParaRPr lang="it-IT" sz="2000" dirty="0">
              <a:latin typeface="Verdana"/>
              <a:cs typeface="Verdana"/>
            </a:endParaRPr>
          </a:p>
          <a:p>
            <a:pPr algn="ctr"/>
            <a:r>
              <a:rPr lang="it-IT" sz="2000" dirty="0">
                <a:latin typeface="Verdana"/>
                <a:cs typeface="Verdana"/>
              </a:rPr>
              <a:t> </a:t>
            </a:r>
            <a:endParaRPr lang="it-IT" sz="2000" baseline="-25000" dirty="0">
              <a:latin typeface="Verdana"/>
              <a:cs typeface="Verdana"/>
            </a:endParaRPr>
          </a:p>
        </p:txBody>
      </p:sp>
    </p:spTree>
    <p:extLst>
      <p:ext uri="{BB962C8B-B14F-4D97-AF65-F5344CB8AC3E}">
        <p14:creationId xmlns:p14="http://schemas.microsoft.com/office/powerpoint/2010/main" val="40013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1"/>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0" y="76201"/>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Differenti</a:t>
            </a:r>
            <a:r>
              <a:rPr lang="en-US" altLang="it-IT" sz="2800" dirty="0">
                <a:solidFill>
                  <a:srgbClr val="000000"/>
                </a:solidFill>
                <a:latin typeface="Times New Roman" pitchFamily="18" charset="0"/>
              </a:rPr>
              <a:t> tipi </a:t>
            </a:r>
            <a:r>
              <a:rPr lang="en-US" altLang="it-IT" sz="2800" dirty="0" err="1">
                <a:solidFill>
                  <a:srgbClr val="000000"/>
                </a:solidFill>
                <a:latin typeface="Times New Roman" pitchFamily="18" charset="0"/>
              </a:rPr>
              <a:t>di</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direzionale</a:t>
            </a:r>
            <a:r>
              <a:rPr lang="en-US" altLang="it-IT" sz="2800" dirty="0">
                <a:solidFill>
                  <a:srgbClr val="000000"/>
                </a:solidFill>
                <a:latin typeface="Times New Roman" pitchFamily="18" charset="0"/>
              </a:rPr>
              <a:t> (1)</a:t>
            </a:r>
          </a:p>
          <a:p>
            <a:pPr algn="ctr" eaLnBrk="1" fontAlgn="base" hangingPunct="1">
              <a:spcBef>
                <a:spcPct val="0"/>
              </a:spcBef>
              <a:spcAft>
                <a:spcPct val="0"/>
              </a:spcAft>
              <a:buNone/>
            </a:pPr>
            <a:r>
              <a:rPr lang="en-US" altLang="it-IT" sz="2800" dirty="0">
                <a:solidFill>
                  <a:srgbClr val="000000"/>
                </a:solidFill>
                <a:latin typeface="Times New Roman" pitchFamily="18" charset="0"/>
              </a:rPr>
              <a:t>  </a:t>
            </a:r>
            <a:endParaRPr lang="en-US" altLang="it-IT" sz="1800" dirty="0">
              <a:solidFill>
                <a:srgbClr val="FF0000"/>
              </a:solidFill>
              <a:latin typeface="Times New Roman" pitchFamily="18" charset="0"/>
            </a:endParaRPr>
          </a:p>
        </p:txBody>
      </p:sp>
      <p:sp>
        <p:nvSpPr>
          <p:cNvPr id="9219" name="Text Box 4"/>
          <p:cNvSpPr txBox="1">
            <a:spLocks noChangeArrowheads="1"/>
          </p:cNvSpPr>
          <p:nvPr/>
        </p:nvSpPr>
        <p:spPr bwMode="auto">
          <a:xfrm>
            <a:off x="1905000" y="762000"/>
            <a:ext cx="8763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r>
              <a:rPr lang="en-US" altLang="it-IT" sz="2000" dirty="0" err="1">
                <a:solidFill>
                  <a:srgbClr val="000000"/>
                </a:solidFill>
                <a:latin typeface="Times New Roman" pitchFamily="18" charset="0"/>
              </a:rPr>
              <a:t>Nella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direzionale</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contro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il</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fenotipo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dominante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è </a:t>
            </a:r>
            <a:r>
              <a:rPr lang="en-US" altLang="it-IT" sz="2000" dirty="0">
                <a:solidFill>
                  <a:srgbClr val="FF0000"/>
                </a:solidFill>
                <a:latin typeface="Times New Roman" pitchFamily="18" charset="0"/>
              </a:rPr>
              <a:t>molto </a:t>
            </a:r>
            <a:r>
              <a:rPr lang="en-US" altLang="it-IT" sz="2000" dirty="0" err="1">
                <a:solidFill>
                  <a:srgbClr val="FF0000"/>
                </a:solidFill>
                <a:latin typeface="Times New Roman" pitchFamily="18" charset="0"/>
              </a:rPr>
              <a:t>efficiente</a:t>
            </a:r>
            <a:r>
              <a:rPr lang="en-US" altLang="it-IT" sz="2000" dirty="0">
                <a:solidFill>
                  <a:srgbClr val="FF0000"/>
                </a:solidFill>
                <a:latin typeface="Times New Roman" pitchFamily="18" charset="0"/>
              </a:rPr>
              <a:t> </a:t>
            </a:r>
            <a:r>
              <a:rPr lang="en-US" altLang="it-IT" sz="2000" dirty="0">
                <a:solidFill>
                  <a:srgbClr val="000000"/>
                </a:solidFill>
                <a:latin typeface="Times New Roman" pitchFamily="18" charset="0"/>
              </a:rPr>
              <a:t>in </a:t>
            </a:r>
            <a:r>
              <a:rPr lang="en-US" altLang="it-IT" sz="2000" dirty="0" err="1">
                <a:solidFill>
                  <a:srgbClr val="000000"/>
                </a:solidFill>
                <a:latin typeface="Times New Roman" pitchFamily="18" charset="0"/>
              </a:rPr>
              <a:t>quanto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alleli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sono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esposti</a:t>
            </a:r>
            <a:r>
              <a:rPr lang="en-US" altLang="it-IT" sz="2000" dirty="0">
                <a:solidFill>
                  <a:srgbClr val="000000"/>
                </a:solidFill>
                <a:latin typeface="Times New Roman" pitchFamily="18" charset="0"/>
              </a:rPr>
              <a:t> non solo </a:t>
            </a:r>
            <a:r>
              <a:rPr lang="en-US" altLang="it-IT" sz="2000" dirty="0" err="1">
                <a:solidFill>
                  <a:srgbClr val="000000"/>
                </a:solidFill>
                <a:latin typeface="Times New Roman" pitchFamily="18" charset="0"/>
              </a:rPr>
              <a:t>nell’omozigote</a:t>
            </a:r>
            <a:r>
              <a:rPr lang="en-US" altLang="it-IT" sz="2000" dirty="0">
                <a:solidFill>
                  <a:srgbClr val="000000"/>
                </a:solidFill>
                <a:latin typeface="Times New Roman" pitchFamily="18" charset="0"/>
              </a:rPr>
              <a:t>, ma </a:t>
            </a:r>
            <a:r>
              <a:rPr lang="en-US" altLang="it-IT" sz="2000" dirty="0" err="1">
                <a:solidFill>
                  <a:srgbClr val="000000"/>
                </a:solidFill>
                <a:latin typeface="Times New Roman" pitchFamily="18" charset="0"/>
              </a:rPr>
              <a:t>anche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nell’eterozigote</a:t>
            </a:r>
            <a:r>
              <a:rPr lang="en-US" altLang="it-IT" sz="2000" dirty="0">
                <a:solidFill>
                  <a:srgbClr val="000000"/>
                </a:solidFill>
                <a:latin typeface="Times New Roman" pitchFamily="18" charset="0"/>
              </a:rPr>
              <a:t>.</a:t>
            </a:r>
          </a:p>
          <a:p>
            <a:pPr algn="just" eaLnBrk="1" fontAlgn="base" hangingPunct="1">
              <a:spcBef>
                <a:spcPct val="0"/>
              </a:spcBef>
              <a:spcAft>
                <a:spcPct val="0"/>
              </a:spcAft>
              <a:buNone/>
            </a:pPr>
            <a:r>
              <a:rPr lang="en-US" altLang="it-IT" sz="2000" dirty="0" err="1">
                <a:solidFill>
                  <a:srgbClr val="000000"/>
                </a:solidFill>
                <a:latin typeface="Times New Roman" pitchFamily="18" charset="0"/>
              </a:rPr>
              <a:t>Questo</a:t>
            </a:r>
            <a:r>
              <a:rPr lang="en-US" altLang="it-IT" sz="2000" dirty="0">
                <a:solidFill>
                  <a:srgbClr val="000000"/>
                </a:solidFill>
                <a:latin typeface="Times New Roman" pitchFamily="18" charset="0"/>
              </a:rPr>
              <a:t> è molto </a:t>
            </a:r>
            <a:r>
              <a:rPr lang="en-US" altLang="it-IT" sz="2000" dirty="0" err="1">
                <a:solidFill>
                  <a:srgbClr val="000000"/>
                </a:solidFill>
                <a:latin typeface="Times New Roman" pitchFamily="18" charset="0"/>
              </a:rPr>
              <a:t>importante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perchè</a:t>
            </a:r>
            <a:r>
              <a:rPr lang="en-US" altLang="it-IT" sz="2000" dirty="0">
                <a:solidFill>
                  <a:srgbClr val="000000"/>
                </a:solidFill>
                <a:latin typeface="Times New Roman" pitchFamily="18" charset="0"/>
              </a:rPr>
              <a:t> per </a:t>
            </a:r>
            <a:r>
              <a:rPr lang="en-US" altLang="it-IT" sz="2000" dirty="0" err="1">
                <a:solidFill>
                  <a:srgbClr val="000000"/>
                </a:solidFill>
                <a:latin typeface="Times New Roman" pitchFamily="18" charset="0"/>
              </a:rPr>
              <a:t>frequenze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basse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contro-selezionato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esso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presente</a:t>
            </a:r>
            <a:r>
              <a:rPr lang="en-US" altLang="it-IT" sz="2000" dirty="0">
                <a:solidFill>
                  <a:srgbClr val="000000"/>
                </a:solidFill>
                <a:latin typeface="Times New Roman" pitchFamily="18" charset="0"/>
              </a:rPr>
              <a:t> quasi </a:t>
            </a:r>
            <a:r>
              <a:rPr lang="en-US" altLang="it-IT" sz="2000" dirty="0" err="1">
                <a:solidFill>
                  <a:srgbClr val="000000"/>
                </a:solidFill>
                <a:latin typeface="Times New Roman" pitchFamily="18" charset="0"/>
              </a:rPr>
              <a:t>esclusivamente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eterozigoti</a:t>
            </a:r>
            <a:r>
              <a:rPr lang="en-US" altLang="it-IT" sz="2000" dirty="0">
                <a:solidFill>
                  <a:srgbClr val="000000"/>
                </a:solidFill>
                <a:latin typeface="Times New Roman" pitchFamily="18" charset="0"/>
              </a:rPr>
              <a:t>. In </a:t>
            </a:r>
            <a:r>
              <a:rPr lang="en-US" altLang="it-IT" sz="2000" dirty="0" err="1">
                <a:solidFill>
                  <a:srgbClr val="000000"/>
                </a:solidFill>
                <a:latin typeface="Times New Roman" pitchFamily="18" charset="0"/>
              </a:rPr>
              <a:t>assenza</a:t>
            </a:r>
            <a:r>
              <a:rPr lang="en-US" altLang="it-IT" sz="2000" dirty="0">
                <a:solidFill>
                  <a:srgbClr val="000000"/>
                </a:solidFill>
                <a:latin typeface="Times New Roman" pitchFamily="18" charset="0"/>
              </a:rPr>
              <a:t> di </a:t>
            </a:r>
            <a:r>
              <a:rPr lang="en-US" altLang="it-IT" sz="2000" dirty="0" err="1">
                <a:solidFill>
                  <a:srgbClr val="000000"/>
                </a:solidFill>
                <a:latin typeface="Times New Roman" pitchFamily="18" charset="0"/>
              </a:rPr>
              <a:t>altre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forze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evolutive</a:t>
            </a:r>
            <a:r>
              <a:rPr lang="en-US" altLang="it-IT" sz="2000" dirty="0">
                <a:solidFill>
                  <a:srgbClr val="000000"/>
                </a:solidFill>
                <a:latin typeface="Times New Roman" pitchFamily="18" charset="0"/>
              </a:rPr>
              <a:t>, </a:t>
            </a:r>
            <a:r>
              <a:rPr lang="en-US" altLang="it-IT" sz="2000" dirty="0" err="1">
                <a:solidFill>
                  <a:srgbClr val="92D050"/>
                </a:solidFill>
                <a:latin typeface="Times New Roman" pitchFamily="18" charset="0"/>
              </a:rPr>
              <a:t>l’allele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verrà</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eliminato</a:t>
            </a:r>
            <a:r>
              <a:rPr lang="en-US" altLang="it-IT" sz="2000" dirty="0">
                <a:solidFill>
                  <a:srgbClr val="92D050"/>
                </a:solidFill>
                <a:latin typeface="Times New Roman" pitchFamily="18" charset="0"/>
              </a:rPr>
              <a:t> VELOCEMENTE </a:t>
            </a:r>
            <a:r>
              <a:rPr lang="en-US" altLang="it-IT" sz="2000" dirty="0" err="1">
                <a:solidFill>
                  <a:srgbClr val="92D050"/>
                </a:solidFill>
                <a:latin typeface="Times New Roman" pitchFamily="18" charset="0"/>
              </a:rPr>
              <a:t>dalla</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popolazione</a:t>
            </a:r>
            <a:endParaRPr lang="en-US" altLang="it-IT" sz="2000" dirty="0">
              <a:solidFill>
                <a:srgbClr val="92D050"/>
              </a:solidFill>
              <a:latin typeface="Times New Roman" pitchFamily="18" charset="0"/>
            </a:endParaRPr>
          </a:p>
          <a:p>
            <a:pPr algn="just" eaLnBrk="1" fontAlgn="base" hangingPunct="1">
              <a:spcBef>
                <a:spcPct val="0"/>
              </a:spcBef>
              <a:spcAft>
                <a:spcPct val="0"/>
              </a:spcAft>
              <a:buNone/>
            </a:pPr>
            <a:endParaRPr lang="en-US" altLang="it-IT" sz="2000" dirty="0">
              <a:solidFill>
                <a:srgbClr val="000000"/>
              </a:solidFill>
            </a:endParaRPr>
          </a:p>
        </p:txBody>
      </p:sp>
      <p:sp>
        <p:nvSpPr>
          <p:cNvPr id="9220" name="Text Box 5"/>
          <p:cNvSpPr txBox="1">
            <a:spLocks noChangeArrowheads="1"/>
          </p:cNvSpPr>
          <p:nvPr/>
        </p:nvSpPr>
        <p:spPr bwMode="auto">
          <a:xfrm>
            <a:off x="2803525" y="2476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9221" name="Rectangle 6"/>
          <p:cNvSpPr>
            <a:spLocks noChangeArrowheads="1"/>
          </p:cNvSpPr>
          <p:nvPr/>
        </p:nvSpPr>
        <p:spPr bwMode="auto">
          <a:xfrm>
            <a:off x="1828800" y="3072348"/>
            <a:ext cx="883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r>
              <a:rPr lang="en-US" altLang="it-IT" sz="2000" dirty="0" err="1">
                <a:solidFill>
                  <a:srgbClr val="000000"/>
                </a:solidFill>
                <a:latin typeface="Times New Roman" pitchFamily="18" charset="0"/>
              </a:rPr>
              <a:t>Nella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direzionale</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contro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il</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fenotipo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recessivo</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meno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efficiente</a:t>
            </a:r>
            <a:r>
              <a:rPr lang="en-US" altLang="it-IT" sz="2000" dirty="0">
                <a:solidFill>
                  <a:srgbClr val="FF0000"/>
                </a:solidFill>
                <a:latin typeface="Times New Roman" pitchFamily="18" charset="0"/>
              </a:rPr>
              <a:t> </a:t>
            </a:r>
            <a:r>
              <a:rPr lang="en-US" altLang="it-IT" sz="2000" dirty="0">
                <a:solidFill>
                  <a:srgbClr val="000000"/>
                </a:solidFill>
                <a:latin typeface="Times New Roman" pitchFamily="18" charset="0"/>
              </a:rPr>
              <a:t>in </a:t>
            </a:r>
            <a:r>
              <a:rPr lang="en-US" altLang="it-IT" sz="2000" dirty="0" err="1">
                <a:solidFill>
                  <a:srgbClr val="000000"/>
                </a:solidFill>
                <a:latin typeface="Times New Roman" pitchFamily="18" charset="0"/>
              </a:rPr>
              <a:t>quanto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potrà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agire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soltanto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quegli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alleli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che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trovano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nell’omozigote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recessivo</a:t>
            </a:r>
            <a:r>
              <a:rPr lang="en-US" altLang="it-IT" sz="2000" dirty="0">
                <a:solidFill>
                  <a:srgbClr val="000000"/>
                </a:solidFill>
                <a:latin typeface="Times New Roman" pitchFamily="18" charset="0"/>
              </a:rPr>
              <a:t>, ma non </a:t>
            </a:r>
            <a:r>
              <a:rPr lang="en-US" altLang="it-IT" sz="2000" dirty="0" err="1">
                <a:solidFill>
                  <a:srgbClr val="000000"/>
                </a:solidFill>
                <a:latin typeface="Times New Roman" pitchFamily="18" charset="0"/>
              </a:rPr>
              <a:t>nell’eterozigote</a:t>
            </a:r>
            <a:r>
              <a:rPr lang="en-US" altLang="it-IT" sz="2000" dirty="0">
                <a:solidFill>
                  <a:srgbClr val="000000"/>
                </a:solidFill>
                <a:latin typeface="Times New Roman" pitchFamily="18" charset="0"/>
              </a:rPr>
              <a:t>. </a:t>
            </a:r>
            <a:r>
              <a:rPr lang="en-US" altLang="it-IT" sz="2000" dirty="0">
                <a:solidFill>
                  <a:srgbClr val="92D050"/>
                </a:solidFill>
                <a:latin typeface="Times New Roman" pitchFamily="18" charset="0"/>
              </a:rPr>
              <a:t>Per </a:t>
            </a:r>
            <a:r>
              <a:rPr lang="en-US" altLang="it-IT" sz="2000" dirty="0" err="1">
                <a:solidFill>
                  <a:srgbClr val="92D050"/>
                </a:solidFill>
                <a:latin typeface="Times New Roman" pitchFamily="18" charset="0"/>
              </a:rPr>
              <a:t>frequenze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basse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dell’allele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recessivo</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questo</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si</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troverà</a:t>
            </a:r>
            <a:r>
              <a:rPr lang="en-US" altLang="it-IT" sz="2000" dirty="0">
                <a:solidFill>
                  <a:srgbClr val="92D050"/>
                </a:solidFill>
                <a:latin typeface="Times New Roman" pitchFamily="18" charset="0"/>
              </a:rPr>
              <a:t> quasi </a:t>
            </a:r>
            <a:r>
              <a:rPr lang="en-US" altLang="it-IT" sz="2000" dirty="0" err="1">
                <a:solidFill>
                  <a:srgbClr val="92D050"/>
                </a:solidFill>
                <a:latin typeface="Times New Roman" pitchFamily="18" charset="0"/>
              </a:rPr>
              <a:t>esclusivamente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negli</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eterozigoti</a:t>
            </a:r>
            <a:r>
              <a:rPr lang="en-US" altLang="it-IT" sz="2000" dirty="0">
                <a:solidFill>
                  <a:srgbClr val="92D050"/>
                </a:solidFill>
                <a:latin typeface="Times New Roman" pitchFamily="18" charset="0"/>
              </a:rPr>
              <a:t> (2pq), e la </a:t>
            </a:r>
            <a:r>
              <a:rPr lang="en-US" altLang="it-IT" sz="2000" dirty="0" err="1">
                <a:solidFill>
                  <a:srgbClr val="92D050"/>
                </a:solidFill>
                <a:latin typeface="Times New Roman" pitchFamily="18" charset="0"/>
              </a:rPr>
              <a:t>selezione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sarà</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praticamente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nulla</a:t>
            </a:r>
            <a:r>
              <a:rPr lang="en-US" altLang="it-IT" sz="2000" dirty="0">
                <a:solidFill>
                  <a:srgbClr val="92D050"/>
                </a:solidFill>
                <a:latin typeface="Times New Roman" pitchFamily="18" charset="0"/>
              </a:rPr>
              <a:t>.</a:t>
            </a:r>
          </a:p>
          <a:p>
            <a:pPr algn="just" eaLnBrk="1" fontAlgn="base" hangingPunct="1">
              <a:spcBef>
                <a:spcPct val="0"/>
              </a:spcBef>
              <a:spcAft>
                <a:spcPct val="0"/>
              </a:spcAft>
              <a:buNone/>
            </a:pPr>
            <a:endParaRPr lang="en-US" altLang="it-IT" sz="2000" dirty="0">
              <a:solidFill>
                <a:srgbClr val="92D050"/>
              </a:solidFill>
              <a:latin typeface="Times New Roman" pitchFamily="18" charset="0"/>
            </a:endParaRPr>
          </a:p>
          <a:p>
            <a:pPr algn="just" eaLnBrk="1" fontAlgn="base" hangingPunct="1">
              <a:spcBef>
                <a:spcPct val="0"/>
              </a:spcBef>
              <a:spcAft>
                <a:spcPct val="0"/>
              </a:spcAft>
              <a:buNone/>
            </a:pPr>
            <a:r>
              <a:rPr lang="en-US" altLang="it-IT" sz="2000" dirty="0">
                <a:solidFill>
                  <a:srgbClr val="000000"/>
                </a:solidFill>
                <a:latin typeface="Times New Roman" pitchFamily="18" charset="0"/>
              </a:rPr>
              <a:t>Se </a:t>
            </a:r>
            <a:r>
              <a:rPr lang="en-US" altLang="it-IT" sz="2000" dirty="0" err="1">
                <a:solidFill>
                  <a:srgbClr val="000000"/>
                </a:solidFill>
                <a:latin typeface="Times New Roman" pitchFamily="18" charset="0"/>
              </a:rPr>
              <a:t>il</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fenotipo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il</a:t>
            </a:r>
            <a:r>
              <a:rPr lang="en-US" altLang="it-IT" sz="2000" dirty="0">
                <a:solidFill>
                  <a:srgbClr val="000000"/>
                </a:solidFill>
                <a:latin typeface="Times New Roman" pitchFamily="18" charset="0"/>
              </a:rPr>
              <a:t> quale </a:t>
            </a:r>
            <a:r>
              <a:rPr lang="en-US" altLang="it-IT" sz="2000" dirty="0" err="1">
                <a:solidFill>
                  <a:srgbClr val="000000"/>
                </a:solidFill>
                <a:latin typeface="Times New Roman" pitchFamily="18" charset="0"/>
              </a:rPr>
              <a:t>agisce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è </a:t>
            </a:r>
            <a:r>
              <a:rPr lang="en-US" altLang="it-IT" sz="2000" dirty="0" err="1">
                <a:solidFill>
                  <a:srgbClr val="FF0000"/>
                </a:solidFill>
                <a:latin typeface="Times New Roman" pitchFamily="18" charset="0"/>
              </a:rPr>
              <a:t>recessivo</a:t>
            </a:r>
            <a:r>
              <a:rPr lang="en-US" altLang="it-IT" sz="2000" dirty="0">
                <a:solidFill>
                  <a:srgbClr val="FF0000"/>
                </a:solidFill>
                <a:latin typeface="Times New Roman" pitchFamily="18" charset="0"/>
              </a:rPr>
              <a:t> X-linked</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esposto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femmine</a:t>
            </a:r>
            <a:r>
              <a:rPr lang="en-US" altLang="it-IT" sz="2000" dirty="0">
                <a:solidFill>
                  <a:srgbClr val="000000"/>
                </a:solidFill>
                <a:latin typeface="Times New Roman" pitchFamily="18" charset="0"/>
              </a:rPr>
              <a:t> solo se </a:t>
            </a:r>
            <a:r>
              <a:rPr lang="en-US" altLang="it-IT" sz="2000" dirty="0" err="1">
                <a:solidFill>
                  <a:srgbClr val="000000"/>
                </a:solidFill>
                <a:latin typeface="Times New Roman" pitchFamily="18" charset="0"/>
              </a:rPr>
              <a:t>omozigoti</a:t>
            </a:r>
            <a:r>
              <a:rPr lang="en-US" altLang="it-IT" sz="2000" dirty="0">
                <a:solidFill>
                  <a:srgbClr val="000000"/>
                </a:solidFill>
                <a:latin typeface="Times New Roman" pitchFamily="18" charset="0"/>
              </a:rPr>
              <a:t>, ma </a:t>
            </a:r>
            <a:r>
              <a:rPr lang="en-US" altLang="it-IT" sz="2000" dirty="0" err="1">
                <a:solidFill>
                  <a:srgbClr val="000000"/>
                </a:solidFill>
                <a:latin typeface="Times New Roman" pitchFamily="18" charset="0"/>
              </a:rPr>
              <a:t>anche</a:t>
            </a:r>
            <a:r>
              <a:rPr lang="en-US" altLang="it-IT" sz="2000" dirty="0">
                <a:solidFill>
                  <a:srgbClr val="000000"/>
                </a:solidFill>
                <a:latin typeface="Times New Roman" pitchFamily="18" charset="0"/>
              </a:rPr>
              <a:t> </a:t>
            </a:r>
            <a:r>
              <a:rPr lang="en-US" altLang="it-IT" sz="2000" dirty="0">
                <a:solidFill>
                  <a:srgbClr val="FF0000"/>
                </a:solidFill>
                <a:latin typeface="Times New Roman" pitchFamily="18" charset="0"/>
              </a:rPr>
              <a:t>in </a:t>
            </a:r>
            <a:r>
              <a:rPr lang="en-US" altLang="it-IT" sz="2000" dirty="0" err="1">
                <a:solidFill>
                  <a:srgbClr val="FF0000"/>
                </a:solidFill>
                <a:latin typeface="Times New Roman" pitchFamily="18" charset="0"/>
              </a:rPr>
              <a:t>tutti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maschi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emizigoti</a:t>
            </a:r>
            <a:r>
              <a:rPr lang="en-US" altLang="it-IT" sz="2000" dirty="0">
                <a:solidFill>
                  <a:srgbClr val="000000"/>
                </a:solidFill>
                <a:latin typeface="Times New Roman" pitchFamily="18" charset="0"/>
              </a:rPr>
              <a:t>). Ne </a:t>
            </a:r>
            <a:r>
              <a:rPr lang="en-US" altLang="it-IT" sz="2000" dirty="0" err="1">
                <a:solidFill>
                  <a:srgbClr val="000000"/>
                </a:solidFill>
                <a:latin typeface="Times New Roman" pitchFamily="18" charset="0"/>
              </a:rPr>
              <a:t>consegue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che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efficiente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determinare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una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diminuzione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frequenza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fino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sua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eliminazione</a:t>
            </a:r>
            <a:r>
              <a:rPr lang="en-US" altLang="it-IT" sz="2000" dirty="0">
                <a:solidFill>
                  <a:srgbClr val="000000"/>
                </a:solidFill>
                <a:latin typeface="Times New Roman" pitchFamily="18" charset="0"/>
              </a:rPr>
              <a:t>.</a:t>
            </a:r>
          </a:p>
          <a:p>
            <a:pPr algn="just" eaLnBrk="1" fontAlgn="base" hangingPunct="1">
              <a:spcBef>
                <a:spcPct val="0"/>
              </a:spcBef>
              <a:spcAft>
                <a:spcPct val="0"/>
              </a:spcAft>
              <a:buNone/>
            </a:pPr>
            <a:endParaRPr lang="en-US" altLang="it-IT" sz="2000" dirty="0">
              <a:solidFill>
                <a:srgbClr val="000000"/>
              </a:solidFill>
              <a:latin typeface="Times New Roman" pitchFamily="18" charset="0"/>
            </a:endParaRPr>
          </a:p>
          <a:p>
            <a:pPr algn="just" eaLnBrk="1" fontAlgn="base" hangingPunct="1">
              <a:spcBef>
                <a:spcPct val="0"/>
              </a:spcBef>
              <a:spcAft>
                <a:spcPct val="0"/>
              </a:spcAft>
              <a:buNone/>
            </a:pPr>
            <a:endParaRPr lang="en-US" altLang="it-IT" sz="2000" dirty="0">
              <a:solidFill>
                <a:srgbClr val="000000"/>
              </a:solidFill>
              <a:latin typeface="Times New Roman" pitchFamily="18" charset="0"/>
            </a:endParaRPr>
          </a:p>
        </p:txBody>
      </p:sp>
    </p:spTree>
    <p:extLst>
      <p:ext uri="{BB962C8B-B14F-4D97-AF65-F5344CB8AC3E}">
        <p14:creationId xmlns:p14="http://schemas.microsoft.com/office/powerpoint/2010/main" val="125015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a:solidFill>
                  <a:srgbClr val="000000"/>
                </a:solidFill>
                <a:latin typeface="Times New Roman" pitchFamily="18" charset="0"/>
              </a:rPr>
              <a:t>Differenti tipi di selezione direzionale (2)  </a:t>
            </a:r>
            <a:endParaRPr lang="en-US" altLang="it-IT" sz="1800">
              <a:solidFill>
                <a:srgbClr val="FF0000"/>
              </a:solidFill>
              <a:latin typeface="Times New Roman" pitchFamily="18" charset="0"/>
            </a:endParaRPr>
          </a:p>
        </p:txBody>
      </p:sp>
      <p:sp>
        <p:nvSpPr>
          <p:cNvPr id="1126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11268" name="Rectangle 6"/>
          <p:cNvSpPr>
            <a:spLocks noChangeArrowheads="1"/>
          </p:cNvSpPr>
          <p:nvPr/>
        </p:nvSpPr>
        <p:spPr bwMode="auto">
          <a:xfrm>
            <a:off x="1524000" y="762000"/>
            <a:ext cx="9144000"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Selezione</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positiva</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nuovo</a:t>
            </a:r>
            <a:r>
              <a:rPr lang="en-US" altLang="it-IT" sz="1700" dirty="0">
                <a:solidFill>
                  <a:srgbClr val="FF0000"/>
                </a:solidFill>
                <a:latin typeface="Times New Roman" pitchFamily="18" charset="0"/>
              </a:rPr>
              <a:t> 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conferisce</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vantaggio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selettivo</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genotipo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lo </a:t>
            </a:r>
            <a:r>
              <a:rPr lang="en-US" altLang="it-IT" sz="1700" dirty="0" err="1">
                <a:solidFill>
                  <a:srgbClr val="000000"/>
                </a:solidFill>
                <a:latin typeface="Times New Roman" pitchFamily="18" charset="0"/>
              </a:rPr>
              <a:t>porta</a:t>
            </a:r>
            <a:r>
              <a:rPr lang="en-US" altLang="it-IT" sz="1700" dirty="0">
                <a:solidFill>
                  <a:srgbClr val="000000"/>
                </a:solidFill>
                <a:latin typeface="Times New Roman" pitchFamily="18" charset="0"/>
              </a:rPr>
              <a:t>.</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a:solidFill>
                  <a:srgbClr val="000000"/>
                </a:solidFill>
                <a:latin typeface="Times New Roman" pitchFamily="18" charset="0"/>
              </a:rPr>
              <a:t>A </a:t>
            </a:r>
            <a:r>
              <a:rPr lang="en-US" altLang="it-IT" sz="1700" dirty="0" err="1">
                <a:solidFill>
                  <a:srgbClr val="000000"/>
                </a:solidFill>
                <a:latin typeface="Times New Roman" pitchFamily="18" charset="0"/>
              </a:rPr>
              <a:t>causa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dell’elevato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grado</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adattamento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popolazioni</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proprio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ambiente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difficilmente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una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nuova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avrà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degli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effetti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vantaggiosi</a:t>
            </a:r>
            <a:r>
              <a:rPr lang="en-US" altLang="it-IT" sz="1700" dirty="0">
                <a:solidFill>
                  <a:srgbClr val="000000"/>
                </a:solidFill>
                <a:latin typeface="Times New Roman" pitchFamily="18" charset="0"/>
              </a:rPr>
              <a:t>. </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0000"/>
                </a:solidFill>
                <a:latin typeface="Times New Roman" pitchFamily="18" charset="0"/>
              </a:rPr>
              <a:t>Questo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tipo</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verifica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più</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frequentemente</a:t>
            </a:r>
            <a:r>
              <a:rPr lang="en-US" altLang="it-IT" sz="1700" dirty="0">
                <a:solidFill>
                  <a:srgbClr val="000000"/>
                </a:solidFill>
                <a:latin typeface="Times New Roman" pitchFamily="18" charset="0"/>
              </a:rPr>
              <a:t> in </a:t>
            </a:r>
            <a:r>
              <a:rPr lang="en-US" altLang="it-IT" sz="1700" dirty="0" err="1">
                <a:solidFill>
                  <a:srgbClr val="000000"/>
                </a:solidFill>
                <a:latin typeface="Times New Roman" pitchFamily="18" charset="0"/>
              </a:rPr>
              <a:t>situazioni</a:t>
            </a:r>
            <a:r>
              <a:rPr lang="en-US" altLang="it-IT" sz="1700" dirty="0">
                <a:solidFill>
                  <a:srgbClr val="000000"/>
                </a:solidFill>
                <a:latin typeface="Times New Roman" pitchFamily="18" charset="0"/>
              </a:rPr>
              <a:t> in cui le </a:t>
            </a:r>
            <a:r>
              <a:rPr lang="en-US" altLang="it-IT" sz="1700" dirty="0" err="1">
                <a:solidFill>
                  <a:srgbClr val="000000"/>
                </a:solidFill>
                <a:latin typeface="Times New Roman" pitchFamily="18" charset="0"/>
              </a:rPr>
              <a:t>popolazioni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sono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sottoposte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nuove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forti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pressioni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selettive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dovute</a:t>
            </a:r>
            <a:r>
              <a:rPr lang="en-US" altLang="it-IT" sz="1700" dirty="0">
                <a:solidFill>
                  <a:srgbClr val="000000"/>
                </a:solidFill>
                <a:latin typeface="Times New Roman" pitchFamily="18" charset="0"/>
              </a:rPr>
              <a:t> ad </a:t>
            </a:r>
            <a:r>
              <a:rPr lang="en-US" altLang="it-IT" sz="1700" dirty="0" err="1">
                <a:solidFill>
                  <a:srgbClr val="000000"/>
                </a:solidFill>
                <a:latin typeface="Times New Roman" pitchFamily="18" charset="0"/>
              </a:rPr>
              <a:t>esempio</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epidemie</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malattie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infettive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oppure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variazioni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nello</a:t>
            </a:r>
            <a:r>
              <a:rPr lang="en-US" altLang="it-IT" sz="1700" dirty="0">
                <a:solidFill>
                  <a:srgbClr val="000000"/>
                </a:solidFill>
                <a:latin typeface="Times New Roman" pitchFamily="18" charset="0"/>
              </a:rPr>
              <a:t> stile di vita).</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0000"/>
                </a:solidFill>
                <a:latin typeface="Times New Roman" pitchFamily="18" charset="0"/>
              </a:rPr>
              <a:t>Esempi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favore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determina</a:t>
            </a:r>
            <a:r>
              <a:rPr lang="en-US" altLang="it-IT" sz="1700" dirty="0">
                <a:solidFill>
                  <a:srgbClr val="000000"/>
                </a:solidFill>
                <a:latin typeface="Times New Roman" pitchFamily="18" charset="0"/>
              </a:rPr>
              <a:t> la </a:t>
            </a:r>
            <a:r>
              <a:rPr lang="en-US" altLang="it-IT" sz="1700" dirty="0" err="1">
                <a:solidFill>
                  <a:srgbClr val="FF0000"/>
                </a:solidFill>
                <a:latin typeface="Times New Roman" pitchFamily="18" charset="0"/>
              </a:rPr>
              <a:t>persistenza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della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lattasi</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nell’adulto</a:t>
            </a:r>
            <a:r>
              <a:rPr lang="en-US" altLang="it-IT" sz="1700" dirty="0">
                <a:solidFill>
                  <a:srgbClr val="000000"/>
                </a:solidFill>
                <a:latin typeface="Times New Roman" pitchFamily="18" charset="0"/>
              </a:rPr>
              <a:t>, in </a:t>
            </a:r>
            <a:r>
              <a:rPr lang="en-US" altLang="it-IT" sz="1700" dirty="0" err="1">
                <a:solidFill>
                  <a:srgbClr val="000000"/>
                </a:solidFill>
                <a:latin typeface="Times New Roman" pitchFamily="18" charset="0"/>
              </a:rPr>
              <a:t>seguito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all’introduzione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dell’allevamento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Oppure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favore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degli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omozigoti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recessivi</a:t>
            </a:r>
            <a:r>
              <a:rPr lang="en-US" altLang="it-IT" sz="1700" dirty="0">
                <a:solidFill>
                  <a:srgbClr val="000000"/>
                </a:solidFill>
                <a:latin typeface="Times New Roman" pitchFamily="18" charset="0"/>
              </a:rPr>
              <a:t> per </a:t>
            </a:r>
            <a:r>
              <a:rPr lang="en-US" altLang="it-IT" sz="1700" dirty="0" err="1">
                <a:solidFill>
                  <a:srgbClr val="000000"/>
                </a:solidFill>
                <a:latin typeface="Times New Roman" pitchFamily="18" charset="0"/>
              </a:rPr>
              <a:t>l’allele</a:t>
            </a:r>
            <a:r>
              <a:rPr lang="en-US" altLang="it-IT" sz="1700" dirty="0">
                <a:solidFill>
                  <a:srgbClr val="000000"/>
                </a:solidFill>
                <a:latin typeface="Times New Roman" pitchFamily="18" charset="0"/>
              </a:rPr>
              <a:t> “</a:t>
            </a:r>
            <a:r>
              <a:rPr lang="en-US" altLang="it-IT" sz="1700" i="1" dirty="0">
                <a:solidFill>
                  <a:srgbClr val="000000"/>
                </a:solidFill>
                <a:latin typeface="Times New Roman" pitchFamily="18" charset="0"/>
              </a:rPr>
              <a:t>C</a:t>
            </a:r>
            <a:r>
              <a:rPr lang="en-US" altLang="it-IT" sz="1700" dirty="0">
                <a:solidFill>
                  <a:srgbClr val="000000"/>
                </a:solidFill>
                <a:latin typeface="Times New Roman" pitchFamily="18" charset="0"/>
              </a:rPr>
              <a:t> “ </a:t>
            </a:r>
            <a:r>
              <a:rPr lang="en-US" altLang="it-IT" sz="1700" dirty="0" err="1">
                <a:solidFill>
                  <a:srgbClr val="000000"/>
                </a:solidFill>
                <a:latin typeface="Times New Roman" pitchFamily="18" charset="0"/>
              </a:rPr>
              <a:t>della</a:t>
            </a:r>
            <a:r>
              <a:rPr lang="en-US" altLang="it-IT" sz="1700" dirty="0">
                <a:solidFill>
                  <a:srgbClr val="000000"/>
                </a:solidFill>
                <a:latin typeface="Times New Roman" pitchFamily="18" charset="0"/>
              </a:rPr>
              <a:t> </a:t>
            </a:r>
            <a:r>
              <a:rPr lang="en-US" altLang="it-IT" sz="1700" dirty="0">
                <a:solidFill>
                  <a:srgbClr val="000000"/>
                </a:solidFill>
                <a:latin typeface="Symbol" panose="05050102010706020507" pitchFamily="18" charset="2"/>
              </a:rPr>
              <a:t>b</a:t>
            </a:r>
            <a:r>
              <a:rPr lang="en-US" altLang="it-IT" sz="1700" dirty="0">
                <a:solidFill>
                  <a:srgbClr val="000000"/>
                </a:solidFill>
                <a:latin typeface="Times New Roman" pitchFamily="18" charset="0"/>
              </a:rPr>
              <a:t>-</a:t>
            </a:r>
            <a:r>
              <a:rPr lang="en-US" altLang="it-IT" sz="1700" dirty="0" err="1">
                <a:solidFill>
                  <a:srgbClr val="000000"/>
                </a:solidFill>
                <a:latin typeface="Times New Roman" pitchFamily="18" charset="0"/>
              </a:rPr>
              <a:t>globina</a:t>
            </a:r>
            <a:r>
              <a:rPr lang="en-US" altLang="it-IT" sz="1700" dirty="0">
                <a:solidFill>
                  <a:srgbClr val="000000"/>
                </a:solidFill>
                <a:latin typeface="Times New Roman" pitchFamily="18" charset="0"/>
              </a:rPr>
              <a:t> in Africa </a:t>
            </a:r>
            <a:r>
              <a:rPr lang="en-US" altLang="it-IT" sz="1700" dirty="0" err="1">
                <a:solidFill>
                  <a:srgbClr val="000000"/>
                </a:solidFill>
                <a:latin typeface="Times New Roman" pitchFamily="18" charset="0"/>
              </a:rPr>
              <a:t>occidentale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Hb</a:t>
            </a:r>
            <a:r>
              <a:rPr lang="en-US" altLang="it-IT" sz="1700" dirty="0">
                <a:solidFill>
                  <a:srgbClr val="000000"/>
                </a:solidFill>
                <a:latin typeface="Times New Roman" pitchFamily="18" charset="0"/>
              </a:rPr>
              <a:t> C)</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Selezione</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negativa</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nuovo</a:t>
            </a:r>
            <a:r>
              <a:rPr lang="en-US" altLang="it-IT" sz="1700" dirty="0">
                <a:solidFill>
                  <a:srgbClr val="FF0000"/>
                </a:solidFill>
                <a:latin typeface="Times New Roman" pitchFamily="18" charset="0"/>
              </a:rPr>
              <a:t> 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conferisce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uno</a:t>
            </a:r>
            <a:r>
              <a:rPr lang="en-US" altLang="it-IT" sz="1700" dirty="0">
                <a:solidFill>
                  <a:srgbClr val="000000"/>
                </a:solidFill>
                <a:latin typeface="Times New Roman" pitchFamily="18" charset="0"/>
              </a:rPr>
              <a:t> </a:t>
            </a:r>
            <a:r>
              <a:rPr lang="en-US" altLang="it-IT" sz="1700" dirty="0" err="1">
                <a:solidFill>
                  <a:srgbClr val="FF0000"/>
                </a:solidFill>
                <a:latin typeface="Times New Roman" pitchFamily="18" charset="0"/>
              </a:rPr>
              <a:t>svantaggio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selettivo</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genotipo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lo </a:t>
            </a:r>
            <a:r>
              <a:rPr lang="en-US" altLang="it-IT" sz="1700" dirty="0" err="1">
                <a:solidFill>
                  <a:srgbClr val="000000"/>
                </a:solidFill>
                <a:latin typeface="Times New Roman" pitchFamily="18" charset="0"/>
              </a:rPr>
              <a:t>porta</a:t>
            </a:r>
            <a:r>
              <a:rPr lang="en-US" altLang="it-IT" sz="1700" dirty="0">
                <a:solidFill>
                  <a:srgbClr val="000000"/>
                </a:solidFill>
                <a:latin typeface="Times New Roman" pitchFamily="18" charset="0"/>
              </a:rPr>
              <a:t>.</a:t>
            </a:r>
          </a:p>
          <a:p>
            <a:pPr algn="just" eaLnBrk="1" fontAlgn="base" hangingPunct="1">
              <a:spcBef>
                <a:spcPct val="0"/>
              </a:spcBef>
              <a:spcAft>
                <a:spcPct val="0"/>
              </a:spcAft>
              <a:buNone/>
            </a:pPr>
            <a:r>
              <a:rPr lang="en-US" altLang="it-IT" sz="1700" dirty="0">
                <a:solidFill>
                  <a:srgbClr val="000000"/>
                </a:solidFill>
                <a:latin typeface="Times New Roman" pitchFamily="18" charset="0"/>
              </a:rPr>
              <a:t>La </a:t>
            </a:r>
            <a:r>
              <a:rPr lang="en-US" altLang="it-IT" sz="1700" u="sng" dirty="0" err="1">
                <a:solidFill>
                  <a:srgbClr val="000000"/>
                </a:solidFill>
                <a:latin typeface="Times New Roman" pitchFamily="18" charset="0"/>
              </a:rPr>
              <a:t>maggior</a:t>
            </a:r>
            <a:r>
              <a:rPr lang="en-US" altLang="it-IT" sz="1700" u="sng" dirty="0">
                <a:solidFill>
                  <a:srgbClr val="000000"/>
                </a:solidFill>
                <a:latin typeface="Times New Roman" pitchFamily="18" charset="0"/>
              </a:rPr>
              <a:t> parte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determinano</a:t>
            </a:r>
            <a:r>
              <a:rPr lang="en-US" altLang="it-IT" sz="1700" dirty="0">
                <a:solidFill>
                  <a:srgbClr val="000000"/>
                </a:solidFill>
                <a:latin typeface="Times New Roman" pitchFamily="18" charset="0"/>
              </a:rPr>
              <a:t> la </a:t>
            </a:r>
            <a:r>
              <a:rPr lang="en-US" altLang="it-IT" sz="1700" dirty="0" err="1">
                <a:solidFill>
                  <a:srgbClr val="000000"/>
                </a:solidFill>
                <a:latin typeface="Times New Roman" pitchFamily="18" charset="0"/>
              </a:rPr>
              <a:t>comparsa</a:t>
            </a:r>
            <a:r>
              <a:rPr lang="en-US" altLang="it-IT" sz="1700" dirty="0">
                <a:solidFill>
                  <a:srgbClr val="000000"/>
                </a:solidFill>
                <a:latin typeface="Times New Roman" pitchFamily="18" charset="0"/>
              </a:rPr>
              <a:t> di </a:t>
            </a:r>
            <a:r>
              <a:rPr lang="en-US" altLang="it-IT" sz="1700" dirty="0" err="1">
                <a:solidFill>
                  <a:srgbClr val="FF0000"/>
                </a:solidFill>
                <a:latin typeface="Times New Roman" pitchFamily="18" charset="0"/>
              </a:rPr>
              <a:t>malattie</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nell’uomo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sono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sottoposte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negativa</a:t>
            </a:r>
            <a:r>
              <a:rPr lang="en-US" altLang="it-IT" sz="1700" dirty="0">
                <a:solidFill>
                  <a:srgbClr val="000000"/>
                </a:solidFill>
                <a:latin typeface="Times New Roman" pitchFamily="18" charset="0"/>
              </a:rPr>
              <a:t>, la cui </a:t>
            </a:r>
            <a:r>
              <a:rPr lang="en-US" altLang="it-IT" sz="1700" dirty="0" err="1">
                <a:solidFill>
                  <a:srgbClr val="000000"/>
                </a:solidFill>
                <a:latin typeface="Times New Roman" pitchFamily="18" charset="0"/>
              </a:rPr>
              <a:t>efficienza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dipenderà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dalla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dominanza</a:t>
            </a:r>
            <a:r>
              <a:rPr lang="en-US" altLang="it-IT" sz="1700" dirty="0">
                <a:solidFill>
                  <a:srgbClr val="000000"/>
                </a:solidFill>
                <a:latin typeface="Times New Roman" pitchFamily="18" charset="0"/>
              </a:rPr>
              <a:t>/</a:t>
            </a:r>
            <a:r>
              <a:rPr lang="en-US" altLang="it-IT" sz="1700" dirty="0" err="1">
                <a:solidFill>
                  <a:srgbClr val="000000"/>
                </a:solidFill>
                <a:latin typeface="Times New Roman" pitchFamily="18" charset="0"/>
              </a:rPr>
              <a:t>recessività</a:t>
            </a:r>
            <a:r>
              <a:rPr lang="en-US" altLang="it-IT" sz="1700" dirty="0">
                <a:solidFill>
                  <a:srgbClr val="000000"/>
                </a:solidFill>
                <a:latin typeface="Times New Roman" pitchFamily="18" charset="0"/>
              </a:rPr>
              <a:t> e dal </a:t>
            </a:r>
            <a:r>
              <a:rPr lang="en-US" altLang="it-IT" sz="1700" dirty="0" err="1">
                <a:solidFill>
                  <a:srgbClr val="000000"/>
                </a:solidFill>
                <a:latin typeface="Times New Roman" pitchFamily="18" charset="0"/>
              </a:rPr>
              <a:t>coefficiente</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Mutazioni</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neutrali</a:t>
            </a:r>
            <a:r>
              <a:rPr lang="en-US" altLang="it-IT" sz="1700" dirty="0">
                <a:solidFill>
                  <a:srgbClr val="92D050"/>
                </a:solidFill>
                <a:latin typeface="Times New Roman" pitchFamily="18" charset="0"/>
              </a:rPr>
              <a:t>: </a:t>
            </a:r>
            <a:r>
              <a:rPr lang="en-US" altLang="it-IT" sz="1700" dirty="0">
                <a:solidFill>
                  <a:srgbClr val="000000"/>
                </a:solidFill>
                <a:latin typeface="Times New Roman" pitchFamily="18" charset="0"/>
              </a:rPr>
              <a:t>Se </a:t>
            </a:r>
            <a:r>
              <a:rPr lang="en-US" altLang="it-IT" sz="1700" dirty="0" err="1">
                <a:solidFill>
                  <a:srgbClr val="000000"/>
                </a:solidFill>
                <a:latin typeface="Times New Roman" pitchFamily="18" charset="0"/>
              </a:rPr>
              <a:t>consideriamo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l’intero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genoma</a:t>
            </a:r>
            <a:r>
              <a:rPr lang="en-US" altLang="it-IT" sz="1700" dirty="0">
                <a:solidFill>
                  <a:srgbClr val="000000"/>
                </a:solidFill>
                <a:latin typeface="Times New Roman" pitchFamily="18" charset="0"/>
              </a:rPr>
              <a:t>, è </a:t>
            </a:r>
            <a:r>
              <a:rPr lang="en-US" altLang="it-IT" sz="1700" dirty="0" err="1">
                <a:solidFill>
                  <a:srgbClr val="000000"/>
                </a:solidFill>
                <a:latin typeface="Times New Roman" pitchFamily="18" charset="0"/>
              </a:rPr>
              <a:t>bene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ricordare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la </a:t>
            </a:r>
            <a:r>
              <a:rPr lang="en-US" altLang="it-IT" sz="1700" dirty="0" err="1">
                <a:solidFill>
                  <a:srgbClr val="000000"/>
                </a:solidFill>
                <a:latin typeface="Times New Roman" pitchFamily="18" charset="0"/>
              </a:rPr>
              <a:t>maggior</a:t>
            </a:r>
            <a:r>
              <a:rPr lang="en-US" altLang="it-IT" sz="1700" dirty="0">
                <a:solidFill>
                  <a:srgbClr val="000000"/>
                </a:solidFill>
                <a:latin typeface="Times New Roman" pitchFamily="18" charset="0"/>
              </a:rPr>
              <a:t> parte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nuove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mutazioni</a:t>
            </a:r>
            <a:r>
              <a:rPr lang="en-US" altLang="it-IT" sz="1700" dirty="0">
                <a:solidFill>
                  <a:srgbClr val="000000"/>
                </a:solidFill>
                <a:latin typeface="Times New Roman" pitchFamily="18" charset="0"/>
              </a:rPr>
              <a:t> non </a:t>
            </a:r>
            <a:r>
              <a:rPr lang="en-US" altLang="it-IT" sz="1700" dirty="0" err="1">
                <a:solidFill>
                  <a:srgbClr val="000000"/>
                </a:solidFill>
                <a:latin typeface="Times New Roman" pitchFamily="18" charset="0"/>
              </a:rPr>
              <a:t>avrà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nessun</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effetto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sulla</a:t>
            </a:r>
            <a:r>
              <a:rPr lang="en-US" altLang="it-IT" sz="1700" dirty="0">
                <a:solidFill>
                  <a:srgbClr val="000000"/>
                </a:solidFill>
                <a:latin typeface="Times New Roman" pitchFamily="18" charset="0"/>
              </a:rPr>
              <a:t> fitness,  </a:t>
            </a:r>
            <a:r>
              <a:rPr lang="en-US" altLang="it-IT" sz="1700" dirty="0" err="1">
                <a:solidFill>
                  <a:srgbClr val="000000"/>
                </a:solidFill>
                <a:latin typeface="Times New Roman" pitchFamily="18" charset="0"/>
              </a:rPr>
              <a:t>risulterà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invisibile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e </a:t>
            </a:r>
            <a:r>
              <a:rPr lang="en-US" altLang="it-IT" sz="1700" dirty="0" err="1">
                <a:solidFill>
                  <a:srgbClr val="000000"/>
                </a:solidFill>
                <a:latin typeface="Times New Roman" pitchFamily="18" charset="0"/>
              </a:rPr>
              <a:t>sarà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soggetta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principalmente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all’azione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a:t>
            </a:r>
            <a:r>
              <a:rPr lang="en-US" altLang="it-IT" sz="1700" dirty="0">
                <a:solidFill>
                  <a:srgbClr val="000000"/>
                </a:solidFill>
                <a:latin typeface="Times New Roman" pitchFamily="18" charset="0"/>
              </a:rPr>
              <a:t> </a:t>
            </a:r>
            <a:r>
              <a:rPr lang="en-US" altLang="it-IT" sz="1700" dirty="0" err="1">
                <a:solidFill>
                  <a:srgbClr val="FF0000"/>
                </a:solidFill>
                <a:latin typeface="Times New Roman" pitchFamily="18" charset="0"/>
              </a:rPr>
              <a:t>deriva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genetica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casuale</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evoluzione</a:t>
            </a:r>
            <a:r>
              <a:rPr lang="en-US" altLang="it-IT" sz="1700" dirty="0">
                <a:solidFill>
                  <a:srgbClr val="FF0000"/>
                </a:solidFill>
                <a:latin typeface="Times New Roman" pitchFamily="18" charset="0"/>
              </a:rPr>
              <a:t> non </a:t>
            </a:r>
            <a:r>
              <a:rPr lang="en-US" altLang="it-IT" sz="1700" dirty="0" err="1">
                <a:solidFill>
                  <a:srgbClr val="FF0000"/>
                </a:solidFill>
                <a:latin typeface="Times New Roman" pitchFamily="18" charset="0"/>
              </a:rPr>
              <a:t>direzionale</a:t>
            </a:r>
            <a:r>
              <a:rPr lang="en-US" altLang="it-IT" sz="1700" dirty="0">
                <a:solidFill>
                  <a:srgbClr val="FF0000"/>
                </a:solidFill>
                <a:latin typeface="Times New Roman" pitchFamily="18" charset="0"/>
              </a:rPr>
              <a:t>)</a:t>
            </a:r>
          </a:p>
          <a:p>
            <a:pPr algn="just" eaLnBrk="1" fontAlgn="base" hangingPunct="1">
              <a:spcBef>
                <a:spcPct val="0"/>
              </a:spcBef>
              <a:spcAft>
                <a:spcPct val="0"/>
              </a:spcAft>
              <a:buNone/>
            </a:pPr>
            <a:endParaRPr lang="en-US" altLang="it-IT" sz="1700" dirty="0">
              <a:solidFill>
                <a:srgbClr val="FF0000"/>
              </a:solidFill>
              <a:latin typeface="Times New Roman" pitchFamily="18" charset="0"/>
            </a:endParaRP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p:txBody>
      </p:sp>
    </p:spTree>
    <p:extLst>
      <p:ext uri="{BB962C8B-B14F-4D97-AF65-F5344CB8AC3E}">
        <p14:creationId xmlns:p14="http://schemas.microsoft.com/office/powerpoint/2010/main" val="996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230293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Formalizzazione</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a:t>
            </a:r>
          </a:p>
          <a:p>
            <a:pPr algn="ctr" eaLnBrk="1" fontAlgn="base" hangingPunct="1">
              <a:spcBef>
                <a:spcPct val="0"/>
              </a:spcBef>
              <a:spcAft>
                <a:spcPct val="0"/>
              </a:spcAft>
              <a:buNone/>
            </a:pP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di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alcuni</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tipi di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selezione</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naturale</a:t>
            </a:r>
            <a:endPar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1126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 name="Input penna 1">
                <a:extLst>
                  <a:ext uri="{FF2B5EF4-FFF2-40B4-BE49-F238E27FC236}">
                    <a16:creationId xmlns:a16="http://schemas.microsoft.com/office/drawing/2014/main" id="{30E88228-969D-498F-8407-236C7233417E}"/>
                  </a:ext>
                </a:extLst>
              </p14:cNvPr>
              <p14:cNvContentPartPr/>
              <p14:nvPr/>
            </p14:nvContentPartPr>
            <p14:xfrm>
              <a:off x="6449522" y="4566656"/>
              <a:ext cx="185400" cy="195840"/>
            </p14:xfrm>
          </p:contentPart>
        </mc:Choice>
        <mc:Fallback xmlns="">
          <p:pic>
            <p:nvPicPr>
              <p:cNvPr id="2" name="Input penna 1">
                <a:extLst>
                  <a:ext uri="{FF2B5EF4-FFF2-40B4-BE49-F238E27FC236}">
                    <a16:creationId xmlns:a16="http://schemas.microsoft.com/office/drawing/2014/main" id="{30E88228-969D-498F-8407-236C7233417E}"/>
                  </a:ext>
                </a:extLst>
              </p:cNvPr>
              <p:cNvPicPr/>
              <p:nvPr/>
            </p:nvPicPr>
            <p:blipFill>
              <a:blip r:embed="rId4"/>
              <a:stretch>
                <a:fillRect/>
              </a:stretch>
            </p:blipFill>
            <p:spPr>
              <a:xfrm>
                <a:off x="6440522" y="4558016"/>
                <a:ext cx="203040" cy="213480"/>
              </a:xfrm>
              <a:prstGeom prst="rect">
                <a:avLst/>
              </a:prstGeom>
            </p:spPr>
          </p:pic>
        </mc:Fallback>
      </mc:AlternateContent>
    </p:spTree>
    <p:extLst>
      <p:ext uri="{BB962C8B-B14F-4D97-AF65-F5344CB8AC3E}">
        <p14:creationId xmlns:p14="http://schemas.microsoft.com/office/powerpoint/2010/main" val="268905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 name="CasellaDiTesto 2"/>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a:t>
            </a:r>
          </a:p>
        </p:txBody>
      </p:sp>
      <p:sp>
        <p:nvSpPr>
          <p:cNvPr id="4" name="CasellaDiTesto 3"/>
          <p:cNvSpPr txBox="1"/>
          <p:nvPr/>
        </p:nvSpPr>
        <p:spPr>
          <a:xfrm>
            <a:off x="0" y="725890"/>
            <a:ext cx="12192000" cy="707886"/>
          </a:xfrm>
          <a:prstGeom prst="rect">
            <a:avLst/>
          </a:prstGeom>
          <a:noFill/>
        </p:spPr>
        <p:txBody>
          <a:bodyPr wrap="square" rtlCol="0">
            <a:spAutoFit/>
          </a:bodyPr>
          <a:lstStyle/>
          <a:p>
            <a:pPr algn="ctr"/>
            <a:r>
              <a:rPr lang="it-IT" sz="2000" dirty="0">
                <a:latin typeface="Verdana"/>
                <a:cs typeface="Verdana"/>
              </a:rPr>
              <a:t>Per formalizzare matematicamente il concetto di selezione naturale dobbiamo formalizzare il concetto di valore adattativo di un genotipo, riprendiamo quindi il concetto di fitness</a:t>
            </a:r>
          </a:p>
        </p:txBody>
      </p:sp>
      <p:sp>
        <p:nvSpPr>
          <p:cNvPr id="5" name="CasellaDiTesto 4"/>
          <p:cNvSpPr txBox="1"/>
          <p:nvPr/>
        </p:nvSpPr>
        <p:spPr>
          <a:xfrm>
            <a:off x="0" y="1820454"/>
            <a:ext cx="12192000" cy="400110"/>
          </a:xfrm>
          <a:prstGeom prst="rect">
            <a:avLst/>
          </a:prstGeom>
          <a:noFill/>
        </p:spPr>
        <p:txBody>
          <a:bodyPr wrap="square" rtlCol="0">
            <a:spAutoFit/>
          </a:bodyPr>
          <a:lstStyle/>
          <a:p>
            <a:pPr algn="ctr"/>
            <a:r>
              <a:rPr lang="it-IT" sz="2000" dirty="0">
                <a:latin typeface="Verdana"/>
                <a:cs typeface="Verdana"/>
              </a:rPr>
              <a:t>Il valore adattativo di un genotipo viene indicato con il termine FITNESS di un genotipo.</a:t>
            </a:r>
          </a:p>
        </p:txBody>
      </p:sp>
      <p:sp>
        <p:nvSpPr>
          <p:cNvPr id="7" name="CasellaDiTesto 6"/>
          <p:cNvSpPr txBox="1"/>
          <p:nvPr/>
        </p:nvSpPr>
        <p:spPr>
          <a:xfrm>
            <a:off x="1" y="2491728"/>
            <a:ext cx="2964426" cy="3323987"/>
          </a:xfrm>
          <a:prstGeom prst="rect">
            <a:avLst/>
          </a:prstGeom>
          <a:noFill/>
        </p:spPr>
        <p:txBody>
          <a:bodyPr wrap="square" rtlCol="0">
            <a:spAutoFit/>
          </a:bodyPr>
          <a:lstStyle/>
          <a:p>
            <a:r>
              <a:rPr lang="it-IT" sz="2000" i="1" dirty="0">
                <a:latin typeface="Verdana"/>
                <a:cs typeface="Verdana"/>
              </a:rPr>
              <a:t>“La fitness di un genotipo è l’insieme delle caratteristiche di adeguamento del genotipo e del fenotipo che da esso si estrinseca all’ambiente in cui il fenotipo vive”</a:t>
            </a:r>
          </a:p>
          <a:p>
            <a:endParaRPr lang="it-IT" sz="2000" i="1" dirty="0">
              <a:latin typeface="Verdana"/>
              <a:cs typeface="Verdana"/>
            </a:endParaRPr>
          </a:p>
          <a:p>
            <a:r>
              <a:rPr lang="it-IT" sz="1000" dirty="0">
                <a:latin typeface="Verdana"/>
                <a:cs typeface="Verdana"/>
              </a:rPr>
              <a:t>I. Barrai</a:t>
            </a:r>
          </a:p>
        </p:txBody>
      </p:sp>
      <p:sp>
        <p:nvSpPr>
          <p:cNvPr id="8" name="Text Box 4"/>
          <p:cNvSpPr txBox="1">
            <a:spLocks noChangeArrowheads="1"/>
          </p:cNvSpPr>
          <p:nvPr/>
        </p:nvSpPr>
        <p:spPr bwMode="auto">
          <a:xfrm>
            <a:off x="3933122" y="2457717"/>
            <a:ext cx="8258877" cy="2308324"/>
          </a:xfrm>
          <a:prstGeom prst="rect">
            <a:avLst/>
          </a:prstGeom>
          <a:noFill/>
          <a:ln w="9525">
            <a:noFill/>
            <a:miter lim="800000"/>
            <a:headEnd/>
            <a:tailEnd/>
          </a:ln>
          <a:effectLst/>
        </p:spPr>
        <p:txBody>
          <a:bodyPr wrap="square">
            <a:prstTxWarp prst="textNoShape">
              <a:avLst/>
            </a:prstTxWarp>
            <a:spAutoFit/>
          </a:bodyPr>
          <a:lstStyle/>
          <a:p>
            <a:r>
              <a:rPr lang="en-US" sz="1800" dirty="0">
                <a:latin typeface="Verdana"/>
                <a:cs typeface="Verdana"/>
              </a:rPr>
              <a:t>Si dice </a:t>
            </a:r>
            <a:r>
              <a:rPr lang="en-US" sz="1800" dirty="0" err="1">
                <a:latin typeface="Verdana"/>
                <a:cs typeface="Verdana"/>
              </a:rPr>
              <a:t>che</a:t>
            </a:r>
            <a:r>
              <a:rPr lang="en-US" sz="1800" dirty="0">
                <a:latin typeface="Verdana"/>
                <a:cs typeface="Verdana"/>
              </a:rPr>
              <a:t> </a:t>
            </a:r>
            <a:r>
              <a:rPr lang="en-US" sz="1800" dirty="0" err="1">
                <a:latin typeface="Verdana"/>
                <a:cs typeface="Verdana"/>
              </a:rPr>
              <a:t>individui</a:t>
            </a:r>
            <a:r>
              <a:rPr lang="en-US" sz="1800" dirty="0">
                <a:latin typeface="Verdana"/>
                <a:cs typeface="Verdana"/>
              </a:rPr>
              <a:t> con </a:t>
            </a:r>
            <a:r>
              <a:rPr lang="en-US" sz="1800" dirty="0" err="1">
                <a:latin typeface="Verdana"/>
                <a:cs typeface="Verdana"/>
              </a:rPr>
              <a:t>una</a:t>
            </a:r>
            <a:r>
              <a:rPr lang="en-US" sz="1800" dirty="0">
                <a:latin typeface="Verdana"/>
                <a:cs typeface="Verdana"/>
              </a:rPr>
              <a:t> </a:t>
            </a:r>
            <a:r>
              <a:rPr lang="en-US" sz="1800" dirty="0" err="1">
                <a:latin typeface="Verdana"/>
                <a:cs typeface="Verdana"/>
              </a:rPr>
              <a:t>maggiore</a:t>
            </a:r>
            <a:r>
              <a:rPr lang="en-US" sz="1800" dirty="0">
                <a:latin typeface="Verdana"/>
                <a:cs typeface="Verdana"/>
              </a:rPr>
              <a:t> </a:t>
            </a:r>
            <a:r>
              <a:rPr lang="en-US" sz="1800" dirty="0" err="1">
                <a:latin typeface="Verdana"/>
                <a:cs typeface="Verdana"/>
              </a:rPr>
              <a:t>capacità</a:t>
            </a:r>
            <a:r>
              <a:rPr lang="en-US" sz="1800" dirty="0">
                <a:latin typeface="Verdana"/>
                <a:cs typeface="Verdana"/>
              </a:rPr>
              <a:t> </a:t>
            </a:r>
            <a:r>
              <a:rPr lang="en-US" sz="1800" dirty="0" err="1">
                <a:latin typeface="Verdana"/>
                <a:cs typeface="Verdana"/>
              </a:rPr>
              <a:t>di</a:t>
            </a:r>
            <a:r>
              <a:rPr lang="en-US" sz="1800" dirty="0">
                <a:latin typeface="Verdana"/>
                <a:cs typeface="Verdana"/>
              </a:rPr>
              <a:t> </a:t>
            </a:r>
            <a:r>
              <a:rPr lang="en-US" sz="1800" dirty="0" err="1">
                <a:latin typeface="Verdana"/>
                <a:cs typeface="Verdana"/>
              </a:rPr>
              <a:t>sopravvivere</a:t>
            </a:r>
            <a:r>
              <a:rPr lang="en-US" sz="1800" dirty="0">
                <a:latin typeface="Verdana"/>
                <a:cs typeface="Verdana"/>
              </a:rPr>
              <a:t> </a:t>
            </a:r>
            <a:r>
              <a:rPr lang="en-US" sz="1800" dirty="0" err="1">
                <a:latin typeface="Verdana"/>
                <a:cs typeface="Verdana"/>
              </a:rPr>
              <a:t>e</a:t>
            </a:r>
            <a:r>
              <a:rPr lang="en-US" sz="1800" dirty="0">
                <a:latin typeface="Verdana"/>
                <a:cs typeface="Verdana"/>
              </a:rPr>
              <a:t> </a:t>
            </a:r>
            <a:r>
              <a:rPr lang="en-US" sz="1800" dirty="0" err="1">
                <a:latin typeface="Verdana"/>
                <a:cs typeface="Verdana"/>
              </a:rPr>
              <a:t>di</a:t>
            </a:r>
            <a:r>
              <a:rPr lang="en-US" sz="1800" dirty="0">
                <a:latin typeface="Verdana"/>
                <a:cs typeface="Verdana"/>
              </a:rPr>
              <a:t> </a:t>
            </a:r>
            <a:r>
              <a:rPr lang="en-US" sz="1800" dirty="0" err="1">
                <a:latin typeface="Verdana"/>
                <a:cs typeface="Verdana"/>
              </a:rPr>
              <a:t>riprodursi</a:t>
            </a:r>
            <a:r>
              <a:rPr lang="en-US" sz="1800" dirty="0">
                <a:latin typeface="Verdana"/>
                <a:cs typeface="Verdana"/>
              </a:rPr>
              <a:t> </a:t>
            </a:r>
            <a:r>
              <a:rPr lang="en-US" sz="1800" dirty="0" err="1">
                <a:latin typeface="Verdana"/>
                <a:cs typeface="Verdana"/>
              </a:rPr>
              <a:t>hanno</a:t>
            </a:r>
            <a:r>
              <a:rPr lang="en-US" sz="1800" dirty="0">
                <a:latin typeface="Verdana"/>
                <a:cs typeface="Verdana"/>
              </a:rPr>
              <a:t> </a:t>
            </a:r>
            <a:r>
              <a:rPr lang="en-US" sz="1800" dirty="0" err="1">
                <a:latin typeface="Verdana"/>
                <a:cs typeface="Verdana"/>
              </a:rPr>
              <a:t>una</a:t>
            </a:r>
            <a:r>
              <a:rPr lang="en-US" sz="1800" dirty="0">
                <a:latin typeface="Verdana"/>
                <a:cs typeface="Verdana"/>
              </a:rPr>
              <a:t> FITNESS </a:t>
            </a:r>
            <a:r>
              <a:rPr lang="en-US" sz="1800" dirty="0" err="1">
                <a:latin typeface="Verdana"/>
                <a:cs typeface="Verdana"/>
              </a:rPr>
              <a:t>più</a:t>
            </a:r>
            <a:r>
              <a:rPr lang="en-US" sz="1800" dirty="0">
                <a:latin typeface="Verdana"/>
                <a:cs typeface="Verdana"/>
              </a:rPr>
              <a:t> </a:t>
            </a:r>
            <a:r>
              <a:rPr lang="en-US" sz="1800" dirty="0" err="1">
                <a:latin typeface="Verdana"/>
                <a:cs typeface="Verdana"/>
              </a:rPr>
              <a:t>elevata</a:t>
            </a:r>
            <a:r>
              <a:rPr lang="en-US" sz="1800" dirty="0">
                <a:latin typeface="Verdana"/>
                <a:cs typeface="Verdana"/>
              </a:rPr>
              <a:t>. </a:t>
            </a:r>
          </a:p>
          <a:p>
            <a:endParaRPr lang="en-US" sz="1800" dirty="0">
              <a:latin typeface="Verdana"/>
              <a:cs typeface="Verdana"/>
            </a:endParaRPr>
          </a:p>
          <a:p>
            <a:r>
              <a:rPr lang="en-US" sz="1800" dirty="0">
                <a:latin typeface="Verdana"/>
                <a:cs typeface="Verdana"/>
              </a:rPr>
              <a:t>Se tale </a:t>
            </a:r>
            <a:r>
              <a:rPr lang="en-US" sz="1800" dirty="0" err="1">
                <a:latin typeface="Verdana"/>
                <a:cs typeface="Verdana"/>
              </a:rPr>
              <a:t>capacità</a:t>
            </a:r>
            <a:r>
              <a:rPr lang="en-US" sz="1800" dirty="0">
                <a:latin typeface="Verdana"/>
                <a:cs typeface="Verdana"/>
              </a:rPr>
              <a:t> è </a:t>
            </a:r>
            <a:r>
              <a:rPr lang="en-US" sz="1800" dirty="0" err="1">
                <a:latin typeface="Verdana"/>
                <a:cs typeface="Verdana"/>
              </a:rPr>
              <a:t>ereditaria</a:t>
            </a:r>
            <a:r>
              <a:rPr lang="en-US" sz="1800" dirty="0">
                <a:latin typeface="Verdana"/>
                <a:cs typeface="Verdana"/>
              </a:rPr>
              <a:t>, </a:t>
            </a:r>
            <a:r>
              <a:rPr lang="en-US" sz="1800" dirty="0" err="1">
                <a:latin typeface="Verdana"/>
                <a:cs typeface="Verdana"/>
              </a:rPr>
              <a:t>si</a:t>
            </a:r>
            <a:r>
              <a:rPr lang="en-US" sz="1800" dirty="0">
                <a:latin typeface="Verdana"/>
                <a:cs typeface="Verdana"/>
              </a:rPr>
              <a:t> dice </a:t>
            </a:r>
            <a:r>
              <a:rPr lang="en-US" sz="1800" dirty="0" err="1">
                <a:latin typeface="Verdana"/>
                <a:cs typeface="Verdana"/>
              </a:rPr>
              <a:t>che</a:t>
            </a:r>
            <a:r>
              <a:rPr lang="en-US" dirty="0">
                <a:latin typeface="Verdana"/>
                <a:cs typeface="Verdana"/>
              </a:rPr>
              <a:t> </a:t>
            </a:r>
            <a:r>
              <a:rPr lang="en-US" sz="1800" dirty="0" err="1">
                <a:latin typeface="Verdana"/>
                <a:cs typeface="Verdana"/>
              </a:rPr>
              <a:t>genotipi</a:t>
            </a:r>
            <a:r>
              <a:rPr lang="en-US" sz="1800" dirty="0">
                <a:latin typeface="Verdana"/>
                <a:cs typeface="Verdana"/>
              </a:rPr>
              <a:t> </a:t>
            </a:r>
            <a:r>
              <a:rPr lang="en-US" sz="1800" dirty="0" err="1">
                <a:latin typeface="Verdana"/>
                <a:cs typeface="Verdana"/>
              </a:rPr>
              <a:t>differenti</a:t>
            </a:r>
            <a:r>
              <a:rPr lang="en-US" sz="1800" dirty="0">
                <a:latin typeface="Verdana"/>
                <a:cs typeface="Verdana"/>
              </a:rPr>
              <a:t> </a:t>
            </a:r>
            <a:r>
              <a:rPr lang="en-US" sz="1800" dirty="0" err="1">
                <a:latin typeface="Verdana"/>
                <a:cs typeface="Verdana"/>
              </a:rPr>
              <a:t>avranno</a:t>
            </a:r>
            <a:r>
              <a:rPr lang="en-US" sz="1800" dirty="0">
                <a:latin typeface="Verdana"/>
                <a:cs typeface="Verdana"/>
              </a:rPr>
              <a:t> diverse fitness.</a:t>
            </a:r>
          </a:p>
          <a:p>
            <a:endParaRPr lang="en-US" dirty="0">
              <a:latin typeface="Verdana"/>
              <a:cs typeface="Verdana"/>
            </a:endParaRPr>
          </a:p>
          <a:p>
            <a:r>
              <a:rPr lang="en-US" sz="1800" dirty="0">
                <a:solidFill>
                  <a:srgbClr val="FF0000"/>
                </a:solidFill>
                <a:latin typeface="Verdana"/>
                <a:cs typeface="Verdana"/>
              </a:rPr>
              <a:t>La fitness </a:t>
            </a:r>
            <a:r>
              <a:rPr lang="en-US" sz="1800" dirty="0" err="1">
                <a:solidFill>
                  <a:srgbClr val="FF0000"/>
                </a:solidFill>
                <a:latin typeface="Verdana"/>
                <a:cs typeface="Verdana"/>
              </a:rPr>
              <a:t>corrisponde</a:t>
            </a:r>
            <a:r>
              <a:rPr lang="en-US" sz="1800" dirty="0">
                <a:solidFill>
                  <a:srgbClr val="FF0000"/>
                </a:solidFill>
                <a:latin typeface="Verdana"/>
                <a:cs typeface="Verdana"/>
              </a:rPr>
              <a:t> al </a:t>
            </a:r>
            <a:r>
              <a:rPr lang="en-US" sz="1800" dirty="0" err="1">
                <a:solidFill>
                  <a:srgbClr val="FF0000"/>
                </a:solidFill>
                <a:latin typeface="Verdana"/>
                <a:cs typeface="Verdana"/>
              </a:rPr>
              <a:t>numero</a:t>
            </a:r>
            <a:r>
              <a:rPr lang="en-US" sz="1800" dirty="0">
                <a:solidFill>
                  <a:srgbClr val="FF0000"/>
                </a:solidFill>
                <a:latin typeface="Verdana"/>
                <a:cs typeface="Verdana"/>
              </a:rPr>
              <a:t> </a:t>
            </a:r>
            <a:r>
              <a:rPr lang="en-US" sz="1800" dirty="0" err="1">
                <a:solidFill>
                  <a:srgbClr val="FF0000"/>
                </a:solidFill>
                <a:latin typeface="Verdana"/>
                <a:cs typeface="Verdana"/>
              </a:rPr>
              <a:t>medio</a:t>
            </a:r>
            <a:r>
              <a:rPr lang="en-US" sz="1800" dirty="0">
                <a:solidFill>
                  <a:srgbClr val="FF0000"/>
                </a:solidFill>
                <a:latin typeface="Verdana"/>
                <a:cs typeface="Verdana"/>
              </a:rPr>
              <a:t> di </a:t>
            </a:r>
            <a:r>
              <a:rPr lang="en-US" sz="1800" dirty="0" err="1">
                <a:solidFill>
                  <a:srgbClr val="FF0000"/>
                </a:solidFill>
                <a:latin typeface="Verdana"/>
                <a:cs typeface="Verdana"/>
              </a:rPr>
              <a:t>figli</a:t>
            </a:r>
            <a:r>
              <a:rPr lang="en-US" sz="1800" dirty="0">
                <a:solidFill>
                  <a:srgbClr val="FF0000"/>
                </a:solidFill>
                <a:latin typeface="Verdana"/>
                <a:cs typeface="Verdana"/>
              </a:rPr>
              <a:t> </a:t>
            </a:r>
            <a:r>
              <a:rPr lang="en-US" dirty="0" err="1">
                <a:solidFill>
                  <a:srgbClr val="FF0000"/>
                </a:solidFill>
                <a:latin typeface="Verdana"/>
                <a:cs typeface="Verdana"/>
              </a:rPr>
              <a:t>che</a:t>
            </a:r>
            <a:r>
              <a:rPr lang="en-US" sz="1800" dirty="0">
                <a:solidFill>
                  <a:srgbClr val="FF0000"/>
                </a:solidFill>
                <a:latin typeface="Verdana"/>
                <a:cs typeface="Verdana"/>
              </a:rPr>
              <a:t> un </a:t>
            </a:r>
            <a:r>
              <a:rPr lang="en-US" sz="1800" dirty="0" err="1">
                <a:solidFill>
                  <a:srgbClr val="FF0000"/>
                </a:solidFill>
                <a:latin typeface="Verdana"/>
                <a:cs typeface="Verdana"/>
              </a:rPr>
              <a:t>determinato</a:t>
            </a:r>
            <a:r>
              <a:rPr lang="en-US" sz="1800" dirty="0">
                <a:solidFill>
                  <a:srgbClr val="FF0000"/>
                </a:solidFill>
                <a:latin typeface="Verdana"/>
                <a:cs typeface="Verdana"/>
              </a:rPr>
              <a:t> </a:t>
            </a:r>
            <a:r>
              <a:rPr lang="en-US" sz="1800" dirty="0" err="1">
                <a:solidFill>
                  <a:srgbClr val="FF0000"/>
                </a:solidFill>
                <a:latin typeface="Verdana"/>
                <a:cs typeface="Verdana"/>
              </a:rPr>
              <a:t>genotipo</a:t>
            </a:r>
            <a:r>
              <a:rPr lang="en-US" sz="1800" dirty="0">
                <a:solidFill>
                  <a:srgbClr val="FF0000"/>
                </a:solidFill>
                <a:latin typeface="Verdana"/>
                <a:cs typeface="Verdana"/>
              </a:rPr>
              <a:t> produce </a:t>
            </a:r>
            <a:r>
              <a:rPr lang="en-US" sz="1800" dirty="0" err="1">
                <a:solidFill>
                  <a:srgbClr val="FF0000"/>
                </a:solidFill>
                <a:latin typeface="Verdana"/>
                <a:cs typeface="Verdana"/>
              </a:rPr>
              <a:t>nella</a:t>
            </a:r>
            <a:r>
              <a:rPr lang="en-US" sz="1800" dirty="0">
                <a:solidFill>
                  <a:srgbClr val="FF0000"/>
                </a:solidFill>
                <a:latin typeface="Verdana"/>
                <a:cs typeface="Verdana"/>
              </a:rPr>
              <a:t> </a:t>
            </a:r>
            <a:r>
              <a:rPr lang="en-US" sz="1800" dirty="0" err="1">
                <a:solidFill>
                  <a:srgbClr val="FF0000"/>
                </a:solidFill>
                <a:latin typeface="Verdana"/>
                <a:cs typeface="Verdana"/>
              </a:rPr>
              <a:t>sua</a:t>
            </a:r>
            <a:r>
              <a:rPr lang="en-US" sz="1800" dirty="0">
                <a:solidFill>
                  <a:srgbClr val="FF0000"/>
                </a:solidFill>
                <a:latin typeface="Verdana"/>
                <a:cs typeface="Verdana"/>
              </a:rPr>
              <a:t> vita</a:t>
            </a:r>
          </a:p>
        </p:txBody>
      </p:sp>
      <p:pic>
        <p:nvPicPr>
          <p:cNvPr id="9" name="Picture 5"/>
          <p:cNvPicPr>
            <a:picLocks noChangeAspect="1" noChangeArrowheads="1"/>
          </p:cNvPicPr>
          <p:nvPr/>
        </p:nvPicPr>
        <p:blipFill>
          <a:blip r:embed="rId2"/>
          <a:srcRect/>
          <a:stretch>
            <a:fillRect/>
          </a:stretch>
        </p:blipFill>
        <p:spPr bwMode="auto">
          <a:xfrm>
            <a:off x="6096000" y="4667250"/>
            <a:ext cx="3514725" cy="2190750"/>
          </a:xfrm>
          <a:prstGeom prst="rect">
            <a:avLst/>
          </a:prstGeom>
          <a:noFill/>
          <a:ln w="9525">
            <a:noFill/>
            <a:miter lim="800000"/>
            <a:headEnd/>
            <a:tailEnd/>
          </a:ln>
          <a:effectLst/>
        </p:spPr>
      </p:pic>
    </p:spTree>
    <p:extLst>
      <p:ext uri="{BB962C8B-B14F-4D97-AF65-F5344CB8AC3E}">
        <p14:creationId xmlns:p14="http://schemas.microsoft.com/office/powerpoint/2010/main" val="40013245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15744</TotalTime>
  <Words>4853</Words>
  <Application>Microsoft Office PowerPoint</Application>
  <PresentationFormat>Widescreen</PresentationFormat>
  <Paragraphs>859</Paragraphs>
  <Slides>51</Slides>
  <Notes>6</Notes>
  <HiddenSlides>0</HiddenSlides>
  <MMClips>0</MMClips>
  <ScaleCrop>false</ScaleCrop>
  <HeadingPairs>
    <vt:vector size="8" baseType="variant">
      <vt:variant>
        <vt:lpstr>Caratteri utilizzati</vt:lpstr>
      </vt:variant>
      <vt:variant>
        <vt:i4>9</vt:i4>
      </vt:variant>
      <vt:variant>
        <vt:lpstr>Tema</vt:lpstr>
      </vt:variant>
      <vt:variant>
        <vt:i4>10</vt:i4>
      </vt:variant>
      <vt:variant>
        <vt:lpstr>Server OLE incorporati</vt:lpstr>
      </vt:variant>
      <vt:variant>
        <vt:i4>2</vt:i4>
      </vt:variant>
      <vt:variant>
        <vt:lpstr>Titoli diapositive</vt:lpstr>
      </vt:variant>
      <vt:variant>
        <vt:i4>51</vt:i4>
      </vt:variant>
    </vt:vector>
  </HeadingPairs>
  <TitlesOfParts>
    <vt:vector size="72" baseType="lpstr">
      <vt:lpstr>Arial</vt:lpstr>
      <vt:lpstr>Arial Black</vt:lpstr>
      <vt:lpstr>Calibri</vt:lpstr>
      <vt:lpstr>Calibri Light</vt:lpstr>
      <vt:lpstr>Cambria Math</vt:lpstr>
      <vt:lpstr>Lucida Grande</vt:lpstr>
      <vt:lpstr>Symbol</vt:lpstr>
      <vt:lpstr>Times New Roman</vt:lpstr>
      <vt:lpstr>Verdana</vt:lpstr>
      <vt:lpstr>Tema di Office</vt:lpstr>
      <vt:lpstr>Struttura predefinita</vt:lpstr>
      <vt:lpstr>1_Struttura predefinita</vt:lpstr>
      <vt:lpstr>2_Struttura predefinita</vt:lpstr>
      <vt:lpstr>3_Struttura predefinita</vt:lpstr>
      <vt:lpstr>4_Struttura predefinita</vt:lpstr>
      <vt:lpstr>5_Struttura predefinita</vt:lpstr>
      <vt:lpstr>6_Struttura predefinita</vt:lpstr>
      <vt:lpstr>7_Struttura predefinita</vt:lpstr>
      <vt:lpstr>8_Struttura predefinita</vt:lpstr>
      <vt:lpstr>Microsoft Excel 97-2003 Worksheet</vt:lpstr>
      <vt:lpstr>Equation</vt:lpstr>
      <vt:lpstr>Presentazione standard di PowerPoint</vt:lpstr>
      <vt:lpstr>Presentazione standard di PowerPoint</vt:lpstr>
      <vt:lpstr>Presentazione standard di PowerPoint</vt:lpstr>
      <vt:lpstr>A che livello agisce la selezione?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Cambiamento delle frequenze alleliche e genotipiche dopo una generazione di selezione</vt:lpstr>
      <vt:lpstr>Presentazione standard di PowerPoint</vt:lpstr>
      <vt:lpstr>Presentazione standard di PowerPoint</vt:lpstr>
      <vt:lpstr>Presentazione standard di PowerPoint</vt:lpstr>
      <vt:lpstr>Presentazione standard di PowerPoint</vt:lpstr>
      <vt:lpstr>Presentazione standard di PowerPoint</vt:lpstr>
      <vt:lpstr>Esempi di selezione contro allele recessivo letale (s =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Effetto congiunto della deriva genetica e della selezione a favore dell’eterozigote </vt:lpstr>
      <vt:lpstr>Effetto congiunto della deriva genetica e della selezione contro recessivo o dominante</vt:lpstr>
      <vt:lpstr>Effetto congiunto della selezione contro recessivo ed inbreeding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Utente1</dc:creator>
  <cp:lastModifiedBy>Fulvio Cruciani</cp:lastModifiedBy>
  <cp:revision>307</cp:revision>
  <dcterms:created xsi:type="dcterms:W3CDTF">2014-05-11T12:27:46Z</dcterms:created>
  <dcterms:modified xsi:type="dcterms:W3CDTF">2025-11-28T10:54:52Z</dcterms:modified>
</cp:coreProperties>
</file>