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30"/>
  </p:notesMasterIdLst>
  <p:sldIdLst>
    <p:sldId id="389" r:id="rId3"/>
    <p:sldId id="286" r:id="rId4"/>
    <p:sldId id="287" r:id="rId5"/>
    <p:sldId id="288" r:id="rId6"/>
    <p:sldId id="289" r:id="rId7"/>
    <p:sldId id="290" r:id="rId8"/>
    <p:sldId id="291" r:id="rId9"/>
    <p:sldId id="292" r:id="rId10"/>
    <p:sldId id="293" r:id="rId11"/>
    <p:sldId id="294" r:id="rId12"/>
    <p:sldId id="295" r:id="rId13"/>
    <p:sldId id="459" r:id="rId14"/>
    <p:sldId id="296" r:id="rId15"/>
    <p:sldId id="440" r:id="rId16"/>
    <p:sldId id="441" r:id="rId17"/>
    <p:sldId id="442" r:id="rId18"/>
    <p:sldId id="297" r:id="rId19"/>
    <p:sldId id="298" r:id="rId20"/>
    <p:sldId id="439" r:id="rId21"/>
    <p:sldId id="299" r:id="rId22"/>
    <p:sldId id="300" r:id="rId23"/>
    <p:sldId id="435" r:id="rId24"/>
    <p:sldId id="436" r:id="rId25"/>
    <p:sldId id="437" r:id="rId26"/>
    <p:sldId id="438" r:id="rId27"/>
    <p:sldId id="458" r:id="rId28"/>
    <p:sldId id="457"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AA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778" autoAdjust="0"/>
  </p:normalViewPr>
  <p:slideViewPr>
    <p:cSldViewPr>
      <p:cViewPr>
        <p:scale>
          <a:sx n="78" d="100"/>
          <a:sy n="78" d="100"/>
        </p:scale>
        <p:origin x="968" y="36"/>
      </p:cViewPr>
      <p:guideLst>
        <p:guide orient="horz" pos="2160"/>
        <p:guide pos="2880"/>
      </p:guideLst>
    </p:cSldViewPr>
  </p:slideViewPr>
  <p:outlineViewPr>
    <p:cViewPr>
      <p:scale>
        <a:sx n="33" d="100"/>
        <a:sy n="33" d="100"/>
      </p:scale>
      <p:origin x="0" y="-86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0F642-C5F7-4E7E-AEDF-6B8F9C55BC70}" type="datetimeFigureOut">
              <a:rPr lang="it-IT" smtClean="0"/>
              <a:pPr/>
              <a:t>11/11/2025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88947-AD79-4D33-A742-FFA30BCDD007}" type="slidenum">
              <a:rPr lang="it-IT" smtClean="0"/>
              <a:pPr/>
              <a:t>‹N›</a:t>
            </a:fld>
            <a:endParaRPr lang="it-IT"/>
          </a:p>
        </p:txBody>
      </p:sp>
    </p:spTree>
    <p:extLst>
      <p:ext uri="{BB962C8B-B14F-4D97-AF65-F5344CB8AC3E}">
        <p14:creationId xmlns:p14="http://schemas.microsoft.com/office/powerpoint/2010/main" val="288523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a:lstStyle/>
          <a:p>
            <a:pPr eaLnBrk="1" hangingPunct="1"/>
            <a:endParaRPr lang="it-IT"/>
          </a:p>
        </p:txBody>
      </p:sp>
      <p:sp>
        <p:nvSpPr>
          <p:cNvPr id="45060" name="Segnaposto numero diapositiva 3"/>
          <p:cNvSpPr>
            <a:spLocks noGrp="1"/>
          </p:cNvSpPr>
          <p:nvPr>
            <p:ph type="sldNum" sz="quarter" idx="5"/>
          </p:nvPr>
        </p:nvSpPr>
        <p:spPr bwMode="auto">
          <a:noFill/>
          <a:ln>
            <a:miter lim="800000"/>
            <a:headEnd/>
            <a:tailEnd/>
          </a:ln>
        </p:spPr>
        <p:txBody>
          <a:bodyPr/>
          <a:lstStyle/>
          <a:p>
            <a:fld id="{365329E2-91C3-984E-A646-94A075AB3893}" type="slidenum">
              <a:rPr lang="it-IT"/>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a:lstStyle/>
          <a:p>
            <a:endParaRPr lang="it-IT"/>
          </a:p>
        </p:txBody>
      </p:sp>
      <p:sp>
        <p:nvSpPr>
          <p:cNvPr id="46084" name="Segnaposto numero diapositiva 3"/>
          <p:cNvSpPr>
            <a:spLocks noGrp="1"/>
          </p:cNvSpPr>
          <p:nvPr>
            <p:ph type="sldNum" sz="quarter" idx="5"/>
          </p:nvPr>
        </p:nvSpPr>
        <p:spPr bwMode="auto">
          <a:noFill/>
          <a:ln>
            <a:miter lim="800000"/>
            <a:headEnd/>
            <a:tailEnd/>
          </a:ln>
        </p:spPr>
        <p:txBody>
          <a:bodyPr/>
          <a:lstStyle/>
          <a:p>
            <a:fld id="{F45274E6-D901-F743-B9ED-410577FC8696}" type="slidenum">
              <a:rPr lang="it-IT"/>
              <a:pPr/>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a:lstStyle/>
          <a:p>
            <a:endParaRPr lang="it-IT"/>
          </a:p>
        </p:txBody>
      </p:sp>
      <p:sp>
        <p:nvSpPr>
          <p:cNvPr id="47108" name="Segnaposto numero diapositiva 3"/>
          <p:cNvSpPr>
            <a:spLocks noGrp="1"/>
          </p:cNvSpPr>
          <p:nvPr>
            <p:ph type="sldNum" sz="quarter" idx="5"/>
          </p:nvPr>
        </p:nvSpPr>
        <p:spPr bwMode="auto">
          <a:noFill/>
          <a:ln>
            <a:miter lim="800000"/>
            <a:headEnd/>
            <a:tailEnd/>
          </a:ln>
        </p:spPr>
        <p:txBody>
          <a:bodyPr/>
          <a:lstStyle/>
          <a:p>
            <a:fld id="{24B7FA57-FAA5-934F-8D35-82C7A1E912CC}" type="slidenum">
              <a:rPr lang="it-IT"/>
              <a:pPr/>
              <a:t>20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Il </a:t>
            </a:r>
            <a:r>
              <a:rPr lang="en-US" sz="1200" b="0" i="0" u="none" strike="noStrike" kern="1200" dirty="0" err="1">
                <a:solidFill>
                  <a:schemeClr val="tx1"/>
                </a:solidFill>
                <a:effectLst/>
                <a:latin typeface="+mn-lt"/>
                <a:ea typeface="+mn-ea"/>
                <a:cs typeface="+mn-cs"/>
              </a:rPr>
              <a:t>testo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seguente</a:t>
            </a:r>
            <a:r>
              <a:rPr lang="en-US" sz="1200" b="0" i="0" u="none" strike="noStrike" kern="1200" dirty="0">
                <a:solidFill>
                  <a:schemeClr val="tx1"/>
                </a:solidFill>
                <a:effectLst/>
                <a:latin typeface="+mn-lt"/>
                <a:ea typeface="+mn-ea"/>
                <a:cs typeface="+mn-cs"/>
              </a:rPr>
              <a:t> è</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t</a:t>
            </a:r>
            <a:r>
              <a:rPr lang="en-US" sz="1200" b="0" i="0" u="none" strike="noStrike" kern="1200" dirty="0" err="1">
                <a:solidFill>
                  <a:schemeClr val="tx1"/>
                </a:solidFill>
                <a:effectLst/>
                <a:latin typeface="+mn-lt"/>
                <a:ea typeface="+mn-ea"/>
                <a:cs typeface="+mn-cs"/>
              </a:rPr>
              <a:t>ratto</a:t>
            </a:r>
            <a:r>
              <a:rPr lang="en-US" sz="1200" b="0" i="0" u="none" strike="noStrike" kern="1200" dirty="0">
                <a:solidFill>
                  <a:schemeClr val="tx1"/>
                </a:solidFill>
                <a:effectLst/>
                <a:latin typeface="+mn-lt"/>
                <a:ea typeface="+mn-ea"/>
                <a:cs typeface="+mn-cs"/>
              </a:rPr>
              <a:t> da https://www.umass.edu/wsp/resources/poisson/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Poisson distribution applies when: </a:t>
            </a:r>
            <a:r>
              <a:rPr lang="en-US" sz="1200" b="1" i="0" u="none" strike="noStrike"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the event is something that can be counted in whole numbers; </a:t>
            </a:r>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occurrences are independent, so that one occurrence neither diminishes nor increases the chance of another; </a:t>
            </a:r>
            <a:r>
              <a:rPr lang="en-US" sz="1200" b="1" i="0" u="none" strike="noStrike"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the average frequency of occurrence for the time period in question is known; and </a:t>
            </a:r>
            <a:r>
              <a:rPr lang="en-US" sz="1200" b="1" i="0"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 it is possible to count how many events </a:t>
            </a:r>
            <a:r>
              <a:rPr lang="en-US" sz="1200" b="1" i="0" u="none" strike="noStrike" kern="1200" dirty="0">
                <a:solidFill>
                  <a:schemeClr val="tx1"/>
                </a:solidFill>
                <a:effectLst/>
                <a:latin typeface="+mn-lt"/>
                <a:ea typeface="+mn-ea"/>
                <a:cs typeface="+mn-cs"/>
              </a:rPr>
              <a:t>have</a:t>
            </a:r>
            <a:r>
              <a:rPr lang="en-US" sz="1200" b="0" i="0" u="none" strike="noStrike" kern="1200" dirty="0">
                <a:solidFill>
                  <a:schemeClr val="tx1"/>
                </a:solidFill>
                <a:effectLst/>
                <a:latin typeface="+mn-lt"/>
                <a:ea typeface="+mn-ea"/>
                <a:cs typeface="+mn-cs"/>
              </a:rPr>
              <a:t> occurred, such as the number of times a firefly lights up in my garden in a given 5 seconds, some evening, but meaningless to ask how many such events have </a:t>
            </a:r>
            <a:r>
              <a:rPr lang="en-US" sz="1200" b="1" i="0" u="none"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occurred. This last point sums up the contrast with the Binomial situation, where the probability of each of two mutually exclusive events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is known. The Poisson Distribution, so to speak, is the Binomial Distribution Without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In those circumstances, and they are surprisingly common, the Poisson Distribution gives the expected frequency profile for events. It may be used in reverse, to test whether a given data set was generated by a random process. If the data fit the Poisson Expectation closely, then there is no strong reason to believe that something other than random occurrence is at work. On the other hand, if the data are lumpy, we look for what might be causing the lump.</a:t>
            </a:r>
          </a:p>
          <a:p>
            <a:r>
              <a:rPr lang="en-US" sz="1200" b="0" i="0" u="none" strike="noStrike" kern="1200" dirty="0">
                <a:solidFill>
                  <a:schemeClr val="tx1"/>
                </a:solidFill>
                <a:effectLst/>
                <a:latin typeface="+mn-lt"/>
                <a:ea typeface="+mn-ea"/>
                <a:cs typeface="+mn-cs"/>
              </a:rPr>
              <a:t>The Poisson situation is most often invoked for rare events, and it is only with rare events that it can successfully mimic the Binomial Distribution (for larger values of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the Normal Distribution gives a better approximation to the Binomial). But the Poisson rate may actually be any number. The real contrast is that the Poisson Distribution is asymmetrical: given a rate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 the range of variation ends with zero on one side (you will never find "minus one" letter in your mailbox), but is unlimited on the other side (if the label machine gets stuck, you may find yourself some Tuesday with 4,573 copies of some magazine spilling all over your front yard - it's not likely, but you can't call it impossible). The Poisson Distribution, as a data set or as the corresponding curve, is always skewed toward the right, but it is inhibited by the Zero occurrence barrier on the left. The degree of skew diminishes as</a:t>
            </a:r>
            <a:r>
              <a:rPr lang="en-US" sz="1200" b="1" i="0" u="none" strike="noStrike" kern="1200" dirty="0">
                <a:solidFill>
                  <a:schemeClr val="tx1"/>
                </a:solidFill>
                <a:effectLst/>
                <a:latin typeface="+mn-lt"/>
                <a:ea typeface="+mn-ea"/>
                <a:cs typeface="+mn-cs"/>
              </a:rPr>
              <a:t> r</a:t>
            </a:r>
            <a:r>
              <a:rPr lang="en-US" sz="1200" b="0" i="0" u="none" strike="noStrike" kern="1200" dirty="0">
                <a:solidFill>
                  <a:schemeClr val="tx1"/>
                </a:solidFill>
                <a:effectLst/>
                <a:latin typeface="+mn-lt"/>
                <a:ea typeface="+mn-ea"/>
                <a:cs typeface="+mn-cs"/>
              </a:rPr>
              <a:t> becomes larger, and at some point the Poisson Distribution becomes, to the eye, about as symmetrical as the Normal Distribution. But much though it may come to resemble the Normal Distribution, to the eye of the person who is looking at a graph for, say,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35, the Poisson is really coming from a different kind of world event. </a:t>
            </a:r>
          </a:p>
          <a:p>
            <a:endParaRPr lang="it-IT" dirty="0"/>
          </a:p>
        </p:txBody>
      </p:sp>
      <p:sp>
        <p:nvSpPr>
          <p:cNvPr id="4" name="Segnaposto numero diapositiva 3"/>
          <p:cNvSpPr>
            <a:spLocks noGrp="1"/>
          </p:cNvSpPr>
          <p:nvPr>
            <p:ph type="sldNum" sz="quarter" idx="10"/>
          </p:nvPr>
        </p:nvSpPr>
        <p:spPr/>
        <p:txBody>
          <a:bodyPr/>
          <a:lstStyle/>
          <a:p>
            <a:fld id="{63988947-AD79-4D33-A742-FFA30BCDD007}" type="slidenum">
              <a:rPr lang="it-IT" smtClean="0"/>
              <a:pPr/>
              <a:t>26</a:t>
            </a:fld>
            <a:endParaRPr lang="it-IT"/>
          </a:p>
        </p:txBody>
      </p:sp>
    </p:spTree>
    <p:extLst>
      <p:ext uri="{BB962C8B-B14F-4D97-AF65-F5344CB8AC3E}">
        <p14:creationId xmlns:p14="http://schemas.microsoft.com/office/powerpoint/2010/main" val="251957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966EC1E-FB29-48C1-872B-232ACAA6607A}" type="slidenum">
              <a:rPr lang="it-IT"/>
              <a:pPr/>
              <a:t>‹N›</a:t>
            </a:fld>
            <a:endParaRPr lang="it-IT"/>
          </a:p>
        </p:txBody>
      </p:sp>
    </p:spTree>
    <p:extLst>
      <p:ext uri="{BB962C8B-B14F-4D97-AF65-F5344CB8AC3E}">
        <p14:creationId xmlns:p14="http://schemas.microsoft.com/office/powerpoint/2010/main" val="298476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D18FF-A640-4593-AD9B-C3439C3F6C97}" type="slidenum">
              <a:rPr lang="it-IT"/>
              <a:pPr/>
              <a:t>‹N›</a:t>
            </a:fld>
            <a:endParaRPr lang="it-IT"/>
          </a:p>
        </p:txBody>
      </p:sp>
    </p:spTree>
    <p:extLst>
      <p:ext uri="{BB962C8B-B14F-4D97-AF65-F5344CB8AC3E}">
        <p14:creationId xmlns:p14="http://schemas.microsoft.com/office/powerpoint/2010/main" val="220080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13AF4F9-09F1-4BCC-A4E5-0F294ACC3615}" type="slidenum">
              <a:rPr lang="it-IT"/>
              <a:pPr/>
              <a:t>‹N›</a:t>
            </a:fld>
            <a:endParaRPr lang="it-IT"/>
          </a:p>
        </p:txBody>
      </p:sp>
    </p:spTree>
    <p:extLst>
      <p:ext uri="{BB962C8B-B14F-4D97-AF65-F5344CB8AC3E}">
        <p14:creationId xmlns:p14="http://schemas.microsoft.com/office/powerpoint/2010/main" val="410285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1E8ABAFB-1E57-254D-AE02-C7AC04E51062}"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171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0D9070-B2A3-4909-8984-A42B509EAE7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8037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F58177-EDA2-446A-B7B2-D36482B406D0}"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3556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486917-480E-4813-A8B8-E09B17370EEC}"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7705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CECE91-C27F-4A58-BBE9-464A0A8120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6589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0B38C5-D69E-4723-9796-7DCF08377B33}"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5831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E14A2-117A-45F6-9D1D-CF820738863E}" type="slidenum">
              <a:rPr lang="it-IT"/>
              <a:pPr/>
              <a:t>‹N›</a:t>
            </a:fld>
            <a:endParaRPr lang="it-IT"/>
          </a:p>
        </p:txBody>
      </p:sp>
    </p:spTree>
    <p:extLst>
      <p:ext uri="{BB962C8B-B14F-4D97-AF65-F5344CB8AC3E}">
        <p14:creationId xmlns:p14="http://schemas.microsoft.com/office/powerpoint/2010/main" val="118065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7667BB-6385-4422-A52D-85648AE05C2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4545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 name="Segnaposto piè di pagina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numero diapositiva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693F0A-29C3-4C18-A52C-1A6E90B49AB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28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F28E-BA1A-4EE3-81A9-CCFEF3C7C389}"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348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CFF646-6DFD-400D-98EF-C5B63B6BC6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29269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0A4C2A-738D-4C0B-90B7-5762306ABDF4}"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565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64BFB1-A113-418B-BB92-09DFB97E002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5931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9E799-D511-4BFE-ACFA-5BDAC4B6F26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62753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A3BCA4-515E-4353-B6C7-E6CA119EEB7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26287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914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CC9DBB0-EAE3-4FBF-A865-59F7632D8680}" type="slidenum">
              <a:rPr lang="it-IT"/>
              <a:pPr/>
              <a:t>‹N›</a:t>
            </a:fld>
            <a:endParaRPr lang="it-IT"/>
          </a:p>
        </p:txBody>
      </p:sp>
    </p:spTree>
    <p:extLst>
      <p:ext uri="{BB962C8B-B14F-4D97-AF65-F5344CB8AC3E}">
        <p14:creationId xmlns:p14="http://schemas.microsoft.com/office/powerpoint/2010/main" val="358395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6B3656A-ABD1-4A6B-BCF3-081663CD5A66}" type="slidenum">
              <a:rPr lang="it-IT"/>
              <a:pPr/>
              <a:t>‹N›</a:t>
            </a:fld>
            <a:endParaRPr lang="it-IT"/>
          </a:p>
        </p:txBody>
      </p:sp>
    </p:spTree>
    <p:extLst>
      <p:ext uri="{BB962C8B-B14F-4D97-AF65-F5344CB8AC3E}">
        <p14:creationId xmlns:p14="http://schemas.microsoft.com/office/powerpoint/2010/main" val="12805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4E8E1B71-99B1-4949-ABC4-5227621BEEF8}" type="slidenum">
              <a:rPr lang="it-IT"/>
              <a:pPr/>
              <a:t>‹N›</a:t>
            </a:fld>
            <a:endParaRPr lang="it-IT"/>
          </a:p>
        </p:txBody>
      </p:sp>
    </p:spTree>
    <p:extLst>
      <p:ext uri="{BB962C8B-B14F-4D97-AF65-F5344CB8AC3E}">
        <p14:creationId xmlns:p14="http://schemas.microsoft.com/office/powerpoint/2010/main" val="38529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61172C60-C31B-4636-961E-40A11478CE85}" type="slidenum">
              <a:rPr lang="it-IT"/>
              <a:pPr/>
              <a:t>‹N›</a:t>
            </a:fld>
            <a:endParaRPr lang="it-IT"/>
          </a:p>
        </p:txBody>
      </p:sp>
    </p:spTree>
    <p:extLst>
      <p:ext uri="{BB962C8B-B14F-4D97-AF65-F5344CB8AC3E}">
        <p14:creationId xmlns:p14="http://schemas.microsoft.com/office/powerpoint/2010/main" val="20792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C021D6E-D345-4854-AD32-2C5011F250E7}" type="slidenum">
              <a:rPr lang="it-IT"/>
              <a:pPr/>
              <a:t>‹N›</a:t>
            </a:fld>
            <a:endParaRPr lang="it-IT"/>
          </a:p>
        </p:txBody>
      </p:sp>
    </p:spTree>
    <p:extLst>
      <p:ext uri="{BB962C8B-B14F-4D97-AF65-F5344CB8AC3E}">
        <p14:creationId xmlns:p14="http://schemas.microsoft.com/office/powerpoint/2010/main" val="115818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211B1A2-2B0C-44D4-9F21-7B75B3AE1DB6}" type="slidenum">
              <a:rPr lang="it-IT"/>
              <a:pPr/>
              <a:t>‹N›</a:t>
            </a:fld>
            <a:endParaRPr lang="it-IT"/>
          </a:p>
        </p:txBody>
      </p:sp>
    </p:spTree>
    <p:extLst>
      <p:ext uri="{BB962C8B-B14F-4D97-AF65-F5344CB8AC3E}">
        <p14:creationId xmlns:p14="http://schemas.microsoft.com/office/powerpoint/2010/main" val="186386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65E2A6C-6392-446C-B4AB-8DB670C58C77}" type="slidenum">
              <a:rPr lang="it-IT"/>
              <a:pPr/>
              <a:t>‹N›</a:t>
            </a:fld>
            <a:endParaRPr lang="it-IT"/>
          </a:p>
        </p:txBody>
      </p:sp>
    </p:spTree>
    <p:extLst>
      <p:ext uri="{BB962C8B-B14F-4D97-AF65-F5344CB8AC3E}">
        <p14:creationId xmlns:p14="http://schemas.microsoft.com/office/powerpoint/2010/main" val="13935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A8AC74-7884-464D-A00D-0AEAA5E98B3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3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849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ABEF04-10D8-4C3C-9195-B7CDB8F69C45}"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698109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4.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850.png"/><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84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930.png"/></Relationships>
</file>

<file path=ppt/slides/_rels/slide2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di popolazioni A.</a:t>
            </a:r>
            <a:r>
              <a:rPr lang="it-IT" altLang="en-US">
                <a:solidFill>
                  <a:srgbClr val="FFFF00"/>
                </a:solidFill>
              </a:rPr>
              <a:t>A 2025/26</a:t>
            </a: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(6 CFU)</a:t>
            </a:r>
          </a:p>
          <a:p>
            <a:pPr marL="0" indent="0" algn="ctr">
              <a:buFont typeface="Wingdings" panose="05000000000000000000" pitchFamily="2" charset="2"/>
              <a:buNone/>
            </a:pPr>
            <a:r>
              <a:rPr lang="it-IT" altLang="en-US" dirty="0">
                <a:solidFill>
                  <a:srgbClr val="FFFF00"/>
                </a:solidFill>
              </a:rPr>
              <a:t>Laurea triennale in Sc. Biologiche</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rgbClr val="FFFF00"/>
                </a:solidFill>
              </a:rPr>
              <a:t>fulvio.cruciani@uniroma1.it</a:t>
            </a: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extLst>
      <p:ext uri="{BB962C8B-B14F-4D97-AF65-F5344CB8AC3E}">
        <p14:creationId xmlns:p14="http://schemas.microsoft.com/office/powerpoint/2010/main" val="6811465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Grp="1" noChangeAspect="1"/>
          </p:cNvGraphicFramePr>
          <p:nvPr>
            <p:ph sz="half" idx="1"/>
            <p:extLst>
              <p:ext uri="{D42A27DB-BD31-4B8C-83A1-F6EECF244321}">
                <p14:modId xmlns:p14="http://schemas.microsoft.com/office/powerpoint/2010/main" val="2371971968"/>
              </p:ext>
            </p:extLst>
          </p:nvPr>
        </p:nvGraphicFramePr>
        <p:xfrm>
          <a:off x="468313" y="188640"/>
          <a:ext cx="2674937" cy="2147887"/>
        </p:xfrm>
        <a:graphic>
          <a:graphicData uri="http://schemas.openxmlformats.org/presentationml/2006/ole">
            <mc:AlternateContent xmlns:mc="http://schemas.openxmlformats.org/markup-compatibility/2006">
              <mc:Choice xmlns:v="urn:schemas-microsoft-com:vml" Requires="v">
                <p:oleObj name="SPW 8.0 Graph" r:id="rId2" imgW="5486400" imgH="4405579" progId="">
                  <p:embed/>
                </p:oleObj>
              </mc:Choice>
              <mc:Fallback>
                <p:oleObj name="SPW 8.0 Graph" r:id="rId2" imgW="5486400" imgH="4405579" progId="">
                  <p:embed/>
                  <p:pic>
                    <p:nvPicPr>
                      <p:cNvPr id="0" name="Picture 6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640"/>
                        <a:ext cx="2674937"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7"/>
          <p:cNvGraphicFramePr>
            <a:graphicFrameLocks noGrp="1" noChangeAspect="1"/>
          </p:cNvGraphicFramePr>
          <p:nvPr>
            <p:ph sz="quarter" idx="2"/>
            <p:extLst>
              <p:ext uri="{D42A27DB-BD31-4B8C-83A1-F6EECF244321}">
                <p14:modId xmlns:p14="http://schemas.microsoft.com/office/powerpoint/2010/main" val="1156730963"/>
              </p:ext>
            </p:extLst>
          </p:nvPr>
        </p:nvGraphicFramePr>
        <p:xfrm>
          <a:off x="3276600" y="188640"/>
          <a:ext cx="2722563" cy="2185987"/>
        </p:xfrm>
        <a:graphic>
          <a:graphicData uri="http://schemas.openxmlformats.org/presentationml/2006/ole">
            <mc:AlternateContent xmlns:mc="http://schemas.openxmlformats.org/markup-compatibility/2006">
              <mc:Choice xmlns:v="urn:schemas-microsoft-com:vml" Requires="v">
                <p:oleObj name="SPW 8.0 Graph" r:id="rId4" imgW="5486400" imgH="4405579" progId="">
                  <p:embed/>
                </p:oleObj>
              </mc:Choice>
              <mc:Fallback>
                <p:oleObj name="SPW 8.0 Graph" r:id="rId4" imgW="5486400" imgH="4405579" progId="">
                  <p:embed/>
                  <p:pic>
                    <p:nvPicPr>
                      <p:cNvPr id="0" name="Picture 6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8640"/>
                        <a:ext cx="2722563"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10"/>
          <p:cNvGraphicFramePr>
            <a:graphicFrameLocks noGrp="1" noChangeAspect="1"/>
          </p:cNvGraphicFramePr>
          <p:nvPr>
            <p:ph sz="quarter" idx="3"/>
            <p:extLst>
              <p:ext uri="{D42A27DB-BD31-4B8C-83A1-F6EECF244321}">
                <p14:modId xmlns:p14="http://schemas.microsoft.com/office/powerpoint/2010/main" val="959187468"/>
              </p:ext>
            </p:extLst>
          </p:nvPr>
        </p:nvGraphicFramePr>
        <p:xfrm>
          <a:off x="6156325" y="188640"/>
          <a:ext cx="2779713" cy="2187575"/>
        </p:xfrm>
        <a:graphic>
          <a:graphicData uri="http://schemas.openxmlformats.org/presentationml/2006/ole">
            <mc:AlternateContent xmlns:mc="http://schemas.openxmlformats.org/markup-compatibility/2006">
              <mc:Choice xmlns:v="urn:schemas-microsoft-com:vml" Requires="v">
                <p:oleObj name="SPW 8.0 Graph" r:id="rId6" imgW="5598871" imgH="4405579" progId="">
                  <p:embed/>
                </p:oleObj>
              </mc:Choice>
              <mc:Fallback>
                <p:oleObj name="SPW 8.0 Graph" r:id="rId6" imgW="5598871" imgH="4405579" progId="">
                  <p:embed/>
                  <p:pic>
                    <p:nvPicPr>
                      <p:cNvPr id="0" name="Picture 7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88640"/>
                        <a:ext cx="2779713"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Text Box 13"/>
          <p:cNvSpPr txBox="1">
            <a:spLocks noChangeArrowheads="1"/>
          </p:cNvSpPr>
          <p:nvPr/>
        </p:nvSpPr>
        <p:spPr bwMode="auto">
          <a:xfrm>
            <a:off x="1331913" y="295002"/>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2N=10, p=0,7</a:t>
            </a:r>
          </a:p>
        </p:txBody>
      </p:sp>
      <p:sp>
        <p:nvSpPr>
          <p:cNvPr id="36870" name="Text Box 14"/>
          <p:cNvSpPr txBox="1">
            <a:spLocks noChangeArrowheads="1"/>
          </p:cNvSpPr>
          <p:nvPr/>
        </p:nvSpPr>
        <p:spPr bwMode="auto">
          <a:xfrm>
            <a:off x="4111625" y="260077"/>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2N=20, p=0,7</a:t>
            </a:r>
          </a:p>
        </p:txBody>
      </p:sp>
      <p:sp>
        <p:nvSpPr>
          <p:cNvPr id="36871" name="Text Box 15"/>
          <p:cNvSpPr txBox="1">
            <a:spLocks noChangeArrowheads="1"/>
          </p:cNvSpPr>
          <p:nvPr/>
        </p:nvSpPr>
        <p:spPr bwMode="auto">
          <a:xfrm>
            <a:off x="7135813" y="260077"/>
            <a:ext cx="1733550" cy="396875"/>
          </a:xfrm>
          <a:prstGeom prst="rect">
            <a:avLst/>
          </a:prstGeom>
          <a:noFill/>
          <a:ln w="9525" cap="sq">
            <a:noFill/>
            <a:miter lim="800000"/>
            <a:headEnd/>
            <a:tailEnd/>
          </a:ln>
          <a:effectLst/>
        </p:spPr>
        <p:txBody>
          <a:bodyPr wrap="none">
            <a:prstTxWarp prst="textNoShape">
              <a:avLst/>
            </a:prstTxWarp>
            <a:spAutoFit/>
          </a:bodyPr>
          <a:lstStyle/>
          <a:p>
            <a:r>
              <a:rPr lang="it-IT"/>
              <a:t>2N=100, p=0,7</a:t>
            </a:r>
          </a:p>
        </p:txBody>
      </p:sp>
      <p:sp>
        <p:nvSpPr>
          <p:cNvPr id="36872" name="Text Box 16"/>
          <p:cNvSpPr txBox="1">
            <a:spLocks noChangeArrowheads="1"/>
          </p:cNvSpPr>
          <p:nvPr/>
        </p:nvSpPr>
        <p:spPr bwMode="auto">
          <a:xfrm>
            <a:off x="565596" y="3583069"/>
            <a:ext cx="7724775" cy="2677656"/>
          </a:xfrm>
          <a:prstGeom prst="rect">
            <a:avLst/>
          </a:prstGeom>
          <a:noFill/>
          <a:ln w="9525" cap="sq">
            <a:noFill/>
            <a:miter lim="800000"/>
            <a:headEnd/>
            <a:tailEnd/>
          </a:ln>
          <a:effectLst/>
        </p:spPr>
        <p:txBody>
          <a:bodyPr>
            <a:prstTxWarp prst="textNoShape">
              <a:avLst/>
            </a:prstTxWarp>
            <a:spAutoFit/>
          </a:bodyPr>
          <a:lstStyle/>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deriva genetica è tanto più forte (maggiore fluttuazione delle frequenze </a:t>
            </a:r>
            <a:r>
              <a:rPr lang="it-IT" sz="2400" dirty="0" err="1">
                <a:solidFill>
                  <a:srgbClr val="FFFF00"/>
                </a:solidFill>
                <a:latin typeface="Times New Roman" panose="02020603050405020304" pitchFamily="18" charset="0"/>
                <a:cs typeface="Times New Roman" panose="02020603050405020304" pitchFamily="18" charset="0"/>
              </a:rPr>
              <a:t>alleliche</a:t>
            </a:r>
            <a:r>
              <a:rPr lang="it-IT" sz="2400" dirty="0">
                <a:solidFill>
                  <a:srgbClr val="FFFF00"/>
                </a:solidFill>
                <a:latin typeface="Times New Roman" panose="02020603050405020304" pitchFamily="18" charset="0"/>
                <a:cs typeface="Times New Roman" panose="02020603050405020304" pitchFamily="18" charset="0"/>
              </a:rPr>
              <a:t>) quanto più piccola è la dimensione della popolazione</a:t>
            </a:r>
          </a:p>
          <a:p>
            <a:pPr marL="342900" indent="-342900">
              <a:buFontTx/>
              <a:buAutoNum type="arabicPeriod"/>
            </a:pPr>
            <a:endParaRPr lang="it-IT" sz="2400" dirty="0">
              <a:solidFill>
                <a:srgbClr val="FFFF00"/>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classe più frequente di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dopo una generazione) è quella corrispondente a </a:t>
            </a:r>
            <a:r>
              <a:rPr lang="it-IT" sz="2400" i="1" dirty="0">
                <a:solidFill>
                  <a:srgbClr val="FFFF00"/>
                </a:solidFill>
                <a:latin typeface="Times New Roman" panose="02020603050405020304" pitchFamily="18" charset="0"/>
                <a:cs typeface="Times New Roman" panose="02020603050405020304" pitchFamily="18" charset="0"/>
              </a:rPr>
              <a:t>p</a:t>
            </a:r>
          </a:p>
          <a:p>
            <a:endParaRPr lang="it-IT" sz="2400" i="1" dirty="0">
              <a:solidFill>
                <a:srgbClr val="00B050"/>
              </a:solidFill>
              <a:latin typeface="Times New Roman" panose="02020603050405020304" pitchFamily="18" charset="0"/>
              <a:cs typeface="Times New Roman" panose="02020603050405020304" pitchFamily="18" charset="0"/>
            </a:endParaRPr>
          </a:p>
        </p:txBody>
      </p:sp>
      <p:sp>
        <p:nvSpPr>
          <p:cNvPr id="36873" name="Text Box 17"/>
          <p:cNvSpPr txBox="1">
            <a:spLocks noChangeArrowheads="1"/>
          </p:cNvSpPr>
          <p:nvPr/>
        </p:nvSpPr>
        <p:spPr bwMode="auto">
          <a:xfrm>
            <a:off x="827088" y="2420665"/>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6874" name="Text Box 18"/>
          <p:cNvSpPr txBox="1">
            <a:spLocks noChangeArrowheads="1"/>
          </p:cNvSpPr>
          <p:nvPr/>
        </p:nvSpPr>
        <p:spPr bwMode="auto">
          <a:xfrm>
            <a:off x="342900" y="2420665"/>
            <a:ext cx="8602235" cy="338554"/>
          </a:xfrm>
          <a:prstGeom prst="rect">
            <a:avLst/>
          </a:prstGeom>
          <a:noFill/>
          <a:ln w="9525" cap="sq">
            <a:noFill/>
            <a:miter lim="800000"/>
            <a:headEnd/>
            <a:tailEnd/>
          </a:ln>
          <a:effectLst/>
        </p:spPr>
        <p:txBody>
          <a:bodyPr wrap="none">
            <a:prstTxWarp prst="textNoShape">
              <a:avLst/>
            </a:prstTxWarp>
            <a:spAutoFit/>
          </a:bodyPr>
          <a:lstStyle/>
          <a:p>
            <a:r>
              <a:rPr lang="it-IT" sz="1600" dirty="0"/>
              <a:t>Distribuzione delle probabilità dopo una generazione di deriva genetica per diversi valori di </a:t>
            </a:r>
            <a:r>
              <a:rPr lang="it-IT" sz="1600" dirty="0" err="1"/>
              <a:t>N</a:t>
            </a:r>
            <a:endParaRPr lang="it-IT" sz="1600" dirty="0"/>
          </a:p>
        </p:txBody>
      </p:sp>
      <p:sp>
        <p:nvSpPr>
          <p:cNvPr id="36875" name="Line 19"/>
          <p:cNvSpPr>
            <a:spLocks noChangeShapeType="1"/>
          </p:cNvSpPr>
          <p:nvPr/>
        </p:nvSpPr>
        <p:spPr bwMode="auto">
          <a:xfrm>
            <a:off x="4427984" y="2817540"/>
            <a:ext cx="0" cy="792162"/>
          </a:xfrm>
          <a:prstGeom prst="line">
            <a:avLst/>
          </a:prstGeom>
          <a:noFill/>
          <a:ln w="76200" cap="sq">
            <a:solidFill>
              <a:srgbClr val="FF0000"/>
            </a:solidFill>
            <a:round/>
            <a:headEnd/>
            <a:tailEnd type="triangle" w="med" len="med"/>
          </a:ln>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anim calcmode="lin" valueType="num">
                                      <p:cBhvr>
                                        <p:cTn id="8" dur="1000" fill="hold"/>
                                        <p:tgtEl>
                                          <p:spTgt spid="36872"/>
                                        </p:tgtEl>
                                        <p:attrNameLst>
                                          <p:attrName>ppt_x</p:attrName>
                                        </p:attrNameLst>
                                      </p:cBhvr>
                                      <p:tavLst>
                                        <p:tav tm="0">
                                          <p:val>
                                            <p:strVal val="#ppt_x"/>
                                          </p:val>
                                        </p:tav>
                                        <p:tav tm="100000">
                                          <p:val>
                                            <p:strVal val="#ppt_x"/>
                                          </p:val>
                                        </p:tav>
                                      </p:tavLst>
                                    </p:anim>
                                    <p:anim calcmode="lin" valueType="num">
                                      <p:cBhvr>
                                        <p:cTn id="9"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pic>
        <p:nvPicPr>
          <p:cNvPr id="37891" name="Picture 17"/>
          <p:cNvPicPr>
            <a:picLocks noChangeAspect="1" noChangeArrowheads="1"/>
          </p:cNvPicPr>
          <p:nvPr/>
        </p:nvPicPr>
        <p:blipFill>
          <a:blip r:embed="rId2"/>
          <a:srcRect/>
          <a:stretch>
            <a:fillRect/>
          </a:stretch>
        </p:blipFill>
        <p:spPr bwMode="auto">
          <a:xfrm>
            <a:off x="1404937" y="898790"/>
            <a:ext cx="6765925" cy="4105275"/>
          </a:xfrm>
          <a:prstGeom prst="rect">
            <a:avLst/>
          </a:prstGeom>
          <a:noFill/>
          <a:ln w="25400">
            <a:noFill/>
            <a:miter lim="800000"/>
            <a:headEnd/>
            <a:tailEnd/>
          </a:ln>
          <a:effectLst/>
        </p:spPr>
      </p:pic>
      <p:sp>
        <p:nvSpPr>
          <p:cNvPr id="37892" name="Text Box 18"/>
          <p:cNvSpPr txBox="1">
            <a:spLocks noChangeArrowheads="1"/>
          </p:cNvSpPr>
          <p:nvPr/>
        </p:nvSpPr>
        <p:spPr bwMode="auto">
          <a:xfrm>
            <a:off x="4500563" y="2708920"/>
            <a:ext cx="1147762"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00CC66"/>
                </a:solidFill>
                <a:latin typeface="Tahoma" pitchFamily="-105" charset="0"/>
              </a:rPr>
              <a:t>N = 1000</a:t>
            </a:r>
          </a:p>
        </p:txBody>
      </p:sp>
      <p:sp>
        <p:nvSpPr>
          <p:cNvPr id="37893" name="Text Box 19"/>
          <p:cNvSpPr txBox="1">
            <a:spLocks noChangeArrowheads="1"/>
          </p:cNvSpPr>
          <p:nvPr/>
        </p:nvSpPr>
        <p:spPr bwMode="auto">
          <a:xfrm>
            <a:off x="4787900" y="3861445"/>
            <a:ext cx="1273175"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CCCC00"/>
                </a:solidFill>
                <a:latin typeface="Tahoma" pitchFamily="-105" charset="0"/>
              </a:rPr>
              <a:t>N = 10000</a:t>
            </a:r>
          </a:p>
        </p:txBody>
      </p:sp>
      <p:sp>
        <p:nvSpPr>
          <p:cNvPr id="37894" name="Rectangle 20"/>
          <p:cNvSpPr>
            <a:spLocks noChangeArrowheads="1"/>
          </p:cNvSpPr>
          <p:nvPr/>
        </p:nvSpPr>
        <p:spPr bwMode="auto">
          <a:xfrm>
            <a:off x="395536" y="106363"/>
            <a:ext cx="8523287" cy="707886"/>
          </a:xfrm>
          <a:prstGeom prst="rect">
            <a:avLst/>
          </a:prstGeom>
          <a:noFill/>
          <a:ln w="9525" cap="sq">
            <a:noFill/>
            <a:miter lim="800000"/>
            <a:headEnd/>
            <a:tailEnd/>
          </a:ln>
          <a:effectLst/>
        </p:spPr>
        <p:txBody>
          <a:bodyPr>
            <a:prstTxWarp prst="textNoShape">
              <a:avLst/>
            </a:prstTxWarp>
            <a:spAutoFit/>
          </a:bodyPr>
          <a:lstStyle/>
          <a:p>
            <a:pPr marL="342900" indent="-342900" algn="ctr"/>
            <a:r>
              <a:rPr lang="it-IT" sz="2000" i="1" dirty="0">
                <a:solidFill>
                  <a:schemeClr val="bg1"/>
                </a:solidFill>
              </a:rPr>
              <a:t>La deriva genetica è tanto più forte (maggiore fluttuazione delle frequenze alleliche) quanto più piccola è la dimensione della popolazione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7893" name="Text Box 19"/>
          <p:cNvSpPr txBox="1">
            <a:spLocks noChangeArrowheads="1"/>
          </p:cNvSpPr>
          <p:nvPr/>
        </p:nvSpPr>
        <p:spPr bwMode="auto">
          <a:xfrm>
            <a:off x="1298118" y="135001"/>
            <a:ext cx="6718121" cy="923330"/>
          </a:xfrm>
          <a:prstGeom prst="rect">
            <a:avLst/>
          </a:prstGeom>
          <a:noFill/>
          <a:ln w="25400">
            <a:noFill/>
            <a:miter lim="800000"/>
            <a:headEnd/>
            <a:tailEnd/>
          </a:ln>
          <a:effectLst/>
        </p:spPr>
        <p:txBody>
          <a:bodyPr wrap="none">
            <a:prstTxWarp prst="textNoShape">
              <a:avLst/>
            </a:prstTxWarp>
            <a:spAutoFit/>
          </a:bodyPr>
          <a:lstStyle/>
          <a:p>
            <a:r>
              <a:rPr kumimoji="0" lang="it-IT" sz="1800" dirty="0">
                <a:solidFill>
                  <a:srgbClr val="CCCC00"/>
                </a:solidFill>
                <a:latin typeface="Tahoma" pitchFamily="-105" charset="0"/>
              </a:rPr>
              <a:t>Fissazione ed estinzione di alleli per effetto della deriva genetica</a:t>
            </a:r>
          </a:p>
          <a:p>
            <a:endParaRPr lang="it-IT" dirty="0">
              <a:solidFill>
                <a:srgbClr val="CCCC00"/>
              </a:solidFill>
              <a:latin typeface="Tahoma" pitchFamily="-105" charset="0"/>
            </a:endParaRPr>
          </a:p>
          <a:p>
            <a:pPr algn="ctr"/>
            <a:r>
              <a:rPr lang="it-IT" dirty="0">
                <a:solidFill>
                  <a:srgbClr val="CCCC00"/>
                </a:solidFill>
                <a:latin typeface="Tahoma" pitchFamily="-105" charset="0"/>
              </a:rPr>
              <a:t>(g</a:t>
            </a:r>
            <a:r>
              <a:rPr kumimoji="0" lang="it-IT" sz="1800" dirty="0">
                <a:solidFill>
                  <a:srgbClr val="CCCC00"/>
                </a:solidFill>
                <a:latin typeface="Tahoma" pitchFamily="-105" charset="0"/>
              </a:rPr>
              <a:t>li effetti della deriva genetica nel tempo)</a:t>
            </a:r>
          </a:p>
        </p:txBody>
      </p:sp>
      <mc:AlternateContent xmlns:mc="http://schemas.openxmlformats.org/markup-compatibility/2006" xmlns:a14="http://schemas.microsoft.com/office/drawing/2010/main">
        <mc:Choice Requires="a14">
          <p:sp>
            <p:nvSpPr>
              <p:cNvPr id="2" name="CasellaDiTesto 1"/>
              <p:cNvSpPr txBox="1"/>
              <p:nvPr/>
            </p:nvSpPr>
            <p:spPr>
              <a:xfrm>
                <a:off x="350582" y="1249868"/>
                <a:ext cx="8685914" cy="6075381"/>
              </a:xfrm>
              <a:prstGeom prst="rect">
                <a:avLst/>
              </a:prstGeom>
              <a:noFill/>
            </p:spPr>
            <p:txBody>
              <a:bodyPr wrap="square" rtlCol="0">
                <a:spAutoFit/>
              </a:bodyPr>
              <a:lstStyle/>
              <a:p>
                <a:r>
                  <a:rPr lang="it-IT" dirty="0">
                    <a:solidFill>
                      <a:schemeClr val="bg1"/>
                    </a:solidFill>
                    <a:latin typeface="Tahoma" pitchFamily="-105" charset="0"/>
                  </a:rPr>
                  <a:t>Con il passare delle generazioni la deriva genetica porterà inevitabilmente a due sole possibili soluzioni:</a:t>
                </a:r>
              </a:p>
              <a:p>
                <a:endParaRPr lang="it-IT" dirty="0">
                  <a:solidFill>
                    <a:schemeClr val="bg1"/>
                  </a:solidFill>
                  <a:latin typeface="Tahoma" pitchFamily="-105" charset="0"/>
                </a:endParaRPr>
              </a:p>
              <a:p>
                <a:r>
                  <a:rPr lang="it-IT" dirty="0">
                    <a:solidFill>
                      <a:schemeClr val="bg1"/>
                    </a:solidFill>
                    <a:latin typeface="Tahoma" pitchFamily="-105" charset="0"/>
                  </a:rPr>
                  <a:t>L’allele </a:t>
                </a:r>
                <a:r>
                  <a:rPr lang="it-IT" dirty="0">
                    <a:solidFill>
                      <a:srgbClr val="FFFF00"/>
                    </a:solidFill>
                    <a:latin typeface="Tahoma" pitchFamily="-105" charset="0"/>
                  </a:rPr>
                  <a:t>si fissa</a:t>
                </a:r>
                <a:r>
                  <a:rPr lang="it-IT" dirty="0">
                    <a:solidFill>
                      <a:schemeClr val="bg1"/>
                    </a:solidFill>
                    <a:latin typeface="Tahoma" pitchFamily="-105" charset="0"/>
                  </a:rPr>
                  <a:t>, con probabilità pari alla sua frequenza allelica iniziale </a:t>
                </a:r>
                <a:r>
                  <a:rPr lang="it-IT" i="1" dirty="0">
                    <a:solidFill>
                      <a:schemeClr val="bg1"/>
                    </a:solidFill>
                    <a:latin typeface="Tahoma" pitchFamily="-105" charset="0"/>
                  </a:rPr>
                  <a:t>p</a:t>
                </a:r>
              </a:p>
              <a:p>
                <a:r>
                  <a:rPr lang="it-IT" dirty="0">
                    <a:solidFill>
                      <a:schemeClr val="bg1"/>
                    </a:solidFill>
                    <a:latin typeface="Tahoma" pitchFamily="-105" charset="0"/>
                  </a:rPr>
                  <a:t>L’allele </a:t>
                </a:r>
                <a:r>
                  <a:rPr lang="it-IT" dirty="0">
                    <a:solidFill>
                      <a:srgbClr val="FFFF00"/>
                    </a:solidFill>
                    <a:latin typeface="Tahoma" pitchFamily="-105" charset="0"/>
                  </a:rPr>
                  <a:t>si estingue </a:t>
                </a:r>
                <a:r>
                  <a:rPr lang="it-IT" dirty="0">
                    <a:solidFill>
                      <a:schemeClr val="bg1"/>
                    </a:solidFill>
                    <a:latin typeface="Tahoma" pitchFamily="-105" charset="0"/>
                  </a:rPr>
                  <a:t>, con probabilità pari ad (1-</a:t>
                </a:r>
                <a:r>
                  <a:rPr lang="it-IT" i="1" dirty="0">
                    <a:solidFill>
                      <a:schemeClr val="bg1"/>
                    </a:solidFill>
                    <a:latin typeface="Tahoma" pitchFamily="-105" charset="0"/>
                  </a:rPr>
                  <a:t>p</a:t>
                </a:r>
                <a:r>
                  <a:rPr lang="it-IT" dirty="0">
                    <a:solidFill>
                      <a:schemeClr val="bg1"/>
                    </a:solidFill>
                    <a:latin typeface="Tahoma" pitchFamily="-105" charset="0"/>
                  </a:rPr>
                  <a:t>)</a:t>
                </a:r>
              </a:p>
              <a:p>
                <a:endParaRPr lang="it-IT" dirty="0">
                  <a:solidFill>
                    <a:schemeClr val="bg1"/>
                  </a:solidFill>
                  <a:latin typeface="Tahoma" pitchFamily="-105" charset="0"/>
                </a:endParaRPr>
              </a:p>
              <a:p>
                <a:endParaRPr lang="it-IT" dirty="0">
                  <a:solidFill>
                    <a:schemeClr val="bg1"/>
                  </a:solidFill>
                  <a:latin typeface="Tahoma" pitchFamily="-105" charset="0"/>
                </a:endParaRPr>
              </a:p>
              <a:p>
                <a:r>
                  <a:rPr lang="it-IT" dirty="0">
                    <a:solidFill>
                      <a:schemeClr val="bg1"/>
                    </a:solidFill>
                    <a:latin typeface="Tahoma" pitchFamily="-105" charset="0"/>
                  </a:rPr>
                  <a:t>Il tempo necessario alla fissazione (o all’estinzione) di un allele è funzione della dimensione della popolazione N e della sua frequenza </a:t>
                </a:r>
                <a:r>
                  <a:rPr lang="it-IT" i="1" dirty="0">
                    <a:solidFill>
                      <a:schemeClr val="bg1"/>
                    </a:solidFill>
                    <a:latin typeface="Tahoma" pitchFamily="-105" charset="0"/>
                  </a:rPr>
                  <a:t>p:</a:t>
                </a:r>
              </a:p>
              <a:p>
                <a:endParaRPr lang="it-IT" i="1" dirty="0">
                  <a:solidFill>
                    <a:schemeClr val="bg1"/>
                  </a:solidFill>
                  <a:latin typeface="Tahoma" pitchFamily="-105" charset="0"/>
                </a:endParaRPr>
              </a:p>
              <a:p>
                <a:r>
                  <a:rPr lang="it-IT" dirty="0">
                    <a:solidFill>
                      <a:schemeClr val="bg1"/>
                    </a:solidFill>
                    <a:latin typeface="Tahoma" pitchFamily="-105" charset="0"/>
                  </a:rPr>
                  <a:t>Se indichiamo con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e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il numero medio di generazioni affinché si raggiunga la  fissazione o l’estinzione rispettivamente, avremo, per un allele la cui frequenza è </a:t>
                </a:r>
                <a:r>
                  <a:rPr lang="it-IT" i="1" dirty="0">
                    <a:solidFill>
                      <a:schemeClr val="bg1"/>
                    </a:solidFill>
                    <a:latin typeface="Tahoma" pitchFamily="-105" charset="0"/>
                  </a:rPr>
                  <a:t>p</a:t>
                </a:r>
                <a:endParaRPr lang="it-IT" i="1" baseline="-25000" dirty="0">
                  <a:solidFill>
                    <a:schemeClr val="bg1"/>
                  </a:solidFill>
                  <a:latin typeface="Tahoma" pitchFamily="-105" charset="0"/>
                </a:endParaRPr>
              </a:p>
              <a:p>
                <a:r>
                  <a:rPr lang="it-IT" dirty="0">
                    <a:solidFill>
                      <a:schemeClr val="bg1"/>
                    </a:solidFill>
                    <a:latin typeface="Tahoma" pitchFamily="-105" charset="0"/>
                  </a:rPr>
                  <a:t> </a:t>
                </a:r>
              </a:p>
              <a:p>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a:t>
                </a:r>
                <a14:m>
                  <m:oMath xmlns:m="http://schemas.openxmlformats.org/officeDocument/2006/math">
                    <m:f>
                      <m:fP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−4</m:t>
                        </m:r>
                        <m:r>
                          <a:rPr lang="it-IT" b="0" i="1" smtClean="0">
                            <a:solidFill>
                              <a:schemeClr val="bg1"/>
                            </a:solidFill>
                            <a:latin typeface="Cambria Math" panose="02040503050406030204" pitchFamily="18" charset="0"/>
                          </a:rPr>
                          <m:t>𝑁</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e>
                        </m:d>
                        <m:r>
                          <m:rPr>
                            <m:sty m:val="p"/>
                          </m:rPr>
                          <a:rPr lang="it-IT" b="0" i="0" smtClean="0">
                            <a:solidFill>
                              <a:schemeClr val="bg1"/>
                            </a:solidFill>
                            <a:latin typeface="Cambria Math" panose="02040503050406030204" pitchFamily="18" charset="0"/>
                          </a:rPr>
                          <m:t>ln</m:t>
                        </m:r>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𝑝</m:t>
                        </m:r>
                      </m:den>
                    </m:f>
                  </m:oMath>
                </a14:m>
                <a:r>
                  <a:rPr lang="it-IT" dirty="0">
                    <a:solidFill>
                      <a:schemeClr val="bg1"/>
                    </a:solidFill>
                    <a:latin typeface="Tahoma" pitchFamily="-105" charset="0"/>
                  </a:rPr>
                  <a:t>        </a:t>
                </a:r>
                <a:r>
                  <a:rPr lang="it-IT" i="1" dirty="0">
                    <a:solidFill>
                      <a:schemeClr val="bg1"/>
                    </a:solidFill>
                    <a:latin typeface="Tahoma" pitchFamily="-105" charset="0"/>
                  </a:rPr>
                  <a:t>t</a:t>
                </a:r>
                <a:r>
                  <a:rPr lang="it-IT" i="1" baseline="-25000" dirty="0">
                    <a:solidFill>
                      <a:schemeClr val="bg1"/>
                    </a:solidFill>
                    <a:latin typeface="Tahoma" pitchFamily="-105" charset="0"/>
                  </a:rPr>
                  <a:t>est</a:t>
                </a:r>
                <a:r>
                  <a:rPr lang="it-IT" i="1" dirty="0">
                    <a:solidFill>
                      <a:schemeClr val="bg1"/>
                    </a:solidFill>
                    <a:latin typeface="Tahoma" pitchFamily="-105" charset="0"/>
                  </a:rPr>
                  <a:t> = </a:t>
                </a:r>
                <a14:m>
                  <m:oMath xmlns:m="http://schemas.openxmlformats.org/officeDocument/2006/math">
                    <m:f>
                      <m:fPr>
                        <m:ctrlPr>
                          <a:rPr lang="it-IT" i="1">
                            <a:solidFill>
                              <a:schemeClr val="bg1"/>
                            </a:solidFill>
                            <a:latin typeface="Cambria Math" panose="02040503050406030204" pitchFamily="18" charset="0"/>
                          </a:rPr>
                        </m:ctrlPr>
                      </m:fPr>
                      <m:num>
                        <m:r>
                          <a:rPr lang="it-IT" i="1">
                            <a:solidFill>
                              <a:schemeClr val="bg1"/>
                            </a:solidFill>
                            <a:latin typeface="Cambria Math" panose="02040503050406030204" pitchFamily="18" charset="0"/>
                          </a:rPr>
                          <m:t>−4</m:t>
                        </m:r>
                        <m:r>
                          <m:rPr>
                            <m:sty m:val="p"/>
                          </m:rPr>
                          <a:rPr lang="it-IT">
                            <a:solidFill>
                              <a:schemeClr val="bg1"/>
                            </a:solidFill>
                            <a:latin typeface="Cambria Math" panose="02040503050406030204" pitchFamily="18" charset="0"/>
                          </a:rPr>
                          <m:t>N</m:t>
                        </m:r>
                        <m:r>
                          <a:rPr lang="it-IT">
                            <a:solidFill>
                              <a:schemeClr val="bg1"/>
                            </a:solidFill>
                            <a:latin typeface="Cambria Math" panose="02040503050406030204" pitchFamily="18" charset="0"/>
                          </a:rPr>
                          <m:t>  </m:t>
                        </m:r>
                        <m:r>
                          <m:rPr>
                            <m:sty m:val="p"/>
                          </m:rPr>
                          <a:rPr lang="it-IT">
                            <a:solidFill>
                              <a:schemeClr val="bg1"/>
                            </a:solidFill>
                            <a:latin typeface="Cambria Math" panose="02040503050406030204" pitchFamily="18" charset="0"/>
                          </a:rPr>
                          <m:t>ln</m:t>
                        </m:r>
                        <m:r>
                          <a:rPr lang="it-IT" i="1">
                            <a:solidFill>
                              <a:schemeClr val="bg1"/>
                            </a:solidFill>
                            <a:latin typeface="Cambria Math" panose="02040503050406030204" pitchFamily="18" charset="0"/>
                          </a:rPr>
                          <m:t>⁡(</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num>
                      <m:den>
                        <m:r>
                          <a:rPr lang="it-IT" i="1">
                            <a:solidFill>
                              <a:schemeClr val="bg1"/>
                            </a:solidFill>
                            <a:latin typeface="Cambria Math" panose="02040503050406030204" pitchFamily="18" charset="0"/>
                          </a:rPr>
                          <m:t>(1−</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den>
                    </m:f>
                  </m:oMath>
                </a14:m>
                <a:endParaRPr lang="it-IT" dirty="0">
                  <a:solidFill>
                    <a:schemeClr val="bg1"/>
                  </a:solidFill>
                  <a:latin typeface="Tahoma" pitchFamily="-105" charset="0"/>
                </a:endParaRPr>
              </a:p>
              <a:p>
                <a:endParaRPr lang="it-IT" dirty="0"/>
              </a:p>
              <a:p>
                <a:r>
                  <a:rPr lang="it-IT" dirty="0">
                    <a:solidFill>
                      <a:schemeClr val="bg1"/>
                    </a:solidFill>
                    <a:latin typeface="Tahoma" pitchFamily="-105" charset="0"/>
                  </a:rPr>
                  <a:t>Per p = (1-p) = 0.5 si avrà che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 2.77 N</a:t>
                </a:r>
              </a:p>
              <a:p>
                <a:endParaRPr lang="it-IT" dirty="0">
                  <a:solidFill>
                    <a:schemeClr val="bg1"/>
                  </a:solidFill>
                  <a:latin typeface="Tahoma" pitchFamily="-105" charset="0"/>
                </a:endParaRPr>
              </a:p>
              <a:p>
                <a:r>
                  <a:rPr lang="it-IT" dirty="0">
                    <a:solidFill>
                      <a:schemeClr val="bg1"/>
                    </a:solidFill>
                    <a:latin typeface="Tahoma" pitchFamily="-105" charset="0"/>
                  </a:rPr>
                  <a:t>In questo esempio, per una popolazione di 100 individui, uno dei due alleli si fisserà (e l’altro si estinguerà) mediamente dopo 277 generazioni</a:t>
                </a:r>
                <a:endParaRPr lang="it-IT" dirty="0"/>
              </a:p>
              <a:p>
                <a:endParaRPr lang="it-IT" dirty="0"/>
              </a:p>
              <a:p>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50582" y="1249868"/>
                <a:ext cx="8685914" cy="6075381"/>
              </a:xfrm>
              <a:prstGeom prst="rect">
                <a:avLst/>
              </a:prstGeom>
              <a:blipFill>
                <a:blip r:embed="rId2"/>
                <a:stretch>
                  <a:fillRect l="-632" t="-502" r="-983"/>
                </a:stretch>
              </a:blipFill>
            </p:spPr>
            <p:txBody>
              <a:bodyPr/>
              <a:lstStyle/>
              <a:p>
                <a:r>
                  <a:rPr lang="it-IT">
                    <a:noFill/>
                  </a:rPr>
                  <a:t> </a:t>
                </a:r>
              </a:p>
            </p:txBody>
          </p:sp>
        </mc:Fallback>
      </mc:AlternateContent>
    </p:spTree>
    <p:extLst>
      <p:ext uri="{BB962C8B-B14F-4D97-AF65-F5344CB8AC3E}">
        <p14:creationId xmlns:p14="http://schemas.microsoft.com/office/powerpoint/2010/main" val="327609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4508500"/>
            <a:ext cx="9144000" cy="2349500"/>
          </a:xfrm>
        </p:spPr>
        <p:txBody>
          <a:bodyPr/>
          <a:lstStyle/>
          <a:p>
            <a:pPr indent="0" eaLnBrk="1" hangingPunct="1">
              <a:lnSpc>
                <a:spcPct val="80000"/>
              </a:lnSpc>
              <a:buFontTx/>
              <a:buNone/>
            </a:pPr>
            <a:r>
              <a:rPr lang="it-IT" sz="1800" dirty="0">
                <a:solidFill>
                  <a:schemeClr val="bg1"/>
                </a:solidFill>
              </a:rPr>
              <a:t>Simulazioni di deriva genetica in 10 mila popolazioni con N= 100 e frequenza iniziale dell’allele </a:t>
            </a:r>
            <a:r>
              <a:rPr lang="it-IT" sz="1800" i="1" dirty="0">
                <a:solidFill>
                  <a:schemeClr val="bg1"/>
                </a:solidFill>
              </a:rPr>
              <a:t>A</a:t>
            </a:r>
            <a:r>
              <a:rPr lang="it-IT" sz="1800" dirty="0">
                <a:solidFill>
                  <a:schemeClr val="bg1"/>
                </a:solidFill>
              </a:rPr>
              <a:t> pari a 0,5.</a:t>
            </a:r>
          </a:p>
          <a:p>
            <a:pPr indent="0" eaLnBrk="1" hangingPunct="1">
              <a:lnSpc>
                <a:spcPct val="80000"/>
              </a:lnSpc>
              <a:buFontTx/>
              <a:buNone/>
            </a:pPr>
            <a:r>
              <a:rPr lang="it-IT" sz="1800" dirty="0">
                <a:solidFill>
                  <a:schemeClr val="bg1"/>
                </a:solidFill>
              </a:rPr>
              <a:t>La frequenza media delle 10000 simulazioni, dopo 80 generazioni, rimane pari a 0,5.</a:t>
            </a:r>
          </a:p>
          <a:p>
            <a:pPr indent="0" eaLnBrk="1" hangingPunct="1">
              <a:lnSpc>
                <a:spcPct val="80000"/>
              </a:lnSpc>
              <a:buFontTx/>
              <a:buNone/>
            </a:pPr>
            <a:r>
              <a:rPr lang="it-IT" sz="1800" dirty="0">
                <a:solidFill>
                  <a:schemeClr val="bg1"/>
                </a:solidFill>
              </a:rPr>
              <a:t>Nella maggior parte delle simulazioni, verrà fissato l’allele </a:t>
            </a:r>
            <a:r>
              <a:rPr lang="it-IT" sz="1800" i="1" dirty="0">
                <a:solidFill>
                  <a:schemeClr val="bg1"/>
                </a:solidFill>
              </a:rPr>
              <a:t>A</a:t>
            </a:r>
            <a:r>
              <a:rPr lang="it-IT" sz="1800" dirty="0">
                <a:solidFill>
                  <a:schemeClr val="bg1"/>
                </a:solidFill>
              </a:rPr>
              <a:t> oppure l’allele </a:t>
            </a:r>
            <a:r>
              <a:rPr lang="it-IT" sz="1800" i="1" dirty="0">
                <a:solidFill>
                  <a:schemeClr val="bg1"/>
                </a:solidFill>
              </a:rPr>
              <a:t>a</a:t>
            </a:r>
          </a:p>
          <a:p>
            <a:pPr indent="0" eaLnBrk="1" hangingPunct="1">
              <a:lnSpc>
                <a:spcPct val="80000"/>
              </a:lnSpc>
              <a:buFontTx/>
              <a:buNone/>
            </a:pPr>
            <a:r>
              <a:rPr lang="it-IT" sz="1800" dirty="0">
                <a:solidFill>
                  <a:schemeClr val="bg1"/>
                </a:solidFill>
              </a:rPr>
              <a:t>Dopo infinite generazioni verrà fissato uno dei due alleli.</a:t>
            </a:r>
          </a:p>
          <a:p>
            <a:pPr indent="0" eaLnBrk="1" hangingPunct="1">
              <a:lnSpc>
                <a:spcPct val="80000"/>
              </a:lnSpc>
              <a:buFontTx/>
              <a:buNone/>
            </a:pPr>
            <a:endParaRPr lang="it-IT" sz="1800" dirty="0"/>
          </a:p>
          <a:p>
            <a:pPr indent="0" eaLnBrk="1" hangingPunct="1">
              <a:lnSpc>
                <a:spcPct val="80000"/>
              </a:lnSpc>
              <a:buFontTx/>
              <a:buNone/>
            </a:pPr>
            <a:r>
              <a:rPr lang="it-IT" sz="2400" dirty="0">
                <a:solidFill>
                  <a:srgbClr val="00B050"/>
                </a:solidFill>
              </a:rPr>
              <a:t>La probabilità di </a:t>
            </a:r>
            <a:r>
              <a:rPr lang="it-IT" sz="2400" dirty="0">
                <a:solidFill>
                  <a:srgbClr val="FF0000"/>
                </a:solidFill>
              </a:rPr>
              <a:t>fissazione</a:t>
            </a:r>
            <a:r>
              <a:rPr lang="it-IT" sz="2400" dirty="0">
                <a:solidFill>
                  <a:srgbClr val="00B050"/>
                </a:solidFill>
              </a:rPr>
              <a:t> per deriva genetica di un allele è pari alla sua frequenza iniziale</a:t>
            </a:r>
          </a:p>
          <a:p>
            <a:pPr indent="0" eaLnBrk="1" hangingPunct="1">
              <a:lnSpc>
                <a:spcPct val="80000"/>
              </a:lnSpc>
              <a:buFontTx/>
              <a:buNone/>
            </a:pPr>
            <a:r>
              <a:rPr lang="it-IT" sz="1800" dirty="0"/>
              <a:t>  </a:t>
            </a:r>
          </a:p>
        </p:txBody>
      </p:sp>
      <p:pic>
        <p:nvPicPr>
          <p:cNvPr id="38915" name="Picture 3"/>
          <p:cNvPicPr>
            <a:picLocks noGrp="1" noChangeAspect="1" noChangeArrowheads="1"/>
          </p:cNvPicPr>
          <p:nvPr>
            <p:ph type="title"/>
          </p:nvPr>
        </p:nvPicPr>
        <p:blipFill>
          <a:blip r:embed="rId2"/>
          <a:srcRect/>
          <a:stretch>
            <a:fillRect/>
          </a:stretch>
        </p:blipFill>
        <p:spPr>
          <a:xfrm>
            <a:off x="1524000" y="66675"/>
            <a:ext cx="5784850" cy="432911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5" name="Object 9"/>
          <p:cNvGraphicFramePr>
            <a:graphicFrameLocks noGrp="1" noChangeAspect="1"/>
          </p:cNvGraphicFramePr>
          <p:nvPr>
            <p:ph/>
            <p:extLst>
              <p:ext uri="{D42A27DB-BD31-4B8C-83A1-F6EECF244321}">
                <p14:modId xmlns:p14="http://schemas.microsoft.com/office/powerpoint/2010/main" val="901149483"/>
              </p:ext>
            </p:extLst>
          </p:nvPr>
        </p:nvGraphicFramePr>
        <p:xfrm>
          <a:off x="1043608" y="668539"/>
          <a:ext cx="6840759" cy="6114384"/>
        </p:xfrm>
        <a:graphic>
          <a:graphicData uri="http://schemas.openxmlformats.org/presentationml/2006/ole">
            <mc:AlternateContent xmlns:mc="http://schemas.openxmlformats.org/markup-compatibility/2006">
              <mc:Choice xmlns:v="urn:schemas-microsoft-com:vml" Requires="v">
                <p:oleObj name="CorelDRAW" r:id="rId2" imgW="3395400" imgH="3034724" progId="CorelDRAW.Graphic.11">
                  <p:embed/>
                </p:oleObj>
              </mc:Choice>
              <mc:Fallback>
                <p:oleObj name="CorelDRAW" r:id="rId2" imgW="3395400" imgH="3034724" progId="CorelDRAW.Graphic.11">
                  <p:embed/>
                  <p:pic>
                    <p:nvPicPr>
                      <p:cNvPr id="9626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68539"/>
                        <a:ext cx="6840759" cy="6114384"/>
                      </a:xfrm>
                      <a:prstGeom prst="rect">
                        <a:avLst/>
                      </a:prstGeom>
                      <a:noFill/>
                      <a:ln>
                        <a:noFill/>
                      </a:ln>
                      <a:effectLst/>
                    </p:spPr>
                  </p:pic>
                </p:oleObj>
              </mc:Fallback>
            </mc:AlternateContent>
          </a:graphicData>
        </a:graphic>
      </p:graphicFrame>
      <p:sp>
        <p:nvSpPr>
          <p:cNvPr id="96267" name="Text Box 11"/>
          <p:cNvSpPr txBox="1">
            <a:spLocks noChangeArrowheads="1"/>
          </p:cNvSpPr>
          <p:nvPr/>
        </p:nvSpPr>
        <p:spPr bwMode="auto">
          <a:xfrm>
            <a:off x="442579" y="116632"/>
            <a:ext cx="87014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Aumento della </a:t>
            </a:r>
            <a:r>
              <a:rPr kumimoji="0" lang="it-IT" altLang="it-IT" sz="3200" b="0" i="0" u="none" strike="noStrike" kern="1200" cap="none" spc="0" normalizeH="0" baseline="0" noProof="0" dirty="0" err="1">
                <a:ln>
                  <a:noFill/>
                </a:ln>
                <a:solidFill>
                  <a:srgbClr val="FFFFFF"/>
                </a:solidFill>
                <a:effectLst/>
                <a:uLnTx/>
                <a:uFillTx/>
                <a:latin typeface="Arial" charset="0"/>
                <a:ea typeface="+mn-ea"/>
                <a:cs typeface="+mn-cs"/>
              </a:rPr>
              <a:t>autozigosità</a:t>
            </a: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 per deriva genetica</a:t>
            </a:r>
          </a:p>
        </p:txBody>
      </p:sp>
    </p:spTree>
    <p:extLst>
      <p:ext uri="{BB962C8B-B14F-4D97-AF65-F5344CB8AC3E}">
        <p14:creationId xmlns:p14="http://schemas.microsoft.com/office/powerpoint/2010/main" val="333279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620713"/>
            <a:ext cx="3529013" cy="727075"/>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4"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95288" y="2851150"/>
            <a:ext cx="4105275" cy="693738"/>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7" name="Picture 9"/>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27088" y="3789363"/>
            <a:ext cx="3425825" cy="6858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0" name="Picture 1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900113" y="4797425"/>
            <a:ext cx="3311525" cy="7239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5300663"/>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4" name="Oval 16"/>
          <p:cNvSpPr>
            <a:spLocks noChangeArrowheads="1"/>
          </p:cNvSpPr>
          <p:nvPr/>
        </p:nvSpPr>
        <p:spPr bwMode="auto">
          <a:xfrm>
            <a:off x="4246563" y="4797425"/>
            <a:ext cx="4897437"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5" name="Text Box 17"/>
          <p:cNvSpPr txBox="1">
            <a:spLocks noChangeArrowheads="1"/>
          </p:cNvSpPr>
          <p:nvPr/>
        </p:nvSpPr>
        <p:spPr bwMode="auto">
          <a:xfrm>
            <a:off x="1403350" y="5661025"/>
            <a:ext cx="2755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Se F</a:t>
            </a:r>
            <a:r>
              <a:rPr kumimoji="0" lang="it-IT" altLang="it-IT" sz="3200" b="0" i="0" u="none" strike="noStrike" kern="1200" cap="none" spc="0" normalizeH="0" baseline="-25000" noProof="0" dirty="0">
                <a:ln>
                  <a:noFill/>
                </a:ln>
                <a:solidFill>
                  <a:srgbClr val="000000"/>
                </a:solidFill>
                <a:effectLst/>
                <a:uLnTx/>
                <a:uFillTx/>
                <a:latin typeface="Arial" charset="0"/>
                <a:ea typeface="+mn-ea"/>
                <a:cs typeface="+mn-cs"/>
              </a:rPr>
              <a:t>0 </a:t>
            </a: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 0</a:t>
            </a:r>
          </a:p>
        </p:txBody>
      </p:sp>
      <p:sp>
        <p:nvSpPr>
          <p:cNvPr id="99347" name="Text Box 19"/>
          <p:cNvSpPr txBox="1">
            <a:spLocks noChangeArrowheads="1"/>
          </p:cNvSpPr>
          <p:nvPr/>
        </p:nvSpPr>
        <p:spPr bwMode="auto">
          <a:xfrm>
            <a:off x="519113" y="1770063"/>
            <a:ext cx="597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charset="0"/>
                <a:ea typeface="+mn-ea"/>
                <a:cs typeface="+mn-cs"/>
              </a:rPr>
              <a:t>Moltiplicando entrambi i membri per -1 e aggiungendo 1</a:t>
            </a:r>
          </a:p>
        </p:txBody>
      </p:sp>
    </p:spTree>
    <p:extLst>
      <p:ext uri="{BB962C8B-B14F-4D97-AF65-F5344CB8AC3E}">
        <p14:creationId xmlns:p14="http://schemas.microsoft.com/office/powerpoint/2010/main" val="161549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 calcmode="lin" valueType="num">
                                      <p:cBhvr additive="base">
                                        <p:cTn id="7" dur="1000" fill="hold"/>
                                        <p:tgtEl>
                                          <p:spTgt spid="99347"/>
                                        </p:tgtEl>
                                        <p:attrNameLst>
                                          <p:attrName>ppt_x</p:attrName>
                                        </p:attrNameLst>
                                      </p:cBhvr>
                                      <p:tavLst>
                                        <p:tav tm="0">
                                          <p:val>
                                            <p:strVal val="#ppt_x"/>
                                          </p:val>
                                        </p:tav>
                                        <p:tav tm="100000">
                                          <p:val>
                                            <p:strVal val="#ppt_x"/>
                                          </p:val>
                                        </p:tav>
                                      </p:tavLst>
                                    </p:anim>
                                    <p:anim calcmode="lin" valueType="num">
                                      <p:cBhvr additive="base">
                                        <p:cTn id="8" dur="1000" fill="hold"/>
                                        <p:tgtEl>
                                          <p:spTgt spid="993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additive="base">
                                        <p:cTn id="13" dur="500" fill="hold"/>
                                        <p:tgtEl>
                                          <p:spTgt spid="99334"/>
                                        </p:tgtEl>
                                        <p:attrNameLst>
                                          <p:attrName>ppt_x</p:attrName>
                                        </p:attrNameLst>
                                      </p:cBhvr>
                                      <p:tavLst>
                                        <p:tav tm="0">
                                          <p:val>
                                            <p:strVal val="#ppt_x"/>
                                          </p:val>
                                        </p:tav>
                                        <p:tav tm="100000">
                                          <p:val>
                                            <p:strVal val="#ppt_x"/>
                                          </p:val>
                                        </p:tav>
                                      </p:tavLst>
                                    </p:anim>
                                    <p:anim calcmode="lin" valueType="num">
                                      <p:cBhvr additive="base">
                                        <p:cTn id="1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ppt_x"/>
                                          </p:val>
                                        </p:tav>
                                        <p:tav tm="100000">
                                          <p:val>
                                            <p:strVal val="#ppt_x"/>
                                          </p:val>
                                        </p:tav>
                                      </p:tavLst>
                                    </p:anim>
                                    <p:anim calcmode="lin" valueType="num">
                                      <p:cBhvr additive="base">
                                        <p:cTn id="20"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9340"/>
                                        </p:tgtEl>
                                        <p:attrNameLst>
                                          <p:attrName>style.visibility</p:attrName>
                                        </p:attrNameLst>
                                      </p:cBhvr>
                                      <p:to>
                                        <p:strVal val="visible"/>
                                      </p:to>
                                    </p:set>
                                    <p:anim calcmode="lin" valueType="num">
                                      <p:cBhvr additive="base">
                                        <p:cTn id="25" dur="500" fill="hold"/>
                                        <p:tgtEl>
                                          <p:spTgt spid="99340"/>
                                        </p:tgtEl>
                                        <p:attrNameLst>
                                          <p:attrName>ppt_x</p:attrName>
                                        </p:attrNameLst>
                                      </p:cBhvr>
                                      <p:tavLst>
                                        <p:tav tm="0">
                                          <p:val>
                                            <p:strVal val="#ppt_x"/>
                                          </p:val>
                                        </p:tav>
                                        <p:tav tm="100000">
                                          <p:val>
                                            <p:strVal val="#ppt_x"/>
                                          </p:val>
                                        </p:tav>
                                      </p:tavLst>
                                    </p:anim>
                                    <p:anim calcmode="lin" valueType="num">
                                      <p:cBhvr additive="base">
                                        <p:cTn id="26"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9345"/>
                                        </p:tgtEl>
                                        <p:attrNameLst>
                                          <p:attrName>style.visibility</p:attrName>
                                        </p:attrNameLst>
                                      </p:cBhvr>
                                      <p:to>
                                        <p:strVal val="visible"/>
                                      </p:to>
                                    </p:set>
                                    <p:anim calcmode="lin" valueType="num">
                                      <p:cBhvr additive="base">
                                        <p:cTn id="31" dur="5000" fill="hold"/>
                                        <p:tgtEl>
                                          <p:spTgt spid="99345"/>
                                        </p:tgtEl>
                                        <p:attrNameLst>
                                          <p:attrName>ppt_x</p:attrName>
                                        </p:attrNameLst>
                                      </p:cBhvr>
                                      <p:tavLst>
                                        <p:tav tm="0">
                                          <p:val>
                                            <p:strVal val="#ppt_x"/>
                                          </p:val>
                                        </p:tav>
                                        <p:tav tm="100000">
                                          <p:val>
                                            <p:strVal val="#ppt_x"/>
                                          </p:val>
                                        </p:tav>
                                      </p:tavLst>
                                    </p:anim>
                                    <p:anim calcmode="lin" valueType="num">
                                      <p:cBhvr additive="base">
                                        <p:cTn id="32" dur="5000" fill="hold"/>
                                        <p:tgtEl>
                                          <p:spTgt spid="99345"/>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99344"/>
                                        </p:tgtEl>
                                        <p:attrNameLst>
                                          <p:attrName>style.visibility</p:attrName>
                                        </p:attrNameLst>
                                      </p:cBhvr>
                                      <p:to>
                                        <p:strVal val="visible"/>
                                      </p:to>
                                    </p:set>
                                    <p:anim calcmode="lin" valueType="num">
                                      <p:cBhvr additive="base">
                                        <p:cTn id="35" dur="5000" fill="hold"/>
                                        <p:tgtEl>
                                          <p:spTgt spid="99344"/>
                                        </p:tgtEl>
                                        <p:attrNameLst>
                                          <p:attrName>ppt_x</p:attrName>
                                        </p:attrNameLst>
                                      </p:cBhvr>
                                      <p:tavLst>
                                        <p:tav tm="0">
                                          <p:val>
                                            <p:strVal val="#ppt_x"/>
                                          </p:val>
                                        </p:tav>
                                        <p:tav tm="100000">
                                          <p:val>
                                            <p:strVal val="#ppt_x"/>
                                          </p:val>
                                        </p:tav>
                                      </p:tavLst>
                                    </p:anim>
                                    <p:anim calcmode="lin" valueType="num">
                                      <p:cBhvr additive="base">
                                        <p:cTn id="36" dur="5000" fill="hold"/>
                                        <p:tgtEl>
                                          <p:spTgt spid="99344"/>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99343"/>
                                        </p:tgtEl>
                                        <p:attrNameLst>
                                          <p:attrName>style.visibility</p:attrName>
                                        </p:attrNameLst>
                                      </p:cBhvr>
                                      <p:to>
                                        <p:strVal val="visible"/>
                                      </p:to>
                                    </p:set>
                                    <p:anim calcmode="lin" valueType="num">
                                      <p:cBhvr additive="base">
                                        <p:cTn id="39" dur="5000" fill="hold"/>
                                        <p:tgtEl>
                                          <p:spTgt spid="99343"/>
                                        </p:tgtEl>
                                        <p:attrNameLst>
                                          <p:attrName>ppt_x</p:attrName>
                                        </p:attrNameLst>
                                      </p:cBhvr>
                                      <p:tavLst>
                                        <p:tav tm="0">
                                          <p:val>
                                            <p:strVal val="#ppt_x"/>
                                          </p:val>
                                        </p:tav>
                                        <p:tav tm="100000">
                                          <p:val>
                                            <p:strVal val="#ppt_x"/>
                                          </p:val>
                                        </p:tav>
                                      </p:tavLst>
                                    </p:anim>
                                    <p:anim calcmode="lin" valueType="num">
                                      <p:cBhvr additive="base">
                                        <p:cTn id="40" dur="5000" fill="hold"/>
                                        <p:tgtEl>
                                          <p:spTgt spid="99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5" grpId="0"/>
      <p:bldP spid="993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0" y="763588"/>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Oval 5"/>
          <p:cNvSpPr>
            <a:spLocks noChangeArrowheads="1"/>
          </p:cNvSpPr>
          <p:nvPr/>
        </p:nvSpPr>
        <p:spPr bwMode="auto">
          <a:xfrm>
            <a:off x="1619250" y="260350"/>
            <a:ext cx="4897438"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4" name="Text Box 6"/>
          <p:cNvSpPr txBox="1">
            <a:spLocks noChangeArrowheads="1"/>
          </p:cNvSpPr>
          <p:nvPr/>
        </p:nvSpPr>
        <p:spPr bwMode="auto">
          <a:xfrm>
            <a:off x="303213" y="2562225"/>
            <a:ext cx="7496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La probabilità di </a:t>
            </a:r>
            <a:r>
              <a:rPr kumimoji="0" lang="it-IT" altLang="it-IT" sz="1800" b="0" i="0" u="none" strike="noStrike" kern="1200" cap="none" spc="0" normalizeH="0" baseline="0" noProof="0" dirty="0" err="1">
                <a:ln>
                  <a:noFill/>
                </a:ln>
                <a:solidFill>
                  <a:srgbClr val="000000"/>
                </a:solidFill>
                <a:effectLst/>
                <a:uLnTx/>
                <a:uFillTx/>
                <a:latin typeface="Arial" charset="0"/>
                <a:ea typeface="+mn-ea"/>
                <a:cs typeface="+mn-cs"/>
              </a:rPr>
              <a:t>autozigosità</a:t>
            </a: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 tende ad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Tale aumento è tanto maggiore quanto più piccola è la popolazione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Alla fine tutti i gameti saranno discendenti di una unica copia ancestrale</a:t>
            </a:r>
          </a:p>
        </p:txBody>
      </p:sp>
      <p:pic>
        <p:nvPicPr>
          <p:cNvPr id="104456" name="Picture 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55875" y="4005263"/>
            <a:ext cx="4321175" cy="2571750"/>
          </a:xfrm>
          <a:noFill/>
          <a:ln/>
          <a:extLst>
            <a:ext uri="{91240B29-F687-4F45-9708-019B960494DF}">
              <a14:hiddenLine xmlns:a14="http://schemas.microsoft.com/office/drawing/2010/main" w="25400">
                <a:solidFill>
                  <a:srgbClr val="FF0000"/>
                </a:solidFill>
                <a:miter lim="800000"/>
                <a:headEnd/>
                <a:tailEnd/>
              </a14:hiddenLine>
            </a:ext>
          </a:extLst>
        </p:spPr>
      </p:pic>
    </p:spTree>
    <p:extLst>
      <p:ext uri="{BB962C8B-B14F-4D97-AF65-F5344CB8AC3E}">
        <p14:creationId xmlns:p14="http://schemas.microsoft.com/office/powerpoint/2010/main" val="82353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0" fill="hold"/>
                                        <p:tgtEl>
                                          <p:spTgt spid="104453"/>
                                        </p:tgtEl>
                                        <p:attrNameLst>
                                          <p:attrName>ppt_x</p:attrName>
                                        </p:attrNameLst>
                                      </p:cBhvr>
                                      <p:tavLst>
                                        <p:tav tm="0">
                                          <p:val>
                                            <p:strVal val="#ppt_x"/>
                                          </p:val>
                                        </p:tav>
                                        <p:tav tm="100000">
                                          <p:val>
                                            <p:strVal val="#ppt_x"/>
                                          </p:val>
                                        </p:tav>
                                      </p:tavLst>
                                    </p:anim>
                                    <p:anim calcmode="lin" valueType="num">
                                      <p:cBhvr additive="base">
                                        <p:cTn id="8" dur="5000" fill="hold"/>
                                        <p:tgtEl>
                                          <p:spTgt spid="104453"/>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anim calcmode="lin" valueType="num">
                                      <p:cBhvr additive="base">
                                        <p:cTn id="11" dur="5000" fill="hold"/>
                                        <p:tgtEl>
                                          <p:spTgt spid="104452"/>
                                        </p:tgtEl>
                                        <p:attrNameLst>
                                          <p:attrName>ppt_x</p:attrName>
                                        </p:attrNameLst>
                                      </p:cBhvr>
                                      <p:tavLst>
                                        <p:tav tm="0">
                                          <p:val>
                                            <p:strVal val="#ppt_x"/>
                                          </p:val>
                                        </p:tav>
                                        <p:tav tm="100000">
                                          <p:val>
                                            <p:strVal val="#ppt_x"/>
                                          </p:val>
                                        </p:tav>
                                      </p:tavLst>
                                    </p:anim>
                                    <p:anim calcmode="lin" valueType="num">
                                      <p:cBhvr additive="base">
                                        <p:cTn id="12" dur="50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lstStyle/>
          <a:p>
            <a:pPr eaLnBrk="1" hangingPunct="1"/>
            <a:r>
              <a:rPr lang="en-US" sz="3600">
                <a:solidFill>
                  <a:schemeClr val="bg1"/>
                </a:solidFill>
              </a:rPr>
              <a:t>Due tipi particolari di deriva genetica</a:t>
            </a:r>
          </a:p>
        </p:txBody>
      </p:sp>
      <p:sp>
        <p:nvSpPr>
          <p:cNvPr id="39939" name="Rectangle 3"/>
          <p:cNvSpPr>
            <a:spLocks noGrp="1" noChangeArrowheads="1"/>
          </p:cNvSpPr>
          <p:nvPr>
            <p:ph type="body" idx="1"/>
          </p:nvPr>
        </p:nvSpPr>
        <p:spPr>
          <a:xfrm>
            <a:off x="457200" y="1600200"/>
            <a:ext cx="5338763" cy="2819400"/>
          </a:xfrm>
        </p:spPr>
        <p:txBody>
          <a:bodyPr/>
          <a:lstStyle/>
          <a:p>
            <a:pPr eaLnBrk="1" hangingPunct="1"/>
            <a:r>
              <a:rPr lang="en-US">
                <a:solidFill>
                  <a:srgbClr val="FFFF00"/>
                </a:solidFill>
              </a:rPr>
              <a:t>Bottleneck</a:t>
            </a:r>
          </a:p>
          <a:p>
            <a:pPr eaLnBrk="1" hangingPunct="1"/>
            <a:endParaRPr lang="en-US"/>
          </a:p>
          <a:p>
            <a:pPr eaLnBrk="1" hangingPunct="1"/>
            <a:endParaRPr lang="en-US"/>
          </a:p>
          <a:p>
            <a:pPr eaLnBrk="1" hangingPunct="1"/>
            <a:r>
              <a:rPr lang="en-US">
                <a:solidFill>
                  <a:srgbClr val="FFFF00"/>
                </a:solidFill>
              </a:rPr>
              <a:t>Effetto del fondatore</a:t>
            </a:r>
            <a:endParaRPr lang="en-US"/>
          </a:p>
        </p:txBody>
      </p:sp>
      <p:sp>
        <p:nvSpPr>
          <p:cNvPr id="39940" name="Rectangle 4"/>
          <p:cNvSpPr>
            <a:spLocks noChangeArrowheads="1"/>
          </p:cNvSpPr>
          <p:nvPr/>
        </p:nvSpPr>
        <p:spPr bwMode="auto">
          <a:xfrm>
            <a:off x="1295400" y="4191000"/>
            <a:ext cx="2971800" cy="2057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endParaRPr kumimoji="0" lang="it-IT" sz="1800">
              <a:latin typeface="Arial" pitchFamily="-105" charset="0"/>
            </a:endParaRPr>
          </a:p>
        </p:txBody>
      </p:sp>
      <p:sp>
        <p:nvSpPr>
          <p:cNvPr id="39941" name="Oval 5"/>
          <p:cNvSpPr>
            <a:spLocks noChangeArrowheads="1"/>
          </p:cNvSpPr>
          <p:nvPr/>
        </p:nvSpPr>
        <p:spPr bwMode="auto">
          <a:xfrm>
            <a:off x="6248400" y="4114800"/>
            <a:ext cx="1752600" cy="1447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2" name="Line 6"/>
          <p:cNvSpPr>
            <a:spLocks noChangeShapeType="1"/>
          </p:cNvSpPr>
          <p:nvPr/>
        </p:nvSpPr>
        <p:spPr bwMode="auto">
          <a:xfrm flipV="1">
            <a:off x="3886200" y="4495800"/>
            <a:ext cx="22098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43" name="Oval 7"/>
          <p:cNvSpPr>
            <a:spLocks noChangeArrowheads="1"/>
          </p:cNvSpPr>
          <p:nvPr/>
        </p:nvSpPr>
        <p:spPr bwMode="auto">
          <a:xfrm>
            <a:off x="30480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4" name="Oval 8"/>
          <p:cNvSpPr>
            <a:spLocks noChangeArrowheads="1"/>
          </p:cNvSpPr>
          <p:nvPr/>
        </p:nvSpPr>
        <p:spPr bwMode="auto">
          <a:xfrm>
            <a:off x="69342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5" name="Oval 9"/>
          <p:cNvSpPr>
            <a:spLocks noChangeArrowheads="1"/>
          </p:cNvSpPr>
          <p:nvPr/>
        </p:nvSpPr>
        <p:spPr bwMode="auto">
          <a:xfrm>
            <a:off x="5638800" y="2438400"/>
            <a:ext cx="914400" cy="762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6" name="AutoShape 10"/>
          <p:cNvSpPr>
            <a:spLocks noChangeArrowheads="1"/>
          </p:cNvSpPr>
          <p:nvPr/>
        </p:nvSpPr>
        <p:spPr bwMode="auto">
          <a:xfrm>
            <a:off x="14478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7" name="AutoShape 11"/>
          <p:cNvSpPr>
            <a:spLocks noChangeArrowheads="1"/>
          </p:cNvSpPr>
          <p:nvPr/>
        </p:nvSpPr>
        <p:spPr bwMode="auto">
          <a:xfrm>
            <a:off x="1447800" y="5181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8" name="AutoShape 12"/>
          <p:cNvSpPr>
            <a:spLocks noChangeArrowheads="1"/>
          </p:cNvSpPr>
          <p:nvPr/>
        </p:nvSpPr>
        <p:spPr bwMode="auto">
          <a:xfrm>
            <a:off x="21336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9" name="AutoShape 13"/>
          <p:cNvSpPr>
            <a:spLocks noChangeArrowheads="1"/>
          </p:cNvSpPr>
          <p:nvPr/>
        </p:nvSpPr>
        <p:spPr bwMode="auto">
          <a:xfrm>
            <a:off x="2590800" y="5029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0" name="AutoShape 14"/>
          <p:cNvSpPr>
            <a:spLocks noChangeArrowheads="1"/>
          </p:cNvSpPr>
          <p:nvPr/>
        </p:nvSpPr>
        <p:spPr bwMode="auto">
          <a:xfrm>
            <a:off x="3048000" y="53340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1" name="AutoShape 15"/>
          <p:cNvSpPr>
            <a:spLocks noChangeArrowheads="1"/>
          </p:cNvSpPr>
          <p:nvPr/>
        </p:nvSpPr>
        <p:spPr bwMode="auto">
          <a:xfrm>
            <a:off x="31242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2" name="AutoShape 16"/>
          <p:cNvSpPr>
            <a:spLocks noChangeArrowheads="1"/>
          </p:cNvSpPr>
          <p:nvPr/>
        </p:nvSpPr>
        <p:spPr bwMode="auto">
          <a:xfrm>
            <a:off x="66294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3" name="AutoShape 17"/>
          <p:cNvSpPr>
            <a:spLocks noChangeArrowheads="1"/>
          </p:cNvSpPr>
          <p:nvPr/>
        </p:nvSpPr>
        <p:spPr bwMode="auto">
          <a:xfrm>
            <a:off x="3352800" y="4724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4" name="AutoShape 18"/>
          <p:cNvSpPr>
            <a:spLocks noChangeArrowheads="1"/>
          </p:cNvSpPr>
          <p:nvPr/>
        </p:nvSpPr>
        <p:spPr bwMode="auto">
          <a:xfrm>
            <a:off x="2590800" y="563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5" name="AutoShape 19"/>
          <p:cNvSpPr>
            <a:spLocks noChangeArrowheads="1"/>
          </p:cNvSpPr>
          <p:nvPr/>
        </p:nvSpPr>
        <p:spPr bwMode="auto">
          <a:xfrm>
            <a:off x="7239000" y="4572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6" name="AutoShape 20"/>
          <p:cNvSpPr>
            <a:spLocks noChangeArrowheads="1"/>
          </p:cNvSpPr>
          <p:nvPr/>
        </p:nvSpPr>
        <p:spPr bwMode="auto">
          <a:xfrm>
            <a:off x="1447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7" name="AutoShape 21"/>
          <p:cNvSpPr>
            <a:spLocks noChangeArrowheads="1"/>
          </p:cNvSpPr>
          <p:nvPr/>
        </p:nvSpPr>
        <p:spPr bwMode="auto">
          <a:xfrm>
            <a:off x="2133600" y="5486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8" name="AutoShape 22"/>
          <p:cNvSpPr>
            <a:spLocks noChangeArrowheads="1"/>
          </p:cNvSpPr>
          <p:nvPr/>
        </p:nvSpPr>
        <p:spPr bwMode="auto">
          <a:xfrm>
            <a:off x="3124200" y="579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9" name="AutoShape 23"/>
          <p:cNvSpPr>
            <a:spLocks noChangeArrowheads="1"/>
          </p:cNvSpPr>
          <p:nvPr/>
        </p:nvSpPr>
        <p:spPr bwMode="auto">
          <a:xfrm>
            <a:off x="2057400" y="5029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0" name="AutoShape 24"/>
          <p:cNvSpPr>
            <a:spLocks noChangeArrowheads="1"/>
          </p:cNvSpPr>
          <p:nvPr/>
        </p:nvSpPr>
        <p:spPr bwMode="auto">
          <a:xfrm>
            <a:off x="3581400" y="5105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1" name="AutoShape 25"/>
          <p:cNvSpPr>
            <a:spLocks noChangeArrowheads="1"/>
          </p:cNvSpPr>
          <p:nvPr/>
        </p:nvSpPr>
        <p:spPr bwMode="auto">
          <a:xfrm>
            <a:off x="3733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2" name="AutoShape 26"/>
          <p:cNvSpPr>
            <a:spLocks noChangeArrowheads="1"/>
          </p:cNvSpPr>
          <p:nvPr/>
        </p:nvSpPr>
        <p:spPr bwMode="auto">
          <a:xfrm>
            <a:off x="6629400" y="4800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3" name="AutoShape 27"/>
          <p:cNvSpPr>
            <a:spLocks noChangeArrowheads="1"/>
          </p:cNvSpPr>
          <p:nvPr/>
        </p:nvSpPr>
        <p:spPr bwMode="auto">
          <a:xfrm>
            <a:off x="1676400" y="4724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4" name="AutoShape 28"/>
          <p:cNvSpPr>
            <a:spLocks noChangeArrowheads="1"/>
          </p:cNvSpPr>
          <p:nvPr/>
        </p:nvSpPr>
        <p:spPr bwMode="auto">
          <a:xfrm>
            <a:off x="2971800" y="4724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5" name="AutoShape 29"/>
          <p:cNvSpPr>
            <a:spLocks noChangeArrowheads="1"/>
          </p:cNvSpPr>
          <p:nvPr/>
        </p:nvSpPr>
        <p:spPr bwMode="auto">
          <a:xfrm>
            <a:off x="2667000" y="42672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6" name="AutoShape 30"/>
          <p:cNvSpPr>
            <a:spLocks noChangeArrowheads="1"/>
          </p:cNvSpPr>
          <p:nvPr/>
        </p:nvSpPr>
        <p:spPr bwMode="auto">
          <a:xfrm>
            <a:off x="3505200" y="2133600"/>
            <a:ext cx="457200" cy="381000"/>
          </a:xfrm>
          <a:prstGeom prst="irregularSeal2">
            <a:avLst/>
          </a:prstGeom>
          <a:solidFill>
            <a:srgbClr val="006600"/>
          </a:solidFill>
          <a:ln w="9525">
            <a:solidFill>
              <a:srgbClr val="006600"/>
            </a:solidFill>
            <a:miter lim="800000"/>
            <a:headEnd/>
            <a:tailEnd/>
          </a:ln>
          <a:effectLst/>
        </p:spPr>
        <p:txBody>
          <a:bodyPr wrap="none" anchor="ctr">
            <a:prstTxWarp prst="textNoShape">
              <a:avLst/>
            </a:prstTxWarp>
          </a:bodyPr>
          <a:lstStyle/>
          <a:p>
            <a:endParaRPr lang="it-IT"/>
          </a:p>
        </p:txBody>
      </p:sp>
      <p:sp>
        <p:nvSpPr>
          <p:cNvPr id="39967" name="AutoShape 31"/>
          <p:cNvSpPr>
            <a:spLocks noChangeArrowheads="1"/>
          </p:cNvSpPr>
          <p:nvPr/>
        </p:nvSpPr>
        <p:spPr bwMode="auto">
          <a:xfrm>
            <a:off x="4343400" y="1905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8" name="AutoShape 32"/>
          <p:cNvSpPr>
            <a:spLocks noChangeArrowheads="1"/>
          </p:cNvSpPr>
          <p:nvPr/>
        </p:nvSpPr>
        <p:spPr bwMode="auto">
          <a:xfrm>
            <a:off x="3352800" y="182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9" name="AutoShape 33"/>
          <p:cNvSpPr>
            <a:spLocks noChangeArrowheads="1"/>
          </p:cNvSpPr>
          <p:nvPr/>
        </p:nvSpPr>
        <p:spPr bwMode="auto">
          <a:xfrm>
            <a:off x="3581400" y="2438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0" name="AutoShape 34"/>
          <p:cNvSpPr>
            <a:spLocks noChangeArrowheads="1"/>
          </p:cNvSpPr>
          <p:nvPr/>
        </p:nvSpPr>
        <p:spPr bwMode="auto">
          <a:xfrm>
            <a:off x="4038600" y="2743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1" name="AutoShape 35"/>
          <p:cNvSpPr>
            <a:spLocks noChangeArrowheads="1"/>
          </p:cNvSpPr>
          <p:nvPr/>
        </p:nvSpPr>
        <p:spPr bwMode="auto">
          <a:xfrm>
            <a:off x="4114800" y="17526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2" name="AutoShape 36"/>
          <p:cNvSpPr>
            <a:spLocks noChangeArrowheads="1"/>
          </p:cNvSpPr>
          <p:nvPr/>
        </p:nvSpPr>
        <p:spPr bwMode="auto">
          <a:xfrm>
            <a:off x="44196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3" name="AutoShape 37"/>
          <p:cNvSpPr>
            <a:spLocks noChangeArrowheads="1"/>
          </p:cNvSpPr>
          <p:nvPr/>
        </p:nvSpPr>
        <p:spPr bwMode="auto">
          <a:xfrm>
            <a:off x="3581400" y="2743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4" name="AutoShape 38"/>
          <p:cNvSpPr>
            <a:spLocks noChangeArrowheads="1"/>
          </p:cNvSpPr>
          <p:nvPr/>
        </p:nvSpPr>
        <p:spPr bwMode="auto">
          <a:xfrm>
            <a:off x="3200400" y="2438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5" name="AutoShape 39"/>
          <p:cNvSpPr>
            <a:spLocks noChangeArrowheads="1"/>
          </p:cNvSpPr>
          <p:nvPr/>
        </p:nvSpPr>
        <p:spPr bwMode="auto">
          <a:xfrm>
            <a:off x="44196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6" name="AutoShape 40"/>
          <p:cNvSpPr>
            <a:spLocks noChangeArrowheads="1"/>
          </p:cNvSpPr>
          <p:nvPr/>
        </p:nvSpPr>
        <p:spPr bwMode="auto">
          <a:xfrm>
            <a:off x="57150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7" name="AutoShape 41"/>
          <p:cNvSpPr>
            <a:spLocks noChangeArrowheads="1"/>
          </p:cNvSpPr>
          <p:nvPr/>
        </p:nvSpPr>
        <p:spPr bwMode="auto">
          <a:xfrm>
            <a:off x="3962400" y="2133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8" name="AutoShape 42"/>
          <p:cNvSpPr>
            <a:spLocks noChangeArrowheads="1"/>
          </p:cNvSpPr>
          <p:nvPr/>
        </p:nvSpPr>
        <p:spPr bwMode="auto">
          <a:xfrm>
            <a:off x="3657600" y="1676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9" name="AutoShape 43"/>
          <p:cNvSpPr>
            <a:spLocks noChangeArrowheads="1"/>
          </p:cNvSpPr>
          <p:nvPr/>
        </p:nvSpPr>
        <p:spPr bwMode="auto">
          <a:xfrm>
            <a:off x="5867400" y="2819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0" name="AutoShape 44"/>
          <p:cNvSpPr>
            <a:spLocks noChangeArrowheads="1"/>
          </p:cNvSpPr>
          <p:nvPr/>
        </p:nvSpPr>
        <p:spPr bwMode="auto">
          <a:xfrm>
            <a:off x="3124200" y="22098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1" name="AutoShape 45"/>
          <p:cNvSpPr>
            <a:spLocks noChangeArrowheads="1"/>
          </p:cNvSpPr>
          <p:nvPr/>
        </p:nvSpPr>
        <p:spPr bwMode="auto">
          <a:xfrm>
            <a:off x="4038600" y="2438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2" name="AutoShape 46"/>
          <p:cNvSpPr>
            <a:spLocks noChangeArrowheads="1"/>
          </p:cNvSpPr>
          <p:nvPr/>
        </p:nvSpPr>
        <p:spPr bwMode="auto">
          <a:xfrm>
            <a:off x="5943600" y="2590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3" name="AutoShape 47"/>
          <p:cNvSpPr>
            <a:spLocks noChangeArrowheads="1"/>
          </p:cNvSpPr>
          <p:nvPr/>
        </p:nvSpPr>
        <p:spPr bwMode="auto">
          <a:xfrm>
            <a:off x="7315200" y="182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4" name="AutoShape 48"/>
          <p:cNvSpPr>
            <a:spLocks noChangeArrowheads="1"/>
          </p:cNvSpPr>
          <p:nvPr/>
        </p:nvSpPr>
        <p:spPr bwMode="auto">
          <a:xfrm>
            <a:off x="7162800" y="2209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5" name="AutoShape 49"/>
          <p:cNvSpPr>
            <a:spLocks noChangeArrowheads="1"/>
          </p:cNvSpPr>
          <p:nvPr/>
        </p:nvSpPr>
        <p:spPr bwMode="auto">
          <a:xfrm>
            <a:off x="7848600" y="1752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6" name="AutoShape 50"/>
          <p:cNvSpPr>
            <a:spLocks noChangeArrowheads="1"/>
          </p:cNvSpPr>
          <p:nvPr/>
        </p:nvSpPr>
        <p:spPr bwMode="auto">
          <a:xfrm>
            <a:off x="80772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7" name="AutoShape 51"/>
          <p:cNvSpPr>
            <a:spLocks noChangeArrowheads="1"/>
          </p:cNvSpPr>
          <p:nvPr/>
        </p:nvSpPr>
        <p:spPr bwMode="auto">
          <a:xfrm>
            <a:off x="7315200" y="2362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8" name="AutoShape 52"/>
          <p:cNvSpPr>
            <a:spLocks noChangeArrowheads="1"/>
          </p:cNvSpPr>
          <p:nvPr/>
        </p:nvSpPr>
        <p:spPr bwMode="auto">
          <a:xfrm>
            <a:off x="75438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9" name="AutoShape 53"/>
          <p:cNvSpPr>
            <a:spLocks noChangeArrowheads="1"/>
          </p:cNvSpPr>
          <p:nvPr/>
        </p:nvSpPr>
        <p:spPr bwMode="auto">
          <a:xfrm>
            <a:off x="8305800" y="198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0" name="AutoShape 54"/>
          <p:cNvSpPr>
            <a:spLocks noChangeArrowheads="1"/>
          </p:cNvSpPr>
          <p:nvPr/>
        </p:nvSpPr>
        <p:spPr bwMode="auto">
          <a:xfrm>
            <a:off x="75438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1" name="AutoShape 55"/>
          <p:cNvSpPr>
            <a:spLocks noChangeArrowheads="1"/>
          </p:cNvSpPr>
          <p:nvPr/>
        </p:nvSpPr>
        <p:spPr bwMode="auto">
          <a:xfrm>
            <a:off x="83820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2" name="AutoShape 56"/>
          <p:cNvSpPr>
            <a:spLocks noChangeArrowheads="1"/>
          </p:cNvSpPr>
          <p:nvPr/>
        </p:nvSpPr>
        <p:spPr bwMode="auto">
          <a:xfrm>
            <a:off x="78486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3" name="Line 57"/>
          <p:cNvSpPr>
            <a:spLocks noChangeShapeType="1"/>
          </p:cNvSpPr>
          <p:nvPr/>
        </p:nvSpPr>
        <p:spPr bwMode="auto">
          <a:xfrm>
            <a:off x="5029200" y="2895600"/>
            <a:ext cx="53340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94" name="Line 58"/>
          <p:cNvSpPr>
            <a:spLocks noChangeShapeType="1"/>
          </p:cNvSpPr>
          <p:nvPr/>
        </p:nvSpPr>
        <p:spPr bwMode="auto">
          <a:xfrm flipV="1">
            <a:off x="6629400" y="2743200"/>
            <a:ext cx="4572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42900" y="228600"/>
            <a:ext cx="8458200" cy="2695575"/>
          </a:xfrm>
          <a:noFill/>
        </p:spPr>
        <p:txBody>
          <a:bodyPr/>
          <a:lstStyle/>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collo</a:t>
            </a:r>
            <a:r>
              <a:rPr lang="en-US" sz="2000" dirty="0">
                <a:solidFill>
                  <a:schemeClr val="bg1"/>
                </a:solidFill>
              </a:rPr>
              <a:t> di </a:t>
            </a:r>
            <a:r>
              <a:rPr lang="en-US" sz="2000" dirty="0" err="1">
                <a:solidFill>
                  <a:schemeClr val="bg1"/>
                </a:solidFill>
              </a:rPr>
              <a:t>bottiglia</a:t>
            </a:r>
            <a:r>
              <a:rPr lang="en-US" sz="2000" dirty="0">
                <a:solidFill>
                  <a:schemeClr val="bg1"/>
                </a:solidFill>
              </a:rPr>
              <a:t> </a:t>
            </a:r>
            <a:r>
              <a:rPr lang="en-US" sz="2000" dirty="0" err="1">
                <a:solidFill>
                  <a:schemeClr val="bg1"/>
                </a:solidFill>
              </a:rPr>
              <a:t>quando</a:t>
            </a:r>
            <a:r>
              <a:rPr lang="en-US" sz="2000" dirty="0">
                <a:solidFill>
                  <a:schemeClr val="bg1"/>
                </a:solidFill>
              </a:rPr>
              <a:t> </a:t>
            </a:r>
            <a:r>
              <a:rPr lang="en-US" sz="2000" dirty="0" err="1">
                <a:solidFill>
                  <a:schemeClr val="bg1"/>
                </a:solidFill>
              </a:rPr>
              <a:t>il</a:t>
            </a:r>
            <a:r>
              <a:rPr lang="en-US" sz="2000" dirty="0">
                <a:solidFill>
                  <a:schemeClr val="bg1"/>
                </a:solidFill>
              </a:rPr>
              <a:t> </a:t>
            </a:r>
            <a:r>
              <a:rPr lang="en-US" sz="2000" dirty="0" err="1">
                <a:solidFill>
                  <a:schemeClr val="bg1"/>
                </a:solidFill>
              </a:rPr>
              <a:t>numero</a:t>
            </a:r>
            <a:r>
              <a:rPr lang="en-US" sz="2000" dirty="0">
                <a:solidFill>
                  <a:schemeClr val="bg1"/>
                </a:solidFill>
              </a:rPr>
              <a:t> di </a:t>
            </a:r>
            <a:r>
              <a:rPr lang="en-US" sz="2000" dirty="0" err="1">
                <a:solidFill>
                  <a:schemeClr val="bg1"/>
                </a:solidFill>
              </a:rPr>
              <a:t>individui</a:t>
            </a:r>
            <a:r>
              <a:rPr lang="en-US" sz="2000" dirty="0">
                <a:solidFill>
                  <a:schemeClr val="bg1"/>
                </a:solidFill>
              </a:rPr>
              <a:t> di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va</a:t>
            </a:r>
            <a:r>
              <a:rPr lang="en-US" sz="2000" dirty="0">
                <a:solidFill>
                  <a:schemeClr val="bg1"/>
                </a:solidFill>
              </a:rPr>
              <a:t> </a:t>
            </a:r>
            <a:r>
              <a:rPr lang="en-US" sz="2000" dirty="0" err="1">
                <a:solidFill>
                  <a:schemeClr val="bg1"/>
                </a:solidFill>
              </a:rPr>
              <a:t>incontro</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improvvisa</a:t>
            </a:r>
            <a:r>
              <a:rPr lang="en-US" sz="2000" dirty="0">
                <a:solidFill>
                  <a:schemeClr val="bg1"/>
                </a:solidFill>
              </a:rPr>
              <a:t> e </a:t>
            </a:r>
            <a:r>
              <a:rPr lang="en-US" sz="2000" dirty="0" err="1">
                <a:solidFill>
                  <a:schemeClr val="bg1"/>
                </a:solidFill>
              </a:rPr>
              <a:t>drastica</a:t>
            </a:r>
            <a:r>
              <a:rPr lang="en-US" sz="2000" dirty="0">
                <a:solidFill>
                  <a:schemeClr val="bg1"/>
                </a:solidFill>
              </a:rPr>
              <a:t> </a:t>
            </a:r>
            <a:r>
              <a:rPr lang="en-US" sz="2000" dirty="0" err="1">
                <a:solidFill>
                  <a:schemeClr val="bg1"/>
                </a:solidFill>
              </a:rPr>
              <a:t>riduzione</a:t>
            </a:r>
            <a:endParaRPr lang="en-US" sz="2000" dirty="0">
              <a:solidFill>
                <a:schemeClr val="bg1"/>
              </a:solidFill>
            </a:endParaRPr>
          </a:p>
          <a:p>
            <a:pPr eaLnBrk="1" hangingPunct="1">
              <a:buClr>
                <a:srgbClr val="339933"/>
              </a:buClr>
              <a:tabLst>
                <a:tab pos="2743200" algn="l"/>
              </a:tabLst>
            </a:pPr>
            <a:endParaRPr lang="en-US" sz="2000" dirty="0">
              <a:solidFill>
                <a:schemeClr val="bg1"/>
              </a:solidFill>
            </a:endParaRPr>
          </a:p>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effetto</a:t>
            </a:r>
            <a:r>
              <a:rPr lang="en-US" sz="2000" dirty="0">
                <a:solidFill>
                  <a:schemeClr val="bg1"/>
                </a:solidFill>
              </a:rPr>
              <a:t> del </a:t>
            </a:r>
            <a:r>
              <a:rPr lang="en-US" sz="2000" dirty="0" err="1">
                <a:solidFill>
                  <a:schemeClr val="bg1"/>
                </a:solidFill>
              </a:rPr>
              <a:t>fondatore</a:t>
            </a:r>
            <a:r>
              <a:rPr lang="en-US" sz="2000" dirty="0">
                <a:solidFill>
                  <a:schemeClr val="bg1"/>
                </a:solidFill>
              </a:rPr>
              <a:t> </a:t>
            </a:r>
            <a:r>
              <a:rPr lang="en-US" sz="2000" dirty="0" err="1">
                <a:solidFill>
                  <a:schemeClr val="bg1"/>
                </a:solidFill>
              </a:rPr>
              <a:t>quando</a:t>
            </a:r>
            <a:r>
              <a:rPr lang="en-US" sz="2000" dirty="0">
                <a:solidFill>
                  <a:schemeClr val="bg1"/>
                </a:solidFill>
              </a:rPr>
              <a:t> un  </a:t>
            </a:r>
            <a:r>
              <a:rPr lang="en-US" sz="2000" dirty="0" err="1">
                <a:solidFill>
                  <a:schemeClr val="bg1"/>
                </a:solidFill>
              </a:rPr>
              <a:t>numero</a:t>
            </a:r>
            <a:r>
              <a:rPr lang="en-US" sz="2000" dirty="0">
                <a:solidFill>
                  <a:schemeClr val="bg1"/>
                </a:solidFill>
              </a:rPr>
              <a:t> </a:t>
            </a:r>
            <a:r>
              <a:rPr lang="en-US" sz="2000" dirty="0" err="1">
                <a:solidFill>
                  <a:schemeClr val="bg1"/>
                </a:solidFill>
              </a:rPr>
              <a:t>limitato</a:t>
            </a:r>
            <a:r>
              <a:rPr lang="en-US" sz="2000" dirty="0">
                <a:solidFill>
                  <a:schemeClr val="bg1"/>
                </a:solidFill>
              </a:rPr>
              <a:t> </a:t>
            </a:r>
            <a:r>
              <a:rPr lang="en-US" sz="2000" dirty="0" err="1">
                <a:solidFill>
                  <a:schemeClr val="bg1"/>
                </a:solidFill>
              </a:rPr>
              <a:t>di</a:t>
            </a:r>
            <a:r>
              <a:rPr lang="en-US" sz="2000" dirty="0">
                <a:solidFill>
                  <a:schemeClr val="bg1"/>
                </a:solidFill>
              </a:rPr>
              <a:t> </a:t>
            </a:r>
            <a:r>
              <a:rPr lang="en-US" sz="2000" dirty="0" err="1">
                <a:solidFill>
                  <a:schemeClr val="bg1"/>
                </a:solidFill>
              </a:rPr>
              <a:t>individui</a:t>
            </a:r>
            <a:r>
              <a:rPr lang="en-US" sz="2000" dirty="0">
                <a:solidFill>
                  <a:schemeClr val="bg1"/>
                </a:solidFill>
              </a:rPr>
              <a:t> </a:t>
            </a:r>
            <a:r>
              <a:rPr lang="en-US" sz="2000" dirty="0" err="1">
                <a:solidFill>
                  <a:schemeClr val="bg1"/>
                </a:solidFill>
              </a:rPr>
              <a:t>appartenenti</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fonda</a:t>
            </a:r>
            <a:r>
              <a:rPr lang="en-US" sz="2000" dirty="0">
                <a:solidFill>
                  <a:schemeClr val="bg1"/>
                </a:solidFill>
              </a:rPr>
              <a:t> </a:t>
            </a:r>
            <a:r>
              <a:rPr lang="en-US" sz="2000" dirty="0" err="1">
                <a:solidFill>
                  <a:schemeClr val="bg1"/>
                </a:solidFill>
              </a:rPr>
              <a:t>una</a:t>
            </a:r>
            <a:r>
              <a:rPr lang="en-US" sz="2000" dirty="0">
                <a:solidFill>
                  <a:schemeClr val="bg1"/>
                </a:solidFill>
              </a:rPr>
              <a:t> </a:t>
            </a:r>
            <a:r>
              <a:rPr lang="en-US" sz="2000" dirty="0" err="1">
                <a:solidFill>
                  <a:schemeClr val="bg1"/>
                </a:solidFill>
              </a:rPr>
              <a:t>nuova</a:t>
            </a:r>
            <a:r>
              <a:rPr lang="en-US" sz="2000" dirty="0">
                <a:solidFill>
                  <a:schemeClr val="bg1"/>
                </a:solidFill>
              </a:rPr>
              <a:t> </a:t>
            </a:r>
            <a:r>
              <a:rPr lang="en-US" sz="2000" dirty="0" err="1">
                <a:solidFill>
                  <a:schemeClr val="bg1"/>
                </a:solidFill>
              </a:rPr>
              <a:t>comunità</a:t>
            </a:r>
            <a:r>
              <a:rPr lang="en-US" sz="2000" dirty="0">
                <a:solidFill>
                  <a:schemeClr val="bg1"/>
                </a:solidFill>
              </a:rPr>
              <a:t> in </a:t>
            </a:r>
            <a:r>
              <a:rPr lang="en-US" sz="2000" dirty="0" err="1">
                <a:solidFill>
                  <a:schemeClr val="bg1"/>
                </a:solidFill>
              </a:rPr>
              <a:t>una</a:t>
            </a:r>
            <a:r>
              <a:rPr lang="en-US" sz="2000" dirty="0">
                <a:solidFill>
                  <a:schemeClr val="bg1"/>
                </a:solidFill>
              </a:rPr>
              <a:t> </a:t>
            </a:r>
            <a:r>
              <a:rPr lang="en-US" sz="2000" dirty="0" err="1">
                <a:solidFill>
                  <a:schemeClr val="bg1"/>
                </a:solidFill>
              </a:rPr>
              <a:t>diversa</a:t>
            </a:r>
            <a:r>
              <a:rPr lang="en-US" sz="2000" dirty="0">
                <a:solidFill>
                  <a:schemeClr val="bg1"/>
                </a:solidFill>
              </a:rPr>
              <a:t> </a:t>
            </a:r>
            <a:r>
              <a:rPr lang="en-US" sz="2000" dirty="0" err="1">
                <a:solidFill>
                  <a:schemeClr val="bg1"/>
                </a:solidFill>
              </a:rPr>
              <a:t>località</a:t>
            </a:r>
            <a:r>
              <a:rPr lang="en-US" sz="2000" dirty="0">
                <a:solidFill>
                  <a:schemeClr val="bg1"/>
                </a:solidFill>
              </a:rPr>
              <a:t>.</a:t>
            </a:r>
          </a:p>
        </p:txBody>
      </p:sp>
      <p:pic>
        <p:nvPicPr>
          <p:cNvPr id="40963" name="Picture 8" descr="http://legacy.hopkinsville.kctcs.edu/sitecore/instructors/Jason-Arnold/VLI/Module%203/Module3Evolution/f15-08_bottleneck_effec_c.jpg"/>
          <p:cNvPicPr>
            <a:picLocks noChangeAspect="1" noChangeArrowheads="1"/>
          </p:cNvPicPr>
          <p:nvPr/>
        </p:nvPicPr>
        <p:blipFill>
          <a:blip r:embed="rId2"/>
          <a:srcRect/>
          <a:stretch>
            <a:fillRect/>
          </a:stretch>
        </p:blipFill>
        <p:spPr bwMode="auto">
          <a:xfrm>
            <a:off x="250825" y="2924175"/>
            <a:ext cx="5245100" cy="3933825"/>
          </a:xfrm>
          <a:prstGeom prst="rect">
            <a:avLst/>
          </a:prstGeom>
          <a:noFill/>
          <a:ln w="9525">
            <a:noFill/>
            <a:miter lim="800000"/>
            <a:headEnd/>
            <a:tailEnd/>
          </a:ln>
        </p:spPr>
      </p:pic>
      <p:sp>
        <p:nvSpPr>
          <p:cNvPr id="40964" name="CasellaDiTesto 1"/>
          <p:cNvSpPr txBox="1">
            <a:spLocks noChangeArrowheads="1"/>
          </p:cNvSpPr>
          <p:nvPr/>
        </p:nvSpPr>
        <p:spPr bwMode="auto">
          <a:xfrm>
            <a:off x="5508625" y="2852738"/>
            <a:ext cx="3635375" cy="3785652"/>
          </a:xfrm>
          <a:prstGeom prst="rect">
            <a:avLst/>
          </a:prstGeom>
          <a:noFill/>
          <a:ln w="9525">
            <a:noFill/>
            <a:miter lim="800000"/>
            <a:headEnd/>
            <a:tailEnd/>
          </a:ln>
        </p:spPr>
        <p:txBody>
          <a:bodyPr>
            <a:prstTxWarp prst="textNoShape">
              <a:avLst/>
            </a:prstTxWarp>
            <a:spAutoFit/>
          </a:bodyPr>
          <a:lstStyle/>
          <a:p>
            <a:r>
              <a:rPr lang="en-US" i="1" dirty="0">
                <a:solidFill>
                  <a:schemeClr val="bg1"/>
                </a:solidFill>
              </a:rPr>
              <a:t>In </a:t>
            </a:r>
            <a:r>
              <a:rPr lang="en-US" i="1" dirty="0" err="1">
                <a:solidFill>
                  <a:schemeClr val="bg1"/>
                </a:solidFill>
              </a:rPr>
              <a:t>entrambi</a:t>
            </a:r>
            <a:r>
              <a:rPr lang="en-US" i="1" dirty="0">
                <a:solidFill>
                  <a:schemeClr val="bg1"/>
                </a:solidFill>
              </a:rPr>
              <a:t> </a:t>
            </a:r>
            <a:r>
              <a:rPr lang="en-US" i="1" dirty="0" err="1">
                <a:solidFill>
                  <a:schemeClr val="bg1"/>
                </a:solidFill>
              </a:rPr>
              <a:t>i</a:t>
            </a:r>
            <a:r>
              <a:rPr lang="en-US" i="1" dirty="0">
                <a:solidFill>
                  <a:schemeClr val="bg1"/>
                </a:solidFill>
              </a:rPr>
              <a:t> </a:t>
            </a:r>
            <a:r>
              <a:rPr lang="en-US" i="1" dirty="0" err="1">
                <a:solidFill>
                  <a:schemeClr val="bg1"/>
                </a:solidFill>
              </a:rPr>
              <a:t>casi</a:t>
            </a:r>
            <a:r>
              <a:rPr lang="en-US" i="1" dirty="0">
                <a:solidFill>
                  <a:schemeClr val="bg1"/>
                </a:solidFill>
              </a:rPr>
              <a:t>, </a:t>
            </a:r>
            <a:r>
              <a:rPr lang="en-US" i="1" dirty="0" err="1">
                <a:solidFill>
                  <a:schemeClr val="bg1"/>
                </a:solidFill>
              </a:rPr>
              <a:t>gli</a:t>
            </a:r>
            <a:r>
              <a:rPr lang="en-US" i="1" dirty="0">
                <a:solidFill>
                  <a:schemeClr val="bg1"/>
                </a:solidFill>
              </a:rPr>
              <a:t> </a:t>
            </a:r>
            <a:r>
              <a:rPr lang="en-US" i="1" dirty="0" err="1">
                <a:solidFill>
                  <a:schemeClr val="bg1"/>
                </a:solidFill>
              </a:rPr>
              <a:t>effetti</a:t>
            </a:r>
            <a:r>
              <a:rPr lang="en-US" i="1" dirty="0">
                <a:solidFill>
                  <a:schemeClr val="bg1"/>
                </a:solidFill>
              </a:rPr>
              <a:t> </a:t>
            </a:r>
            <a:r>
              <a:rPr lang="en-US" i="1" dirty="0" err="1">
                <a:solidFill>
                  <a:schemeClr val="bg1"/>
                </a:solidFill>
              </a:rPr>
              <a:t>della</a:t>
            </a:r>
            <a:r>
              <a:rPr lang="en-US" i="1" dirty="0">
                <a:solidFill>
                  <a:schemeClr val="bg1"/>
                </a:solidFill>
              </a:rPr>
              <a:t> </a:t>
            </a:r>
            <a:r>
              <a:rPr lang="en-US" i="1" dirty="0" err="1">
                <a:solidFill>
                  <a:schemeClr val="bg1"/>
                </a:solidFill>
              </a:rPr>
              <a:t>deriva</a:t>
            </a:r>
            <a:r>
              <a:rPr lang="en-US" i="1" dirty="0">
                <a:solidFill>
                  <a:schemeClr val="bg1"/>
                </a:solidFill>
              </a:rPr>
              <a:t> </a:t>
            </a:r>
            <a:r>
              <a:rPr lang="en-US" i="1" dirty="0" err="1">
                <a:solidFill>
                  <a:schemeClr val="bg1"/>
                </a:solidFill>
              </a:rPr>
              <a:t>genetica</a:t>
            </a:r>
            <a:r>
              <a:rPr lang="en-US" i="1" dirty="0">
                <a:solidFill>
                  <a:schemeClr val="bg1"/>
                </a:solidFill>
              </a:rPr>
              <a:t> </a:t>
            </a:r>
            <a:r>
              <a:rPr lang="en-US" i="1" dirty="0" err="1">
                <a:solidFill>
                  <a:schemeClr val="bg1"/>
                </a:solidFill>
              </a:rPr>
              <a:t>vengono</a:t>
            </a:r>
            <a:r>
              <a:rPr lang="en-US" i="1" dirty="0">
                <a:solidFill>
                  <a:schemeClr val="bg1"/>
                </a:solidFill>
              </a:rPr>
              <a:t> </a:t>
            </a:r>
            <a:r>
              <a:rPr lang="en-US" i="1" dirty="0" err="1">
                <a:solidFill>
                  <a:schemeClr val="bg1"/>
                </a:solidFill>
              </a:rPr>
              <a:t>amplificati</a:t>
            </a:r>
            <a:r>
              <a:rPr lang="en-US" i="1" dirty="0">
                <a:solidFill>
                  <a:schemeClr val="bg1"/>
                </a:solidFill>
              </a:rPr>
              <a:t>. </a:t>
            </a:r>
            <a:r>
              <a:rPr lang="en-US" i="1" dirty="0" err="1">
                <a:solidFill>
                  <a:schemeClr val="bg1"/>
                </a:solidFill>
              </a:rPr>
              <a:t>Alcuni</a:t>
            </a:r>
            <a:r>
              <a:rPr lang="en-US" i="1" dirty="0">
                <a:solidFill>
                  <a:schemeClr val="bg1"/>
                </a:solidFill>
              </a:rPr>
              <a:t> </a:t>
            </a:r>
            <a:r>
              <a:rPr lang="en-US" i="1" dirty="0" err="1">
                <a:solidFill>
                  <a:schemeClr val="bg1"/>
                </a:solidFill>
              </a:rPr>
              <a:t>alleli</a:t>
            </a:r>
            <a:r>
              <a:rPr lang="en-US" i="1" dirty="0">
                <a:solidFill>
                  <a:schemeClr val="bg1"/>
                </a:solidFill>
              </a:rPr>
              <a:t> </a:t>
            </a:r>
            <a:r>
              <a:rPr lang="en-US" i="1" dirty="0" err="1">
                <a:solidFill>
                  <a:schemeClr val="bg1"/>
                </a:solidFill>
              </a:rPr>
              <a:t>possono</a:t>
            </a:r>
            <a:r>
              <a:rPr lang="en-US" i="1" dirty="0">
                <a:solidFill>
                  <a:schemeClr val="bg1"/>
                </a:solidFill>
              </a:rPr>
              <a:t> </a:t>
            </a:r>
            <a:r>
              <a:rPr lang="en-US" i="1" dirty="0" err="1">
                <a:solidFill>
                  <a:schemeClr val="bg1"/>
                </a:solidFill>
              </a:rPr>
              <a:t>essere</a:t>
            </a:r>
            <a:r>
              <a:rPr lang="en-US" i="1" dirty="0">
                <a:solidFill>
                  <a:schemeClr val="bg1"/>
                </a:solidFill>
              </a:rPr>
              <a:t> </a:t>
            </a:r>
            <a:r>
              <a:rPr lang="en-US" i="1" dirty="0" err="1">
                <a:solidFill>
                  <a:schemeClr val="bg1"/>
                </a:solidFill>
              </a:rPr>
              <a:t>sovrarappresentati</a:t>
            </a:r>
            <a:r>
              <a:rPr lang="en-US" i="1" dirty="0">
                <a:solidFill>
                  <a:schemeClr val="bg1"/>
                </a:solidFill>
              </a:rPr>
              <a:t> </a:t>
            </a:r>
            <a:r>
              <a:rPr lang="en-US" i="1" dirty="0" err="1">
                <a:solidFill>
                  <a:schemeClr val="bg1"/>
                </a:solidFill>
              </a:rPr>
              <a:t>ed</a:t>
            </a:r>
            <a:r>
              <a:rPr lang="en-US" i="1" dirty="0">
                <a:solidFill>
                  <a:schemeClr val="bg1"/>
                </a:solidFill>
              </a:rPr>
              <a:t> </a:t>
            </a:r>
            <a:r>
              <a:rPr lang="en-US" i="1" dirty="0" err="1">
                <a:solidFill>
                  <a:schemeClr val="bg1"/>
                </a:solidFill>
              </a:rPr>
              <a:t>altri</a:t>
            </a:r>
            <a:r>
              <a:rPr lang="en-US" i="1" dirty="0">
                <a:solidFill>
                  <a:schemeClr val="bg1"/>
                </a:solidFill>
              </a:rPr>
              <a:t> </a:t>
            </a:r>
            <a:r>
              <a:rPr lang="en-US" i="1" dirty="0" err="1">
                <a:solidFill>
                  <a:schemeClr val="bg1"/>
                </a:solidFill>
              </a:rPr>
              <a:t>sottorappresentati</a:t>
            </a:r>
            <a:r>
              <a:rPr lang="en-US" i="1" dirty="0">
                <a:solidFill>
                  <a:schemeClr val="bg1"/>
                </a:solidFill>
              </a:rPr>
              <a:t> (o </a:t>
            </a:r>
            <a:r>
              <a:rPr lang="en-US" i="1" dirty="0" err="1">
                <a:solidFill>
                  <a:schemeClr val="bg1"/>
                </a:solidFill>
              </a:rPr>
              <a:t>assenti</a:t>
            </a:r>
            <a:r>
              <a:rPr lang="en-US" i="1" dirty="0">
                <a:solidFill>
                  <a:schemeClr val="bg1"/>
                </a:solidFill>
              </a:rPr>
              <a:t> del </a:t>
            </a:r>
            <a:r>
              <a:rPr lang="en-US" i="1" dirty="0" err="1">
                <a:solidFill>
                  <a:schemeClr val="bg1"/>
                </a:solidFill>
              </a:rPr>
              <a:t>tutto</a:t>
            </a:r>
            <a:r>
              <a:rPr lang="en-US" i="1" dirty="0">
                <a:solidFill>
                  <a:schemeClr val="bg1"/>
                </a:solidFill>
              </a:rPr>
              <a:t>) </a:t>
            </a:r>
            <a:r>
              <a:rPr lang="en-US" i="1" dirty="0" err="1">
                <a:solidFill>
                  <a:schemeClr val="bg1"/>
                </a:solidFill>
              </a:rPr>
              <a:t>rispetto</a:t>
            </a:r>
            <a:r>
              <a:rPr lang="en-US" i="1" dirty="0">
                <a:solidFill>
                  <a:schemeClr val="bg1"/>
                </a:solidFill>
              </a:rPr>
              <a:t> </a:t>
            </a:r>
            <a:r>
              <a:rPr lang="en-US" i="1" dirty="0" err="1">
                <a:solidFill>
                  <a:schemeClr val="bg1"/>
                </a:solidFill>
              </a:rPr>
              <a:t>alla</a:t>
            </a:r>
            <a:r>
              <a:rPr lang="en-US" i="1" dirty="0">
                <a:solidFill>
                  <a:schemeClr val="bg1"/>
                </a:solidFill>
              </a:rPr>
              <a:t> </a:t>
            </a:r>
            <a:r>
              <a:rPr lang="en-US" i="1" dirty="0" err="1">
                <a:solidFill>
                  <a:schemeClr val="bg1"/>
                </a:solidFill>
              </a:rPr>
              <a:t>popolazione</a:t>
            </a:r>
            <a:r>
              <a:rPr lang="en-US" i="1" dirty="0">
                <a:solidFill>
                  <a:schemeClr val="bg1"/>
                </a:solidFill>
              </a:rPr>
              <a:t> </a:t>
            </a:r>
            <a:r>
              <a:rPr lang="en-US" i="1" dirty="0" err="1">
                <a:solidFill>
                  <a:schemeClr val="bg1"/>
                </a:solidFill>
              </a:rPr>
              <a:t>originaria</a:t>
            </a:r>
            <a:r>
              <a:rPr lang="en-US" i="1" dirty="0">
                <a:solidFill>
                  <a:schemeClr val="bg1"/>
                </a:solidFill>
              </a:rPr>
              <a:t>. </a:t>
            </a:r>
          </a:p>
          <a:p>
            <a:endParaRPr lang="en-US" i="1" dirty="0">
              <a:solidFill>
                <a:schemeClr val="bg1"/>
              </a:solidFill>
            </a:endParaRPr>
          </a:p>
          <a:p>
            <a:r>
              <a:rPr lang="en-US" sz="2400" i="1" dirty="0" err="1">
                <a:solidFill>
                  <a:srgbClr val="FFFF00"/>
                </a:solidFill>
              </a:rPr>
              <a:t>Alcuni</a:t>
            </a:r>
            <a:r>
              <a:rPr lang="en-US" sz="2400" i="1" dirty="0">
                <a:solidFill>
                  <a:srgbClr val="FFFF00"/>
                </a:solidFill>
              </a:rPr>
              <a:t> </a:t>
            </a:r>
            <a:r>
              <a:rPr lang="en-US" sz="2400" i="1" dirty="0" err="1">
                <a:solidFill>
                  <a:srgbClr val="FFFF00"/>
                </a:solidFill>
              </a:rPr>
              <a:t>alleli</a:t>
            </a:r>
            <a:r>
              <a:rPr lang="en-US" sz="2400" i="1" dirty="0">
                <a:solidFill>
                  <a:srgbClr val="FFFF00"/>
                </a:solidFill>
              </a:rPr>
              <a:t> </a:t>
            </a:r>
            <a:r>
              <a:rPr lang="en-US" sz="2400" i="1" dirty="0" err="1">
                <a:solidFill>
                  <a:srgbClr val="FFFF00"/>
                </a:solidFill>
              </a:rPr>
              <a:t>rari</a:t>
            </a:r>
            <a:r>
              <a:rPr lang="en-US" sz="2400" i="1" dirty="0">
                <a:solidFill>
                  <a:srgbClr val="FFFF00"/>
                </a:solidFill>
              </a:rPr>
              <a:t> </a:t>
            </a:r>
            <a:r>
              <a:rPr lang="en-US" sz="2400" i="1" dirty="0" err="1">
                <a:solidFill>
                  <a:srgbClr val="FFFF00"/>
                </a:solidFill>
              </a:rPr>
              <a:t>che</a:t>
            </a:r>
            <a:r>
              <a:rPr lang="en-US" sz="2400" i="1" dirty="0">
                <a:solidFill>
                  <a:srgbClr val="FFFF00"/>
                </a:solidFill>
              </a:rPr>
              <a:t> </a:t>
            </a:r>
            <a:r>
              <a:rPr lang="en-US" sz="2400" i="1" dirty="0" err="1">
                <a:solidFill>
                  <a:srgbClr val="FFFF00"/>
                </a:solidFill>
              </a:rPr>
              <a:t>determinano</a:t>
            </a:r>
            <a:r>
              <a:rPr lang="en-US" sz="2400" i="1" dirty="0">
                <a:solidFill>
                  <a:srgbClr val="FFFF00"/>
                </a:solidFill>
              </a:rPr>
              <a:t> </a:t>
            </a:r>
            <a:r>
              <a:rPr lang="en-US" sz="2400" i="1" dirty="0" err="1">
                <a:solidFill>
                  <a:srgbClr val="FFFF00"/>
                </a:solidFill>
              </a:rPr>
              <a:t>malattie</a:t>
            </a:r>
            <a:r>
              <a:rPr lang="en-US" sz="2400" i="1" dirty="0">
                <a:solidFill>
                  <a:srgbClr val="FFFF00"/>
                </a:solidFill>
              </a:rPr>
              <a:t> </a:t>
            </a:r>
            <a:r>
              <a:rPr lang="en-US" sz="2400" i="1" dirty="0" err="1">
                <a:solidFill>
                  <a:srgbClr val="FFFF00"/>
                </a:solidFill>
              </a:rPr>
              <a:t>possono</a:t>
            </a:r>
            <a:r>
              <a:rPr lang="en-US" sz="2400" i="1" dirty="0">
                <a:solidFill>
                  <a:srgbClr val="FFFF00"/>
                </a:solidFill>
              </a:rPr>
              <a:t> </a:t>
            </a:r>
            <a:r>
              <a:rPr lang="en-US" sz="2400" i="1" dirty="0" err="1">
                <a:solidFill>
                  <a:srgbClr val="FFFF00"/>
                </a:solidFill>
              </a:rPr>
              <a:t>divenire</a:t>
            </a:r>
            <a:r>
              <a:rPr lang="en-US" sz="2400" i="1" dirty="0">
                <a:solidFill>
                  <a:srgbClr val="FFFF00"/>
                </a:solidFill>
              </a:rPr>
              <a:t> </a:t>
            </a:r>
            <a:r>
              <a:rPr lang="en-US" sz="2400" i="1" dirty="0" err="1">
                <a:solidFill>
                  <a:srgbClr val="FFFF00"/>
                </a:solidFill>
              </a:rPr>
              <a:t>relativamente</a:t>
            </a:r>
            <a:r>
              <a:rPr lang="en-US" sz="2400" i="1" dirty="0">
                <a:solidFill>
                  <a:srgbClr val="FFFF00"/>
                </a:solidFill>
              </a:rPr>
              <a:t> </a:t>
            </a:r>
            <a:r>
              <a:rPr lang="en-US" sz="2400" i="1" dirty="0" err="1">
                <a:solidFill>
                  <a:srgbClr val="FFFF00"/>
                </a:solidFill>
              </a:rPr>
              <a:t>frequenti</a:t>
            </a:r>
            <a:r>
              <a:rPr lang="en-US" sz="2400" i="1" dirty="0">
                <a:solidFill>
                  <a:srgbClr val="FFFF00"/>
                </a:solidFill>
              </a:rPr>
              <a:t>.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563911" y="764704"/>
            <a:ext cx="40859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8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Arial" panose="020B0604020202020204" pitchFamily="34" charset="0"/>
              </a:rPr>
              <a:t>Esempio</a:t>
            </a:r>
            <a:r>
              <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rPr>
              <a:t> di bottleneck:</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it-IT" sz="2800" dirty="0" err="1">
                <a:solidFill>
                  <a:schemeClr val="bg1"/>
                </a:solidFill>
                <a:latin typeface="Times New Roman" panose="02020603050405020304" pitchFamily="18" charset="0"/>
                <a:cs typeface="Arial" panose="020B0604020202020204" pitchFamily="34" charset="0"/>
              </a:rPr>
              <a:t>Elefante</a:t>
            </a:r>
            <a:r>
              <a:rPr lang="en-US" altLang="it-IT" sz="2800" dirty="0">
                <a:solidFill>
                  <a:schemeClr val="bg1"/>
                </a:solidFill>
                <a:latin typeface="Times New Roman" panose="02020603050405020304" pitchFamily="18" charset="0"/>
                <a:cs typeface="Arial" panose="020B0604020202020204" pitchFamily="34" charset="0"/>
              </a:rPr>
              <a:t> </a:t>
            </a:r>
            <a:r>
              <a:rPr lang="en-US" altLang="it-IT" sz="2800" dirty="0" err="1">
                <a:solidFill>
                  <a:schemeClr val="bg1"/>
                </a:solidFill>
                <a:latin typeface="Times New Roman" panose="02020603050405020304" pitchFamily="18" charset="0"/>
                <a:cs typeface="Arial" panose="020B0604020202020204" pitchFamily="34" charset="0"/>
              </a:rPr>
              <a:t>marino</a:t>
            </a:r>
            <a:r>
              <a:rPr lang="en-US" altLang="it-IT" sz="2800" dirty="0">
                <a:solidFill>
                  <a:schemeClr val="bg1"/>
                </a:solidFill>
                <a:latin typeface="Times New Roman" panose="02020603050405020304" pitchFamily="18" charset="0"/>
                <a:cs typeface="Arial" panose="020B0604020202020204" pitchFamily="34" charset="0"/>
              </a:rPr>
              <a:t> del </a:t>
            </a:r>
            <a:r>
              <a:rPr lang="en-US" altLang="it-IT" sz="2800" dirty="0" err="1">
                <a:solidFill>
                  <a:schemeClr val="bg1"/>
                </a:solidFill>
                <a:latin typeface="Times New Roman" panose="02020603050405020304" pitchFamily="18" charset="0"/>
                <a:cs typeface="Arial" panose="020B0604020202020204" pitchFamily="34" charset="0"/>
              </a:rPr>
              <a:t>nord</a:t>
            </a:r>
            <a:endPar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sp>
        <p:nvSpPr>
          <p:cNvPr id="118788" name="Text Box 4"/>
          <p:cNvSpPr txBox="1">
            <a:spLocks noChangeArrowheads="1"/>
          </p:cNvSpPr>
          <p:nvPr/>
        </p:nvSpPr>
        <p:spPr bwMode="auto">
          <a:xfrm>
            <a:off x="467544" y="2016388"/>
            <a:ext cx="42786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La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caccia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ha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ridotto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lang="en-US" altLang="it-IT" sz="2000" dirty="0" err="1">
                <a:solidFill>
                  <a:schemeClr val="bg1"/>
                </a:solidFill>
                <a:latin typeface="Times New Roman" panose="02020603050405020304" pitchFamily="18" charset="0"/>
                <a:cs typeface="Arial" panose="020B0604020202020204" pitchFamily="34" charset="0"/>
              </a:rPr>
              <a:t>esemplari</a:t>
            </a:r>
            <a:r>
              <a:rPr lang="en-US" altLang="it-IT" sz="2000" dirty="0">
                <a:solidFill>
                  <a:schemeClr val="bg1"/>
                </a:solidFill>
                <a:latin typeface="Times New Roman" panose="02020603050405020304" pitchFamily="18" charset="0"/>
                <a:cs typeface="Arial" panose="020B0604020202020204" pitchFamily="34" charset="0"/>
              </a:rPr>
              <a:t> a circa 20 verso la fine dell’800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Grazie 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programmi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protezione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individui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aumentato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notevolmente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diverse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decine</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migliaia</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Come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conseguenza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del bottleneck,</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NON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si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osservata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variabilità</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in 20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geni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analizzati</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pic>
        <p:nvPicPr>
          <p:cNvPr id="2" name="Immagine 1"/>
          <p:cNvPicPr>
            <a:picLocks noChangeAspect="1"/>
          </p:cNvPicPr>
          <p:nvPr/>
        </p:nvPicPr>
        <p:blipFill>
          <a:blip r:embed="rId2"/>
          <a:stretch>
            <a:fillRect/>
          </a:stretch>
        </p:blipFill>
        <p:spPr>
          <a:xfrm>
            <a:off x="5292080" y="448276"/>
            <a:ext cx="3619500" cy="5676900"/>
          </a:xfrm>
          <a:prstGeom prst="rect">
            <a:avLst/>
          </a:prstGeom>
        </p:spPr>
      </p:pic>
    </p:spTree>
    <p:extLst>
      <p:ext uri="{BB962C8B-B14F-4D97-AF65-F5344CB8AC3E}">
        <p14:creationId xmlns:p14="http://schemas.microsoft.com/office/powerpoint/2010/main" val="33602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971550" y="1412875"/>
            <a:ext cx="7416800" cy="649288"/>
          </a:xfrm>
        </p:spPr>
        <p:txBody>
          <a:bodyPr/>
          <a:lstStyle/>
          <a:p>
            <a:pPr eaLnBrk="1" hangingPunct="1">
              <a:lnSpc>
                <a:spcPct val="80000"/>
              </a:lnSpc>
              <a:buFont typeface="Wingdings" pitchFamily="-105" charset="2"/>
              <a:buNone/>
            </a:pPr>
            <a:r>
              <a:rPr lang="it-IT" sz="4000" dirty="0">
                <a:solidFill>
                  <a:srgbClr val="FFFF00"/>
                </a:solidFill>
                <a:latin typeface="Bodoni MT" panose="02070603080606020203" pitchFamily="18" charset="0"/>
              </a:rPr>
              <a:t>DERIVA GENETICA CASUALE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0"/>
            <a:ext cx="9144000" cy="2924175"/>
          </a:xfrm>
          <a:noFill/>
        </p:spPr>
        <p:txBody>
          <a:bodyPr/>
          <a:lstStyle/>
          <a:p>
            <a:pPr marL="0" indent="0" eaLnBrk="1" hangingPunct="1">
              <a:buClr>
                <a:srgbClr val="339933"/>
              </a:buClr>
              <a:buFontTx/>
              <a:buNone/>
              <a:tabLst>
                <a:tab pos="2743200" algn="l"/>
              </a:tabLst>
            </a:pPr>
            <a:r>
              <a:rPr lang="en-US" sz="2400" dirty="0" err="1">
                <a:solidFill>
                  <a:schemeClr val="bg1"/>
                </a:solidFill>
                <a:latin typeface="Times New Roman" pitchFamily="-105" charset="0"/>
                <a:ea typeface="Times New Roman" pitchFamily="-105" charset="0"/>
                <a:cs typeface="Times New Roman" pitchFamily="-105" charset="0"/>
              </a:rPr>
              <a:t>Popolazioni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andate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incontro</a:t>
            </a:r>
            <a:r>
              <a:rPr lang="en-US" sz="2400" dirty="0">
                <a:solidFill>
                  <a:schemeClr val="bg1"/>
                </a:solidFill>
                <a:latin typeface="Times New Roman" pitchFamily="-105" charset="0"/>
                <a:ea typeface="Times New Roman" pitchFamily="-105" charset="0"/>
                <a:cs typeface="Times New Roman" pitchFamily="-105" charset="0"/>
              </a:rPr>
              <a:t> a bottleneck </a:t>
            </a:r>
            <a:r>
              <a:rPr lang="en-US" sz="2400" dirty="0" err="1">
                <a:solidFill>
                  <a:schemeClr val="bg1"/>
                </a:solidFill>
                <a:latin typeface="Times New Roman" pitchFamily="-105" charset="0"/>
                <a:ea typeface="Times New Roman" pitchFamily="-105" charset="0"/>
                <a:cs typeface="Times New Roman" pitchFamily="-105" charset="0"/>
              </a:rPr>
              <a:t>o</a:t>
            </a:r>
            <a:r>
              <a:rPr lang="en-US" sz="2400" dirty="0">
                <a:solidFill>
                  <a:schemeClr val="bg1"/>
                </a:solidFill>
                <a:latin typeface="Times New Roman" pitchFamily="-105" charset="0"/>
                <a:ea typeface="Times New Roman" pitchFamily="-105" charset="0"/>
                <a:cs typeface="Times New Roman" pitchFamily="-105" charset="0"/>
              </a:rPr>
              <a:t> founder effect (</a:t>
            </a:r>
            <a:r>
              <a:rPr lang="en-US" sz="2400" dirty="0" err="1">
                <a:solidFill>
                  <a:schemeClr val="bg1"/>
                </a:solidFill>
                <a:latin typeface="Times New Roman" pitchFamily="-105" charset="0"/>
                <a:ea typeface="Times New Roman" pitchFamily="-105" charset="0"/>
                <a:cs typeface="Times New Roman" pitchFamily="-105" charset="0"/>
              </a:rPr>
              <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rimaste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geneticamente</a:t>
            </a:r>
            <a:r>
              <a:rPr lang="en-US" sz="2400" dirty="0">
                <a:solidFill>
                  <a:srgbClr val="FFFF00"/>
                </a:solidFill>
                <a:latin typeface="Times New Roman" pitchFamily="-105" charset="0"/>
                <a:ea typeface="Times New Roman" pitchFamily="-105" charset="0"/>
                <a:cs typeface="Times New Roman" pitchFamily="-105" charset="0"/>
              </a:rPr>
              <a:t> isolate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possono</a:t>
            </a:r>
            <a:r>
              <a:rPr lang="en-US" sz="2400" dirty="0">
                <a:solidFill>
                  <a:srgbClr val="FFFF00"/>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presentare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incidenza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malattie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altrimenti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comuni</a:t>
            </a:r>
            <a:r>
              <a:rPr lang="en-US" sz="2400" dirty="0">
                <a:solidFill>
                  <a:schemeClr val="bg1"/>
                </a:solidFill>
                <a:latin typeface="Times New Roman" pitchFamily="-105" charset="0"/>
                <a:ea typeface="Times New Roman" pitchFamily="-105" charset="0"/>
                <a:cs typeface="Times New Roman" pitchFamily="-105" charset="0"/>
              </a:rPr>
              <a:t>. In </a:t>
            </a:r>
            <a:r>
              <a:rPr lang="en-US" sz="2400" dirty="0" err="1">
                <a:solidFill>
                  <a:schemeClr val="bg1"/>
                </a:solidFill>
                <a:latin typeface="Times New Roman" pitchFamily="-105" charset="0"/>
                <a:ea typeface="Times New Roman" pitchFamily="-105" charset="0"/>
                <a:cs typeface="Times New Roman" pitchFamily="-105" charset="0"/>
              </a:rPr>
              <a:t>questi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casi</a:t>
            </a:r>
            <a:r>
              <a:rPr lang="en-US" sz="2400" dirty="0">
                <a:solidFill>
                  <a:schemeClr val="bg1"/>
                </a:solidFill>
                <a:latin typeface="Times New Roman" pitchFamily="-105" charset="0"/>
                <a:ea typeface="Times New Roman" pitchFamily="-105" charset="0"/>
                <a:cs typeface="Times New Roman" pitchFamily="-105" charset="0"/>
              </a:rPr>
              <a:t>, lo </a:t>
            </a:r>
            <a:r>
              <a:rPr lang="en-US" sz="2400" dirty="0" err="1">
                <a:solidFill>
                  <a:schemeClr val="bg1"/>
                </a:solidFill>
                <a:latin typeface="Times New Roman" pitchFamily="-105" charset="0"/>
                <a:ea typeface="Times New Roman" pitchFamily="-105" charset="0"/>
                <a:cs typeface="Times New Roman" pitchFamily="-105" charset="0"/>
              </a:rPr>
              <a:t>spettro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mutazionale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è</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caratterizzato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ridotta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eterogeneità</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allelica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determinano</a:t>
            </a:r>
            <a:r>
              <a:rPr lang="en-US" sz="2400" dirty="0">
                <a:solidFill>
                  <a:schemeClr val="bg1"/>
                </a:solidFill>
                <a:latin typeface="Times New Roman" pitchFamily="-105" charset="0"/>
                <a:ea typeface="Times New Roman" pitchFamily="-105" charset="0"/>
                <a:cs typeface="Times New Roman" pitchFamily="-105" charset="0"/>
              </a:rPr>
              <a:t> la </a:t>
            </a:r>
            <a:r>
              <a:rPr lang="en-US" sz="2400" dirty="0" err="1">
                <a:solidFill>
                  <a:schemeClr val="bg1"/>
                </a:solidFill>
                <a:latin typeface="Times New Roman" pitchFamily="-105" charset="0"/>
                <a:ea typeface="Times New Roman" pitchFamily="-105" charset="0"/>
                <a:cs typeface="Times New Roman" pitchFamily="-105" charset="0"/>
              </a:rPr>
              <a:t>malattia</a:t>
            </a:r>
            <a:r>
              <a:rPr lang="en-US" sz="2400" dirty="0">
                <a:solidFill>
                  <a:schemeClr val="bg1"/>
                </a:solidFill>
                <a:latin typeface="Times New Roman" pitchFamily="-105" charset="0"/>
                <a:ea typeface="Times New Roman" pitchFamily="-105" charset="0"/>
                <a:cs typeface="Times New Roman" pitchFamily="-105" charset="0"/>
              </a:rPr>
              <a:t>,  ma con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più</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frequenza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nella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popolazione</a:t>
            </a:r>
            <a:r>
              <a:rPr lang="en-US" sz="2400" dirty="0">
                <a:solidFill>
                  <a:schemeClr val="bg1"/>
                </a:solidFill>
                <a:latin typeface="Times New Roman" pitchFamily="-105" charset="0"/>
                <a:ea typeface="Times New Roman" pitchFamily="-105" charset="0"/>
                <a:cs typeface="Times New Roman" pitchFamily="-105" charset="0"/>
              </a:rPr>
              <a:t>). </a:t>
            </a:r>
          </a:p>
        </p:txBody>
      </p:sp>
      <p:pic>
        <p:nvPicPr>
          <p:cNvPr id="41987" name="Picture 5"/>
          <p:cNvPicPr>
            <a:picLocks noChangeAspect="1" noChangeArrowheads="1"/>
          </p:cNvPicPr>
          <p:nvPr/>
        </p:nvPicPr>
        <p:blipFill>
          <a:blip r:embed="rId3"/>
          <a:srcRect/>
          <a:stretch>
            <a:fillRect/>
          </a:stretch>
        </p:blipFill>
        <p:spPr bwMode="auto">
          <a:xfrm>
            <a:off x="4992829" y="4417960"/>
            <a:ext cx="4157662" cy="2405062"/>
          </a:xfrm>
          <a:prstGeom prst="rect">
            <a:avLst/>
          </a:prstGeom>
          <a:noFill/>
          <a:ln w="9525" cap="sq">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0" y="3357563"/>
            <a:ext cx="5019675" cy="2286000"/>
          </a:xfrm>
          <a:prstGeom prst="rect">
            <a:avLst/>
          </a:prstGeom>
          <a:noFill/>
          <a:ln w="9525" cap="sq">
            <a:noFill/>
            <a:miter lim="800000"/>
            <a:headEnd/>
            <a:tailEnd/>
          </a:ln>
        </p:spPr>
      </p:pic>
      <p:pic>
        <p:nvPicPr>
          <p:cNvPr id="41989" name="Picture 4"/>
          <p:cNvPicPr>
            <a:picLocks noChangeAspect="1" noChangeArrowheads="1"/>
          </p:cNvPicPr>
          <p:nvPr/>
        </p:nvPicPr>
        <p:blipFill>
          <a:blip r:embed="rId5"/>
          <a:srcRect/>
          <a:stretch>
            <a:fillRect/>
          </a:stretch>
        </p:blipFill>
        <p:spPr bwMode="auto">
          <a:xfrm>
            <a:off x="0" y="6019800"/>
            <a:ext cx="5010150" cy="838200"/>
          </a:xfrm>
          <a:prstGeom prst="rect">
            <a:avLst/>
          </a:prstGeom>
          <a:noFill/>
          <a:ln w="9525" cap="sq">
            <a:noFill/>
            <a:miter lim="800000"/>
            <a:headEnd/>
            <a:tailEnd/>
          </a:ln>
        </p:spPr>
      </p:pic>
      <p:sp>
        <p:nvSpPr>
          <p:cNvPr id="41990" name="CasellaDiTesto 1"/>
          <p:cNvSpPr txBox="1">
            <a:spLocks noChangeArrowheads="1"/>
          </p:cNvSpPr>
          <p:nvPr/>
        </p:nvSpPr>
        <p:spPr bwMode="auto">
          <a:xfrm>
            <a:off x="0" y="2348880"/>
            <a:ext cx="4788023" cy="923330"/>
          </a:xfrm>
          <a:prstGeom prst="rect">
            <a:avLst/>
          </a:prstGeom>
          <a:noFill/>
          <a:ln w="9525">
            <a:noFill/>
            <a:miter lim="800000"/>
            <a:headEnd/>
            <a:tailEnd/>
          </a:ln>
        </p:spPr>
        <p:txBody>
          <a:bodyPr wrap="square">
            <a:prstTxWarp prst="textNoShape">
              <a:avLst/>
            </a:prstTxWarp>
            <a:spAutoFit/>
          </a:bodyPr>
          <a:lstStyle/>
          <a:p>
            <a:r>
              <a:rPr lang="en-US" i="1" dirty="0" err="1">
                <a:solidFill>
                  <a:schemeClr val="bg1"/>
                </a:solidFill>
                <a:ea typeface="Times New Roman" pitchFamily="-105" charset="0"/>
                <a:cs typeface="Times New Roman" pitchFamily="-105" charset="0"/>
              </a:rPr>
              <a:t>Es</a:t>
            </a:r>
            <a:r>
              <a:rPr lang="en-US" i="1" dirty="0">
                <a:solidFill>
                  <a:schemeClr val="bg1"/>
                </a:solidFill>
                <a:ea typeface="Times New Roman" pitchFamily="-105" charset="0"/>
                <a:cs typeface="Times New Roman" pitchFamily="-105" charset="0"/>
              </a:rPr>
              <a:t>: Carcinoma </a:t>
            </a:r>
            <a:r>
              <a:rPr lang="en-US" i="1" dirty="0" err="1">
                <a:solidFill>
                  <a:schemeClr val="bg1"/>
                </a:solidFill>
                <a:ea typeface="Times New Roman" pitchFamily="-105" charset="0"/>
                <a:cs typeface="Times New Roman" pitchFamily="-105" charset="0"/>
              </a:rPr>
              <a:t>della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mammella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ereditario</a:t>
            </a:r>
            <a:r>
              <a:rPr lang="en-US" i="1" dirty="0">
                <a:solidFill>
                  <a:schemeClr val="bg1"/>
                </a:solidFill>
                <a:ea typeface="Times New Roman" pitchFamily="-105" charset="0"/>
                <a:cs typeface="Times New Roman" pitchFamily="-105" charset="0"/>
              </a:rPr>
              <a:t> </a:t>
            </a:r>
          </a:p>
          <a:p>
            <a:r>
              <a:rPr lang="it-IT" dirty="0">
                <a:solidFill>
                  <a:schemeClr val="bg1"/>
                </a:solidFill>
              </a:rPr>
              <a:t>BRCA1 e BRCA2 : forte eterogeneità genetica</a:t>
            </a:r>
          </a:p>
        </p:txBody>
      </p:sp>
      <p:sp>
        <p:nvSpPr>
          <p:cNvPr id="41991" name="CasellaDiTesto 8"/>
          <p:cNvSpPr txBox="1">
            <a:spLocks noChangeArrowheads="1"/>
          </p:cNvSpPr>
          <p:nvPr/>
        </p:nvSpPr>
        <p:spPr bwMode="auto">
          <a:xfrm>
            <a:off x="22402" y="6021288"/>
            <a:ext cx="5040114" cy="369332"/>
          </a:xfrm>
          <a:prstGeom prst="rect">
            <a:avLst/>
          </a:prstGeom>
          <a:noFill/>
          <a:ln w="9525">
            <a:noFill/>
            <a:miter lim="800000"/>
            <a:headEnd/>
            <a:tailEnd/>
          </a:ln>
        </p:spPr>
        <p:txBody>
          <a:bodyPr wrap="square">
            <a:prstTxWarp prst="textNoShape">
              <a:avLst/>
            </a:prstTxWarp>
            <a:spAutoFit/>
          </a:bodyPr>
          <a:lstStyle/>
          <a:p>
            <a:r>
              <a:rPr lang="it-IT" dirty="0">
                <a:solidFill>
                  <a:schemeClr val="accent2">
                    <a:lumMod val="60000"/>
                    <a:lumOff val="40000"/>
                  </a:schemeClr>
                </a:solidFill>
              </a:rPr>
              <a:t>BRCA2: 300 diverse mutazioni</a:t>
            </a:r>
          </a:p>
        </p:txBody>
      </p:sp>
      <p:pic>
        <p:nvPicPr>
          <p:cNvPr id="41992" name="Picture 5"/>
          <p:cNvPicPr>
            <a:picLocks noChangeAspect="1" noChangeArrowheads="1"/>
          </p:cNvPicPr>
          <p:nvPr/>
        </p:nvPicPr>
        <p:blipFill>
          <a:blip r:embed="rId6"/>
          <a:srcRect/>
          <a:stretch>
            <a:fillRect/>
          </a:stretch>
        </p:blipFill>
        <p:spPr bwMode="auto">
          <a:xfrm>
            <a:off x="4708525" y="1989138"/>
            <a:ext cx="4435475" cy="1727200"/>
          </a:xfrm>
          <a:prstGeom prst="rect">
            <a:avLst/>
          </a:prstGeom>
          <a:noFill/>
          <a:ln w="9525" cap="sq">
            <a:noFill/>
            <a:miter lim="800000"/>
            <a:headEnd/>
            <a:tailEnd/>
          </a:ln>
        </p:spPr>
      </p:pic>
      <p:sp>
        <p:nvSpPr>
          <p:cNvPr id="9" name="CasellaDiTesto 1"/>
          <p:cNvSpPr txBox="1">
            <a:spLocks noChangeArrowheads="1"/>
          </p:cNvSpPr>
          <p:nvPr/>
        </p:nvSpPr>
        <p:spPr bwMode="auto">
          <a:xfrm>
            <a:off x="107504" y="3356992"/>
            <a:ext cx="4788023" cy="369332"/>
          </a:xfrm>
          <a:prstGeom prst="rect">
            <a:avLst/>
          </a:prstGeom>
          <a:noFill/>
          <a:ln w="9525">
            <a:noFill/>
            <a:miter lim="800000"/>
            <a:headEnd/>
            <a:tailEnd/>
          </a:ln>
        </p:spPr>
        <p:txBody>
          <a:bodyPr wrap="square">
            <a:prstTxWarp prst="textNoShape">
              <a:avLst/>
            </a:prstTxWarp>
            <a:spAutoFit/>
          </a:bodyPr>
          <a:lstStyle/>
          <a:p>
            <a:r>
              <a:rPr lang="it-IT" i="1" dirty="0">
                <a:solidFill>
                  <a:schemeClr val="accent2">
                    <a:lumMod val="60000"/>
                    <a:lumOff val="40000"/>
                  </a:schemeClr>
                </a:solidFill>
                <a:ea typeface="Times New Roman" pitchFamily="-105" charset="0"/>
                <a:cs typeface="Times New Roman" pitchFamily="-105" charset="0"/>
              </a:rPr>
              <a:t>BRCA1 circa 500 mutazioni identificate</a:t>
            </a:r>
            <a:endParaRPr lang="it-IT" dirty="0">
              <a:solidFill>
                <a:schemeClr val="accent2">
                  <a:lumMod val="60000"/>
                  <a:lumOff val="40000"/>
                </a:schemeClr>
              </a:solidFill>
            </a:endParaRPr>
          </a:p>
        </p:txBody>
      </p:sp>
      <p:sp>
        <p:nvSpPr>
          <p:cNvPr id="10" name="CasellaDiTesto 1"/>
          <p:cNvSpPr txBox="1">
            <a:spLocks noChangeArrowheads="1"/>
          </p:cNvSpPr>
          <p:nvPr/>
        </p:nvSpPr>
        <p:spPr bwMode="auto">
          <a:xfrm>
            <a:off x="4932040" y="3717032"/>
            <a:ext cx="4788023" cy="646331"/>
          </a:xfrm>
          <a:prstGeom prst="rect">
            <a:avLst/>
          </a:prstGeom>
          <a:noFill/>
          <a:ln w="9525">
            <a:noFill/>
            <a:miter lim="800000"/>
            <a:headEnd/>
            <a:tailEnd/>
          </a:ln>
        </p:spPr>
        <p:txBody>
          <a:bodyPr wrap="square">
            <a:prstTxWarp prst="textNoShape">
              <a:avLst/>
            </a:prstTxWarp>
            <a:spAutoFit/>
          </a:bodyPr>
          <a:lstStyle/>
          <a:p>
            <a:r>
              <a:rPr lang="it-IT" i="1" dirty="0">
                <a:solidFill>
                  <a:schemeClr val="bg1"/>
                </a:solidFill>
                <a:ea typeface="Times New Roman" pitchFamily="-105" charset="0"/>
                <a:cs typeface="Times New Roman" pitchFamily="-105" charset="0"/>
              </a:rPr>
              <a:t>Ebrei Ashkenaziti: omogeneità allelica  e elevata frequenza in BRCA1 e BRCA2</a:t>
            </a:r>
            <a:endParaRPr lang="it-IT"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149225" y="79375"/>
            <a:ext cx="8743950" cy="6778625"/>
          </a:xfrm>
          <a:prstGeom prst="rect">
            <a:avLst/>
          </a:prstGeom>
          <a:noFill/>
          <a:ln w="9525" cap="sq">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99889" y="188640"/>
            <a:ext cx="7451725" cy="968375"/>
          </a:xfrm>
        </p:spPr>
        <p:txBody>
          <a:bodyPr/>
          <a:lstStyle/>
          <a:p>
            <a:r>
              <a:rPr lang="it-IT" altLang="it-IT" sz="2800" dirty="0">
                <a:solidFill>
                  <a:schemeClr val="bg1"/>
                </a:solidFill>
              </a:rPr>
              <a:t>Dimensione efficace della popolazione</a:t>
            </a:r>
            <a:br>
              <a:rPr lang="it-IT" altLang="it-IT" sz="2800" dirty="0">
                <a:solidFill>
                  <a:schemeClr val="bg1"/>
                </a:solidFill>
              </a:rPr>
            </a:br>
            <a:r>
              <a:rPr lang="it-IT" altLang="it-IT" sz="2800" i="1" dirty="0" err="1">
                <a:solidFill>
                  <a:schemeClr val="bg1"/>
                </a:solidFill>
              </a:rPr>
              <a:t>effective</a:t>
            </a:r>
            <a:r>
              <a:rPr lang="it-IT" altLang="it-IT" sz="2800" i="1" dirty="0">
                <a:solidFill>
                  <a:schemeClr val="bg1"/>
                </a:solidFill>
              </a:rPr>
              <a:t> </a:t>
            </a:r>
            <a:r>
              <a:rPr lang="it-IT" altLang="it-IT" sz="2800" i="1" dirty="0" err="1">
                <a:solidFill>
                  <a:schemeClr val="bg1"/>
                </a:solidFill>
              </a:rPr>
              <a:t>population</a:t>
            </a:r>
            <a:r>
              <a:rPr lang="it-IT" altLang="it-IT" sz="2800" i="1" dirty="0">
                <a:solidFill>
                  <a:schemeClr val="bg1"/>
                </a:solidFill>
              </a:rPr>
              <a:t> </a:t>
            </a:r>
            <a:r>
              <a:rPr lang="it-IT" altLang="it-IT" sz="2800" i="1" dirty="0" err="1">
                <a:solidFill>
                  <a:schemeClr val="bg1"/>
                </a:solidFill>
              </a:rPr>
              <a:t>size</a:t>
            </a:r>
            <a:r>
              <a:rPr lang="it-IT" altLang="it-IT" sz="2800" dirty="0">
                <a:solidFill>
                  <a:schemeClr val="bg1"/>
                </a:solidFill>
              </a:rPr>
              <a:t>, </a:t>
            </a:r>
            <a:r>
              <a:rPr lang="it-IT" altLang="it-IT" sz="2800" i="1" dirty="0">
                <a:solidFill>
                  <a:schemeClr val="bg1"/>
                </a:solidFill>
              </a:rPr>
              <a:t>N</a:t>
            </a:r>
            <a:r>
              <a:rPr lang="it-IT" altLang="it-IT" sz="2800" i="1" baseline="-25000" dirty="0">
                <a:solidFill>
                  <a:schemeClr val="bg1"/>
                </a:solidFill>
              </a:rPr>
              <a:t>e</a:t>
            </a:r>
            <a:br>
              <a:rPr lang="it-IT" altLang="it-IT" sz="2800" i="1" baseline="-25000" dirty="0">
                <a:solidFill>
                  <a:schemeClr val="bg1"/>
                </a:solidFill>
              </a:rPr>
            </a:br>
            <a:endParaRPr lang="it-IT" altLang="it-IT" sz="2800" i="1" baseline="-25000" dirty="0">
              <a:solidFill>
                <a:schemeClr val="bg1"/>
              </a:solidFill>
            </a:endParaRPr>
          </a:p>
        </p:txBody>
      </p:sp>
      <p:sp>
        <p:nvSpPr>
          <p:cNvPr id="62467" name="Rectangle 3"/>
          <p:cNvSpPr>
            <a:spLocks noGrp="1" noChangeArrowheads="1"/>
          </p:cNvSpPr>
          <p:nvPr>
            <p:ph type="body" idx="1"/>
          </p:nvPr>
        </p:nvSpPr>
        <p:spPr>
          <a:xfrm>
            <a:off x="10708" y="1772816"/>
            <a:ext cx="9036496" cy="4186089"/>
          </a:xfrm>
        </p:spPr>
        <p:txBody>
          <a:bodyPr/>
          <a:lstStyle/>
          <a:p>
            <a:pPr marL="0" indent="0">
              <a:buNone/>
            </a:pPr>
            <a:r>
              <a:rPr lang="it-IT" altLang="it-IT" sz="2400" dirty="0">
                <a:solidFill>
                  <a:schemeClr val="bg1"/>
                </a:solidFill>
              </a:rPr>
              <a:t>L</a:t>
            </a:r>
            <a:r>
              <a:rPr kumimoji="1" lang="it-IT" altLang="it-IT" sz="2400" dirty="0">
                <a:solidFill>
                  <a:schemeClr val="bg1"/>
                </a:solidFill>
              </a:rPr>
              <a:t>a dimensione efficace di una popolazione reale corrisponde al </a:t>
            </a:r>
            <a:r>
              <a:rPr kumimoji="1" lang="it-IT" altLang="it-IT" sz="2400" dirty="0">
                <a:solidFill>
                  <a:srgbClr val="FFFF00"/>
                </a:solidFill>
              </a:rPr>
              <a:t>numero di individui di una popolazione teorica ideale che subisca la stessa entità di deriva genetica casuale della popolazione reale</a:t>
            </a:r>
          </a:p>
          <a:p>
            <a:pPr marL="0" indent="0">
              <a:buNone/>
            </a:pPr>
            <a:endParaRPr kumimoji="1" lang="it-IT" altLang="it-IT" sz="2400" dirty="0">
              <a:solidFill>
                <a:srgbClr val="FFFF00"/>
              </a:solidFill>
            </a:endParaRPr>
          </a:p>
          <a:p>
            <a:pPr marL="0" indent="0">
              <a:buNone/>
            </a:pPr>
            <a:endParaRPr kumimoji="1" lang="it-IT" altLang="it-IT" sz="2400" dirty="0">
              <a:solidFill>
                <a:srgbClr val="FFFF00"/>
              </a:solidFill>
            </a:endParaRPr>
          </a:p>
          <a:p>
            <a:pPr marL="0" indent="0" algn="just">
              <a:buNone/>
            </a:pPr>
            <a:r>
              <a:rPr lang="it-IT" altLang="it-IT" sz="2400" dirty="0">
                <a:solidFill>
                  <a:schemeClr val="bg1"/>
                </a:solidFill>
              </a:rPr>
              <a:t>La dimensione efficace (</a:t>
            </a:r>
            <a:r>
              <a:rPr lang="it-IT" altLang="it-IT" sz="2400" dirty="0" err="1">
                <a:solidFill>
                  <a:schemeClr val="bg1"/>
                </a:solidFill>
              </a:rPr>
              <a:t>effective</a:t>
            </a:r>
            <a:r>
              <a:rPr lang="it-IT" altLang="it-IT" sz="2400" dirty="0">
                <a:solidFill>
                  <a:schemeClr val="bg1"/>
                </a:solidFill>
              </a:rPr>
              <a:t> </a:t>
            </a:r>
            <a:r>
              <a:rPr lang="it-IT" altLang="it-IT" sz="2400" dirty="0" err="1">
                <a:solidFill>
                  <a:schemeClr val="bg1"/>
                </a:solidFill>
              </a:rPr>
              <a:t>size</a:t>
            </a:r>
            <a:r>
              <a:rPr lang="it-IT" altLang="it-IT" sz="2400" dirty="0">
                <a:solidFill>
                  <a:schemeClr val="bg1"/>
                </a:solidFill>
              </a:rPr>
              <a:t>) di una popolazione differisce di solito dal numero reale degli individui (</a:t>
            </a:r>
            <a:r>
              <a:rPr lang="it-IT" altLang="it-IT" sz="2400" dirty="0">
                <a:solidFill>
                  <a:srgbClr val="FFFF00"/>
                </a:solidFill>
              </a:rPr>
              <a:t>la dimensione efficace è quasi sempre minore</a:t>
            </a:r>
            <a:r>
              <a:rPr lang="it-IT" altLang="it-IT" sz="2400" dirty="0">
                <a:solidFill>
                  <a:schemeClr val="bg1"/>
                </a:solidFill>
              </a:rPr>
              <a:t>)</a:t>
            </a:r>
          </a:p>
          <a:p>
            <a:pPr marL="0" indent="0">
              <a:buNone/>
            </a:pPr>
            <a:endParaRPr kumimoji="1" lang="it-IT" altLang="it-IT" sz="2400" dirty="0">
              <a:solidFill>
                <a:srgbClr val="FFFF00"/>
              </a:solidFill>
            </a:endParaRPr>
          </a:p>
        </p:txBody>
      </p:sp>
    </p:spTree>
    <p:extLst>
      <p:ext uri="{BB962C8B-B14F-4D97-AF65-F5344CB8AC3E}">
        <p14:creationId xmlns:p14="http://schemas.microsoft.com/office/powerpoint/2010/main" val="33850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23528" y="404664"/>
            <a:ext cx="864096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r>
              <a:rPr lang="it-IT" altLang="it-IT" sz="2000" dirty="0">
                <a:solidFill>
                  <a:schemeClr val="bg1"/>
                </a:solidFill>
                <a:latin typeface="Times New Roman" panose="02020603050405020304" pitchFamily="18" charset="0"/>
              </a:rPr>
              <a:t>Fattori che determinano una differenza </a:t>
            </a:r>
          </a:p>
          <a:p>
            <a:pPr marL="0" indent="0" algn="ctr"/>
            <a:r>
              <a:rPr lang="it-IT" altLang="it-IT" sz="2000" dirty="0">
                <a:solidFill>
                  <a:schemeClr val="bg1"/>
                </a:solidFill>
                <a:latin typeface="Times New Roman" panose="02020603050405020304" pitchFamily="18" charset="0"/>
              </a:rPr>
              <a:t>tra dimensione efficace della popolazione e dimensione reale:</a:t>
            </a:r>
          </a:p>
          <a:p>
            <a:pPr marL="0" indent="0" algn="ctr"/>
            <a:endParaRPr lang="it-IT" altLang="it-IT" sz="2000" dirty="0">
              <a:solidFill>
                <a:schemeClr val="bg1"/>
              </a:solidFill>
              <a:latin typeface="Times New Roman" panose="02020603050405020304" pitchFamily="18" charset="0"/>
            </a:endParaRP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Fluttuazione nella dimensione della popolazione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Diverso numero di maschi e femmine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Sovrapposizione di generazioni</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Distribuzione non </a:t>
            </a:r>
            <a:r>
              <a:rPr lang="it-IT" altLang="it-IT" sz="2000" dirty="0" err="1">
                <a:solidFill>
                  <a:schemeClr val="bg1"/>
                </a:solidFill>
                <a:latin typeface="Times New Roman" panose="02020603050405020304" pitchFamily="18" charset="0"/>
              </a:rPr>
              <a:t>poissoniana</a:t>
            </a:r>
            <a:r>
              <a:rPr lang="it-IT" altLang="it-IT" sz="2000" dirty="0">
                <a:solidFill>
                  <a:schemeClr val="bg1"/>
                </a:solidFill>
                <a:latin typeface="Times New Roman" panose="02020603050405020304" pitchFamily="18" charset="0"/>
              </a:rPr>
              <a:t> della fecondità</a:t>
            </a:r>
          </a:p>
          <a:p>
            <a:pPr>
              <a:buFontTx/>
              <a:buChar char="•"/>
            </a:pPr>
            <a:endParaRPr lang="it-IT" altLang="it-IT" sz="2000" dirty="0">
              <a:solidFill>
                <a:schemeClr val="bg1"/>
              </a:solidFill>
              <a:latin typeface="Times New Roman" panose="02020603050405020304" pitchFamily="18" charset="0"/>
            </a:endParaRPr>
          </a:p>
          <a:p>
            <a:pPr marL="0" indent="0"/>
            <a:endParaRPr lang="it-IT" altLang="it-IT" sz="2000" dirty="0">
              <a:solidFill>
                <a:schemeClr val="bg1"/>
              </a:solidFill>
              <a:latin typeface="Times New Roman" panose="02020603050405020304" pitchFamily="18" charset="0"/>
            </a:endParaRPr>
          </a:p>
          <a:p>
            <a:pPr>
              <a:buFontTx/>
              <a:buChar char="•"/>
            </a:pPr>
            <a:endParaRPr lang="it-IT" altLang="it-IT" sz="2000" dirty="0">
              <a:solidFill>
                <a:schemeClr val="bg1"/>
              </a:solidFill>
              <a:latin typeface="Times New Roman" panose="02020603050405020304" pitchFamily="18" charset="0"/>
            </a:endParaRPr>
          </a:p>
          <a:p>
            <a:pPr marL="0" indent="0">
              <a:buNone/>
            </a:pPr>
            <a:endParaRPr kumimoji="1" lang="it-IT" altLang="it-IT" dirty="0">
              <a:solidFill>
                <a:schemeClr val="bg1"/>
              </a:solidFill>
            </a:endParaRPr>
          </a:p>
          <a:p>
            <a:pPr marL="0" indent="0">
              <a:buNone/>
            </a:pPr>
            <a:endParaRPr kumimoji="1" lang="it-IT" altLang="it-IT" dirty="0">
              <a:solidFill>
                <a:schemeClr val="bg1"/>
              </a:solidFill>
            </a:endParaRPr>
          </a:p>
          <a:p>
            <a:pPr marL="0" indent="0">
              <a:buNone/>
            </a:pPr>
            <a:r>
              <a:rPr kumimoji="1" lang="it-IT" altLang="it-IT" dirty="0">
                <a:solidFill>
                  <a:srgbClr val="FFFF00"/>
                </a:solidFill>
              </a:rPr>
              <a:t>Popolazione teorica ideale:</a:t>
            </a:r>
          </a:p>
          <a:p>
            <a:pPr marL="0" indent="0">
              <a:buNone/>
            </a:pPr>
            <a:r>
              <a:rPr kumimoji="1" lang="it-IT" altLang="it-IT" dirty="0">
                <a:solidFill>
                  <a:schemeClr val="bg1"/>
                </a:solidFill>
              </a:rPr>
              <a:t>Dimensione della popolazione costante nel tempo</a:t>
            </a:r>
          </a:p>
          <a:p>
            <a:pPr marL="0" indent="0"/>
            <a:r>
              <a:rPr kumimoji="1" lang="it-IT" altLang="it-IT" dirty="0">
                <a:solidFill>
                  <a:schemeClr val="bg1"/>
                </a:solidFill>
              </a:rPr>
              <a:t>Uguale numero di maschi e di femmine</a:t>
            </a:r>
          </a:p>
          <a:p>
            <a:pPr marL="0" indent="0">
              <a:buNone/>
            </a:pPr>
            <a:r>
              <a:rPr kumimoji="1" lang="it-IT" altLang="it-IT" dirty="0">
                <a:solidFill>
                  <a:schemeClr val="bg1"/>
                </a:solidFill>
              </a:rPr>
              <a:t>Generazioni non sovrapposte</a:t>
            </a:r>
          </a:p>
          <a:p>
            <a:pPr marL="0" indent="0">
              <a:buNone/>
            </a:pPr>
            <a:r>
              <a:rPr kumimoji="1" lang="it-IT" altLang="it-IT" dirty="0">
                <a:solidFill>
                  <a:schemeClr val="bg1"/>
                </a:solidFill>
              </a:rPr>
              <a:t>Distribuzione </a:t>
            </a:r>
            <a:r>
              <a:rPr kumimoji="1" lang="it-IT" altLang="it-IT" dirty="0" err="1">
                <a:solidFill>
                  <a:schemeClr val="bg1"/>
                </a:solidFill>
              </a:rPr>
              <a:t>poissoniana</a:t>
            </a:r>
            <a:r>
              <a:rPr kumimoji="1" lang="it-IT" altLang="it-IT" dirty="0">
                <a:solidFill>
                  <a:schemeClr val="bg1"/>
                </a:solidFill>
              </a:rPr>
              <a:t> del numero di figli</a:t>
            </a:r>
          </a:p>
          <a:p>
            <a:pPr>
              <a:buFontTx/>
              <a:buChar char="•"/>
            </a:pPr>
            <a:endParaRPr lang="it-IT" altLang="it-IT"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49391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1672768" y="704725"/>
            <a:ext cx="6374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Fluttuazioni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a:t>
            </a:r>
            <a:r>
              <a:rPr kumimoji="0" lang="en-GB" altLang="it-IT" b="1" dirty="0">
                <a:solidFill>
                  <a:schemeClr val="bg1"/>
                </a:solidFill>
                <a:latin typeface="Times" panose="02020603050405020304" pitchFamily="18" charset="0"/>
                <a:ea typeface="ＭＳ Ｐゴシック" panose="020B0600070205080204" pitchFamily="34" charset="-128"/>
              </a:rPr>
              <a:t> tempo </a:t>
            </a:r>
            <a:r>
              <a:rPr lang="en-GB" altLang="it-IT" b="1" dirty="0" err="1">
                <a:solidFill>
                  <a:schemeClr val="bg1"/>
                </a:solidFill>
                <a:latin typeface="Times" panose="02020603050405020304" pitchFamily="18" charset="0"/>
                <a:ea typeface="ＭＳ Ｐゴシック" panose="020B0600070205080204" pitchFamily="34" charset="-128"/>
              </a:rPr>
              <a:t>d</a:t>
            </a:r>
            <a:r>
              <a:rPr kumimoji="0" lang="en-GB" altLang="it-IT" b="1" dirty="0" err="1">
                <a:solidFill>
                  <a:schemeClr val="bg1"/>
                </a:solidFill>
                <a:latin typeface="Times" panose="02020603050405020304" pitchFamily="18" charset="0"/>
                <a:ea typeface="ＭＳ Ｐゴシック" panose="020B0600070205080204" pitchFamily="34" charset="-128"/>
              </a:rPr>
              <a:t>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reale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51920" y="1525977"/>
            <a:ext cx="52920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In </a:t>
            </a:r>
            <a:r>
              <a:rPr kumimoji="0" lang="en-GB" altLang="it-IT" b="1" dirty="0" err="1">
                <a:solidFill>
                  <a:schemeClr val="bg1"/>
                </a:solidFill>
                <a:latin typeface="Times" panose="02020603050405020304" pitchFamily="18" charset="0"/>
                <a:ea typeface="ＭＳ Ｐゴシック" panose="020B0600070205080204" pitchFamily="34" charset="-128"/>
              </a:rPr>
              <a:t>questo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caso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efficace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alla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i="1" dirty="0">
                <a:solidFill>
                  <a:schemeClr val="bg1"/>
                </a:solidFill>
                <a:latin typeface="Times" panose="02020603050405020304" pitchFamily="18" charset="0"/>
                <a:ea typeface="ＭＳ Ｐゴシック" panose="020B0600070205080204" pitchFamily="34" charset="-128"/>
              </a:rPr>
              <a:t>t</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generazioni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p:graphicFrame>
        <p:nvGraphicFramePr>
          <p:cNvPr id="115717" name="Object 5"/>
          <p:cNvGraphicFramePr>
            <a:graphicFrameLocks noChangeAspect="1"/>
          </p:cNvGraphicFramePr>
          <p:nvPr>
            <p:extLst>
              <p:ext uri="{D42A27DB-BD31-4B8C-83A1-F6EECF244321}">
                <p14:modId xmlns:p14="http://schemas.microsoft.com/office/powerpoint/2010/main" val="3594518426"/>
              </p:ext>
            </p:extLst>
          </p:nvPr>
        </p:nvGraphicFramePr>
        <p:xfrm>
          <a:off x="727112" y="6168773"/>
          <a:ext cx="1463452" cy="643618"/>
        </p:xfrm>
        <a:graphic>
          <a:graphicData uri="http://schemas.openxmlformats.org/presentationml/2006/ole">
            <mc:AlternateContent xmlns:mc="http://schemas.openxmlformats.org/markup-compatibility/2006">
              <mc:Choice xmlns:v="urn:schemas-microsoft-com:vml" Requires="v">
                <p:oleObj name="Equation" r:id="rId2" imgW="952500" imgH="419100" progId="Equation.3">
                  <p:embed/>
                </p:oleObj>
              </mc:Choice>
              <mc:Fallback>
                <p:oleObj name="Equation" r:id="rId2" imgW="952500" imgH="419100" progId="Equation.3">
                  <p:embed/>
                  <p:pic>
                    <p:nvPicPr>
                      <p:cNvPr id="11571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12" y="6168773"/>
                        <a:ext cx="1463452" cy="643618"/>
                      </a:xfrm>
                      <a:prstGeom prst="rect">
                        <a:avLst/>
                      </a:prstGeom>
                      <a:solidFill>
                        <a:schemeClr val="bg1"/>
                      </a:solidFill>
                      <a:ln>
                        <a:noFill/>
                      </a:ln>
                      <a:effectLst/>
                    </p:spPr>
                  </p:pic>
                </p:oleObj>
              </mc:Fallback>
            </mc:AlternateContent>
          </a:graphicData>
        </a:graphic>
      </p:graphicFrame>
      <p:sp>
        <p:nvSpPr>
          <p:cNvPr id="115718" name="Text Box 6"/>
          <p:cNvSpPr txBox="1">
            <a:spLocks noChangeArrowheads="1"/>
          </p:cNvSpPr>
          <p:nvPr/>
        </p:nvSpPr>
        <p:spPr bwMode="auto">
          <a:xfrm>
            <a:off x="593725" y="2559050"/>
            <a:ext cx="5936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1600" b="1" dirty="0">
                <a:solidFill>
                  <a:srgbClr val="FFFF00"/>
                </a:solidFill>
                <a:latin typeface="Times" panose="02020603050405020304" pitchFamily="18" charset="0"/>
                <a:ea typeface="ＭＳ Ｐゴシック" panose="020B0600070205080204" pitchFamily="34" charset="-128"/>
              </a:rPr>
              <a:t>La media </a:t>
            </a:r>
            <a:r>
              <a:rPr kumimoji="0" lang="en-GB" altLang="it-IT" sz="1600" b="1" dirty="0" err="1">
                <a:solidFill>
                  <a:srgbClr val="FFFF00"/>
                </a:solidFill>
                <a:latin typeface="Times" panose="02020603050405020304" pitchFamily="18" charset="0"/>
                <a:ea typeface="ＭＳ Ｐゴシック" panose="020B0600070205080204" pitchFamily="34" charset="-128"/>
              </a:rPr>
              <a:t>armonica</a:t>
            </a:r>
            <a:r>
              <a:rPr kumimoji="0" lang="en-GB" altLang="it-IT" sz="1600" b="1" dirty="0">
                <a:solidFill>
                  <a:srgbClr val="FFFF00"/>
                </a:solidFill>
                <a:latin typeface="Times" panose="02020603050405020304" pitchFamily="18" charset="0"/>
                <a:ea typeface="ＭＳ Ｐゴシック" panose="020B0600070205080204" pitchFamily="34" charset="-128"/>
              </a:rPr>
              <a:t> è </a:t>
            </a:r>
            <a:r>
              <a:rPr kumimoji="0" lang="en-GB" altLang="it-IT" sz="1600" b="1" dirty="0" err="1">
                <a:solidFill>
                  <a:srgbClr val="FFFF00"/>
                </a:solidFill>
                <a:latin typeface="Times" panose="02020603050405020304" pitchFamily="18" charset="0"/>
                <a:ea typeface="ＭＳ Ｐゴシック" panose="020B0600070205080204" pitchFamily="34" charset="-128"/>
              </a:rPr>
              <a:t>fortemente</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influenzata</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dai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valori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più</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piccoli</a:t>
            </a:r>
            <a:endParaRPr kumimoji="0" lang="en-GB" altLang="it-IT" sz="1600" b="1" dirty="0">
              <a:solidFill>
                <a:srgbClr val="FFFF00"/>
              </a:solidFill>
              <a:latin typeface="Times" panose="02020603050405020304" pitchFamily="18" charset="0"/>
              <a:ea typeface="ＭＳ Ｐゴシック" panose="020B0600070205080204" pitchFamily="34" charset="-128"/>
            </a:endParaRPr>
          </a:p>
        </p:txBody>
      </p:sp>
      <p:pic>
        <p:nvPicPr>
          <p:cNvPr id="1157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6563"/>
            <a:ext cx="3962400" cy="2890837"/>
          </a:xfrm>
          <a:prstGeom prst="rect">
            <a:avLst/>
          </a:prstGeom>
          <a:noFill/>
          <a:extLst>
            <a:ext uri="{909E8E84-426E-40DD-AFC4-6F175D3DCCD1}">
              <a14:hiddenFill xmlns:a14="http://schemas.microsoft.com/office/drawing/2010/main">
                <a:solidFill>
                  <a:srgbClr val="FFFFFF"/>
                </a:solidFill>
              </a14:hiddenFill>
            </a:ext>
          </a:extLst>
        </p:spPr>
      </p:pic>
      <p:sp>
        <p:nvSpPr>
          <p:cNvPr id="115722" name="Text Box 10"/>
          <p:cNvSpPr txBox="1">
            <a:spLocks noChangeArrowheads="1"/>
          </p:cNvSpPr>
          <p:nvPr/>
        </p:nvSpPr>
        <p:spPr bwMode="auto">
          <a:xfrm>
            <a:off x="2190564" y="5326026"/>
            <a:ext cx="10604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dirty="0">
                <a:latin typeface="Arial" panose="020B0604020202020204" pitchFamily="34" charset="0"/>
                <a:ea typeface="ＭＳ Ｐゴシック" panose="020B0600070205080204" pitchFamily="34" charset="-128"/>
              </a:rPr>
              <a:t>Generations</a:t>
            </a:r>
          </a:p>
        </p:txBody>
      </p:sp>
      <p:sp>
        <p:nvSpPr>
          <p:cNvPr id="115723" name="Text Box 11"/>
          <p:cNvSpPr txBox="1">
            <a:spLocks noChangeArrowheads="1"/>
          </p:cNvSpPr>
          <p:nvPr/>
        </p:nvSpPr>
        <p:spPr bwMode="auto">
          <a:xfrm>
            <a:off x="2889250" y="3352800"/>
            <a:ext cx="10731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a:latin typeface="Arial" panose="020B0604020202020204" pitchFamily="34" charset="0"/>
                <a:ea typeface="ＭＳ Ｐゴシック" panose="020B0600070205080204" pitchFamily="34" charset="-128"/>
              </a:rPr>
              <a:t>Census size</a:t>
            </a:r>
            <a:endParaRPr kumimoji="0" lang="en-US" altLang="it-IT" sz="1200" b="1">
              <a:latin typeface="Arial" panose="020B0604020202020204" pitchFamily="34" charset="0"/>
              <a:ea typeface="ＭＳ Ｐゴシック" panose="020B0600070205080204" pitchFamily="34" charset="-128"/>
            </a:endParaRPr>
          </a:p>
        </p:txBody>
      </p:sp>
      <p:sp>
        <p:nvSpPr>
          <p:cNvPr id="115724" name="Text Box 12"/>
          <p:cNvSpPr txBox="1">
            <a:spLocks noChangeArrowheads="1"/>
          </p:cNvSpPr>
          <p:nvPr/>
        </p:nvSpPr>
        <p:spPr bwMode="auto">
          <a:xfrm>
            <a:off x="3206478" y="4651608"/>
            <a:ext cx="11620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dirty="0">
                <a:latin typeface="Arial" panose="020B0604020202020204" pitchFamily="34" charset="0"/>
                <a:ea typeface="ＭＳ Ｐゴシック" panose="020B0600070205080204" pitchFamily="34" charset="-128"/>
              </a:rPr>
              <a:t>Effective size</a:t>
            </a:r>
            <a:endParaRPr kumimoji="0" lang="en-US" altLang="it-IT" sz="1200" b="1" dirty="0">
              <a:latin typeface="Arial" panose="020B0604020202020204" pitchFamily="34" charset="0"/>
              <a:ea typeface="ＭＳ Ｐゴシック" panose="020B0600070205080204" pitchFamily="34" charset="-128"/>
            </a:endParaRPr>
          </a:p>
        </p:txBody>
      </p:sp>
      <p:sp>
        <p:nvSpPr>
          <p:cNvPr id="115726" name="Line 14"/>
          <p:cNvSpPr>
            <a:spLocks noChangeShapeType="1"/>
          </p:cNvSpPr>
          <p:nvPr/>
        </p:nvSpPr>
        <p:spPr bwMode="auto">
          <a:xfrm>
            <a:off x="2286000" y="4114800"/>
            <a:ext cx="3810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2" name="CasellaDiTesto 1"/>
              <p:cNvSpPr txBox="1"/>
              <p:nvPr/>
            </p:nvSpPr>
            <p:spPr>
              <a:xfrm>
                <a:off x="5735955" y="3039912"/>
                <a:ext cx="3312368" cy="2862322"/>
              </a:xfrm>
              <a:prstGeom prst="rect">
                <a:avLst/>
              </a:prstGeom>
              <a:noFill/>
            </p:spPr>
            <p:txBody>
              <a:bodyPr wrap="square" rtlCol="0">
                <a:spAutoFit/>
              </a:bodyPr>
              <a:lstStyle/>
              <a:p>
                <a:r>
                  <a:rPr lang="it-IT" sz="2000" dirty="0">
                    <a:solidFill>
                      <a:schemeClr val="bg1"/>
                    </a:solidFill>
                  </a:rPr>
                  <a:t>Es. popolazione con:</a:t>
                </a:r>
              </a:p>
              <a:p>
                <a:pPr/>
                <a14:m>
                  <m:oMathPara xmlns:m="http://schemas.openxmlformats.org/officeDocument/2006/math">
                    <m:oMathParaPr>
                      <m:jc m:val="centerGroup"/>
                    </m:oMathParaPr>
                    <m:oMath xmlns:m="http://schemas.openxmlformats.org/officeDocument/2006/math">
                      <m:sSub>
                        <m:sSubPr>
                          <m:ctrlPr>
                            <a:rPr lang="it-IT" sz="2000" b="0" i="1" dirty="0" smtClean="0">
                              <a:solidFill>
                                <a:schemeClr val="bg1"/>
                              </a:solidFill>
                              <a:latin typeface="Cambria Math" panose="02040503050406030204" pitchFamily="18" charset="0"/>
                            </a:rPr>
                          </m:ctrlPr>
                        </m:sSubPr>
                        <m:e>
                          <m:r>
                            <a:rPr lang="it-IT" sz="2000" b="0" i="1" dirty="0" smtClean="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1</m:t>
                          </m:r>
                        </m:sub>
                      </m:sSub>
                      <m:r>
                        <a:rPr lang="it-IT" sz="2000" b="0" i="1" dirty="0" smtClean="0">
                          <a:solidFill>
                            <a:schemeClr val="bg1"/>
                          </a:solidFill>
                          <a:latin typeface="Cambria Math" panose="02040503050406030204" pitchFamily="18" charset="0"/>
                        </a:rPr>
                        <m:t>=1000</m:t>
                      </m:r>
                    </m:oMath>
                  </m:oMathPara>
                </a14:m>
                <a:endParaRPr lang="it-IT" sz="2000" b="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2</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3</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4</m:t>
                          </m:r>
                        </m:sub>
                      </m:sSub>
                      <m:r>
                        <a:rPr lang="it-IT" sz="2000" i="1" dirty="0">
                          <a:solidFill>
                            <a:schemeClr val="bg1"/>
                          </a:solidFill>
                          <a:latin typeface="Cambria Math" panose="02040503050406030204" pitchFamily="18" charset="0"/>
                        </a:rPr>
                        <m:t>=10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5</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endParaRPr lang="it-IT" sz="2000" dirty="0">
                  <a:solidFill>
                    <a:schemeClr val="bg1"/>
                  </a:solidFill>
                </a:endParaRPr>
              </a:p>
              <a:p>
                <a:r>
                  <a:rPr lang="it-IT" sz="2000" dirty="0">
                    <a:solidFill>
                      <a:schemeClr val="bg1"/>
                    </a:solidFill>
                  </a:rPr>
                  <a:t>Si avrà </a:t>
                </a:r>
                <a:r>
                  <a:rPr lang="it-IT" sz="2000" i="1" dirty="0">
                    <a:solidFill>
                      <a:schemeClr val="bg1"/>
                    </a:solidFill>
                  </a:rPr>
                  <a:t>N</a:t>
                </a:r>
                <a:r>
                  <a:rPr lang="it-IT" sz="2000" i="1" baseline="-25000" dirty="0">
                    <a:solidFill>
                      <a:schemeClr val="bg1"/>
                    </a:solidFill>
                  </a:rPr>
                  <a:t>e</a:t>
                </a:r>
                <a:r>
                  <a:rPr lang="it-IT" sz="2000" baseline="-25000" dirty="0">
                    <a:solidFill>
                      <a:schemeClr val="bg1"/>
                    </a:solidFill>
                  </a:rPr>
                  <a:t> </a:t>
                </a:r>
                <a:r>
                  <a:rPr lang="it-IT" sz="2000" dirty="0">
                    <a:solidFill>
                      <a:schemeClr val="bg1"/>
                    </a:solidFill>
                  </a:rPr>
                  <a:t>= 48,1</a:t>
                </a:r>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5735955" y="3039912"/>
                <a:ext cx="3312368" cy="2862322"/>
              </a:xfrm>
              <a:prstGeom prst="rect">
                <a:avLst/>
              </a:prstGeom>
              <a:blipFill>
                <a:blip r:embed="rId6"/>
                <a:stretch>
                  <a:fillRect l="-2026" t="-1066"/>
                </a:stretch>
              </a:blipFill>
            </p:spPr>
            <p:txBody>
              <a:bodyPr/>
              <a:lstStyle/>
              <a:p>
                <a:r>
                  <a:rPr lang="it-IT">
                    <a:noFill/>
                  </a:rPr>
                  <a:t> </a:t>
                </a:r>
              </a:p>
            </p:txBody>
          </p:sp>
        </mc:Fallback>
      </mc:AlternateContent>
      <p:sp>
        <p:nvSpPr>
          <p:cNvPr id="14" name="Text Box 4"/>
          <p:cNvSpPr txBox="1">
            <a:spLocks noChangeArrowheads="1"/>
          </p:cNvSpPr>
          <p:nvPr/>
        </p:nvSpPr>
        <p:spPr bwMode="auto">
          <a:xfrm>
            <a:off x="2590800" y="6191934"/>
            <a:ext cx="6229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Nota: la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al </a:t>
            </a:r>
            <a:r>
              <a:rPr kumimoji="0" lang="en-GB" altLang="it-IT" b="1" dirty="0" err="1">
                <a:solidFill>
                  <a:schemeClr val="bg1"/>
                </a:solidFill>
                <a:latin typeface="Times" panose="02020603050405020304" pitchFamily="18" charset="0"/>
                <a:ea typeface="ＭＳ Ｐゴシック" panose="020B0600070205080204" pitchFamily="34" charset="-128"/>
              </a:rPr>
              <a:t>reciproco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aritmetica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reciproci</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 name="CasellaDiTesto 2"/>
              <p:cNvSpPr txBox="1"/>
              <p:nvPr/>
            </p:nvSpPr>
            <p:spPr>
              <a:xfrm>
                <a:off x="899889" y="1393769"/>
                <a:ext cx="1834892" cy="10275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𝑒</m:t>
                          </m:r>
                        </m:sub>
                      </m:sSub>
                      <m:r>
                        <a:rPr lang="it-IT" sz="2400" b="0" i="1" smtClean="0">
                          <a:solidFill>
                            <a:schemeClr val="bg1"/>
                          </a:solidFill>
                          <a:latin typeface="Cambria Math" panose="02040503050406030204" pitchFamily="18" charset="0"/>
                        </a:rPr>
                        <m:t>=</m:t>
                      </m:r>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𝑡</m:t>
                          </m:r>
                        </m:num>
                        <m:den>
                          <m:nary>
                            <m:naryPr>
                              <m:chr m:val="∑"/>
                              <m:ctrlPr>
                                <a:rPr lang="it-IT" sz="2400" b="0" i="1" smtClean="0">
                                  <a:solidFill>
                                    <a:schemeClr val="bg1"/>
                                  </a:solidFill>
                                  <a:latin typeface="Cambria Math" panose="02040503050406030204" pitchFamily="18" charset="0"/>
                                </a:rPr>
                              </m:ctrlPr>
                            </m:naryPr>
                            <m:sub>
                              <m:r>
                                <m:rPr>
                                  <m:brk m:alnAt="23"/>
                                </m:rPr>
                                <a:rPr lang="it-IT" sz="2400" b="0" i="1" smtClean="0">
                                  <a:solidFill>
                                    <a:schemeClr val="bg1"/>
                                  </a:solidFill>
                                  <a:latin typeface="Cambria Math" panose="02040503050406030204" pitchFamily="18" charset="0"/>
                                </a:rPr>
                                <m:t>𝑖</m:t>
                              </m:r>
                              <m:r>
                                <a:rPr lang="it-IT" sz="2400" b="0" i="1" smtClean="0">
                                  <a:solidFill>
                                    <a:schemeClr val="bg1"/>
                                  </a:solidFill>
                                  <a:latin typeface="Cambria Math" panose="02040503050406030204" pitchFamily="18" charset="0"/>
                                </a:rPr>
                                <m:t>=1</m:t>
                              </m:r>
                            </m:sub>
                            <m:sup>
                              <m:r>
                                <a:rPr lang="it-IT" sz="2400" b="0" i="1" smtClean="0">
                                  <a:solidFill>
                                    <a:schemeClr val="bg1"/>
                                  </a:solidFill>
                                  <a:latin typeface="Cambria Math" panose="02040503050406030204" pitchFamily="18" charset="0"/>
                                </a:rPr>
                                <m:t>𝑡</m:t>
                              </m:r>
                            </m:sup>
                            <m:e>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1</m:t>
                                  </m:r>
                                </m:num>
                                <m:den>
                                  <m:sSub>
                                    <m:sSubPr>
                                      <m:ctrlPr>
                                        <a:rPr lang="it-IT" sz="2400" b="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𝑖</m:t>
                                      </m:r>
                                    </m:sub>
                                  </m:sSub>
                                </m:den>
                              </m:f>
                            </m:e>
                          </m:nary>
                        </m:den>
                      </m:f>
                    </m:oMath>
                  </m:oMathPara>
                </a14:m>
                <a:endParaRPr lang="it-IT" sz="24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99889" y="1393769"/>
                <a:ext cx="1834892" cy="102752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53896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028143" y="607445"/>
            <a:ext cx="566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chemeClr val="bg1"/>
                </a:solidFill>
                <a:latin typeface="Times" panose="02020603050405020304" pitchFamily="18" charset="0"/>
                <a:ea typeface="ＭＳ Ｐゴシック" panose="020B0600070205080204" pitchFamily="34" charset="-128"/>
              </a:rPr>
              <a:t>Differente</a:t>
            </a:r>
            <a:r>
              <a:rPr kumimoji="0" lang="en-GB" altLang="it-IT" sz="2400" b="1" dirty="0">
                <a:solidFill>
                  <a:schemeClr val="bg1"/>
                </a:solidFill>
                <a:latin typeface="Times" panose="02020603050405020304" pitchFamily="18" charset="0"/>
                <a:ea typeface="ＭＳ Ｐゴシック" panose="020B0600070205080204" pitchFamily="34" charset="-128"/>
              </a:rPr>
              <a:t> </a:t>
            </a:r>
            <a:r>
              <a:rPr kumimoji="0" lang="en-GB" altLang="it-IT" sz="2400" b="1" dirty="0" err="1">
                <a:solidFill>
                  <a:schemeClr val="bg1"/>
                </a:solidFill>
                <a:latin typeface="Times" panose="02020603050405020304" pitchFamily="18" charset="0"/>
                <a:ea typeface="ＭＳ Ｐゴシック" panose="020B0600070205080204" pitchFamily="34" charset="-128"/>
              </a:rPr>
              <a:t>numero</a:t>
            </a:r>
            <a:r>
              <a:rPr kumimoji="0" lang="en-GB" altLang="it-IT" sz="2400" b="1" dirty="0">
                <a:solidFill>
                  <a:schemeClr val="bg1"/>
                </a:solidFill>
                <a:latin typeface="Times" panose="02020603050405020304" pitchFamily="18" charset="0"/>
                <a:ea typeface="ＭＳ Ｐゴシック" panose="020B0600070205080204" pitchFamily="34" charset="-128"/>
              </a:rPr>
              <a:t> di </a:t>
            </a:r>
            <a:r>
              <a:rPr kumimoji="0" lang="en-GB" altLang="it-IT" sz="2400" b="1" dirty="0" err="1">
                <a:solidFill>
                  <a:schemeClr val="bg1"/>
                </a:solidFill>
                <a:latin typeface="Times" panose="02020603050405020304" pitchFamily="18" charset="0"/>
                <a:ea typeface="ＭＳ Ｐゴシック" panose="020B0600070205080204" pitchFamily="34" charset="-128"/>
              </a:rPr>
              <a:t>maschi</a:t>
            </a:r>
            <a:r>
              <a:rPr kumimoji="0" lang="en-GB" altLang="it-IT" sz="2400" b="1" dirty="0">
                <a:solidFill>
                  <a:schemeClr val="bg1"/>
                </a:solidFill>
                <a:latin typeface="Times" panose="02020603050405020304" pitchFamily="18" charset="0"/>
                <a:ea typeface="ＭＳ Ｐゴシック" panose="020B0600070205080204" pitchFamily="34" charset="-128"/>
              </a:rPr>
              <a:t> e di </a:t>
            </a:r>
            <a:r>
              <a:rPr kumimoji="0" lang="en-GB" altLang="it-IT" sz="2400" b="1" dirty="0" err="1">
                <a:solidFill>
                  <a:schemeClr val="bg1"/>
                </a:solidFill>
                <a:latin typeface="Times" panose="02020603050405020304" pitchFamily="18" charset="0"/>
                <a:ea typeface="ＭＳ Ｐゴシック" panose="020B0600070205080204" pitchFamily="34" charset="-128"/>
              </a:rPr>
              <a:t>femmine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4692" name="Text Box 4"/>
          <p:cNvSpPr txBox="1">
            <a:spLocks noChangeArrowheads="1"/>
          </p:cNvSpPr>
          <p:nvPr/>
        </p:nvSpPr>
        <p:spPr bwMode="auto">
          <a:xfrm>
            <a:off x="4281351" y="5765800"/>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efficace</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 la cui </a:t>
            </a:r>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censita</a:t>
            </a:r>
            <a:r>
              <a:rPr kumimoji="0" lang="en-GB" altLang="it-IT" sz="1600" b="1" dirty="0">
                <a:solidFill>
                  <a:schemeClr val="bg1"/>
                </a:solidFill>
                <a:latin typeface="Times" panose="02020603050405020304" pitchFamily="18" charset="0"/>
                <a:ea typeface="ＭＳ Ｐゴシック" panose="020B0600070205080204" pitchFamily="34" charset="-128"/>
              </a:rPr>
              <a:t> è N = 100, in </a:t>
            </a:r>
            <a:r>
              <a:rPr kumimoji="0" lang="en-GB" altLang="it-IT" sz="1600" b="1" dirty="0" err="1">
                <a:solidFill>
                  <a:schemeClr val="bg1"/>
                </a:solidFill>
                <a:latin typeface="Times" panose="02020603050405020304" pitchFamily="18" charset="0"/>
                <a:ea typeface="ＭＳ Ｐゴシック" panose="020B0600070205080204" pitchFamily="34" charset="-128"/>
              </a:rPr>
              <a:t>funzione</a:t>
            </a:r>
            <a:r>
              <a:rPr kumimoji="0" lang="en-GB" altLang="it-IT" sz="1600" b="1" dirty="0">
                <a:solidFill>
                  <a:schemeClr val="bg1"/>
                </a:solidFill>
                <a:latin typeface="Times" panose="02020603050405020304" pitchFamily="18" charset="0"/>
                <a:ea typeface="ＭＳ Ｐゴシック" panose="020B0600070205080204" pitchFamily="34" charset="-128"/>
              </a:rPr>
              <a:t> del </a:t>
            </a:r>
            <a:r>
              <a:rPr kumimoji="0" lang="en-GB" altLang="it-IT" sz="1600" b="1" dirty="0" err="1">
                <a:solidFill>
                  <a:schemeClr val="bg1"/>
                </a:solidFill>
                <a:latin typeface="Times" panose="02020603050405020304" pitchFamily="18" charset="0"/>
                <a:ea typeface="ＭＳ Ｐゴシック" panose="020B0600070205080204" pitchFamily="34" charset="-128"/>
              </a:rPr>
              <a:t>numero</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nella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800600" cy="378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4694" name="Object 6"/>
          <p:cNvGraphicFramePr>
            <a:graphicFrameLocks noChangeAspect="1"/>
          </p:cNvGraphicFramePr>
          <p:nvPr>
            <p:extLst>
              <p:ext uri="{D42A27DB-BD31-4B8C-83A1-F6EECF244321}">
                <p14:modId xmlns:p14="http://schemas.microsoft.com/office/powerpoint/2010/main" val="3467608532"/>
              </p:ext>
            </p:extLst>
          </p:nvPr>
        </p:nvGraphicFramePr>
        <p:xfrm>
          <a:off x="899889" y="1386566"/>
          <a:ext cx="2504256" cy="1199955"/>
        </p:xfrm>
        <a:graphic>
          <a:graphicData uri="http://schemas.openxmlformats.org/presentationml/2006/ole">
            <mc:AlternateContent xmlns:mc="http://schemas.openxmlformats.org/markup-compatibility/2006">
              <mc:Choice xmlns:v="urn:schemas-microsoft-com:vml" Requires="v">
                <p:oleObj name="Equation" r:id="rId3" imgW="901700" imgH="431800" progId="Equation.3">
                  <p:embed/>
                </p:oleObj>
              </mc:Choice>
              <mc:Fallback>
                <p:oleObj name="Equation" r:id="rId3" imgW="901700" imgH="431800" progId="Equation.3">
                  <p:embed/>
                  <p:pic>
                    <p:nvPicPr>
                      <p:cNvPr id="11469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89" y="1386566"/>
                        <a:ext cx="2504256" cy="1199955"/>
                      </a:xfrm>
                      <a:prstGeom prst="rect">
                        <a:avLst/>
                      </a:prstGeom>
                      <a:noFill/>
                      <a:ln>
                        <a:noFill/>
                      </a:ln>
                      <a:effectLst/>
                    </p:spPr>
                  </p:pic>
                </p:oleObj>
              </mc:Fallback>
            </mc:AlternateContent>
          </a:graphicData>
        </a:graphic>
      </p:graphicFrame>
      <p:pic>
        <p:nvPicPr>
          <p:cNvPr id="114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7" y="2789641"/>
            <a:ext cx="3200400" cy="21351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35473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2267744" y="599845"/>
            <a:ext cx="4660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non </a:t>
            </a:r>
            <a:r>
              <a:rPr kumimoji="0" lang="en-GB" altLang="it-IT" b="1" dirty="0" err="1">
                <a:solidFill>
                  <a:schemeClr val="bg1"/>
                </a:solidFill>
                <a:latin typeface="Times" panose="02020603050405020304" pitchFamily="18" charset="0"/>
                <a:ea typeface="ＭＳ Ｐゴシック" panose="020B0600070205080204" pitchFamily="34" charset="-128"/>
              </a:rPr>
              <a:t>poissoniana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fecondità</a:t>
            </a:r>
            <a:endParaRPr kumimoji="0" lang="en-GB" altLang="it-IT"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14494" y="1128477"/>
            <a:ext cx="52920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La </a:t>
            </a:r>
            <a:r>
              <a:rPr kumimoji="0" lang="en-GB" altLang="it-IT" b="1" dirty="0" err="1">
                <a:solidFill>
                  <a:schemeClr val="bg1"/>
                </a:solidFill>
                <a:latin typeface="Times" panose="02020603050405020304" pitchFamily="18" charset="0"/>
                <a:ea typeface="ＭＳ Ｐゴシック" panose="020B0600070205080204" pitchFamily="34" charset="-128"/>
              </a:rPr>
              <a:t>probabilità</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ottenere</a:t>
            </a:r>
            <a:r>
              <a:rPr kumimoji="0" lang="en-GB" altLang="it-IT" b="1" dirty="0">
                <a:solidFill>
                  <a:schemeClr val="bg1"/>
                </a:solidFill>
                <a:latin typeface="Times" panose="02020603050405020304" pitchFamily="18" charset="0"/>
                <a:ea typeface="ＭＳ Ｐゴシック" panose="020B0600070205080204" pitchFamily="34" charset="-128"/>
              </a:rPr>
              <a:t> un </a:t>
            </a:r>
            <a:r>
              <a:rPr lang="en-GB" altLang="it-IT" b="1" dirty="0" err="1">
                <a:solidFill>
                  <a:schemeClr val="bg1"/>
                </a:solidFill>
                <a:latin typeface="Times" panose="02020603050405020304" pitchFamily="18" charset="0"/>
                <a:ea typeface="ＭＳ Ｐゴシック" panose="020B0600070205080204" pitchFamily="34" charset="-128"/>
              </a:rPr>
              <a:t>numero</a:t>
            </a:r>
            <a:r>
              <a:rPr lang="en-GB" altLang="it-IT" b="1" dirty="0">
                <a:solidFill>
                  <a:schemeClr val="bg1"/>
                </a:solidFill>
                <a:latin typeface="Times" panose="02020603050405020304" pitchFamily="18" charset="0"/>
                <a:ea typeface="ＭＳ Ｐゴシック" panose="020B0600070205080204" pitchFamily="34" charset="-128"/>
              </a:rPr>
              <a:t> di </a:t>
            </a:r>
            <a:r>
              <a:rPr lang="en-GB" altLang="it-IT" b="1" dirty="0" err="1">
                <a:solidFill>
                  <a:schemeClr val="bg1"/>
                </a:solidFill>
                <a:latin typeface="Times" panose="02020603050405020304" pitchFamily="18" charset="0"/>
                <a:ea typeface="ＭＳ Ｐゴシック" panose="020B0600070205080204" pitchFamily="34" charset="-128"/>
              </a:rPr>
              <a:t>figli</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a:solidFill>
                  <a:srgbClr val="FFFF00"/>
                </a:solidFill>
                <a:latin typeface="Times" panose="02020603050405020304" pitchFamily="18" charset="0"/>
                <a:ea typeface="ＭＳ Ｐゴシック" panose="020B0600070205080204" pitchFamily="34" charset="-128"/>
              </a:rPr>
              <a:t>(n)</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err="1">
                <a:solidFill>
                  <a:schemeClr val="bg1"/>
                </a:solidFill>
                <a:latin typeface="Times" panose="02020603050405020304" pitchFamily="18" charset="0"/>
                <a:ea typeface="ＭＳ Ｐゴシック" panose="020B0600070205080204" pitchFamily="34" charset="-128"/>
              </a:rPr>
              <a:t>all’interno</a:t>
            </a:r>
            <a:r>
              <a:rPr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ideale</a:t>
            </a:r>
            <a:r>
              <a:rPr kumimoji="0" lang="en-GB" altLang="it-IT" b="1" dirty="0">
                <a:solidFill>
                  <a:schemeClr val="bg1"/>
                </a:solidFill>
                <a:latin typeface="Times" panose="02020603050405020304" pitchFamily="18" charset="0"/>
                <a:ea typeface="ＭＳ Ｐゴシック" panose="020B0600070205080204" pitchFamily="34" charset="-128"/>
              </a:rPr>
              <a:t> in cui </a:t>
            </a:r>
            <a:r>
              <a:rPr kumimoji="0" lang="en-GB" altLang="it-IT" b="1" dirty="0" err="1">
                <a:solidFill>
                  <a:schemeClr val="bg1"/>
                </a:solidFill>
                <a:latin typeface="Times" panose="02020603050405020304" pitchFamily="18" charset="0"/>
                <a:ea typeface="ＭＳ Ｐゴシック" panose="020B0600070205080204" pitchFamily="34" charset="-128"/>
              </a:rPr>
              <a:t>il</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numero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medio</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figli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sia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i="1" dirty="0">
                <a:solidFill>
                  <a:srgbClr val="FFFF00"/>
                </a:solidFill>
                <a:latin typeface="Symbol" panose="05050102010706020507" pitchFamily="18" charset="2"/>
                <a:ea typeface="ＭＳ Ｐゴシック" panose="020B0600070205080204" pitchFamily="34" charset="-128"/>
              </a:rPr>
              <a:t>l</a:t>
            </a:r>
            <a:r>
              <a:rPr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può</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essere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previsto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utilizzando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rgbClr val="FFFF00"/>
                </a:solidFill>
                <a:latin typeface="Times" panose="02020603050405020304" pitchFamily="18" charset="0"/>
                <a:ea typeface="ＭＳ Ｐゴシック" panose="020B0600070205080204" pitchFamily="34" charset="-128"/>
              </a:rPr>
              <a:t>distribuzione</a:t>
            </a:r>
            <a:r>
              <a:rPr kumimoji="0" lang="en-GB" altLang="it-IT" b="1" dirty="0">
                <a:solidFill>
                  <a:srgbClr val="FFFF00"/>
                </a:solidFill>
                <a:latin typeface="Times" panose="02020603050405020304" pitchFamily="18" charset="0"/>
                <a:ea typeface="ＭＳ Ｐゴシック" panose="020B0600070205080204" pitchFamily="34" charset="-128"/>
              </a:rPr>
              <a:t> di Poisson </a:t>
            </a:r>
            <a:r>
              <a:rPr kumimoji="0" lang="en-GB" altLang="it-IT" b="1" dirty="0">
                <a:solidFill>
                  <a:schemeClr val="bg1"/>
                </a:solidFill>
                <a:latin typeface="Times" panose="02020603050405020304" pitchFamily="18" charset="0"/>
                <a:ea typeface="ＭＳ Ｐゴシック" panose="020B0600070205080204" pitchFamily="34" charset="-128"/>
              </a:rPr>
              <a:t>(</a:t>
            </a:r>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eventi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rari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mc:AlternateContent xmlns:mc="http://schemas.openxmlformats.org/markup-compatibility/2006">
        <mc:Choice xmlns:a14="http://schemas.microsoft.com/office/drawing/2010/main" Requires="a14">
          <p:sp>
            <p:nvSpPr>
              <p:cNvPr id="115718" name="Text Box 6"/>
              <p:cNvSpPr txBox="1">
                <a:spLocks noChangeArrowheads="1"/>
              </p:cNvSpPr>
              <p:nvPr/>
            </p:nvSpPr>
            <p:spPr bwMode="auto">
              <a:xfrm>
                <a:off x="50923" y="2741856"/>
                <a:ext cx="7903939" cy="45411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La </a:t>
                </a:r>
                <a:r>
                  <a:rPr kumimoji="0" lang="en-GB" altLang="it-IT" sz="2000" b="1" dirty="0" err="1">
                    <a:solidFill>
                      <a:schemeClr val="bg1"/>
                    </a:solidFill>
                    <a:latin typeface="Times" panose="02020603050405020304" pitchFamily="18" charset="0"/>
                    <a:ea typeface="ＭＳ Ｐゴシック" panose="020B0600070205080204" pitchFamily="34" charset="-128"/>
                  </a:rPr>
                  <a:t>distribuzione</a:t>
                </a:r>
                <a:r>
                  <a:rPr kumimoji="0" lang="en-GB" altLang="it-IT" sz="2000" b="1" dirty="0">
                    <a:solidFill>
                      <a:schemeClr val="bg1"/>
                    </a:solidFill>
                    <a:latin typeface="Times" panose="02020603050405020304" pitchFamily="18" charset="0"/>
                    <a:ea typeface="ＭＳ Ｐゴシック" panose="020B0600070205080204" pitchFamily="34" charset="-128"/>
                  </a:rPr>
                  <a:t> di Poisson è </a:t>
                </a:r>
                <a:r>
                  <a:rPr kumimoji="0" lang="en-GB" altLang="it-IT" sz="2000" b="1" dirty="0" err="1">
                    <a:solidFill>
                      <a:schemeClr val="bg1"/>
                    </a:solidFill>
                    <a:latin typeface="Times" panose="02020603050405020304" pitchFamily="18" charset="0"/>
                    <a:ea typeface="ＭＳ Ｐゴシック" panose="020B0600070205080204" pitchFamily="34" charset="-128"/>
                  </a:rPr>
                  <a:t>caratterizzata</a:t>
                </a:r>
                <a:r>
                  <a:rPr kumimoji="0" lang="en-GB" altLang="it-IT" sz="2000" b="1" dirty="0">
                    <a:solidFill>
                      <a:schemeClr val="bg1"/>
                    </a:solidFill>
                    <a:latin typeface="Times" panose="02020603050405020304" pitchFamily="18" charset="0"/>
                    <a:ea typeface="ＭＳ Ｐゴシック" panose="020B0600070205080204" pitchFamily="34" charset="-128"/>
                  </a:rPr>
                  <a:t> da </a:t>
                </a: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varianza</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corrispondente</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alla</a:t>
                </a:r>
                <a:r>
                  <a:rPr lang="en-GB" altLang="it-IT" sz="2000" b="1" dirty="0">
                    <a:solidFill>
                      <a:srgbClr val="FFFF00"/>
                    </a:solidFill>
                    <a:latin typeface="Times" panose="02020603050405020304" pitchFamily="18" charset="0"/>
                    <a:ea typeface="ＭＳ Ｐゴシック" panose="020B0600070205080204" pitchFamily="34" charset="-128"/>
                  </a:rPr>
                  <a:t> media</a:t>
                </a:r>
                <a:r>
                  <a:rPr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in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la </a:t>
                </a:r>
                <a:r>
                  <a:rPr kumimoji="0" lang="en-GB" altLang="it-IT" sz="2000" b="1" dirty="0" err="1">
                    <a:solidFill>
                      <a:schemeClr val="bg1"/>
                    </a:solidFill>
                    <a:latin typeface="Times" panose="02020603050405020304" pitchFamily="18" charset="0"/>
                    <a:ea typeface="ＭＳ Ｐゴシック" panose="020B0600070205080204" pitchFamily="34" charset="-128"/>
                  </a:rPr>
                  <a:t>varianza</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p>
                      <m:sSupPr>
                        <m:ctrlPr>
                          <a:rPr kumimoji="0" lang="en-GB" altLang="it-IT" sz="2000" b="1" i="1" dirty="0" smtClean="0">
                            <a:solidFill>
                              <a:schemeClr val="bg1"/>
                            </a:solidFill>
                            <a:latin typeface="Cambria Math" panose="02040503050406030204" pitchFamily="18" charset="0"/>
                            <a:ea typeface="Cambria Math" panose="02040503050406030204" pitchFamily="18" charset="0"/>
                          </a:rPr>
                        </m:ctrlPr>
                      </m:sSupPr>
                      <m:e>
                        <m:r>
                          <a:rPr kumimoji="0" lang="en-GB" altLang="it-IT" sz="2000" b="1" i="1" dirty="0" smtClean="0">
                            <a:solidFill>
                              <a:schemeClr val="bg1"/>
                            </a:solidFill>
                            <a:latin typeface="Cambria Math" panose="02040503050406030204" pitchFamily="18" charset="0"/>
                            <a:ea typeface="Cambria Math" panose="02040503050406030204" pitchFamily="18" charset="0"/>
                          </a:rPr>
                          <m:t>𝝈</m:t>
                        </m:r>
                      </m:e>
                      <m:sup>
                        <m:r>
                          <a:rPr kumimoji="0" lang="it-IT" altLang="it-IT" sz="2000" b="1" i="1" dirty="0" smtClean="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nel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numero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dei</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figli</a:t>
                </a:r>
                <a:r>
                  <a:rPr kumimoji="0" lang="en-GB" altLang="it-IT" sz="2000" b="1" dirty="0">
                    <a:solidFill>
                      <a:schemeClr val="bg1"/>
                    </a:solidFill>
                    <a:latin typeface="Times" panose="02020603050405020304" pitchFamily="18" charset="0"/>
                    <a:ea typeface="ＭＳ Ｐゴシック" panose="020B0600070205080204" pitchFamily="34" charset="-128"/>
                  </a:rPr>
                  <a:t> non </a:t>
                </a:r>
                <a:r>
                  <a:rPr kumimoji="0" lang="en-GB" altLang="it-IT" sz="2000" b="1" dirty="0" err="1">
                    <a:solidFill>
                      <a:schemeClr val="bg1"/>
                    </a:solidFill>
                    <a:latin typeface="Times" panose="02020603050405020304" pitchFamily="18" charset="0"/>
                    <a:ea typeface="ＭＳ Ｐゴシック" panose="020B0600070205080204" pitchFamily="34" charset="-128"/>
                  </a:rPr>
                  <a:t>corrisponde</a:t>
                </a:r>
                <a:r>
                  <a:rPr kumimoji="0" lang="en-GB" altLang="it-IT" sz="2000" b="1" dirty="0">
                    <a:solidFill>
                      <a:schemeClr val="bg1"/>
                    </a:solidFill>
                    <a:latin typeface="Times" panose="02020603050405020304" pitchFamily="18" charset="0"/>
                    <a:ea typeface="ＭＳ Ｐゴシック" panose="020B0600070205080204" pitchFamily="34" charset="-128"/>
                  </a:rPr>
                  <a:t> alla media (</a:t>
                </a:r>
                <a14:m>
                  <m:oMath xmlns:m="http://schemas.openxmlformats.org/officeDocument/2006/math">
                    <m:r>
                      <m:rPr>
                        <m:nor/>
                      </m:rPr>
                      <a:rPr lang="en-GB" altLang="it-IT" sz="2000" i="1" dirty="0">
                        <a:solidFill>
                          <a:schemeClr val="bg1"/>
                        </a:solidFill>
                        <a:latin typeface="Symbol" panose="05050102010706020507" pitchFamily="18" charset="2"/>
                        <a:ea typeface="ＭＳ Ｐゴシック" panose="020B0600070205080204" pitchFamily="34" charset="-128"/>
                      </a:rPr>
                      <m:t>l</m:t>
                    </m:r>
                  </m:oMath>
                </a14:m>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allora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lang="it-IT" altLang="it-IT" sz="2000" b="1" i="1" smtClean="0">
                        <a:solidFill>
                          <a:schemeClr val="bg1"/>
                        </a:solidFill>
                        <a:latin typeface="Cambria Math" panose="02040503050406030204" pitchFamily="18" charset="0"/>
                        <a:ea typeface="ＭＳ Ｐゴシック" panose="020B0600070205080204" pitchFamily="34" charset="-128"/>
                      </a:rPr>
                      <m:t>𝑵</m:t>
                    </m:r>
                    <m:r>
                      <a:rPr lang="it-IT" altLang="it-IT" sz="2000" b="1" i="1" smtClean="0">
                        <a:solidFill>
                          <a:schemeClr val="bg1"/>
                        </a:solidFill>
                        <a:latin typeface="Cambria Math" panose="02040503050406030204" pitchFamily="18" charset="0"/>
                        <a:ea typeface="Cambria Math" panose="02040503050406030204" pitchFamily="18" charset="0"/>
                      </a:rPr>
                      <m:t>≠</m:t>
                    </m:r>
                    <m:sSub>
                      <m:sSubPr>
                        <m:ctrlPr>
                          <a:rPr lang="it-IT" altLang="it-IT" sz="2000" b="1" i="1" smtClean="0">
                            <a:solidFill>
                              <a:schemeClr val="bg1"/>
                            </a:solidFill>
                            <a:latin typeface="Cambria Math" panose="02040503050406030204" pitchFamily="18" charset="0"/>
                            <a:ea typeface="Cambria Math" panose="02040503050406030204" pitchFamily="18" charset="0"/>
                          </a:rPr>
                        </m:ctrlPr>
                      </m:sSubPr>
                      <m:e>
                        <m:r>
                          <a:rPr lang="it-IT" altLang="it-IT" sz="2000" b="1" i="1" smtClean="0">
                            <a:solidFill>
                              <a:schemeClr val="bg1"/>
                            </a:solidFill>
                            <a:latin typeface="Cambria Math" panose="02040503050406030204" pitchFamily="18" charset="0"/>
                            <a:ea typeface="Cambria Math" panose="02040503050406030204" pitchFamily="18" charset="0"/>
                          </a:rPr>
                          <m:t>𝑵</m:t>
                        </m:r>
                      </m:e>
                      <m:sub>
                        <m:r>
                          <a:rPr lang="it-IT" altLang="it-IT" sz="2000" b="1" i="1" smtClean="0">
                            <a:solidFill>
                              <a:schemeClr val="bg1"/>
                            </a:solidFill>
                            <a:latin typeface="Cambria Math" panose="02040503050406030204" pitchFamily="18" charset="0"/>
                            <a:ea typeface="Cambria Math" panose="02040503050406030204" pitchFamily="18" charset="0"/>
                          </a:rPr>
                          <m:t>𝒆</m:t>
                        </m:r>
                      </m:sub>
                    </m:sSub>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In </a:t>
                </a:r>
                <a:r>
                  <a:rPr kumimoji="0" lang="en-GB" altLang="it-IT" sz="2000" b="1" dirty="0" err="1">
                    <a:solidFill>
                      <a:schemeClr val="bg1"/>
                    </a:solidFill>
                    <a:latin typeface="Times" panose="02020603050405020304" pitchFamily="18" charset="0"/>
                    <a:ea typeface="ＭＳ Ｐゴシック" panose="020B0600070205080204" pitchFamily="34" charset="-128"/>
                  </a:rPr>
                  <a:t>particolare</a:t>
                </a:r>
                <a:r>
                  <a:rPr kumimoji="0" lang="en-GB" altLang="it-IT" sz="2000" b="1" dirty="0">
                    <a:solidFill>
                      <a:schemeClr val="bg1"/>
                    </a:solidFill>
                    <a:latin typeface="Times" panose="02020603050405020304" pitchFamily="18" charset="0"/>
                    <a:ea typeface="ＭＳ Ｐゴシック" panose="020B0600070205080204" pitchFamily="34" charset="-128"/>
                  </a:rPr>
                  <a:t> </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&gt; </a:t>
                </a:r>
                <a14:m>
                  <m:oMath xmlns:m="http://schemas.openxmlformats.org/officeDocument/2006/math">
                    <m:r>
                      <m:rPr>
                        <m:nor/>
                      </m:rPr>
                      <a:rPr lang="en-GB" altLang="it-IT" sz="2000" i="1" dirty="0">
                        <a:solidFill>
                          <a:schemeClr val="bg1"/>
                        </a:solidFill>
                        <a:latin typeface="Symbol" panose="05050102010706020507" pitchFamily="18" charset="2"/>
                        <a:ea typeface="ＭＳ Ｐゴシック" panose="020B0600070205080204" pitchFamily="34" charset="-128"/>
                      </a:rPr>
                      <m:t>l</m:t>
                    </m:r>
                  </m:oMath>
                </a14:m>
                <a:r>
                  <a:rPr kumimoji="0"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kumimoji="0" lang="en-GB" altLang="it-IT" sz="2000" b="1" i="1" smtClean="0">
                            <a:solidFill>
                              <a:schemeClr val="bg1"/>
                            </a:solidFill>
                            <a:latin typeface="Cambria Math" panose="02040503050406030204" pitchFamily="18" charset="0"/>
                            <a:ea typeface="ＭＳ Ｐゴシック" panose="020B0600070205080204" pitchFamily="34" charset="-128"/>
                          </a:rPr>
                        </m:ctrlPr>
                      </m:sSubPr>
                      <m:e>
                        <m:r>
                          <a:rPr kumimoji="0" lang="it-IT" altLang="it-IT" sz="2000" b="1" i="1" smtClean="0">
                            <a:solidFill>
                              <a:schemeClr val="bg1"/>
                            </a:solidFill>
                            <a:latin typeface="Cambria Math" panose="02040503050406030204" pitchFamily="18" charset="0"/>
                            <a:ea typeface="ＭＳ Ｐゴシック" panose="020B0600070205080204" pitchFamily="34" charset="-128"/>
                          </a:rPr>
                          <m:t>𝑵</m:t>
                        </m:r>
                      </m:e>
                      <m:sub>
                        <m:r>
                          <a:rPr kumimoji="0" lang="it-IT" altLang="it-IT" sz="2000" b="1" i="1" smtClean="0">
                            <a:solidFill>
                              <a:schemeClr val="bg1"/>
                            </a:solidFill>
                            <a:latin typeface="Cambria Math" panose="02040503050406030204" pitchFamily="18" charset="0"/>
                            <a:ea typeface="ＭＳ Ｐゴシック" panose="020B0600070205080204" pitchFamily="34" charset="-128"/>
                          </a:rPr>
                          <m:t>𝒆</m:t>
                        </m:r>
                      </m:sub>
                    </m:sSub>
                    <m:r>
                      <a:rPr kumimoji="0" lang="en-GB" altLang="it-IT" sz="2000" b="1" i="1" smtClean="0">
                        <a:solidFill>
                          <a:schemeClr val="bg1"/>
                        </a:solidFill>
                        <a:latin typeface="Cambria Math" panose="02040503050406030204" pitchFamily="18" charset="0"/>
                        <a:ea typeface="Cambria Math" panose="02040503050406030204" pitchFamily="18" charset="0"/>
                      </a:rPr>
                      <m:t>&lt;</m:t>
                    </m:r>
                    <m:r>
                      <a:rPr kumimoji="0" lang="it-IT" altLang="it-IT" sz="2000" b="1" i="1" smtClean="0">
                        <a:solidFill>
                          <a:schemeClr val="bg1"/>
                        </a:solidFill>
                        <a:latin typeface="Cambria Math" panose="02040503050406030204" pitchFamily="18" charset="0"/>
                        <a:ea typeface="Cambria Math" panose="02040503050406030204" pitchFamily="18" charset="0"/>
                      </a:rPr>
                      <m:t>𝑵</m:t>
                    </m:r>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lang="en-GB" altLang="it-IT" sz="2000" b="1" dirty="0">
                    <a:solidFill>
                      <a:schemeClr val="bg1"/>
                    </a:solidFill>
                    <a:latin typeface="Times" panose="02020603050405020304" pitchFamily="18" charset="0"/>
                    <a:ea typeface="ＭＳ Ｐゴシック" panose="020B0600070205080204" pitchFamily="34" charset="-128"/>
                  </a:rPr>
                  <a:t> &lt; </a:t>
                </a:r>
                <a14:m>
                  <m:oMath xmlns:m="http://schemas.openxmlformats.org/officeDocument/2006/math">
                    <m:r>
                      <m:rPr>
                        <m:nor/>
                      </m:rPr>
                      <a:rPr lang="en-GB" altLang="it-IT" sz="2000" i="1" dirty="0">
                        <a:solidFill>
                          <a:schemeClr val="bg1"/>
                        </a:solidFill>
                        <a:latin typeface="Symbol" panose="05050102010706020507" pitchFamily="18" charset="2"/>
                        <a:ea typeface="ＭＳ Ｐゴシック" panose="020B0600070205080204" pitchFamily="34" charset="-128"/>
                      </a:rPr>
                      <m:t>l</m:t>
                    </m:r>
                  </m:oMath>
                </a14:m>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000" b="1" i="1">
                            <a:solidFill>
                              <a:schemeClr val="bg1"/>
                            </a:solidFill>
                            <a:latin typeface="Cambria Math" panose="02040503050406030204" pitchFamily="18" charset="0"/>
                            <a:ea typeface="ＭＳ Ｐゴシック" panose="020B0600070205080204" pitchFamily="34" charset="-128"/>
                          </a:rPr>
                        </m:ctrlPr>
                      </m:sSubPr>
                      <m:e>
                        <m:r>
                          <a:rPr lang="it-IT" altLang="it-IT" sz="2000" b="1" i="1">
                            <a:solidFill>
                              <a:schemeClr val="bg1"/>
                            </a:solidFill>
                            <a:latin typeface="Cambria Math" panose="02040503050406030204" pitchFamily="18" charset="0"/>
                            <a:ea typeface="ＭＳ Ｐゴシック" panose="020B0600070205080204" pitchFamily="34" charset="-128"/>
                          </a:rPr>
                          <m:t>𝑵</m:t>
                        </m:r>
                      </m:e>
                      <m:sub>
                        <m:r>
                          <a:rPr lang="it-IT" altLang="it-IT" sz="2000" b="1" i="1">
                            <a:solidFill>
                              <a:schemeClr val="bg1"/>
                            </a:solidFill>
                            <a:latin typeface="Cambria Math" panose="02040503050406030204" pitchFamily="18" charset="0"/>
                            <a:ea typeface="ＭＳ Ｐゴシック" panose="020B0600070205080204" pitchFamily="34" charset="-128"/>
                          </a:rPr>
                          <m:t>𝒆</m:t>
                        </m:r>
                      </m:sub>
                    </m:sSub>
                    <m:r>
                      <a:rPr lang="it-IT" altLang="it-IT" sz="2000" b="1" i="1" smtClean="0">
                        <a:solidFill>
                          <a:schemeClr val="bg1"/>
                        </a:solidFill>
                        <a:latin typeface="Cambria Math" panose="02040503050406030204" pitchFamily="18" charset="0"/>
                        <a:ea typeface="ＭＳ Ｐゴシック" panose="020B0600070205080204" pitchFamily="34" charset="-128"/>
                      </a:rPr>
                      <m:t>&gt;</m:t>
                    </m:r>
                    <m:r>
                      <a:rPr lang="it-IT" altLang="it-IT" sz="2000" b="1" i="1">
                        <a:solidFill>
                          <a:schemeClr val="bg1"/>
                        </a:solidFill>
                        <a:latin typeface="Cambria Math" panose="02040503050406030204" pitchFamily="18" charset="0"/>
                        <a:ea typeface="Cambria Math" panose="02040503050406030204" pitchFamily="18" charset="0"/>
                      </a:rPr>
                      <m:t>𝑵</m:t>
                    </m:r>
                  </m:oMath>
                </a14:m>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(nota: se la </a:t>
                </a:r>
                <a:r>
                  <a:rPr lang="en-GB" altLang="it-IT" sz="2000" b="1" dirty="0" err="1">
                    <a:solidFill>
                      <a:schemeClr val="bg1"/>
                    </a:solidFill>
                    <a:latin typeface="Times" panose="02020603050405020304" pitchFamily="18" charset="0"/>
                    <a:ea typeface="ＭＳ Ｐゴシック" panose="020B0600070205080204" pitchFamily="34" charset="-128"/>
                  </a:rPr>
                  <a:t>popolazione</a:t>
                </a:r>
                <a:r>
                  <a:rPr lang="en-GB" altLang="it-IT" sz="2000" b="1" dirty="0">
                    <a:solidFill>
                      <a:schemeClr val="bg1"/>
                    </a:solidFill>
                    <a:latin typeface="Times" panose="02020603050405020304" pitchFamily="18" charset="0"/>
                    <a:ea typeface="ＭＳ Ｐゴシック" panose="020B0600070205080204" pitchFamily="34" charset="-128"/>
                  </a:rPr>
                  <a:t> è </a:t>
                </a:r>
                <a:r>
                  <a:rPr lang="en-GB" altLang="it-IT" sz="2000" b="1" dirty="0" err="1">
                    <a:solidFill>
                      <a:schemeClr val="bg1"/>
                    </a:solidFill>
                    <a:latin typeface="Times" panose="02020603050405020304" pitchFamily="18" charset="0"/>
                    <a:ea typeface="ＭＳ Ｐゴシック" panose="020B0600070205080204" pitchFamily="34" charset="-128"/>
                  </a:rPr>
                  <a:t>costante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m:rPr>
                        <m:nor/>
                      </m:rPr>
                      <a:rPr lang="en-GB" altLang="it-IT" sz="2000" i="1" dirty="0">
                        <a:solidFill>
                          <a:schemeClr val="bg1"/>
                        </a:solidFill>
                        <a:latin typeface="Symbol" panose="05050102010706020507" pitchFamily="18" charset="2"/>
                        <a:ea typeface="ＭＳ Ｐゴシック" panose="020B0600070205080204" pitchFamily="34" charset="-128"/>
                      </a:rPr>
                      <m:t>l</m:t>
                    </m:r>
                  </m:oMath>
                </a14:m>
                <a:r>
                  <a:rPr lang="en-GB" altLang="it-IT" sz="2000" b="1" dirty="0">
                    <a:solidFill>
                      <a:schemeClr val="bg1"/>
                    </a:solidFill>
                    <a:latin typeface="Times" panose="02020603050405020304" pitchFamily="18" charset="0"/>
                    <a:ea typeface="ＭＳ Ｐゴシック" panose="020B0600070205080204" pitchFamily="34" charset="-128"/>
                  </a:rPr>
                  <a:t> = 2)</a:t>
                </a: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In </a:t>
                </a:r>
                <a:r>
                  <a:rPr lang="en-GB" altLang="it-IT" sz="2000" b="1" dirty="0" err="1">
                    <a:solidFill>
                      <a:schemeClr val="bg1"/>
                    </a:solidFill>
                    <a:latin typeface="Times" panose="02020603050405020304" pitchFamily="18" charset="0"/>
                    <a:ea typeface="ＭＳ Ｐゴシック" panose="020B0600070205080204" pitchFamily="34" charset="-128"/>
                  </a:rPr>
                  <a:t>generale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800" b="1" i="1" smtClean="0">
                            <a:solidFill>
                              <a:schemeClr val="bg1"/>
                            </a:solidFill>
                            <a:latin typeface="Cambria Math" panose="02040503050406030204" pitchFamily="18" charset="0"/>
                            <a:ea typeface="ＭＳ Ｐゴシック" panose="020B0600070205080204" pitchFamily="34" charset="-128"/>
                          </a:rPr>
                        </m:ctrlPr>
                      </m:sSubPr>
                      <m:e>
                        <m:r>
                          <a:rPr lang="it-IT" altLang="it-IT" sz="2800" b="1" i="1" smtClean="0">
                            <a:solidFill>
                              <a:schemeClr val="bg1"/>
                            </a:solidFill>
                            <a:latin typeface="Cambria Math" panose="02040503050406030204" pitchFamily="18" charset="0"/>
                            <a:ea typeface="ＭＳ Ｐゴシック" panose="020B0600070205080204" pitchFamily="34" charset="-128"/>
                          </a:rPr>
                          <m:t>𝑵</m:t>
                        </m:r>
                      </m:e>
                      <m:sub>
                        <m:r>
                          <a:rPr lang="it-IT" altLang="it-IT" sz="2800" b="1" i="1" smtClean="0">
                            <a:solidFill>
                              <a:schemeClr val="bg1"/>
                            </a:solidFill>
                            <a:latin typeface="Cambria Math" panose="02040503050406030204" pitchFamily="18" charset="0"/>
                            <a:ea typeface="ＭＳ Ｐゴシック" panose="020B0600070205080204" pitchFamily="34" charset="-128"/>
                          </a:rPr>
                          <m:t>𝒆</m:t>
                        </m:r>
                      </m:sub>
                    </m:sSub>
                    <m:r>
                      <a:rPr lang="it-IT" altLang="it-IT" sz="2800" b="1" i="1" smtClean="0">
                        <a:solidFill>
                          <a:schemeClr val="bg1"/>
                        </a:solidFill>
                        <a:latin typeface="Cambria Math" panose="02040503050406030204" pitchFamily="18" charset="0"/>
                        <a:ea typeface="ＭＳ Ｐゴシック" panose="020B0600070205080204" pitchFamily="34" charset="-128"/>
                      </a:rPr>
                      <m:t>=</m:t>
                    </m:r>
                    <m:f>
                      <m:fPr>
                        <m:ctrlPr>
                          <a:rPr lang="it-IT" altLang="it-IT" sz="2800" b="1" i="1" smtClean="0">
                            <a:solidFill>
                              <a:schemeClr val="bg1"/>
                            </a:solidFill>
                            <a:latin typeface="Cambria Math" panose="02040503050406030204" pitchFamily="18" charset="0"/>
                            <a:ea typeface="ＭＳ Ｐゴシック" panose="020B0600070205080204" pitchFamily="34" charset="-128"/>
                          </a:rPr>
                        </m:ctrlPr>
                      </m:fPr>
                      <m:num>
                        <m:r>
                          <a:rPr lang="it-IT" altLang="it-IT" sz="2800" b="1" i="1" smtClean="0">
                            <a:solidFill>
                              <a:schemeClr val="bg1"/>
                            </a:solidFill>
                            <a:latin typeface="Cambria Math" panose="02040503050406030204" pitchFamily="18" charset="0"/>
                            <a:ea typeface="ＭＳ Ｐゴシック" panose="020B0600070205080204" pitchFamily="34" charset="-128"/>
                          </a:rPr>
                          <m:t>𝟒</m:t>
                        </m:r>
                        <m:r>
                          <a:rPr lang="it-IT" altLang="it-IT" sz="2800" b="1" i="1" smtClean="0">
                            <a:solidFill>
                              <a:schemeClr val="bg1"/>
                            </a:solidFill>
                            <a:latin typeface="Cambria Math" panose="02040503050406030204" pitchFamily="18" charset="0"/>
                            <a:ea typeface="ＭＳ Ｐゴシック" panose="020B0600070205080204" pitchFamily="34" charset="-128"/>
                          </a:rPr>
                          <m:t>𝑵</m:t>
                        </m:r>
                      </m:num>
                      <m:den>
                        <m:sSup>
                          <m:sSupPr>
                            <m:ctrlPr>
                              <a:rPr lang="it-IT" altLang="it-IT" sz="2800" b="1" i="1" smtClean="0">
                                <a:solidFill>
                                  <a:schemeClr val="bg1"/>
                                </a:solidFill>
                                <a:latin typeface="Cambria Math" panose="02040503050406030204" pitchFamily="18" charset="0"/>
                                <a:ea typeface="ＭＳ Ｐゴシック" panose="020B0600070205080204" pitchFamily="34" charset="-128"/>
                              </a:rPr>
                            </m:ctrlPr>
                          </m:sSupPr>
                          <m:e>
                            <m:r>
                              <a:rPr lang="it-IT" altLang="it-IT" sz="2800" b="1" i="1" smtClean="0">
                                <a:solidFill>
                                  <a:schemeClr val="bg1"/>
                                </a:solidFill>
                                <a:latin typeface="Cambria Math" panose="02040503050406030204" pitchFamily="18" charset="0"/>
                                <a:ea typeface="Cambria Math" panose="02040503050406030204" pitchFamily="18" charset="0"/>
                              </a:rPr>
                              <m:t>𝝈</m:t>
                            </m:r>
                          </m:e>
                          <m:sup>
                            <m:r>
                              <a:rPr lang="it-IT" altLang="it-IT" sz="2800" b="1" i="1" smtClean="0">
                                <a:solidFill>
                                  <a:schemeClr val="bg1"/>
                                </a:solidFill>
                                <a:latin typeface="Cambria Math" panose="02040503050406030204" pitchFamily="18" charset="0"/>
                                <a:ea typeface="ＭＳ Ｐゴシック" panose="020B0600070205080204" pitchFamily="34" charset="-128"/>
                              </a:rPr>
                              <m:t>𝟐</m:t>
                            </m:r>
                          </m:sup>
                        </m:sSup>
                        <m:r>
                          <a:rPr lang="it-IT" altLang="it-IT" sz="2800" b="1" i="1" smtClean="0">
                            <a:solidFill>
                              <a:schemeClr val="bg1"/>
                            </a:solidFill>
                            <a:latin typeface="Cambria Math" panose="02040503050406030204" pitchFamily="18" charset="0"/>
                            <a:ea typeface="ＭＳ Ｐゴシック" panose="020B0600070205080204" pitchFamily="34" charset="-128"/>
                          </a:rPr>
                          <m:t>+</m:t>
                        </m:r>
                        <m:r>
                          <a:rPr lang="it-IT" altLang="it-IT" sz="2800" b="1" i="1" smtClean="0">
                            <a:solidFill>
                              <a:schemeClr val="bg1"/>
                            </a:solidFill>
                            <a:latin typeface="Cambria Math" panose="02040503050406030204" pitchFamily="18" charset="0"/>
                            <a:ea typeface="ＭＳ Ｐゴシック" panose="020B0600070205080204" pitchFamily="34" charset="-128"/>
                          </a:rPr>
                          <m:t>𝟐</m:t>
                        </m:r>
                      </m:den>
                    </m:f>
                  </m:oMath>
                </a14:m>
                <a:endParaRPr lang="en-GB" altLang="it-IT" sz="28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p:txBody>
          </p:sp>
        </mc:Choice>
        <mc:Fallback>
          <p:sp>
            <p:nvSpPr>
              <p:cNvPr id="115718" name="Text Box 6"/>
              <p:cNvSpPr txBox="1">
                <a:spLocks noRot="1" noChangeAspect="1" noMove="1" noResize="1" noEditPoints="1" noAdjustHandles="1" noChangeArrowheads="1" noChangeShapeType="1" noTextEdit="1"/>
              </p:cNvSpPr>
              <p:nvPr/>
            </p:nvSpPr>
            <p:spPr bwMode="auto">
              <a:xfrm>
                <a:off x="50923" y="2741856"/>
                <a:ext cx="7903939" cy="4541115"/>
              </a:xfrm>
              <a:prstGeom prst="rect">
                <a:avLst/>
              </a:prstGeom>
              <a:blipFill>
                <a:blip r:embed="rId3"/>
                <a:stretch>
                  <a:fillRect l="-771" t="-8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19910" y="1335337"/>
                <a:ext cx="3642490" cy="829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solidFill>
                            <a:schemeClr val="bg1"/>
                          </a:solidFill>
                          <a:latin typeface="Cambria Math" panose="02040503050406030204" pitchFamily="18" charset="0"/>
                        </a:rPr>
                        <m:t>𝑃</m:t>
                      </m:r>
                      <m:r>
                        <m:rPr>
                          <m:nor/>
                        </m:rPr>
                        <a:rPr lang="en-GB" altLang="it-IT" sz="2800" i="1" baseline="-25000" dirty="0">
                          <a:solidFill>
                            <a:schemeClr val="bg1"/>
                          </a:solidFill>
                          <a:latin typeface="Symbol" panose="05050102010706020507" pitchFamily="18" charset="2"/>
                          <a:ea typeface="ＭＳ Ｐゴシック" panose="020B0600070205080204" pitchFamily="34" charset="-128"/>
                        </a:rPr>
                        <m:t>l</m:t>
                      </m:r>
                      <m:d>
                        <m:dPr>
                          <m:ctrlPr>
                            <a:rPr lang="it-IT" sz="2800" b="0" i="1" smtClean="0">
                              <a:solidFill>
                                <a:schemeClr val="bg1"/>
                              </a:solidFill>
                              <a:latin typeface="Cambria Math" panose="02040503050406030204" pitchFamily="18" charset="0"/>
                            </a:rPr>
                          </m:ctrlPr>
                        </m:dPr>
                        <m:e>
                          <m:r>
                            <m:rPr>
                              <m:nor/>
                            </m:rPr>
                            <a:rPr lang="it-IT" sz="2800" i="1" smtClean="0">
                              <a:solidFill>
                                <a:schemeClr val="bg1"/>
                              </a:solidFill>
                              <a:latin typeface="Cambria Math" panose="02040503050406030204" pitchFamily="18" charset="0"/>
                            </a:rPr>
                            <m:t>n</m:t>
                          </m:r>
                        </m:e>
                      </m:d>
                      <m:r>
                        <a:rPr lang="it-IT" sz="2800" b="0" i="1" smtClean="0">
                          <a:solidFill>
                            <a:schemeClr val="bg1"/>
                          </a:solidFill>
                          <a:latin typeface="Cambria Math" panose="02040503050406030204" pitchFamily="18" charset="0"/>
                        </a:rPr>
                        <m:t>= </m:t>
                      </m:r>
                      <m:f>
                        <m:fPr>
                          <m:ctrlPr>
                            <a:rPr lang="it-IT" sz="2800" b="0" i="1" smtClean="0">
                              <a:solidFill>
                                <a:schemeClr val="bg1"/>
                              </a:solidFill>
                              <a:latin typeface="Cambria Math" panose="02040503050406030204" pitchFamily="18" charset="0"/>
                            </a:rPr>
                          </m:ctrlPr>
                        </m:fPr>
                        <m:num>
                          <m:sSup>
                            <m:sSupPr>
                              <m:ctrlPr>
                                <a:rPr lang="it-IT" sz="2800" b="0" i="1" smtClean="0">
                                  <a:solidFill>
                                    <a:schemeClr val="bg1"/>
                                  </a:solidFill>
                                  <a:latin typeface="Cambria Math" panose="02040503050406030204" pitchFamily="18" charset="0"/>
                                </a:rPr>
                              </m:ctrlPr>
                            </m:sSupPr>
                            <m:e>
                              <m:r>
                                <m:rPr>
                                  <m:nor/>
                                </m:rPr>
                                <a:rPr lang="en-GB" altLang="it-IT" sz="2800" i="1" dirty="0">
                                  <a:solidFill>
                                    <a:schemeClr val="bg1"/>
                                  </a:solidFill>
                                  <a:latin typeface="Symbol" panose="05050102010706020507" pitchFamily="18" charset="2"/>
                                  <a:ea typeface="ＭＳ Ｐゴシック" panose="020B0600070205080204" pitchFamily="34" charset="-128"/>
                                </a:rPr>
                                <m:t>l</m:t>
                              </m:r>
                            </m:e>
                            <m:sup>
                              <m:r>
                                <a:rPr lang="it-IT" sz="2800" b="0" i="1" smtClean="0">
                                  <a:solidFill>
                                    <a:schemeClr val="bg1"/>
                                  </a:solidFill>
                                  <a:latin typeface="Cambria Math" panose="02040503050406030204" pitchFamily="18" charset="0"/>
                                </a:rPr>
                                <m:t>𝑛</m:t>
                              </m:r>
                            </m:sup>
                          </m:sSup>
                        </m:num>
                        <m:den>
                          <m:r>
                            <a:rPr lang="it-IT" sz="2800" b="0" i="1" smtClean="0">
                              <a:solidFill>
                                <a:schemeClr val="bg1"/>
                              </a:solidFill>
                              <a:latin typeface="Cambria Math" panose="02040503050406030204" pitchFamily="18" charset="0"/>
                            </a:rPr>
                            <m:t>𝑛</m:t>
                          </m:r>
                          <m:r>
                            <a:rPr lang="it-IT" sz="2800" b="0" i="1" smtClean="0">
                              <a:solidFill>
                                <a:schemeClr val="bg1"/>
                              </a:solidFill>
                              <a:latin typeface="Cambria Math" panose="02040503050406030204" pitchFamily="18" charset="0"/>
                            </a:rPr>
                            <m:t>!</m:t>
                          </m:r>
                        </m:den>
                      </m:f>
                      <m:sSup>
                        <m:sSupPr>
                          <m:ctrlPr>
                            <a:rPr lang="it-IT" sz="2800" b="0" i="1" smtClean="0">
                              <a:solidFill>
                                <a:schemeClr val="bg1"/>
                              </a:solidFill>
                              <a:latin typeface="Cambria Math" panose="02040503050406030204" pitchFamily="18" charset="0"/>
                            </a:rPr>
                          </m:ctrlPr>
                        </m:sSupPr>
                        <m:e>
                          <m:r>
                            <a:rPr lang="it-IT" sz="2800" b="0" i="1" smtClean="0">
                              <a:solidFill>
                                <a:schemeClr val="bg1"/>
                              </a:solidFill>
                              <a:latin typeface="Cambria Math" panose="02040503050406030204" pitchFamily="18" charset="0"/>
                            </a:rPr>
                            <m:t>𝑒</m:t>
                          </m:r>
                        </m:e>
                        <m:sup>
                          <m:r>
                            <m:rPr>
                              <m:nor/>
                            </m:rPr>
                            <a:rPr lang="it-IT" sz="2800" b="0" i="1" smtClean="0">
                              <a:solidFill>
                                <a:schemeClr val="bg1"/>
                              </a:solidFill>
                              <a:latin typeface="Cambria Math" panose="02040503050406030204" pitchFamily="18" charset="0"/>
                            </a:rPr>
                            <m:t>−</m:t>
                          </m:r>
                          <m:r>
                            <m:rPr>
                              <m:nor/>
                            </m:rPr>
                            <a:rPr lang="en-GB" altLang="it-IT" sz="2800" i="1" dirty="0">
                              <a:solidFill>
                                <a:schemeClr val="bg1"/>
                              </a:solidFill>
                              <a:latin typeface="Symbol" panose="05050102010706020507" pitchFamily="18" charset="2"/>
                              <a:ea typeface="ＭＳ Ｐゴシック" panose="020B0600070205080204" pitchFamily="34" charset="-128"/>
                            </a:rPr>
                            <m:t>l</m:t>
                          </m:r>
                        </m:sup>
                      </m:sSup>
                    </m:oMath>
                  </m:oMathPara>
                </a14:m>
                <a:endParaRPr lang="it-IT" sz="2800" dirty="0">
                  <a:solidFill>
                    <a:schemeClr val="bg1"/>
                  </a:solidFill>
                  <a:latin typeface="Symbol" panose="05050102010706020507" pitchFamily="18" charset="2"/>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319910" y="1335337"/>
                <a:ext cx="3642490" cy="829458"/>
              </a:xfrm>
              <a:prstGeom prst="rect">
                <a:avLst/>
              </a:prstGeom>
              <a:blipFill>
                <a:blip r:embed="rId4"/>
                <a:stretch>
                  <a:fillRect/>
                </a:stretch>
              </a:blipFill>
            </p:spPr>
            <p:txBody>
              <a:bodyPr/>
              <a:lstStyle/>
              <a:p>
                <a:r>
                  <a:rPr lang="it-IT">
                    <a:noFill/>
                  </a:rPr>
                  <a:t> </a:t>
                </a:r>
              </a:p>
            </p:txBody>
          </p:sp>
        </mc:Fallback>
      </mc:AlternateContent>
      <p:pic>
        <p:nvPicPr>
          <p:cNvPr id="5" name="Immagine 4"/>
          <p:cNvPicPr>
            <a:picLocks noChangeAspect="1"/>
          </p:cNvPicPr>
          <p:nvPr/>
        </p:nvPicPr>
        <p:blipFill>
          <a:blip r:embed="rId5"/>
          <a:stretch>
            <a:fillRect/>
          </a:stretch>
        </p:blipFill>
        <p:spPr>
          <a:xfrm>
            <a:off x="5220072" y="4063039"/>
            <a:ext cx="3806466" cy="2736718"/>
          </a:xfrm>
          <a:prstGeom prst="rect">
            <a:avLst/>
          </a:prstGeom>
        </p:spPr>
      </p:pic>
    </p:spTree>
    <p:extLst>
      <p:ext uri="{BB962C8B-B14F-4D97-AF65-F5344CB8AC3E}">
        <p14:creationId xmlns:p14="http://schemas.microsoft.com/office/powerpoint/2010/main" val="414257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3070804" y="645784"/>
            <a:ext cx="3458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rgbClr val="FFFF00"/>
                </a:solidFill>
                <a:latin typeface="Times" panose="02020603050405020304" pitchFamily="18" charset="0"/>
                <a:ea typeface="ＭＳ Ｐゴシック" panose="020B0600070205080204" pitchFamily="34" charset="-128"/>
              </a:rPr>
              <a:t>Cromosoma</a:t>
            </a:r>
            <a:r>
              <a:rPr kumimoji="0" lang="en-GB" altLang="it-IT" sz="2400" b="1" dirty="0">
                <a:solidFill>
                  <a:srgbClr val="FFFF00"/>
                </a:solidFill>
                <a:latin typeface="Times" panose="02020603050405020304" pitchFamily="18" charset="0"/>
                <a:ea typeface="ＭＳ Ｐゴシック" panose="020B0600070205080204" pitchFamily="34" charset="-128"/>
              </a:rPr>
              <a:t> Y e </a:t>
            </a:r>
            <a:r>
              <a:rPr kumimoji="0" lang="en-GB" altLang="it-IT" sz="2400" b="1" dirty="0" err="1">
                <a:solidFill>
                  <a:srgbClr val="FFFF00"/>
                </a:solidFill>
                <a:latin typeface="Times" panose="02020603050405020304" pitchFamily="18" charset="0"/>
                <a:ea typeface="ＭＳ Ｐゴシック" panose="020B0600070205080204" pitchFamily="34" charset="-128"/>
              </a:rPr>
              <a:t>mt</a:t>
            </a:r>
            <a:r>
              <a:rPr kumimoji="0" lang="en-GB" altLang="it-IT" sz="2400" b="1" dirty="0">
                <a:solidFill>
                  <a:srgbClr val="FFFF00"/>
                </a:solidFill>
                <a:latin typeface="Times" panose="02020603050405020304" pitchFamily="18" charset="0"/>
                <a:ea typeface="ＭＳ Ｐゴシック" panose="020B0600070205080204" pitchFamily="34" charset="-128"/>
              </a:rPr>
              <a:t> DNA</a:t>
            </a:r>
            <a:endParaRPr kumimoji="0" lang="en-GB" altLang="it-IT" b="1" dirty="0">
              <a:solidFill>
                <a:srgbClr val="FFFF00"/>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114692" name="Text Box 4"/>
              <p:cNvSpPr txBox="1">
                <a:spLocks noChangeArrowheads="1"/>
              </p:cNvSpPr>
              <p:nvPr/>
            </p:nvSpPr>
            <p:spPr bwMode="auto">
              <a:xfrm>
                <a:off x="323528" y="1412776"/>
                <a:ext cx="8640960" cy="60366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a:solidFill>
                      <a:schemeClr val="bg1"/>
                    </a:solidFill>
                    <a:latin typeface="Times" panose="02020603050405020304" pitchFamily="18" charset="0"/>
                    <a:ea typeface="ＭＳ Ｐゴシック" panose="020B0600070205080204" pitchFamily="34" charset="-128"/>
                  </a:rPr>
                  <a:t>In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specie </a:t>
                </a:r>
                <a:r>
                  <a:rPr kumimoji="0" lang="en-GB" altLang="it-IT" sz="1600" b="1" dirty="0" err="1">
                    <a:solidFill>
                      <a:schemeClr val="bg1"/>
                    </a:solidFill>
                    <a:latin typeface="Times" panose="02020603050405020304" pitchFamily="18" charset="0"/>
                    <a:ea typeface="ＭＳ Ｐゴシック" panose="020B0600070205080204" pitchFamily="34" charset="-128"/>
                  </a:rPr>
                  <a:t>diploide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cromosoma</a:t>
                </a:r>
                <a:r>
                  <a:rPr kumimoji="0" lang="en-GB" altLang="it-IT" sz="1600" b="1" dirty="0">
                    <a:solidFill>
                      <a:schemeClr val="bg1"/>
                    </a:solidFill>
                    <a:latin typeface="Times" panose="02020603050405020304" pitchFamily="18" charset="0"/>
                    <a:ea typeface="ＭＳ Ｐゴシック" panose="020B0600070205080204" pitchFamily="34" charset="-128"/>
                  </a:rPr>
                  <a:t> Y (</a:t>
                </a:r>
                <a:r>
                  <a:rPr kumimoji="0" lang="en-GB" altLang="it-IT" sz="1600" b="1" dirty="0" err="1">
                    <a:solidFill>
                      <a:schemeClr val="bg1"/>
                    </a:solidFill>
                    <a:latin typeface="Times" panose="02020603050405020304" pitchFamily="18" charset="0"/>
                    <a:ea typeface="ＭＳ Ｐゴシック" panose="020B0600070205080204" pitchFamily="34" charset="-128"/>
                  </a:rPr>
                  <a:t>ChrY</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ed</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DNA </a:t>
                </a:r>
                <a:r>
                  <a:rPr kumimoji="0" lang="en-GB" altLang="it-IT" sz="1600" b="1" dirty="0" err="1">
                    <a:solidFill>
                      <a:schemeClr val="bg1"/>
                    </a:solidFill>
                    <a:latin typeface="Times" panose="02020603050405020304" pitchFamily="18" charset="0"/>
                    <a:ea typeface="ＭＳ Ｐゴシック" panose="020B0600070205080204" pitchFamily="34" charset="-128"/>
                  </a:rPr>
                  <a:t>mitocondriale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mtDNA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possono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essere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considerati</a:t>
                </a:r>
                <a:r>
                  <a:rPr kumimoji="0" lang="en-GB" altLang="it-IT" sz="1600" b="1" dirty="0">
                    <a:solidFill>
                      <a:schemeClr val="bg1"/>
                    </a:solidFill>
                    <a:latin typeface="Times" panose="02020603050405020304" pitchFamily="18" charset="0"/>
                    <a:ea typeface="ＭＳ Ｐゴシック" panose="020B0600070205080204" pitchFamily="34" charset="-128"/>
                  </a:rPr>
                  <a:t> due </a:t>
                </a:r>
                <a:r>
                  <a:rPr kumimoji="0" lang="en-GB" altLang="it-IT" sz="1600" b="1" dirty="0" err="1">
                    <a:solidFill>
                      <a:schemeClr val="bg1"/>
                    </a:solidFill>
                    <a:latin typeface="Times" panose="02020603050405020304" pitchFamily="18" charset="0"/>
                    <a:ea typeface="ＭＳ Ｐゴシック" panose="020B0600070205080204" pitchFamily="34" charset="-128"/>
                  </a:rPr>
                  <a:t>sistemi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aploidi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trasmessi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solamente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dai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e </a:t>
                </a:r>
                <a:r>
                  <a:rPr kumimoji="0" lang="en-GB" altLang="it-IT" sz="1600" b="1" dirty="0" err="1">
                    <a:solidFill>
                      <a:schemeClr val="bg1"/>
                    </a:solidFill>
                    <a:latin typeface="Times" panose="02020603050405020304" pitchFamily="18" charset="0"/>
                    <a:ea typeface="ＭＳ Ｐゴシック" panose="020B0600070205080204" pitchFamily="34" charset="-128"/>
                  </a:rPr>
                  <a:t>dalle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femmine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rispettivamente</a:t>
                </a:r>
                <a:endParaRPr kumimoji="0"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Avremo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quindi</a:t>
                </a:r>
                <a:r>
                  <a:rPr kumimoji="0" lang="en-GB" altLang="it-IT" sz="16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400" b="1" dirty="0">
                    <a:solidFill>
                      <a:srgbClr val="FFFF00"/>
                    </a:solidFill>
                    <a:latin typeface="Times" panose="02020603050405020304" pitchFamily="18" charset="0"/>
                    <a:ea typeface="ＭＳ Ｐゴシック" panose="020B0600070205080204" pitchFamily="34" charset="-128"/>
                  </a:rPr>
                  <a:t>ChrY: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a:solidFill>
                              <a:srgbClr val="FFFF00"/>
                            </a:solidFill>
                            <a:latin typeface="Cambria Math" panose="02040503050406030204" pitchFamily="18" charset="0"/>
                            <a:ea typeface="ＭＳ Ｐゴシック" panose="020B0600070205080204" pitchFamily="34" charset="-128"/>
                          </a:rPr>
                          <m:t>𝒎</m:t>
                        </m:r>
                      </m:sub>
                    </m:sSub>
                  </m:oMath>
                </a14:m>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r>
                  <a:rPr lang="en-GB" altLang="it-IT" sz="2400" b="1" dirty="0" err="1">
                    <a:solidFill>
                      <a:srgbClr val="FFFF00"/>
                    </a:solidFill>
                    <a:latin typeface="Times" panose="02020603050405020304" pitchFamily="18" charset="0"/>
                    <a:ea typeface="ＭＳ Ｐゴシック" panose="020B0600070205080204" pitchFamily="34" charset="-128"/>
                  </a:rPr>
                  <a:t>mtDNA</a:t>
                </a:r>
                <a:r>
                  <a:rPr lang="en-GB" altLang="it-IT" sz="2400" b="1" dirty="0">
                    <a:solidFill>
                      <a:srgbClr val="FFFF00"/>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smtClean="0">
                            <a:solidFill>
                              <a:srgbClr val="FFFF00"/>
                            </a:solidFill>
                            <a:latin typeface="Cambria Math" panose="02040503050406030204" pitchFamily="18" charset="0"/>
                            <a:ea typeface="ＭＳ Ｐゴシック" panose="020B0600070205080204" pitchFamily="34" charset="-128"/>
                          </a:rPr>
                          <m:t>𝒇</m:t>
                        </m:r>
                      </m:sub>
                    </m:sSub>
                  </m:oMath>
                </a14:m>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r>
                  <a:rPr kumimoji="0" lang="en-GB" altLang="it-IT" sz="2000" b="1" dirty="0" err="1">
                    <a:solidFill>
                      <a:schemeClr val="bg1"/>
                    </a:solidFill>
                    <a:latin typeface="Times" panose="02020603050405020304" pitchFamily="18" charset="0"/>
                    <a:ea typeface="ＭＳ Ｐゴシック" panose="020B0600070205080204" pitchFamily="34" charset="-128"/>
                  </a:rPr>
                  <a:t>nella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il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rapporto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sessi</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kumimoji="0" lang="it-IT" altLang="it-IT" sz="2000" b="1" i="1" smtClean="0">
                        <a:solidFill>
                          <a:schemeClr val="bg1"/>
                        </a:solidFill>
                        <a:latin typeface="Cambria Math" panose="02040503050406030204" pitchFamily="18" charset="0"/>
                        <a:ea typeface="ＭＳ Ｐゴシック" panose="020B0600070205080204" pitchFamily="34" charset="-128"/>
                      </a:rPr>
                      <m:t>𝒎𝒂𝒔𝒄𝒉𝒊</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𝒇𝒆𝒎𝒎𝒊𝒏𝒆</m:t>
                    </m:r>
                    <m:r>
                      <a:rPr kumimoji="0" lang="it-IT" altLang="it-IT" sz="2000" b="1" i="1" smtClean="0">
                        <a:solidFill>
                          <a:schemeClr val="bg1"/>
                        </a:solidFill>
                        <a:latin typeface="Cambria Math" panose="02040503050406030204" pitchFamily="18" charset="0"/>
                        <a:ea typeface="Cambria Math" panose="02040503050406030204" pitchFamily="18" charset="0"/>
                      </a:rPr>
                      <m:t> =</m:t>
                    </m:r>
                    <m:r>
                      <a:rPr kumimoji="0" lang="it-IT" altLang="it-IT" sz="2000" b="1" i="1" smtClean="0">
                        <a:solidFill>
                          <a:schemeClr val="bg1"/>
                        </a:solidFill>
                        <a:latin typeface="Cambria Math" panose="02040503050406030204" pitchFamily="18" charset="0"/>
                        <a:ea typeface="Cambria Math" panose="02040503050406030204" pitchFamily="18" charset="0"/>
                      </a:rPr>
                      <m:t>𝟏</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𝟏</m:t>
                    </m:r>
                  </m:oMath>
                </a14:m>
                <a:endParaRPr kumimoji="0" lang="it-IT" altLang="it-IT" sz="2000" b="1" dirty="0">
                  <a:solidFill>
                    <a:schemeClr val="bg1"/>
                  </a:solidFill>
                  <a:latin typeface="Times" panose="02020603050405020304" pitchFamily="18" charset="0"/>
                  <a:ea typeface="Cambria Math" panose="02040503050406030204" pitchFamily="18" charset="0"/>
                </a:endParaRP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(per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specie </a:t>
                </a:r>
                <a:r>
                  <a:rPr kumimoji="0" lang="en-GB" altLang="it-IT" sz="2000" b="1" dirty="0" err="1">
                    <a:solidFill>
                      <a:schemeClr val="bg1"/>
                    </a:solidFill>
                    <a:latin typeface="Times" panose="02020603050405020304" pitchFamily="18" charset="0"/>
                    <a:ea typeface="ＭＳ Ｐゴシック" panose="020B0600070205080204" pitchFamily="34" charset="-128"/>
                  </a:rPr>
                  <a:t>diploide</a:t>
                </a:r>
                <a:r>
                  <a:rPr kumimoji="0"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ChrY =   </a:t>
                </a:r>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mtDNA</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err="1">
                    <a:solidFill>
                      <a:schemeClr val="bg1"/>
                    </a:solidFill>
                    <a:latin typeface="Times" panose="02020603050405020304" pitchFamily="18" charset="0"/>
                    <a:ea typeface="ＭＳ Ｐゴシック" panose="020B0600070205080204" pitchFamily="34" charset="-128"/>
                  </a:rPr>
                  <a:t>Quindi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effetti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della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deriva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genetica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saranno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rgbClr val="FFFF00"/>
                    </a:solidFill>
                    <a:latin typeface="Times" panose="02020603050405020304" pitchFamily="18" charset="0"/>
                    <a:ea typeface="ＭＳ Ｐゴシック" panose="020B0600070205080204" pitchFamily="34" charset="-128"/>
                  </a:rPr>
                  <a:t>4 volte </a:t>
                </a:r>
                <a:r>
                  <a:rPr lang="en-GB" altLang="it-IT" sz="2000" b="1" dirty="0" err="1">
                    <a:solidFill>
                      <a:srgbClr val="FFFF00"/>
                    </a:solidFill>
                    <a:latin typeface="Times" panose="02020603050405020304" pitchFamily="18" charset="0"/>
                    <a:ea typeface="ＭＳ Ｐゴシック" panose="020B0600070205080204" pitchFamily="34" charset="-128"/>
                  </a:rPr>
                  <a:t>più</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forti</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nel</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ChrY</a:t>
                </a:r>
                <a:r>
                  <a:rPr lang="en-GB" altLang="it-IT" sz="2000" b="1" dirty="0">
                    <a:solidFill>
                      <a:schemeClr val="bg1"/>
                    </a:solidFill>
                    <a:latin typeface="Times" panose="02020603050405020304" pitchFamily="18" charset="0"/>
                    <a:ea typeface="ＭＳ Ｐゴシック" panose="020B0600070205080204" pitchFamily="34" charset="-128"/>
                  </a:rPr>
                  <a:t> e </a:t>
                </a:r>
                <a:r>
                  <a:rPr lang="en-GB" altLang="it-IT" sz="2000" b="1" dirty="0" err="1">
                    <a:solidFill>
                      <a:schemeClr val="bg1"/>
                    </a:solidFill>
                    <a:latin typeface="Times" panose="02020603050405020304" pitchFamily="18" charset="0"/>
                    <a:ea typeface="ＭＳ Ｐゴシック" panose="020B0600070205080204" pitchFamily="34" charset="-128"/>
                  </a:rPr>
                  <a:t>mtDNA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autosomi</a:t>
                </a:r>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400" b="1" dirty="0">
                  <a:solidFill>
                    <a:schemeClr val="bg1"/>
                  </a:solidFill>
                  <a:latin typeface="Times" panose="02020603050405020304" pitchFamily="18" charset="0"/>
                  <a:ea typeface="ＭＳ Ｐゴシック" panose="020B0600070205080204" pitchFamily="34" charset="-128"/>
                </a:endParaRPr>
              </a:p>
            </p:txBody>
          </p:sp>
        </mc:Choice>
        <mc:Fallback xmlns="">
          <p:sp>
            <p:nvSpPr>
              <p:cNvPr id="114692" name="Text Box 4"/>
              <p:cNvSpPr txBox="1">
                <a:spLocks noRot="1" noChangeAspect="1" noMove="1" noResize="1" noEditPoints="1" noAdjustHandles="1" noChangeArrowheads="1" noChangeShapeType="1" noTextEdit="1"/>
              </p:cNvSpPr>
              <p:nvPr/>
            </p:nvSpPr>
            <p:spPr bwMode="auto">
              <a:xfrm>
                <a:off x="323528" y="1412776"/>
                <a:ext cx="8640960" cy="6036653"/>
              </a:xfrm>
              <a:prstGeom prst="rect">
                <a:avLst/>
              </a:prstGeom>
              <a:blipFill>
                <a:blip r:embed="rId2"/>
                <a:stretch>
                  <a:fillRect l="-1058" t="-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48559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332656"/>
            <a:ext cx="7380288" cy="1447800"/>
          </a:xfrm>
        </p:spPr>
        <p:txBody>
          <a:bodyPr/>
          <a:lstStyle/>
          <a:p>
            <a:pPr eaLnBrk="1" hangingPunct="1"/>
            <a:r>
              <a:rPr lang="it-IT" sz="3200" dirty="0">
                <a:solidFill>
                  <a:schemeClr val="bg1"/>
                </a:solidFill>
                <a:latin typeface="Book Antiqua" panose="02040602050305030304" pitchFamily="18" charset="0"/>
              </a:rPr>
              <a:t>Assunti della legge di Hardy-Weinberg</a:t>
            </a:r>
          </a:p>
        </p:txBody>
      </p:sp>
      <p:sp>
        <p:nvSpPr>
          <p:cNvPr id="76803" name="Rectangle 3"/>
          <p:cNvSpPr>
            <a:spLocks noGrp="1" noChangeArrowheads="1"/>
          </p:cNvSpPr>
          <p:nvPr>
            <p:ph type="body" idx="1"/>
          </p:nvPr>
        </p:nvSpPr>
        <p:spPr>
          <a:xfrm>
            <a:off x="539750" y="1916113"/>
            <a:ext cx="7772400" cy="4114800"/>
          </a:xfrm>
        </p:spPr>
        <p:txBody>
          <a:bodyPr/>
          <a:lstStyle/>
          <a:p>
            <a:pPr marL="609600" indent="-609600" eaLnBrk="1" hangingPunct="1">
              <a:buFontTx/>
              <a:buAutoNum type="arabicPeriod"/>
            </a:pPr>
            <a:r>
              <a:rPr lang="en-US" sz="2400" b="1" dirty="0">
                <a:solidFill>
                  <a:schemeClr val="bg1"/>
                </a:solidFill>
                <a:latin typeface="Bradley Hand ITC" panose="03070402050302030203" pitchFamily="66" charset="0"/>
              </a:rPr>
              <a:t>Accoppiamento </a:t>
            </a:r>
            <a:r>
              <a:rPr lang="en-US" sz="2400" b="1" dirty="0" err="1">
                <a:solidFill>
                  <a:schemeClr val="bg1"/>
                </a:solidFill>
                <a:latin typeface="Bradley Hand ITC" panose="03070402050302030203" pitchFamily="66" charset="0"/>
              </a:rPr>
              <a:t>casuale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mutazione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migrazione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selezione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err="1">
                <a:solidFill>
                  <a:srgbClr val="FFFF00"/>
                </a:solidFill>
                <a:latin typeface="Bradley Hand ITC" panose="03070402050302030203" pitchFamily="66" charset="0"/>
              </a:rPr>
              <a:t>Popolazione</a:t>
            </a:r>
            <a:r>
              <a:rPr lang="en-US" sz="2400" b="1" dirty="0">
                <a:solidFill>
                  <a:srgbClr val="FFFF00"/>
                </a:solidFill>
                <a:latin typeface="Bradley Hand ITC" panose="03070402050302030203" pitchFamily="66" charset="0"/>
              </a:rPr>
              <a:t> </a:t>
            </a:r>
            <a:r>
              <a:rPr lang="en-US" sz="2400" b="1" dirty="0" err="1">
                <a:solidFill>
                  <a:srgbClr val="FFFF00"/>
                </a:solidFill>
                <a:latin typeface="Bradley Hand ITC" panose="03070402050302030203" pitchFamily="66" charset="0"/>
              </a:rPr>
              <a:t>infinita</a:t>
            </a:r>
            <a:r>
              <a:rPr lang="en-US" sz="2400" b="1" dirty="0">
                <a:solidFill>
                  <a:schemeClr val="tx2"/>
                </a:solidFill>
              </a:rPr>
              <a:t>	</a:t>
            </a:r>
            <a:endParaRPr lang="it-IT"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680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sz="2800" dirty="0">
                <a:latin typeface="Brush Script MT" panose="03060802040406070304" pitchFamily="66" charset="0"/>
              </a:rPr>
              <a:t>Cosa succede se la popolazione ha una dimensione </a:t>
            </a:r>
            <a:r>
              <a:rPr lang="it-IT" sz="2800" dirty="0">
                <a:solidFill>
                  <a:srgbClr val="FFFF00"/>
                </a:solidFill>
                <a:latin typeface="Brush Script MT" panose="03060802040406070304" pitchFamily="66" charset="0"/>
              </a:rPr>
              <a:t>non</a:t>
            </a:r>
            <a:r>
              <a:rPr lang="it-IT" sz="2800" dirty="0">
                <a:latin typeface="Brush Script MT" panose="03060802040406070304" pitchFamily="66" charset="0"/>
              </a:rPr>
              <a:t> infinita?</a:t>
            </a:r>
          </a:p>
        </p:txBody>
      </p:sp>
      <p:sp>
        <p:nvSpPr>
          <p:cNvPr id="30723" name="Text Box 4"/>
          <p:cNvSpPr txBox="1">
            <a:spLocks noChangeArrowheads="1"/>
          </p:cNvSpPr>
          <p:nvPr/>
        </p:nvSpPr>
        <p:spPr bwMode="auto">
          <a:xfrm>
            <a:off x="1043608" y="1417638"/>
            <a:ext cx="7451725" cy="3831818"/>
          </a:xfrm>
          <a:prstGeom prst="rect">
            <a:avLst/>
          </a:prstGeom>
          <a:noFill/>
          <a:ln w="9525" cap="sq">
            <a:noFill/>
            <a:miter lim="800000"/>
            <a:headEnd/>
            <a:tailEnd/>
          </a:ln>
          <a:effectLst/>
        </p:spPr>
        <p:txBody>
          <a:bodyPr>
            <a:prstTxWarp prst="textNoShape">
              <a:avLst/>
            </a:prstTxWarp>
            <a:spAutoFit/>
          </a:bodyPr>
          <a:lstStyle/>
          <a:p>
            <a:pPr>
              <a:spcBef>
                <a:spcPct val="50000"/>
              </a:spcBef>
            </a:pPr>
            <a:r>
              <a:rPr lang="it-IT" dirty="0">
                <a:latin typeface="Bodoni MT" panose="02070603080606020203" pitchFamily="18" charset="0"/>
              </a:rPr>
              <a:t>Immaginiamo una popolazione composta da </a:t>
            </a:r>
            <a:r>
              <a:rPr lang="it-IT" dirty="0" err="1">
                <a:latin typeface="Bodoni MT" panose="02070603080606020203" pitchFamily="18" charset="0"/>
              </a:rPr>
              <a:t>N</a:t>
            </a:r>
            <a:r>
              <a:rPr lang="it-IT" dirty="0">
                <a:latin typeface="Bodoni MT" panose="02070603080606020203" pitchFamily="18" charset="0"/>
              </a:rPr>
              <a:t> = 10 individui diploidi, la cui dimensione rimanga costante nel tempo.</a:t>
            </a:r>
          </a:p>
          <a:p>
            <a:pPr>
              <a:spcBef>
                <a:spcPct val="50000"/>
              </a:spcBef>
            </a:pPr>
            <a:r>
              <a:rPr lang="it-IT" dirty="0">
                <a:latin typeface="Bodoni MT" panose="02070603080606020203" pitchFamily="18" charset="0"/>
              </a:rPr>
              <a:t>Sia </a:t>
            </a:r>
            <a:r>
              <a:rPr lang="it-IT" dirty="0" err="1">
                <a:latin typeface="Bodoni MT" panose="02070603080606020203" pitchFamily="18" charset="0"/>
              </a:rPr>
              <a:t>p</a:t>
            </a:r>
            <a:r>
              <a:rPr lang="it-IT" dirty="0">
                <a:latin typeface="Bodoni MT" panose="02070603080606020203" pitchFamily="18" charset="0"/>
              </a:rPr>
              <a:t> = 0,5 la frequenza dell’allele A e </a:t>
            </a:r>
            <a:r>
              <a:rPr lang="it-IT" dirty="0" err="1">
                <a:latin typeface="Bodoni MT" panose="02070603080606020203" pitchFamily="18" charset="0"/>
              </a:rPr>
              <a:t>q</a:t>
            </a:r>
            <a:r>
              <a:rPr lang="it-IT" dirty="0">
                <a:latin typeface="Bodoni MT" panose="02070603080606020203" pitchFamily="18" charset="0"/>
              </a:rPr>
              <a:t> = 0,5 la frequenza dell’allele a</a:t>
            </a:r>
          </a:p>
          <a:p>
            <a:pPr>
              <a:spcBef>
                <a:spcPct val="50000"/>
              </a:spcBef>
            </a:pPr>
            <a:r>
              <a:rPr lang="it-IT" dirty="0">
                <a:latin typeface="Bodoni MT" panose="02070603080606020203" pitchFamily="18" charset="0"/>
              </a:rPr>
              <a:t>Nella popolazione ci saranno 2N = 20 alleli, 10 alleli a e 10 alleli A.</a:t>
            </a:r>
          </a:p>
          <a:p>
            <a:pPr>
              <a:spcBef>
                <a:spcPct val="50000"/>
              </a:spcBef>
            </a:pPr>
            <a:r>
              <a:rPr lang="it-IT" dirty="0">
                <a:latin typeface="Bodoni MT" panose="02070603080606020203" pitchFamily="18" charset="0"/>
              </a:rPr>
              <a:t>I 10 individui produrranno un </a:t>
            </a:r>
            <a:r>
              <a:rPr lang="it-IT" dirty="0">
                <a:solidFill>
                  <a:srgbClr val="FFFF00"/>
                </a:solidFill>
                <a:latin typeface="Bodoni MT" panose="02070603080606020203" pitchFamily="18" charset="0"/>
              </a:rPr>
              <a:t>numero virtualmente infinito di gameti</a:t>
            </a:r>
            <a:r>
              <a:rPr lang="it-IT" dirty="0">
                <a:latin typeface="Bodoni MT" panose="02070603080606020203" pitchFamily="18" charset="0"/>
              </a:rPr>
              <a:t>, le cui frequenze saranno: gameti A = </a:t>
            </a:r>
            <a:r>
              <a:rPr lang="it-IT" dirty="0" err="1">
                <a:latin typeface="Bodoni MT" panose="02070603080606020203" pitchFamily="18" charset="0"/>
              </a:rPr>
              <a:t>p</a:t>
            </a:r>
            <a:r>
              <a:rPr lang="it-IT" dirty="0">
                <a:latin typeface="Bodoni MT" panose="02070603080606020203" pitchFamily="18" charset="0"/>
              </a:rPr>
              <a:t> (= 0,5) e gameti a = </a:t>
            </a:r>
            <a:r>
              <a:rPr lang="it-IT" dirty="0" err="1">
                <a:latin typeface="Bodoni MT" panose="02070603080606020203" pitchFamily="18" charset="0"/>
              </a:rPr>
              <a:t>q</a:t>
            </a:r>
            <a:r>
              <a:rPr lang="it-IT" dirty="0">
                <a:latin typeface="Bodoni MT" panose="02070603080606020203" pitchFamily="18" charset="0"/>
              </a:rPr>
              <a:t> (= 0,5).</a:t>
            </a:r>
          </a:p>
          <a:p>
            <a:pPr>
              <a:spcBef>
                <a:spcPct val="50000"/>
              </a:spcBef>
            </a:pPr>
            <a:r>
              <a:rPr lang="it-IT" dirty="0">
                <a:latin typeface="Bodoni MT" panose="02070603080606020203" pitchFamily="18" charset="0"/>
              </a:rPr>
              <a:t>Da questo pool di gameti, ne verranno </a:t>
            </a:r>
            <a:r>
              <a:rPr lang="it-IT" dirty="0">
                <a:solidFill>
                  <a:srgbClr val="FFFF00"/>
                </a:solidFill>
                <a:latin typeface="Bodoni MT" panose="02070603080606020203" pitchFamily="18" charset="0"/>
              </a:rPr>
              <a:t>scelte </a:t>
            </a:r>
            <a:r>
              <a:rPr lang="it-IT" b="1" u="sng" dirty="0">
                <a:solidFill>
                  <a:srgbClr val="FFFF00"/>
                </a:solidFill>
                <a:latin typeface="Bodoni MT" panose="02070603080606020203" pitchFamily="18" charset="0"/>
              </a:rPr>
              <a:t>a caso</a:t>
            </a:r>
            <a:r>
              <a:rPr lang="it-IT" dirty="0">
                <a:solidFill>
                  <a:srgbClr val="FFFF00"/>
                </a:solidFill>
                <a:latin typeface="Bodoni MT" panose="02070603080606020203" pitchFamily="18" charset="0"/>
              </a:rPr>
              <a:t> </a:t>
            </a:r>
            <a:r>
              <a:rPr lang="it-IT" dirty="0">
                <a:latin typeface="Bodoni MT" panose="02070603080606020203" pitchFamily="18" charset="0"/>
              </a:rPr>
              <a:t>10 coppie per formare i 10 individui della generazione successiva (unione casuale dei gameti).</a:t>
            </a:r>
          </a:p>
          <a:p>
            <a:pPr>
              <a:spcBef>
                <a:spcPct val="50000"/>
              </a:spcBef>
            </a:pPr>
            <a:r>
              <a:rPr lang="it-IT" dirty="0">
                <a:latin typeface="Bodoni MT" panose="02070603080606020203" pitchFamily="18" charset="0"/>
              </a:rPr>
              <a:t>Poiché la scelta dei gameti che formeranno la generazione successiva è casuale, le frequenze alleliche non rimarranno necessariamente costanti, ma potranno variare</a:t>
            </a:r>
          </a:p>
        </p:txBody>
      </p:sp>
      <p:sp>
        <p:nvSpPr>
          <p:cNvPr id="78853" name="Text Box 5"/>
          <p:cNvSpPr txBox="1">
            <a:spLocks noChangeArrowheads="1"/>
          </p:cNvSpPr>
          <p:nvPr/>
        </p:nvSpPr>
        <p:spPr bwMode="auto">
          <a:xfrm>
            <a:off x="0" y="6278563"/>
            <a:ext cx="9144000" cy="579437"/>
          </a:xfrm>
          <a:prstGeom prst="rect">
            <a:avLst/>
          </a:prstGeom>
          <a:noFill/>
          <a:ln w="9525" cap="sq">
            <a:noFill/>
            <a:miter lim="800000"/>
            <a:headEnd/>
            <a:tailEnd/>
          </a:ln>
          <a:effectLst/>
        </p:spPr>
        <p:txBody>
          <a:bodyPr wrap="square">
            <a:prstTxWarp prst="textNoShape">
              <a:avLst/>
            </a:prstTxWarp>
            <a:spAutoFit/>
          </a:bodyPr>
          <a:lstStyle/>
          <a:p>
            <a:pPr algn="ctr"/>
            <a:r>
              <a:rPr lang="it-IT" sz="3200" dirty="0">
                <a:latin typeface="Bodoni MT" panose="02070603080606020203" pitchFamily="18" charset="0"/>
              </a:rPr>
              <a:t>NO Equilibrio di </a:t>
            </a:r>
            <a:r>
              <a:rPr lang="it-IT" sz="3200" dirty="0" err="1">
                <a:latin typeface="Bodoni MT" panose="02070603080606020203" pitchFamily="18" charset="0"/>
              </a:rPr>
              <a:t>Hardy-Weinberg</a:t>
            </a:r>
            <a:endParaRPr lang="it-IT" sz="3200" dirty="0">
              <a:latin typeface="Bodoni MT" panose="020706030806060202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La deriva genetica consiste nella </a:t>
            </a:r>
          </a:p>
          <a:p>
            <a:pPr marL="0" indent="0" algn="ctr" eaLnBrk="1" hangingPunct="1">
              <a:buFont typeface="Wingdings" pitchFamily="-105" charset="2"/>
              <a:buNone/>
            </a:pPr>
            <a:r>
              <a:rPr lang="it-IT" dirty="0">
                <a:solidFill>
                  <a:srgbClr val="FFFF00"/>
                </a:solidFill>
                <a:latin typeface="Times New Roman" panose="02020603050405020304" pitchFamily="18" charset="0"/>
                <a:cs typeface="Times New Roman" panose="02020603050405020304" pitchFamily="18" charset="0"/>
              </a:rPr>
              <a:t>oscillazione casuale delle frequenze alleliche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in una </a:t>
            </a:r>
            <a:r>
              <a:rPr lang="it-IT" dirty="0">
                <a:solidFill>
                  <a:srgbClr val="FFFF00"/>
                </a:solidFill>
                <a:latin typeface="Times New Roman" panose="02020603050405020304" pitchFamily="18" charset="0"/>
                <a:cs typeface="Times New Roman" panose="02020603050405020304" pitchFamily="18" charset="0"/>
              </a:rPr>
              <a:t>popolazione finita</a:t>
            </a:r>
            <a:r>
              <a:rPr lang="it-IT" dirty="0">
                <a:latin typeface="Times New Roman" panose="02020603050405020304" pitchFamily="18" charset="0"/>
                <a:cs typeface="Times New Roman" panose="02020603050405020304" pitchFamily="18" charset="0"/>
              </a:rPr>
              <a:t>,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come conseguenza del campionamento casuale dei gameti che formeranno gli zigoti della generazione successiva</a:t>
            </a:r>
          </a:p>
          <a:p>
            <a:pPr algn="just" eaLnBrk="1" hangingPunct="1">
              <a:buFont typeface="Wingdings" pitchFamily="-105" charset="2"/>
              <a:buNone/>
            </a:pP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51520" y="476250"/>
            <a:ext cx="8892480" cy="4764088"/>
          </a:xfrm>
        </p:spPr>
        <p:txBody>
          <a:bodyPr/>
          <a:lstStyle/>
          <a:p>
            <a:pPr marL="0" indent="0" eaLnBrk="1" hangingPunct="1">
              <a:lnSpc>
                <a:spcPct val="80000"/>
              </a:lnSpc>
              <a:buFont typeface="Wingdings" pitchFamily="-105" charset="2"/>
              <a:buNone/>
            </a:pPr>
            <a:r>
              <a:rPr lang="it-IT" sz="2000" dirty="0">
                <a:solidFill>
                  <a:schemeClr val="bg1"/>
                </a:solidFill>
                <a:latin typeface="Bodoni Bk BT" panose="02070603070706020303" pitchFamily="18" charset="0"/>
                <a:cs typeface="Times New Roman" panose="02020603050405020304" pitchFamily="18" charset="0"/>
              </a:rPr>
              <a:t>L’estrazione di alleli dei due tipi, A e a, fino al completamento di un insieme di 2N alleli può avvenire in uno dei seguenti (2N+1) modi:</a:t>
            </a:r>
          </a:p>
          <a:p>
            <a:pPr marL="609600" indent="-609600" eaLnBrk="1" hangingPunct="1">
              <a:lnSpc>
                <a:spcPct val="80000"/>
              </a:lnSpc>
              <a:buFont typeface="Wingdings" pitchFamily="-105" charset="2"/>
              <a:buNone/>
            </a:pPr>
            <a:endParaRPr lang="it-IT" sz="2400" dirty="0">
              <a:latin typeface="Bodoni Bk BT" panose="020706030707060203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 		alleli A 	e	0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2N-1	alleli A 	e	1	allele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2N-2	alleli A		e	2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	………	..	……	………</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1 		allele A	e	2N-1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0		alleli A		e	2N	alleli a</a:t>
            </a: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In generale:</a:t>
            </a:r>
          </a:p>
          <a:p>
            <a:pPr marL="609600" indent="-609600" eaLnBrk="1" hangingPunct="1">
              <a:lnSpc>
                <a:spcPct val="80000"/>
              </a:lnSpc>
              <a:buFont typeface="Wingdings" pitchFamily="-105" charset="2"/>
              <a:buNone/>
            </a:pPr>
            <a:endParaRPr lang="it-IT" sz="2400" dirty="0">
              <a:latin typeface="Bodoni MT" panose="02070603080606020203" pitchFamily="18" charset="0"/>
            </a:endParaRPr>
          </a:p>
          <a:p>
            <a:pPr marL="609600" indent="-609600" eaLnBrk="1" hangingPunct="1">
              <a:lnSpc>
                <a:spcPct val="80000"/>
              </a:lnSpc>
              <a:buFont typeface="Wingdings" pitchFamily="-105" charset="2"/>
              <a:buNone/>
            </a:pPr>
            <a:r>
              <a:rPr lang="it-IT" sz="2400" i="1" dirty="0">
                <a:latin typeface="Bodoni MT" panose="02070603080606020203" pitchFamily="18" charset="0"/>
                <a:cs typeface="Times New Roman" panose="02020603050405020304" pitchFamily="18" charset="0"/>
              </a:rPr>
              <a:t>k 	</a:t>
            </a:r>
            <a:r>
              <a:rPr lang="it-IT" sz="2400" dirty="0">
                <a:latin typeface="Bodoni MT" panose="02070603080606020203" pitchFamily="18" charset="0"/>
                <a:cs typeface="Times New Roman" panose="02020603050405020304" pitchFamily="18" charset="0"/>
              </a:rPr>
              <a:t>alleli A		e	2N-</a:t>
            </a:r>
            <a:r>
              <a:rPr lang="it-IT" sz="2400" i="1" dirty="0">
                <a:latin typeface="Bodoni MT" panose="02070603080606020203" pitchFamily="18" charset="0"/>
                <a:cs typeface="Times New Roman" panose="02020603050405020304" pitchFamily="18" charset="0"/>
              </a:rPr>
              <a:t>k</a:t>
            </a:r>
            <a:r>
              <a:rPr lang="it-IT" sz="2400" dirty="0">
                <a:latin typeface="Bodoni MT" panose="02070603080606020203" pitchFamily="18" charset="0"/>
                <a:cs typeface="Times New Roman" panose="02020603050405020304" pitchFamily="18" charset="0"/>
              </a:rPr>
              <a:t>	alleli a</a:t>
            </a:r>
          </a:p>
          <a:p>
            <a:pPr marL="609600" indent="-609600" eaLnBrk="1" hangingPunct="1">
              <a:lnSpc>
                <a:spcPct val="80000"/>
              </a:lnSpc>
              <a:buFont typeface="Wingdings" pitchFamily="-105" charset="2"/>
              <a:buNone/>
            </a:pPr>
            <a:endParaRPr lang="it-IT" sz="2400" dirty="0">
              <a:latin typeface="Bodoni MT Poster Compressed" panose="02070706080601050204" pitchFamily="18" charset="0"/>
            </a:endParaRPr>
          </a:p>
          <a:p>
            <a:pPr marL="609600" indent="-609600" eaLnBrk="1" hangingPunct="1">
              <a:lnSpc>
                <a:spcPct val="80000"/>
              </a:lnSpc>
              <a:buFont typeface="Wingdings" pitchFamily="-105" charset="2"/>
              <a:buNone/>
            </a:pPr>
            <a:r>
              <a:rPr lang="it-IT" sz="2600" dirty="0">
                <a:solidFill>
                  <a:srgbClr val="FFC000"/>
                </a:solidFill>
                <a:latin typeface="Bodoni MT Poster Compressed" panose="02070706080601050204" pitchFamily="18" charset="0"/>
              </a:rPr>
              <a:t>Ciascuna di queste combinazioni ha una propria probabilità, ben definita, che dipende da </a:t>
            </a:r>
            <a:r>
              <a:rPr lang="it-IT" sz="2600" i="1" dirty="0">
                <a:solidFill>
                  <a:srgbClr val="FFC000"/>
                </a:solidFill>
                <a:latin typeface="Bodoni MT Poster Compressed" panose="02070706080601050204" pitchFamily="18" charset="0"/>
              </a:rPr>
              <a:t>p</a:t>
            </a:r>
            <a:r>
              <a:rPr lang="it-IT" sz="2600" dirty="0">
                <a:solidFill>
                  <a:srgbClr val="FFC000"/>
                </a:solidFill>
                <a:latin typeface="Bodoni MT Poster Compressed" panose="02070706080601050204" pitchFamily="18" charset="0"/>
              </a:rPr>
              <a:t>, </a:t>
            </a:r>
            <a:r>
              <a:rPr lang="it-IT" sz="2600" i="1" dirty="0">
                <a:solidFill>
                  <a:srgbClr val="FFC000"/>
                </a:solidFill>
                <a:latin typeface="Bodoni MT Poster Compressed" panose="02070706080601050204" pitchFamily="18" charset="0"/>
              </a:rPr>
              <a:t>q</a:t>
            </a:r>
            <a:r>
              <a:rPr lang="it-IT" sz="2600" dirty="0">
                <a:solidFill>
                  <a:srgbClr val="FFC000"/>
                </a:solidFill>
                <a:latin typeface="Bodoni MT Poster Compressed" panose="02070706080601050204" pitchFamily="18" charset="0"/>
              </a:rPr>
              <a:t>  e </a:t>
            </a:r>
            <a:r>
              <a:rPr lang="it-IT" sz="2600" i="1" dirty="0">
                <a:solidFill>
                  <a:srgbClr val="FFC000"/>
                </a:solidFill>
                <a:latin typeface="Bodoni MT Poster Compressed" panose="02070706080601050204" pitchFamily="18" charset="0"/>
              </a:rPr>
              <a:t>N</a:t>
            </a:r>
          </a:p>
          <a:p>
            <a:pPr marL="609600" indent="-609600" eaLnBrk="1" hangingPunct="1">
              <a:lnSpc>
                <a:spcPct val="80000"/>
              </a:lnSpc>
              <a:buFont typeface="Wingdings" pitchFamily="-105" charset="2"/>
              <a:buNone/>
            </a:pPr>
            <a:endParaRPr lang="it-IT" sz="2600" dirty="0">
              <a:solidFill>
                <a:srgbClr val="FFC000"/>
              </a:solidFill>
            </a:endParaRPr>
          </a:p>
          <a:p>
            <a:pPr marL="609600" indent="-609600" eaLnBrk="1" hangingPunct="1">
              <a:lnSpc>
                <a:spcPct val="80000"/>
              </a:lnSpc>
              <a:buFont typeface="Wingdings" pitchFamily="-105" charset="2"/>
              <a:buNone/>
            </a:pPr>
            <a:r>
              <a:rPr lang="it-IT" sz="2400" dirty="0">
                <a:solidFill>
                  <a:srgbClr val="FFC000"/>
                </a:solidFill>
              </a:rPr>
              <a:t>					</a:t>
            </a:r>
            <a:r>
              <a:rPr lang="it-IT"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512" y="1600200"/>
            <a:ext cx="8507288" cy="4525963"/>
          </a:xfrm>
        </p:spPr>
        <p:txBody>
          <a:bodyPr/>
          <a:lstStyle/>
          <a:p>
            <a:pPr eaLnBrk="1" hangingPunct="1">
              <a:buFont typeface="Wingdings" pitchFamily="-105" charset="2"/>
              <a:buNone/>
            </a:pPr>
            <a:r>
              <a:rPr lang="it-IT" dirty="0">
                <a:solidFill>
                  <a:schemeClr val="bg1"/>
                </a:solidFill>
              </a:rPr>
              <a:t>Riprendendo l’esempio iniziale:</a:t>
            </a:r>
          </a:p>
          <a:p>
            <a:pPr eaLnBrk="1" hangingPunct="1">
              <a:buFont typeface="Wingdings" pitchFamily="-105" charset="2"/>
              <a:buNone/>
            </a:pPr>
            <a:r>
              <a:rPr lang="it-IT" dirty="0">
                <a:solidFill>
                  <a:schemeClr val="bg1"/>
                </a:solidFill>
              </a:rPr>
              <a:t>N= 10 (2N =20), p = 0,5 e q = 0,5</a:t>
            </a:r>
          </a:p>
          <a:p>
            <a:pPr marL="0" indent="0" eaLnBrk="1" hangingPunct="1">
              <a:buFont typeface="Wingdings" pitchFamily="-105" charset="2"/>
              <a:buNone/>
            </a:pPr>
            <a:r>
              <a:rPr lang="it-IT" sz="2000" dirty="0">
                <a:solidFill>
                  <a:schemeClr val="bg1"/>
                </a:solidFill>
              </a:rPr>
              <a:t>La probabilità che nella generazione successiva si abbia una popolazione con 20 alleli A (</a:t>
            </a:r>
            <a:r>
              <a:rPr lang="it-IT" sz="2000" i="1" dirty="0">
                <a:solidFill>
                  <a:schemeClr val="bg1"/>
                </a:solidFill>
              </a:rPr>
              <a:t>p</a:t>
            </a:r>
            <a:r>
              <a:rPr lang="it-IT" sz="2000" dirty="0">
                <a:solidFill>
                  <a:schemeClr val="bg1"/>
                </a:solidFill>
              </a:rPr>
              <a:t> =1; </a:t>
            </a:r>
            <a:r>
              <a:rPr lang="it-IT" sz="2000" i="1" dirty="0">
                <a:solidFill>
                  <a:schemeClr val="bg1"/>
                </a:solidFill>
              </a:rPr>
              <a:t>q</a:t>
            </a:r>
            <a:r>
              <a:rPr lang="it-IT" sz="2000" dirty="0">
                <a:solidFill>
                  <a:schemeClr val="bg1"/>
                </a:solidFill>
              </a:rPr>
              <a:t> = 0), sarà </a:t>
            </a:r>
          </a:p>
          <a:p>
            <a:pPr marL="0" indent="0" eaLnBrk="1" hangingPunct="1">
              <a:buFont typeface="Wingdings" pitchFamily="-105" charset="2"/>
              <a:buNone/>
            </a:pP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p (20 volte) = </a:t>
            </a:r>
            <a:r>
              <a:rPr lang="it-IT" sz="2000" i="1" dirty="0">
                <a:solidFill>
                  <a:schemeClr val="bg1"/>
                </a:solidFill>
              </a:rPr>
              <a:t>p</a:t>
            </a:r>
            <a:r>
              <a:rPr lang="it-IT" sz="2000" baseline="30000" dirty="0">
                <a:solidFill>
                  <a:schemeClr val="bg1"/>
                </a:solidFill>
              </a:rPr>
              <a:t>20 </a:t>
            </a:r>
            <a:r>
              <a:rPr lang="it-IT" sz="2000" dirty="0">
                <a:solidFill>
                  <a:schemeClr val="bg1"/>
                </a:solidFill>
              </a:rPr>
              <a:t> = 0,5</a:t>
            </a:r>
            <a:r>
              <a:rPr lang="it-IT" sz="2000" baseline="30000" dirty="0">
                <a:solidFill>
                  <a:schemeClr val="bg1"/>
                </a:solidFill>
              </a:rPr>
              <a:t>20 </a:t>
            </a:r>
            <a:r>
              <a:rPr lang="it-IT" sz="2000" dirty="0">
                <a:solidFill>
                  <a:schemeClr val="bg1"/>
                </a:solidFill>
              </a:rPr>
              <a:t>= 0,000001</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Oppure</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La probabilità che nella generazione successiva si abbia una popolazione con 19 alleli A ed 1 allele a,  sarà </a:t>
            </a:r>
          </a:p>
          <a:p>
            <a:pPr marL="0" indent="0" eaLnBrk="1" hangingPunct="1">
              <a:buFont typeface="Wingdings" pitchFamily="-105" charset="2"/>
              <a:buNone/>
            </a:pPr>
            <a:r>
              <a:rPr lang="it-IT" sz="2000" i="1" dirty="0">
                <a:solidFill>
                  <a:schemeClr val="bg1"/>
                </a:solidFill>
              </a:rPr>
              <a:t>p</a:t>
            </a:r>
            <a:r>
              <a:rPr lang="it-IT" sz="2000" baseline="30000" dirty="0">
                <a:solidFill>
                  <a:schemeClr val="bg1"/>
                </a:solidFill>
              </a:rPr>
              <a:t>19</a:t>
            </a:r>
            <a:r>
              <a:rPr lang="it-IT" sz="2000" dirty="0">
                <a:solidFill>
                  <a:schemeClr val="bg1"/>
                </a:solidFill>
              </a:rPr>
              <a:t> x </a:t>
            </a:r>
            <a:r>
              <a:rPr lang="it-IT" sz="2000" i="1" dirty="0">
                <a:solidFill>
                  <a:schemeClr val="bg1"/>
                </a:solidFill>
              </a:rPr>
              <a:t>q</a:t>
            </a:r>
            <a:r>
              <a:rPr lang="it-IT" sz="2000" dirty="0">
                <a:solidFill>
                  <a:schemeClr val="bg1"/>
                </a:solidFill>
              </a:rPr>
              <a:t> x </a:t>
            </a:r>
            <a:r>
              <a:rPr lang="it-IT" sz="2000" dirty="0">
                <a:solidFill>
                  <a:srgbClr val="FFFF00"/>
                </a:solidFill>
              </a:rPr>
              <a:t>20</a:t>
            </a:r>
            <a:r>
              <a:rPr lang="it-IT" sz="2000" dirty="0">
                <a:solidFill>
                  <a:schemeClr val="bg1"/>
                </a:solidFill>
              </a:rPr>
              <a:t> = 0,000019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dirty="0">
                <a:solidFill>
                  <a:schemeClr val="bg1"/>
                </a:solidFill>
                <a:latin typeface="Bodoni MT" panose="02070603080606020203" pitchFamily="18" charset="0"/>
              </a:rPr>
              <a:t>Distribuzione binomiale</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idx="1"/>
              </p:nvPr>
            </p:nvSpPr>
            <p:spPr>
              <a:xfrm>
                <a:off x="457200" y="1567724"/>
                <a:ext cx="8229600" cy="4525963"/>
              </a:xfrm>
            </p:spPr>
            <p:txBody>
              <a:bodyPr/>
              <a:lstStyle/>
              <a:p>
                <a:pPr marL="0" indent="0" eaLnBrk="1" hangingPunct="1">
                  <a:buFontTx/>
                  <a:buNone/>
                </a:pPr>
                <a:r>
                  <a:rPr lang="it-IT" sz="2400" dirty="0">
                    <a:solidFill>
                      <a:schemeClr val="bg1"/>
                    </a:solidFill>
                    <a:latin typeface="Bodoni MT" panose="02070603080606020203" pitchFamily="18" charset="0"/>
                  </a:rPr>
                  <a:t>In generale, per una popolazione di N individui (2N alleli), dato un locus </a:t>
                </a:r>
                <a:r>
                  <a:rPr lang="it-IT" sz="2400" dirty="0" err="1">
                    <a:solidFill>
                      <a:schemeClr val="bg1"/>
                    </a:solidFill>
                    <a:latin typeface="Bodoni MT" panose="02070603080606020203" pitchFamily="18" charset="0"/>
                  </a:rPr>
                  <a:t>biallelico</a:t>
                </a:r>
                <a:r>
                  <a:rPr lang="it-IT" sz="2400" dirty="0">
                    <a:solidFill>
                      <a:schemeClr val="bg1"/>
                    </a:solidFill>
                    <a:latin typeface="Bodoni MT" panose="02070603080606020203" pitchFamily="18" charset="0"/>
                  </a:rPr>
                  <a:t>, con frequenze alleliche </a:t>
                </a:r>
                <a:r>
                  <a:rPr lang="it-IT" sz="2400" i="1" dirty="0">
                    <a:solidFill>
                      <a:schemeClr val="bg1"/>
                    </a:solidFill>
                    <a:latin typeface="Bodoni MT" panose="02070603080606020203" pitchFamily="18" charset="0"/>
                  </a:rPr>
                  <a:t>p</a:t>
                </a:r>
                <a:r>
                  <a:rPr lang="it-IT" sz="2400" dirty="0">
                    <a:solidFill>
                      <a:schemeClr val="bg1"/>
                    </a:solidFill>
                    <a:latin typeface="Bodoni MT" panose="02070603080606020203" pitchFamily="18" charset="0"/>
                  </a:rPr>
                  <a:t> e </a:t>
                </a:r>
                <a:r>
                  <a:rPr lang="it-IT" sz="2400" i="1" dirty="0">
                    <a:solidFill>
                      <a:schemeClr val="bg1"/>
                    </a:solidFill>
                    <a:latin typeface="Bodoni MT" panose="02070603080606020203" pitchFamily="18" charset="0"/>
                  </a:rPr>
                  <a:t>q</a:t>
                </a:r>
                <a:r>
                  <a:rPr lang="it-IT" sz="2400" dirty="0">
                    <a:solidFill>
                      <a:schemeClr val="bg1"/>
                    </a:solidFill>
                    <a:latin typeface="Bodoni MT" panose="02070603080606020203" pitchFamily="18" charset="0"/>
                  </a:rPr>
                  <a:t>, la probabilità di avere alla generazione successiva esattamente</a:t>
                </a:r>
              </a:p>
              <a:p>
                <a:pPr marL="0" indent="0" eaLnBrk="1" hangingPunct="1">
                  <a:buFontTx/>
                  <a:buNone/>
                </a:pPr>
                <a:r>
                  <a:rPr lang="it-IT" sz="2400" dirty="0">
                    <a:solidFill>
                      <a:schemeClr val="bg1"/>
                    </a:solidFill>
                    <a:latin typeface="Bodoni MT" panose="02070603080606020203" pitchFamily="18" charset="0"/>
                  </a:rPr>
                  <a:t> </a:t>
                </a:r>
                <a:r>
                  <a:rPr lang="it-IT" sz="2400" i="1" dirty="0">
                    <a:solidFill>
                      <a:schemeClr val="bg1"/>
                    </a:solidFill>
                    <a:latin typeface="Bodoni MT" panose="02070603080606020203" pitchFamily="18" charset="0"/>
                  </a:rPr>
                  <a:t>k </a:t>
                </a:r>
                <a:r>
                  <a:rPr lang="it-IT" sz="2400" dirty="0">
                    <a:solidFill>
                      <a:schemeClr val="bg1"/>
                    </a:solidFill>
                    <a:latin typeface="Bodoni MT" panose="02070603080606020203" pitchFamily="18" charset="0"/>
                  </a:rPr>
                  <a:t>alleli A (e 2N-</a:t>
                </a:r>
                <a:r>
                  <a:rPr lang="it-IT" sz="2400" i="1" dirty="0">
                    <a:solidFill>
                      <a:schemeClr val="bg1"/>
                    </a:solidFill>
                    <a:latin typeface="Bodoni MT" panose="02070603080606020203" pitchFamily="18" charset="0"/>
                  </a:rPr>
                  <a:t>k</a:t>
                </a:r>
                <a:r>
                  <a:rPr lang="it-IT" sz="2400" dirty="0">
                    <a:solidFill>
                      <a:schemeClr val="bg1"/>
                    </a:solidFill>
                    <a:latin typeface="Bodoni MT" panose="02070603080606020203" pitchFamily="18" charset="0"/>
                  </a:rPr>
                  <a:t> alleli a) seguirà la distribuzione binomiale:</a:t>
                </a:r>
              </a:p>
              <a:p>
                <a:pPr eaLnBrk="1" hangingPunct="1">
                  <a:buFontTx/>
                  <a:buNone/>
                </a:pPr>
                <a:endParaRPr lang="it-IT" sz="2400" dirty="0">
                  <a:latin typeface="Bodoni MT" panose="02070603080606020203" pitchFamily="18" charset="0"/>
                </a:endParaRPr>
              </a:p>
              <a:p>
                <a:pPr eaLnBrk="1" hangingPunct="1">
                  <a:buFontTx/>
                  <a:buNone/>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𝑃𝑟</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𝑘</m:t>
                          </m:r>
                        </m:e>
                      </m:d>
                      <m:r>
                        <a:rPr lang="it-IT" b="0" i="0"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𝑘</m:t>
                          </m:r>
                          <m:r>
                            <a:rPr lang="it-IT" b="0" i="1" smtClean="0">
                              <a:solidFill>
                                <a:schemeClr val="bg1"/>
                              </a:solidFill>
                              <a:latin typeface="Cambria Math" panose="02040503050406030204" pitchFamily="18" charset="0"/>
                            </a:rPr>
                            <m:t>!</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𝑘</m:t>
                              </m:r>
                            </m:e>
                          </m:d>
                          <m:r>
                            <a:rPr lang="it-IT" b="0" i="1" smtClean="0">
                              <a:solidFill>
                                <a:schemeClr val="bg1"/>
                              </a:solidFill>
                              <a:latin typeface="Cambria Math" panose="02040503050406030204" pitchFamily="18" charset="0"/>
                            </a:rPr>
                            <m:t>!</m:t>
                          </m:r>
                        </m:den>
                      </m:f>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𝑝</m:t>
                          </m:r>
                        </m:e>
                        <m:sup>
                          <m:r>
                            <a:rPr lang="it-IT" b="0" i="1" smtClean="0">
                              <a:solidFill>
                                <a:schemeClr val="bg1"/>
                              </a:solidFill>
                              <a:latin typeface="Cambria Math" panose="02040503050406030204" pitchFamily="18" charset="0"/>
                              <a:ea typeface="Cambria Math" panose="02040503050406030204" pitchFamily="18" charset="0"/>
                            </a:rPr>
                            <m:t>𝑘</m:t>
                          </m:r>
                        </m:sup>
                      </m:sSup>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𝑞</m:t>
                          </m:r>
                        </m:e>
                        <m:sup>
                          <m:r>
                            <a:rPr lang="it-IT" b="0" i="1" smtClean="0">
                              <a:solidFill>
                                <a:schemeClr val="bg1"/>
                              </a:solidFill>
                              <a:latin typeface="Cambria Math" panose="02040503050406030204" pitchFamily="18" charset="0"/>
                              <a:ea typeface="Cambria Math" panose="02040503050406030204" pitchFamily="18" charset="0"/>
                            </a:rPr>
                            <m:t>2</m:t>
                          </m:r>
                          <m:r>
                            <a:rPr lang="it-IT" b="0" i="1" smtClean="0">
                              <a:solidFill>
                                <a:schemeClr val="bg1"/>
                              </a:solidFill>
                              <a:latin typeface="Cambria Math" panose="02040503050406030204" pitchFamily="18" charset="0"/>
                              <a:ea typeface="Cambria Math" panose="02040503050406030204" pitchFamily="18" charset="0"/>
                            </a:rPr>
                            <m:t>𝑁</m:t>
                          </m:r>
                          <m:r>
                            <a:rPr lang="it-IT" b="0" i="1" smtClean="0">
                              <a:solidFill>
                                <a:schemeClr val="bg1"/>
                              </a:solidFill>
                              <a:latin typeface="Cambria Math" panose="02040503050406030204" pitchFamily="18" charset="0"/>
                              <a:ea typeface="Cambria Math" panose="02040503050406030204" pitchFamily="18" charset="0"/>
                            </a:rPr>
                            <m:t>−</m:t>
                          </m:r>
                          <m:r>
                            <a:rPr lang="it-IT" b="0" i="1" smtClean="0">
                              <a:solidFill>
                                <a:schemeClr val="bg1"/>
                              </a:solidFill>
                              <a:latin typeface="Cambria Math" panose="02040503050406030204" pitchFamily="18" charset="0"/>
                              <a:ea typeface="Cambria Math" panose="02040503050406030204" pitchFamily="18" charset="0"/>
                            </a:rPr>
                            <m:t>𝑘</m:t>
                          </m:r>
                        </m:sup>
                      </m:sSup>
                    </m:oMath>
                  </m:oMathPara>
                </a14:m>
                <a:endParaRPr lang="it-IT" dirty="0">
                  <a:solidFill>
                    <a:schemeClr val="bg1"/>
                  </a:solidFill>
                </a:endParaRPr>
              </a:p>
            </p:txBody>
          </p:sp>
        </mc:Choice>
        <mc:Fallback xmlns="">
          <p:sp>
            <p:nvSpPr>
              <p:cNvPr id="34819" name="Rectangle 3"/>
              <p:cNvSpPr>
                <a:spLocks noGrp="1" noRot="1" noChangeAspect="1" noMove="1" noResize="1" noEditPoints="1" noAdjustHandles="1" noChangeArrowheads="1" noChangeShapeType="1" noTextEdit="1"/>
              </p:cNvSpPr>
              <p:nvPr>
                <p:ph type="body" idx="1"/>
              </p:nvPr>
            </p:nvSpPr>
            <p:spPr>
              <a:xfrm>
                <a:off x="457200" y="1567724"/>
                <a:ext cx="8229600" cy="4525963"/>
              </a:xfrm>
              <a:blipFill>
                <a:blip r:embed="rId2"/>
                <a:stretch>
                  <a:fillRect l="-1111" t="-1077"/>
                </a:stretch>
              </a:blipFill>
            </p:spPr>
            <p:txBody>
              <a:bodyPr/>
              <a:lstStyle/>
              <a:p>
                <a:r>
                  <a:rPr lang="it-IT">
                    <a:noFill/>
                  </a:rPr>
                  <a:t> </a:t>
                </a:r>
              </a:p>
            </p:txBody>
          </p:sp>
        </mc:Fallback>
      </mc:AlternateContent>
      <p:sp>
        <p:nvSpPr>
          <p:cNvPr id="3" name="Ovale 2"/>
          <p:cNvSpPr/>
          <p:nvPr/>
        </p:nvSpPr>
        <p:spPr>
          <a:xfrm>
            <a:off x="3027968" y="3424909"/>
            <a:ext cx="2232248"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ccia a destra 3"/>
          <p:cNvSpPr/>
          <p:nvPr/>
        </p:nvSpPr>
        <p:spPr>
          <a:xfrm rot="5201085">
            <a:off x="3877622" y="5382292"/>
            <a:ext cx="584236" cy="3600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p:cNvSpPr txBox="1"/>
          <p:nvPr/>
        </p:nvSpPr>
        <p:spPr>
          <a:xfrm>
            <a:off x="2339752" y="5939393"/>
            <a:ext cx="3659976" cy="646331"/>
          </a:xfrm>
          <a:prstGeom prst="rect">
            <a:avLst/>
          </a:prstGeom>
          <a:noFill/>
        </p:spPr>
        <p:txBody>
          <a:bodyPr wrap="none" rtlCol="0">
            <a:spAutoFit/>
          </a:bodyPr>
          <a:lstStyle/>
          <a:p>
            <a:pPr algn="ctr"/>
            <a:r>
              <a:rPr lang="it-IT" dirty="0">
                <a:solidFill>
                  <a:srgbClr val="FFC000"/>
                </a:solidFill>
              </a:rPr>
              <a:t>Coefficiente binomiale</a:t>
            </a:r>
          </a:p>
          <a:p>
            <a:r>
              <a:rPr lang="it-IT" dirty="0">
                <a:solidFill>
                  <a:srgbClr val="FFC000"/>
                </a:solidFill>
              </a:rPr>
              <a:t>(numero di possibili combinazioni)</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solidFill>
                  <a:schemeClr val="bg1"/>
                </a:solidFill>
              </a:rPr>
              <a:t>Distribuzione binomiale</a:t>
            </a:r>
          </a:p>
        </p:txBody>
      </p:sp>
      <p:sp>
        <p:nvSpPr>
          <p:cNvPr id="35843" name="Rectangle 3"/>
          <p:cNvSpPr>
            <a:spLocks noGrp="1" noChangeArrowheads="1"/>
          </p:cNvSpPr>
          <p:nvPr>
            <p:ph type="body" idx="1"/>
          </p:nvPr>
        </p:nvSpPr>
        <p:spPr>
          <a:xfrm>
            <a:off x="468313" y="2781300"/>
            <a:ext cx="8229600" cy="1184275"/>
          </a:xfrm>
        </p:spPr>
        <p:txBody>
          <a:bodyPr/>
          <a:lstStyle/>
          <a:p>
            <a:pPr eaLnBrk="1" hangingPunct="1">
              <a:lnSpc>
                <a:spcPct val="80000"/>
              </a:lnSpc>
              <a:buFontTx/>
              <a:buNone/>
            </a:pPr>
            <a:r>
              <a:rPr lang="it-IT" sz="2000" dirty="0">
                <a:solidFill>
                  <a:schemeClr val="bg1"/>
                </a:solidFill>
              </a:rPr>
              <a:t>Esempio</a:t>
            </a:r>
          </a:p>
          <a:p>
            <a:pPr eaLnBrk="1" hangingPunct="1">
              <a:lnSpc>
                <a:spcPct val="80000"/>
              </a:lnSpc>
              <a:buFontTx/>
              <a:buNone/>
            </a:pPr>
            <a:r>
              <a:rPr lang="it-IT" sz="2000" dirty="0">
                <a:solidFill>
                  <a:schemeClr val="bg1"/>
                </a:solidFill>
              </a:rPr>
              <a:t>N = 5</a:t>
            </a:r>
          </a:p>
          <a:p>
            <a:pPr eaLnBrk="1" hangingPunct="1">
              <a:lnSpc>
                <a:spcPct val="80000"/>
              </a:lnSpc>
              <a:buFontTx/>
              <a:buNone/>
            </a:pPr>
            <a:r>
              <a:rPr lang="it-IT" sz="2000" dirty="0">
                <a:solidFill>
                  <a:schemeClr val="bg1"/>
                </a:solidFill>
              </a:rPr>
              <a:t>p = 0,6  </a:t>
            </a:r>
          </a:p>
          <a:p>
            <a:pPr eaLnBrk="1" hangingPunct="1">
              <a:lnSpc>
                <a:spcPct val="80000"/>
              </a:lnSpc>
              <a:buFontTx/>
              <a:buNone/>
            </a:pPr>
            <a:endParaRPr lang="it-IT" sz="2000" dirty="0">
              <a:solidFill>
                <a:schemeClr val="bg1"/>
              </a:solidFill>
            </a:endParaRPr>
          </a:p>
          <a:p>
            <a:pPr eaLnBrk="1" hangingPunct="1">
              <a:lnSpc>
                <a:spcPct val="80000"/>
              </a:lnSpc>
              <a:buFontTx/>
              <a:buNone/>
            </a:pPr>
            <a:r>
              <a:rPr lang="it-IT" sz="2000" dirty="0">
                <a:solidFill>
                  <a:schemeClr val="bg1"/>
                </a:solidFill>
              </a:rPr>
              <a:t>Probabilità che nella generazione successiva p sia uguale a 0,3 per effetto della deriva genetica (ovvero ci siano 3 alleli A):</a:t>
            </a:r>
          </a:p>
          <a:p>
            <a:pPr eaLnBrk="1" hangingPunct="1">
              <a:lnSpc>
                <a:spcPct val="80000"/>
              </a:lnSpc>
              <a:buFontTx/>
              <a:buNone/>
            </a:pPr>
            <a:endParaRPr lang="it-IT" sz="2000" dirty="0">
              <a:solidFill>
                <a:schemeClr val="bg1"/>
              </a:solidFill>
            </a:endParaRPr>
          </a:p>
        </p:txBody>
      </p:sp>
      <p:pic>
        <p:nvPicPr>
          <p:cNvPr id="35845" name="Picture 6"/>
          <p:cNvPicPr>
            <a:picLocks noChangeAspect="1" noChangeArrowheads="1"/>
          </p:cNvPicPr>
          <p:nvPr/>
        </p:nvPicPr>
        <p:blipFill>
          <a:blip r:embed="rId3"/>
          <a:srcRect/>
          <a:stretch>
            <a:fillRect/>
          </a:stretch>
        </p:blipFill>
        <p:spPr bwMode="auto">
          <a:xfrm>
            <a:off x="755650" y="4868863"/>
            <a:ext cx="6913563" cy="820737"/>
          </a:xfrm>
          <a:prstGeom prst="rect">
            <a:avLst/>
          </a:prstGeom>
          <a:noFill/>
          <a:ln w="9525" cap="sq">
            <a:noFill/>
            <a:miter lim="800000"/>
            <a:headEnd/>
            <a:tailEnd/>
          </a:ln>
          <a:effectLst/>
        </p:spPr>
      </p:pic>
      <p:sp>
        <p:nvSpPr>
          <p:cNvPr id="35846" name="Text Box 7"/>
          <p:cNvSpPr txBox="1">
            <a:spLocks noChangeArrowheads="1"/>
          </p:cNvSpPr>
          <p:nvPr/>
        </p:nvSpPr>
        <p:spPr bwMode="auto">
          <a:xfrm>
            <a:off x="7812088" y="5013325"/>
            <a:ext cx="1022350" cy="457200"/>
          </a:xfrm>
          <a:prstGeom prst="rect">
            <a:avLst/>
          </a:prstGeom>
          <a:noFill/>
          <a:ln w="9525" cap="sq">
            <a:noFill/>
            <a:miter lim="800000"/>
            <a:headEnd/>
            <a:tailEnd/>
          </a:ln>
          <a:effectLst/>
        </p:spPr>
        <p:txBody>
          <a:bodyPr wrap="none">
            <a:prstTxWarp prst="textNoShape">
              <a:avLst/>
            </a:prstTxWarp>
            <a:spAutoFit/>
          </a:bodyPr>
          <a:lstStyle/>
          <a:p>
            <a:r>
              <a:rPr lang="it-IT" sz="2400" dirty="0"/>
              <a:t>0,0425</a:t>
            </a:r>
          </a:p>
        </p:txBody>
      </p:sp>
      <mc:AlternateContent xmlns:mc="http://schemas.openxmlformats.org/markup-compatibility/2006" xmlns:a14="http://schemas.microsoft.com/office/drawing/2010/main">
        <mc:Choice Requires="a14">
          <p:sp>
            <p:nvSpPr>
              <p:cNvPr id="2" name="Rettangolo 1"/>
              <p:cNvSpPr/>
              <p:nvPr/>
            </p:nvSpPr>
            <p:spPr>
              <a:xfrm>
                <a:off x="2360225" y="1581390"/>
                <a:ext cx="3704411" cy="651973"/>
              </a:xfrm>
              <a:prstGeom prst="rect">
                <a:avLst/>
              </a:prstGeom>
            </p:spPr>
            <p:txBody>
              <a:bodyPr wrap="none">
                <a:spAutoFit/>
              </a:bodyPr>
              <a:lstStyle/>
              <a:p>
                <a:pPr eaLnBrk="1" hangingPunct="1">
                  <a:buFontTx/>
                  <a:buNone/>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𝑃𝑟</m:t>
                      </m:r>
                      <m:d>
                        <m:dPr>
                          <m:ctrlPr>
                            <a:rPr lang="it-IT" i="1">
                              <a:latin typeface="Cambria Math" panose="02040503050406030204" pitchFamily="18" charset="0"/>
                            </a:rPr>
                          </m:ctrlPr>
                        </m:dPr>
                        <m:e>
                          <m:r>
                            <a:rPr lang="it-IT" i="1">
                              <a:latin typeface="Cambria Math" panose="02040503050406030204" pitchFamily="18" charset="0"/>
                            </a:rPr>
                            <m:t>𝑘</m:t>
                          </m:r>
                        </m:e>
                      </m:d>
                      <m:r>
                        <a:rPr lang="it-IT">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num>
                        <m:den>
                          <m:r>
                            <a:rPr lang="it-IT" i="1">
                              <a:latin typeface="Cambria Math" panose="02040503050406030204" pitchFamily="18" charset="0"/>
                            </a:rPr>
                            <m:t>𝑘</m:t>
                          </m:r>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r>
                                <a:rPr lang="it-IT" i="1">
                                  <a:latin typeface="Cambria Math" panose="02040503050406030204" pitchFamily="18" charset="0"/>
                                </a:rPr>
                                <m:t>𝑘</m:t>
                              </m:r>
                            </m:e>
                          </m:d>
                          <m:r>
                            <a:rPr lang="it-IT" i="1">
                              <a:latin typeface="Cambria Math" panose="02040503050406030204" pitchFamily="18" charset="0"/>
                            </a:rPr>
                            <m:t>!</m:t>
                          </m:r>
                        </m:den>
                      </m:f>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𝑝</m:t>
                          </m:r>
                        </m:e>
                        <m:sup>
                          <m:r>
                            <a:rPr lang="it-IT" i="1">
                              <a:latin typeface="Cambria Math" panose="02040503050406030204" pitchFamily="18" charset="0"/>
                              <a:ea typeface="Cambria Math" panose="02040503050406030204" pitchFamily="18" charset="0"/>
                            </a:rPr>
                            <m:t>𝑘</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𝑞</m:t>
                          </m:r>
                        </m:e>
                        <m:sup>
                          <m:r>
                            <a:rPr lang="it-IT"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𝑁</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𝑘</m:t>
                          </m:r>
                        </m:sup>
                      </m:sSup>
                    </m:oMath>
                  </m:oMathPara>
                </a14:m>
                <a:endParaRPr lang="it-IT" dirty="0"/>
              </a:p>
            </p:txBody>
          </p:sp>
        </mc:Choice>
        <mc:Fallback xmlns="">
          <p:sp>
            <p:nvSpPr>
              <p:cNvPr id="2" name="Rettangolo 1"/>
              <p:cNvSpPr>
                <a:spLocks noRot="1" noChangeAspect="1" noMove="1" noResize="1" noEditPoints="1" noAdjustHandles="1" noChangeArrowheads="1" noChangeShapeType="1" noTextEdit="1"/>
              </p:cNvSpPr>
              <p:nvPr/>
            </p:nvSpPr>
            <p:spPr>
              <a:xfrm>
                <a:off x="2360225" y="1581390"/>
                <a:ext cx="3704411" cy="651973"/>
              </a:xfrm>
              <a:prstGeom prst="rect">
                <a:avLst/>
              </a:prstGeom>
              <a:blipFill>
                <a:blip r:embed="rId4"/>
                <a:stretch>
                  <a:fillRect/>
                </a:stretch>
              </a:blipFill>
            </p:spPr>
            <p:txBody>
              <a:bodyPr/>
              <a:lstStyle/>
              <a:p>
                <a:r>
                  <a:rPr lang="it-IT">
                    <a:noFill/>
                  </a:rPr>
                  <a:t> </a:t>
                </a:r>
              </a:p>
            </p:txBody>
          </p:sp>
        </mc:Fallback>
      </mc:AlternateContent>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40062</TotalTime>
  <Words>2246</Words>
  <Application>Microsoft Office PowerPoint</Application>
  <PresentationFormat>Presentazione su schermo (4:3)</PresentationFormat>
  <Paragraphs>222</Paragraphs>
  <Slides>27</Slides>
  <Notes>4</Notes>
  <HiddenSlides>0</HiddenSlides>
  <MMClips>0</MMClips>
  <ScaleCrop>false</ScaleCrop>
  <HeadingPairs>
    <vt:vector size="8" baseType="variant">
      <vt:variant>
        <vt:lpstr>Caratteri utilizzati</vt:lpstr>
      </vt:variant>
      <vt:variant>
        <vt:i4>14</vt:i4>
      </vt:variant>
      <vt:variant>
        <vt:lpstr>Tema</vt:lpstr>
      </vt:variant>
      <vt:variant>
        <vt:i4>2</vt:i4>
      </vt:variant>
      <vt:variant>
        <vt:lpstr>Server OLE incorporati</vt:lpstr>
      </vt:variant>
      <vt:variant>
        <vt:i4>3</vt:i4>
      </vt:variant>
      <vt:variant>
        <vt:lpstr>Titoli diapositive</vt:lpstr>
      </vt:variant>
      <vt:variant>
        <vt:i4>27</vt:i4>
      </vt:variant>
    </vt:vector>
  </HeadingPairs>
  <TitlesOfParts>
    <vt:vector size="46" baseType="lpstr">
      <vt:lpstr>Arial</vt:lpstr>
      <vt:lpstr>Bodoni Bk BT</vt:lpstr>
      <vt:lpstr>Bodoni MT</vt:lpstr>
      <vt:lpstr>Bodoni MT Poster Compressed</vt:lpstr>
      <vt:lpstr>Book Antiqua</vt:lpstr>
      <vt:lpstr>Bradley Hand ITC</vt:lpstr>
      <vt:lpstr>Brush Script MT</vt:lpstr>
      <vt:lpstr>Calibri</vt:lpstr>
      <vt:lpstr>Cambria Math</vt:lpstr>
      <vt:lpstr>Symbol</vt:lpstr>
      <vt:lpstr>Tahoma</vt:lpstr>
      <vt:lpstr>Times</vt:lpstr>
      <vt:lpstr>Times New Roman</vt:lpstr>
      <vt:lpstr>Wingdings</vt:lpstr>
      <vt:lpstr>Struttura predefinita</vt:lpstr>
      <vt:lpstr>1_Struttura predefinita</vt:lpstr>
      <vt:lpstr>SPW 8.0 Graph</vt:lpstr>
      <vt:lpstr>CorelDRAW</vt:lpstr>
      <vt:lpstr>Equation</vt:lpstr>
      <vt:lpstr>Presentazione standard di PowerPoint</vt:lpstr>
      <vt:lpstr>Presentazione standard di PowerPoint</vt:lpstr>
      <vt:lpstr>Assunti della legge di Hardy-Weinberg</vt:lpstr>
      <vt:lpstr>Cosa succede se la popolazione ha una dimensione non infinita?</vt:lpstr>
      <vt:lpstr>Presentazione standard di PowerPoint</vt:lpstr>
      <vt:lpstr>Presentazione standard di PowerPoint</vt:lpstr>
      <vt:lpstr>Presentazione standard di PowerPoint</vt:lpstr>
      <vt:lpstr>Distribuzione binomiale</vt:lpstr>
      <vt:lpstr>Distribuzione binomiale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Due tipi particolari di deriva genetica</vt:lpstr>
      <vt:lpstr>Presentazione standard di PowerPoint</vt:lpstr>
      <vt:lpstr>Presentazione standard di PowerPoint</vt:lpstr>
      <vt:lpstr>Presentazione standard di PowerPoint</vt:lpstr>
      <vt:lpstr>Presentazione standard di PowerPoint</vt:lpstr>
      <vt:lpstr>Dimensione efficace della popolazione effective population size, Ne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Genetica</dc:creator>
  <cp:lastModifiedBy>Fulvio Cruciani</cp:lastModifiedBy>
  <cp:revision>441</cp:revision>
  <dcterms:created xsi:type="dcterms:W3CDTF">2014-05-23T12:00:13Z</dcterms:created>
  <dcterms:modified xsi:type="dcterms:W3CDTF">2025-11-13T14:04:21Z</dcterms:modified>
</cp:coreProperties>
</file>