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89" r:id="rId3"/>
    <p:sldId id="390" r:id="rId4"/>
    <p:sldId id="270" r:id="rId5"/>
    <p:sldId id="391" r:id="rId6"/>
    <p:sldId id="269" r:id="rId7"/>
    <p:sldId id="393" r:id="rId8"/>
    <p:sldId id="394" r:id="rId9"/>
    <p:sldId id="395" r:id="rId10"/>
    <p:sldId id="392" r:id="rId11"/>
    <p:sldId id="257" r:id="rId12"/>
    <p:sldId id="465" r:id="rId13"/>
    <p:sldId id="256" r:id="rId14"/>
    <p:sldId id="466" r:id="rId15"/>
    <p:sldId id="271" r:id="rId16"/>
    <p:sldId id="267" r:id="rId17"/>
    <p:sldId id="258" r:id="rId18"/>
    <p:sldId id="268" r:id="rId19"/>
    <p:sldId id="397" r:id="rId20"/>
    <p:sldId id="259" r:id="rId21"/>
    <p:sldId id="260" r:id="rId22"/>
    <p:sldId id="261" r:id="rId23"/>
    <p:sldId id="467" r:id="rId24"/>
    <p:sldId id="262" r:id="rId25"/>
    <p:sldId id="263" r:id="rId26"/>
    <p:sldId id="264" r:id="rId27"/>
    <p:sldId id="265" r:id="rId28"/>
    <p:sldId id="283" r:id="rId29"/>
    <p:sldId id="272" r:id="rId30"/>
    <p:sldId id="453" r:id="rId31"/>
    <p:sldId id="398" r:id="rId32"/>
    <p:sldId id="455" r:id="rId33"/>
    <p:sldId id="280" r:id="rId34"/>
    <p:sldId id="274" r:id="rId35"/>
    <p:sldId id="456" r:id="rId36"/>
    <p:sldId id="457" r:id="rId37"/>
    <p:sldId id="458" r:id="rId38"/>
    <p:sldId id="459" r:id="rId39"/>
    <p:sldId id="460" r:id="rId40"/>
    <p:sldId id="461" r:id="rId41"/>
    <p:sldId id="281" r:id="rId42"/>
    <p:sldId id="284" r:id="rId43"/>
    <p:sldId id="464" r:id="rId44"/>
    <p:sldId id="285" r:id="rId45"/>
    <p:sldId id="366" r:id="rId46"/>
    <p:sldId id="368" r:id="rId47"/>
    <p:sldId id="463" r:id="rId48"/>
    <p:sldId id="367" r:id="rId49"/>
    <p:sldId id="462" r:id="rId5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1598" autoAdjust="0"/>
  </p:normalViewPr>
  <p:slideViewPr>
    <p:cSldViewPr>
      <p:cViewPr varScale="1">
        <p:scale>
          <a:sx n="76" d="100"/>
          <a:sy n="76" d="100"/>
        </p:scale>
        <p:origin x="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35046331211"/>
          <c:y val="9.3283752047414403E-2"/>
          <c:w val="0.67702000238580995"/>
          <c:h val="0.67164301474138399"/>
        </c:manualLayout>
      </c:layout>
      <c:lineChart>
        <c:grouping val="standard"/>
        <c:varyColors val="0"/>
        <c:ser>
          <c:idx val="0"/>
          <c:order val="0"/>
          <c:tx>
            <c:strRef>
              <c:f>'Fig. 5 HW X-linked'!$C$4</c:f>
              <c:strCache>
                <c:ptCount val="1"/>
                <c:pt idx="0">
                  <c:v>maschi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X-linked'!$C$5:$C$15</c:f>
              <c:numCache>
                <c:formatCode>General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0.5</c:v>
                </c:pt>
                <c:pt idx="3">
                  <c:v>0.7</c:v>
                </c:pt>
                <c:pt idx="4">
                  <c:v>0.6</c:v>
                </c:pt>
                <c:pt idx="5">
                  <c:v>0.65</c:v>
                </c:pt>
                <c:pt idx="6">
                  <c:v>0.625</c:v>
                </c:pt>
                <c:pt idx="7">
                  <c:v>0.63749999999999996</c:v>
                </c:pt>
                <c:pt idx="8">
                  <c:v>0.63124999999999998</c:v>
                </c:pt>
                <c:pt idx="9">
                  <c:v>0.63437500000000002</c:v>
                </c:pt>
                <c:pt idx="10">
                  <c:v>0.6328125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E1-4375-A3A3-30F595B15A37}"/>
            </c:ext>
          </c:extLst>
        </c:ser>
        <c:ser>
          <c:idx val="1"/>
          <c:order val="1"/>
          <c:tx>
            <c:strRef>
              <c:f>'Fig. 5 HW X-linked'!$D$4</c:f>
              <c:strCache>
                <c:ptCount val="1"/>
                <c:pt idx="0">
                  <c:v>femmine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X-linked'!$D$5:$D$15</c:f>
              <c:numCache>
                <c:formatCode>General</c:formatCode>
                <c:ptCount val="11"/>
                <c:pt idx="0">
                  <c:v>0.9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  <c:pt idx="4">
                  <c:v>0.65</c:v>
                </c:pt>
                <c:pt idx="5">
                  <c:v>0.625</c:v>
                </c:pt>
                <c:pt idx="6">
                  <c:v>0.63749999999999996</c:v>
                </c:pt>
                <c:pt idx="7">
                  <c:v>0.63124999999999998</c:v>
                </c:pt>
                <c:pt idx="8">
                  <c:v>0.63437500000000002</c:v>
                </c:pt>
                <c:pt idx="9">
                  <c:v>0.6328125</c:v>
                </c:pt>
                <c:pt idx="10">
                  <c:v>0.63359374999999996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E1-4375-A3A3-30F595B15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5200"/>
        <c:axId val="79061376"/>
      </c:lineChart>
      <c:catAx>
        <c:axId val="3659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/>
                  <a:t>Generazioni</a:t>
                </a:r>
              </a:p>
            </c:rich>
          </c:tx>
          <c:layout>
            <c:manualLayout>
              <c:xMode val="edge"/>
              <c:yMode val="edge"/>
              <c:x val="0.395446004032105"/>
              <c:y val="0.86567320875935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0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06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i="1"/>
                  <a:t>p</a:t>
                </a:r>
              </a:p>
            </c:rich>
          </c:tx>
          <c:layout>
            <c:manualLayout>
              <c:xMode val="edge"/>
              <c:yMode val="edge"/>
              <c:x val="3.3126293995859202E-2"/>
              <c:y val="0.3731347201002859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95200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52554843687996"/>
          <c:y val="0.36940376855878099"/>
          <c:w val="0.182885182830407"/>
          <c:h val="0.1791048693540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13/10/2025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2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gene PTPRD è considerato un gene «</a:t>
            </a:r>
            <a:r>
              <a:rPr lang="it-IT" dirty="0" err="1"/>
              <a:t>tumor-soppressor</a:t>
            </a:r>
            <a:r>
              <a:rPr lang="it-IT" dirty="0"/>
              <a:t>» nel glioblastoma (figura) ed in altri tipi di tumori.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73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8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88947-AD79-4D33-A742-FFA30BCDD0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8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88947-AD79-4D33-A742-FFA30BCDD0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2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8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143B5-8D60-4284-81E8-56616B889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57D14D-4D48-431A-84E9-A144AE14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2D49C-9777-45BD-92F0-E74460BD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AD12A-0630-4652-8083-3227A8B4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4D28C6-2A90-446F-851C-C182084E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775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B37C3-BB3A-4D2C-9A97-C3AA47D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E74CD-1C61-4CA1-AF58-2F6333BF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D6D34E-8C87-4547-8D10-6A751E8B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DF599-0CDF-49CF-8D7D-CB9962AE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8BA03-B925-487F-BE10-B998514B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85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19851-6289-4F8B-8A1D-110086A0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76E309-BE2D-41C9-B13E-2AD8A77B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BE199A-BF7E-4A52-B408-1B4D3C30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647FA-FD5F-49AE-B12D-B20CB20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D87C9-3FAD-49C4-BE21-6348C117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812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32095-7D10-474B-8B20-6FBFB43F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54C9B-FE75-4C02-B49A-66E0B0F8D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4A956-7525-4200-AEFE-973201D61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E167AB-0817-477E-AA39-2ADC2E43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C2A0B8-F255-4DB2-8B13-F0AC24F0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19F9FC-10DB-4ECE-A86F-DAFB5A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690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7F529-4A66-4CDB-A7C7-60988386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6796F5-A409-4326-BEC5-019EB53D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CAEA-6D4F-44A7-8814-85EDBA5C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82E6F1-5E3B-423F-ABC2-142F35E7F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6119E1-6096-46DD-99E7-BFAFBE9DB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BBF788-9BD1-433A-B446-019B18CC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106B92-1BDF-4AF9-A347-129F5F99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6C1E9E8-B4C0-476F-A6D4-ED7F6148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64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74FFC-083F-46A9-A2C1-D3AFBD56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D426FC-9EE0-41EE-BB44-ECDF2266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F723D5-4728-4524-B37B-DE3A182F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3D8E00-733D-45B6-A8D0-A30E0181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37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737B9-5FA9-4ADF-A11A-6DAF4FBC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F6784F-3395-46C2-9D6D-E6957350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04537B-BA66-4D78-86B0-41BA6B60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06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42BAF-F630-4E1E-9A78-EF247E81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CB6941-2239-46C5-870D-EE02E5B0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04CE80-8807-45CE-ACDD-6B744E11E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A77BA9-44DD-41E8-8F73-9EA007BE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D0965-4386-42E4-A015-22C6376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0C7826-2416-444C-9670-A2004D4B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436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ABF89-4490-4499-BC3C-A61D5BD8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58E239-B782-4645-83B7-0FBB98421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576FD0-29EB-4921-919A-097C7DC95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EF354-8B5B-4553-B24B-2602440C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450AA8-F758-4477-B0ED-0F6F6BCF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9A6F90-A71E-44DB-A01D-6E547F98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57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439DF-81BB-49E7-AAA1-CE034CEF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29B9ED-32FE-4BC7-A898-E07C5382A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00E26-F647-4CB0-8818-7A1E4A4A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23C04-AD27-4D62-973C-3D6A8872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84E1A-3FA7-4D45-96D1-889D6D85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216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AC61F6-E273-4EC5-976C-C492D155D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C0F627-7646-4274-B9B2-2ECF2A69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D3BE5-DBDE-4E8F-A0F9-A8766AB8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53976-E1A6-4465-A366-D750AD21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703DB-58DB-4C85-B13E-A40A5EC8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37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AE204E-6956-4305-85FC-57739D4F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AAF88-F2D9-4D18-A296-242E658B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5FE75D-B91B-4EE1-9795-328D94D92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405C2-8A28-488C-9BB4-4B6062C3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D8CEB4-78DF-4C9C-B03E-37876CFA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7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vio.cruciani@uniroma1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learning2.uniroma1.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71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A.A. 2025/26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3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</a:t>
            </a:r>
            <a:r>
              <a:rPr lang="it-IT" altLang="en-US" sz="2000">
                <a:solidFill>
                  <a:schemeClr val="bg1"/>
                </a:solidFill>
              </a:rPr>
              <a:t>studenti: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appuntamento via email/telefono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Un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variazione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ad un locus (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codificante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meno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),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ad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sostituzione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nucleotidica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C-T: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1771" y="1676400"/>
            <a:ext cx="8991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calcolata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partire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assolute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o relative)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genotipi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Es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composta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da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CC 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20/100 = 0,20)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45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45/100 = 0,45)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35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35/100 = 0,35)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1)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assolute</a:t>
            </a:r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anche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detto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conta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degli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(20 × 2 + 45)/ (2 × 100)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(35 × 2 + 45)/ (2 × 100) = 0.575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2)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relative: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0,2 + ½ × 0,45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0,35 + ½ × 0,45 = 0.575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semplice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dimostrazione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lavagna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0466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Allele C: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Allele T: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endParaRPr lang="it-IT" dirty="0">
              <a:latin typeface="Tahoma" pitchFamily="34" charset="0"/>
            </a:endParaRPr>
          </a:p>
          <a:p>
            <a:endParaRPr lang="it-IT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6096" y="980728"/>
            <a:ext cx="144016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genetica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di un locus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biallelico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indicati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senza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far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riferimento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alla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loro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natura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molecolare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come: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chiamato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“a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grande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”)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chiamato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a piccolo)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senza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necessariamente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implicare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relazioni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dominanza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recessività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  <a:p>
            <a:pPr lvl="0"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oppure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e A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Loci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differenti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invece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indicati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lettere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differenti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Locus 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(con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alleli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A e a) e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locus B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(con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alleli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B e b)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-25000" dirty="0">
              <a:solidFill>
                <a:srgbClr val="000000"/>
              </a:solidFill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038" y="2996952"/>
            <a:ext cx="9102256" cy="3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relative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degli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indicate con le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lettere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minuscule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p e q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 (Hebrew)" charset="-79"/>
              </a:rPr>
              <a:t>(per un locus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biallelico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 (Hebrew)" charset="-79"/>
              </a:rPr>
              <a:t>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ppure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(per loci </a:t>
            </a:r>
            <a:r>
              <a:rPr kumimoji="0" lang="en-US" sz="20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multiallelici</a:t>
            </a:r>
            <a:r>
              <a:rPr kumimoji="0" lang="en-US" sz="20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Le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frequenze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genotipiche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di un locus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biallelico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vengono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generalmente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indicate con le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lettere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maiuscole</a:t>
            </a:r>
            <a:endParaRPr kumimoji="0" lang="en-US" sz="1600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P e Q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classi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 H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classe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eterozigote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Times New Roman" pitchFamily="18" charset="0"/>
                <a:cs typeface="Times New Roman (Hebrew)" charset="-79"/>
              </a:rPr>
              <a:t>La “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dimensione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si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indica con la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lettera</a:t>
            </a:r>
            <a:endParaRPr lang="en-US" sz="1900" dirty="0"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N</a:t>
            </a:r>
            <a:endParaRPr kumimoji="0" lang="en-US" sz="1900" i="0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56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036" y="495606"/>
            <a:ext cx="8686800" cy="2438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analizzando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(come quasi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sempre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accade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 un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campione</a:t>
            </a:r>
            <a:r>
              <a:rPr lang="en-US" sz="24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quella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ottenuta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.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Questa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avrà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proprio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errore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calcolato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come: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endParaRPr lang="en-US" sz="2400" dirty="0"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6" y="2215952"/>
                <a:ext cx="8305800" cy="227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 =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𝑒𝑟𝑟𝑜𝑟𝑒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it-IT" sz="2800" b="0" i="0" dirty="0">
                  <a:latin typeface="Cambria Math"/>
                </a:endParaRPr>
              </a:p>
              <a:p>
                <a:pPr algn="ctr"/>
                <a:r>
                  <a:rPr lang="it-IT" sz="2800" dirty="0"/>
                  <a:t>Nell’esempio: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/>
                                  </a:rPr>
                                  <m:t>0,575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×0,425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800">
                        <a:latin typeface="Cambria Math"/>
                      </a:rPr>
                      <m:t>= </m:t>
                    </m:r>
                    <m:r>
                      <a:rPr lang="it-IT" sz="2800" i="1">
                        <a:latin typeface="Cambria Math"/>
                        <a:ea typeface="Cambria Math"/>
                      </a:rPr>
                      <m:t>±0,035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  <a:p>
                <a:pPr algn="ctr"/>
                <a:r>
                  <a:rPr lang="it-IT" sz="2800" dirty="0"/>
                  <a:t> </a:t>
                </a:r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5952"/>
                <a:ext cx="8305800" cy="2276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971800" y="188640"/>
            <a:ext cx="41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STIMA DI FREQUENZE ALLELICHE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384853" y="4492857"/>
                <a:ext cx="8686800" cy="174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Dove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p</a:t>
                </a:r>
                <a:r>
                  <a:rPr lang="en-US" sz="2400" i="1" baseline="-25000" dirty="0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rappresenta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uno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qualsiasi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degli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al locus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considerato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(2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precedente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, per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l’errore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sarà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uguale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ed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è la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dimensione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del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campione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(100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).</a:t>
                </a:r>
              </a:p>
              <a:p>
                <a:endParaRPr lang="it-IT" sz="2400" dirty="0">
                  <a:latin typeface="Times New Roman" pitchFamily="18" charset="0"/>
                  <a:cs typeface="Times New Roman (Hebrew)" charset="-79"/>
                </a:endParaRPr>
              </a:p>
              <a:p>
                <a:r>
                  <a:rPr lang="it-IT" sz="2400" dirty="0">
                    <a:latin typeface="Times New Roman" pitchFamily="18" charset="0"/>
                    <a:cs typeface="Times New Roman (Hebrew)" charset="-79"/>
                  </a:rPr>
                  <a:t>L’intervallo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1.96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𝑒</m:t>
                    </m:r>
                    <m:r>
                      <a:rPr lang="it-IT" sz="2400" b="0" i="1" smtClean="0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/>
                      </a:rPr>
                      <m:t>𝑠</m:t>
                    </m:r>
                    <m:r>
                      <a:rPr lang="it-IT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it-IT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h𝑎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𝑢𝑛𝑎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𝑝𝑟𝑜𝑏𝑎𝑏𝑖𝑙𝑖𝑡</m:t>
                      </m:r>
                      <m:r>
                        <a:rPr lang="it-IT" sz="2400" b="0" i="1" smtClean="0">
                          <a:latin typeface="Cambria Math"/>
                        </a:rPr>
                        <m:t>à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</m:t>
                      </m:r>
                      <m:r>
                        <a:rPr lang="it-IT" sz="2400" b="0" i="1" smtClean="0">
                          <a:latin typeface="Cambria Math"/>
                        </a:rPr>
                        <m:t> 95% </m:t>
                      </m:r>
                      <m:r>
                        <a:rPr lang="it-IT" sz="2400" b="0" i="1" smtClean="0">
                          <a:latin typeface="Cambria Math"/>
                        </a:rPr>
                        <m:t>𝑑𝑖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𝑐𝑜𝑚𝑝𝑟𝑒𝑛𝑑𝑒𝑟𝑒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/>
                        </a:rPr>
                        <m:t>vera</m:t>
                      </m:r>
                    </m:oMath>
                  </m:oMathPara>
                </a14:m>
                <a:endParaRPr lang="it-IT" sz="24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𝑓𝑟𝑒𝑞𝑢𝑒𝑛𝑧𝑎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𝑎𝑙𝑙𝑒𝑙𝑖𝑐𝑎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𝑝𝑜𝑝𝑜𝑙𝑎𝑧𝑖𝑜𝑛𝑒</m:t>
                      </m:r>
                    </m:oMath>
                  </m:oMathPara>
                </a14:m>
                <a:endParaRPr lang="it-IT" sz="2400" b="0" dirty="0">
                  <a:latin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Prende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il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nome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di “</a:t>
                </a:r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 (Hebrew)" charset="-79"/>
                  </a:rPr>
                  <a:t>intervallo di </a:t>
                </a:r>
                <a:r>
                  <a:rPr lang="en-US" sz="24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 (Hebrew)" charset="-79"/>
                  </a:rPr>
                  <a:t>confidenza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” al 95%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853" y="4492857"/>
                <a:ext cx="8686800" cy="1747181"/>
              </a:xfrm>
              <a:prstGeom prst="rect">
                <a:avLst/>
              </a:prstGeom>
              <a:blipFill>
                <a:blip r:embed="rId3"/>
                <a:stretch>
                  <a:fillRect t="-39024" b="-4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un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è 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frequenza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relativa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con cui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lunga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prove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ripetute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sotto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condizioni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simili</a:t>
            </a: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“A”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(A) 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“B”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(B)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esclude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o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+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somma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non cambia la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e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×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del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prodotto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1609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6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Legge di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64659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Assunzioni della legge di Hardy-Weinberg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(modello base)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7638"/>
            <a:ext cx="8712968" cy="4525963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La specie è </a:t>
            </a:r>
            <a:r>
              <a:rPr lang="en-US" sz="2400" b="1" dirty="0" err="1">
                <a:solidFill>
                  <a:srgbClr val="FFFF00"/>
                </a:solidFill>
              </a:rPr>
              <a:t>diploide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riproduzione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sessuale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Le </a:t>
            </a:r>
            <a:r>
              <a:rPr lang="en-US" sz="2400" b="1" dirty="0" err="1">
                <a:solidFill>
                  <a:schemeClr val="bg1"/>
                </a:solidFill>
              </a:rPr>
              <a:t>generazioni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sono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sovrapposte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Il gene </a:t>
            </a:r>
            <a:r>
              <a:rPr lang="en-US" sz="2400" b="1" dirty="0" err="1">
                <a:solidFill>
                  <a:schemeClr val="bg1"/>
                </a:solidFill>
              </a:rPr>
              <a:t>considerato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biallelico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Uguali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frequenze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alleliche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nei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maschi</a:t>
            </a:r>
            <a:r>
              <a:rPr lang="en-US" sz="2400" b="1" dirty="0">
                <a:solidFill>
                  <a:srgbClr val="FFFF00"/>
                </a:solidFill>
              </a:rPr>
              <a:t> e </a:t>
            </a:r>
            <a:r>
              <a:rPr lang="en-US" sz="2400" b="1" dirty="0" err="1">
                <a:solidFill>
                  <a:srgbClr val="FFFF00"/>
                </a:solidFill>
              </a:rPr>
              <a:t>nelle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femmine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L’accoppiamento</a:t>
            </a:r>
            <a:r>
              <a:rPr lang="en-US" sz="2400" b="1" dirty="0">
                <a:solidFill>
                  <a:srgbClr val="FFFF00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casuale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migrazione</a:t>
            </a:r>
            <a:endParaRPr lang="en-US" sz="2400" b="1" dirty="0">
              <a:solidFill>
                <a:srgbClr val="FFFF00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selezione</a:t>
            </a:r>
            <a:endParaRPr lang="en-US" sz="2400" b="1" dirty="0">
              <a:solidFill>
                <a:srgbClr val="FFFF00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La </a:t>
            </a:r>
            <a:r>
              <a:rPr lang="en-US" sz="2400" b="1" dirty="0" err="1">
                <a:solidFill>
                  <a:srgbClr val="FFFF00"/>
                </a:solidFill>
              </a:rPr>
              <a:t>popolazione</a:t>
            </a:r>
            <a:r>
              <a:rPr lang="en-US" sz="2400" b="1" dirty="0">
                <a:solidFill>
                  <a:srgbClr val="FFFF00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infinita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1" y="1002582"/>
            <a:ext cx="46180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485032" y="3170818"/>
            <a:ext cx="1803400" cy="2336800"/>
            <a:chOff x="3591" y="2871"/>
            <a:chExt cx="1136" cy="1472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591" y="2905"/>
              <a:ext cx="113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p</a:t>
              </a:r>
              <a:r>
                <a:rPr lang="en-US" sz="2400" baseline="300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q</a:t>
              </a:r>
              <a:r>
                <a:rPr lang="en-US" sz="2400" baseline="300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	= 2pq</a:t>
              </a:r>
            </a:p>
            <a:p>
              <a:endParaRPr lang="en-US" sz="2400" dirty="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854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50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16" y="2921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AA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730" y="3749"/>
              <a:ext cx="388" cy="356"/>
              <a:chOff x="402" y="3337"/>
              <a:chExt cx="388" cy="356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525" y="3337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621" y="3337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402" y="3405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3714" y="3320"/>
              <a:ext cx="382" cy="357"/>
              <a:chOff x="392" y="3824"/>
              <a:chExt cx="382" cy="357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521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617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92" y="3893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79512" y="620688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p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   q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136032" y="838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059832" y="13716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019800" y="144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467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676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179512" y="1873543"/>
            <a:ext cx="3719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Dopo una generazione di </a:t>
            </a:r>
          </a:p>
          <a:p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unione casuale dei gameti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Le frequenze genotipiche saranno: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800600" y="42672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543800" y="1447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23528" y="5730710"/>
            <a:ext cx="79594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Mentre le frequenze alleliche saranno:  	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p’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= 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½ 2pq = p (p + q) 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= p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					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q’ =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½ 2pq = q (q + p) = 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47667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Quadrato di </a:t>
            </a:r>
            <a:r>
              <a:rPr lang="it-IT" dirty="0" err="1">
                <a:solidFill>
                  <a:schemeClr val="bg1"/>
                </a:solidFill>
              </a:rPr>
              <a:t>Punnet</a:t>
            </a:r>
            <a:r>
              <a:rPr lang="it-IT" dirty="0">
                <a:solidFill>
                  <a:schemeClr val="bg1"/>
                </a:solidFill>
              </a:rPr>
              <a:t> – </a:t>
            </a:r>
            <a:r>
              <a:rPr lang="it-IT" dirty="0">
                <a:solidFill>
                  <a:srgbClr val="FFFF00"/>
                </a:solidFill>
              </a:rPr>
              <a:t>Unione casuale dei gameti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496944" cy="452596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1. </a:t>
            </a:r>
            <a:r>
              <a:rPr lang="it-IT" sz="2400" dirty="0">
                <a:solidFill>
                  <a:srgbClr val="FFFF00"/>
                </a:solidFill>
              </a:rPr>
              <a:t>Le frequenze genotipiche raggiungono l</a:t>
            </a:r>
            <a:r>
              <a:rPr lang="it-IT" sz="2400" i="1" dirty="0">
                <a:solidFill>
                  <a:srgbClr val="FFFF00"/>
                </a:solidFill>
              </a:rPr>
              <a:t>’equilibrio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in una sola generazione di accoppiamenti casuali, con valori pari a: 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baseline="30000" dirty="0">
                <a:solidFill>
                  <a:schemeClr val="bg1"/>
                </a:solidFill>
              </a:rPr>
              <a:t>2</a:t>
            </a:r>
            <a:r>
              <a:rPr lang="it-IT" sz="2400" dirty="0">
                <a:solidFill>
                  <a:schemeClr val="bg1"/>
                </a:solidFill>
              </a:rPr>
              <a:t> (omozigoti tipo 1)</a:t>
            </a:r>
          </a:p>
          <a:p>
            <a:pPr algn="ctr"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2pq (eterozigoti)</a:t>
            </a:r>
          </a:p>
          <a:p>
            <a:pPr algn="ctr"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q</a:t>
            </a:r>
            <a:r>
              <a:rPr lang="it-IT" sz="2400" baseline="30000" dirty="0">
                <a:solidFill>
                  <a:schemeClr val="bg1"/>
                </a:solidFill>
              </a:rPr>
              <a:t>2 </a:t>
            </a:r>
            <a:r>
              <a:rPr lang="it-IT" sz="2400" dirty="0">
                <a:solidFill>
                  <a:schemeClr val="bg1"/>
                </a:solidFill>
              </a:rPr>
              <a:t>(omozigoti tipo 2)</a:t>
            </a:r>
          </a:p>
          <a:p>
            <a:pPr>
              <a:buFontTx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2. </a:t>
            </a:r>
            <a:r>
              <a:rPr lang="it-IT" sz="2400" dirty="0">
                <a:solidFill>
                  <a:srgbClr val="FFFF00"/>
                </a:solidFill>
              </a:rPr>
              <a:t>Le frequenze alleliche rimangono costanti nel tempo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35696" y="476672"/>
            <a:ext cx="539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Equilibrio di Hardy-Weinberg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4080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Principio di Hardy-Weinberg: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dimostrazione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caso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accoppiamento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casuale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anziché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casuale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gameti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7" y="1052736"/>
            <a:ext cx="8069502" cy="53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176"/>
            <a:ext cx="91566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raggiungono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l’equilibrio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in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estremo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ipotetica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quale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assenti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(per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ricavare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considerare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tutti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possibili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tipi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incroci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6115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734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115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734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211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3830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211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3830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6115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7734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2211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3830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8307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926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8307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926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4403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6022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4403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6022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8307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9926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403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56022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6115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7734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6115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734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42211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3830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2211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3830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115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734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2211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3830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8307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9926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8307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9926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54403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6022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54403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6022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8307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9926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403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6022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0019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1638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30019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31638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019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31638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0019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1638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0019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1638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30019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31638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6115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7734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42211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43830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36115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734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211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3830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8307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49926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54403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6022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48307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9926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4403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56022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30019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31638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0019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1638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4139952" y="3356992"/>
            <a:ext cx="360040" cy="896045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776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929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776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929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776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929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5776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5929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5776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5929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5776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929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5776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5929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5776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5929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50149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67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50149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5167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50149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167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50149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167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0149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5167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50149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5167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50149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3" name="Oval 113"/>
          <p:cNvSpPr>
            <a:spLocks noChangeArrowheads="1"/>
          </p:cNvSpPr>
          <p:nvPr/>
        </p:nvSpPr>
        <p:spPr bwMode="auto">
          <a:xfrm>
            <a:off x="5167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4" name="Oval 114"/>
          <p:cNvSpPr>
            <a:spLocks noChangeArrowheads="1"/>
          </p:cNvSpPr>
          <p:nvPr/>
        </p:nvSpPr>
        <p:spPr bwMode="auto">
          <a:xfrm>
            <a:off x="50149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5167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4557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47101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4557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47101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4557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47101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2" name="Oval 122"/>
          <p:cNvSpPr>
            <a:spLocks noChangeArrowheads="1"/>
          </p:cNvSpPr>
          <p:nvPr/>
        </p:nvSpPr>
        <p:spPr bwMode="auto">
          <a:xfrm>
            <a:off x="4557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3" name="Oval 123"/>
          <p:cNvSpPr>
            <a:spLocks noChangeArrowheads="1"/>
          </p:cNvSpPr>
          <p:nvPr/>
        </p:nvSpPr>
        <p:spPr bwMode="auto">
          <a:xfrm>
            <a:off x="47101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4" name="Oval 124"/>
          <p:cNvSpPr>
            <a:spLocks noChangeArrowheads="1"/>
          </p:cNvSpPr>
          <p:nvPr/>
        </p:nvSpPr>
        <p:spPr bwMode="auto">
          <a:xfrm>
            <a:off x="4557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5" name="Oval 125"/>
          <p:cNvSpPr>
            <a:spLocks noChangeArrowheads="1"/>
          </p:cNvSpPr>
          <p:nvPr/>
        </p:nvSpPr>
        <p:spPr bwMode="auto">
          <a:xfrm>
            <a:off x="47101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6" name="Oval 126"/>
          <p:cNvSpPr>
            <a:spLocks noChangeArrowheads="1"/>
          </p:cNvSpPr>
          <p:nvPr/>
        </p:nvSpPr>
        <p:spPr bwMode="auto">
          <a:xfrm>
            <a:off x="4557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7" name="Oval 127"/>
          <p:cNvSpPr>
            <a:spLocks noChangeArrowheads="1"/>
          </p:cNvSpPr>
          <p:nvPr/>
        </p:nvSpPr>
        <p:spPr bwMode="auto">
          <a:xfrm>
            <a:off x="47101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8" name="Oval 128"/>
          <p:cNvSpPr>
            <a:spLocks noChangeArrowheads="1"/>
          </p:cNvSpPr>
          <p:nvPr/>
        </p:nvSpPr>
        <p:spPr bwMode="auto">
          <a:xfrm>
            <a:off x="4557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9" name="Oval 129"/>
          <p:cNvSpPr>
            <a:spLocks noChangeArrowheads="1"/>
          </p:cNvSpPr>
          <p:nvPr/>
        </p:nvSpPr>
        <p:spPr bwMode="auto">
          <a:xfrm>
            <a:off x="47101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4557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7101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100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4252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4100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4252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4100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4252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4100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4252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4100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1" name="Oval 141"/>
          <p:cNvSpPr>
            <a:spLocks noChangeArrowheads="1"/>
          </p:cNvSpPr>
          <p:nvPr/>
        </p:nvSpPr>
        <p:spPr bwMode="auto">
          <a:xfrm>
            <a:off x="4252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2" name="Oval 142"/>
          <p:cNvSpPr>
            <a:spLocks noChangeArrowheads="1"/>
          </p:cNvSpPr>
          <p:nvPr/>
        </p:nvSpPr>
        <p:spPr bwMode="auto">
          <a:xfrm>
            <a:off x="4100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3" name="Oval 143"/>
          <p:cNvSpPr>
            <a:spLocks noChangeArrowheads="1"/>
          </p:cNvSpPr>
          <p:nvPr/>
        </p:nvSpPr>
        <p:spPr bwMode="auto">
          <a:xfrm>
            <a:off x="4252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4" name="Oval 144"/>
          <p:cNvSpPr>
            <a:spLocks noChangeArrowheads="1"/>
          </p:cNvSpPr>
          <p:nvPr/>
        </p:nvSpPr>
        <p:spPr bwMode="auto">
          <a:xfrm>
            <a:off x="4100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4252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6" name="Oval 146"/>
          <p:cNvSpPr>
            <a:spLocks noChangeArrowheads="1"/>
          </p:cNvSpPr>
          <p:nvPr/>
        </p:nvSpPr>
        <p:spPr bwMode="auto">
          <a:xfrm>
            <a:off x="4100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4252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32623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9" name="Oval 149"/>
          <p:cNvSpPr>
            <a:spLocks noChangeArrowheads="1"/>
          </p:cNvSpPr>
          <p:nvPr/>
        </p:nvSpPr>
        <p:spPr bwMode="auto">
          <a:xfrm>
            <a:off x="3414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32623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1" name="Oval 151"/>
          <p:cNvSpPr>
            <a:spLocks noChangeArrowheads="1"/>
          </p:cNvSpPr>
          <p:nvPr/>
        </p:nvSpPr>
        <p:spPr bwMode="auto">
          <a:xfrm>
            <a:off x="3414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2" name="Oval 152"/>
          <p:cNvSpPr>
            <a:spLocks noChangeArrowheads="1"/>
          </p:cNvSpPr>
          <p:nvPr/>
        </p:nvSpPr>
        <p:spPr bwMode="auto">
          <a:xfrm>
            <a:off x="32623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3414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4" name="Oval 154"/>
          <p:cNvSpPr>
            <a:spLocks noChangeArrowheads="1"/>
          </p:cNvSpPr>
          <p:nvPr/>
        </p:nvSpPr>
        <p:spPr bwMode="auto">
          <a:xfrm>
            <a:off x="32623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5" name="Oval 155"/>
          <p:cNvSpPr>
            <a:spLocks noChangeArrowheads="1"/>
          </p:cNvSpPr>
          <p:nvPr/>
        </p:nvSpPr>
        <p:spPr bwMode="auto">
          <a:xfrm>
            <a:off x="3414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32623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7" name="Oval 157"/>
          <p:cNvSpPr>
            <a:spLocks noChangeArrowheads="1"/>
          </p:cNvSpPr>
          <p:nvPr/>
        </p:nvSpPr>
        <p:spPr bwMode="auto">
          <a:xfrm>
            <a:off x="3414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8" name="Oval 158"/>
          <p:cNvSpPr>
            <a:spLocks noChangeArrowheads="1"/>
          </p:cNvSpPr>
          <p:nvPr/>
        </p:nvSpPr>
        <p:spPr bwMode="auto">
          <a:xfrm>
            <a:off x="32623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3414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32623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1" name="Oval 161"/>
          <p:cNvSpPr>
            <a:spLocks noChangeArrowheads="1"/>
          </p:cNvSpPr>
          <p:nvPr/>
        </p:nvSpPr>
        <p:spPr bwMode="auto">
          <a:xfrm>
            <a:off x="3414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32623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3" name="Oval 163"/>
          <p:cNvSpPr>
            <a:spLocks noChangeArrowheads="1"/>
          </p:cNvSpPr>
          <p:nvPr/>
        </p:nvSpPr>
        <p:spPr bwMode="auto">
          <a:xfrm>
            <a:off x="3414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4" name="Oval 164"/>
          <p:cNvSpPr>
            <a:spLocks noChangeArrowheads="1"/>
          </p:cNvSpPr>
          <p:nvPr/>
        </p:nvSpPr>
        <p:spPr bwMode="auto">
          <a:xfrm>
            <a:off x="32623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34147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6" name="Oval 166"/>
          <p:cNvSpPr>
            <a:spLocks noChangeArrowheads="1"/>
          </p:cNvSpPr>
          <p:nvPr/>
        </p:nvSpPr>
        <p:spPr bwMode="auto">
          <a:xfrm>
            <a:off x="28051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7" name="Oval 167"/>
          <p:cNvSpPr>
            <a:spLocks noChangeArrowheads="1"/>
          </p:cNvSpPr>
          <p:nvPr/>
        </p:nvSpPr>
        <p:spPr bwMode="auto">
          <a:xfrm>
            <a:off x="2957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8" name="Oval 168"/>
          <p:cNvSpPr>
            <a:spLocks noChangeArrowheads="1"/>
          </p:cNvSpPr>
          <p:nvPr/>
        </p:nvSpPr>
        <p:spPr bwMode="auto">
          <a:xfrm>
            <a:off x="28051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9" name="Oval 169"/>
          <p:cNvSpPr>
            <a:spLocks noChangeArrowheads="1"/>
          </p:cNvSpPr>
          <p:nvPr/>
        </p:nvSpPr>
        <p:spPr bwMode="auto">
          <a:xfrm>
            <a:off x="2957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0" name="Oval 170"/>
          <p:cNvSpPr>
            <a:spLocks noChangeArrowheads="1"/>
          </p:cNvSpPr>
          <p:nvPr/>
        </p:nvSpPr>
        <p:spPr bwMode="auto">
          <a:xfrm>
            <a:off x="28051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1" name="Oval 171"/>
          <p:cNvSpPr>
            <a:spLocks noChangeArrowheads="1"/>
          </p:cNvSpPr>
          <p:nvPr/>
        </p:nvSpPr>
        <p:spPr bwMode="auto">
          <a:xfrm>
            <a:off x="2957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2" name="Oval 172"/>
          <p:cNvSpPr>
            <a:spLocks noChangeArrowheads="1"/>
          </p:cNvSpPr>
          <p:nvPr/>
        </p:nvSpPr>
        <p:spPr bwMode="auto">
          <a:xfrm>
            <a:off x="28051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3" name="Oval 173"/>
          <p:cNvSpPr>
            <a:spLocks noChangeArrowheads="1"/>
          </p:cNvSpPr>
          <p:nvPr/>
        </p:nvSpPr>
        <p:spPr bwMode="auto">
          <a:xfrm>
            <a:off x="2957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4" name="Oval 174"/>
          <p:cNvSpPr>
            <a:spLocks noChangeArrowheads="1"/>
          </p:cNvSpPr>
          <p:nvPr/>
        </p:nvSpPr>
        <p:spPr bwMode="auto">
          <a:xfrm>
            <a:off x="28051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5" name="Oval 175"/>
          <p:cNvSpPr>
            <a:spLocks noChangeArrowheads="1"/>
          </p:cNvSpPr>
          <p:nvPr/>
        </p:nvSpPr>
        <p:spPr bwMode="auto">
          <a:xfrm>
            <a:off x="2957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6" name="Oval 176"/>
          <p:cNvSpPr>
            <a:spLocks noChangeArrowheads="1"/>
          </p:cNvSpPr>
          <p:nvPr/>
        </p:nvSpPr>
        <p:spPr bwMode="auto">
          <a:xfrm>
            <a:off x="28051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7" name="Oval 177"/>
          <p:cNvSpPr>
            <a:spLocks noChangeArrowheads="1"/>
          </p:cNvSpPr>
          <p:nvPr/>
        </p:nvSpPr>
        <p:spPr bwMode="auto">
          <a:xfrm>
            <a:off x="2957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8" name="Oval 178"/>
          <p:cNvSpPr>
            <a:spLocks noChangeArrowheads="1"/>
          </p:cNvSpPr>
          <p:nvPr/>
        </p:nvSpPr>
        <p:spPr bwMode="auto">
          <a:xfrm>
            <a:off x="28051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9" name="Oval 179"/>
          <p:cNvSpPr>
            <a:spLocks noChangeArrowheads="1"/>
          </p:cNvSpPr>
          <p:nvPr/>
        </p:nvSpPr>
        <p:spPr bwMode="auto">
          <a:xfrm>
            <a:off x="2957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0" name="Oval 180"/>
          <p:cNvSpPr>
            <a:spLocks noChangeArrowheads="1"/>
          </p:cNvSpPr>
          <p:nvPr/>
        </p:nvSpPr>
        <p:spPr bwMode="auto">
          <a:xfrm>
            <a:off x="28051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1" name="Oval 181"/>
          <p:cNvSpPr>
            <a:spLocks noChangeArrowheads="1"/>
          </p:cNvSpPr>
          <p:nvPr/>
        </p:nvSpPr>
        <p:spPr bwMode="auto">
          <a:xfrm>
            <a:off x="2957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2" name="Oval 182"/>
          <p:cNvSpPr>
            <a:spLocks noChangeArrowheads="1"/>
          </p:cNvSpPr>
          <p:nvPr/>
        </p:nvSpPr>
        <p:spPr bwMode="auto">
          <a:xfrm>
            <a:off x="28051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3" name="Oval 183"/>
          <p:cNvSpPr>
            <a:spLocks noChangeArrowheads="1"/>
          </p:cNvSpPr>
          <p:nvPr/>
        </p:nvSpPr>
        <p:spPr bwMode="auto">
          <a:xfrm>
            <a:off x="29575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805113" y="6365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bg1"/>
                </a:solidFill>
              </a:rPr>
              <a:t>AA 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4338638" y="63658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5548313" y="6365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6164263" y="1503363"/>
            <a:ext cx="243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Non in equilibrio</a:t>
            </a: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2493963" y="1947863"/>
            <a:ext cx="62632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 aa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0.6	   0	  0.4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q = 0.4</a:t>
            </a:r>
          </a:p>
        </p:txBody>
      </p:sp>
      <p:sp>
        <p:nvSpPr>
          <p:cNvPr id="5309" name="Oval 189"/>
          <p:cNvSpPr>
            <a:spLocks noChangeArrowheads="1"/>
          </p:cNvSpPr>
          <p:nvPr/>
        </p:nvSpPr>
        <p:spPr bwMode="auto">
          <a:xfrm>
            <a:off x="36210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0" name="Oval 190"/>
          <p:cNvSpPr>
            <a:spLocks noChangeArrowheads="1"/>
          </p:cNvSpPr>
          <p:nvPr/>
        </p:nvSpPr>
        <p:spPr bwMode="auto">
          <a:xfrm>
            <a:off x="37830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1" name="Oval 191"/>
          <p:cNvSpPr>
            <a:spLocks noChangeArrowheads="1"/>
          </p:cNvSpPr>
          <p:nvPr/>
        </p:nvSpPr>
        <p:spPr bwMode="auto">
          <a:xfrm>
            <a:off x="42306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2" name="Oval 192"/>
          <p:cNvSpPr>
            <a:spLocks noChangeArrowheads="1"/>
          </p:cNvSpPr>
          <p:nvPr/>
        </p:nvSpPr>
        <p:spPr bwMode="auto">
          <a:xfrm>
            <a:off x="43926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3" name="Oval 193"/>
          <p:cNvSpPr>
            <a:spLocks noChangeArrowheads="1"/>
          </p:cNvSpPr>
          <p:nvPr/>
        </p:nvSpPr>
        <p:spPr bwMode="auto">
          <a:xfrm>
            <a:off x="36210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4" name="Oval 194"/>
          <p:cNvSpPr>
            <a:spLocks noChangeArrowheads="1"/>
          </p:cNvSpPr>
          <p:nvPr/>
        </p:nvSpPr>
        <p:spPr bwMode="auto">
          <a:xfrm>
            <a:off x="37830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5" name="Oval 195"/>
          <p:cNvSpPr>
            <a:spLocks noChangeArrowheads="1"/>
          </p:cNvSpPr>
          <p:nvPr/>
        </p:nvSpPr>
        <p:spPr bwMode="auto">
          <a:xfrm>
            <a:off x="42306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6" name="Oval 196"/>
          <p:cNvSpPr>
            <a:spLocks noChangeArrowheads="1"/>
          </p:cNvSpPr>
          <p:nvPr/>
        </p:nvSpPr>
        <p:spPr bwMode="auto">
          <a:xfrm>
            <a:off x="43926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7" name="Oval 197"/>
          <p:cNvSpPr>
            <a:spLocks noChangeArrowheads="1"/>
          </p:cNvSpPr>
          <p:nvPr/>
        </p:nvSpPr>
        <p:spPr bwMode="auto">
          <a:xfrm>
            <a:off x="48402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8" name="Oval 198"/>
          <p:cNvSpPr>
            <a:spLocks noChangeArrowheads="1"/>
          </p:cNvSpPr>
          <p:nvPr/>
        </p:nvSpPr>
        <p:spPr bwMode="auto">
          <a:xfrm>
            <a:off x="50022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9" name="Oval 199"/>
          <p:cNvSpPr>
            <a:spLocks noChangeArrowheads="1"/>
          </p:cNvSpPr>
          <p:nvPr/>
        </p:nvSpPr>
        <p:spPr bwMode="auto">
          <a:xfrm>
            <a:off x="54498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0" name="Oval 200"/>
          <p:cNvSpPr>
            <a:spLocks noChangeArrowheads="1"/>
          </p:cNvSpPr>
          <p:nvPr/>
        </p:nvSpPr>
        <p:spPr bwMode="auto">
          <a:xfrm>
            <a:off x="56118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1" name="Oval 201"/>
          <p:cNvSpPr>
            <a:spLocks noChangeArrowheads="1"/>
          </p:cNvSpPr>
          <p:nvPr/>
        </p:nvSpPr>
        <p:spPr bwMode="auto">
          <a:xfrm>
            <a:off x="48402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2" name="Oval 202"/>
          <p:cNvSpPr>
            <a:spLocks noChangeArrowheads="1"/>
          </p:cNvSpPr>
          <p:nvPr/>
        </p:nvSpPr>
        <p:spPr bwMode="auto">
          <a:xfrm>
            <a:off x="50022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3" name="Oval 203"/>
          <p:cNvSpPr>
            <a:spLocks noChangeArrowheads="1"/>
          </p:cNvSpPr>
          <p:nvPr/>
        </p:nvSpPr>
        <p:spPr bwMode="auto">
          <a:xfrm>
            <a:off x="54498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4" name="Oval 204"/>
          <p:cNvSpPr>
            <a:spLocks noChangeArrowheads="1"/>
          </p:cNvSpPr>
          <p:nvPr/>
        </p:nvSpPr>
        <p:spPr bwMode="auto">
          <a:xfrm>
            <a:off x="56118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" name="Oval 205"/>
          <p:cNvSpPr>
            <a:spLocks noChangeArrowheads="1"/>
          </p:cNvSpPr>
          <p:nvPr/>
        </p:nvSpPr>
        <p:spPr bwMode="auto">
          <a:xfrm>
            <a:off x="30114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" name="Oval 206"/>
          <p:cNvSpPr>
            <a:spLocks noChangeArrowheads="1"/>
          </p:cNvSpPr>
          <p:nvPr/>
        </p:nvSpPr>
        <p:spPr bwMode="auto">
          <a:xfrm>
            <a:off x="31734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" name="Oval 207"/>
          <p:cNvSpPr>
            <a:spLocks noChangeArrowheads="1"/>
          </p:cNvSpPr>
          <p:nvPr/>
        </p:nvSpPr>
        <p:spPr bwMode="auto">
          <a:xfrm>
            <a:off x="30114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8" name="Oval 208"/>
          <p:cNvSpPr>
            <a:spLocks noChangeArrowheads="1"/>
          </p:cNvSpPr>
          <p:nvPr/>
        </p:nvSpPr>
        <p:spPr bwMode="auto">
          <a:xfrm>
            <a:off x="31734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699792" y="4221088"/>
            <a:ext cx="620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</a:t>
            </a:r>
            <a:r>
              <a:rPr lang="en-US" dirty="0">
                <a:solidFill>
                  <a:schemeClr val="bg1"/>
                </a:solidFill>
              </a:rPr>
              <a:t>aa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0.36	0.48	0.16</a:t>
            </a:r>
          </a:p>
        </p:txBody>
      </p:sp>
      <p:sp>
        <p:nvSpPr>
          <p:cNvPr id="5330" name="Text Box 210"/>
          <p:cNvSpPr txBox="1">
            <a:spLocks noChangeArrowheads="1"/>
          </p:cNvSpPr>
          <p:nvPr/>
        </p:nvSpPr>
        <p:spPr bwMode="auto">
          <a:xfrm>
            <a:off x="4465638" y="3432175"/>
            <a:ext cx="308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6588224" y="5373216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p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          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2pq         q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" name="Text Box 188"/>
          <p:cNvSpPr txBox="1">
            <a:spLocks noChangeArrowheads="1"/>
          </p:cNvSpPr>
          <p:nvPr/>
        </p:nvSpPr>
        <p:spPr bwMode="auto">
          <a:xfrm>
            <a:off x="6300192" y="5877272"/>
            <a:ext cx="171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q = 0.4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Sito web di riferimento: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e-learning2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  <a:hlinkClick r:id="rId2"/>
              </a:rPr>
              <a:t>http://elearning2.uniroma1.it/</a:t>
            </a: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Iscrivetevi al corso di genetica di popolazioni su elearning2!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Le news relative all’insegnamento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(nuovi appelli, eventuali variazioni aula ed orari…)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verranno inviate all’indirizzo e-mail indicato nel sito</a:t>
            </a:r>
          </a:p>
        </p:txBody>
      </p:sp>
    </p:spTree>
    <p:extLst>
      <p:ext uri="{BB962C8B-B14F-4D97-AF65-F5344CB8AC3E}">
        <p14:creationId xmlns:p14="http://schemas.microsoft.com/office/powerpoint/2010/main" val="282507723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9310"/>
            <a:ext cx="6840760" cy="48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7200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reali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spesso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H-W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vicine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all’equilibrio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696" y="6453336"/>
            <a:ext cx="530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 (Hebrew)" charset="-79"/>
              </a:rPr>
              <a:t>http://www.micro.utexas.edu/courses/levin/bio304/popgen/popgen.html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8958"/>
          <a:stretch>
            <a:fillRect/>
          </a:stretch>
        </p:blipFill>
        <p:spPr bwMode="auto">
          <a:xfrm>
            <a:off x="539553" y="980728"/>
            <a:ext cx="38723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4899" y="4620379"/>
            <a:ext cx="1587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574861" y="2626059"/>
            <a:ext cx="1816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5136" y="25562"/>
            <a:ext cx="7355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179512" y="5145795"/>
                <a:ext cx="42953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chemeClr val="bg1"/>
                    </a:solidFill>
                  </a:rPr>
                  <a:t>La frequenza più elevata di eterozigoti si osserva per </a:t>
                </a:r>
                <a:r>
                  <a:rPr lang="it-IT" sz="1600" i="1" dirty="0">
                    <a:solidFill>
                      <a:schemeClr val="bg1"/>
                    </a:solidFill>
                  </a:rPr>
                  <a:t>p</a:t>
                </a:r>
                <a:r>
                  <a:rPr lang="it-IT" sz="1600" dirty="0">
                    <a:solidFill>
                      <a:schemeClr val="bg1"/>
                    </a:solidFill>
                  </a:rPr>
                  <a:t> = </a:t>
                </a:r>
                <a:r>
                  <a:rPr lang="it-IT" sz="1600" i="1" dirty="0">
                    <a:solidFill>
                      <a:schemeClr val="bg1"/>
                    </a:solidFill>
                  </a:rPr>
                  <a:t>q</a:t>
                </a:r>
                <a:r>
                  <a:rPr lang="it-IT" sz="1600" dirty="0">
                    <a:solidFill>
                      <a:schemeClr val="bg1"/>
                    </a:solidFill>
                  </a:rPr>
                  <a:t> = 0,5</a:t>
                </a:r>
              </a:p>
              <a:p>
                <a:r>
                  <a:rPr lang="it-IT" sz="1600" dirty="0">
                    <a:solidFill>
                      <a:schemeClr val="bg1"/>
                    </a:solidFill>
                  </a:rPr>
                  <a:t>Per </a:t>
                </a:r>
                <a:r>
                  <a:rPr lang="it-IT" sz="1600" i="1" dirty="0">
                    <a:solidFill>
                      <a:schemeClr val="bg1"/>
                    </a:solidFill>
                  </a:rPr>
                  <a:t>p</a:t>
                </a:r>
                <a:r>
                  <a:rPr lang="it-IT" sz="1600" dirty="0">
                    <a:solidFill>
                      <a:schemeClr val="bg1"/>
                    </a:solidFill>
                  </a:rPr>
                  <a:t> compreso tra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it-IT" sz="1600" dirty="0">
                  <a:solidFill>
                    <a:schemeClr val="bg1"/>
                  </a:solidFill>
                </a:endParaRPr>
              </a:p>
              <a:p>
                <a:r>
                  <a:rPr lang="it-IT" sz="1600" dirty="0">
                    <a:solidFill>
                      <a:schemeClr val="bg1"/>
                    </a:solidFill>
                  </a:rPr>
                  <a:t> la classe genotipica degli eterozigoti </a:t>
                </a:r>
              </a:p>
              <a:p>
                <a:r>
                  <a:rPr lang="it-IT" sz="1600" dirty="0">
                    <a:solidFill>
                      <a:schemeClr val="bg1"/>
                    </a:solidFill>
                  </a:rPr>
                  <a:t>è la più frequente</a:t>
                </a:r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45795"/>
                <a:ext cx="4295324" cy="1323439"/>
              </a:xfrm>
              <a:prstGeom prst="rect">
                <a:avLst/>
              </a:prstGeom>
              <a:blipFill>
                <a:blip r:embed="rId3"/>
                <a:stretch>
                  <a:fillRect l="-709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>
            <a:extLst>
              <a:ext uri="{FF2B5EF4-FFF2-40B4-BE49-F238E27FC236}">
                <a16:creationId xmlns:a16="http://schemas.microsoft.com/office/drawing/2014/main" id="{A5E1548B-E575-794E-B509-00B383A11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02" y="518596"/>
            <a:ext cx="39982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Relazione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freq.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e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6ED261D-A3D1-356B-5C33-124D3ABC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518596"/>
            <a:ext cx="39982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Triangolo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De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Finetti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35844B-5ED6-CF20-713B-C25070B8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214" y="978768"/>
            <a:ext cx="4271370" cy="36023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D20BBF-7133-59C3-641B-FB19BAE3E29D}"/>
              </a:ext>
            </a:extLst>
          </p:cNvPr>
          <p:cNvSpPr txBox="1"/>
          <p:nvPr/>
        </p:nvSpPr>
        <p:spPr>
          <a:xfrm>
            <a:off x="4783495" y="4761634"/>
            <a:ext cx="4295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Triangolo equilatero con altezza = 1.</a:t>
            </a:r>
          </a:p>
          <a:p>
            <a:r>
              <a:rPr lang="it-IT" sz="1600" dirty="0">
                <a:solidFill>
                  <a:schemeClr val="bg1"/>
                </a:solidFill>
              </a:rPr>
              <a:t>Per ciascun punto interno al triangolo equilatero, la somma delle tre perpendicolari è pari all’altezza.  Le perpendicolari rappresentano le frequenze dei tre genotipi. I punti che si trovano lungo la parabola interna rappresentano popolazioni le cui frequenze genotipiche rispettano l’equilibrio di H-W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3F205B-4C0C-01B4-0F87-94B62EAB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1" y="1412776"/>
            <a:ext cx="872697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per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verifica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dell’equilibrio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 Hardy-Weinberg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dobbiamo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Calcolare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secondo H-W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Confrontare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utilizzando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 test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statistico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test </a:t>
            </a:r>
            <a:r>
              <a:rPr lang="el-G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32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73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Calcolo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974" b="32961"/>
          <a:stretch>
            <a:fillRect/>
          </a:stretch>
        </p:blipFill>
        <p:spPr bwMode="auto">
          <a:xfrm>
            <a:off x="457200" y="14605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134" r="4082" b="7988"/>
          <a:stretch>
            <a:fillRect/>
          </a:stretch>
        </p:blipFill>
        <p:spPr bwMode="auto">
          <a:xfrm>
            <a:off x="685800" y="914400"/>
            <a:ext cx="693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047"/>
          <a:stretch>
            <a:fillRect/>
          </a:stretch>
        </p:blipFill>
        <p:spPr bwMode="auto">
          <a:xfrm>
            <a:off x="152400" y="32766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(3) Test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endParaRPr lang="en-US" sz="3200" baseline="30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62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306896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Risultato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statisticamente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non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significativo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5400" y="457199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Risultato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test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nell’esempio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4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= 0,91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= 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62"/>
              </p:ext>
            </p:extLst>
          </p:nvPr>
        </p:nvGraphicFramePr>
        <p:xfrm>
          <a:off x="457197" y="1573273"/>
          <a:ext cx="8077202" cy="2270298"/>
        </p:xfrm>
        <a:graphic>
          <a:graphicData uri="http://schemas.openxmlformats.org/drawingml/2006/table">
            <a:tbl>
              <a:tblPr/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529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8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df\p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.975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.750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.500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.250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.100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.025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.010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.005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0.00004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0.00098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0.00393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0.01579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0.10153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0.45494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1.32330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2.70554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3.84146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5.02389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6.63490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7.87944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0.01003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0.02010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0.05064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0.57536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1.38629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2.77259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4.60517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5.99146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7.37776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9.21034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10.59663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3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0.07172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0.11483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0.21580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0.35185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0.58437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1.21253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2.36597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4.10834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6.25139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7.81473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9.34840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11.34487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12.83816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0.20699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0.29711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0.48442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0.71072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1.06362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1.92256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3.35669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5.38527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7.77944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9.48773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11.14329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13.27670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14.86026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5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0.41174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0.55430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0.83121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1.14548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1.61031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2.67460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4.35146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6.62568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9.23636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11.07050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12.83250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15.08627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16.74960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 descr="http://users.libero.it/isechi/Tavole%20statistiche%20interattive_files/chi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411800" cy="19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323528" y="170080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427984" y="1628800"/>
            <a:ext cx="1224136" cy="45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1628800"/>
            <a:ext cx="573237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1628800"/>
            <a:ext cx="573237" cy="428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077072"/>
            <a:ext cx="6120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 un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valore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baseline="30000" dirty="0">
                <a:solidFill>
                  <a:schemeClr val="accent2"/>
                </a:solidFill>
                <a:latin typeface="Symbol" pitchFamily="18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= 0,91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ottiene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0,34 (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corrisponde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Attenzione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necessariamente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n-1 !!!</a:t>
            </a:r>
            <a:b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multiallelici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gli alleli sono più di due (loci multiallelici), la frequenza attesa all’equilibrio degli individui omozigoti sarà pari al quadrato della frequenza dell’allele presente in omozigosi, e quella degli eterozigoti sarà pari a due volte il prodotto delle frequenze degli alleli che si trovano in eterozigosi.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Microsatellite con tre alleli 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10 ,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frequenze  p, q, r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omozigoti:  			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eterozigoti: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qr.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35896" y="37170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8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839200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poliploidi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Nelle specie poliploidi, si raggiungono ugualmente delle frequenze genotipiche all’equilibrio dopo una sola generazione di accoppiamenti casuali.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 una specie con numero di </a:t>
            </a:r>
            <a:r>
              <a:rPr lang="it-IT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ploidia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considerando un sistema </a:t>
            </a:r>
            <a:r>
              <a:rPr lang="it-IT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biallelico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avremo delle frequenze all’equilibrio pari allo sviluppo del binomio elevato a</a:t>
            </a:r>
            <a:r>
              <a:rPr lang="it-IT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it-IT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(nota che il numero di diversi genotipi è pari a c+1)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q)</a:t>
            </a:r>
            <a:r>
              <a:rPr lang="it-IT" sz="2400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 esempio per un sistema tetraploide (con c = 4),                                   dove k = # alleli A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avranno 5 genotipi con le seguenti frequenze:                                       e (c-k) = # alleli a 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 = 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4p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6p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4pq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716016" y="3303338"/>
                <a:ext cx="5112568" cy="52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it-IT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pt-BR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d>
                          <m:d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pt-BR" sz="2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03338"/>
                <a:ext cx="5112568" cy="528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84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63000" cy="17526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studia </a:t>
            </a:r>
            <a:r>
              <a:rPr lang="it-IT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l’origine, la «quantità» e la distribuzione della variabilità genetica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presente nelle popolazioni, e come questa variabilità </a:t>
            </a:r>
            <a:r>
              <a:rPr lang="it-IT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cambia nel tempo e nello spazio.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genetica di popolazioni può quindi essere considerata come la scienza che studia la «microevoluzione», cioè l’evoluzione all’interno delle specie.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Genetica Mendeliana 	trasmissione dell’informazione genetica nelle famiglie</a:t>
            </a:r>
          </a:p>
          <a:p>
            <a:pPr algn="just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 	   trasmissione dell’</a:t>
            </a: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inform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. genetica nelle popolazioni, la genetica di popolazioni è interamente basata sulla genetica Mendeliana</a:t>
            </a: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 DI POPOLAZIONI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627784" y="508518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815802" y="537321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4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differenze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maschi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femmine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 caso in cui ci siano delle differenze nelle frequenze alleliche tra maschi e femmine, </a:t>
            </a:r>
          </a:p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Nella prima generazione le frequenze alleliche diventano uguali nei maschi e nelle femmine (e pari alla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 delle frequenze della generazione precedente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Indicando con </a:t>
            </a:r>
          </a:p>
          <a:p>
            <a:pPr algn="ctr"/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baseline="-25000" dirty="0" err="1">
                <a:solidFill>
                  <a:schemeClr val="bg1"/>
                </a:solidFill>
              </a:rPr>
              <a:t>m</a:t>
            </a:r>
            <a:r>
              <a:rPr lang="it-IT" i="1" dirty="0">
                <a:solidFill>
                  <a:schemeClr val="bg1"/>
                </a:solidFill>
              </a:rPr>
              <a:t> e </a:t>
            </a:r>
            <a:r>
              <a:rPr lang="it-IT" i="1" dirty="0" err="1">
                <a:solidFill>
                  <a:schemeClr val="bg1"/>
                </a:solidFill>
              </a:rPr>
              <a:t>q</a:t>
            </a:r>
            <a:r>
              <a:rPr lang="it-IT" i="1" baseline="-25000" dirty="0" err="1">
                <a:solidFill>
                  <a:schemeClr val="bg1"/>
                </a:solidFill>
              </a:rPr>
              <a:t>m</a:t>
            </a:r>
            <a:r>
              <a:rPr lang="it-IT" i="1" dirty="0">
                <a:solidFill>
                  <a:schemeClr val="bg1"/>
                </a:solidFill>
              </a:rPr>
              <a:t> le frequenze alleliche nei maschi</a:t>
            </a:r>
          </a:p>
          <a:p>
            <a:pPr algn="ctr"/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baseline="-25000" dirty="0" err="1">
                <a:solidFill>
                  <a:schemeClr val="bg1"/>
                </a:solidFill>
              </a:rPr>
              <a:t>f</a:t>
            </a:r>
            <a:r>
              <a:rPr lang="it-IT" i="1" baseline="-25000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e </a:t>
            </a:r>
            <a:r>
              <a:rPr lang="it-IT" i="1" dirty="0" err="1">
                <a:solidFill>
                  <a:schemeClr val="bg1"/>
                </a:solidFill>
              </a:rPr>
              <a:t>q</a:t>
            </a:r>
            <a:r>
              <a:rPr lang="it-IT" i="1" baseline="-25000" dirty="0" err="1">
                <a:solidFill>
                  <a:schemeClr val="bg1"/>
                </a:solidFill>
              </a:rPr>
              <a:t>f</a:t>
            </a:r>
            <a:r>
              <a:rPr lang="it-IT" i="1" dirty="0">
                <a:solidFill>
                  <a:schemeClr val="bg1"/>
                </a:solidFill>
              </a:rPr>
              <a:t> le frequenze alleliche nelle femmine,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si avrà dopo una generazione </a:t>
            </a:r>
          </a:p>
          <a:p>
            <a:pPr algn="ctr"/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’ = </a:t>
            </a:r>
            <a:r>
              <a:rPr lang="it-IT" i="1" dirty="0" err="1">
                <a:solidFill>
                  <a:srgbClr val="FFFF00"/>
                </a:solidFill>
              </a:rPr>
              <a:t>p’</a:t>
            </a:r>
            <a:r>
              <a:rPr lang="it-IT" i="1" baseline="-25000" dirty="0" err="1">
                <a:solidFill>
                  <a:srgbClr val="FFFF00"/>
                </a:solidFill>
              </a:rPr>
              <a:t>m</a:t>
            </a:r>
            <a:r>
              <a:rPr lang="it-IT" dirty="0">
                <a:solidFill>
                  <a:srgbClr val="FFFF00"/>
                </a:solidFill>
              </a:rPr>
              <a:t> = p’ = (</a:t>
            </a:r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m</a:t>
            </a:r>
            <a:r>
              <a:rPr lang="it-IT" dirty="0">
                <a:solidFill>
                  <a:srgbClr val="FFFF00"/>
                </a:solidFill>
              </a:rPr>
              <a:t> + </a:t>
            </a:r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) / 2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(dimostrazione alla lavagna/slide successiva)</a:t>
            </a:r>
          </a:p>
          <a:p>
            <a:pPr algn="ctr"/>
            <a:endParaRPr lang="it-IT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Nella prima generazione si osserverà un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eccesso di eterozigoti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rispetto alle frequenze genotipiche attese HW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(dimostrazione alla lavagna)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L’equilibrio HW verrà raggiunto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alla seconda generazione</a:t>
            </a:r>
          </a:p>
        </p:txBody>
      </p:sp>
    </p:spTree>
    <p:extLst>
      <p:ext uri="{BB962C8B-B14F-4D97-AF65-F5344CB8AC3E}">
        <p14:creationId xmlns:p14="http://schemas.microsoft.com/office/powerpoint/2010/main" val="4072838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206" y="180740"/>
            <a:ext cx="6858000" cy="325356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autosomico</a:t>
            </a:r>
            <a:r>
              <a:rPr lang="it-IT" dirty="0"/>
              <a:t> diploide – differenti frequenze nei maschi e nelle femmine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431963" y="1159868"/>
                <a:ext cx="1033428" cy="1695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3" y="1159868"/>
                <a:ext cx="1033428" cy="1695208"/>
              </a:xfrm>
              <a:prstGeom prst="rect">
                <a:avLst/>
              </a:prstGeom>
              <a:blipFill>
                <a:blip r:embed="rId2"/>
                <a:stretch>
                  <a:fillRect l="-592" t="-3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0CBC1FB-8A27-4FA5-9438-C979D090AAF2}"/>
                  </a:ext>
                </a:extLst>
              </p:cNvPr>
              <p:cNvSpPr txBox="1"/>
              <p:nvPr/>
            </p:nvSpPr>
            <p:spPr>
              <a:xfrm>
                <a:off x="5738117" y="1129045"/>
                <a:ext cx="1987225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0CBC1FB-8A27-4FA5-9438-C979D090A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117" y="1129045"/>
                <a:ext cx="1987225" cy="224357"/>
              </a:xfrm>
              <a:prstGeom prst="rect">
                <a:avLst/>
              </a:prstGeom>
              <a:blipFill>
                <a:blip r:embed="rId5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0A3BE39-3E44-4E9F-AC4A-69FC8B813D62}"/>
                  </a:ext>
                </a:extLst>
              </p:cNvPr>
              <p:cNvSpPr txBox="1"/>
              <p:nvPr/>
            </p:nvSpPr>
            <p:spPr>
              <a:xfrm>
                <a:off x="5779584" y="1453180"/>
                <a:ext cx="2462501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𝐴𝑎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0A3BE39-3E44-4E9F-AC4A-69FC8B81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84" y="1453180"/>
                <a:ext cx="2462501" cy="224357"/>
              </a:xfrm>
              <a:prstGeom prst="rect">
                <a:avLst/>
              </a:prstGeom>
              <a:blipFill>
                <a:blip r:embed="rId6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34BC94-569C-42A8-A5CC-33EFDF2880CD}"/>
                  </a:ext>
                </a:extLst>
              </p:cNvPr>
              <p:cNvSpPr txBox="1"/>
              <p:nvPr/>
            </p:nvSpPr>
            <p:spPr>
              <a:xfrm>
                <a:off x="5916744" y="1777315"/>
                <a:ext cx="1580504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𝑎𝑎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34BC94-569C-42A8-A5CC-33EFDF28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4" y="1777315"/>
                <a:ext cx="1580504" cy="224357"/>
              </a:xfrm>
              <a:prstGeom prst="rect">
                <a:avLst/>
              </a:prstGeom>
              <a:blipFill>
                <a:blip r:embed="rId7"/>
                <a:stretch>
                  <a:fillRect l="-5019" r="-2317" b="-2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CasellaDiTesto 194">
                <a:extLst>
                  <a:ext uri="{FF2B5EF4-FFF2-40B4-BE49-F238E27FC236}">
                    <a16:creationId xmlns:a16="http://schemas.microsoft.com/office/drawing/2014/main" id="{C9F23E63-497A-4795-8003-58E2999D4577}"/>
                  </a:ext>
                </a:extLst>
              </p:cNvPr>
              <p:cNvSpPr txBox="1"/>
              <p:nvPr/>
            </p:nvSpPr>
            <p:spPr>
              <a:xfrm>
                <a:off x="335994" y="3666967"/>
                <a:ext cx="4042453" cy="1496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5" name="CasellaDiTesto 194">
                <a:extLst>
                  <a:ext uri="{FF2B5EF4-FFF2-40B4-BE49-F238E27FC236}">
                    <a16:creationId xmlns:a16="http://schemas.microsoft.com/office/drawing/2014/main" id="{C9F23E63-497A-4795-8003-58E2999D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4" y="3666967"/>
                <a:ext cx="4042453" cy="1496051"/>
              </a:xfrm>
              <a:prstGeom prst="rect">
                <a:avLst/>
              </a:prstGeom>
              <a:blipFill>
                <a:blip r:embed="rId8"/>
                <a:stretch>
                  <a:fillRect l="-603" t="-29796" r="-1508" b="-293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asellaDiTesto 195">
                <a:extLst>
                  <a:ext uri="{FF2B5EF4-FFF2-40B4-BE49-F238E27FC236}">
                    <a16:creationId xmlns:a16="http://schemas.microsoft.com/office/drawing/2014/main" id="{67674B92-A7E3-42AF-9264-CA9E61466529}"/>
                  </a:ext>
                </a:extLst>
              </p:cNvPr>
              <p:cNvSpPr txBox="1"/>
              <p:nvPr/>
            </p:nvSpPr>
            <p:spPr>
              <a:xfrm>
                <a:off x="1510299" y="5499223"/>
                <a:ext cx="1693841" cy="594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6" name="CasellaDiTesto 195">
                <a:extLst>
                  <a:ext uri="{FF2B5EF4-FFF2-40B4-BE49-F238E27FC236}">
                    <a16:creationId xmlns:a16="http://schemas.microsoft.com/office/drawing/2014/main" id="{67674B92-A7E3-42AF-9264-CA9E6146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99" y="5499223"/>
                <a:ext cx="1693841" cy="5940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asellaDiTesto 196">
                <a:extLst>
                  <a:ext uri="{FF2B5EF4-FFF2-40B4-BE49-F238E27FC236}">
                    <a16:creationId xmlns:a16="http://schemas.microsoft.com/office/drawing/2014/main" id="{EA09DF59-93F4-41D1-8B9A-DABE4CB69820}"/>
                  </a:ext>
                </a:extLst>
              </p:cNvPr>
              <p:cNvSpPr txBox="1"/>
              <p:nvPr/>
            </p:nvSpPr>
            <p:spPr>
              <a:xfrm>
                <a:off x="4634043" y="3764559"/>
                <a:ext cx="4242060" cy="2895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prstClr val="black"/>
                    </a:solidFill>
                    <a:latin typeface="Calibri" panose="020F0502020204030204"/>
                  </a:rPr>
                  <a:t> =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=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1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>
                    <a:solidFill>
                      <a:prstClr val="black"/>
                    </a:solidFill>
                    <a:latin typeface="Calibri" panose="020F0502020204030204"/>
                  </a:rPr>
                  <a:t>		</a:t>
                </a:r>
                <a:r>
                  <a:rPr lang="en-US" sz="2100" dirty="0" err="1">
                    <a:solidFill>
                      <a:prstClr val="black"/>
                    </a:solidFill>
                    <a:latin typeface="Calibri" panose="020F0502020204030204"/>
                  </a:rPr>
                  <a:t>Quantità</a:t>
                </a:r>
                <a:r>
                  <a:rPr lang="en-US" sz="21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Calibri" panose="020F0502020204030204"/>
                  </a:rPr>
                  <a:t>negativa</a:t>
                </a:r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7" name="CasellaDiTesto 196">
                <a:extLst>
                  <a:ext uri="{FF2B5EF4-FFF2-40B4-BE49-F238E27FC236}">
                    <a16:creationId xmlns:a16="http://schemas.microsoft.com/office/drawing/2014/main" id="{EA09DF59-93F4-41D1-8B9A-DABE4CB6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43" y="3764559"/>
                <a:ext cx="4242060" cy="2895473"/>
              </a:xfrm>
              <a:prstGeom prst="rect">
                <a:avLst/>
              </a:prstGeom>
              <a:blipFill>
                <a:blip r:embed="rId10"/>
                <a:stretch>
                  <a:fillRect b="-1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8092" y="1010552"/>
            <a:ext cx="1885950" cy="1533525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101917" y="720541"/>
            <a:ext cx="194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maschi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01917" y="1762405"/>
            <a:ext cx="210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femmine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748092" y="728987"/>
            <a:ext cx="2348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Unione casuale dei gameti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333658" y="728987"/>
            <a:ext cx="35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Genotipiche dopo una generazione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55931" y="3175476"/>
            <a:ext cx="3358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Allele «A» dopo una generazione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027946" y="3116289"/>
            <a:ext cx="331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Difetto di omozigoti rispetto all’atteso </a:t>
            </a:r>
          </a:p>
          <a:p>
            <a:r>
              <a:rPr lang="it-IT" sz="1600" dirty="0">
                <a:latin typeface="+mj-lt"/>
              </a:rPr>
              <a:t>dopo una generazione</a:t>
            </a:r>
          </a:p>
        </p:txBody>
      </p:sp>
    </p:spTree>
    <p:extLst>
      <p:ext uri="{BB962C8B-B14F-4D97-AF65-F5344CB8AC3E}">
        <p14:creationId xmlns:p14="http://schemas.microsoft.com/office/powerpoint/2010/main" val="13848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5" grpId="0"/>
      <p:bldP spid="196" grpId="0"/>
      <p:bldP spid="197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85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X-linked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 per specie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sex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per specie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diploidi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Il Principio di Hardy –Weinberg può essere anche derivato per loci sul cromosoma X, tenendo conto del fatto che i maschi possiedono un solo cromosoma  di questo tipo.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Considerando separatamente maschi e femmine, all’equilibrio le frequenze genotipiche </a:t>
            </a:r>
            <a:r>
              <a:rPr lang="it-IT" sz="2400" i="1" dirty="0">
                <a:solidFill>
                  <a:srgbClr val="FFFF00"/>
                </a:solidFill>
              </a:rPr>
              <a:t>nei maschi </a:t>
            </a:r>
            <a:r>
              <a:rPr lang="it-IT" sz="2400" i="1" dirty="0">
                <a:solidFill>
                  <a:schemeClr val="bg1"/>
                </a:solidFill>
              </a:rPr>
              <a:t>saranno pari alle frequenze alleliche (</a:t>
            </a:r>
            <a:r>
              <a:rPr lang="it-IT" sz="2400" i="1" dirty="0">
                <a:solidFill>
                  <a:srgbClr val="FFFF00"/>
                </a:solidFill>
              </a:rPr>
              <a:t>p e q</a:t>
            </a:r>
            <a:r>
              <a:rPr lang="it-IT" sz="2400" i="1" dirty="0">
                <a:solidFill>
                  <a:schemeClr val="bg1"/>
                </a:solidFill>
              </a:rPr>
              <a:t>) mentre  </a:t>
            </a:r>
            <a:r>
              <a:rPr lang="it-IT" sz="2400" i="1" dirty="0">
                <a:solidFill>
                  <a:srgbClr val="FFFF00"/>
                </a:solidFill>
              </a:rPr>
              <a:t>nelle femmine </a:t>
            </a:r>
            <a:r>
              <a:rPr lang="it-IT" sz="2400" i="1" dirty="0">
                <a:solidFill>
                  <a:schemeClr val="bg1"/>
                </a:solidFill>
              </a:rPr>
              <a:t>corrisponderanno alle frequenze genotipiche previste da Hardy-Weinberg per i loci autosomici (</a:t>
            </a:r>
            <a:r>
              <a:rPr lang="it-IT" sz="2400" i="1" dirty="0">
                <a:solidFill>
                  <a:srgbClr val="FFFF00"/>
                </a:solidFill>
              </a:rPr>
              <a:t>p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rgbClr val="FFFF00"/>
                </a:solidFill>
              </a:rPr>
              <a:t>, 2pq e q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chemeClr val="bg1"/>
                </a:solidFill>
              </a:rPr>
              <a:t>).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Come per i loci autosomici, questo equilibrio si raggiunge in una sola generazione, a patto che le frequenze alleliche nei maschi e nelle femmine siano le medesime.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X-linked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 per specie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sex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per specie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diploidi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Nell’eventualità che le frequenze alleliche di un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locus X-</a:t>
            </a:r>
            <a:r>
              <a:rPr lang="it-IT" sz="2400" i="1" dirty="0" err="1">
                <a:solidFill>
                  <a:schemeClr val="bg1"/>
                </a:solidFill>
              </a:rPr>
              <a:t>linked</a:t>
            </a:r>
            <a:r>
              <a:rPr lang="it-IT" sz="2400" i="1" dirty="0">
                <a:solidFill>
                  <a:schemeClr val="bg1"/>
                </a:solidFill>
              </a:rPr>
              <a:t> siano </a:t>
            </a:r>
            <a:r>
              <a:rPr lang="it-IT" sz="2400" i="1" dirty="0">
                <a:solidFill>
                  <a:srgbClr val="FFFF00"/>
                </a:solidFill>
              </a:rPr>
              <a:t>differenti tra maschi e femmine</a:t>
            </a:r>
            <a:r>
              <a:rPr lang="it-IT" sz="24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le cose si complicano.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431963" y="1159868"/>
                <a:ext cx="1033428" cy="1711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35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3" y="1159868"/>
                <a:ext cx="1033428" cy="1711815"/>
              </a:xfrm>
              <a:prstGeom prst="rect">
                <a:avLst/>
              </a:prstGeom>
              <a:blipFill>
                <a:blip r:embed="rId2"/>
                <a:stretch>
                  <a:fillRect l="-5917" t="-3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13192" y="779297"/>
            <a:ext cx="194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 maschi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-32646" y="1663118"/>
            <a:ext cx="2105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 femmine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2267744" y="1159868"/>
                <a:ext cx="1033428" cy="1487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159868"/>
                <a:ext cx="1033428" cy="1487458"/>
              </a:xfrm>
              <a:prstGeom prst="rect">
                <a:avLst/>
              </a:prstGeom>
              <a:blipFill>
                <a:blip r:embed="rId6"/>
                <a:stretch>
                  <a:fillRect t="-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/>
          <p:cNvSpPr txBox="1"/>
          <p:nvPr/>
        </p:nvSpPr>
        <p:spPr>
          <a:xfrm>
            <a:off x="2073123" y="771824"/>
            <a:ext cx="165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 maschi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073123" y="1663118"/>
            <a:ext cx="1853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 alleli femmine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14" y="2921172"/>
            <a:ext cx="7996226" cy="3591713"/>
          </a:xfrm>
          <a:prstGeom prst="rect">
            <a:avLst/>
          </a:prstGeom>
        </p:spPr>
      </p:pic>
      <p:sp>
        <p:nvSpPr>
          <p:cNvPr id="4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27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2995754"/>
            <a:ext cx="62579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Allelica A nei maschi dopo una generazione di accoppiamenti casuali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" y="529818"/>
            <a:ext cx="5272811" cy="236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107504" y="3431824"/>
                <a:ext cx="8784976" cy="2764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𝑓𝑟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it-I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noProof="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it-IT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31824"/>
                <a:ext cx="8784976" cy="2764731"/>
              </a:xfrm>
              <a:prstGeom prst="rect">
                <a:avLst/>
              </a:prstGeom>
              <a:blipFill>
                <a:blip r:embed="rId3"/>
                <a:stretch>
                  <a:fillRect t="-21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170218" y="76776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X-</a:t>
            </a:r>
            <a:r>
              <a:rPr lang="it-IT" dirty="0" err="1">
                <a:solidFill>
                  <a:srgbClr val="00B050"/>
                </a:solidFill>
              </a:rPr>
              <a:t>linked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101" y="148454"/>
            <a:ext cx="6858000" cy="325356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X-</a:t>
            </a:r>
            <a:r>
              <a:rPr lang="it-IT" dirty="0" err="1">
                <a:solidFill>
                  <a:srgbClr val="00B050"/>
                </a:solidFill>
              </a:rPr>
              <a:t>linked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diploide – differenti frequenze nei maschi e nelle femmine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13930" y="3004942"/>
            <a:ext cx="68711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Genotipiche nelle femmine dopo una generazione  di accoppiamenti casuali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01583"/>
            <a:ext cx="5272811" cy="23684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31824"/>
            <a:ext cx="7173482" cy="3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2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28075" y="1710120"/>
            <a:ext cx="660501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 nelle femmine dopo una generazione  di accoppiamenti casuali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1" y="3284984"/>
            <a:ext cx="6999746" cy="1751079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0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7319" y="404664"/>
            <a:ext cx="89916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Principio di  Hardy-Weinberg per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loci X-linked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FFFFFF"/>
                </a:solidFill>
              </a:rPr>
              <a:t>QUINDI ABBIAMO VISTO COME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</a:t>
            </a:r>
            <a:r>
              <a:rPr kumimoji="0" lang="it-IT" sz="24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le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frequenze alleliche di un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locus X-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linked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sono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differenti tra maschi e femmine</a:t>
            </a:r>
            <a:endParaRPr lang="it-IT" sz="2400" i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FFFFFF"/>
                </a:solidFill>
              </a:rPr>
              <a:t>Dopo una generazione avremo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p’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= (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/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31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4" y="1605803"/>
            <a:ext cx="7045466" cy="128473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7504" y="836712"/>
            <a:ext cx="879606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Differenza nelle frequenze alleliche di femmine e maschi dopo una generazione  di accoppiamenti casuali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97123" y="3212976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Quindi la differenza delle frequenze alleliche tra maschi e femmine in sistemi X-</a:t>
            </a:r>
            <a:r>
              <a:rPr lang="it-IT" sz="1600" dirty="0" err="1">
                <a:latin typeface="+mj-lt"/>
              </a:rPr>
              <a:t>linked</a:t>
            </a:r>
            <a:r>
              <a:rPr lang="it-IT" sz="1600" dirty="0">
                <a:latin typeface="+mj-lt"/>
              </a:rPr>
              <a:t> </a:t>
            </a:r>
          </a:p>
          <a:p>
            <a:r>
              <a:rPr lang="it-IT" sz="1600" dirty="0">
                <a:latin typeface="+mj-lt"/>
              </a:rPr>
              <a:t>non raggiunge l’equilibrio dopo una sola generazione ma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si dimezza e cambia di segno</a:t>
            </a:r>
            <a:r>
              <a:rPr lang="it-IT" sz="1600" dirty="0">
                <a:latin typeface="+mj-lt"/>
              </a:rPr>
              <a:t>.</a:t>
            </a:r>
          </a:p>
          <a:p>
            <a:r>
              <a:rPr lang="it-IT" sz="1600" dirty="0">
                <a:latin typeface="+mj-lt"/>
              </a:rPr>
              <a:t>Per raggiungere l’equilibrio sono necessarie più generazioni</a:t>
            </a:r>
          </a:p>
        </p:txBody>
      </p:sp>
    </p:spTree>
    <p:extLst>
      <p:ext uri="{BB962C8B-B14F-4D97-AF65-F5344CB8AC3E}">
        <p14:creationId xmlns:p14="http://schemas.microsoft.com/office/powerpoint/2010/main" val="311128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63000" cy="1752600"/>
          </a:xfrm>
        </p:spPr>
        <p:txBody>
          <a:bodyPr/>
          <a:lstStyle/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POPOLAZIONE = gruppo di individui della stessa specie che coesistono nello spazio e nel tempo e che sono potenzialmente in grado di accoppiarsi (presupposto che siano di sesso diverso).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E’ evidente che identificare con precisione in natura una popolazione così definita può essere problematico (ad esempio le barriere geografiche o sociali possono limitare l’accoppiamento; la sovrapposizione delle generazioni potrebbe complicare l’aspetto relativo alla coesistenza temporale)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Nei modelli della genetica di popolazioni si fa spesso riferimento ad una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popolazione ideale e semplificata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detta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popolazione mendeliana</a:t>
            </a:r>
            <a:r>
              <a:rPr lang="it-IT" sz="2000" dirty="0">
                <a:solidFill>
                  <a:schemeClr val="accent3"/>
                </a:solidFill>
                <a:latin typeface="Comic Sans MS" panose="030F0702030302020204" pitchFamily="66" charset="0"/>
              </a:rPr>
              <a:t>,  i cui membri hanno tutti la stessa probabilità di accoppiarsi in modo casuale e nella quale le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generazioni non sono sovrapposte</a:t>
            </a:r>
            <a:r>
              <a:rPr lang="it-IT" sz="2000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621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Cos’è una popolazione 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 il genetista)</a:t>
            </a:r>
          </a:p>
        </p:txBody>
      </p:sp>
    </p:spTree>
    <p:extLst>
      <p:ext uri="{BB962C8B-B14F-4D97-AF65-F5344CB8AC3E}">
        <p14:creationId xmlns:p14="http://schemas.microsoft.com/office/powerpoint/2010/main" val="3908169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6959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Principio di  Hardy-Weinberg per loci X-linked</a:t>
                </a: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2000" dirty="0">
                    <a:solidFill>
                      <a:schemeClr val="bg1"/>
                    </a:solidFill>
                  </a:rPr>
                  <a:t>Andamento delle frequenze alleliche in più generazioni</a:t>
                </a: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dirty="0">
                    <a:solidFill>
                      <a:schemeClr val="bg1"/>
                    </a:solidFill>
                  </a:rPr>
                  <a:t>Per raggiungere l’equilibrio sono necessarie più generazioni</a:t>
                </a:r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All’equilibrio avremo:</a:t>
                </a:r>
                <a:r>
                  <a:rPr lang="it-IT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28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6959469"/>
              </a:xfrm>
              <a:prstGeom prst="rect">
                <a:avLst/>
              </a:prstGeom>
              <a:blipFill>
                <a:blip r:embed="rId3"/>
                <a:stretch>
                  <a:fillRect l="-1017" t="-7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657112"/>
              </p:ext>
            </p:extLst>
          </p:nvPr>
        </p:nvGraphicFramePr>
        <p:xfrm>
          <a:off x="1752600" y="16288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76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3987552" cy="1252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L’applicazione del principio di Hardy-Weinberg permette di calcolare la frequenza di «portatori» nelle popolazioni (eterozigoti per alleli che determinano un determinato carattere o malattia) e fornire altre indicazioni di natura probabilistica in diverse applicazioni della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Esempio (1):</a:t>
            </a:r>
          </a:p>
          <a:p>
            <a:r>
              <a:rPr lang="it-IT" dirty="0">
                <a:solidFill>
                  <a:schemeClr val="bg1"/>
                </a:solidFill>
              </a:rPr>
              <a:t>Calcolare la frequenza dei portatori della mutazione recessiva non sinonima del gene MC1R (A893G) che determina il colore bianco del manto in alcuni orsi della sottospecie </a:t>
            </a:r>
          </a:p>
          <a:p>
            <a:r>
              <a:rPr lang="it-IT" i="1" dirty="0">
                <a:solidFill>
                  <a:schemeClr val="bg1"/>
                </a:solidFill>
              </a:rPr>
              <a:t>Ursus </a:t>
            </a:r>
            <a:r>
              <a:rPr lang="it-IT" i="1" dirty="0" err="1">
                <a:solidFill>
                  <a:schemeClr val="bg1"/>
                </a:solidFill>
              </a:rPr>
              <a:t>americanus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kermodei</a:t>
            </a:r>
            <a:r>
              <a:rPr lang="it-IT" dirty="0">
                <a:solidFill>
                  <a:schemeClr val="bg1"/>
                </a:solidFill>
              </a:rPr>
              <a:t>, considerando 20 esemplari bianchi su un totale di 220 esemplari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(riconsidereremo questo esempio più avanti, introducendo alcune variabili)</a:t>
            </a: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960"/>
            <a:ext cx="4256166" cy="32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601" y="0"/>
            <a:ext cx="5068400" cy="33569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049" y="3546245"/>
            <a:ext cx="5088318" cy="31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8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85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sorella (sana) di un individuo affetto da fibrosi cistica vuole conoscere la probabilità di avere un figlio affetto in un matrimonio non consanguineo. Popolazione Italiana.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fibrosi cistica è una </a:t>
            </a:r>
            <a:r>
              <a:rPr lang="it-IT" sz="2000" i="1" dirty="0">
                <a:solidFill>
                  <a:srgbClr val="FFFF00"/>
                </a:solidFill>
              </a:rPr>
              <a:t>malattia autosomica recessiva </a:t>
            </a:r>
            <a:r>
              <a:rPr lang="it-IT" sz="2000" i="1" dirty="0">
                <a:solidFill>
                  <a:schemeClr val="bg1"/>
                </a:solidFill>
              </a:rPr>
              <a:t>che in Italia colpisce circa 1 / 2500 nati. Da questo solo dato (facendo alcune assunzioni) è possibile risolvere il problema posto.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6916"/>
            <a:ext cx="1492159" cy="1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" y="3188811"/>
            <a:ext cx="5868144" cy="36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6652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Il principio di Hardy-Weinberg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nella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consulenza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genetica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it-IT" sz="2000" i="1" dirty="0">
                    <a:solidFill>
                      <a:schemeClr val="bg1"/>
                    </a:solidFill>
                  </a:rPr>
                  <a:t>L’applicazione del principio di Hardy-Weinberg permette di calcolare la frequenza di «portatori» (eterozigoti per alleli che determinano un determinato carattere o malattia) e fornire delle indicazioni in consulenza genetica</a:t>
                </a:r>
              </a:p>
              <a:p>
                <a:endParaRPr lang="it-IT" sz="2000" i="1" dirty="0">
                  <a:solidFill>
                    <a:schemeClr val="bg1"/>
                  </a:solidFill>
                </a:endParaRPr>
              </a:p>
              <a:p>
                <a:r>
                  <a:rPr lang="it-IT" sz="2000" i="1" dirty="0">
                    <a:solidFill>
                      <a:schemeClr val="bg1"/>
                    </a:solidFill>
                  </a:rPr>
                  <a:t>Esempio (3):</a:t>
                </a:r>
              </a:p>
              <a:p>
                <a:endParaRPr lang="it-IT" sz="2000" i="1" dirty="0">
                  <a:solidFill>
                    <a:schemeClr val="bg1"/>
                  </a:solidFill>
                </a:endParaRPr>
              </a:p>
              <a:p>
                <a:r>
                  <a:rPr lang="it-IT" sz="2000" i="1" dirty="0">
                    <a:solidFill>
                      <a:schemeClr val="bg1"/>
                    </a:solidFill>
                  </a:rPr>
                  <a:t>L’emofilia A è una malattia </a:t>
                </a:r>
                <a:r>
                  <a:rPr lang="it-IT" sz="2000" i="1" dirty="0" err="1">
                    <a:solidFill>
                      <a:srgbClr val="FFFF00"/>
                    </a:solidFill>
                  </a:rPr>
                  <a:t>X-linked</a:t>
                </a:r>
                <a:r>
                  <a:rPr lang="it-IT" sz="2000" i="1" dirty="0">
                    <a:solidFill>
                      <a:srgbClr val="FFFF00"/>
                    </a:solidFill>
                  </a:rPr>
                  <a:t> recessiva </a:t>
                </a:r>
                <a:r>
                  <a:rPr lang="it-IT" sz="2000" i="1" dirty="0">
                    <a:solidFill>
                      <a:schemeClr val="bg1"/>
                    </a:solidFill>
                  </a:rPr>
                  <a:t>che negli USA colpisce circa 1 / 5000 maschi. Quale è la frequenza di femmine portatrici?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den>
                      </m:f>
                    </m:oMath>
                  </m:oMathPara>
                </a14:m>
                <a:endParaRPr lang="it-IT" b="0" i="1" dirty="0">
                  <a:solidFill>
                    <a:prstClr val="black"/>
                  </a:solidFill>
                </a:endParaRPr>
              </a:p>
              <a:p>
                <a:endParaRPr lang="it-IT" b="0" i="1" dirty="0">
                  <a:solidFill>
                    <a:prstClr val="black"/>
                  </a:solidFill>
                </a:endParaRPr>
              </a:p>
              <a:p>
                <a:r>
                  <a:rPr lang="it-IT" sz="1400" i="1" dirty="0">
                    <a:solidFill>
                      <a:srgbClr val="FFFF00"/>
                    </a:solidFill>
                  </a:rPr>
                  <a:t>Assumendo equilibrio di Hardy Weinberg</a:t>
                </a:r>
              </a:p>
              <a:p>
                <a:endParaRPr lang="it-IT" sz="1400" i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4999</m:t>
                        </m:r>
                      </m:num>
                      <m:den>
                        <m:r>
                          <a:rPr lang="it-IT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den>
                    </m:f>
                  </m:oMath>
                </a14:m>
                <a:endParaRPr lang="it-IT" sz="2000" b="0" dirty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endParaRPr lang="en-US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FFFF00"/>
                    </a:solidFill>
                  </a:rPr>
                  <a:t>Assumendo equilibrio di Hardy Weinberg</a:t>
                </a:r>
              </a:p>
              <a:p>
                <a:endParaRPr lang="it-IT" sz="1400" i="1" dirty="0">
                  <a:solidFill>
                    <a:srgbClr val="FFFF00"/>
                  </a:solidFill>
                </a:endParaRPr>
              </a:p>
              <a:p>
                <a:r>
                  <a:rPr lang="it-IT" sz="2400" i="1" dirty="0">
                    <a:solidFill>
                      <a:srgbClr val="FFFF00"/>
                    </a:solidFill>
                  </a:rPr>
                  <a:t>Frequenze portatrici =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2∗4999</m:t>
                        </m:r>
                      </m:num>
                      <m:den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25000000</m:t>
                        </m:r>
                      </m:den>
                    </m:f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=0.0004</m:t>
                    </m:r>
                  </m:oMath>
                </a14:m>
                <a:endParaRPr lang="it-IT" sz="2400" i="1" dirty="0">
                  <a:solidFill>
                    <a:srgbClr val="FFFF00"/>
                  </a:solidFill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6652912"/>
              </a:xfrm>
              <a:prstGeom prst="rect">
                <a:avLst/>
              </a:prstGeom>
              <a:blipFill>
                <a:blip r:embed="rId3"/>
                <a:stretch>
                  <a:fillRect l="-1017" t="-733" r="-10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Identificazione di errori di </a:t>
            </a:r>
            <a:r>
              <a:rPr lang="it-IT" sz="2000" i="1" dirty="0" err="1">
                <a:solidFill>
                  <a:schemeClr val="bg1"/>
                </a:solidFill>
              </a:rPr>
              <a:t>genotyping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Perdita ricorrente di </a:t>
            </a:r>
            <a:r>
              <a:rPr lang="it-IT" sz="2000" i="1" dirty="0" err="1">
                <a:solidFill>
                  <a:schemeClr val="bg1"/>
                </a:solidFill>
              </a:rPr>
              <a:t>eterozigosità</a:t>
            </a:r>
            <a:r>
              <a:rPr lang="it-IT" sz="2000" i="1" dirty="0">
                <a:solidFill>
                  <a:schemeClr val="bg1"/>
                </a:solidFill>
              </a:rPr>
              <a:t> nei tumori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Calcolo della probabilità di match in genetica forense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«stratificazione» della popolazione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 effetto </a:t>
            </a:r>
            <a:r>
              <a:rPr lang="it-IT" sz="2000" i="1" dirty="0" err="1">
                <a:solidFill>
                  <a:schemeClr val="bg1"/>
                </a:solidFill>
              </a:rPr>
              <a:t>Whalund</a:t>
            </a:r>
            <a:r>
              <a:rPr lang="it-IT" sz="2000" i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it-IT" sz="2000" i="1" dirty="0">
              <a:solidFill>
                <a:schemeClr val="bg1"/>
              </a:solidFill>
            </a:endParaRP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5) Indicazione di accoppiamento non casuale nelle popolazioni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 inincrocio)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0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identificazione di errori di </a:t>
            </a:r>
            <a:r>
              <a:rPr lang="it-IT" i="1" dirty="0" err="1">
                <a:solidFill>
                  <a:srgbClr val="FFFF00"/>
                </a:solidFill>
              </a:rPr>
              <a:t>genotyping</a:t>
            </a:r>
            <a:endParaRPr lang="it-IT" i="1" dirty="0">
              <a:solidFill>
                <a:srgbClr val="FFFF00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84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54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detection di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errori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genotyping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SNPs</a:t>
            </a:r>
            <a:r>
              <a:rPr lang="it-IT" i="1" dirty="0">
                <a:solidFill>
                  <a:srgbClr val="FFFF00"/>
                </a:solidFill>
              </a:rPr>
              <a:t> in duplicazioni segmentali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62880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uno SNP si trova all’interno di una duplicazione segmentale, ed il saggio per il </a:t>
            </a:r>
            <a:r>
              <a:rPr lang="it-IT" dirty="0" err="1">
                <a:solidFill>
                  <a:schemeClr val="bg1"/>
                </a:solidFill>
              </a:rPr>
              <a:t>genotyping</a:t>
            </a:r>
            <a:r>
              <a:rPr lang="it-IT" dirty="0">
                <a:solidFill>
                  <a:schemeClr val="bg1"/>
                </a:solidFill>
              </a:rPr>
              <a:t> utilizzato non permette di distinguere le due sequenze </a:t>
            </a:r>
            <a:r>
              <a:rPr lang="it-IT" dirty="0" err="1">
                <a:solidFill>
                  <a:schemeClr val="bg1"/>
                </a:solidFill>
              </a:rPr>
              <a:t>paraloghe</a:t>
            </a:r>
            <a:r>
              <a:rPr lang="it-IT" dirty="0">
                <a:solidFill>
                  <a:schemeClr val="bg1"/>
                </a:solidFill>
              </a:rPr>
              <a:t>, si può osservare un apparente eccesso di </a:t>
            </a:r>
            <a:r>
              <a:rPr lang="it-IT" dirty="0" err="1">
                <a:solidFill>
                  <a:schemeClr val="bg1"/>
                </a:solidFill>
              </a:rPr>
              <a:t>eterozogoti</a:t>
            </a:r>
            <a:r>
              <a:rPr lang="it-IT" dirty="0">
                <a:solidFill>
                  <a:schemeClr val="bg1"/>
                </a:solidFill>
              </a:rPr>
              <a:t> e difetto di una classe di omozigoti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5026037" cy="41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3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808" y="15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chemeClr val="bg1"/>
                </a:solidFill>
              </a:rPr>
              <a:t>perdita ricorrente di </a:t>
            </a:r>
            <a:r>
              <a:rPr lang="it-IT" i="1" dirty="0" err="1">
                <a:solidFill>
                  <a:schemeClr val="bg1"/>
                </a:solidFill>
              </a:rPr>
              <a:t>eterozigosità</a:t>
            </a:r>
            <a:r>
              <a:rPr lang="it-IT" i="1" dirty="0">
                <a:solidFill>
                  <a:schemeClr val="bg1"/>
                </a:solidFill>
              </a:rPr>
              <a:t> nei tumori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4322515"/>
            <a:ext cx="5185784" cy="2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2" y="803679"/>
            <a:ext cx="53834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8" y="3212976"/>
            <a:ext cx="3603062" cy="10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589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074" y="839909"/>
            <a:ext cx="2635444" cy="23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3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48064" y="1568"/>
            <a:ext cx="396012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1600" i="1" dirty="0">
                <a:solidFill>
                  <a:srgbClr val="FFFF00"/>
                </a:solidFill>
              </a:rPr>
              <a:t>genetica forense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Nel calcolo della probabilità di match casuale, in genetica forense, si fa riferimento a </a:t>
            </a:r>
            <a:r>
              <a:rPr lang="it-IT" sz="1600" i="1" dirty="0">
                <a:solidFill>
                  <a:srgbClr val="FFFF00"/>
                </a:solidFill>
              </a:rPr>
              <a:t>database di frequenze alleliche </a:t>
            </a:r>
            <a:r>
              <a:rPr lang="it-IT" sz="1600" i="1" dirty="0">
                <a:solidFill>
                  <a:schemeClr val="bg1"/>
                </a:solidFill>
              </a:rPr>
              <a:t>per ottenere informazioni sulle frequenze genotipiche di una determinata popolazione. Il calcolo si basa sull’assunto (generalmente rispettato) che le </a:t>
            </a:r>
            <a:r>
              <a:rPr lang="it-IT" sz="1600" i="1" dirty="0">
                <a:solidFill>
                  <a:srgbClr val="FFFF00"/>
                </a:solidFill>
              </a:rPr>
              <a:t>frequenze genotipiche </a:t>
            </a:r>
            <a:r>
              <a:rPr lang="it-IT" sz="1600" i="1" dirty="0">
                <a:solidFill>
                  <a:schemeClr val="bg1"/>
                </a:solidFill>
              </a:rPr>
              <a:t>nelle popolazioni siano in equilibrio di Hardy –Weinberg e quindi ricavabili dalle frequenze alleliche (che possono essere ottenute più facilmente di quelle genotipiche).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In genetica forense si usano principalmente </a:t>
            </a:r>
            <a:r>
              <a:rPr lang="it-IT" sz="1600" i="1" dirty="0" err="1">
                <a:solidFill>
                  <a:schemeClr val="bg1"/>
                </a:solidFill>
              </a:rPr>
              <a:t>markers</a:t>
            </a:r>
            <a:r>
              <a:rPr lang="it-IT" sz="1600" i="1" dirty="0">
                <a:solidFill>
                  <a:schemeClr val="bg1"/>
                </a:solidFill>
              </a:rPr>
              <a:t> </a:t>
            </a:r>
            <a:r>
              <a:rPr lang="it-IT" sz="1600" i="1" dirty="0" err="1">
                <a:solidFill>
                  <a:schemeClr val="bg1"/>
                </a:solidFill>
              </a:rPr>
              <a:t>multiallelici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Numero di alleli = n; numero di genotipi = [n × (n + 1)] / 2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 = 8, genotipi = 32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10, genotipi = 55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12, genotipi = 78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87"/>
            <a:ext cx="5159733" cy="6085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64340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Tipico profilo STR forense</a:t>
            </a:r>
          </a:p>
        </p:txBody>
      </p:sp>
    </p:spTree>
    <p:extLst>
      <p:ext uri="{BB962C8B-B14F-4D97-AF65-F5344CB8AC3E}">
        <p14:creationId xmlns:p14="http://schemas.microsoft.com/office/powerpoint/2010/main" val="5093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1" y="260648"/>
            <a:ext cx="87358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 alcuni termini...</a:t>
            </a:r>
          </a:p>
          <a:p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(alcune possibili definizioni):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fattore che determina un carattere la cui ereditarietà segue le leggi di Mendel (definizione mendeliana) oppure unità funzionale del DNA (definizione funzionale)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(plurale </a:t>
            </a:r>
            <a:r>
              <a:rPr lang="it-IT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regione di un cromosoma che identifica in modo preciso un gene o una sequenza qualsiasi di DNA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Alleli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alternative di un gene (più in generale, forme alternative di un qualsiasi locus)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Genotipo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dato dall’insieme degli alleli ad uno o più loci (due alleli per ciascun locus per organismi diploidi)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Fenotipo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 carattere o tratto) caratteristica osservabile (a qualsiasi livello) di un organismo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Omozigosi, eterozigosi, </a:t>
            </a:r>
            <a:r>
              <a:rPr lang="it-IT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emizigosi</a:t>
            </a:r>
            <a:endParaRPr lang="it-IT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Dominanza/recessività</a:t>
            </a:r>
          </a:p>
          <a:p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4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8229600" cy="74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chemeClr val="bg1"/>
                </a:solidFill>
              </a:rPr>
              <a:t>La variabilità genetica (V.G.)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230941"/>
            <a:ext cx="8458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somatica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intraindividuo</a:t>
            </a:r>
            <a:endParaRPr lang="it-IT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intrapopolazione</a:t>
            </a:r>
            <a:r>
              <a:rPr lang="it-IT" sz="2800" dirty="0">
                <a:solidFill>
                  <a:schemeClr val="bg1"/>
                </a:solidFill>
              </a:rPr>
              <a:t> (polimorfismo)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interpopolazione</a:t>
            </a:r>
            <a:endParaRPr lang="it-IT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</a:t>
            </a:r>
            <a:r>
              <a:rPr lang="it-IT" sz="2800" dirty="0" err="1">
                <a:solidFill>
                  <a:schemeClr val="bg1"/>
                </a:solidFill>
              </a:rPr>
              <a:t>interspecie</a:t>
            </a:r>
            <a:r>
              <a:rPr lang="it-IT" sz="2800" dirty="0">
                <a:solidFill>
                  <a:schemeClr val="bg1"/>
                </a:solidFill>
              </a:rPr>
              <a:t> (filogenetica)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t-IT" sz="2800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t-IT" sz="2400" dirty="0"/>
          </a:p>
        </p:txBody>
      </p:sp>
      <p:pic>
        <p:nvPicPr>
          <p:cNvPr id="3076" name="Picture 4" descr="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72408" cy="27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16632"/>
            <a:ext cx="7543800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rgbClr val="FFFF00"/>
                </a:solidFill>
              </a:rPr>
              <a:t>Variabilità genetica  </a:t>
            </a:r>
            <a:r>
              <a:rPr lang="it-IT" sz="3200" dirty="0">
                <a:solidFill>
                  <a:srgbClr val="FFC000"/>
                </a:solidFill>
              </a:rPr>
              <a:t>INTRA</a:t>
            </a:r>
            <a:r>
              <a:rPr lang="it-IT" sz="3200" dirty="0">
                <a:solidFill>
                  <a:srgbClr val="FFFF00"/>
                </a:solidFill>
              </a:rPr>
              <a:t>-SPECIE</a:t>
            </a:r>
          </a:p>
        </p:txBody>
      </p:sp>
      <p:pic>
        <p:nvPicPr>
          <p:cNvPr id="4099" name="Picture 4" descr="LEZIONIfulvio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5511" b="-4065"/>
          <a:stretch>
            <a:fillRect/>
          </a:stretch>
        </p:blipFill>
        <p:spPr>
          <a:xfrm>
            <a:off x="1142950" y="764704"/>
            <a:ext cx="6934300" cy="6250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9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LEZIONIfulvio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/>
          <a:stretch>
            <a:fillRect/>
          </a:stretch>
        </p:blipFill>
        <p:spPr>
          <a:xfrm>
            <a:off x="1071092" y="864225"/>
            <a:ext cx="7056784" cy="5803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27584" y="116633"/>
            <a:ext cx="7543800" cy="7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3200" kern="0" dirty="0">
                <a:solidFill>
                  <a:srgbClr val="FFFF00"/>
                </a:solidFill>
              </a:rPr>
              <a:t>Variabilità genetica  </a:t>
            </a:r>
            <a:r>
              <a:rPr lang="it-IT" sz="3200" kern="0" dirty="0">
                <a:solidFill>
                  <a:srgbClr val="FFC000"/>
                </a:solidFill>
              </a:rPr>
              <a:t>INTER</a:t>
            </a:r>
            <a:r>
              <a:rPr lang="it-IT" sz="3200" kern="0" dirty="0">
                <a:solidFill>
                  <a:srgbClr val="FFFF00"/>
                </a:solidFill>
              </a:rPr>
              <a:t>-SPECIE</a:t>
            </a:r>
          </a:p>
        </p:txBody>
      </p:sp>
    </p:spTree>
    <p:extLst>
      <p:ext uri="{BB962C8B-B14F-4D97-AF65-F5344CB8AC3E}">
        <p14:creationId xmlns:p14="http://schemas.microsoft.com/office/powerpoint/2010/main" val="260030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Nella genetica di popolazioni, una popolazione è perfettamente rappresentata attraverso le </a:t>
            </a:r>
            <a:r>
              <a:rPr lang="it-IT" sz="2800" dirty="0">
                <a:solidFill>
                  <a:srgbClr val="FFFF00"/>
                </a:solidFill>
                <a:latin typeface="Comic Sans MS" panose="030F0702030302020204" pitchFamily="66" charset="0"/>
                <a:cs typeface="Andalus" pitchFamily="18" charset="-78"/>
              </a:rPr>
              <a:t>frequenze dei suoi genotipi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. Da questi, è possibile calcolare le </a:t>
            </a:r>
            <a:r>
              <a:rPr lang="it-IT" sz="2800" dirty="0">
                <a:solidFill>
                  <a:srgbClr val="FFFF00"/>
                </a:solidFill>
                <a:latin typeface="Comic Sans MS" panose="030F0702030302020204" pitchFamily="66" charset="0"/>
                <a:cs typeface="Andalus" pitchFamily="18" charset="-78"/>
              </a:rPr>
              <a:t>frequenze alleliche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 e diversi indici «sintetici» di variabilità (ad esempio l’</a:t>
            </a:r>
            <a:r>
              <a:rPr lang="it-IT" sz="2800" dirty="0" err="1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eterozigosità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).</a:t>
            </a:r>
          </a:p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Si noti tuttavia che popolazioni con identiche frequenze alleliche  potrebbero avere differenti genotipi (ma non viceversa).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381000"/>
            <a:ext cx="819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Descrivere la variabilità genetica di una popolazione</a:t>
            </a:r>
          </a:p>
        </p:txBody>
      </p:sp>
    </p:spTree>
    <p:extLst>
      <p:ext uri="{BB962C8B-B14F-4D97-AF65-F5344CB8AC3E}">
        <p14:creationId xmlns:p14="http://schemas.microsoft.com/office/powerpoint/2010/main" val="198189154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37324</TotalTime>
  <Words>3607</Words>
  <Application>Microsoft Office PowerPoint</Application>
  <PresentationFormat>Presentazione su schermo (4:3)</PresentationFormat>
  <Paragraphs>567</Paragraphs>
  <Slides>48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62" baseType="lpstr">
      <vt:lpstr>Andalus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Tahoma</vt:lpstr>
      <vt:lpstr>Times New Roman</vt:lpstr>
      <vt:lpstr>verdana</vt:lpstr>
      <vt:lpstr>Wingdings</vt:lpstr>
      <vt:lpstr>Struttura predefinita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variabilità genetica (V.G.)</vt:lpstr>
      <vt:lpstr>Variabilità genetica  INTRA-SPECIE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 stiamo analizzando (come quasi sempre accade) un campione di una popolazione, quella ottenuta è una stima delle frequenze alleliche della popolazione.  Questa stima avrà un proprio errore che può essere calcolato come:   </vt:lpstr>
      <vt:lpstr>Presentazione standard di PowerPoint</vt:lpstr>
      <vt:lpstr>Legge di Hardy-Weinberg</vt:lpstr>
      <vt:lpstr>Assunzioni della legge di Hardy-Weinberg (modello base)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461</cp:revision>
  <dcterms:created xsi:type="dcterms:W3CDTF">2014-05-23T12:00:13Z</dcterms:created>
  <dcterms:modified xsi:type="dcterms:W3CDTF">2025-10-14T14:10:57Z</dcterms:modified>
</cp:coreProperties>
</file>