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3" r:id="rId5"/>
    <p:sldId id="265" r:id="rId6"/>
    <p:sldId id="270" r:id="rId7"/>
    <p:sldId id="267" r:id="rId8"/>
    <p:sldId id="262" r:id="rId9"/>
    <p:sldId id="269" r:id="rId10"/>
    <p:sldId id="268" r:id="rId11"/>
    <p:sldId id="264" r:id="rId12"/>
    <p:sldId id="271" r:id="rId13"/>
    <p:sldId id="260" r:id="rId14"/>
    <p:sldId id="273" r:id="rId15"/>
    <p:sldId id="272"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454"/>
    <p:restoredTop sz="94684"/>
  </p:normalViewPr>
  <p:slideViewPr>
    <p:cSldViewPr snapToGrid="0" snapToObjects="1">
      <p:cViewPr>
        <p:scale>
          <a:sx n="90" d="100"/>
          <a:sy n="90" d="100"/>
        </p:scale>
        <p:origin x="1000" y="8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diagrams/_rels/drawing1.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6E593C-A48B-45A8-A96B-C1B4F8E1A57B}"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0C56F45B-4A0E-435A-AF53-643DF8595197}">
      <dgm:prSet/>
      <dgm:spPr/>
      <dgm:t>
        <a:bodyPr/>
        <a:lstStyle/>
        <a:p>
          <a:pPr>
            <a:defRPr cap="all"/>
          </a:pPr>
          <a:r>
            <a:rPr lang="en-US"/>
            <a:t>Overall good understanding of descriptive and inferential analysis.</a:t>
          </a:r>
        </a:p>
      </dgm:t>
    </dgm:pt>
    <dgm:pt modelId="{8D7FF379-D455-411A-9B78-DCE2722106F8}" type="parTrans" cxnId="{DA26A223-FDC5-4730-96ED-690795BF035C}">
      <dgm:prSet/>
      <dgm:spPr/>
      <dgm:t>
        <a:bodyPr/>
        <a:lstStyle/>
        <a:p>
          <a:endParaRPr lang="en-US"/>
        </a:p>
      </dgm:t>
    </dgm:pt>
    <dgm:pt modelId="{11A2156B-C942-4469-B103-21539DDF0AA7}" type="sibTrans" cxnId="{DA26A223-FDC5-4730-96ED-690795BF035C}">
      <dgm:prSet/>
      <dgm:spPr/>
      <dgm:t>
        <a:bodyPr/>
        <a:lstStyle/>
        <a:p>
          <a:endParaRPr lang="en-US"/>
        </a:p>
      </dgm:t>
    </dgm:pt>
    <dgm:pt modelId="{06ECAC2D-3241-4C5D-9209-77064258A210}">
      <dgm:prSet/>
      <dgm:spPr/>
      <dgm:t>
        <a:bodyPr/>
        <a:lstStyle/>
        <a:p>
          <a:pPr>
            <a:defRPr cap="all"/>
          </a:pPr>
          <a:r>
            <a:rPr lang="en-US"/>
            <a:t>Reports well structured and data-driven.</a:t>
          </a:r>
        </a:p>
      </dgm:t>
    </dgm:pt>
    <dgm:pt modelId="{0E40B0A7-88B6-4943-A48A-FCA1A2151113}" type="parTrans" cxnId="{D223C7CE-A4F9-4026-99FD-356A8EB583E6}">
      <dgm:prSet/>
      <dgm:spPr/>
      <dgm:t>
        <a:bodyPr/>
        <a:lstStyle/>
        <a:p>
          <a:endParaRPr lang="en-US"/>
        </a:p>
      </dgm:t>
    </dgm:pt>
    <dgm:pt modelId="{63AE95BF-1BF8-455D-9CBE-E88853CAA391}" type="sibTrans" cxnId="{D223C7CE-A4F9-4026-99FD-356A8EB583E6}">
      <dgm:prSet/>
      <dgm:spPr/>
      <dgm:t>
        <a:bodyPr/>
        <a:lstStyle/>
        <a:p>
          <a:endParaRPr lang="en-US"/>
        </a:p>
      </dgm:t>
    </dgm:pt>
    <dgm:pt modelId="{1C0C49B8-A9B1-471B-9933-3410AF0D4E54}">
      <dgm:prSet/>
      <dgm:spPr/>
      <dgm:t>
        <a:bodyPr/>
        <a:lstStyle/>
        <a:p>
          <a:pPr>
            <a:buNone/>
          </a:pPr>
          <a:r>
            <a:rPr lang="it-IT" b="0" i="0" u="none" dirty="0" err="1"/>
            <a:t>Most</a:t>
          </a:r>
          <a:r>
            <a:rPr lang="it-IT" b="0" i="0" u="none" dirty="0"/>
            <a:t> groups </a:t>
          </a:r>
          <a:r>
            <a:rPr lang="it-IT" b="0" i="0" u="none" dirty="0" err="1"/>
            <a:t>produced</a:t>
          </a:r>
          <a:r>
            <a:rPr lang="it-IT" b="0" i="0" u="none" dirty="0"/>
            <a:t> clear and </a:t>
          </a:r>
          <a:r>
            <a:rPr lang="it-IT" b="0" i="0" u="none" dirty="0" err="1"/>
            <a:t>meaningful</a:t>
          </a:r>
          <a:r>
            <a:rPr lang="it-IT" b="0" i="0" u="none" dirty="0"/>
            <a:t> </a:t>
          </a:r>
          <a:r>
            <a:rPr lang="it-IT" b="0" i="0" u="none" dirty="0" err="1"/>
            <a:t>visualizations</a:t>
          </a:r>
          <a:r>
            <a:rPr lang="it-IT" b="0" i="0" u="none" dirty="0"/>
            <a:t>, </a:t>
          </a:r>
          <a:r>
            <a:rPr lang="it-IT" b="0" i="0" u="none" dirty="0" err="1"/>
            <a:t>successfully</a:t>
          </a:r>
          <a:r>
            <a:rPr lang="it-IT" b="0" i="0" u="none" dirty="0"/>
            <a:t> </a:t>
          </a:r>
          <a:r>
            <a:rPr lang="it-IT" b="0" i="0" u="none" dirty="0" err="1"/>
            <a:t>applying</a:t>
          </a:r>
          <a:r>
            <a:rPr lang="it-IT" b="0" i="0" u="none" dirty="0"/>
            <a:t> the </a:t>
          </a:r>
          <a:r>
            <a:rPr lang="it-IT" b="0" i="0" u="none" dirty="0" err="1"/>
            <a:t>plotting</a:t>
          </a:r>
          <a:r>
            <a:rPr lang="it-IT" b="0" i="0" u="none" dirty="0"/>
            <a:t> </a:t>
          </a:r>
          <a:r>
            <a:rPr lang="it-IT" b="0" i="0" u="none" dirty="0" err="1"/>
            <a:t>codes</a:t>
          </a:r>
          <a:r>
            <a:rPr lang="it-IT" b="0" i="0" u="none" dirty="0"/>
            <a:t> </a:t>
          </a:r>
          <a:r>
            <a:rPr lang="it-IT" b="0" i="0" u="none" dirty="0" err="1"/>
            <a:t>learned</a:t>
          </a:r>
          <a:r>
            <a:rPr lang="it-IT" b="0" i="0" u="none" dirty="0"/>
            <a:t> in class and, in some </a:t>
          </a:r>
          <a:r>
            <a:rPr lang="it-IT" b="0" i="0" u="none" dirty="0" err="1"/>
            <a:t>cases</a:t>
          </a:r>
          <a:r>
            <a:rPr lang="it-IT" b="0" i="0" u="none" dirty="0"/>
            <a:t>, </a:t>
          </a:r>
          <a:r>
            <a:rPr lang="it-IT" b="0" i="0" u="none" dirty="0" err="1"/>
            <a:t>experimenting</a:t>
          </a:r>
          <a:r>
            <a:rPr lang="it-IT" b="0" i="0" u="none" dirty="0"/>
            <a:t> with </a:t>
          </a:r>
          <a:r>
            <a:rPr lang="it-IT" b="0" i="0" u="none" dirty="0" err="1"/>
            <a:t>additional</a:t>
          </a:r>
          <a:r>
            <a:rPr lang="it-IT" b="0" i="0" u="none" dirty="0"/>
            <a:t> </a:t>
          </a:r>
          <a:r>
            <a:rPr lang="it-IT" b="0" i="0" u="none" dirty="0" err="1"/>
            <a:t>R</a:t>
          </a:r>
          <a:r>
            <a:rPr lang="it-IT" b="0" i="0" u="none" dirty="0"/>
            <a:t> </a:t>
          </a:r>
          <a:r>
            <a:rPr lang="it-IT" b="0" i="0" u="none" dirty="0" err="1"/>
            <a:t>functions</a:t>
          </a:r>
          <a:r>
            <a:rPr lang="it-IT" b="0" i="0" u="none" dirty="0"/>
            <a:t>.</a:t>
          </a:r>
          <a:endParaRPr lang="en-US" dirty="0"/>
        </a:p>
      </dgm:t>
    </dgm:pt>
    <dgm:pt modelId="{1C440BD9-E0FA-4DBB-8440-DA825240D238}" type="parTrans" cxnId="{C565D43D-3015-43C7-A41B-09BA61EF72D2}">
      <dgm:prSet/>
      <dgm:spPr/>
      <dgm:t>
        <a:bodyPr/>
        <a:lstStyle/>
        <a:p>
          <a:endParaRPr lang="en-US"/>
        </a:p>
      </dgm:t>
    </dgm:pt>
    <dgm:pt modelId="{F9A64820-C3B4-40A6-A2A1-99736462C5F8}" type="sibTrans" cxnId="{C565D43D-3015-43C7-A41B-09BA61EF72D2}">
      <dgm:prSet/>
      <dgm:spPr/>
      <dgm:t>
        <a:bodyPr/>
        <a:lstStyle/>
        <a:p>
          <a:endParaRPr lang="en-US"/>
        </a:p>
      </dgm:t>
    </dgm:pt>
    <dgm:pt modelId="{40072429-E349-41FC-B58B-332F638D02F8}">
      <dgm:prSet/>
      <dgm:spPr/>
      <dgm:t>
        <a:bodyPr/>
        <a:lstStyle/>
        <a:p>
          <a:pPr>
            <a:defRPr cap="all"/>
          </a:pPr>
          <a:r>
            <a:rPr lang="en-US"/>
            <a:t>Some groups likely used ChatGPT or other AI tools: fluent English, similar phrasing, lack of numerical details.</a:t>
          </a:r>
        </a:p>
      </dgm:t>
    </dgm:pt>
    <dgm:pt modelId="{8D0F7375-EDB9-4ADC-8BCF-FFA03B4B187D}" type="parTrans" cxnId="{AE5F348E-B90E-44CC-A6FE-6A396F17065D}">
      <dgm:prSet/>
      <dgm:spPr/>
      <dgm:t>
        <a:bodyPr/>
        <a:lstStyle/>
        <a:p>
          <a:endParaRPr lang="en-US"/>
        </a:p>
      </dgm:t>
    </dgm:pt>
    <dgm:pt modelId="{36D05497-AF1D-46BB-B31A-9984148F6979}" type="sibTrans" cxnId="{AE5F348E-B90E-44CC-A6FE-6A396F17065D}">
      <dgm:prSet/>
      <dgm:spPr/>
      <dgm:t>
        <a:bodyPr/>
        <a:lstStyle/>
        <a:p>
          <a:endParaRPr lang="en-US"/>
        </a:p>
      </dgm:t>
    </dgm:pt>
    <dgm:pt modelId="{6079C7FE-D613-4595-9227-FEC4F9948BD4}">
      <dgm:prSet/>
      <dgm:spPr/>
      <dgm:t>
        <a:bodyPr/>
        <a:lstStyle/>
        <a:p>
          <a:pPr>
            <a:defRPr cap="all"/>
          </a:pPr>
          <a:r>
            <a:rPr lang="en-US"/>
            <a:t>AI likely used for editing.</a:t>
          </a:r>
        </a:p>
      </dgm:t>
    </dgm:pt>
    <dgm:pt modelId="{9DF2404C-AB5F-4198-91BB-BB2BDA032C47}" type="parTrans" cxnId="{245FC4F2-1A08-4FE0-B630-581579D4A8C7}">
      <dgm:prSet/>
      <dgm:spPr/>
      <dgm:t>
        <a:bodyPr/>
        <a:lstStyle/>
        <a:p>
          <a:endParaRPr lang="en-US"/>
        </a:p>
      </dgm:t>
    </dgm:pt>
    <dgm:pt modelId="{6D1E8D9E-E9F3-4D14-840E-CEFE08DD9230}" type="sibTrans" cxnId="{245FC4F2-1A08-4FE0-B630-581579D4A8C7}">
      <dgm:prSet/>
      <dgm:spPr/>
      <dgm:t>
        <a:bodyPr/>
        <a:lstStyle/>
        <a:p>
          <a:endParaRPr lang="en-US"/>
        </a:p>
      </dgm:t>
    </dgm:pt>
    <dgm:pt modelId="{89FE3FF9-EB71-4208-8EC5-B77990B73260}" type="pres">
      <dgm:prSet presAssocID="{286E593C-A48B-45A8-A96B-C1B4F8E1A57B}" presName="root" presStyleCnt="0">
        <dgm:presLayoutVars>
          <dgm:dir/>
          <dgm:resizeHandles val="exact"/>
        </dgm:presLayoutVars>
      </dgm:prSet>
      <dgm:spPr/>
    </dgm:pt>
    <dgm:pt modelId="{C0B2A912-FAB2-4284-B7D3-455C6531FE6C}" type="pres">
      <dgm:prSet presAssocID="{0C56F45B-4A0E-435A-AF53-643DF8595197}" presName="compNode" presStyleCnt="0"/>
      <dgm:spPr/>
    </dgm:pt>
    <dgm:pt modelId="{4C396CB9-8178-4E98-99DB-87A3574DE033}" type="pres">
      <dgm:prSet presAssocID="{0C56F45B-4A0E-435A-AF53-643DF8595197}" presName="iconBgRect" presStyleLbl="bgShp" presStyleIdx="0" presStyleCnt="5"/>
      <dgm:spPr/>
    </dgm:pt>
    <dgm:pt modelId="{31F2796A-96DF-4F0A-887D-4EBE92D3E700}" type="pres">
      <dgm:prSet presAssocID="{0C56F45B-4A0E-435A-AF53-643DF8595197}"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humbs Up Sign"/>
        </a:ext>
      </dgm:extLst>
    </dgm:pt>
    <dgm:pt modelId="{413C6DEB-4E14-4B68-B7EC-F8E8895057E8}" type="pres">
      <dgm:prSet presAssocID="{0C56F45B-4A0E-435A-AF53-643DF8595197}" presName="spaceRect" presStyleCnt="0"/>
      <dgm:spPr/>
    </dgm:pt>
    <dgm:pt modelId="{C3D8D739-33AE-44BA-808A-DE29BAE3A674}" type="pres">
      <dgm:prSet presAssocID="{0C56F45B-4A0E-435A-AF53-643DF8595197}" presName="textRect" presStyleLbl="revTx" presStyleIdx="0" presStyleCnt="5">
        <dgm:presLayoutVars>
          <dgm:chMax val="1"/>
          <dgm:chPref val="1"/>
        </dgm:presLayoutVars>
      </dgm:prSet>
      <dgm:spPr/>
    </dgm:pt>
    <dgm:pt modelId="{B6616252-30C2-4B52-B89D-E832D1E47436}" type="pres">
      <dgm:prSet presAssocID="{11A2156B-C942-4469-B103-21539DDF0AA7}" presName="sibTrans" presStyleCnt="0"/>
      <dgm:spPr/>
    </dgm:pt>
    <dgm:pt modelId="{A747B4E7-BAF4-4643-9DB3-A1C153E89CBB}" type="pres">
      <dgm:prSet presAssocID="{06ECAC2D-3241-4C5D-9209-77064258A210}" presName="compNode" presStyleCnt="0"/>
      <dgm:spPr/>
    </dgm:pt>
    <dgm:pt modelId="{C9EE1D2C-C1D7-4E01-BC1D-7A5F66EB9F51}" type="pres">
      <dgm:prSet presAssocID="{06ECAC2D-3241-4C5D-9209-77064258A210}" presName="iconBgRect" presStyleLbl="bgShp" presStyleIdx="1" presStyleCnt="5"/>
      <dgm:spPr/>
    </dgm:pt>
    <dgm:pt modelId="{D22EEF81-68E3-41CB-AD5E-F9C92A63D4B5}" type="pres">
      <dgm:prSet presAssocID="{06ECAC2D-3241-4C5D-9209-77064258A210}"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thly calendar"/>
        </a:ext>
      </dgm:extLst>
    </dgm:pt>
    <dgm:pt modelId="{5FE7E369-5776-4E4F-AFAA-FE1A0FECE711}" type="pres">
      <dgm:prSet presAssocID="{06ECAC2D-3241-4C5D-9209-77064258A210}" presName="spaceRect" presStyleCnt="0"/>
      <dgm:spPr/>
    </dgm:pt>
    <dgm:pt modelId="{E5F1F588-261D-474C-A1FC-39D3FB681218}" type="pres">
      <dgm:prSet presAssocID="{06ECAC2D-3241-4C5D-9209-77064258A210}" presName="textRect" presStyleLbl="revTx" presStyleIdx="1" presStyleCnt="5">
        <dgm:presLayoutVars>
          <dgm:chMax val="1"/>
          <dgm:chPref val="1"/>
        </dgm:presLayoutVars>
      </dgm:prSet>
      <dgm:spPr/>
    </dgm:pt>
    <dgm:pt modelId="{2C0C4DA3-4B3B-45AA-B763-2914B7F4E8FC}" type="pres">
      <dgm:prSet presAssocID="{63AE95BF-1BF8-455D-9CBE-E88853CAA391}" presName="sibTrans" presStyleCnt="0"/>
      <dgm:spPr/>
    </dgm:pt>
    <dgm:pt modelId="{041F6BDE-9EDE-4FA0-8350-265BA11E4708}" type="pres">
      <dgm:prSet presAssocID="{1C0C49B8-A9B1-471B-9933-3410AF0D4E54}" presName="compNode" presStyleCnt="0"/>
      <dgm:spPr/>
    </dgm:pt>
    <dgm:pt modelId="{177B511D-38C3-4B7B-A827-9F46C8D1913E}" type="pres">
      <dgm:prSet presAssocID="{1C0C49B8-A9B1-471B-9933-3410AF0D4E54}" presName="iconBgRect" presStyleLbl="bgShp" presStyleIdx="2" presStyleCnt="5"/>
      <dgm:spPr/>
    </dgm:pt>
    <dgm:pt modelId="{3220B8F4-CC11-42C0-8BDF-6139FD09387E}" type="pres">
      <dgm:prSet presAssocID="{1C0C49B8-A9B1-471B-9933-3410AF0D4E54}"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C171C3D9-EF0A-499E-8711-ABF23CA648CD}" type="pres">
      <dgm:prSet presAssocID="{1C0C49B8-A9B1-471B-9933-3410AF0D4E54}" presName="spaceRect" presStyleCnt="0"/>
      <dgm:spPr/>
    </dgm:pt>
    <dgm:pt modelId="{011F6976-3A86-4C2D-A9E0-1A543C44E836}" type="pres">
      <dgm:prSet presAssocID="{1C0C49B8-A9B1-471B-9933-3410AF0D4E54}" presName="textRect" presStyleLbl="revTx" presStyleIdx="2" presStyleCnt="5">
        <dgm:presLayoutVars>
          <dgm:chMax val="1"/>
          <dgm:chPref val="1"/>
        </dgm:presLayoutVars>
      </dgm:prSet>
      <dgm:spPr/>
    </dgm:pt>
    <dgm:pt modelId="{1E9D70F0-AF7C-41FB-BFA5-FB1EBBDDE7F6}" type="pres">
      <dgm:prSet presAssocID="{F9A64820-C3B4-40A6-A2A1-99736462C5F8}" presName="sibTrans" presStyleCnt="0"/>
      <dgm:spPr/>
    </dgm:pt>
    <dgm:pt modelId="{93738A71-D584-42CA-8F9F-84CC04360F99}" type="pres">
      <dgm:prSet presAssocID="{40072429-E349-41FC-B58B-332F638D02F8}" presName="compNode" presStyleCnt="0"/>
      <dgm:spPr/>
    </dgm:pt>
    <dgm:pt modelId="{3625B5EE-7658-422E-9825-B51EC10E96CC}" type="pres">
      <dgm:prSet presAssocID="{40072429-E349-41FC-B58B-332F638D02F8}" presName="iconBgRect" presStyleLbl="bgShp" presStyleIdx="3" presStyleCnt="5"/>
      <dgm:spPr/>
    </dgm:pt>
    <dgm:pt modelId="{5F83D02F-3575-4881-9B14-341517683EB6}" type="pres">
      <dgm:prSet presAssocID="{40072429-E349-41FC-B58B-332F638D02F8}"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ingua"/>
        </a:ext>
      </dgm:extLst>
    </dgm:pt>
    <dgm:pt modelId="{B391777A-D07E-4338-A977-A47F67BBF421}" type="pres">
      <dgm:prSet presAssocID="{40072429-E349-41FC-B58B-332F638D02F8}" presName="spaceRect" presStyleCnt="0"/>
      <dgm:spPr/>
    </dgm:pt>
    <dgm:pt modelId="{1DD32478-500F-4383-BF1E-434932CC3C89}" type="pres">
      <dgm:prSet presAssocID="{40072429-E349-41FC-B58B-332F638D02F8}" presName="textRect" presStyleLbl="revTx" presStyleIdx="3" presStyleCnt="5">
        <dgm:presLayoutVars>
          <dgm:chMax val="1"/>
          <dgm:chPref val="1"/>
        </dgm:presLayoutVars>
      </dgm:prSet>
      <dgm:spPr/>
    </dgm:pt>
    <dgm:pt modelId="{54180E98-DA7D-4791-8F16-BE0E4B9FF429}" type="pres">
      <dgm:prSet presAssocID="{36D05497-AF1D-46BB-B31A-9984148F6979}" presName="sibTrans" presStyleCnt="0"/>
      <dgm:spPr/>
    </dgm:pt>
    <dgm:pt modelId="{4D6D6050-77CE-4B61-AAF5-822F61DD18EC}" type="pres">
      <dgm:prSet presAssocID="{6079C7FE-D613-4595-9227-FEC4F9948BD4}" presName="compNode" presStyleCnt="0"/>
      <dgm:spPr/>
    </dgm:pt>
    <dgm:pt modelId="{EBFB8223-0C6F-4A51-BAC0-FCE550AB91EF}" type="pres">
      <dgm:prSet presAssocID="{6079C7FE-D613-4595-9227-FEC4F9948BD4}" presName="iconBgRect" presStyleLbl="bgShp" presStyleIdx="4" presStyleCnt="5"/>
      <dgm:spPr/>
    </dgm:pt>
    <dgm:pt modelId="{7BDD15BB-25A2-4327-8954-7B24B2E20FDF}" type="pres">
      <dgm:prSet presAssocID="{6079C7FE-D613-4595-9227-FEC4F9948BD4}"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ead with Gears"/>
        </a:ext>
      </dgm:extLst>
    </dgm:pt>
    <dgm:pt modelId="{B3BBB45F-2BA5-4D13-B5A2-16F4FAE02BDC}" type="pres">
      <dgm:prSet presAssocID="{6079C7FE-D613-4595-9227-FEC4F9948BD4}" presName="spaceRect" presStyleCnt="0"/>
      <dgm:spPr/>
    </dgm:pt>
    <dgm:pt modelId="{315BD16D-79D9-4A40-B4F9-971F96A70307}" type="pres">
      <dgm:prSet presAssocID="{6079C7FE-D613-4595-9227-FEC4F9948BD4}" presName="textRect" presStyleLbl="revTx" presStyleIdx="4" presStyleCnt="5">
        <dgm:presLayoutVars>
          <dgm:chMax val="1"/>
          <dgm:chPref val="1"/>
        </dgm:presLayoutVars>
      </dgm:prSet>
      <dgm:spPr/>
    </dgm:pt>
  </dgm:ptLst>
  <dgm:cxnLst>
    <dgm:cxn modelId="{DA26A223-FDC5-4730-96ED-690795BF035C}" srcId="{286E593C-A48B-45A8-A96B-C1B4F8E1A57B}" destId="{0C56F45B-4A0E-435A-AF53-643DF8595197}" srcOrd="0" destOrd="0" parTransId="{8D7FF379-D455-411A-9B78-DCE2722106F8}" sibTransId="{11A2156B-C942-4469-B103-21539DDF0AA7}"/>
    <dgm:cxn modelId="{C565D43D-3015-43C7-A41B-09BA61EF72D2}" srcId="{286E593C-A48B-45A8-A96B-C1B4F8E1A57B}" destId="{1C0C49B8-A9B1-471B-9933-3410AF0D4E54}" srcOrd="2" destOrd="0" parTransId="{1C440BD9-E0FA-4DBB-8440-DA825240D238}" sibTransId="{F9A64820-C3B4-40A6-A2A1-99736462C5F8}"/>
    <dgm:cxn modelId="{AE1F8D4F-98F6-495A-A683-D39F9ED4A97E}" type="presOf" srcId="{06ECAC2D-3241-4C5D-9209-77064258A210}" destId="{E5F1F588-261D-474C-A1FC-39D3FB681218}" srcOrd="0" destOrd="0" presId="urn:microsoft.com/office/officeart/2018/5/layout/IconCircleLabelList"/>
    <dgm:cxn modelId="{AE5F348E-B90E-44CC-A6FE-6A396F17065D}" srcId="{286E593C-A48B-45A8-A96B-C1B4F8E1A57B}" destId="{40072429-E349-41FC-B58B-332F638D02F8}" srcOrd="3" destOrd="0" parTransId="{8D0F7375-EDB9-4ADC-8BCF-FFA03B4B187D}" sibTransId="{36D05497-AF1D-46BB-B31A-9984148F6979}"/>
    <dgm:cxn modelId="{E810DA9B-AFA4-4E59-B402-00048FFDBD89}" type="presOf" srcId="{40072429-E349-41FC-B58B-332F638D02F8}" destId="{1DD32478-500F-4383-BF1E-434932CC3C89}" srcOrd="0" destOrd="0" presId="urn:microsoft.com/office/officeart/2018/5/layout/IconCircleLabelList"/>
    <dgm:cxn modelId="{ADCFDCB6-AF21-4D39-BCC1-156DD78B120F}" type="presOf" srcId="{0C56F45B-4A0E-435A-AF53-643DF8595197}" destId="{C3D8D739-33AE-44BA-808A-DE29BAE3A674}" srcOrd="0" destOrd="0" presId="urn:microsoft.com/office/officeart/2018/5/layout/IconCircleLabelList"/>
    <dgm:cxn modelId="{2BE8DBC5-DF8A-46D9-AC77-82D231EB7173}" type="presOf" srcId="{286E593C-A48B-45A8-A96B-C1B4F8E1A57B}" destId="{89FE3FF9-EB71-4208-8EC5-B77990B73260}" srcOrd="0" destOrd="0" presId="urn:microsoft.com/office/officeart/2018/5/layout/IconCircleLabelList"/>
    <dgm:cxn modelId="{D223C7CE-A4F9-4026-99FD-356A8EB583E6}" srcId="{286E593C-A48B-45A8-A96B-C1B4F8E1A57B}" destId="{06ECAC2D-3241-4C5D-9209-77064258A210}" srcOrd="1" destOrd="0" parTransId="{0E40B0A7-88B6-4943-A48A-FCA1A2151113}" sibTransId="{63AE95BF-1BF8-455D-9CBE-E88853CAA391}"/>
    <dgm:cxn modelId="{31128BED-F5D4-425B-8ECB-19DDD0A0A302}" type="presOf" srcId="{6079C7FE-D613-4595-9227-FEC4F9948BD4}" destId="{315BD16D-79D9-4A40-B4F9-971F96A70307}" srcOrd="0" destOrd="0" presId="urn:microsoft.com/office/officeart/2018/5/layout/IconCircleLabelList"/>
    <dgm:cxn modelId="{245FC4F2-1A08-4FE0-B630-581579D4A8C7}" srcId="{286E593C-A48B-45A8-A96B-C1B4F8E1A57B}" destId="{6079C7FE-D613-4595-9227-FEC4F9948BD4}" srcOrd="4" destOrd="0" parTransId="{9DF2404C-AB5F-4198-91BB-BB2BDA032C47}" sibTransId="{6D1E8D9E-E9F3-4D14-840E-CEFE08DD9230}"/>
    <dgm:cxn modelId="{55B129F4-A0E4-46DC-B4AC-662C3ECE42B4}" type="presOf" srcId="{1C0C49B8-A9B1-471B-9933-3410AF0D4E54}" destId="{011F6976-3A86-4C2D-A9E0-1A543C44E836}" srcOrd="0" destOrd="0" presId="urn:microsoft.com/office/officeart/2018/5/layout/IconCircleLabelList"/>
    <dgm:cxn modelId="{C2D5FE98-C741-44FF-B2FC-D1298CE73C71}" type="presParOf" srcId="{89FE3FF9-EB71-4208-8EC5-B77990B73260}" destId="{C0B2A912-FAB2-4284-B7D3-455C6531FE6C}" srcOrd="0" destOrd="0" presId="urn:microsoft.com/office/officeart/2018/5/layout/IconCircleLabelList"/>
    <dgm:cxn modelId="{1C5B6A0A-9ACD-454C-B061-539B17C95D90}" type="presParOf" srcId="{C0B2A912-FAB2-4284-B7D3-455C6531FE6C}" destId="{4C396CB9-8178-4E98-99DB-87A3574DE033}" srcOrd="0" destOrd="0" presId="urn:microsoft.com/office/officeart/2018/5/layout/IconCircleLabelList"/>
    <dgm:cxn modelId="{3BF2B1F7-1A61-40AD-8511-8C5809B1AF72}" type="presParOf" srcId="{C0B2A912-FAB2-4284-B7D3-455C6531FE6C}" destId="{31F2796A-96DF-4F0A-887D-4EBE92D3E700}" srcOrd="1" destOrd="0" presId="urn:microsoft.com/office/officeart/2018/5/layout/IconCircleLabelList"/>
    <dgm:cxn modelId="{8B973068-9920-4259-A9BB-7FDF0D30F83A}" type="presParOf" srcId="{C0B2A912-FAB2-4284-B7D3-455C6531FE6C}" destId="{413C6DEB-4E14-4B68-B7EC-F8E8895057E8}" srcOrd="2" destOrd="0" presId="urn:microsoft.com/office/officeart/2018/5/layout/IconCircleLabelList"/>
    <dgm:cxn modelId="{5AB4C1A8-6D88-423D-90E1-851456985012}" type="presParOf" srcId="{C0B2A912-FAB2-4284-B7D3-455C6531FE6C}" destId="{C3D8D739-33AE-44BA-808A-DE29BAE3A674}" srcOrd="3" destOrd="0" presId="urn:microsoft.com/office/officeart/2018/5/layout/IconCircleLabelList"/>
    <dgm:cxn modelId="{4DDE7D2B-6DB5-40A3-B914-519D8E8017C6}" type="presParOf" srcId="{89FE3FF9-EB71-4208-8EC5-B77990B73260}" destId="{B6616252-30C2-4B52-B89D-E832D1E47436}" srcOrd="1" destOrd="0" presId="urn:microsoft.com/office/officeart/2018/5/layout/IconCircleLabelList"/>
    <dgm:cxn modelId="{2AF4ABE4-8919-42A8-A6A6-2E943301B6FC}" type="presParOf" srcId="{89FE3FF9-EB71-4208-8EC5-B77990B73260}" destId="{A747B4E7-BAF4-4643-9DB3-A1C153E89CBB}" srcOrd="2" destOrd="0" presId="urn:microsoft.com/office/officeart/2018/5/layout/IconCircleLabelList"/>
    <dgm:cxn modelId="{D05CADAE-A774-425F-8A12-DB1285E83334}" type="presParOf" srcId="{A747B4E7-BAF4-4643-9DB3-A1C153E89CBB}" destId="{C9EE1D2C-C1D7-4E01-BC1D-7A5F66EB9F51}" srcOrd="0" destOrd="0" presId="urn:microsoft.com/office/officeart/2018/5/layout/IconCircleLabelList"/>
    <dgm:cxn modelId="{C5A80A2F-2D33-4777-B2DE-EEBA589D1501}" type="presParOf" srcId="{A747B4E7-BAF4-4643-9DB3-A1C153E89CBB}" destId="{D22EEF81-68E3-41CB-AD5E-F9C92A63D4B5}" srcOrd="1" destOrd="0" presId="urn:microsoft.com/office/officeart/2018/5/layout/IconCircleLabelList"/>
    <dgm:cxn modelId="{858F97CE-6D0A-4225-993A-2064E5C8F2D4}" type="presParOf" srcId="{A747B4E7-BAF4-4643-9DB3-A1C153E89CBB}" destId="{5FE7E369-5776-4E4F-AFAA-FE1A0FECE711}" srcOrd="2" destOrd="0" presId="urn:microsoft.com/office/officeart/2018/5/layout/IconCircleLabelList"/>
    <dgm:cxn modelId="{4C7DF03D-51A3-4B2A-9CA3-01D9BE882474}" type="presParOf" srcId="{A747B4E7-BAF4-4643-9DB3-A1C153E89CBB}" destId="{E5F1F588-261D-474C-A1FC-39D3FB681218}" srcOrd="3" destOrd="0" presId="urn:microsoft.com/office/officeart/2018/5/layout/IconCircleLabelList"/>
    <dgm:cxn modelId="{77286236-B763-400B-989C-A340B23D017A}" type="presParOf" srcId="{89FE3FF9-EB71-4208-8EC5-B77990B73260}" destId="{2C0C4DA3-4B3B-45AA-B763-2914B7F4E8FC}" srcOrd="3" destOrd="0" presId="urn:microsoft.com/office/officeart/2018/5/layout/IconCircleLabelList"/>
    <dgm:cxn modelId="{2E3D0289-B66C-4BBE-A935-FBBC4E2D1450}" type="presParOf" srcId="{89FE3FF9-EB71-4208-8EC5-B77990B73260}" destId="{041F6BDE-9EDE-4FA0-8350-265BA11E4708}" srcOrd="4" destOrd="0" presId="urn:microsoft.com/office/officeart/2018/5/layout/IconCircleLabelList"/>
    <dgm:cxn modelId="{39A5CEAB-3C01-4CC7-9F42-028D297C9C06}" type="presParOf" srcId="{041F6BDE-9EDE-4FA0-8350-265BA11E4708}" destId="{177B511D-38C3-4B7B-A827-9F46C8D1913E}" srcOrd="0" destOrd="0" presId="urn:microsoft.com/office/officeart/2018/5/layout/IconCircleLabelList"/>
    <dgm:cxn modelId="{CB20B436-7966-4069-926B-A69AE47ED44A}" type="presParOf" srcId="{041F6BDE-9EDE-4FA0-8350-265BA11E4708}" destId="{3220B8F4-CC11-42C0-8BDF-6139FD09387E}" srcOrd="1" destOrd="0" presId="urn:microsoft.com/office/officeart/2018/5/layout/IconCircleLabelList"/>
    <dgm:cxn modelId="{5EDDFEBF-F7E3-4510-8369-6D733DEC6959}" type="presParOf" srcId="{041F6BDE-9EDE-4FA0-8350-265BA11E4708}" destId="{C171C3D9-EF0A-499E-8711-ABF23CA648CD}" srcOrd="2" destOrd="0" presId="urn:microsoft.com/office/officeart/2018/5/layout/IconCircleLabelList"/>
    <dgm:cxn modelId="{537779F5-D7C1-4A3A-8E79-E5A9D87B0DC6}" type="presParOf" srcId="{041F6BDE-9EDE-4FA0-8350-265BA11E4708}" destId="{011F6976-3A86-4C2D-A9E0-1A543C44E836}" srcOrd="3" destOrd="0" presId="urn:microsoft.com/office/officeart/2018/5/layout/IconCircleLabelList"/>
    <dgm:cxn modelId="{24112EB3-E25D-4867-A1AE-3DCDB4B95392}" type="presParOf" srcId="{89FE3FF9-EB71-4208-8EC5-B77990B73260}" destId="{1E9D70F0-AF7C-41FB-BFA5-FB1EBBDDE7F6}" srcOrd="5" destOrd="0" presId="urn:microsoft.com/office/officeart/2018/5/layout/IconCircleLabelList"/>
    <dgm:cxn modelId="{077846AC-7B7D-4BF7-B2CB-C055A1ADA49C}" type="presParOf" srcId="{89FE3FF9-EB71-4208-8EC5-B77990B73260}" destId="{93738A71-D584-42CA-8F9F-84CC04360F99}" srcOrd="6" destOrd="0" presId="urn:microsoft.com/office/officeart/2018/5/layout/IconCircleLabelList"/>
    <dgm:cxn modelId="{87C3C1EC-88C4-4059-8D82-F773041A2421}" type="presParOf" srcId="{93738A71-D584-42CA-8F9F-84CC04360F99}" destId="{3625B5EE-7658-422E-9825-B51EC10E96CC}" srcOrd="0" destOrd="0" presId="urn:microsoft.com/office/officeart/2018/5/layout/IconCircleLabelList"/>
    <dgm:cxn modelId="{41A68DA0-0945-4337-AC93-500CBAC618FA}" type="presParOf" srcId="{93738A71-D584-42CA-8F9F-84CC04360F99}" destId="{5F83D02F-3575-4881-9B14-341517683EB6}" srcOrd="1" destOrd="0" presId="urn:microsoft.com/office/officeart/2018/5/layout/IconCircleLabelList"/>
    <dgm:cxn modelId="{D7F69D74-92B2-41BD-A368-DB4D9911003D}" type="presParOf" srcId="{93738A71-D584-42CA-8F9F-84CC04360F99}" destId="{B391777A-D07E-4338-A977-A47F67BBF421}" srcOrd="2" destOrd="0" presId="urn:microsoft.com/office/officeart/2018/5/layout/IconCircleLabelList"/>
    <dgm:cxn modelId="{183E9FEB-795E-4A01-926B-31EFFF67F524}" type="presParOf" srcId="{93738A71-D584-42CA-8F9F-84CC04360F99}" destId="{1DD32478-500F-4383-BF1E-434932CC3C89}" srcOrd="3" destOrd="0" presId="urn:microsoft.com/office/officeart/2018/5/layout/IconCircleLabelList"/>
    <dgm:cxn modelId="{8D7AB9C7-A026-4BE6-A3BE-413574CFF695}" type="presParOf" srcId="{89FE3FF9-EB71-4208-8EC5-B77990B73260}" destId="{54180E98-DA7D-4791-8F16-BE0E4B9FF429}" srcOrd="7" destOrd="0" presId="urn:microsoft.com/office/officeart/2018/5/layout/IconCircleLabelList"/>
    <dgm:cxn modelId="{FE32EC55-EDB8-4664-BAAC-6ED1DFC50C4D}" type="presParOf" srcId="{89FE3FF9-EB71-4208-8EC5-B77990B73260}" destId="{4D6D6050-77CE-4B61-AAF5-822F61DD18EC}" srcOrd="8" destOrd="0" presId="urn:microsoft.com/office/officeart/2018/5/layout/IconCircleLabelList"/>
    <dgm:cxn modelId="{ABA8BB35-142C-408C-9BB6-4CA3AEE49F28}" type="presParOf" srcId="{4D6D6050-77CE-4B61-AAF5-822F61DD18EC}" destId="{EBFB8223-0C6F-4A51-BAC0-FCE550AB91EF}" srcOrd="0" destOrd="0" presId="urn:microsoft.com/office/officeart/2018/5/layout/IconCircleLabelList"/>
    <dgm:cxn modelId="{8416C07C-3F43-4ECE-B316-FBC9D0FFBD2F}" type="presParOf" srcId="{4D6D6050-77CE-4B61-AAF5-822F61DD18EC}" destId="{7BDD15BB-25A2-4327-8954-7B24B2E20FDF}" srcOrd="1" destOrd="0" presId="urn:microsoft.com/office/officeart/2018/5/layout/IconCircleLabelList"/>
    <dgm:cxn modelId="{DDCB26F4-1F99-4AA7-8641-ADF71BD0CC97}" type="presParOf" srcId="{4D6D6050-77CE-4B61-AAF5-822F61DD18EC}" destId="{B3BBB45F-2BA5-4D13-B5A2-16F4FAE02BDC}" srcOrd="2" destOrd="0" presId="urn:microsoft.com/office/officeart/2018/5/layout/IconCircleLabelList"/>
    <dgm:cxn modelId="{8A0E8326-5CA6-4245-BF9E-CCED77B2B98C}" type="presParOf" srcId="{4D6D6050-77CE-4B61-AAF5-822F61DD18EC}" destId="{315BD16D-79D9-4A40-B4F9-971F96A70307}"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55312F-796E-4FAA-B0B7-5BCDD0C1FA8A}"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D5628541-9BC7-4ECA-9293-DCBBBC0DA1AA}">
      <dgm:prSet/>
      <dgm:spPr/>
      <dgm:t>
        <a:bodyPr/>
        <a:lstStyle/>
        <a:p>
          <a:r>
            <a:rPr lang="it-IT" b="1"/>
            <a:t>Strong interest in international mobility</a:t>
          </a:r>
          <a:r>
            <a:rPr lang="it-IT"/>
            <a:t> — most groups highlighted students’ openness to working abroad, showing that global opportunities remain a major driver of career expectations.</a:t>
          </a:r>
          <a:endParaRPr lang="en-US"/>
        </a:p>
      </dgm:t>
    </dgm:pt>
    <dgm:pt modelId="{15837995-1CBB-4A72-96CF-7D48084E44DF}" type="parTrans" cxnId="{587D5385-AABF-4117-8F55-65F8C7C21D15}">
      <dgm:prSet/>
      <dgm:spPr/>
      <dgm:t>
        <a:bodyPr/>
        <a:lstStyle/>
        <a:p>
          <a:endParaRPr lang="en-US"/>
        </a:p>
      </dgm:t>
    </dgm:pt>
    <dgm:pt modelId="{21118986-7178-468E-83D1-604F156A366A}" type="sibTrans" cxnId="{587D5385-AABF-4117-8F55-65F8C7C21D15}">
      <dgm:prSet/>
      <dgm:spPr/>
      <dgm:t>
        <a:bodyPr/>
        <a:lstStyle/>
        <a:p>
          <a:endParaRPr lang="en-US"/>
        </a:p>
      </dgm:t>
    </dgm:pt>
    <dgm:pt modelId="{51D2FABF-33A9-4098-973E-1E4282CE292D}">
      <dgm:prSet/>
      <dgm:spPr/>
      <dgm:t>
        <a:bodyPr/>
        <a:lstStyle/>
        <a:p>
          <a:r>
            <a:rPr lang="it-IT" b="1"/>
            <a:t>Salary remains central</a:t>
          </a:r>
          <a:r>
            <a:rPr lang="it-IT"/>
            <a:t>, but many of you also recognized the growing value of </a:t>
          </a:r>
          <a:r>
            <a:rPr lang="it-IT" b="1"/>
            <a:t>work–life balance</a:t>
          </a:r>
          <a:r>
            <a:rPr lang="it-IT"/>
            <a:t> and </a:t>
          </a:r>
          <a:r>
            <a:rPr lang="it-IT" b="1"/>
            <a:t>job satisfaction</a:t>
          </a:r>
          <a:r>
            <a:rPr lang="it-IT"/>
            <a:t> — a sign of mature, multidimensional reasoning.</a:t>
          </a:r>
          <a:endParaRPr lang="en-US"/>
        </a:p>
      </dgm:t>
    </dgm:pt>
    <dgm:pt modelId="{DC0E32FF-C047-4392-8CEA-5075A1599B26}" type="parTrans" cxnId="{A152730B-6079-4813-B543-57C81678FE6D}">
      <dgm:prSet/>
      <dgm:spPr/>
      <dgm:t>
        <a:bodyPr/>
        <a:lstStyle/>
        <a:p>
          <a:endParaRPr lang="en-US"/>
        </a:p>
      </dgm:t>
    </dgm:pt>
    <dgm:pt modelId="{3C1E174E-5FD8-4CE2-AEE5-D5C45DE5E042}" type="sibTrans" cxnId="{A152730B-6079-4813-B543-57C81678FE6D}">
      <dgm:prSet/>
      <dgm:spPr/>
      <dgm:t>
        <a:bodyPr/>
        <a:lstStyle/>
        <a:p>
          <a:endParaRPr lang="en-US"/>
        </a:p>
      </dgm:t>
    </dgm:pt>
    <dgm:pt modelId="{F4B9227F-ACBB-4846-B149-CC56255CB71A}">
      <dgm:prSet/>
      <dgm:spPr/>
      <dgm:t>
        <a:bodyPr/>
        <a:lstStyle/>
        <a:p>
          <a:r>
            <a:rPr lang="it-IT" b="1"/>
            <a:t>Good use of descriptive and correlation analyses</a:t>
          </a:r>
          <a:r>
            <a:rPr lang="it-IT"/>
            <a:t>, often supported by clear graphs. In several cases, results were correctly interpreted in light of the questions asked.</a:t>
          </a:r>
          <a:endParaRPr lang="en-US"/>
        </a:p>
      </dgm:t>
    </dgm:pt>
    <dgm:pt modelId="{AF399F06-1143-4E36-AA70-98AF06EF269C}" type="parTrans" cxnId="{95671375-1C59-401A-AB02-37F9F078C98B}">
      <dgm:prSet/>
      <dgm:spPr/>
      <dgm:t>
        <a:bodyPr/>
        <a:lstStyle/>
        <a:p>
          <a:endParaRPr lang="en-US"/>
        </a:p>
      </dgm:t>
    </dgm:pt>
    <dgm:pt modelId="{44E9C525-5EB1-49E1-B003-F11CD4B119DB}" type="sibTrans" cxnId="{95671375-1C59-401A-AB02-37F9F078C98B}">
      <dgm:prSet/>
      <dgm:spPr/>
      <dgm:t>
        <a:bodyPr/>
        <a:lstStyle/>
        <a:p>
          <a:endParaRPr lang="en-US"/>
        </a:p>
      </dgm:t>
    </dgm:pt>
    <dgm:pt modelId="{FC72C083-7150-4114-81B4-E284D0EDD4E0}">
      <dgm:prSet/>
      <dgm:spPr/>
      <dgm:t>
        <a:bodyPr/>
        <a:lstStyle/>
        <a:p>
          <a:r>
            <a:rPr lang="it-IT" b="1"/>
            <a:t>Some overreliance on numerical output without commentary</a:t>
          </a:r>
          <a:r>
            <a:rPr lang="it-IT"/>
            <a:t> — a reminder that data only become meaningful through your explanation.</a:t>
          </a:r>
          <a:endParaRPr lang="en-US"/>
        </a:p>
      </dgm:t>
    </dgm:pt>
    <dgm:pt modelId="{55376A7C-1673-4B56-90AD-762406EAF381}" type="parTrans" cxnId="{36FC7DF8-E140-4EB2-B583-F03C3CDF2A7F}">
      <dgm:prSet/>
      <dgm:spPr/>
      <dgm:t>
        <a:bodyPr/>
        <a:lstStyle/>
        <a:p>
          <a:endParaRPr lang="en-US"/>
        </a:p>
      </dgm:t>
    </dgm:pt>
    <dgm:pt modelId="{417B4592-EDB7-4B8E-8D34-F0B19D4A6309}" type="sibTrans" cxnId="{36FC7DF8-E140-4EB2-B583-F03C3CDF2A7F}">
      <dgm:prSet/>
      <dgm:spPr/>
      <dgm:t>
        <a:bodyPr/>
        <a:lstStyle/>
        <a:p>
          <a:endParaRPr lang="en-US"/>
        </a:p>
      </dgm:t>
    </dgm:pt>
    <dgm:pt modelId="{75C57796-BFD0-49A6-AF8A-E9D26363E312}">
      <dgm:prSet/>
      <dgm:spPr/>
      <dgm:t>
        <a:bodyPr/>
        <a:lstStyle/>
        <a:p>
          <a:r>
            <a:rPr lang="it-IT" b="1"/>
            <a:t>Creativity and curiosity</a:t>
          </a:r>
          <a:r>
            <a:rPr lang="it-IT"/>
            <a:t> emerged</a:t>
          </a:r>
          <a:endParaRPr lang="en-US"/>
        </a:p>
      </dgm:t>
    </dgm:pt>
    <dgm:pt modelId="{438AA9C1-597E-4798-B712-615A39E17FBD}" type="parTrans" cxnId="{9DEE37CF-AC4E-42D2-9FD3-A6F5A04DF0A0}">
      <dgm:prSet/>
      <dgm:spPr/>
      <dgm:t>
        <a:bodyPr/>
        <a:lstStyle/>
        <a:p>
          <a:endParaRPr lang="en-US"/>
        </a:p>
      </dgm:t>
    </dgm:pt>
    <dgm:pt modelId="{FD6F46AB-AE86-4AD6-B81E-BF6FCCF96C1E}" type="sibTrans" cxnId="{9DEE37CF-AC4E-42D2-9FD3-A6F5A04DF0A0}">
      <dgm:prSet/>
      <dgm:spPr/>
      <dgm:t>
        <a:bodyPr/>
        <a:lstStyle/>
        <a:p>
          <a:endParaRPr lang="en-US"/>
        </a:p>
      </dgm:t>
    </dgm:pt>
    <dgm:pt modelId="{7A36FFF9-DE39-4B46-8E14-50A0F178AD19}">
      <dgm:prSet/>
      <dgm:spPr/>
      <dgm:t>
        <a:bodyPr/>
        <a:lstStyle/>
        <a:p>
          <a:r>
            <a:rPr lang="it-IT" b="1"/>
            <a:t>Unexplored variables</a:t>
          </a:r>
          <a:r>
            <a:rPr lang="it-IT"/>
            <a:t> such as </a:t>
          </a:r>
          <a:r>
            <a:rPr lang="it-IT" i="1"/>
            <a:t>Main worries</a:t>
          </a:r>
          <a:r>
            <a:rPr lang="it-IT"/>
            <a:t> and </a:t>
          </a:r>
          <a:r>
            <a:rPr lang="it-IT" i="1"/>
            <a:t>Perception of university skills</a:t>
          </a:r>
          <a:r>
            <a:rPr lang="it-IT"/>
            <a:t> suggest room to deepen the human side of the data — fears, self-perception, and expectations often explain as much as numerical indicators.</a:t>
          </a:r>
          <a:endParaRPr lang="en-US"/>
        </a:p>
      </dgm:t>
    </dgm:pt>
    <dgm:pt modelId="{C0961F38-1897-4B8F-9771-0C9FB472A310}" type="parTrans" cxnId="{C15CECD6-F70D-4C20-A774-C66D29E3C3EB}">
      <dgm:prSet/>
      <dgm:spPr/>
      <dgm:t>
        <a:bodyPr/>
        <a:lstStyle/>
        <a:p>
          <a:endParaRPr lang="en-US"/>
        </a:p>
      </dgm:t>
    </dgm:pt>
    <dgm:pt modelId="{32C35079-F5A9-46FE-98EE-DB7E88608698}" type="sibTrans" cxnId="{C15CECD6-F70D-4C20-A774-C66D29E3C3EB}">
      <dgm:prSet/>
      <dgm:spPr/>
      <dgm:t>
        <a:bodyPr/>
        <a:lstStyle/>
        <a:p>
          <a:endParaRPr lang="en-US"/>
        </a:p>
      </dgm:t>
    </dgm:pt>
    <dgm:pt modelId="{2275B841-C513-B641-9B41-018E29A7A62D}" type="pres">
      <dgm:prSet presAssocID="{9E55312F-796E-4FAA-B0B7-5BCDD0C1FA8A}" presName="diagram" presStyleCnt="0">
        <dgm:presLayoutVars>
          <dgm:dir/>
          <dgm:resizeHandles val="exact"/>
        </dgm:presLayoutVars>
      </dgm:prSet>
      <dgm:spPr/>
    </dgm:pt>
    <dgm:pt modelId="{C60C968A-3873-B346-82B6-0B36B7A85C77}" type="pres">
      <dgm:prSet presAssocID="{D5628541-9BC7-4ECA-9293-DCBBBC0DA1AA}" presName="node" presStyleLbl="node1" presStyleIdx="0" presStyleCnt="6">
        <dgm:presLayoutVars>
          <dgm:bulletEnabled val="1"/>
        </dgm:presLayoutVars>
      </dgm:prSet>
      <dgm:spPr/>
    </dgm:pt>
    <dgm:pt modelId="{948607A1-6C4B-0B44-B204-3AF8D8FDA7F6}" type="pres">
      <dgm:prSet presAssocID="{21118986-7178-468E-83D1-604F156A366A}" presName="sibTrans" presStyleCnt="0"/>
      <dgm:spPr/>
    </dgm:pt>
    <dgm:pt modelId="{BA266DC4-0165-BF48-B643-E22DD1261F06}" type="pres">
      <dgm:prSet presAssocID="{51D2FABF-33A9-4098-973E-1E4282CE292D}" presName="node" presStyleLbl="node1" presStyleIdx="1" presStyleCnt="6">
        <dgm:presLayoutVars>
          <dgm:bulletEnabled val="1"/>
        </dgm:presLayoutVars>
      </dgm:prSet>
      <dgm:spPr/>
    </dgm:pt>
    <dgm:pt modelId="{6EE0D2E0-D793-6A49-8430-93991D828073}" type="pres">
      <dgm:prSet presAssocID="{3C1E174E-5FD8-4CE2-AEE5-D5C45DE5E042}" presName="sibTrans" presStyleCnt="0"/>
      <dgm:spPr/>
    </dgm:pt>
    <dgm:pt modelId="{E964580F-860C-1C47-A319-54BB628A85BB}" type="pres">
      <dgm:prSet presAssocID="{F4B9227F-ACBB-4846-B149-CC56255CB71A}" presName="node" presStyleLbl="node1" presStyleIdx="2" presStyleCnt="6">
        <dgm:presLayoutVars>
          <dgm:bulletEnabled val="1"/>
        </dgm:presLayoutVars>
      </dgm:prSet>
      <dgm:spPr/>
    </dgm:pt>
    <dgm:pt modelId="{E76EDE34-F21F-0541-A388-F6160E451C4A}" type="pres">
      <dgm:prSet presAssocID="{44E9C525-5EB1-49E1-B003-F11CD4B119DB}" presName="sibTrans" presStyleCnt="0"/>
      <dgm:spPr/>
    </dgm:pt>
    <dgm:pt modelId="{D27B82E3-A829-1141-A981-1A0B957E30C4}" type="pres">
      <dgm:prSet presAssocID="{FC72C083-7150-4114-81B4-E284D0EDD4E0}" presName="node" presStyleLbl="node1" presStyleIdx="3" presStyleCnt="6">
        <dgm:presLayoutVars>
          <dgm:bulletEnabled val="1"/>
        </dgm:presLayoutVars>
      </dgm:prSet>
      <dgm:spPr/>
    </dgm:pt>
    <dgm:pt modelId="{837BDA64-322B-D040-8927-E19D6273C2CF}" type="pres">
      <dgm:prSet presAssocID="{417B4592-EDB7-4B8E-8D34-F0B19D4A6309}" presName="sibTrans" presStyleCnt="0"/>
      <dgm:spPr/>
    </dgm:pt>
    <dgm:pt modelId="{AE406BB7-0F41-3B47-8E3E-D941C24DF9E5}" type="pres">
      <dgm:prSet presAssocID="{75C57796-BFD0-49A6-AF8A-E9D26363E312}" presName="node" presStyleLbl="node1" presStyleIdx="4" presStyleCnt="6">
        <dgm:presLayoutVars>
          <dgm:bulletEnabled val="1"/>
        </dgm:presLayoutVars>
      </dgm:prSet>
      <dgm:spPr/>
    </dgm:pt>
    <dgm:pt modelId="{DAAD242C-CF64-6A46-B08F-325A5DAC3045}" type="pres">
      <dgm:prSet presAssocID="{FD6F46AB-AE86-4AD6-B81E-BF6FCCF96C1E}" presName="sibTrans" presStyleCnt="0"/>
      <dgm:spPr/>
    </dgm:pt>
    <dgm:pt modelId="{E1D7C371-8A55-9340-8830-946405184F64}" type="pres">
      <dgm:prSet presAssocID="{7A36FFF9-DE39-4B46-8E14-50A0F178AD19}" presName="node" presStyleLbl="node1" presStyleIdx="5" presStyleCnt="6">
        <dgm:presLayoutVars>
          <dgm:bulletEnabled val="1"/>
        </dgm:presLayoutVars>
      </dgm:prSet>
      <dgm:spPr/>
    </dgm:pt>
  </dgm:ptLst>
  <dgm:cxnLst>
    <dgm:cxn modelId="{40E46905-188A-CE4B-A771-B969998C2947}" type="presOf" srcId="{FC72C083-7150-4114-81B4-E284D0EDD4E0}" destId="{D27B82E3-A829-1141-A981-1A0B957E30C4}" srcOrd="0" destOrd="0" presId="urn:microsoft.com/office/officeart/2005/8/layout/default"/>
    <dgm:cxn modelId="{A152730B-6079-4813-B543-57C81678FE6D}" srcId="{9E55312F-796E-4FAA-B0B7-5BCDD0C1FA8A}" destId="{51D2FABF-33A9-4098-973E-1E4282CE292D}" srcOrd="1" destOrd="0" parTransId="{DC0E32FF-C047-4392-8CEA-5075A1599B26}" sibTransId="{3C1E174E-5FD8-4CE2-AEE5-D5C45DE5E042}"/>
    <dgm:cxn modelId="{DAA4E00F-A5C7-F74C-BFF6-418C6386ECD6}" type="presOf" srcId="{9E55312F-796E-4FAA-B0B7-5BCDD0C1FA8A}" destId="{2275B841-C513-B641-9B41-018E29A7A62D}" srcOrd="0" destOrd="0" presId="urn:microsoft.com/office/officeart/2005/8/layout/default"/>
    <dgm:cxn modelId="{09897E18-7638-1147-9C2F-CB06B622BED9}" type="presOf" srcId="{75C57796-BFD0-49A6-AF8A-E9D26363E312}" destId="{AE406BB7-0F41-3B47-8E3E-D941C24DF9E5}" srcOrd="0" destOrd="0" presId="urn:microsoft.com/office/officeart/2005/8/layout/default"/>
    <dgm:cxn modelId="{95671375-1C59-401A-AB02-37F9F078C98B}" srcId="{9E55312F-796E-4FAA-B0B7-5BCDD0C1FA8A}" destId="{F4B9227F-ACBB-4846-B149-CC56255CB71A}" srcOrd="2" destOrd="0" parTransId="{AF399F06-1143-4E36-AA70-98AF06EF269C}" sibTransId="{44E9C525-5EB1-49E1-B003-F11CD4B119DB}"/>
    <dgm:cxn modelId="{587D5385-AABF-4117-8F55-65F8C7C21D15}" srcId="{9E55312F-796E-4FAA-B0B7-5BCDD0C1FA8A}" destId="{D5628541-9BC7-4ECA-9293-DCBBBC0DA1AA}" srcOrd="0" destOrd="0" parTransId="{15837995-1CBB-4A72-96CF-7D48084E44DF}" sibTransId="{21118986-7178-468E-83D1-604F156A366A}"/>
    <dgm:cxn modelId="{E8E0998C-94B2-CF4C-BDBE-1E619C86FE25}" type="presOf" srcId="{51D2FABF-33A9-4098-973E-1E4282CE292D}" destId="{BA266DC4-0165-BF48-B643-E22DD1261F06}" srcOrd="0" destOrd="0" presId="urn:microsoft.com/office/officeart/2005/8/layout/default"/>
    <dgm:cxn modelId="{7481FF93-0F30-CD40-B7B9-F8A8EF601FD3}" type="presOf" srcId="{F4B9227F-ACBB-4846-B149-CC56255CB71A}" destId="{E964580F-860C-1C47-A319-54BB628A85BB}" srcOrd="0" destOrd="0" presId="urn:microsoft.com/office/officeart/2005/8/layout/default"/>
    <dgm:cxn modelId="{9DEE37CF-AC4E-42D2-9FD3-A6F5A04DF0A0}" srcId="{9E55312F-796E-4FAA-B0B7-5BCDD0C1FA8A}" destId="{75C57796-BFD0-49A6-AF8A-E9D26363E312}" srcOrd="4" destOrd="0" parTransId="{438AA9C1-597E-4798-B712-615A39E17FBD}" sibTransId="{FD6F46AB-AE86-4AD6-B81E-BF6FCCF96C1E}"/>
    <dgm:cxn modelId="{BA2382D1-1630-FF4F-9FED-E30ED58ECDC0}" type="presOf" srcId="{D5628541-9BC7-4ECA-9293-DCBBBC0DA1AA}" destId="{C60C968A-3873-B346-82B6-0B36B7A85C77}" srcOrd="0" destOrd="0" presId="urn:microsoft.com/office/officeart/2005/8/layout/default"/>
    <dgm:cxn modelId="{C15CECD6-F70D-4C20-A774-C66D29E3C3EB}" srcId="{9E55312F-796E-4FAA-B0B7-5BCDD0C1FA8A}" destId="{7A36FFF9-DE39-4B46-8E14-50A0F178AD19}" srcOrd="5" destOrd="0" parTransId="{C0961F38-1897-4B8F-9771-0C9FB472A310}" sibTransId="{32C35079-F5A9-46FE-98EE-DB7E88608698}"/>
    <dgm:cxn modelId="{36FC7DF8-E140-4EB2-B583-F03C3CDF2A7F}" srcId="{9E55312F-796E-4FAA-B0B7-5BCDD0C1FA8A}" destId="{FC72C083-7150-4114-81B4-E284D0EDD4E0}" srcOrd="3" destOrd="0" parTransId="{55376A7C-1673-4B56-90AD-762406EAF381}" sibTransId="{417B4592-EDB7-4B8E-8D34-F0B19D4A6309}"/>
    <dgm:cxn modelId="{EC2DB2F9-7FB9-434C-ACF9-267EA77EB04A}" type="presOf" srcId="{7A36FFF9-DE39-4B46-8E14-50A0F178AD19}" destId="{E1D7C371-8A55-9340-8830-946405184F64}" srcOrd="0" destOrd="0" presId="urn:microsoft.com/office/officeart/2005/8/layout/default"/>
    <dgm:cxn modelId="{320AF53F-F11E-114E-8F56-3A08F3BAE023}" type="presParOf" srcId="{2275B841-C513-B641-9B41-018E29A7A62D}" destId="{C60C968A-3873-B346-82B6-0B36B7A85C77}" srcOrd="0" destOrd="0" presId="urn:microsoft.com/office/officeart/2005/8/layout/default"/>
    <dgm:cxn modelId="{7D845181-2CB3-1248-AE1B-1C553AF145EA}" type="presParOf" srcId="{2275B841-C513-B641-9B41-018E29A7A62D}" destId="{948607A1-6C4B-0B44-B204-3AF8D8FDA7F6}" srcOrd="1" destOrd="0" presId="urn:microsoft.com/office/officeart/2005/8/layout/default"/>
    <dgm:cxn modelId="{A2E6AD33-DCE2-454A-9F48-3E2C02AE2776}" type="presParOf" srcId="{2275B841-C513-B641-9B41-018E29A7A62D}" destId="{BA266DC4-0165-BF48-B643-E22DD1261F06}" srcOrd="2" destOrd="0" presId="urn:microsoft.com/office/officeart/2005/8/layout/default"/>
    <dgm:cxn modelId="{DC333132-0AF6-0C43-8874-E9C08520632F}" type="presParOf" srcId="{2275B841-C513-B641-9B41-018E29A7A62D}" destId="{6EE0D2E0-D793-6A49-8430-93991D828073}" srcOrd="3" destOrd="0" presId="urn:microsoft.com/office/officeart/2005/8/layout/default"/>
    <dgm:cxn modelId="{C546D587-D6AF-F540-B4EE-F62133B96E22}" type="presParOf" srcId="{2275B841-C513-B641-9B41-018E29A7A62D}" destId="{E964580F-860C-1C47-A319-54BB628A85BB}" srcOrd="4" destOrd="0" presId="urn:microsoft.com/office/officeart/2005/8/layout/default"/>
    <dgm:cxn modelId="{61103A3A-14DA-FF40-89B4-45E8AD37C537}" type="presParOf" srcId="{2275B841-C513-B641-9B41-018E29A7A62D}" destId="{E76EDE34-F21F-0541-A388-F6160E451C4A}" srcOrd="5" destOrd="0" presId="urn:microsoft.com/office/officeart/2005/8/layout/default"/>
    <dgm:cxn modelId="{C01517B7-E1F9-4043-AA80-4739E8DC726A}" type="presParOf" srcId="{2275B841-C513-B641-9B41-018E29A7A62D}" destId="{D27B82E3-A829-1141-A981-1A0B957E30C4}" srcOrd="6" destOrd="0" presId="urn:microsoft.com/office/officeart/2005/8/layout/default"/>
    <dgm:cxn modelId="{BF126582-F73A-AE4C-9246-CD633078A637}" type="presParOf" srcId="{2275B841-C513-B641-9B41-018E29A7A62D}" destId="{837BDA64-322B-D040-8927-E19D6273C2CF}" srcOrd="7" destOrd="0" presId="urn:microsoft.com/office/officeart/2005/8/layout/default"/>
    <dgm:cxn modelId="{33F5C0DE-355D-0549-B831-C6528679F769}" type="presParOf" srcId="{2275B841-C513-B641-9B41-018E29A7A62D}" destId="{AE406BB7-0F41-3B47-8E3E-D941C24DF9E5}" srcOrd="8" destOrd="0" presId="urn:microsoft.com/office/officeart/2005/8/layout/default"/>
    <dgm:cxn modelId="{8028BB02-66E8-BA4A-98C9-3476D4508C24}" type="presParOf" srcId="{2275B841-C513-B641-9B41-018E29A7A62D}" destId="{DAAD242C-CF64-6A46-B08F-325A5DAC3045}" srcOrd="9" destOrd="0" presId="urn:microsoft.com/office/officeart/2005/8/layout/default"/>
    <dgm:cxn modelId="{577B9E38-BBAE-4C47-A245-B1299D4E6DBA}" type="presParOf" srcId="{2275B841-C513-B641-9B41-018E29A7A62D}" destId="{E1D7C371-8A55-9340-8830-946405184F64}"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396CB9-8178-4E98-99DB-87A3574DE033}">
      <dsp:nvSpPr>
        <dsp:cNvPr id="0" name=""/>
        <dsp:cNvSpPr/>
      </dsp:nvSpPr>
      <dsp:spPr>
        <a:xfrm>
          <a:off x="285002" y="1091109"/>
          <a:ext cx="876041" cy="876041"/>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F2796A-96DF-4F0A-887D-4EBE92D3E700}">
      <dsp:nvSpPr>
        <dsp:cNvPr id="0" name=""/>
        <dsp:cNvSpPr/>
      </dsp:nvSpPr>
      <dsp:spPr>
        <a:xfrm>
          <a:off x="471700" y="1277806"/>
          <a:ext cx="502646" cy="50264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3D8D739-33AE-44BA-808A-DE29BAE3A674}">
      <dsp:nvSpPr>
        <dsp:cNvPr id="0" name=""/>
        <dsp:cNvSpPr/>
      </dsp:nvSpPr>
      <dsp:spPr>
        <a:xfrm>
          <a:off x="4956" y="2240015"/>
          <a:ext cx="1436132" cy="861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Overall good understanding of descriptive and inferential analysis.</a:t>
          </a:r>
        </a:p>
      </dsp:txBody>
      <dsp:txXfrm>
        <a:off x="4956" y="2240015"/>
        <a:ext cx="1436132" cy="861679"/>
      </dsp:txXfrm>
    </dsp:sp>
    <dsp:sp modelId="{C9EE1D2C-C1D7-4E01-BC1D-7A5F66EB9F51}">
      <dsp:nvSpPr>
        <dsp:cNvPr id="0" name=""/>
        <dsp:cNvSpPr/>
      </dsp:nvSpPr>
      <dsp:spPr>
        <a:xfrm>
          <a:off x="1972458" y="1091109"/>
          <a:ext cx="876041" cy="876041"/>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2EEF81-68E3-41CB-AD5E-F9C92A63D4B5}">
      <dsp:nvSpPr>
        <dsp:cNvPr id="0" name=""/>
        <dsp:cNvSpPr/>
      </dsp:nvSpPr>
      <dsp:spPr>
        <a:xfrm>
          <a:off x="2159156" y="1277806"/>
          <a:ext cx="502646" cy="50264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5F1F588-261D-474C-A1FC-39D3FB681218}">
      <dsp:nvSpPr>
        <dsp:cNvPr id="0" name=""/>
        <dsp:cNvSpPr/>
      </dsp:nvSpPr>
      <dsp:spPr>
        <a:xfrm>
          <a:off x="1692413" y="2240015"/>
          <a:ext cx="1436132" cy="861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Reports well structured and data-driven.</a:t>
          </a:r>
        </a:p>
      </dsp:txBody>
      <dsp:txXfrm>
        <a:off x="1692413" y="2240015"/>
        <a:ext cx="1436132" cy="861679"/>
      </dsp:txXfrm>
    </dsp:sp>
    <dsp:sp modelId="{177B511D-38C3-4B7B-A827-9F46C8D1913E}">
      <dsp:nvSpPr>
        <dsp:cNvPr id="0" name=""/>
        <dsp:cNvSpPr/>
      </dsp:nvSpPr>
      <dsp:spPr>
        <a:xfrm>
          <a:off x="3659914" y="1091109"/>
          <a:ext cx="876041" cy="876041"/>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20B8F4-CC11-42C0-8BDF-6139FD09387E}">
      <dsp:nvSpPr>
        <dsp:cNvPr id="0" name=""/>
        <dsp:cNvSpPr/>
      </dsp:nvSpPr>
      <dsp:spPr>
        <a:xfrm>
          <a:off x="3846612" y="1277806"/>
          <a:ext cx="502646" cy="50264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11F6976-3A86-4C2D-A9E0-1A543C44E836}">
      <dsp:nvSpPr>
        <dsp:cNvPr id="0" name=""/>
        <dsp:cNvSpPr/>
      </dsp:nvSpPr>
      <dsp:spPr>
        <a:xfrm>
          <a:off x="3379869" y="2240015"/>
          <a:ext cx="1436132" cy="861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it-IT" sz="1100" b="0" i="0" u="none" kern="1200" dirty="0" err="1"/>
            <a:t>Most</a:t>
          </a:r>
          <a:r>
            <a:rPr lang="it-IT" sz="1100" b="0" i="0" u="none" kern="1200" dirty="0"/>
            <a:t> groups </a:t>
          </a:r>
          <a:r>
            <a:rPr lang="it-IT" sz="1100" b="0" i="0" u="none" kern="1200" dirty="0" err="1"/>
            <a:t>produced</a:t>
          </a:r>
          <a:r>
            <a:rPr lang="it-IT" sz="1100" b="0" i="0" u="none" kern="1200" dirty="0"/>
            <a:t> clear and </a:t>
          </a:r>
          <a:r>
            <a:rPr lang="it-IT" sz="1100" b="0" i="0" u="none" kern="1200" dirty="0" err="1"/>
            <a:t>meaningful</a:t>
          </a:r>
          <a:r>
            <a:rPr lang="it-IT" sz="1100" b="0" i="0" u="none" kern="1200" dirty="0"/>
            <a:t> </a:t>
          </a:r>
          <a:r>
            <a:rPr lang="it-IT" sz="1100" b="0" i="0" u="none" kern="1200" dirty="0" err="1"/>
            <a:t>visualizations</a:t>
          </a:r>
          <a:r>
            <a:rPr lang="it-IT" sz="1100" b="0" i="0" u="none" kern="1200" dirty="0"/>
            <a:t>, </a:t>
          </a:r>
          <a:r>
            <a:rPr lang="it-IT" sz="1100" b="0" i="0" u="none" kern="1200" dirty="0" err="1"/>
            <a:t>successfully</a:t>
          </a:r>
          <a:r>
            <a:rPr lang="it-IT" sz="1100" b="0" i="0" u="none" kern="1200" dirty="0"/>
            <a:t> </a:t>
          </a:r>
          <a:r>
            <a:rPr lang="it-IT" sz="1100" b="0" i="0" u="none" kern="1200" dirty="0" err="1"/>
            <a:t>applying</a:t>
          </a:r>
          <a:r>
            <a:rPr lang="it-IT" sz="1100" b="0" i="0" u="none" kern="1200" dirty="0"/>
            <a:t> the </a:t>
          </a:r>
          <a:r>
            <a:rPr lang="it-IT" sz="1100" b="0" i="0" u="none" kern="1200" dirty="0" err="1"/>
            <a:t>plotting</a:t>
          </a:r>
          <a:r>
            <a:rPr lang="it-IT" sz="1100" b="0" i="0" u="none" kern="1200" dirty="0"/>
            <a:t> </a:t>
          </a:r>
          <a:r>
            <a:rPr lang="it-IT" sz="1100" b="0" i="0" u="none" kern="1200" dirty="0" err="1"/>
            <a:t>codes</a:t>
          </a:r>
          <a:r>
            <a:rPr lang="it-IT" sz="1100" b="0" i="0" u="none" kern="1200" dirty="0"/>
            <a:t> </a:t>
          </a:r>
          <a:r>
            <a:rPr lang="it-IT" sz="1100" b="0" i="0" u="none" kern="1200" dirty="0" err="1"/>
            <a:t>learned</a:t>
          </a:r>
          <a:r>
            <a:rPr lang="it-IT" sz="1100" b="0" i="0" u="none" kern="1200" dirty="0"/>
            <a:t> in class and, in some </a:t>
          </a:r>
          <a:r>
            <a:rPr lang="it-IT" sz="1100" b="0" i="0" u="none" kern="1200" dirty="0" err="1"/>
            <a:t>cases</a:t>
          </a:r>
          <a:r>
            <a:rPr lang="it-IT" sz="1100" b="0" i="0" u="none" kern="1200" dirty="0"/>
            <a:t>, </a:t>
          </a:r>
          <a:r>
            <a:rPr lang="it-IT" sz="1100" b="0" i="0" u="none" kern="1200" dirty="0" err="1"/>
            <a:t>experimenting</a:t>
          </a:r>
          <a:r>
            <a:rPr lang="it-IT" sz="1100" b="0" i="0" u="none" kern="1200" dirty="0"/>
            <a:t> with </a:t>
          </a:r>
          <a:r>
            <a:rPr lang="it-IT" sz="1100" b="0" i="0" u="none" kern="1200" dirty="0" err="1"/>
            <a:t>additional</a:t>
          </a:r>
          <a:r>
            <a:rPr lang="it-IT" sz="1100" b="0" i="0" u="none" kern="1200" dirty="0"/>
            <a:t> </a:t>
          </a:r>
          <a:r>
            <a:rPr lang="it-IT" sz="1100" b="0" i="0" u="none" kern="1200" dirty="0" err="1"/>
            <a:t>R</a:t>
          </a:r>
          <a:r>
            <a:rPr lang="it-IT" sz="1100" b="0" i="0" u="none" kern="1200" dirty="0"/>
            <a:t> </a:t>
          </a:r>
          <a:r>
            <a:rPr lang="it-IT" sz="1100" b="0" i="0" u="none" kern="1200" dirty="0" err="1"/>
            <a:t>functions</a:t>
          </a:r>
          <a:r>
            <a:rPr lang="it-IT" sz="1100" b="0" i="0" u="none" kern="1200" dirty="0"/>
            <a:t>.</a:t>
          </a:r>
          <a:endParaRPr lang="en-US" sz="1100" kern="1200" dirty="0"/>
        </a:p>
      </dsp:txBody>
      <dsp:txXfrm>
        <a:off x="3379869" y="2240015"/>
        <a:ext cx="1436132" cy="861679"/>
      </dsp:txXfrm>
    </dsp:sp>
    <dsp:sp modelId="{3625B5EE-7658-422E-9825-B51EC10E96CC}">
      <dsp:nvSpPr>
        <dsp:cNvPr id="0" name=""/>
        <dsp:cNvSpPr/>
      </dsp:nvSpPr>
      <dsp:spPr>
        <a:xfrm>
          <a:off x="5347371" y="1091109"/>
          <a:ext cx="876041" cy="876041"/>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83D02F-3575-4881-9B14-341517683EB6}">
      <dsp:nvSpPr>
        <dsp:cNvPr id="0" name=""/>
        <dsp:cNvSpPr/>
      </dsp:nvSpPr>
      <dsp:spPr>
        <a:xfrm>
          <a:off x="5534068" y="1277806"/>
          <a:ext cx="502646" cy="50264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DD32478-500F-4383-BF1E-434932CC3C89}">
      <dsp:nvSpPr>
        <dsp:cNvPr id="0" name=""/>
        <dsp:cNvSpPr/>
      </dsp:nvSpPr>
      <dsp:spPr>
        <a:xfrm>
          <a:off x="5067325" y="2240015"/>
          <a:ext cx="1436132" cy="861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Some groups likely used ChatGPT or other AI tools: fluent English, similar phrasing, lack of numerical details.</a:t>
          </a:r>
        </a:p>
      </dsp:txBody>
      <dsp:txXfrm>
        <a:off x="5067325" y="2240015"/>
        <a:ext cx="1436132" cy="861679"/>
      </dsp:txXfrm>
    </dsp:sp>
    <dsp:sp modelId="{EBFB8223-0C6F-4A51-BAC0-FCE550AB91EF}">
      <dsp:nvSpPr>
        <dsp:cNvPr id="0" name=""/>
        <dsp:cNvSpPr/>
      </dsp:nvSpPr>
      <dsp:spPr>
        <a:xfrm>
          <a:off x="7034827" y="1091109"/>
          <a:ext cx="876041" cy="876041"/>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DD15BB-25A2-4327-8954-7B24B2E20FDF}">
      <dsp:nvSpPr>
        <dsp:cNvPr id="0" name=""/>
        <dsp:cNvSpPr/>
      </dsp:nvSpPr>
      <dsp:spPr>
        <a:xfrm>
          <a:off x="7221524" y="1277806"/>
          <a:ext cx="502646" cy="50264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15BD16D-79D9-4A40-B4F9-971F96A70307}">
      <dsp:nvSpPr>
        <dsp:cNvPr id="0" name=""/>
        <dsp:cNvSpPr/>
      </dsp:nvSpPr>
      <dsp:spPr>
        <a:xfrm>
          <a:off x="6754781" y="2240015"/>
          <a:ext cx="1436132" cy="861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AI likely used for editing.</a:t>
          </a:r>
        </a:p>
      </dsp:txBody>
      <dsp:txXfrm>
        <a:off x="6754781" y="2240015"/>
        <a:ext cx="1436132" cy="8616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0C968A-3873-B346-82B6-0B36B7A85C77}">
      <dsp:nvSpPr>
        <dsp:cNvPr id="0" name=""/>
        <dsp:cNvSpPr/>
      </dsp:nvSpPr>
      <dsp:spPr>
        <a:xfrm>
          <a:off x="0" y="431616"/>
          <a:ext cx="2561209" cy="1536725"/>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t-IT" sz="1400" b="1" kern="1200"/>
            <a:t>Strong interest in international mobility</a:t>
          </a:r>
          <a:r>
            <a:rPr lang="it-IT" sz="1400" kern="1200"/>
            <a:t> — most groups highlighted students’ openness to working abroad, showing that global opportunities remain a major driver of career expectations.</a:t>
          </a:r>
          <a:endParaRPr lang="en-US" sz="1400" kern="1200"/>
        </a:p>
      </dsp:txBody>
      <dsp:txXfrm>
        <a:off x="0" y="431616"/>
        <a:ext cx="2561209" cy="1536725"/>
      </dsp:txXfrm>
    </dsp:sp>
    <dsp:sp modelId="{BA266DC4-0165-BF48-B643-E22DD1261F06}">
      <dsp:nvSpPr>
        <dsp:cNvPr id="0" name=""/>
        <dsp:cNvSpPr/>
      </dsp:nvSpPr>
      <dsp:spPr>
        <a:xfrm>
          <a:off x="2817330" y="431616"/>
          <a:ext cx="2561209" cy="1536725"/>
        </a:xfrm>
        <a:prstGeom prst="rect">
          <a:avLst/>
        </a:prstGeom>
        <a:solidFill>
          <a:schemeClr val="accent2">
            <a:hueOff val="936304"/>
            <a:satOff val="-1168"/>
            <a:lumOff val="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t-IT" sz="1400" b="1" kern="1200"/>
            <a:t>Salary remains central</a:t>
          </a:r>
          <a:r>
            <a:rPr lang="it-IT" sz="1400" kern="1200"/>
            <a:t>, but many of you also recognized the growing value of </a:t>
          </a:r>
          <a:r>
            <a:rPr lang="it-IT" sz="1400" b="1" kern="1200"/>
            <a:t>work–life balance</a:t>
          </a:r>
          <a:r>
            <a:rPr lang="it-IT" sz="1400" kern="1200"/>
            <a:t> and </a:t>
          </a:r>
          <a:r>
            <a:rPr lang="it-IT" sz="1400" b="1" kern="1200"/>
            <a:t>job satisfaction</a:t>
          </a:r>
          <a:r>
            <a:rPr lang="it-IT" sz="1400" kern="1200"/>
            <a:t> — a sign of mature, multidimensional reasoning.</a:t>
          </a:r>
          <a:endParaRPr lang="en-US" sz="1400" kern="1200"/>
        </a:p>
      </dsp:txBody>
      <dsp:txXfrm>
        <a:off x="2817330" y="431616"/>
        <a:ext cx="2561209" cy="1536725"/>
      </dsp:txXfrm>
    </dsp:sp>
    <dsp:sp modelId="{E964580F-860C-1C47-A319-54BB628A85BB}">
      <dsp:nvSpPr>
        <dsp:cNvPr id="0" name=""/>
        <dsp:cNvSpPr/>
      </dsp:nvSpPr>
      <dsp:spPr>
        <a:xfrm>
          <a:off x="5634661" y="431616"/>
          <a:ext cx="2561209" cy="1536725"/>
        </a:xfrm>
        <a:prstGeom prst="rect">
          <a:avLst/>
        </a:prstGeom>
        <a:solidFill>
          <a:schemeClr val="accent2">
            <a:hueOff val="1872608"/>
            <a:satOff val="-233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t-IT" sz="1400" b="1" kern="1200"/>
            <a:t>Good use of descriptive and correlation analyses</a:t>
          </a:r>
          <a:r>
            <a:rPr lang="it-IT" sz="1400" kern="1200"/>
            <a:t>, often supported by clear graphs. In several cases, results were correctly interpreted in light of the questions asked.</a:t>
          </a:r>
          <a:endParaRPr lang="en-US" sz="1400" kern="1200"/>
        </a:p>
      </dsp:txBody>
      <dsp:txXfrm>
        <a:off x="5634661" y="431616"/>
        <a:ext cx="2561209" cy="1536725"/>
      </dsp:txXfrm>
    </dsp:sp>
    <dsp:sp modelId="{D27B82E3-A829-1141-A981-1A0B957E30C4}">
      <dsp:nvSpPr>
        <dsp:cNvPr id="0" name=""/>
        <dsp:cNvSpPr/>
      </dsp:nvSpPr>
      <dsp:spPr>
        <a:xfrm>
          <a:off x="0" y="2224462"/>
          <a:ext cx="2561209" cy="1536725"/>
        </a:xfrm>
        <a:prstGeom prst="rect">
          <a:avLst/>
        </a:prstGeom>
        <a:solidFill>
          <a:schemeClr val="accent2">
            <a:hueOff val="2808912"/>
            <a:satOff val="-3503"/>
            <a:lumOff val="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t-IT" sz="1400" b="1" kern="1200"/>
            <a:t>Some overreliance on numerical output without commentary</a:t>
          </a:r>
          <a:r>
            <a:rPr lang="it-IT" sz="1400" kern="1200"/>
            <a:t> — a reminder that data only become meaningful through your explanation.</a:t>
          </a:r>
          <a:endParaRPr lang="en-US" sz="1400" kern="1200"/>
        </a:p>
      </dsp:txBody>
      <dsp:txXfrm>
        <a:off x="0" y="2224462"/>
        <a:ext cx="2561209" cy="1536725"/>
      </dsp:txXfrm>
    </dsp:sp>
    <dsp:sp modelId="{AE406BB7-0F41-3B47-8E3E-D941C24DF9E5}">
      <dsp:nvSpPr>
        <dsp:cNvPr id="0" name=""/>
        <dsp:cNvSpPr/>
      </dsp:nvSpPr>
      <dsp:spPr>
        <a:xfrm>
          <a:off x="2817330" y="2224462"/>
          <a:ext cx="2561209" cy="1536725"/>
        </a:xfrm>
        <a:prstGeom prst="rect">
          <a:avLst/>
        </a:prstGeom>
        <a:solidFill>
          <a:schemeClr val="accent2">
            <a:hueOff val="3745216"/>
            <a:satOff val="-4671"/>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t-IT" sz="1400" b="1" kern="1200"/>
            <a:t>Creativity and curiosity</a:t>
          </a:r>
          <a:r>
            <a:rPr lang="it-IT" sz="1400" kern="1200"/>
            <a:t> emerged</a:t>
          </a:r>
          <a:endParaRPr lang="en-US" sz="1400" kern="1200"/>
        </a:p>
      </dsp:txBody>
      <dsp:txXfrm>
        <a:off x="2817330" y="2224462"/>
        <a:ext cx="2561209" cy="1536725"/>
      </dsp:txXfrm>
    </dsp:sp>
    <dsp:sp modelId="{E1D7C371-8A55-9340-8830-946405184F64}">
      <dsp:nvSpPr>
        <dsp:cNvPr id="0" name=""/>
        <dsp:cNvSpPr/>
      </dsp:nvSpPr>
      <dsp:spPr>
        <a:xfrm>
          <a:off x="5634661" y="2224462"/>
          <a:ext cx="2561209" cy="1536725"/>
        </a:xfrm>
        <a:prstGeom prst="rect">
          <a:avLst/>
        </a:prstGeom>
        <a:solidFill>
          <a:schemeClr val="accent2">
            <a:hueOff val="4681520"/>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t-IT" sz="1400" b="1" kern="1200"/>
            <a:t>Unexplored variables</a:t>
          </a:r>
          <a:r>
            <a:rPr lang="it-IT" sz="1400" kern="1200"/>
            <a:t> such as </a:t>
          </a:r>
          <a:r>
            <a:rPr lang="it-IT" sz="1400" i="1" kern="1200"/>
            <a:t>Main worries</a:t>
          </a:r>
          <a:r>
            <a:rPr lang="it-IT" sz="1400" kern="1200"/>
            <a:t> and </a:t>
          </a:r>
          <a:r>
            <a:rPr lang="it-IT" sz="1400" i="1" kern="1200"/>
            <a:t>Perception of university skills</a:t>
          </a:r>
          <a:r>
            <a:rPr lang="it-IT" sz="1400" kern="1200"/>
            <a:t> suggest room to deepen the human side of the data — fears, self-perception, and expectations often explain as much as numerical indicators.</a:t>
          </a:r>
          <a:endParaRPr lang="en-US" sz="1400" kern="1200"/>
        </a:p>
      </dsp:txBody>
      <dsp:txXfrm>
        <a:off x="5634661" y="2224462"/>
        <a:ext cx="2561209" cy="1536725"/>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it-IT" sz="3400">
                <a:solidFill>
                  <a:srgbClr val="FFFFFF"/>
                </a:solidFill>
              </a:rPr>
              <a:t>Overview of the Assignment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pPr>
              <a:lnSpc>
                <a:spcPct val="90000"/>
              </a:lnSpc>
            </a:pPr>
            <a:r>
              <a:rPr lang="it-IT" sz="3000"/>
              <a:t>Career Expectations Survey – Group Exercise</a:t>
            </a:r>
          </a:p>
          <a:p>
            <a:pPr>
              <a:lnSpc>
                <a:spcPct val="90000"/>
              </a:lnSpc>
            </a:pPr>
            <a:r>
              <a:rPr lang="it-IT" sz="3000"/>
              <a:t>Course: Statistics for Business and Decision Making</a:t>
            </a:r>
          </a:p>
          <a:p>
            <a:pPr>
              <a:lnSpc>
                <a:spcPct val="90000"/>
              </a:lnSpc>
            </a:pPr>
            <a:r>
              <a:rPr lang="it-IT" sz="3000"/>
              <a:t>A.Y. 2025/2026</a:t>
            </a:r>
          </a:p>
          <a:p>
            <a:pPr>
              <a:lnSpc>
                <a:spcPct val="90000"/>
              </a:lnSpc>
            </a:pPr>
            <a:endParaRPr lang="it-IT" sz="3000"/>
          </a:p>
          <a:p>
            <a:pPr>
              <a:lnSpc>
                <a:spcPct val="90000"/>
              </a:lnSpc>
            </a:pPr>
            <a:r>
              <a:rPr lang="it-IT" sz="3000"/>
              <a:t> 43 group submissions </a:t>
            </a:r>
          </a:p>
          <a:p>
            <a:pPr>
              <a:lnSpc>
                <a:spcPct val="90000"/>
              </a:lnSpc>
            </a:pPr>
            <a:r>
              <a:rPr lang="it-IT" sz="3000"/>
              <a:t>Each group analyzed one thematic area using R</a:t>
            </a:r>
          </a:p>
          <a:p>
            <a:pPr>
              <a:lnSpc>
                <a:spcPct val="90000"/>
              </a:lnSpc>
            </a:pPr>
            <a:r>
              <a:rPr lang="it-IT" sz="3000" b="1"/>
              <a:t>Tasks: descriptive statistics, correlation/association tests, short written report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EDDB05-C451-2EFE-139A-157836743799}"/>
              </a:ext>
            </a:extLst>
          </p:cNvPr>
          <p:cNvSpPr>
            <a:spLocks noGrp="1"/>
          </p:cNvSpPr>
          <p:nvPr>
            <p:ph type="title"/>
          </p:nvPr>
        </p:nvSpPr>
        <p:spPr/>
        <p:txBody>
          <a:bodyPr>
            <a:normAutofit/>
          </a:bodyPr>
          <a:lstStyle/>
          <a:p>
            <a:r>
              <a:rPr lang="it-IT" dirty="0" err="1"/>
              <a:t>Examples</a:t>
            </a:r>
            <a:r>
              <a:rPr lang="it-IT" dirty="0"/>
              <a:t> of Students Work</a:t>
            </a:r>
            <a:endParaRPr lang="en-GB" dirty="0"/>
          </a:p>
        </p:txBody>
      </p:sp>
      <p:pic>
        <p:nvPicPr>
          <p:cNvPr id="4" name="Picture 1">
            <a:extLst>
              <a:ext uri="{FF2B5EF4-FFF2-40B4-BE49-F238E27FC236}">
                <a16:creationId xmlns:a16="http://schemas.microsoft.com/office/drawing/2014/main" id="{F06EB111-100D-5F34-A489-6B4F5B4ABC2F}"/>
              </a:ext>
            </a:extLst>
          </p:cNvPr>
          <p:cNvPicPr>
            <a:picLocks noChangeAspect="1"/>
          </p:cNvPicPr>
          <p:nvPr/>
        </p:nvPicPr>
        <p:blipFill>
          <a:blip r:embed="rId2"/>
          <a:stretch>
            <a:fillRect/>
          </a:stretch>
        </p:blipFill>
        <p:spPr>
          <a:xfrm>
            <a:off x="550902" y="2200280"/>
            <a:ext cx="3657522" cy="2386870"/>
          </a:xfrm>
          <a:prstGeom prst="rect">
            <a:avLst/>
          </a:prstGeom>
        </p:spPr>
      </p:pic>
      <p:pic>
        <p:nvPicPr>
          <p:cNvPr id="5" name="Picture 1">
            <a:extLst>
              <a:ext uri="{FF2B5EF4-FFF2-40B4-BE49-F238E27FC236}">
                <a16:creationId xmlns:a16="http://schemas.microsoft.com/office/drawing/2014/main" id="{F95EF021-3D22-4415-EA4D-30C9DDE57A6A}"/>
              </a:ext>
            </a:extLst>
          </p:cNvPr>
          <p:cNvPicPr>
            <a:picLocks noChangeAspect="1"/>
          </p:cNvPicPr>
          <p:nvPr/>
        </p:nvPicPr>
        <p:blipFill>
          <a:blip r:embed="rId3"/>
          <a:stretch>
            <a:fillRect/>
          </a:stretch>
        </p:blipFill>
        <p:spPr>
          <a:xfrm>
            <a:off x="457200" y="4848060"/>
            <a:ext cx="3466041" cy="2057395"/>
          </a:xfrm>
          <a:prstGeom prst="rect">
            <a:avLst/>
          </a:prstGeom>
        </p:spPr>
      </p:pic>
      <p:sp>
        <p:nvSpPr>
          <p:cNvPr id="6" name="CasellaDiTesto 5">
            <a:extLst>
              <a:ext uri="{FF2B5EF4-FFF2-40B4-BE49-F238E27FC236}">
                <a16:creationId xmlns:a16="http://schemas.microsoft.com/office/drawing/2014/main" id="{51A3A7A5-F7F9-0F8B-77CD-C5967088C36B}"/>
              </a:ext>
            </a:extLst>
          </p:cNvPr>
          <p:cNvSpPr txBox="1"/>
          <p:nvPr/>
        </p:nvSpPr>
        <p:spPr>
          <a:xfrm>
            <a:off x="166688" y="1398953"/>
            <a:ext cx="7048500" cy="369332"/>
          </a:xfrm>
          <a:prstGeom prst="rect">
            <a:avLst/>
          </a:prstGeom>
          <a:noFill/>
        </p:spPr>
        <p:txBody>
          <a:bodyPr wrap="square">
            <a:spAutoFit/>
          </a:bodyPr>
          <a:lstStyle/>
          <a:p>
            <a:pPr>
              <a:buNone/>
            </a:pPr>
            <a:r>
              <a:rPr lang="it-IT" b="1" dirty="0">
                <a:solidFill>
                  <a:srgbClr val="002060"/>
                </a:solidFill>
                <a:effectLst/>
                <a:latin typeface="Helvetica" pitchFamily="2" charset="0"/>
              </a:rPr>
              <a:t>Job fair </a:t>
            </a:r>
            <a:r>
              <a:rPr lang="it-IT" b="1" dirty="0" err="1">
                <a:solidFill>
                  <a:srgbClr val="002060"/>
                </a:solidFill>
                <a:effectLst/>
                <a:latin typeface="Helvetica" pitchFamily="2" charset="0"/>
              </a:rPr>
              <a:t>attendance</a:t>
            </a:r>
            <a:r>
              <a:rPr lang="it-IT" b="1" dirty="0">
                <a:solidFill>
                  <a:srgbClr val="002060"/>
                </a:solidFill>
                <a:effectLst/>
                <a:latin typeface="Helvetica" pitchFamily="2" charset="0"/>
              </a:rPr>
              <a:t> x CV/LinkedIn </a:t>
            </a:r>
            <a:r>
              <a:rPr lang="it-IT" b="1" dirty="0" err="1">
                <a:solidFill>
                  <a:srgbClr val="002060"/>
                </a:solidFill>
                <a:effectLst/>
                <a:latin typeface="Helvetica" pitchFamily="2" charset="0"/>
              </a:rPr>
              <a:t>preparation</a:t>
            </a:r>
            <a:endParaRPr lang="it-IT" b="1" dirty="0">
              <a:solidFill>
                <a:srgbClr val="002060"/>
              </a:solidFill>
              <a:effectLst/>
              <a:latin typeface="Helvetica" pitchFamily="2" charset="0"/>
            </a:endParaRPr>
          </a:p>
        </p:txBody>
      </p:sp>
      <p:pic>
        <p:nvPicPr>
          <p:cNvPr id="8" name="Immagine 7" descr="Immagine che contiene testo, schermata, Carattere, numero&#10;&#10;Il contenuto generato dall'IA potrebbe non essere corretto.">
            <a:extLst>
              <a:ext uri="{FF2B5EF4-FFF2-40B4-BE49-F238E27FC236}">
                <a16:creationId xmlns:a16="http://schemas.microsoft.com/office/drawing/2014/main" id="{A753BF8A-5FDF-02E5-5AC3-FD8C5A129D23}"/>
              </a:ext>
            </a:extLst>
          </p:cNvPr>
          <p:cNvPicPr>
            <a:picLocks noChangeAspect="1"/>
          </p:cNvPicPr>
          <p:nvPr/>
        </p:nvPicPr>
        <p:blipFill>
          <a:blip r:embed="rId4"/>
          <a:stretch>
            <a:fillRect/>
          </a:stretch>
        </p:blipFill>
        <p:spPr>
          <a:xfrm>
            <a:off x="5148268" y="1692092"/>
            <a:ext cx="3683000" cy="3492500"/>
          </a:xfrm>
          <a:prstGeom prst="rect">
            <a:avLst/>
          </a:prstGeom>
        </p:spPr>
      </p:pic>
      <p:sp>
        <p:nvSpPr>
          <p:cNvPr id="9" name="CasellaDiTesto 8">
            <a:extLst>
              <a:ext uri="{FF2B5EF4-FFF2-40B4-BE49-F238E27FC236}">
                <a16:creationId xmlns:a16="http://schemas.microsoft.com/office/drawing/2014/main" id="{D1FAD696-B300-2845-E9D6-2685A22BD102}"/>
              </a:ext>
            </a:extLst>
          </p:cNvPr>
          <p:cNvSpPr txBox="1"/>
          <p:nvPr/>
        </p:nvSpPr>
        <p:spPr>
          <a:xfrm>
            <a:off x="5220761" y="5459047"/>
            <a:ext cx="3683001" cy="1200329"/>
          </a:xfrm>
          <a:prstGeom prst="rect">
            <a:avLst/>
          </a:prstGeom>
          <a:solidFill>
            <a:srgbClr val="92D050"/>
          </a:solidFill>
        </p:spPr>
        <p:txBody>
          <a:bodyPr wrap="square" rtlCol="0">
            <a:spAutoFit/>
          </a:bodyPr>
          <a:lstStyle/>
          <a:p>
            <a:r>
              <a:rPr lang="en-GB" b="1" dirty="0">
                <a:solidFill>
                  <a:srgbClr val="002060"/>
                </a:solidFill>
              </a:rPr>
              <a:t>Good Description of the results and interpretation, also using Chi2</a:t>
            </a:r>
          </a:p>
          <a:p>
            <a:r>
              <a:rPr lang="en-GB" b="1" dirty="0">
                <a:solidFill>
                  <a:srgbClr val="002060"/>
                </a:solidFill>
              </a:rPr>
              <a:t>Maybe a graphical representation here could be useful! </a:t>
            </a:r>
          </a:p>
        </p:txBody>
      </p:sp>
    </p:spTree>
    <p:extLst>
      <p:ext uri="{BB962C8B-B14F-4D97-AF65-F5344CB8AC3E}">
        <p14:creationId xmlns:p14="http://schemas.microsoft.com/office/powerpoint/2010/main" val="1463066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3E0D4B-9F77-7DA7-EBB2-9B7E733E4ED3}"/>
              </a:ext>
            </a:extLst>
          </p:cNvPr>
          <p:cNvSpPr>
            <a:spLocks noGrp="1"/>
          </p:cNvSpPr>
          <p:nvPr>
            <p:ph type="title"/>
          </p:nvPr>
        </p:nvSpPr>
        <p:spPr/>
        <p:txBody>
          <a:bodyPr/>
          <a:lstStyle/>
          <a:p>
            <a:r>
              <a:rPr lang="it-IT" dirty="0" err="1"/>
              <a:t>Examples</a:t>
            </a:r>
            <a:r>
              <a:rPr lang="it-IT" dirty="0"/>
              <a:t> of </a:t>
            </a:r>
            <a:r>
              <a:rPr lang="it-IT" dirty="0" err="1"/>
              <a:t>Student</a:t>
            </a:r>
            <a:r>
              <a:rPr lang="it-IT" dirty="0"/>
              <a:t> Work</a:t>
            </a:r>
            <a:endParaRPr lang="en-GB" dirty="0"/>
          </a:p>
        </p:txBody>
      </p:sp>
      <p:pic>
        <p:nvPicPr>
          <p:cNvPr id="5" name="Segnaposto contenuto 4" descr="Immagine che contiene testo, linea, schermata, Diagramma&#10;&#10;Il contenuto generato dall'IA potrebbe non essere corretto.">
            <a:extLst>
              <a:ext uri="{FF2B5EF4-FFF2-40B4-BE49-F238E27FC236}">
                <a16:creationId xmlns:a16="http://schemas.microsoft.com/office/drawing/2014/main" id="{11672CD0-EB12-4278-DC90-956FFCC2E7CF}"/>
              </a:ext>
            </a:extLst>
          </p:cNvPr>
          <p:cNvPicPr>
            <a:picLocks noGrp="1" noChangeAspect="1"/>
          </p:cNvPicPr>
          <p:nvPr>
            <p:ph idx="1"/>
          </p:nvPr>
        </p:nvPicPr>
        <p:blipFill>
          <a:blip/>
          <a:stretch>
            <a:fillRect/>
          </a:stretch>
        </p:blipFill>
        <p:spPr>
          <a:xfrm>
            <a:off x="553368" y="2858948"/>
            <a:ext cx="3826698" cy="3301940"/>
          </a:xfrm>
        </p:spPr>
      </p:pic>
      <p:sp>
        <p:nvSpPr>
          <p:cNvPr id="6" name="CasellaDiTesto 5">
            <a:extLst>
              <a:ext uri="{FF2B5EF4-FFF2-40B4-BE49-F238E27FC236}">
                <a16:creationId xmlns:a16="http://schemas.microsoft.com/office/drawing/2014/main" id="{CF76C19A-6F03-5EB8-058D-F4D2193C277C}"/>
              </a:ext>
            </a:extLst>
          </p:cNvPr>
          <p:cNvSpPr txBox="1"/>
          <p:nvPr/>
        </p:nvSpPr>
        <p:spPr>
          <a:xfrm>
            <a:off x="553368" y="1817225"/>
            <a:ext cx="8133432" cy="923330"/>
          </a:xfrm>
          <a:prstGeom prst="rect">
            <a:avLst/>
          </a:prstGeom>
          <a:solidFill>
            <a:schemeClr val="accent6">
              <a:lumMod val="40000"/>
              <a:lumOff val="60000"/>
            </a:schemeClr>
          </a:solidFill>
          <a:ln>
            <a:solidFill>
              <a:schemeClr val="tx2"/>
            </a:solidFill>
          </a:ln>
        </p:spPr>
        <p:txBody>
          <a:bodyPr wrap="square" rtlCol="0">
            <a:spAutoFit/>
          </a:bodyPr>
          <a:lstStyle/>
          <a:p>
            <a:r>
              <a:rPr lang="en-GB" dirty="0"/>
              <a:t>Association between: </a:t>
            </a:r>
          </a:p>
          <a:p>
            <a:pPr marL="285750" indent="-285750">
              <a:buFont typeface="Arial" panose="020B0604020202020204" pitchFamily="34" charset="0"/>
              <a:buChar char="•"/>
            </a:pPr>
            <a:r>
              <a:rPr lang="en-GB" dirty="0"/>
              <a:t>Job Search Hours (</a:t>
            </a:r>
            <a:r>
              <a:rPr lang="en-GB" dirty="0" err="1"/>
              <a:t>quantitive</a:t>
            </a:r>
            <a:r>
              <a:rPr lang="en-GB" dirty="0"/>
              <a:t>) </a:t>
            </a:r>
          </a:p>
          <a:p>
            <a:pPr marL="285750" indent="-285750">
              <a:buFont typeface="Arial" panose="020B0604020202020204" pitchFamily="34" charset="0"/>
              <a:buChar char="•"/>
            </a:pPr>
            <a:r>
              <a:rPr lang="en-GB" dirty="0"/>
              <a:t>confidence to find a job (qualitative)</a:t>
            </a:r>
          </a:p>
        </p:txBody>
      </p:sp>
      <p:pic>
        <p:nvPicPr>
          <p:cNvPr id="8" name="Elemento grafico 7" descr="Badge Punto interrogativo con riempimento a tinta unita">
            <a:extLst>
              <a:ext uri="{FF2B5EF4-FFF2-40B4-BE49-F238E27FC236}">
                <a16:creationId xmlns:a16="http://schemas.microsoft.com/office/drawing/2014/main" id="{64B33974-C8FC-2B50-F11A-689EBFD4F84C}"/>
              </a:ext>
            </a:extLst>
          </p:cNvPr>
          <p:cNvPicPr>
            <a:picLocks noChangeAspect="1"/>
          </p:cNvPicPr>
          <p:nvPr/>
        </p:nvPicPr>
        <p:blipFill>
          <a:blip r:embed="rId3">
            <a:extLst>
              <a:ext uri="{96DAC541-7B7A-43D3-8B79-37D633B846F1}">
                <asvg:svgBlip xmlns:asvg="http://schemas.microsoft.com/office/drawing/2016/SVG/main"/>
              </a:ext>
            </a:extLst>
          </a:blip>
          <a:stretch>
            <a:fillRect/>
          </a:stretch>
        </p:blipFill>
        <p:spPr>
          <a:xfrm>
            <a:off x="6452886" y="1805899"/>
            <a:ext cx="914400" cy="914400"/>
          </a:xfrm>
          <a:prstGeom prst="rect">
            <a:avLst/>
          </a:prstGeom>
        </p:spPr>
      </p:pic>
      <p:pic>
        <p:nvPicPr>
          <p:cNvPr id="3" name="Picture 1">
            <a:extLst>
              <a:ext uri="{FF2B5EF4-FFF2-40B4-BE49-F238E27FC236}">
                <a16:creationId xmlns:a16="http://schemas.microsoft.com/office/drawing/2014/main" id="{113BC0B3-65E9-B860-A27A-5D058FECD76E}"/>
              </a:ext>
            </a:extLst>
          </p:cNvPr>
          <p:cNvPicPr>
            <a:picLocks noChangeAspect="1"/>
          </p:cNvPicPr>
          <p:nvPr/>
        </p:nvPicPr>
        <p:blipFill>
          <a:blip r:embed="rId2"/>
          <a:stretch>
            <a:fillRect/>
          </a:stretch>
        </p:blipFill>
        <p:spPr>
          <a:xfrm>
            <a:off x="4380066" y="3140142"/>
            <a:ext cx="4692074" cy="2803207"/>
          </a:xfrm>
          <a:prstGeom prst="rect">
            <a:avLst/>
          </a:prstGeom>
        </p:spPr>
      </p:pic>
    </p:spTree>
    <p:extLst>
      <p:ext uri="{BB962C8B-B14F-4D97-AF65-F5344CB8AC3E}">
        <p14:creationId xmlns:p14="http://schemas.microsoft.com/office/powerpoint/2010/main" val="3294490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B9CE84-76D4-EFA7-9C69-0B139B41F529}"/>
              </a:ext>
            </a:extLst>
          </p:cNvPr>
          <p:cNvSpPr>
            <a:spLocks noGrp="1"/>
          </p:cNvSpPr>
          <p:nvPr>
            <p:ph type="title"/>
          </p:nvPr>
        </p:nvSpPr>
        <p:spPr/>
        <p:txBody>
          <a:bodyPr/>
          <a:lstStyle/>
          <a:p>
            <a:r>
              <a:rPr lang="it-IT" dirty="0" err="1"/>
              <a:t>Unexplored</a:t>
            </a:r>
            <a:r>
              <a:rPr lang="it-IT" dirty="0"/>
              <a:t> </a:t>
            </a:r>
            <a:r>
              <a:rPr lang="it-IT" dirty="0" err="1"/>
              <a:t>Areas</a:t>
            </a:r>
            <a:r>
              <a:rPr lang="it-IT" dirty="0"/>
              <a:t> of the Survey</a:t>
            </a:r>
            <a:endParaRPr lang="en-GB" dirty="0"/>
          </a:p>
        </p:txBody>
      </p:sp>
      <p:sp>
        <p:nvSpPr>
          <p:cNvPr id="3" name="Segnaposto contenuto 2">
            <a:extLst>
              <a:ext uri="{FF2B5EF4-FFF2-40B4-BE49-F238E27FC236}">
                <a16:creationId xmlns:a16="http://schemas.microsoft.com/office/drawing/2014/main" id="{A22AAD58-0D48-029B-0506-69E3B915ADA2}"/>
              </a:ext>
            </a:extLst>
          </p:cNvPr>
          <p:cNvSpPr>
            <a:spLocks noGrp="1"/>
          </p:cNvSpPr>
          <p:nvPr>
            <p:ph idx="1"/>
          </p:nvPr>
        </p:nvSpPr>
        <p:spPr/>
        <p:txBody>
          <a:bodyPr>
            <a:normAutofit/>
          </a:bodyPr>
          <a:lstStyle/>
          <a:p>
            <a:pPr marL="0" indent="0">
              <a:buNone/>
            </a:pPr>
            <a:r>
              <a:rPr lang="it-IT" sz="2800" dirty="0" err="1"/>
              <a:t>Interestingly</a:t>
            </a:r>
            <a:r>
              <a:rPr lang="it-IT" sz="2800" dirty="0"/>
              <a:t>, no group </a:t>
            </a:r>
            <a:r>
              <a:rPr lang="it-IT" sz="2800" dirty="0" err="1"/>
              <a:t>focused</a:t>
            </a:r>
            <a:r>
              <a:rPr lang="it-IT" sz="2800" dirty="0"/>
              <a:t> on the </a:t>
            </a:r>
            <a:r>
              <a:rPr lang="it-IT" sz="2800" dirty="0" err="1"/>
              <a:t>sections</a:t>
            </a:r>
            <a:r>
              <a:rPr lang="it-IT" sz="2800" dirty="0"/>
              <a:t> </a:t>
            </a:r>
            <a:r>
              <a:rPr lang="it-IT" sz="2800" dirty="0" err="1"/>
              <a:t>related</a:t>
            </a:r>
            <a:r>
              <a:rPr lang="it-IT" sz="2800" dirty="0"/>
              <a:t> to: </a:t>
            </a:r>
            <a:r>
              <a:rPr lang="it-IT" sz="2800" b="1" i="1" dirty="0" err="1"/>
              <a:t>Main</a:t>
            </a:r>
            <a:r>
              <a:rPr lang="it-IT" sz="2800" b="1" i="1" dirty="0"/>
              <a:t> </a:t>
            </a:r>
            <a:r>
              <a:rPr lang="it-IT" sz="2800" b="1" i="1" dirty="0" err="1"/>
              <a:t>worries</a:t>
            </a:r>
            <a:r>
              <a:rPr lang="it-IT" sz="2800" b="1" dirty="0"/>
              <a:t> or </a:t>
            </a:r>
            <a:r>
              <a:rPr lang="it-IT" sz="2800" b="1" i="1" dirty="0" err="1"/>
              <a:t>Perception</a:t>
            </a:r>
            <a:r>
              <a:rPr lang="it-IT" sz="2800" b="1" i="1" dirty="0"/>
              <a:t> of </a:t>
            </a:r>
            <a:r>
              <a:rPr lang="it-IT" sz="2800" b="1" i="1" dirty="0" err="1"/>
              <a:t>university</a:t>
            </a:r>
            <a:r>
              <a:rPr lang="it-IT" sz="2800" b="1" i="1" dirty="0"/>
              <a:t> skills</a:t>
            </a:r>
            <a:r>
              <a:rPr lang="it-IT" sz="2800" dirty="0"/>
              <a:t>. </a:t>
            </a:r>
          </a:p>
          <a:p>
            <a:pPr marL="0" indent="0">
              <a:buNone/>
            </a:pPr>
            <a:endParaRPr lang="it-IT" sz="2800" dirty="0"/>
          </a:p>
          <a:p>
            <a:pPr marL="0" indent="0">
              <a:buNone/>
            </a:pPr>
            <a:r>
              <a:rPr lang="it-IT" sz="2800" dirty="0" err="1"/>
              <a:t>These</a:t>
            </a:r>
            <a:r>
              <a:rPr lang="it-IT" sz="2800" dirty="0"/>
              <a:t> </a:t>
            </a:r>
            <a:r>
              <a:rPr lang="it-IT" sz="2800" dirty="0" err="1"/>
              <a:t>aspects</a:t>
            </a:r>
            <a:r>
              <a:rPr lang="it-IT" sz="2800" dirty="0"/>
              <a:t> </a:t>
            </a:r>
            <a:r>
              <a:rPr lang="it-IT" sz="2800" dirty="0" err="1"/>
              <a:t>could</a:t>
            </a:r>
            <a:r>
              <a:rPr lang="it-IT" sz="2800" dirty="0"/>
              <a:t> </a:t>
            </a:r>
            <a:r>
              <a:rPr lang="it-IT" sz="2800" dirty="0" err="1"/>
              <a:t>have</a:t>
            </a:r>
            <a:r>
              <a:rPr lang="it-IT" sz="2800" dirty="0"/>
              <a:t> </a:t>
            </a:r>
            <a:r>
              <a:rPr lang="it-IT" sz="2800" dirty="0" err="1"/>
              <a:t>offered</a:t>
            </a:r>
            <a:r>
              <a:rPr lang="it-IT" sz="2800" dirty="0"/>
              <a:t> </a:t>
            </a:r>
            <a:r>
              <a:rPr lang="it-IT" sz="2800" dirty="0" err="1"/>
              <a:t>valuable</a:t>
            </a:r>
            <a:r>
              <a:rPr lang="it-IT" sz="2800" dirty="0"/>
              <a:t> insights </a:t>
            </a:r>
            <a:r>
              <a:rPr lang="it-IT" sz="2800" dirty="0" err="1"/>
              <a:t>into</a:t>
            </a:r>
            <a:r>
              <a:rPr lang="it-IT" sz="2800" dirty="0"/>
              <a:t> </a:t>
            </a:r>
            <a:r>
              <a:rPr lang="it-IT" sz="2800" dirty="0" err="1"/>
              <a:t>students</a:t>
            </a:r>
            <a:r>
              <a:rPr lang="it-IT" sz="2800" dirty="0"/>
              <a:t>’ </a:t>
            </a:r>
            <a:r>
              <a:rPr lang="it-IT" sz="2800" dirty="0" err="1"/>
              <a:t>concerns</a:t>
            </a:r>
            <a:r>
              <a:rPr lang="it-IT" sz="2800" dirty="0"/>
              <a:t> and self-</a:t>
            </a:r>
            <a:r>
              <a:rPr lang="it-IT" sz="2800" dirty="0" err="1"/>
              <a:t>assessment</a:t>
            </a:r>
            <a:r>
              <a:rPr lang="it-IT" sz="2800" dirty="0"/>
              <a:t> of </a:t>
            </a:r>
            <a:r>
              <a:rPr lang="it-IT" sz="2800" dirty="0" err="1"/>
              <a:t>preparedness</a:t>
            </a:r>
            <a:r>
              <a:rPr lang="it-IT" sz="2800" dirty="0"/>
              <a:t>. </a:t>
            </a:r>
            <a:r>
              <a:rPr lang="it-IT" sz="2800" dirty="0" err="1"/>
              <a:t>Their</a:t>
            </a:r>
            <a:r>
              <a:rPr lang="it-IT" sz="2800" dirty="0"/>
              <a:t> </a:t>
            </a:r>
            <a:r>
              <a:rPr lang="it-IT" sz="2800" dirty="0" err="1"/>
              <a:t>absence</a:t>
            </a:r>
            <a:r>
              <a:rPr lang="it-IT" sz="2800" dirty="0"/>
              <a:t> </a:t>
            </a:r>
            <a:r>
              <a:rPr lang="it-IT" sz="2800" dirty="0" err="1"/>
              <a:t>may</a:t>
            </a:r>
            <a:r>
              <a:rPr lang="it-IT" sz="2800" dirty="0"/>
              <a:t> </a:t>
            </a:r>
            <a:r>
              <a:rPr lang="it-IT" sz="2800" dirty="0" err="1"/>
              <a:t>reflect</a:t>
            </a:r>
            <a:r>
              <a:rPr lang="it-IT" sz="2800" dirty="0"/>
              <a:t> </a:t>
            </a:r>
            <a:r>
              <a:rPr lang="it-IT" sz="2800" dirty="0" err="1"/>
              <a:t>either</a:t>
            </a:r>
            <a:r>
              <a:rPr lang="it-IT" sz="2800" dirty="0"/>
              <a:t> a </a:t>
            </a:r>
            <a:r>
              <a:rPr lang="it-IT" sz="2800" dirty="0" err="1"/>
              <a:t>lower</a:t>
            </a:r>
            <a:r>
              <a:rPr lang="it-IT" sz="2800" dirty="0"/>
              <a:t> </a:t>
            </a:r>
            <a:r>
              <a:rPr lang="it-IT" sz="2800" dirty="0" err="1"/>
              <a:t>perceived</a:t>
            </a:r>
            <a:r>
              <a:rPr lang="it-IT" sz="2800" dirty="0"/>
              <a:t> </a:t>
            </a:r>
            <a:r>
              <a:rPr lang="it-IT" sz="2800" dirty="0" err="1"/>
              <a:t>relevance</a:t>
            </a:r>
            <a:r>
              <a:rPr lang="it-IT" sz="2800" dirty="0"/>
              <a:t> of </a:t>
            </a:r>
            <a:r>
              <a:rPr lang="it-IT" sz="2800" dirty="0" err="1"/>
              <a:t>these</a:t>
            </a:r>
            <a:r>
              <a:rPr lang="it-IT" sz="2800" dirty="0"/>
              <a:t> </a:t>
            </a:r>
            <a:r>
              <a:rPr lang="it-IT" sz="2800" dirty="0" err="1"/>
              <a:t>questions</a:t>
            </a:r>
            <a:r>
              <a:rPr lang="it-IT" sz="2800" dirty="0"/>
              <a:t> or a </a:t>
            </a:r>
            <a:r>
              <a:rPr lang="it-IT" sz="2800" dirty="0" err="1"/>
              <a:t>greater</a:t>
            </a:r>
            <a:r>
              <a:rPr lang="it-IT" sz="2800" dirty="0"/>
              <a:t> </a:t>
            </a:r>
            <a:r>
              <a:rPr lang="it-IT" sz="2800" dirty="0" err="1"/>
              <a:t>interest</a:t>
            </a:r>
            <a:r>
              <a:rPr lang="it-IT" sz="2800" dirty="0"/>
              <a:t> in more </a:t>
            </a:r>
            <a:r>
              <a:rPr lang="it-IT" sz="2800" dirty="0" err="1"/>
              <a:t>tangible</a:t>
            </a:r>
            <a:r>
              <a:rPr lang="it-IT" sz="2800" dirty="0"/>
              <a:t> </a:t>
            </a:r>
            <a:r>
              <a:rPr lang="it-IT" sz="2800" dirty="0" err="1"/>
              <a:t>topics</a:t>
            </a:r>
            <a:r>
              <a:rPr lang="it-IT" sz="2800" dirty="0"/>
              <a:t> </a:t>
            </a:r>
            <a:r>
              <a:rPr lang="it-IT" sz="2800" dirty="0" err="1"/>
              <a:t>such</a:t>
            </a:r>
            <a:r>
              <a:rPr lang="it-IT" sz="2800" dirty="0"/>
              <a:t> </a:t>
            </a:r>
            <a:r>
              <a:rPr lang="it-IT" sz="2800" dirty="0" err="1"/>
              <a:t>as</a:t>
            </a:r>
            <a:r>
              <a:rPr lang="it-IT" sz="2800" dirty="0"/>
              <a:t> </a:t>
            </a:r>
            <a:r>
              <a:rPr lang="it-IT" sz="2800" dirty="0" err="1"/>
              <a:t>mobility</a:t>
            </a:r>
            <a:r>
              <a:rPr lang="it-IT" sz="2800" dirty="0"/>
              <a:t> and </a:t>
            </a:r>
            <a:r>
              <a:rPr lang="it-IT" sz="2800" dirty="0" err="1"/>
              <a:t>salary</a:t>
            </a:r>
            <a:r>
              <a:rPr lang="it-IT" sz="2800" dirty="0"/>
              <a:t> </a:t>
            </a:r>
            <a:r>
              <a:rPr lang="it-IT" sz="2800" dirty="0" err="1"/>
              <a:t>expectations</a:t>
            </a:r>
            <a:endParaRPr lang="en-GB" sz="2800" dirty="0"/>
          </a:p>
        </p:txBody>
      </p:sp>
    </p:spTree>
    <p:extLst>
      <p:ext uri="{BB962C8B-B14F-4D97-AF65-F5344CB8AC3E}">
        <p14:creationId xmlns:p14="http://schemas.microsoft.com/office/powerpoint/2010/main" val="1714563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it-IT" sz="3500">
                <a:solidFill>
                  <a:srgbClr val="FFFFFF"/>
                </a:solidFill>
              </a:rPr>
              <a:t>Evaluation Summary</a:t>
            </a:r>
          </a:p>
        </p:txBody>
      </p:sp>
      <p:graphicFrame>
        <p:nvGraphicFramePr>
          <p:cNvPr id="5" name="Content Placeholder 2">
            <a:extLst>
              <a:ext uri="{FF2B5EF4-FFF2-40B4-BE49-F238E27FC236}">
                <a16:creationId xmlns:a16="http://schemas.microsoft.com/office/drawing/2014/main" id="{9F7940F5-FB97-6E92-239A-D801003CEA6B}"/>
              </a:ext>
            </a:extLst>
          </p:cNvPr>
          <p:cNvGraphicFramePr>
            <a:graphicFrameLocks noGrp="1"/>
          </p:cNvGraphicFramePr>
          <p:nvPr>
            <p:ph idx="1"/>
            <p:extLst>
              <p:ext uri="{D42A27DB-BD31-4B8C-83A1-F6EECF244321}">
                <p14:modId xmlns:p14="http://schemas.microsoft.com/office/powerpoint/2010/main" val="2832687599"/>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C6F3C469-C9FC-3846-8102-354CCB83D047}"/>
              </a:ext>
            </a:extLst>
          </p:cNvPr>
          <p:cNvSpPr>
            <a:spLocks noGrp="1"/>
          </p:cNvSpPr>
          <p:nvPr>
            <p:ph type="title"/>
          </p:nvPr>
        </p:nvSpPr>
        <p:spPr>
          <a:xfrm>
            <a:off x="1028697" y="348865"/>
            <a:ext cx="7533018" cy="877729"/>
          </a:xfrm>
        </p:spPr>
        <p:txBody>
          <a:bodyPr anchor="ctr">
            <a:normAutofit/>
          </a:bodyPr>
          <a:lstStyle/>
          <a:p>
            <a:r>
              <a:rPr lang="it-IT" sz="3500" b="1">
                <a:solidFill>
                  <a:srgbClr val="FFFFFF"/>
                </a:solidFill>
              </a:rPr>
              <a:t>Key Takeaways from Your Analyses</a:t>
            </a:r>
            <a:endParaRPr lang="en-GB" sz="3500">
              <a:solidFill>
                <a:srgbClr val="FFFFFF"/>
              </a:solidFill>
            </a:endParaRPr>
          </a:p>
        </p:txBody>
      </p:sp>
      <p:graphicFrame>
        <p:nvGraphicFramePr>
          <p:cNvPr id="12" name="Segnaposto contenuto 2">
            <a:extLst>
              <a:ext uri="{FF2B5EF4-FFF2-40B4-BE49-F238E27FC236}">
                <a16:creationId xmlns:a16="http://schemas.microsoft.com/office/drawing/2014/main" id="{AE8B9B32-2E61-09C5-1521-629273F992B9}"/>
              </a:ext>
            </a:extLst>
          </p:cNvPr>
          <p:cNvGraphicFramePr>
            <a:graphicFrameLocks noGrp="1"/>
          </p:cNvGraphicFramePr>
          <p:nvPr>
            <p:ph idx="1"/>
            <p:extLst>
              <p:ext uri="{D42A27DB-BD31-4B8C-83A1-F6EECF244321}">
                <p14:modId xmlns:p14="http://schemas.microsoft.com/office/powerpoint/2010/main" val="2593168300"/>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759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A73E1C-49B4-9874-D475-79A0A10E6429}"/>
              </a:ext>
            </a:extLst>
          </p:cNvPr>
          <p:cNvSpPr>
            <a:spLocks noGrp="1"/>
          </p:cNvSpPr>
          <p:nvPr>
            <p:ph type="title"/>
          </p:nvPr>
        </p:nvSpPr>
        <p:spPr/>
        <p:txBody>
          <a:bodyPr>
            <a:normAutofit/>
          </a:bodyPr>
          <a:lstStyle/>
          <a:p>
            <a:r>
              <a:rPr lang="it-IT" b="1" dirty="0" err="1"/>
              <a:t>Suggestions</a:t>
            </a:r>
            <a:r>
              <a:rPr lang="it-IT" b="1" dirty="0"/>
              <a:t> for </a:t>
            </a:r>
            <a:r>
              <a:rPr lang="it-IT" b="1" dirty="0" err="1"/>
              <a:t>improvement</a:t>
            </a:r>
            <a:endParaRPr lang="en-GB" dirty="0"/>
          </a:p>
        </p:txBody>
      </p:sp>
      <p:sp>
        <p:nvSpPr>
          <p:cNvPr id="3" name="Segnaposto contenuto 2">
            <a:extLst>
              <a:ext uri="{FF2B5EF4-FFF2-40B4-BE49-F238E27FC236}">
                <a16:creationId xmlns:a16="http://schemas.microsoft.com/office/drawing/2014/main" id="{32B2CCFF-243C-A015-B1B8-DFC3466BC8C9}"/>
              </a:ext>
            </a:extLst>
          </p:cNvPr>
          <p:cNvSpPr>
            <a:spLocks noGrp="1"/>
          </p:cNvSpPr>
          <p:nvPr>
            <p:ph idx="1"/>
          </p:nvPr>
        </p:nvSpPr>
        <p:spPr/>
        <p:txBody>
          <a:bodyPr>
            <a:normAutofit/>
          </a:bodyPr>
          <a:lstStyle/>
          <a:p>
            <a:pPr marL="457200" lvl="1" indent="0">
              <a:buNone/>
            </a:pPr>
            <a:endParaRPr lang="it-IT" dirty="0"/>
          </a:p>
          <a:p>
            <a:endParaRPr lang="en-GB" dirty="0"/>
          </a:p>
        </p:txBody>
      </p:sp>
      <p:sp>
        <p:nvSpPr>
          <p:cNvPr id="5" name="CasellaDiTesto 4">
            <a:extLst>
              <a:ext uri="{FF2B5EF4-FFF2-40B4-BE49-F238E27FC236}">
                <a16:creationId xmlns:a16="http://schemas.microsoft.com/office/drawing/2014/main" id="{836027C3-E713-FC88-31D6-7E0E38C2DA19}"/>
              </a:ext>
            </a:extLst>
          </p:cNvPr>
          <p:cNvSpPr txBox="1"/>
          <p:nvPr/>
        </p:nvSpPr>
        <p:spPr>
          <a:xfrm>
            <a:off x="457200" y="1401879"/>
            <a:ext cx="8358188" cy="5078313"/>
          </a:xfrm>
          <a:prstGeom prst="rect">
            <a:avLst/>
          </a:prstGeom>
          <a:solidFill>
            <a:schemeClr val="accent6">
              <a:lumMod val="40000"/>
              <a:lumOff val="60000"/>
            </a:schemeClr>
          </a:solidFill>
        </p:spPr>
        <p:txBody>
          <a:bodyPr wrap="square">
            <a:spAutoFit/>
          </a:bodyPr>
          <a:lstStyle/>
          <a:p>
            <a:pPr algn="l">
              <a:buNone/>
            </a:pPr>
            <a:r>
              <a:rPr lang="it-IT" b="1" i="0" u="none" strike="noStrike" dirty="0">
                <a:solidFill>
                  <a:srgbClr val="000000"/>
                </a:solidFill>
                <a:effectLst/>
              </a:rPr>
              <a:t>1. </a:t>
            </a:r>
            <a:r>
              <a:rPr lang="it-IT" b="1" i="0" u="none" strike="noStrike" dirty="0" err="1">
                <a:solidFill>
                  <a:srgbClr val="000000"/>
                </a:solidFill>
                <a:effectLst/>
              </a:rPr>
              <a:t>Interpretation</a:t>
            </a:r>
            <a:r>
              <a:rPr lang="it-IT" b="1" i="0" u="none" strike="noStrike" dirty="0">
                <a:solidFill>
                  <a:srgbClr val="000000"/>
                </a:solidFill>
                <a:effectLst/>
              </a:rPr>
              <a:t> </a:t>
            </a:r>
            <a:r>
              <a:rPr lang="it-IT" b="1" i="0" u="none" strike="noStrike" dirty="0" err="1">
                <a:solidFill>
                  <a:srgbClr val="000000"/>
                </a:solidFill>
                <a:effectLst/>
              </a:rPr>
              <a:t>matters</a:t>
            </a:r>
            <a:br>
              <a:rPr lang="it-IT" b="0" i="0" u="none" strike="noStrike" dirty="0">
                <a:solidFill>
                  <a:srgbClr val="000000"/>
                </a:solidFill>
                <a:effectLst/>
              </a:rPr>
            </a:br>
            <a:r>
              <a:rPr lang="it-IT" b="0" i="0" u="none" strike="noStrike" dirty="0" err="1">
                <a:solidFill>
                  <a:srgbClr val="000000"/>
                </a:solidFill>
                <a:effectLst/>
              </a:rPr>
              <a:t>Avoid</a:t>
            </a:r>
            <a:r>
              <a:rPr lang="it-IT" b="0" i="0" u="none" strike="noStrike" dirty="0">
                <a:solidFill>
                  <a:srgbClr val="000000"/>
                </a:solidFill>
                <a:effectLst/>
              </a:rPr>
              <a:t> </a:t>
            </a:r>
            <a:r>
              <a:rPr lang="it-IT" b="0" i="0" u="none" strike="noStrike" dirty="0" err="1">
                <a:solidFill>
                  <a:srgbClr val="000000"/>
                </a:solidFill>
                <a:effectLst/>
              </a:rPr>
              <a:t>stopping</a:t>
            </a:r>
            <a:r>
              <a:rPr lang="it-IT" b="0" i="0" u="none" strike="noStrike" dirty="0">
                <a:solidFill>
                  <a:srgbClr val="000000"/>
                </a:solidFill>
                <a:effectLst/>
              </a:rPr>
              <a:t> </a:t>
            </a:r>
            <a:r>
              <a:rPr lang="it-IT" b="0" i="0" u="none" strike="noStrike" dirty="0" err="1">
                <a:solidFill>
                  <a:srgbClr val="000000"/>
                </a:solidFill>
                <a:effectLst/>
              </a:rPr>
              <a:t>at</a:t>
            </a:r>
            <a:r>
              <a:rPr lang="it-IT" b="0" i="0" u="none" strike="noStrike" dirty="0">
                <a:solidFill>
                  <a:srgbClr val="000000"/>
                </a:solidFill>
                <a:effectLst/>
              </a:rPr>
              <a:t> the code or the </a:t>
            </a:r>
            <a:r>
              <a:rPr lang="it-IT" b="0" i="0" u="none" strike="noStrike" dirty="0" err="1">
                <a:solidFill>
                  <a:srgbClr val="000000"/>
                </a:solidFill>
                <a:effectLst/>
              </a:rPr>
              <a:t>graph</a:t>
            </a:r>
            <a:r>
              <a:rPr lang="it-IT" b="0" i="0" u="none" strike="noStrike" dirty="0">
                <a:solidFill>
                  <a:srgbClr val="000000"/>
                </a:solidFill>
                <a:effectLst/>
              </a:rPr>
              <a:t> — </a:t>
            </a:r>
            <a:r>
              <a:rPr lang="it-IT" b="0" i="0" u="none" strike="noStrike" dirty="0" err="1">
                <a:solidFill>
                  <a:srgbClr val="000000"/>
                </a:solidFill>
                <a:effectLst/>
              </a:rPr>
              <a:t>explain</a:t>
            </a:r>
            <a:r>
              <a:rPr lang="it-IT" b="0" i="0" u="none" strike="noStrike" dirty="0">
                <a:solidFill>
                  <a:srgbClr val="000000"/>
                </a:solidFill>
                <a:effectLst/>
              </a:rPr>
              <a:t> </a:t>
            </a:r>
            <a:r>
              <a:rPr lang="it-IT" b="0" i="1" u="none" strike="noStrike" dirty="0" err="1">
                <a:solidFill>
                  <a:srgbClr val="000000"/>
                </a:solidFill>
                <a:effectLst/>
              </a:rPr>
              <a:t>what</a:t>
            </a:r>
            <a:r>
              <a:rPr lang="it-IT" b="0" i="1" u="none" strike="noStrike" dirty="0">
                <a:solidFill>
                  <a:srgbClr val="000000"/>
                </a:solidFill>
                <a:effectLst/>
              </a:rPr>
              <a:t> the </a:t>
            </a:r>
            <a:r>
              <a:rPr lang="it-IT" b="0" i="1" u="none" strike="noStrike" dirty="0" err="1">
                <a:solidFill>
                  <a:srgbClr val="000000"/>
                </a:solidFill>
                <a:effectLst/>
              </a:rPr>
              <a:t>results</a:t>
            </a:r>
            <a:r>
              <a:rPr lang="it-IT" b="0" i="1" u="none" strike="noStrike" dirty="0">
                <a:solidFill>
                  <a:srgbClr val="000000"/>
                </a:solidFill>
                <a:effectLst/>
              </a:rPr>
              <a:t> </a:t>
            </a:r>
            <a:r>
              <a:rPr lang="it-IT" b="0" i="1" u="none" strike="noStrike" dirty="0" err="1">
                <a:solidFill>
                  <a:srgbClr val="000000"/>
                </a:solidFill>
                <a:effectLst/>
              </a:rPr>
              <a:t>mean</a:t>
            </a:r>
            <a:r>
              <a:rPr lang="it-IT" b="0" i="0" u="none" strike="noStrike" dirty="0">
                <a:solidFill>
                  <a:srgbClr val="000000"/>
                </a:solidFill>
                <a:effectLst/>
              </a:rPr>
              <a:t> in relation to </a:t>
            </a:r>
            <a:r>
              <a:rPr lang="it-IT" b="0" i="0" u="none" strike="noStrike" dirty="0" err="1">
                <a:solidFill>
                  <a:srgbClr val="000000"/>
                </a:solidFill>
                <a:effectLst/>
              </a:rPr>
              <a:t>your</a:t>
            </a:r>
            <a:r>
              <a:rPr lang="it-IT" b="0" i="0" u="none" strike="noStrike" dirty="0">
                <a:solidFill>
                  <a:srgbClr val="000000"/>
                </a:solidFill>
                <a:effectLst/>
              </a:rPr>
              <a:t> </a:t>
            </a:r>
            <a:r>
              <a:rPr lang="it-IT" b="0" i="0" u="none" strike="noStrike" dirty="0" err="1">
                <a:solidFill>
                  <a:srgbClr val="000000"/>
                </a:solidFill>
                <a:effectLst/>
              </a:rPr>
              <a:t>question</a:t>
            </a:r>
            <a:r>
              <a:rPr lang="it-IT" b="0" i="0" u="none" strike="noStrike" dirty="0">
                <a:solidFill>
                  <a:srgbClr val="000000"/>
                </a:solidFill>
                <a:effectLst/>
              </a:rPr>
              <a:t>.</a:t>
            </a:r>
          </a:p>
          <a:p>
            <a:pPr algn="l">
              <a:buNone/>
            </a:pPr>
            <a:r>
              <a:rPr lang="it-IT" b="1" i="0" u="none" strike="noStrike" dirty="0">
                <a:solidFill>
                  <a:srgbClr val="000000"/>
                </a:solidFill>
                <a:effectLst/>
              </a:rPr>
              <a:t>2. </a:t>
            </a:r>
            <a:r>
              <a:rPr lang="it-IT" b="1" i="0" u="none" strike="noStrike" dirty="0" err="1">
                <a:solidFill>
                  <a:srgbClr val="000000"/>
                </a:solidFill>
                <a:effectLst/>
              </a:rPr>
              <a:t>Choose</a:t>
            </a:r>
            <a:r>
              <a:rPr lang="it-IT" b="1" i="0" u="none" strike="noStrike" dirty="0">
                <a:solidFill>
                  <a:srgbClr val="000000"/>
                </a:solidFill>
                <a:effectLst/>
              </a:rPr>
              <a:t> the </a:t>
            </a:r>
            <a:r>
              <a:rPr lang="it-IT" b="1" i="0" u="none" strike="noStrike" dirty="0" err="1">
                <a:solidFill>
                  <a:srgbClr val="000000"/>
                </a:solidFill>
                <a:effectLst/>
              </a:rPr>
              <a:t>right</a:t>
            </a:r>
            <a:r>
              <a:rPr lang="it-IT" b="1" i="0" u="none" strike="noStrike" dirty="0">
                <a:solidFill>
                  <a:srgbClr val="000000"/>
                </a:solidFill>
                <a:effectLst/>
              </a:rPr>
              <a:t> tools</a:t>
            </a:r>
            <a:br>
              <a:rPr lang="it-IT" b="0" i="0" u="none" strike="noStrike" dirty="0">
                <a:solidFill>
                  <a:srgbClr val="000000"/>
                </a:solidFill>
                <a:effectLst/>
              </a:rPr>
            </a:br>
            <a:r>
              <a:rPr lang="it-IT" b="0" i="0" u="none" strike="noStrike" dirty="0" err="1">
                <a:solidFill>
                  <a:srgbClr val="000000"/>
                </a:solidFill>
                <a:effectLst/>
              </a:rPr>
              <a:t>Before</a:t>
            </a:r>
            <a:r>
              <a:rPr lang="it-IT" b="0" i="0" u="none" strike="noStrike" dirty="0">
                <a:solidFill>
                  <a:srgbClr val="000000"/>
                </a:solidFill>
                <a:effectLst/>
              </a:rPr>
              <a:t> using </a:t>
            </a:r>
            <a:r>
              <a:rPr lang="it-IT" b="0" i="0" u="none" strike="noStrike" dirty="0" err="1">
                <a:solidFill>
                  <a:srgbClr val="000000"/>
                </a:solidFill>
                <a:effectLst/>
              </a:rPr>
              <a:t>statistical</a:t>
            </a:r>
            <a:r>
              <a:rPr lang="it-IT" b="0" i="0" u="none" strike="noStrike" dirty="0">
                <a:solidFill>
                  <a:srgbClr val="000000"/>
                </a:solidFill>
                <a:effectLst/>
              </a:rPr>
              <a:t>  tools(e.g., Chi², Pearson,), check </a:t>
            </a:r>
            <a:r>
              <a:rPr lang="it-IT" b="0" i="0" u="none" strike="noStrike" dirty="0" err="1">
                <a:solidFill>
                  <a:srgbClr val="000000"/>
                </a:solidFill>
                <a:effectLst/>
              </a:rPr>
              <a:t>if</a:t>
            </a:r>
            <a:r>
              <a:rPr lang="it-IT" b="0" i="0" u="none" strike="noStrike" dirty="0">
                <a:solidFill>
                  <a:srgbClr val="000000"/>
                </a:solidFill>
                <a:effectLst/>
              </a:rPr>
              <a:t> the </a:t>
            </a:r>
            <a:r>
              <a:rPr lang="it-IT" b="0" i="0" u="none" strike="noStrike" dirty="0" err="1">
                <a:solidFill>
                  <a:srgbClr val="000000"/>
                </a:solidFill>
                <a:effectLst/>
              </a:rPr>
              <a:t>variables</a:t>
            </a:r>
            <a:r>
              <a:rPr lang="it-IT" b="0" i="0" u="none" strike="noStrike" dirty="0">
                <a:solidFill>
                  <a:srgbClr val="000000"/>
                </a:solidFill>
                <a:effectLst/>
              </a:rPr>
              <a:t> and </a:t>
            </a:r>
            <a:r>
              <a:rPr lang="it-IT" b="0" i="0" u="none" strike="noStrike" dirty="0" err="1">
                <a:solidFill>
                  <a:srgbClr val="000000"/>
                </a:solidFill>
                <a:effectLst/>
              </a:rPr>
              <a:t>assumptions</a:t>
            </a:r>
            <a:r>
              <a:rPr lang="it-IT" b="0" i="0" u="none" strike="noStrike" dirty="0">
                <a:solidFill>
                  <a:srgbClr val="000000"/>
                </a:solidFill>
                <a:effectLst/>
              </a:rPr>
              <a:t> match the </a:t>
            </a:r>
            <a:r>
              <a:rPr lang="it-IT" b="0" i="0" u="none" strike="noStrike" dirty="0" err="1">
                <a:solidFill>
                  <a:srgbClr val="000000"/>
                </a:solidFill>
                <a:effectLst/>
              </a:rPr>
              <a:t>method</a:t>
            </a:r>
            <a:r>
              <a:rPr lang="it-IT" b="0" i="0" u="none" strike="noStrike" dirty="0">
                <a:solidFill>
                  <a:srgbClr val="000000"/>
                </a:solidFill>
                <a:effectLst/>
              </a:rPr>
              <a:t>.</a:t>
            </a:r>
          </a:p>
          <a:p>
            <a:pPr algn="l">
              <a:buNone/>
            </a:pPr>
            <a:r>
              <a:rPr lang="it-IT" b="1" i="0" u="none" strike="noStrike" dirty="0">
                <a:solidFill>
                  <a:srgbClr val="000000"/>
                </a:solidFill>
                <a:effectLst/>
              </a:rPr>
              <a:t>3. Support </a:t>
            </a:r>
            <a:r>
              <a:rPr lang="it-IT" b="1" i="0" u="none" strike="noStrike" dirty="0" err="1">
                <a:solidFill>
                  <a:srgbClr val="000000"/>
                </a:solidFill>
                <a:effectLst/>
              </a:rPr>
              <a:t>every</a:t>
            </a:r>
            <a:r>
              <a:rPr lang="it-IT" b="1" i="0" u="none" strike="noStrike" dirty="0">
                <a:solidFill>
                  <a:srgbClr val="000000"/>
                </a:solidFill>
                <a:effectLst/>
              </a:rPr>
              <a:t> chart with </a:t>
            </a:r>
            <a:r>
              <a:rPr lang="it-IT" b="1" i="0" u="none" strike="noStrike" dirty="0" err="1">
                <a:solidFill>
                  <a:srgbClr val="000000"/>
                </a:solidFill>
                <a:effectLst/>
              </a:rPr>
              <a:t>context</a:t>
            </a:r>
            <a:br>
              <a:rPr lang="it-IT" b="0" i="0" u="none" strike="noStrike" dirty="0">
                <a:solidFill>
                  <a:srgbClr val="000000"/>
                </a:solidFill>
                <a:effectLst/>
              </a:rPr>
            </a:br>
            <a:r>
              <a:rPr lang="it-IT" b="0" i="0" u="none" strike="noStrike" dirty="0">
                <a:solidFill>
                  <a:srgbClr val="000000"/>
                </a:solidFill>
                <a:effectLst/>
              </a:rPr>
              <a:t>A good </a:t>
            </a:r>
            <a:r>
              <a:rPr lang="it-IT" b="0" i="0" u="none" strike="noStrike" dirty="0" err="1">
                <a:solidFill>
                  <a:srgbClr val="000000"/>
                </a:solidFill>
                <a:effectLst/>
              </a:rPr>
              <a:t>graph</a:t>
            </a:r>
            <a:r>
              <a:rPr lang="it-IT" b="0" i="0" u="none" strike="noStrike" dirty="0">
                <a:solidFill>
                  <a:srgbClr val="000000"/>
                </a:solidFill>
                <a:effectLst/>
              </a:rPr>
              <a:t> </a:t>
            </a:r>
            <a:r>
              <a:rPr lang="it-IT" b="0" i="0" u="none" strike="noStrike" dirty="0" err="1">
                <a:solidFill>
                  <a:srgbClr val="000000"/>
                </a:solidFill>
                <a:effectLst/>
              </a:rPr>
              <a:t>answers</a:t>
            </a:r>
            <a:r>
              <a:rPr lang="it-IT" b="0" i="0" u="none" strike="noStrike" dirty="0">
                <a:solidFill>
                  <a:srgbClr val="000000"/>
                </a:solidFill>
                <a:effectLst/>
              </a:rPr>
              <a:t> a </a:t>
            </a:r>
            <a:r>
              <a:rPr lang="it-IT" b="0" i="0" u="none" strike="noStrike" dirty="0" err="1">
                <a:solidFill>
                  <a:srgbClr val="000000"/>
                </a:solidFill>
                <a:effectLst/>
              </a:rPr>
              <a:t>question</a:t>
            </a:r>
            <a:r>
              <a:rPr lang="it-IT" b="0" i="0" u="none" strike="noStrike" dirty="0">
                <a:solidFill>
                  <a:srgbClr val="000000"/>
                </a:solidFill>
                <a:effectLst/>
              </a:rPr>
              <a:t> — include labels, </a:t>
            </a:r>
            <a:r>
              <a:rPr lang="it-IT" b="0" i="0" u="none" strike="noStrike" dirty="0" err="1">
                <a:solidFill>
                  <a:srgbClr val="000000"/>
                </a:solidFill>
                <a:effectLst/>
              </a:rPr>
              <a:t>titles</a:t>
            </a:r>
            <a:r>
              <a:rPr lang="it-IT" b="0" i="0" u="none" strike="noStrike" dirty="0">
                <a:solidFill>
                  <a:srgbClr val="000000"/>
                </a:solidFill>
                <a:effectLst/>
              </a:rPr>
              <a:t>, and short </a:t>
            </a:r>
            <a:r>
              <a:rPr lang="it-IT" b="0" i="0" u="none" strike="noStrike" dirty="0" err="1">
                <a:solidFill>
                  <a:srgbClr val="000000"/>
                </a:solidFill>
                <a:effectLst/>
              </a:rPr>
              <a:t>comments</a:t>
            </a:r>
            <a:r>
              <a:rPr lang="it-IT" b="0" i="0" u="none" strike="noStrike" dirty="0">
                <a:solidFill>
                  <a:srgbClr val="000000"/>
                </a:solidFill>
                <a:effectLst/>
              </a:rPr>
              <a:t> </a:t>
            </a:r>
            <a:r>
              <a:rPr lang="it-IT" b="0" i="0" u="none" strike="noStrike" dirty="0" err="1">
                <a:solidFill>
                  <a:srgbClr val="000000"/>
                </a:solidFill>
                <a:effectLst/>
              </a:rPr>
              <a:t>that</a:t>
            </a:r>
            <a:r>
              <a:rPr lang="it-IT" b="0" i="0" u="none" strike="noStrike" dirty="0">
                <a:solidFill>
                  <a:srgbClr val="000000"/>
                </a:solidFill>
                <a:effectLst/>
              </a:rPr>
              <a:t> make </a:t>
            </a:r>
            <a:r>
              <a:rPr lang="it-IT" b="0" i="0" u="none" strike="noStrike" dirty="0" err="1">
                <a:solidFill>
                  <a:srgbClr val="000000"/>
                </a:solidFill>
                <a:effectLst/>
              </a:rPr>
              <a:t>your</a:t>
            </a:r>
            <a:r>
              <a:rPr lang="it-IT" b="0" i="0" u="none" strike="noStrike" dirty="0">
                <a:solidFill>
                  <a:srgbClr val="000000"/>
                </a:solidFill>
                <a:effectLst/>
              </a:rPr>
              <a:t> </a:t>
            </a:r>
            <a:r>
              <a:rPr lang="it-IT" b="0" i="0" u="none" strike="noStrike" dirty="0" err="1">
                <a:solidFill>
                  <a:srgbClr val="000000"/>
                </a:solidFill>
                <a:effectLst/>
              </a:rPr>
              <a:t>findings</a:t>
            </a:r>
            <a:r>
              <a:rPr lang="it-IT" b="0" i="0" u="none" strike="noStrike" dirty="0">
                <a:solidFill>
                  <a:srgbClr val="000000"/>
                </a:solidFill>
                <a:effectLst/>
              </a:rPr>
              <a:t> clear.</a:t>
            </a:r>
          </a:p>
          <a:p>
            <a:pPr algn="l">
              <a:buNone/>
            </a:pPr>
            <a:r>
              <a:rPr lang="it-IT" b="1" i="0" u="none" strike="noStrike" dirty="0">
                <a:solidFill>
                  <a:srgbClr val="000000"/>
                </a:solidFill>
                <a:effectLst/>
              </a:rPr>
              <a:t>4. Be </a:t>
            </a:r>
            <a:r>
              <a:rPr lang="it-IT" b="1" i="0" u="none" strike="noStrike" dirty="0" err="1">
                <a:solidFill>
                  <a:srgbClr val="000000"/>
                </a:solidFill>
                <a:effectLst/>
              </a:rPr>
              <a:t>consistent</a:t>
            </a:r>
            <a:r>
              <a:rPr lang="it-IT" b="1" i="0" u="none" strike="noStrike" dirty="0">
                <a:solidFill>
                  <a:srgbClr val="000000"/>
                </a:solidFill>
                <a:effectLst/>
              </a:rPr>
              <a:t> with </a:t>
            </a:r>
            <a:r>
              <a:rPr lang="it-IT" b="1" i="0" u="none" strike="noStrike" dirty="0" err="1">
                <a:solidFill>
                  <a:srgbClr val="000000"/>
                </a:solidFill>
                <a:effectLst/>
              </a:rPr>
              <a:t>units</a:t>
            </a:r>
            <a:r>
              <a:rPr lang="it-IT" b="1" i="0" u="none" strike="noStrike" dirty="0">
                <a:solidFill>
                  <a:srgbClr val="000000"/>
                </a:solidFill>
                <a:effectLst/>
              </a:rPr>
              <a:t> and </a:t>
            </a:r>
            <a:r>
              <a:rPr lang="it-IT" b="1" i="0" u="none" strike="noStrike" dirty="0" err="1">
                <a:solidFill>
                  <a:srgbClr val="000000"/>
                </a:solidFill>
                <a:effectLst/>
              </a:rPr>
              <a:t>categories</a:t>
            </a:r>
            <a:br>
              <a:rPr lang="it-IT" b="0" i="0" u="none" strike="noStrike" dirty="0">
                <a:solidFill>
                  <a:srgbClr val="000000"/>
                </a:solidFill>
                <a:effectLst/>
              </a:rPr>
            </a:br>
            <a:r>
              <a:rPr lang="it-IT" b="0" i="0" u="none" strike="noStrike" dirty="0" err="1">
                <a:solidFill>
                  <a:srgbClr val="000000"/>
                </a:solidFill>
                <a:effectLst/>
              </a:rPr>
              <a:t>When</a:t>
            </a:r>
            <a:r>
              <a:rPr lang="it-IT" b="0" i="0" u="none" strike="noStrike" dirty="0">
                <a:solidFill>
                  <a:srgbClr val="000000"/>
                </a:solidFill>
                <a:effectLst/>
              </a:rPr>
              <a:t> </a:t>
            </a:r>
            <a:r>
              <a:rPr lang="it-IT" b="0" i="0" u="none" strike="noStrike" dirty="0" err="1">
                <a:solidFill>
                  <a:srgbClr val="000000"/>
                </a:solidFill>
                <a:effectLst/>
              </a:rPr>
              <a:t>comparing</a:t>
            </a:r>
            <a:r>
              <a:rPr lang="it-IT" b="0" i="0" u="none" strike="noStrike" dirty="0">
                <a:solidFill>
                  <a:srgbClr val="000000"/>
                </a:solidFill>
                <a:effectLst/>
              </a:rPr>
              <a:t> groups (e.g., </a:t>
            </a:r>
            <a:r>
              <a:rPr lang="it-IT" b="0" i="0" u="none" strike="noStrike" dirty="0" err="1">
                <a:solidFill>
                  <a:srgbClr val="000000"/>
                </a:solidFill>
                <a:effectLst/>
              </a:rPr>
              <a:t>salary</a:t>
            </a:r>
            <a:r>
              <a:rPr lang="it-IT" b="0" i="0" u="none" strike="noStrike" dirty="0">
                <a:solidFill>
                  <a:srgbClr val="000000"/>
                </a:solidFill>
                <a:effectLst/>
              </a:rPr>
              <a:t>, confidence), make sure </a:t>
            </a:r>
            <a:r>
              <a:rPr lang="it-IT" b="0" i="0" u="none" strike="noStrike" dirty="0" err="1">
                <a:solidFill>
                  <a:srgbClr val="000000"/>
                </a:solidFill>
                <a:effectLst/>
              </a:rPr>
              <a:t>values</a:t>
            </a:r>
            <a:r>
              <a:rPr lang="it-IT" b="0" i="0" u="none" strike="noStrike" dirty="0">
                <a:solidFill>
                  <a:srgbClr val="000000"/>
                </a:solidFill>
                <a:effectLst/>
              </a:rPr>
              <a:t> are on the same scale and </a:t>
            </a:r>
            <a:r>
              <a:rPr lang="it-IT" b="0" i="0" u="none" strike="noStrike" dirty="0" err="1">
                <a:solidFill>
                  <a:srgbClr val="000000"/>
                </a:solidFill>
                <a:effectLst/>
              </a:rPr>
              <a:t>categories</a:t>
            </a:r>
            <a:r>
              <a:rPr lang="it-IT" b="0" i="0" u="none" strike="noStrike" dirty="0">
                <a:solidFill>
                  <a:srgbClr val="000000"/>
                </a:solidFill>
                <a:effectLst/>
              </a:rPr>
              <a:t> are </a:t>
            </a:r>
            <a:r>
              <a:rPr lang="it-IT" b="0" i="0" u="none" strike="noStrike" dirty="0" err="1">
                <a:solidFill>
                  <a:srgbClr val="000000"/>
                </a:solidFill>
                <a:effectLst/>
              </a:rPr>
              <a:t>well</a:t>
            </a:r>
            <a:r>
              <a:rPr lang="it-IT" b="0" i="0" u="none" strike="noStrike" dirty="0">
                <a:solidFill>
                  <a:srgbClr val="000000"/>
                </a:solidFill>
                <a:effectLst/>
              </a:rPr>
              <a:t> </a:t>
            </a:r>
            <a:r>
              <a:rPr lang="it-IT" b="0" i="0" u="none" strike="noStrike" dirty="0" err="1">
                <a:solidFill>
                  <a:srgbClr val="000000"/>
                </a:solidFill>
                <a:effectLst/>
              </a:rPr>
              <a:t>defined</a:t>
            </a:r>
            <a:r>
              <a:rPr lang="it-IT" b="0" i="0" u="none" strike="noStrike" dirty="0">
                <a:solidFill>
                  <a:srgbClr val="000000"/>
                </a:solidFill>
                <a:effectLst/>
              </a:rPr>
              <a:t>.</a:t>
            </a:r>
          </a:p>
          <a:p>
            <a:pPr algn="l">
              <a:buNone/>
            </a:pPr>
            <a:r>
              <a:rPr lang="it-IT" b="1" i="0" u="none" strike="noStrike" dirty="0">
                <a:solidFill>
                  <a:srgbClr val="000000"/>
                </a:solidFill>
                <a:effectLst/>
              </a:rPr>
              <a:t>5. </a:t>
            </a:r>
            <a:r>
              <a:rPr lang="it-IT" b="1" i="0" u="none" strike="noStrike" dirty="0" err="1">
                <a:solidFill>
                  <a:srgbClr val="000000"/>
                </a:solidFill>
                <a:effectLst/>
              </a:rPr>
              <a:t>Keep</a:t>
            </a:r>
            <a:r>
              <a:rPr lang="it-IT" b="1" i="0" u="none" strike="noStrike" dirty="0">
                <a:solidFill>
                  <a:srgbClr val="000000"/>
                </a:solidFill>
                <a:effectLst/>
              </a:rPr>
              <a:t> </a:t>
            </a:r>
            <a:r>
              <a:rPr lang="it-IT" b="1" i="0" u="none" strike="noStrike" dirty="0" err="1">
                <a:solidFill>
                  <a:srgbClr val="000000"/>
                </a:solidFill>
                <a:effectLst/>
              </a:rPr>
              <a:t>curiosity</a:t>
            </a:r>
            <a:r>
              <a:rPr lang="it-IT" b="1" i="0" u="none" strike="noStrike" dirty="0">
                <a:solidFill>
                  <a:srgbClr val="000000"/>
                </a:solidFill>
                <a:effectLst/>
              </a:rPr>
              <a:t>, </a:t>
            </a:r>
            <a:r>
              <a:rPr lang="it-IT" b="1" i="0" u="none" strike="noStrike" dirty="0" err="1">
                <a:solidFill>
                  <a:srgbClr val="000000"/>
                </a:solidFill>
                <a:effectLst/>
              </a:rPr>
              <a:t>add</a:t>
            </a:r>
            <a:r>
              <a:rPr lang="it-IT" b="1" i="0" u="none" strike="noStrike" dirty="0">
                <a:solidFill>
                  <a:srgbClr val="000000"/>
                </a:solidFill>
                <a:effectLst/>
              </a:rPr>
              <a:t> </a:t>
            </a:r>
            <a:r>
              <a:rPr lang="it-IT" b="1" i="0" u="none" strike="noStrike" dirty="0" err="1">
                <a:solidFill>
                  <a:srgbClr val="000000"/>
                </a:solidFill>
                <a:effectLst/>
              </a:rPr>
              <a:t>precision</a:t>
            </a:r>
            <a:br>
              <a:rPr lang="it-IT" b="0" i="0" u="none" strike="noStrike" dirty="0">
                <a:solidFill>
                  <a:srgbClr val="000000"/>
                </a:solidFill>
                <a:effectLst/>
              </a:rPr>
            </a:br>
            <a:r>
              <a:rPr lang="it-IT" b="0" i="0" u="none" strike="noStrike" dirty="0" err="1">
                <a:solidFill>
                  <a:srgbClr val="000000"/>
                </a:solidFill>
                <a:effectLst/>
              </a:rPr>
              <a:t>Exploring</a:t>
            </a:r>
            <a:r>
              <a:rPr lang="it-IT" b="0" i="0" u="none" strike="noStrike" dirty="0">
                <a:solidFill>
                  <a:srgbClr val="000000"/>
                </a:solidFill>
                <a:effectLst/>
              </a:rPr>
              <a:t> </a:t>
            </a:r>
            <a:r>
              <a:rPr lang="it-IT" b="0" i="0" u="none" strike="noStrike" dirty="0" err="1">
                <a:solidFill>
                  <a:srgbClr val="000000"/>
                </a:solidFill>
                <a:effectLst/>
              </a:rPr>
              <a:t>beyond</a:t>
            </a:r>
            <a:r>
              <a:rPr lang="it-IT" b="0" i="0" u="none" strike="noStrike" dirty="0">
                <a:solidFill>
                  <a:srgbClr val="000000"/>
                </a:solidFill>
                <a:effectLst/>
              </a:rPr>
              <a:t> </a:t>
            </a:r>
            <a:r>
              <a:rPr lang="it-IT" b="0" i="0" u="none" strike="noStrike" dirty="0" err="1">
                <a:solidFill>
                  <a:srgbClr val="000000"/>
                </a:solidFill>
                <a:effectLst/>
              </a:rPr>
              <a:t>what</a:t>
            </a:r>
            <a:r>
              <a:rPr lang="it-IT" b="0" i="0" u="none" strike="noStrike" dirty="0">
                <a:solidFill>
                  <a:srgbClr val="000000"/>
                </a:solidFill>
                <a:effectLst/>
              </a:rPr>
              <a:t> </a:t>
            </a:r>
            <a:r>
              <a:rPr lang="it-IT" b="0" i="0" u="none" strike="noStrike" dirty="0" err="1">
                <a:solidFill>
                  <a:srgbClr val="000000"/>
                </a:solidFill>
                <a:effectLst/>
              </a:rPr>
              <a:t>we</a:t>
            </a:r>
            <a:r>
              <a:rPr lang="it-IT" b="0" i="0" u="none" strike="noStrike" dirty="0">
                <a:solidFill>
                  <a:srgbClr val="000000"/>
                </a:solidFill>
                <a:effectLst/>
              </a:rPr>
              <a:t> </a:t>
            </a:r>
            <a:r>
              <a:rPr lang="it-IT" b="0" i="0" u="none" strike="noStrike" dirty="0" err="1">
                <a:solidFill>
                  <a:srgbClr val="000000"/>
                </a:solidFill>
                <a:effectLst/>
              </a:rPr>
              <a:t>covered</a:t>
            </a:r>
            <a:r>
              <a:rPr lang="it-IT" b="0" i="0" u="none" strike="noStrike" dirty="0">
                <a:solidFill>
                  <a:srgbClr val="000000"/>
                </a:solidFill>
                <a:effectLst/>
              </a:rPr>
              <a:t> in class </a:t>
            </a:r>
            <a:r>
              <a:rPr lang="it-IT" b="0" i="0" u="none" strike="noStrike" dirty="0" err="1">
                <a:solidFill>
                  <a:srgbClr val="000000"/>
                </a:solidFill>
                <a:effectLst/>
              </a:rPr>
              <a:t>is</a:t>
            </a:r>
            <a:r>
              <a:rPr lang="it-IT" b="0" i="0" u="none" strike="noStrike" dirty="0">
                <a:solidFill>
                  <a:srgbClr val="000000"/>
                </a:solidFill>
                <a:effectLst/>
              </a:rPr>
              <a:t> </a:t>
            </a:r>
            <a:r>
              <a:rPr lang="it-IT" b="0" i="0" u="none" strike="noStrike" dirty="0" err="1">
                <a:solidFill>
                  <a:srgbClr val="000000"/>
                </a:solidFill>
                <a:effectLst/>
              </a:rPr>
              <a:t>excellent</a:t>
            </a:r>
            <a:r>
              <a:rPr lang="it-IT" b="0" i="0" u="none" strike="noStrike" dirty="0">
                <a:solidFill>
                  <a:srgbClr val="000000"/>
                </a:solidFill>
                <a:effectLst/>
              </a:rPr>
              <a:t> — just </a:t>
            </a:r>
            <a:r>
              <a:rPr lang="it-IT" b="0" i="0" u="none" strike="noStrike" dirty="0" err="1">
                <a:solidFill>
                  <a:srgbClr val="000000"/>
                </a:solidFill>
                <a:effectLst/>
              </a:rPr>
              <a:t>ensure</a:t>
            </a:r>
            <a:r>
              <a:rPr lang="it-IT" b="0" i="0" u="none" strike="noStrike" dirty="0">
                <a:solidFill>
                  <a:srgbClr val="000000"/>
                </a:solidFill>
                <a:effectLst/>
              </a:rPr>
              <a:t> </a:t>
            </a:r>
            <a:r>
              <a:rPr lang="it-IT" b="0" i="0" u="none" strike="noStrike" dirty="0" err="1">
                <a:solidFill>
                  <a:srgbClr val="000000"/>
                </a:solidFill>
                <a:effectLst/>
              </a:rPr>
              <a:t>you</a:t>
            </a:r>
            <a:r>
              <a:rPr lang="it-IT" b="0" i="0" u="none" strike="noStrike" dirty="0">
                <a:solidFill>
                  <a:srgbClr val="000000"/>
                </a:solidFill>
                <a:effectLst/>
              </a:rPr>
              <a:t> </a:t>
            </a:r>
            <a:r>
              <a:rPr lang="it-IT" b="0" i="0" u="none" strike="noStrike" dirty="0" err="1">
                <a:solidFill>
                  <a:srgbClr val="000000"/>
                </a:solidFill>
                <a:effectLst/>
              </a:rPr>
              <a:t>understand</a:t>
            </a:r>
            <a:r>
              <a:rPr lang="it-IT" b="0" i="0" u="none" strike="noStrike" dirty="0">
                <a:solidFill>
                  <a:srgbClr val="000000"/>
                </a:solidFill>
                <a:effectLst/>
              </a:rPr>
              <a:t> </a:t>
            </a:r>
            <a:r>
              <a:rPr lang="it-IT" b="0" i="0" u="none" strike="noStrike" dirty="0" err="1">
                <a:solidFill>
                  <a:srgbClr val="000000"/>
                </a:solidFill>
                <a:effectLst/>
              </a:rPr>
              <a:t>what</a:t>
            </a:r>
            <a:r>
              <a:rPr lang="it-IT" b="0" i="0" u="none" strike="noStrike" dirty="0">
                <a:solidFill>
                  <a:srgbClr val="000000"/>
                </a:solidFill>
                <a:effectLst/>
              </a:rPr>
              <a:t> </a:t>
            </a:r>
            <a:r>
              <a:rPr lang="it-IT" b="0" i="0" u="none" strike="noStrike" dirty="0" err="1">
                <a:solidFill>
                  <a:srgbClr val="000000"/>
                </a:solidFill>
                <a:effectLst/>
              </a:rPr>
              <a:t>each</a:t>
            </a:r>
            <a:r>
              <a:rPr lang="it-IT" b="0" i="0" u="none" strike="noStrike" dirty="0">
                <a:solidFill>
                  <a:srgbClr val="000000"/>
                </a:solidFill>
                <a:effectLst/>
              </a:rPr>
              <a:t> </a:t>
            </a:r>
            <a:r>
              <a:rPr lang="it-IT" b="0" i="0" u="none" strike="noStrike" dirty="0" err="1">
                <a:solidFill>
                  <a:srgbClr val="000000"/>
                </a:solidFill>
                <a:effectLst/>
              </a:rPr>
              <a:t>function</a:t>
            </a:r>
            <a:r>
              <a:rPr lang="it-IT" b="0" i="0" u="none" strike="noStrike" dirty="0">
                <a:solidFill>
                  <a:srgbClr val="000000"/>
                </a:solidFill>
                <a:effectLst/>
              </a:rPr>
              <a:t> </a:t>
            </a:r>
            <a:r>
              <a:rPr lang="it-IT" b="0" i="0" u="none" strike="noStrike" dirty="0" err="1">
                <a:solidFill>
                  <a:srgbClr val="000000"/>
                </a:solidFill>
                <a:effectLst/>
              </a:rPr>
              <a:t>actually</a:t>
            </a:r>
            <a:r>
              <a:rPr lang="it-IT" b="0" i="0" u="none" strike="noStrike" dirty="0">
                <a:solidFill>
                  <a:srgbClr val="000000"/>
                </a:solidFill>
                <a:effectLst/>
              </a:rPr>
              <a:t> </a:t>
            </a:r>
            <a:r>
              <a:rPr lang="it-IT" b="0" i="0" u="none" strike="noStrike" dirty="0" err="1">
                <a:solidFill>
                  <a:srgbClr val="000000"/>
                </a:solidFill>
                <a:effectLst/>
              </a:rPr>
              <a:t>tests</a:t>
            </a:r>
            <a:r>
              <a:rPr lang="it-IT" b="0" i="0" u="none" strike="noStrike" dirty="0">
                <a:solidFill>
                  <a:srgbClr val="000000"/>
                </a:solidFill>
                <a:effectLst/>
              </a:rPr>
              <a:t>.</a:t>
            </a:r>
          </a:p>
          <a:p>
            <a:pPr algn="l">
              <a:buNone/>
            </a:pPr>
            <a:r>
              <a:rPr lang="it-IT" b="1" i="0" u="none" strike="noStrike" dirty="0">
                <a:solidFill>
                  <a:srgbClr val="000000"/>
                </a:solidFill>
                <a:effectLst/>
              </a:rPr>
              <a:t>6. Write </a:t>
            </a:r>
            <a:r>
              <a:rPr lang="it-IT" b="1" i="0" u="none" strike="noStrike" dirty="0" err="1">
                <a:solidFill>
                  <a:srgbClr val="000000"/>
                </a:solidFill>
                <a:effectLst/>
              </a:rPr>
              <a:t>as</a:t>
            </a:r>
            <a:r>
              <a:rPr lang="it-IT" b="1" i="0" u="none" strike="noStrike" dirty="0">
                <a:solidFill>
                  <a:srgbClr val="000000"/>
                </a:solidFill>
                <a:effectLst/>
              </a:rPr>
              <a:t> a team, think </a:t>
            </a:r>
            <a:r>
              <a:rPr lang="it-IT" b="1" i="0" u="none" strike="noStrike" dirty="0" err="1">
                <a:solidFill>
                  <a:srgbClr val="000000"/>
                </a:solidFill>
                <a:effectLst/>
              </a:rPr>
              <a:t>as</a:t>
            </a:r>
            <a:r>
              <a:rPr lang="it-IT" b="1" i="0" u="none" strike="noStrike" dirty="0">
                <a:solidFill>
                  <a:srgbClr val="000000"/>
                </a:solidFill>
                <a:effectLst/>
              </a:rPr>
              <a:t> </a:t>
            </a:r>
            <a:r>
              <a:rPr lang="it-IT" b="1" i="0" u="none" strike="noStrike" dirty="0" err="1">
                <a:solidFill>
                  <a:srgbClr val="000000"/>
                </a:solidFill>
                <a:effectLst/>
              </a:rPr>
              <a:t>analysts</a:t>
            </a:r>
            <a:br>
              <a:rPr lang="it-IT" b="0" i="0" u="none" strike="noStrike" dirty="0">
                <a:solidFill>
                  <a:srgbClr val="000000"/>
                </a:solidFill>
                <a:effectLst/>
              </a:rPr>
            </a:br>
            <a:r>
              <a:rPr lang="it-IT" b="0" i="0" u="none" strike="noStrike" dirty="0">
                <a:solidFill>
                  <a:srgbClr val="000000"/>
                </a:solidFill>
                <a:effectLst/>
              </a:rPr>
              <a:t>Balance the </a:t>
            </a:r>
            <a:r>
              <a:rPr lang="it-IT" b="0" i="0" u="none" strike="noStrike" dirty="0" err="1">
                <a:solidFill>
                  <a:srgbClr val="000000"/>
                </a:solidFill>
                <a:effectLst/>
              </a:rPr>
              <a:t>workload</a:t>
            </a:r>
            <a:r>
              <a:rPr lang="it-IT" b="0" i="0" u="none" strike="noStrike" dirty="0">
                <a:solidFill>
                  <a:srgbClr val="000000"/>
                </a:solidFill>
                <a:effectLst/>
              </a:rPr>
              <a:t> </a:t>
            </a:r>
            <a:r>
              <a:rPr lang="it-IT" b="0" i="0" u="none" strike="noStrike" dirty="0" err="1">
                <a:solidFill>
                  <a:srgbClr val="000000"/>
                </a:solidFill>
                <a:effectLst/>
              </a:rPr>
              <a:t>but</a:t>
            </a:r>
            <a:r>
              <a:rPr lang="it-IT" b="0" i="0" u="none" strike="noStrike" dirty="0">
                <a:solidFill>
                  <a:srgbClr val="000000"/>
                </a:solidFill>
                <a:effectLst/>
              </a:rPr>
              <a:t> </a:t>
            </a:r>
            <a:r>
              <a:rPr lang="it-IT" b="0" i="0" u="none" strike="noStrike" dirty="0" err="1">
                <a:solidFill>
                  <a:srgbClr val="000000"/>
                </a:solidFill>
                <a:effectLst/>
              </a:rPr>
              <a:t>align</a:t>
            </a:r>
            <a:r>
              <a:rPr lang="it-IT" b="0" i="0" u="none" strike="noStrike" dirty="0">
                <a:solidFill>
                  <a:srgbClr val="000000"/>
                </a:solidFill>
                <a:effectLst/>
              </a:rPr>
              <a:t> on </a:t>
            </a:r>
            <a:r>
              <a:rPr lang="it-IT" b="0" i="0" u="none" strike="noStrike" dirty="0" err="1">
                <a:solidFill>
                  <a:srgbClr val="000000"/>
                </a:solidFill>
                <a:effectLst/>
              </a:rPr>
              <a:t>interpretation</a:t>
            </a:r>
            <a:r>
              <a:rPr lang="it-IT" b="0" i="0" u="none" strike="noStrike" dirty="0">
                <a:solidFill>
                  <a:srgbClr val="000000"/>
                </a:solidFill>
                <a:effectLst/>
              </a:rPr>
              <a:t> — the best reports </a:t>
            </a:r>
            <a:r>
              <a:rPr lang="it-IT" b="0" i="0" u="none" strike="noStrike" dirty="0" err="1">
                <a:solidFill>
                  <a:srgbClr val="000000"/>
                </a:solidFill>
                <a:effectLst/>
              </a:rPr>
              <a:t>read</a:t>
            </a:r>
            <a:r>
              <a:rPr lang="it-IT" b="0" i="0" u="none" strike="noStrike" dirty="0">
                <a:solidFill>
                  <a:srgbClr val="000000"/>
                </a:solidFill>
                <a:effectLst/>
              </a:rPr>
              <a:t> </a:t>
            </a:r>
            <a:r>
              <a:rPr lang="it-IT" b="0" i="0" u="none" strike="noStrike" dirty="0" err="1">
                <a:solidFill>
                  <a:srgbClr val="000000"/>
                </a:solidFill>
                <a:effectLst/>
              </a:rPr>
              <a:t>as</a:t>
            </a:r>
            <a:r>
              <a:rPr lang="it-IT" b="0" i="0" u="none" strike="noStrike" dirty="0">
                <a:solidFill>
                  <a:srgbClr val="000000"/>
                </a:solidFill>
                <a:effectLst/>
              </a:rPr>
              <a:t> </a:t>
            </a:r>
            <a:r>
              <a:rPr lang="it-IT" b="0" i="1" u="none" strike="noStrike" dirty="0">
                <a:solidFill>
                  <a:srgbClr val="000000"/>
                </a:solidFill>
                <a:effectLst/>
              </a:rPr>
              <a:t>one voice</a:t>
            </a:r>
            <a:r>
              <a:rPr lang="it-IT" b="0" i="0" u="none" strike="noStrike" dirty="0">
                <a:solidFill>
                  <a:srgbClr val="000000"/>
                </a:solidFill>
                <a:effectLst/>
              </a:rPr>
              <a:t>, </a:t>
            </a:r>
            <a:r>
              <a:rPr lang="it-IT" b="0" i="0" u="none" strike="noStrike" dirty="0" err="1">
                <a:solidFill>
                  <a:srgbClr val="000000"/>
                </a:solidFill>
                <a:effectLst/>
              </a:rPr>
              <a:t>not</a:t>
            </a:r>
            <a:r>
              <a:rPr lang="it-IT" b="0" i="0" u="none" strike="noStrike" dirty="0">
                <a:solidFill>
                  <a:srgbClr val="000000"/>
                </a:solidFill>
                <a:effectLst/>
              </a:rPr>
              <a:t> </a:t>
            </a:r>
            <a:r>
              <a:rPr lang="it-IT" b="0" i="0" u="none" strike="noStrike" dirty="0" err="1">
                <a:solidFill>
                  <a:srgbClr val="000000"/>
                </a:solidFill>
                <a:effectLst/>
              </a:rPr>
              <a:t>several</a:t>
            </a:r>
            <a:r>
              <a:rPr lang="it-IT" b="0" i="0" u="none" strike="noStrike" dirty="0">
                <a:solidFill>
                  <a:srgbClr val="000000"/>
                </a:solidFill>
                <a:effectLst/>
              </a:rPr>
              <a:t> </a:t>
            </a:r>
            <a:r>
              <a:rPr lang="it-IT" b="0" i="0" u="none" strike="noStrike" dirty="0" err="1">
                <a:solidFill>
                  <a:srgbClr val="000000"/>
                </a:solidFill>
                <a:effectLst/>
              </a:rPr>
              <a:t>pasted</a:t>
            </a:r>
            <a:r>
              <a:rPr lang="it-IT" b="0" i="0" u="none" strike="noStrike" dirty="0">
                <a:solidFill>
                  <a:srgbClr val="000000"/>
                </a:solidFill>
                <a:effectLst/>
              </a:rPr>
              <a:t> parts.</a:t>
            </a:r>
          </a:p>
        </p:txBody>
      </p:sp>
    </p:spTree>
    <p:extLst>
      <p:ext uri="{BB962C8B-B14F-4D97-AF65-F5344CB8AC3E}">
        <p14:creationId xmlns:p14="http://schemas.microsoft.com/office/powerpoint/2010/main" val="2054194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Main Topics C</a:t>
            </a:r>
            <a:r>
              <a:rPr lang="it-IT" dirty="0" err="1"/>
              <a:t>overed</a:t>
            </a:r>
            <a:endParaRPr dirty="0"/>
          </a:p>
        </p:txBody>
      </p:sp>
      <p:sp>
        <p:nvSpPr>
          <p:cNvPr id="3" name="Content Placeholder 2"/>
          <p:cNvSpPr>
            <a:spLocks noGrp="1"/>
          </p:cNvSpPr>
          <p:nvPr>
            <p:ph idx="1"/>
          </p:nvPr>
        </p:nvSpPr>
        <p:spPr/>
        <p:txBody>
          <a:bodyPr>
            <a:normAutofit/>
          </a:bodyPr>
          <a:lstStyle/>
          <a:p>
            <a:pPr marL="0" indent="0">
              <a:buNone/>
            </a:pPr>
            <a:r>
              <a:rPr dirty="0"/>
              <a:t>Most popular themes:</a:t>
            </a:r>
          </a:p>
        </p:txBody>
      </p:sp>
      <p:sp>
        <p:nvSpPr>
          <p:cNvPr id="5" name="CasellaDiTesto 4">
            <a:extLst>
              <a:ext uri="{FF2B5EF4-FFF2-40B4-BE49-F238E27FC236}">
                <a16:creationId xmlns:a16="http://schemas.microsoft.com/office/drawing/2014/main" id="{5F079456-2579-A19B-BCBC-B9657A7C5ED9}"/>
              </a:ext>
            </a:extLst>
          </p:cNvPr>
          <p:cNvSpPr txBox="1"/>
          <p:nvPr/>
        </p:nvSpPr>
        <p:spPr>
          <a:xfrm>
            <a:off x="546538" y="2210812"/>
            <a:ext cx="7851227" cy="3046988"/>
          </a:xfrm>
          <a:prstGeom prst="rect">
            <a:avLst/>
          </a:prstGeom>
          <a:noFill/>
        </p:spPr>
        <p:txBody>
          <a:bodyPr wrap="square">
            <a:spAutoFit/>
          </a:bodyPr>
          <a:lstStyle/>
          <a:p>
            <a:pPr marL="285750" indent="-285750">
              <a:buFont typeface="Arial" panose="020B0604020202020204" pitchFamily="34" charset="0"/>
              <a:buChar char="•"/>
            </a:pPr>
            <a:r>
              <a:rPr lang="it-IT" sz="2400" dirty="0" err="1"/>
              <a:t>Mobility</a:t>
            </a:r>
            <a:r>
              <a:rPr lang="it-IT" sz="2400" dirty="0"/>
              <a:t> and International </a:t>
            </a:r>
            <a:r>
              <a:rPr lang="it-IT" sz="2400" dirty="0" err="1"/>
              <a:t>Aspirations</a:t>
            </a:r>
            <a:r>
              <a:rPr lang="it-IT" sz="2400" dirty="0"/>
              <a:t> </a:t>
            </a:r>
          </a:p>
          <a:p>
            <a:pPr marL="285750" indent="-285750">
              <a:buFont typeface="Arial" panose="020B0604020202020204" pitchFamily="34" charset="0"/>
              <a:buChar char="•"/>
            </a:pPr>
            <a:r>
              <a:rPr lang="it-IT" sz="2400" dirty="0"/>
              <a:t>Job </a:t>
            </a:r>
            <a:r>
              <a:rPr lang="it-IT" sz="2400" dirty="0" err="1"/>
              <a:t>Preferences</a:t>
            </a:r>
            <a:r>
              <a:rPr lang="it-IT" sz="2400" dirty="0"/>
              <a:t> and </a:t>
            </a:r>
            <a:r>
              <a:rPr lang="it-IT" sz="2400" dirty="0" err="1"/>
              <a:t>Sectors</a:t>
            </a:r>
            <a:endParaRPr lang="it-IT" sz="2400" dirty="0"/>
          </a:p>
          <a:p>
            <a:pPr marL="285750" indent="-285750">
              <a:buFont typeface="Arial" panose="020B0604020202020204" pitchFamily="34" charset="0"/>
              <a:buChar char="•"/>
            </a:pPr>
            <a:r>
              <a:rPr lang="it-IT" sz="2400" dirty="0" err="1"/>
              <a:t>Demographics</a:t>
            </a:r>
            <a:r>
              <a:rPr lang="it-IT" sz="2400" dirty="0"/>
              <a:t> and Study Background</a:t>
            </a:r>
          </a:p>
          <a:p>
            <a:pPr marL="285750" indent="-285750">
              <a:buFont typeface="Arial" panose="020B0604020202020204" pitchFamily="34" charset="0"/>
              <a:buChar char="•"/>
            </a:pPr>
            <a:r>
              <a:rPr lang="it-IT" sz="2400" dirty="0"/>
              <a:t>Career Confidence in </a:t>
            </a:r>
            <a:r>
              <a:rPr lang="it-IT" sz="2400" dirty="0" err="1"/>
              <a:t>finding</a:t>
            </a:r>
            <a:r>
              <a:rPr lang="it-IT" sz="2400" dirty="0"/>
              <a:t> a job </a:t>
            </a:r>
          </a:p>
          <a:p>
            <a:pPr marL="285750" indent="-285750">
              <a:buFont typeface="Arial" panose="020B0604020202020204" pitchFamily="34" charset="0"/>
              <a:buChar char="•"/>
            </a:pPr>
            <a:r>
              <a:rPr lang="it-IT" sz="2400" dirty="0"/>
              <a:t>Job </a:t>
            </a:r>
            <a:r>
              <a:rPr lang="it-IT" sz="2400" dirty="0" err="1"/>
              <a:t>Search</a:t>
            </a:r>
            <a:r>
              <a:rPr lang="it-IT" sz="2400" dirty="0"/>
              <a:t> and </a:t>
            </a:r>
            <a:r>
              <a:rPr lang="it-IT" sz="2400" dirty="0" err="1"/>
              <a:t>Preparation</a:t>
            </a:r>
            <a:r>
              <a:rPr lang="it-IT" sz="2400" dirty="0"/>
              <a:t> </a:t>
            </a:r>
            <a:r>
              <a:rPr lang="it-IT" sz="2400" dirty="0" err="1"/>
              <a:t>Behavior</a:t>
            </a:r>
            <a:endParaRPr lang="it-IT" sz="2400" dirty="0"/>
          </a:p>
          <a:p>
            <a:endParaRPr lang="it-IT" sz="2400" dirty="0"/>
          </a:p>
          <a:p>
            <a:pPr algn="just"/>
            <a:r>
              <a:rPr lang="it-IT" sz="2400" dirty="0"/>
              <a:t>Students </a:t>
            </a:r>
            <a:r>
              <a:rPr lang="it-IT" sz="2400" dirty="0" err="1"/>
              <a:t>were</a:t>
            </a:r>
            <a:r>
              <a:rPr lang="it-IT" sz="2400" dirty="0"/>
              <a:t> </a:t>
            </a:r>
            <a:r>
              <a:rPr lang="it-IT" sz="2400" dirty="0" err="1"/>
              <a:t>particularly</a:t>
            </a:r>
            <a:r>
              <a:rPr lang="it-IT" sz="2400" dirty="0"/>
              <a:t> </a:t>
            </a:r>
            <a:r>
              <a:rPr lang="it-IT" sz="2400" dirty="0" err="1"/>
              <a:t>interested</a:t>
            </a:r>
            <a:r>
              <a:rPr lang="it-IT" sz="2400" dirty="0"/>
              <a:t> in international </a:t>
            </a:r>
            <a:r>
              <a:rPr lang="it-IT" sz="2400" dirty="0" err="1"/>
              <a:t>mobility</a:t>
            </a:r>
            <a:r>
              <a:rPr lang="it-IT" sz="2400" dirty="0"/>
              <a:t>, </a:t>
            </a:r>
            <a:r>
              <a:rPr lang="it-IT" sz="2400" dirty="0" err="1"/>
              <a:t>salary</a:t>
            </a:r>
            <a:r>
              <a:rPr lang="it-IT" sz="2400" dirty="0"/>
              <a:t> </a:t>
            </a:r>
            <a:r>
              <a:rPr lang="it-IT" sz="2400" dirty="0" err="1"/>
              <a:t>expectations</a:t>
            </a:r>
            <a:r>
              <a:rPr lang="it-IT" sz="2400" dirty="0"/>
              <a:t>, and job </a:t>
            </a:r>
            <a:r>
              <a:rPr lang="it-IT" sz="2400" dirty="0" err="1"/>
              <a:t>satisfaction</a:t>
            </a:r>
            <a:r>
              <a:rPr lang="it-IT" sz="24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Analytical Approaches Used</a:t>
            </a:r>
          </a:p>
        </p:txBody>
      </p:sp>
      <p:sp>
        <p:nvSpPr>
          <p:cNvPr id="3" name="Content Placeholder 2"/>
          <p:cNvSpPr>
            <a:spLocks noGrp="1"/>
          </p:cNvSpPr>
          <p:nvPr>
            <p:ph idx="1"/>
          </p:nvPr>
        </p:nvSpPr>
        <p:spPr>
          <a:xfrm>
            <a:off x="457200" y="1417638"/>
            <a:ext cx="8229600" cy="4525963"/>
          </a:xfrm>
        </p:spPr>
        <p:txBody>
          <a:bodyPr>
            <a:normAutofit fontScale="85000" lnSpcReduction="20000"/>
          </a:bodyPr>
          <a:lstStyle/>
          <a:p>
            <a:r>
              <a:rPr dirty="0"/>
              <a:t>use of </a:t>
            </a:r>
            <a:r>
              <a:rPr lang="it-IT" dirty="0"/>
              <a:t>position </a:t>
            </a:r>
            <a:r>
              <a:rPr lang="it-IT" dirty="0" err="1"/>
              <a:t>indicators</a:t>
            </a:r>
            <a:r>
              <a:rPr lang="it-IT" dirty="0"/>
              <a:t> with </a:t>
            </a:r>
            <a:r>
              <a:rPr lang="it-IT" dirty="0" err="1"/>
              <a:t>summary</a:t>
            </a:r>
            <a:r>
              <a:rPr lang="it-IT" dirty="0"/>
              <a:t> </a:t>
            </a:r>
            <a:r>
              <a:rPr lang="it-IT" dirty="0" err="1"/>
              <a:t>command</a:t>
            </a:r>
            <a:r>
              <a:rPr lang="it-IT" dirty="0"/>
              <a:t>: </a:t>
            </a:r>
            <a:r>
              <a:rPr dirty="0"/>
              <a:t>mean, median, and frequency tables</a:t>
            </a:r>
          </a:p>
          <a:p>
            <a:r>
              <a:rPr lang="it-IT" dirty="0"/>
              <a:t>A</a:t>
            </a:r>
            <a:r>
              <a:rPr dirty="0" err="1"/>
              <a:t>pplication</a:t>
            </a:r>
            <a:r>
              <a:rPr dirty="0"/>
              <a:t> of Chi-square and Pearson correlations</a:t>
            </a:r>
          </a:p>
          <a:p>
            <a:r>
              <a:rPr dirty="0"/>
              <a:t>Visualizations: bar charts, boxplots, histograms</a:t>
            </a:r>
          </a:p>
          <a:p>
            <a:r>
              <a:rPr dirty="0">
                <a:solidFill>
                  <a:schemeClr val="accent2">
                    <a:lumMod val="75000"/>
                  </a:schemeClr>
                </a:solidFill>
              </a:rPr>
              <a:t>Some groups used tests not yet covered in class (e.g., t-tests, ANOVA, regression) – showing curiosity but also confusion.</a:t>
            </a:r>
            <a:endParaRPr lang="it-IT" dirty="0">
              <a:solidFill>
                <a:schemeClr val="accent2">
                  <a:lumMod val="75000"/>
                </a:schemeClr>
              </a:solidFill>
            </a:endParaRPr>
          </a:p>
          <a:p>
            <a:endParaRPr lang="it-IT" dirty="0">
              <a:solidFill>
                <a:schemeClr val="accent2">
                  <a:lumMod val="75000"/>
                </a:schemeClr>
              </a:solidFill>
            </a:endParaRPr>
          </a:p>
          <a:p>
            <a:r>
              <a:rPr lang="it-IT" b="1" dirty="0" err="1">
                <a:solidFill>
                  <a:schemeClr val="accent2">
                    <a:lumMod val="75000"/>
                  </a:schemeClr>
                </a:solidFill>
              </a:rPr>
              <a:t>Sometimes</a:t>
            </a:r>
            <a:r>
              <a:rPr lang="it-IT" b="1" dirty="0">
                <a:solidFill>
                  <a:schemeClr val="accent2">
                    <a:lumMod val="75000"/>
                  </a:schemeClr>
                </a:solidFill>
              </a:rPr>
              <a:t> the </a:t>
            </a:r>
            <a:r>
              <a:rPr lang="it-IT" b="1" dirty="0" err="1">
                <a:solidFill>
                  <a:schemeClr val="accent2">
                    <a:lumMod val="75000"/>
                  </a:schemeClr>
                </a:solidFill>
              </a:rPr>
              <a:t>interpretation</a:t>
            </a:r>
            <a:r>
              <a:rPr lang="it-IT" b="1" dirty="0">
                <a:solidFill>
                  <a:schemeClr val="accent2">
                    <a:lumMod val="75000"/>
                  </a:schemeClr>
                </a:solidFill>
              </a:rPr>
              <a:t> of the </a:t>
            </a:r>
            <a:r>
              <a:rPr lang="it-IT" b="1" dirty="0" err="1">
                <a:solidFill>
                  <a:schemeClr val="accent2">
                    <a:lumMod val="75000"/>
                  </a:schemeClr>
                </a:solidFill>
              </a:rPr>
              <a:t>result</a:t>
            </a:r>
            <a:r>
              <a:rPr lang="it-IT" b="1" dirty="0">
                <a:solidFill>
                  <a:schemeClr val="accent2">
                    <a:lumMod val="75000"/>
                  </a:schemeClr>
                </a:solidFill>
              </a:rPr>
              <a:t> </a:t>
            </a:r>
            <a:r>
              <a:rPr lang="it-IT" b="1" dirty="0" err="1">
                <a:solidFill>
                  <a:schemeClr val="accent2">
                    <a:lumMod val="75000"/>
                  </a:schemeClr>
                </a:solidFill>
              </a:rPr>
              <a:t>is</a:t>
            </a:r>
            <a:r>
              <a:rPr lang="it-IT" b="1" dirty="0">
                <a:solidFill>
                  <a:schemeClr val="accent2">
                    <a:lumMod val="75000"/>
                  </a:schemeClr>
                </a:solidFill>
              </a:rPr>
              <a:t> </a:t>
            </a:r>
            <a:r>
              <a:rPr lang="it-IT" b="1" dirty="0" err="1">
                <a:solidFill>
                  <a:schemeClr val="accent2">
                    <a:lumMod val="75000"/>
                  </a:schemeClr>
                </a:solidFill>
              </a:rPr>
              <a:t>missing</a:t>
            </a:r>
            <a:r>
              <a:rPr lang="it-IT" b="1" dirty="0">
                <a:solidFill>
                  <a:schemeClr val="accent2">
                    <a:lumMod val="75000"/>
                  </a:schemeClr>
                </a:solidFill>
              </a:rPr>
              <a:t> (in some report I </a:t>
            </a:r>
            <a:r>
              <a:rPr lang="it-IT" b="1" dirty="0" err="1">
                <a:solidFill>
                  <a:schemeClr val="accent2">
                    <a:lumMod val="75000"/>
                  </a:schemeClr>
                </a:solidFill>
              </a:rPr>
              <a:t>found</a:t>
            </a:r>
            <a:r>
              <a:rPr lang="it-IT" b="1" dirty="0">
                <a:solidFill>
                  <a:schemeClr val="accent2">
                    <a:lumMod val="75000"/>
                  </a:schemeClr>
                </a:solidFill>
              </a:rPr>
              <a:t> </a:t>
            </a:r>
            <a:r>
              <a:rPr lang="it-IT" b="1" dirty="0" err="1">
                <a:solidFill>
                  <a:schemeClr val="accent2">
                    <a:lumMod val="75000"/>
                  </a:schemeClr>
                </a:solidFill>
              </a:rPr>
              <a:t>R</a:t>
            </a:r>
            <a:r>
              <a:rPr lang="it-IT" b="1" dirty="0">
                <a:solidFill>
                  <a:schemeClr val="accent2">
                    <a:lumMod val="75000"/>
                  </a:schemeClr>
                </a:solidFill>
              </a:rPr>
              <a:t> </a:t>
            </a:r>
            <a:r>
              <a:rPr lang="it-IT" b="1" dirty="0" err="1">
                <a:solidFill>
                  <a:schemeClr val="accent2">
                    <a:lumMod val="75000"/>
                  </a:schemeClr>
                </a:solidFill>
              </a:rPr>
              <a:t>codes</a:t>
            </a:r>
            <a:r>
              <a:rPr lang="it-IT" b="1" dirty="0">
                <a:solidFill>
                  <a:schemeClr val="accent2">
                    <a:lumMod val="75000"/>
                  </a:schemeClr>
                </a:solidFill>
              </a:rPr>
              <a:t> + </a:t>
            </a:r>
            <a:r>
              <a:rPr lang="it-IT" b="1" dirty="0" err="1">
                <a:solidFill>
                  <a:schemeClr val="accent2">
                    <a:lumMod val="75000"/>
                  </a:schemeClr>
                </a:solidFill>
              </a:rPr>
              <a:t>graphs</a:t>
            </a:r>
            <a:r>
              <a:rPr lang="it-IT" b="1" dirty="0">
                <a:solidFill>
                  <a:schemeClr val="accent2">
                    <a:lumMod val="75000"/>
                  </a:schemeClr>
                </a:solidFill>
              </a:rPr>
              <a:t> </a:t>
            </a:r>
            <a:r>
              <a:rPr lang="it-IT" b="1" dirty="0" err="1">
                <a:solidFill>
                  <a:schemeClr val="accent2">
                    <a:lumMod val="75000"/>
                  </a:schemeClr>
                </a:solidFill>
              </a:rPr>
              <a:t>without</a:t>
            </a:r>
            <a:r>
              <a:rPr lang="it-IT" b="1" dirty="0">
                <a:solidFill>
                  <a:schemeClr val="accent2">
                    <a:lumMod val="75000"/>
                  </a:schemeClr>
                </a:solidFill>
              </a:rPr>
              <a:t> </a:t>
            </a:r>
            <a:r>
              <a:rPr lang="it-IT" b="1" dirty="0" err="1">
                <a:solidFill>
                  <a:schemeClr val="accent2">
                    <a:lumMod val="75000"/>
                  </a:schemeClr>
                </a:solidFill>
              </a:rPr>
              <a:t>any</a:t>
            </a:r>
            <a:r>
              <a:rPr lang="it-IT" b="1" dirty="0">
                <a:solidFill>
                  <a:schemeClr val="accent2">
                    <a:lumMod val="75000"/>
                  </a:schemeClr>
                </a:solidFill>
              </a:rPr>
              <a:t> </a:t>
            </a:r>
            <a:r>
              <a:rPr lang="it-IT" b="1" dirty="0" err="1">
                <a:solidFill>
                  <a:schemeClr val="accent2">
                    <a:lumMod val="75000"/>
                  </a:schemeClr>
                </a:solidFill>
              </a:rPr>
              <a:t>interpretation</a:t>
            </a:r>
            <a:r>
              <a:rPr lang="it-IT" b="1" dirty="0">
                <a:solidFill>
                  <a:schemeClr val="accent2">
                    <a:lumMod val="75000"/>
                  </a:schemeClr>
                </a:solidFill>
              </a:rPr>
              <a:t>) </a:t>
            </a:r>
            <a:endParaRPr b="1" dirty="0">
              <a:solidFill>
                <a:schemeClr val="accent2">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107B04-269F-6050-B4A9-8340A5E8FF28}"/>
              </a:ext>
            </a:extLst>
          </p:cNvPr>
          <p:cNvSpPr>
            <a:spLocks noGrp="1"/>
          </p:cNvSpPr>
          <p:nvPr>
            <p:ph type="title"/>
          </p:nvPr>
        </p:nvSpPr>
        <p:spPr/>
        <p:txBody>
          <a:bodyPr/>
          <a:lstStyle/>
          <a:p>
            <a:r>
              <a:rPr lang="it-IT" dirty="0" err="1"/>
              <a:t>Examples</a:t>
            </a:r>
            <a:r>
              <a:rPr lang="it-IT" dirty="0"/>
              <a:t> of Students Work</a:t>
            </a:r>
            <a:endParaRPr lang="en-GB" dirty="0"/>
          </a:p>
        </p:txBody>
      </p:sp>
      <p:sp>
        <p:nvSpPr>
          <p:cNvPr id="3" name="Segnaposto contenuto 2">
            <a:extLst>
              <a:ext uri="{FF2B5EF4-FFF2-40B4-BE49-F238E27FC236}">
                <a16:creationId xmlns:a16="http://schemas.microsoft.com/office/drawing/2014/main" id="{DA4069CF-FC03-FE14-C353-0ADA516E2417}"/>
              </a:ext>
            </a:extLst>
          </p:cNvPr>
          <p:cNvSpPr>
            <a:spLocks noGrp="1"/>
          </p:cNvSpPr>
          <p:nvPr>
            <p:ph idx="1"/>
          </p:nvPr>
        </p:nvSpPr>
        <p:spPr/>
        <p:txBody>
          <a:bodyPr/>
          <a:lstStyle/>
          <a:p>
            <a:r>
              <a:rPr lang="en-GB" dirty="0"/>
              <a:t>Demographic analysis: gender, enrolment year </a:t>
            </a:r>
          </a:p>
        </p:txBody>
      </p:sp>
      <p:pic>
        <p:nvPicPr>
          <p:cNvPr id="5" name="Immagine 4" descr="Immagine che contiene testo, schermata, diagramma, software&#10;&#10;Il contenuto generato dall'IA potrebbe non essere corretto.">
            <a:extLst>
              <a:ext uri="{FF2B5EF4-FFF2-40B4-BE49-F238E27FC236}">
                <a16:creationId xmlns:a16="http://schemas.microsoft.com/office/drawing/2014/main" id="{927E4599-2FA7-EE72-2616-3DD0E9365707}"/>
              </a:ext>
            </a:extLst>
          </p:cNvPr>
          <p:cNvPicPr>
            <a:picLocks noChangeAspect="1"/>
          </p:cNvPicPr>
          <p:nvPr/>
        </p:nvPicPr>
        <p:blipFill>
          <a:blip/>
          <a:stretch>
            <a:fillRect/>
          </a:stretch>
        </p:blipFill>
        <p:spPr>
          <a:xfrm>
            <a:off x="1093287" y="2360180"/>
            <a:ext cx="3062836" cy="3948545"/>
          </a:xfrm>
          <a:prstGeom prst="rect">
            <a:avLst/>
          </a:prstGeom>
        </p:spPr>
      </p:pic>
      <p:pic>
        <p:nvPicPr>
          <p:cNvPr id="4" name="Immagine 3">
            <a:extLst>
              <a:ext uri="{FF2B5EF4-FFF2-40B4-BE49-F238E27FC236}">
                <a16:creationId xmlns:a16="http://schemas.microsoft.com/office/drawing/2014/main" id="{8F2EFC7C-36BD-97AD-33FD-CD02A852BB8D}"/>
              </a:ext>
            </a:extLst>
          </p:cNvPr>
          <p:cNvPicPr>
            <a:picLocks noChangeAspect="1"/>
          </p:cNvPicPr>
          <p:nvPr/>
        </p:nvPicPr>
        <p:blipFill rotWithShape="1">
          <a:blip r:embed="rId2">
            <a:extLst>
              <a:ext uri="{28A0092B-C50C-407E-A947-70E740481C1C}">
                <a14:useLocalDpi xmlns:a14="http://schemas.microsoft.com/office/drawing/2010/main" val="0"/>
              </a:ext>
            </a:extLst>
          </a:blip>
          <a:srcRect l="21119" t="28567" r="10191" b="35567"/>
          <a:stretch>
            <a:fillRect/>
          </a:stretch>
        </p:blipFill>
        <p:spPr bwMode="auto">
          <a:xfrm>
            <a:off x="637773" y="3636783"/>
            <a:ext cx="1353745" cy="1115839"/>
          </a:xfrm>
          <a:prstGeom prst="rect">
            <a:avLst/>
          </a:prstGeom>
          <a:noFill/>
          <a:ln>
            <a:noFill/>
          </a:ln>
          <a:extLst>
            <a:ext uri="{53640926-AAD7-44D8-BBD7-CCE9431645EC}">
              <a14:shadowObscured xmlns:a14="http://schemas.microsoft.com/office/drawing/2010/main"/>
            </a:ext>
          </a:extLst>
        </p:spPr>
      </p:pic>
      <p:pic>
        <p:nvPicPr>
          <p:cNvPr id="7" name="Immagine 6">
            <a:extLst>
              <a:ext uri="{FF2B5EF4-FFF2-40B4-BE49-F238E27FC236}">
                <a16:creationId xmlns:a16="http://schemas.microsoft.com/office/drawing/2014/main" id="{2921D1D9-A84B-14B2-C8AC-750C757BFD16}"/>
              </a:ext>
            </a:extLst>
          </p:cNvPr>
          <p:cNvPicPr>
            <a:picLocks noChangeAspect="1"/>
          </p:cNvPicPr>
          <p:nvPr/>
        </p:nvPicPr>
        <p:blipFill>
          <a:blip r:embed="rId3"/>
          <a:srcRect/>
          <a:stretch>
            <a:fillRect/>
          </a:stretch>
        </p:blipFill>
        <p:spPr bwMode="auto">
          <a:xfrm>
            <a:off x="4396323" y="4334452"/>
            <a:ext cx="4745990" cy="2469018"/>
          </a:xfrm>
          <a:prstGeom prst="rect">
            <a:avLst/>
          </a:prstGeom>
          <a:noFill/>
          <a:ln w="9525">
            <a:noFill/>
            <a:miter lim="800000"/>
            <a:headEnd/>
            <a:tailEnd/>
          </a:ln>
        </p:spPr>
      </p:pic>
      <p:sp>
        <p:nvSpPr>
          <p:cNvPr id="8" name="CasellaDiTesto 7">
            <a:extLst>
              <a:ext uri="{FF2B5EF4-FFF2-40B4-BE49-F238E27FC236}">
                <a16:creationId xmlns:a16="http://schemas.microsoft.com/office/drawing/2014/main" id="{34CC2030-AC77-AB46-D568-0922547D87B5}"/>
              </a:ext>
            </a:extLst>
          </p:cNvPr>
          <p:cNvSpPr txBox="1"/>
          <p:nvPr/>
        </p:nvSpPr>
        <p:spPr>
          <a:xfrm>
            <a:off x="7332588" y="4559658"/>
            <a:ext cx="1673653" cy="646331"/>
          </a:xfrm>
          <a:prstGeom prst="rect">
            <a:avLst/>
          </a:prstGeom>
          <a:solidFill>
            <a:schemeClr val="accent6">
              <a:lumMod val="20000"/>
              <a:lumOff val="80000"/>
            </a:schemeClr>
          </a:solidFill>
          <a:ln>
            <a:solidFill>
              <a:schemeClr val="tx2"/>
            </a:solidFill>
          </a:ln>
        </p:spPr>
        <p:txBody>
          <a:bodyPr wrap="square" rtlCol="0">
            <a:spAutoFit/>
          </a:bodyPr>
          <a:lstStyle/>
          <a:p>
            <a:r>
              <a:rPr lang="en-GB" b="1" dirty="0">
                <a:solidFill>
                  <a:schemeClr val="accent2">
                    <a:lumMod val="75000"/>
                  </a:schemeClr>
                </a:solidFill>
              </a:rPr>
              <a:t>Do you observe differences? </a:t>
            </a:r>
          </a:p>
        </p:txBody>
      </p:sp>
      <p:pic>
        <p:nvPicPr>
          <p:cNvPr id="10" name="Immagine 9" descr="Immagine che contiene testo, schermata, Carattere, numero&#10;&#10;Il contenuto generato dall'IA potrebbe non essere corretto.">
            <a:extLst>
              <a:ext uri="{FF2B5EF4-FFF2-40B4-BE49-F238E27FC236}">
                <a16:creationId xmlns:a16="http://schemas.microsoft.com/office/drawing/2014/main" id="{59726B71-6EC2-7B89-6D7C-1BF814F821DB}"/>
              </a:ext>
            </a:extLst>
          </p:cNvPr>
          <p:cNvPicPr>
            <a:picLocks noChangeAspect="1"/>
          </p:cNvPicPr>
          <p:nvPr/>
        </p:nvPicPr>
        <p:blipFill>
          <a:blip r:embed="rId4"/>
          <a:stretch>
            <a:fillRect/>
          </a:stretch>
        </p:blipFill>
        <p:spPr>
          <a:xfrm>
            <a:off x="4396323" y="2341383"/>
            <a:ext cx="4216400" cy="1295400"/>
          </a:xfrm>
          <a:prstGeom prst="rect">
            <a:avLst/>
          </a:prstGeom>
        </p:spPr>
      </p:pic>
    </p:spTree>
    <p:extLst>
      <p:ext uri="{BB962C8B-B14F-4D97-AF65-F5344CB8AC3E}">
        <p14:creationId xmlns:p14="http://schemas.microsoft.com/office/powerpoint/2010/main" val="258034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45B866-3E64-D7DA-E9C5-9119D94DA280}"/>
              </a:ext>
            </a:extLst>
          </p:cNvPr>
          <p:cNvSpPr>
            <a:spLocks noGrp="1"/>
          </p:cNvSpPr>
          <p:nvPr>
            <p:ph type="title"/>
          </p:nvPr>
        </p:nvSpPr>
        <p:spPr/>
        <p:txBody>
          <a:bodyPr/>
          <a:lstStyle/>
          <a:p>
            <a:r>
              <a:rPr lang="it-IT" dirty="0" err="1"/>
              <a:t>Examples</a:t>
            </a:r>
            <a:r>
              <a:rPr lang="it-IT" dirty="0"/>
              <a:t> of Students Work</a:t>
            </a:r>
            <a:endParaRPr lang="en-GB" dirty="0"/>
          </a:p>
        </p:txBody>
      </p:sp>
      <p:pic>
        <p:nvPicPr>
          <p:cNvPr id="4" name="Segnaposto contenuto 3">
            <a:extLst>
              <a:ext uri="{FF2B5EF4-FFF2-40B4-BE49-F238E27FC236}">
                <a16:creationId xmlns:a16="http://schemas.microsoft.com/office/drawing/2014/main" id="{244389AB-2DC9-39BE-E91C-96BF41B3EB3A}"/>
              </a:ext>
            </a:extLst>
          </p:cNvPr>
          <p:cNvPicPr>
            <a:picLocks noGrp="1" noChangeAspect="1"/>
          </p:cNvPicPr>
          <p:nvPr>
            <p:ph idx="1"/>
          </p:nvPr>
        </p:nvPicPr>
        <p:blipFill>
          <a:blip/>
          <a:stretch>
            <a:fillRect/>
          </a:stretch>
        </p:blipFill>
        <p:spPr>
          <a:xfrm>
            <a:off x="1768122" y="2236877"/>
            <a:ext cx="5963512" cy="4525963"/>
          </a:xfrm>
          <a:prstGeom prst="rect">
            <a:avLst/>
          </a:prstGeom>
        </p:spPr>
      </p:pic>
      <p:pic>
        <p:nvPicPr>
          <p:cNvPr id="6" name="Immagine 5" descr="Immagine che contiene testo, Carattere, algebra, ricevuta&#10;&#10;Il contenuto generato dall'IA potrebbe non essere corretto.">
            <a:extLst>
              <a:ext uri="{FF2B5EF4-FFF2-40B4-BE49-F238E27FC236}">
                <a16:creationId xmlns:a16="http://schemas.microsoft.com/office/drawing/2014/main" id="{AD9A5269-C5A2-F537-B81D-0D90771F0914}"/>
              </a:ext>
            </a:extLst>
          </p:cNvPr>
          <p:cNvPicPr>
            <a:picLocks noChangeAspect="1"/>
          </p:cNvPicPr>
          <p:nvPr/>
        </p:nvPicPr>
        <p:blipFill>
          <a:blip/>
          <a:stretch>
            <a:fillRect/>
          </a:stretch>
        </p:blipFill>
        <p:spPr>
          <a:xfrm>
            <a:off x="114300" y="2347250"/>
            <a:ext cx="7772400" cy="1983487"/>
          </a:xfrm>
          <a:prstGeom prst="rect">
            <a:avLst/>
          </a:prstGeom>
        </p:spPr>
      </p:pic>
      <p:pic>
        <p:nvPicPr>
          <p:cNvPr id="7" name="Immagine 6">
            <a:extLst>
              <a:ext uri="{FF2B5EF4-FFF2-40B4-BE49-F238E27FC236}">
                <a16:creationId xmlns:a16="http://schemas.microsoft.com/office/drawing/2014/main" id="{3CA4F649-E309-F2DB-7D6C-59B8116D96C7}"/>
              </a:ext>
            </a:extLst>
          </p:cNvPr>
          <p:cNvPicPr>
            <a:picLocks noChangeAspect="1"/>
          </p:cNvPicPr>
          <p:nvPr/>
        </p:nvPicPr>
        <p:blipFill>
          <a:blip r:embed="rId2"/>
          <a:srcRect r="37263"/>
          <a:stretch>
            <a:fillRect/>
          </a:stretch>
        </p:blipFill>
        <p:spPr>
          <a:xfrm>
            <a:off x="4890009" y="2580480"/>
            <a:ext cx="3975806" cy="1739900"/>
          </a:xfrm>
          <a:prstGeom prst="rect">
            <a:avLst/>
          </a:prstGeom>
          <a:ln>
            <a:solidFill>
              <a:schemeClr val="tx2"/>
            </a:solidFill>
          </a:ln>
        </p:spPr>
      </p:pic>
      <p:pic>
        <p:nvPicPr>
          <p:cNvPr id="8" name="Immagine 7" descr="Immagine che contiene testo, diagramma, schermata, design&#10;&#10;Descrizione generata automaticamente">
            <a:extLst>
              <a:ext uri="{FF2B5EF4-FFF2-40B4-BE49-F238E27FC236}">
                <a16:creationId xmlns:a16="http://schemas.microsoft.com/office/drawing/2014/main" id="{8FEAC7AC-7E6B-7758-7A1D-DE4F8AF2706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88077" y="4607215"/>
            <a:ext cx="2955925" cy="2155825"/>
          </a:xfrm>
          <a:prstGeom prst="rect">
            <a:avLst/>
          </a:prstGeom>
          <a:noFill/>
          <a:ln>
            <a:noFill/>
          </a:ln>
        </p:spPr>
      </p:pic>
      <p:sp>
        <p:nvSpPr>
          <p:cNvPr id="10" name="CasellaDiTesto 9">
            <a:extLst>
              <a:ext uri="{FF2B5EF4-FFF2-40B4-BE49-F238E27FC236}">
                <a16:creationId xmlns:a16="http://schemas.microsoft.com/office/drawing/2014/main" id="{0F2B7A76-8943-F5F7-7A72-62039F73DCB1}"/>
              </a:ext>
            </a:extLst>
          </p:cNvPr>
          <p:cNvSpPr txBox="1"/>
          <p:nvPr/>
        </p:nvSpPr>
        <p:spPr>
          <a:xfrm>
            <a:off x="231421" y="1609107"/>
            <a:ext cx="4572000" cy="461665"/>
          </a:xfrm>
          <a:prstGeom prst="rect">
            <a:avLst/>
          </a:prstGeom>
          <a:noFill/>
        </p:spPr>
        <p:txBody>
          <a:bodyPr wrap="square">
            <a:spAutoFit/>
          </a:bodyPr>
          <a:lstStyle/>
          <a:p>
            <a:pPr>
              <a:buNone/>
            </a:pPr>
            <a:r>
              <a:rPr lang="it-IT" sz="2400" dirty="0">
                <a:solidFill>
                  <a:srgbClr val="3F6CAF"/>
                </a:solidFill>
                <a:effectLst/>
                <a:latin typeface="Helvetica" pitchFamily="2" charset="0"/>
              </a:rPr>
              <a:t>Job </a:t>
            </a:r>
            <a:r>
              <a:rPr lang="it-IT" sz="2400" dirty="0" err="1">
                <a:solidFill>
                  <a:srgbClr val="3F6CAF"/>
                </a:solidFill>
                <a:effectLst/>
                <a:latin typeface="Helvetica" pitchFamily="2" charset="0"/>
              </a:rPr>
              <a:t>Preferences</a:t>
            </a:r>
            <a:r>
              <a:rPr lang="it-IT" sz="2400" dirty="0">
                <a:solidFill>
                  <a:srgbClr val="3F6CAF"/>
                </a:solidFill>
                <a:effectLst/>
                <a:latin typeface="Helvetica" pitchFamily="2" charset="0"/>
              </a:rPr>
              <a:t> and </a:t>
            </a:r>
            <a:r>
              <a:rPr lang="it-IT" sz="2400" dirty="0" err="1">
                <a:solidFill>
                  <a:srgbClr val="3F6CAF"/>
                </a:solidFill>
                <a:effectLst/>
                <a:latin typeface="Helvetica" pitchFamily="2" charset="0"/>
              </a:rPr>
              <a:t>Sectors</a:t>
            </a:r>
            <a:endParaRPr lang="it-IT" sz="2400" dirty="0">
              <a:solidFill>
                <a:srgbClr val="3F6CAF"/>
              </a:solidFill>
              <a:effectLst/>
              <a:latin typeface="Helvetica" pitchFamily="2" charset="0"/>
            </a:endParaRPr>
          </a:p>
        </p:txBody>
      </p:sp>
      <p:pic>
        <p:nvPicPr>
          <p:cNvPr id="15" name="Immagine 14" descr="Immagine che contiene diagramma, Disegno tecnico, linea, testo&#10;&#10;Il contenuto generato dall'IA potrebbe non essere corretto.">
            <a:extLst>
              <a:ext uri="{FF2B5EF4-FFF2-40B4-BE49-F238E27FC236}">
                <a16:creationId xmlns:a16="http://schemas.microsoft.com/office/drawing/2014/main" id="{F56A785D-D766-3CA3-4CB1-FCA6D895D453}"/>
              </a:ext>
            </a:extLst>
          </p:cNvPr>
          <p:cNvPicPr>
            <a:picLocks noChangeAspect="1"/>
          </p:cNvPicPr>
          <p:nvPr/>
        </p:nvPicPr>
        <p:blipFill>
          <a:blip r:embed="rId4"/>
          <a:stretch>
            <a:fillRect/>
          </a:stretch>
        </p:blipFill>
        <p:spPr>
          <a:xfrm>
            <a:off x="290159" y="4533927"/>
            <a:ext cx="2955925" cy="2137426"/>
          </a:xfrm>
          <a:prstGeom prst="rect">
            <a:avLst/>
          </a:prstGeom>
        </p:spPr>
      </p:pic>
    </p:spTree>
    <p:extLst>
      <p:ext uri="{BB962C8B-B14F-4D97-AF65-F5344CB8AC3E}">
        <p14:creationId xmlns:p14="http://schemas.microsoft.com/office/powerpoint/2010/main" val="2274287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F930ADF-144A-DCC0-1B05-CEDB60BE0F00}"/>
              </a:ext>
            </a:extLst>
          </p:cNvPr>
          <p:cNvSpPr>
            <a:spLocks noGrp="1"/>
          </p:cNvSpPr>
          <p:nvPr>
            <p:ph idx="1"/>
          </p:nvPr>
        </p:nvSpPr>
        <p:spPr/>
        <p:txBody>
          <a:bodyPr/>
          <a:lstStyle/>
          <a:p>
            <a:pPr marL="0" indent="0">
              <a:buNone/>
            </a:pPr>
            <a:r>
              <a:rPr lang="it-IT" sz="2400" b="1" dirty="0" err="1">
                <a:solidFill>
                  <a:srgbClr val="002060"/>
                </a:solidFill>
              </a:rPr>
              <a:t>Comparison</a:t>
            </a:r>
            <a:r>
              <a:rPr lang="it-IT" sz="2400" b="1" dirty="0">
                <a:solidFill>
                  <a:srgbClr val="002060"/>
                </a:solidFill>
              </a:rPr>
              <a:t> of </a:t>
            </a:r>
            <a:r>
              <a:rPr lang="it-IT" sz="2400" b="1" dirty="0" err="1">
                <a:solidFill>
                  <a:srgbClr val="002060"/>
                </a:solidFill>
              </a:rPr>
              <a:t>Expected</a:t>
            </a:r>
            <a:r>
              <a:rPr lang="it-IT" sz="2400" b="1" dirty="0">
                <a:solidFill>
                  <a:srgbClr val="002060"/>
                </a:solidFill>
              </a:rPr>
              <a:t> </a:t>
            </a:r>
            <a:r>
              <a:rPr lang="it-IT" sz="2400" b="1" dirty="0" err="1">
                <a:solidFill>
                  <a:srgbClr val="002060"/>
                </a:solidFill>
              </a:rPr>
              <a:t>Salaries</a:t>
            </a:r>
            <a:r>
              <a:rPr lang="it-IT" sz="2400" b="1" dirty="0">
                <a:solidFill>
                  <a:srgbClr val="002060"/>
                </a:solidFill>
              </a:rPr>
              <a:t> and </a:t>
            </a:r>
            <a:r>
              <a:rPr lang="it-IT" sz="2400" b="1" dirty="0" err="1">
                <a:solidFill>
                  <a:srgbClr val="002060"/>
                </a:solidFill>
              </a:rPr>
              <a:t>Willingness</a:t>
            </a:r>
            <a:r>
              <a:rPr lang="it-IT" sz="2400" b="1" dirty="0">
                <a:solidFill>
                  <a:srgbClr val="002060"/>
                </a:solidFill>
              </a:rPr>
              <a:t> to </a:t>
            </a:r>
            <a:r>
              <a:rPr lang="it-IT" sz="2400" b="1" dirty="0" err="1">
                <a:solidFill>
                  <a:srgbClr val="002060"/>
                </a:solidFill>
              </a:rPr>
              <a:t>Move</a:t>
            </a:r>
            <a:r>
              <a:rPr lang="it-IT" sz="2400" b="1" dirty="0">
                <a:solidFill>
                  <a:srgbClr val="002060"/>
                </a:solidFill>
              </a:rPr>
              <a:t> </a:t>
            </a:r>
            <a:r>
              <a:rPr lang="it-IT" sz="2400" b="1" dirty="0" err="1">
                <a:solidFill>
                  <a:srgbClr val="002060"/>
                </a:solidFill>
              </a:rPr>
              <a:t>Abroad</a:t>
            </a:r>
            <a:endParaRPr lang="it-IT" sz="2400" b="1" dirty="0">
              <a:solidFill>
                <a:srgbClr val="002060"/>
              </a:solidFill>
            </a:endParaRPr>
          </a:p>
          <a:p>
            <a:pPr marL="0" indent="0">
              <a:buNone/>
            </a:pPr>
            <a:endParaRPr lang="en-GB" dirty="0"/>
          </a:p>
        </p:txBody>
      </p:sp>
      <p:sp>
        <p:nvSpPr>
          <p:cNvPr id="4" name="Titolo 1">
            <a:extLst>
              <a:ext uri="{FF2B5EF4-FFF2-40B4-BE49-F238E27FC236}">
                <a16:creationId xmlns:a16="http://schemas.microsoft.com/office/drawing/2014/main" id="{05A29022-0514-9B67-141E-76E71AEE2F89}"/>
              </a:ext>
            </a:extLst>
          </p:cNvPr>
          <p:cNvSpPr>
            <a:spLocks noGrp="1"/>
          </p:cNvSpPr>
          <p:nvPr>
            <p:ph type="title"/>
          </p:nvPr>
        </p:nvSpPr>
        <p:spPr>
          <a:xfrm>
            <a:off x="457200" y="274638"/>
            <a:ext cx="8229600" cy="1143000"/>
          </a:xfrm>
        </p:spPr>
        <p:txBody>
          <a:bodyPr/>
          <a:lstStyle/>
          <a:p>
            <a:r>
              <a:rPr lang="it-IT" dirty="0" err="1"/>
              <a:t>Examples</a:t>
            </a:r>
            <a:r>
              <a:rPr lang="it-IT" dirty="0"/>
              <a:t> of Students Work</a:t>
            </a:r>
            <a:endParaRPr lang="en-GB" dirty="0"/>
          </a:p>
        </p:txBody>
      </p:sp>
      <p:pic>
        <p:nvPicPr>
          <p:cNvPr id="6" name="Immagine 5" descr="Immagine che contiene diagramma, testo, schizzo, Piano&#10;&#10;Il contenuto generato dall'IA potrebbe non essere corretto.">
            <a:extLst>
              <a:ext uri="{FF2B5EF4-FFF2-40B4-BE49-F238E27FC236}">
                <a16:creationId xmlns:a16="http://schemas.microsoft.com/office/drawing/2014/main" id="{E3903219-A029-9E18-9F67-BDB24CA8BD3E}"/>
              </a:ext>
            </a:extLst>
          </p:cNvPr>
          <p:cNvPicPr>
            <a:picLocks noChangeAspect="1"/>
          </p:cNvPicPr>
          <p:nvPr/>
        </p:nvPicPr>
        <p:blipFill>
          <a:blip r:embed="rId2"/>
          <a:stretch>
            <a:fillRect/>
          </a:stretch>
        </p:blipFill>
        <p:spPr>
          <a:xfrm>
            <a:off x="228600" y="2448153"/>
            <a:ext cx="7772400" cy="3678010"/>
          </a:xfrm>
          <a:prstGeom prst="rect">
            <a:avLst/>
          </a:prstGeom>
        </p:spPr>
      </p:pic>
    </p:spTree>
    <p:extLst>
      <p:ext uri="{BB962C8B-B14F-4D97-AF65-F5344CB8AC3E}">
        <p14:creationId xmlns:p14="http://schemas.microsoft.com/office/powerpoint/2010/main" val="2938678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DE66480A-A4CB-C438-7983-A6494DFAFC45}"/>
              </a:ext>
            </a:extLst>
          </p:cNvPr>
          <p:cNvPicPr>
            <a:picLocks noChangeAspect="1"/>
          </p:cNvPicPr>
          <p:nvPr/>
        </p:nvPicPr>
        <p:blipFill>
          <a:blip r:embed="rId2"/>
          <a:srcRect/>
          <a:stretch>
            <a:fillRect/>
          </a:stretch>
        </p:blipFill>
        <p:spPr bwMode="auto">
          <a:xfrm>
            <a:off x="868997" y="2440104"/>
            <a:ext cx="6731953" cy="2541770"/>
          </a:xfrm>
          <a:prstGeom prst="rect">
            <a:avLst/>
          </a:prstGeom>
          <a:noFill/>
          <a:ln w="9525">
            <a:noFill/>
            <a:miter lim="800000"/>
            <a:headEnd/>
            <a:tailEnd/>
          </a:ln>
        </p:spPr>
      </p:pic>
      <p:sp>
        <p:nvSpPr>
          <p:cNvPr id="5" name="Titolo 1">
            <a:extLst>
              <a:ext uri="{FF2B5EF4-FFF2-40B4-BE49-F238E27FC236}">
                <a16:creationId xmlns:a16="http://schemas.microsoft.com/office/drawing/2014/main" id="{D8096F8E-C8D8-9EC9-2D1C-D54709B5965A}"/>
              </a:ext>
            </a:extLst>
          </p:cNvPr>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a:t>Examples of Students Work</a:t>
            </a:r>
            <a:endParaRPr lang="en-GB" dirty="0"/>
          </a:p>
        </p:txBody>
      </p:sp>
      <p:sp>
        <p:nvSpPr>
          <p:cNvPr id="6" name="CasellaDiTesto 5">
            <a:extLst>
              <a:ext uri="{FF2B5EF4-FFF2-40B4-BE49-F238E27FC236}">
                <a16:creationId xmlns:a16="http://schemas.microsoft.com/office/drawing/2014/main" id="{0C2270D9-AF23-ABC2-7B65-3ABF872CB72D}"/>
              </a:ext>
            </a:extLst>
          </p:cNvPr>
          <p:cNvSpPr txBox="1"/>
          <p:nvPr/>
        </p:nvSpPr>
        <p:spPr>
          <a:xfrm>
            <a:off x="231420" y="1609107"/>
            <a:ext cx="8698267" cy="830997"/>
          </a:xfrm>
          <a:prstGeom prst="rect">
            <a:avLst/>
          </a:prstGeom>
          <a:noFill/>
        </p:spPr>
        <p:txBody>
          <a:bodyPr wrap="square">
            <a:spAutoFit/>
          </a:bodyPr>
          <a:lstStyle/>
          <a:p>
            <a:pPr>
              <a:buNone/>
            </a:pPr>
            <a:r>
              <a:rPr lang="it-IT" sz="2400" dirty="0" err="1">
                <a:solidFill>
                  <a:srgbClr val="3F6CAF"/>
                </a:solidFill>
                <a:effectLst/>
                <a:latin typeface="Helvetica" pitchFamily="2" charset="0"/>
              </a:rPr>
              <a:t>Importance</a:t>
            </a:r>
            <a:r>
              <a:rPr lang="it-IT" sz="2400" dirty="0">
                <a:solidFill>
                  <a:srgbClr val="3F6CAF"/>
                </a:solidFill>
                <a:effectLst/>
                <a:latin typeface="Helvetica" pitchFamily="2" charset="0"/>
              </a:rPr>
              <a:t> in the following </a:t>
            </a:r>
            <a:r>
              <a:rPr lang="it-IT" sz="2400" dirty="0" err="1">
                <a:solidFill>
                  <a:srgbClr val="3F6CAF"/>
                </a:solidFill>
                <a:effectLst/>
                <a:latin typeface="Helvetica" pitchFamily="2" charset="0"/>
              </a:rPr>
              <a:t>statements</a:t>
            </a:r>
            <a:endParaRPr lang="it-IT" sz="2400" dirty="0">
              <a:solidFill>
                <a:srgbClr val="3F6CAF"/>
              </a:solidFill>
              <a:effectLst/>
              <a:latin typeface="Helvetica" pitchFamily="2" charset="0"/>
            </a:endParaRPr>
          </a:p>
          <a:p>
            <a:pPr>
              <a:buNone/>
            </a:pPr>
            <a:r>
              <a:rPr lang="it-IT" sz="2400" dirty="0" err="1">
                <a:solidFill>
                  <a:srgbClr val="3F6CAF"/>
                </a:solidFill>
                <a:latin typeface="Helvetica" pitchFamily="2" charset="0"/>
              </a:rPr>
              <a:t>Importance</a:t>
            </a:r>
            <a:r>
              <a:rPr lang="it-IT" sz="2400" dirty="0">
                <a:solidFill>
                  <a:srgbClr val="3F6CAF"/>
                </a:solidFill>
                <a:latin typeface="Helvetica" pitchFamily="2" charset="0"/>
              </a:rPr>
              <a:t> (scale with 5 </a:t>
            </a:r>
            <a:r>
              <a:rPr lang="it-IT" sz="2400" dirty="0" err="1">
                <a:solidFill>
                  <a:srgbClr val="3F6CAF"/>
                </a:solidFill>
                <a:latin typeface="Helvetica" pitchFamily="2" charset="0"/>
              </a:rPr>
              <a:t>modalities</a:t>
            </a:r>
            <a:r>
              <a:rPr lang="it-IT" sz="2400" dirty="0">
                <a:solidFill>
                  <a:srgbClr val="3F6CAF"/>
                </a:solidFill>
                <a:latin typeface="Helvetica" pitchFamily="2" charset="0"/>
              </a:rPr>
              <a:t>)</a:t>
            </a:r>
            <a:r>
              <a:rPr lang="it-IT" sz="2400" dirty="0">
                <a:solidFill>
                  <a:srgbClr val="3F6CAF"/>
                </a:solidFill>
                <a:effectLst/>
                <a:latin typeface="Helvetica" pitchFamily="2" charset="0"/>
              </a:rPr>
              <a:t> </a:t>
            </a:r>
          </a:p>
        </p:txBody>
      </p:sp>
      <p:sp>
        <p:nvSpPr>
          <p:cNvPr id="8" name="CasellaDiTesto 7">
            <a:extLst>
              <a:ext uri="{FF2B5EF4-FFF2-40B4-BE49-F238E27FC236}">
                <a16:creationId xmlns:a16="http://schemas.microsoft.com/office/drawing/2014/main" id="{7CC6C1E6-02BB-4060-B019-7F2CCF6DFB23}"/>
              </a:ext>
            </a:extLst>
          </p:cNvPr>
          <p:cNvSpPr txBox="1"/>
          <p:nvPr/>
        </p:nvSpPr>
        <p:spPr>
          <a:xfrm>
            <a:off x="2143125" y="5101698"/>
            <a:ext cx="4572000" cy="929293"/>
          </a:xfrm>
          <a:prstGeom prst="rect">
            <a:avLst/>
          </a:prstGeom>
          <a:solidFill>
            <a:schemeClr val="accent6">
              <a:lumMod val="20000"/>
              <a:lumOff val="80000"/>
            </a:schemeClr>
          </a:solidFill>
          <a:ln>
            <a:solidFill>
              <a:schemeClr val="accent2"/>
            </a:solidFill>
          </a:ln>
        </p:spPr>
        <p:txBody>
          <a:bodyPr wrap="square">
            <a:spAutoFit/>
          </a:bodyPr>
          <a:lstStyle/>
          <a:p>
            <a:pPr algn="just">
              <a:lnSpc>
                <a:spcPct val="115000"/>
              </a:lnSpc>
              <a:spcAft>
                <a:spcPts val="1000"/>
              </a:spcAft>
              <a:buNone/>
            </a:pPr>
            <a:r>
              <a:rPr lang="en-GB" sz="1200" dirty="0">
                <a:solidFill>
                  <a:schemeClr val="accent2">
                    <a:lumMod val="75000"/>
                  </a:schemeClr>
                </a:solidFill>
                <a:effectLst/>
                <a:latin typeface="Calibri" panose="020F0502020204030204" pitchFamily="34" charset="0"/>
                <a:ea typeface="Times New Roman" panose="02020603050405020304" pitchFamily="18" charset="0"/>
                <a:cs typeface="Calibri" panose="020F0502020204030204" pitchFamily="34" charset="0"/>
              </a:rPr>
              <a:t>Pearson's correlation matrix revealed positive and significant correlations between the importance attributed to salary, job stability, and career opportunities, suggesting that students who value one of these aspects tend to value the others as well.</a:t>
            </a:r>
            <a:endParaRPr lang="it-IT" sz="1050" dirty="0">
              <a:solidFill>
                <a:schemeClr val="accent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Elemento grafico 8" descr="Badge Punto interrogativo con riempimento a tinta unita">
            <a:extLst>
              <a:ext uri="{FF2B5EF4-FFF2-40B4-BE49-F238E27FC236}">
                <a16:creationId xmlns:a16="http://schemas.microsoft.com/office/drawing/2014/main" id="{40758821-E7D4-58A7-3CB4-350BE595DE29}"/>
              </a:ext>
            </a:extLst>
          </p:cNvPr>
          <p:cNvPicPr>
            <a:picLocks noChangeAspect="1"/>
          </p:cNvPicPr>
          <p:nvPr/>
        </p:nvPicPr>
        <p:blipFill>
          <a:blip r:embed="rId3">
            <a:extLst>
              <a:ext uri="{96DAC541-7B7A-43D3-8B79-37D633B846F1}">
                <asvg:svgBlip xmlns:asvg="http://schemas.microsoft.com/office/drawing/2016/SVG/main"/>
              </a:ext>
            </a:extLst>
          </a:blip>
          <a:stretch>
            <a:fillRect/>
          </a:stretch>
        </p:blipFill>
        <p:spPr>
          <a:xfrm>
            <a:off x="6915150" y="5101698"/>
            <a:ext cx="914400" cy="914400"/>
          </a:xfrm>
          <a:prstGeom prst="rect">
            <a:avLst/>
          </a:prstGeom>
        </p:spPr>
      </p:pic>
      <p:sp>
        <p:nvSpPr>
          <p:cNvPr id="10" name="CasellaDiTesto 9">
            <a:extLst>
              <a:ext uri="{FF2B5EF4-FFF2-40B4-BE49-F238E27FC236}">
                <a16:creationId xmlns:a16="http://schemas.microsoft.com/office/drawing/2014/main" id="{CD0139A4-E0CE-376A-8655-8BC4B88381DC}"/>
              </a:ext>
            </a:extLst>
          </p:cNvPr>
          <p:cNvSpPr txBox="1"/>
          <p:nvPr/>
        </p:nvSpPr>
        <p:spPr>
          <a:xfrm>
            <a:off x="5433152" y="6214030"/>
            <a:ext cx="3543534" cy="369332"/>
          </a:xfrm>
          <a:prstGeom prst="rect">
            <a:avLst/>
          </a:prstGeom>
          <a:solidFill>
            <a:srgbClr val="92D050"/>
          </a:solidFill>
          <a:ln>
            <a:solidFill>
              <a:schemeClr val="accent2"/>
            </a:solidFill>
          </a:ln>
        </p:spPr>
        <p:txBody>
          <a:bodyPr wrap="none" rtlCol="0">
            <a:spAutoFit/>
          </a:bodyPr>
          <a:lstStyle/>
          <a:p>
            <a:r>
              <a:rPr lang="en-GB" b="1" dirty="0">
                <a:solidFill>
                  <a:srgbClr val="002060"/>
                </a:solidFill>
              </a:rPr>
              <a:t>Here it would be better to use CHi2</a:t>
            </a:r>
          </a:p>
        </p:txBody>
      </p:sp>
    </p:spTree>
    <p:extLst>
      <p:ext uri="{BB962C8B-B14F-4D97-AF65-F5344CB8AC3E}">
        <p14:creationId xmlns:p14="http://schemas.microsoft.com/office/powerpoint/2010/main" val="2651738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196C0A-A6DA-F2A6-BB5A-26961189570E}"/>
              </a:ext>
            </a:extLst>
          </p:cNvPr>
          <p:cNvSpPr>
            <a:spLocks noGrp="1"/>
          </p:cNvSpPr>
          <p:nvPr>
            <p:ph type="title"/>
          </p:nvPr>
        </p:nvSpPr>
        <p:spPr/>
        <p:txBody>
          <a:bodyPr/>
          <a:lstStyle/>
          <a:p>
            <a:r>
              <a:rPr lang="it-IT" dirty="0" err="1"/>
              <a:t>Examples</a:t>
            </a:r>
            <a:r>
              <a:rPr lang="it-IT" dirty="0"/>
              <a:t> of Students Work</a:t>
            </a:r>
            <a:endParaRPr lang="en-GB" dirty="0"/>
          </a:p>
        </p:txBody>
      </p:sp>
      <p:pic>
        <p:nvPicPr>
          <p:cNvPr id="5" name="Segnaposto contenuto 4" descr="Immagine che contiene testo, schermata&#10;&#10;Il contenuto generato dall'IA potrebbe non essere corretto.">
            <a:extLst>
              <a:ext uri="{FF2B5EF4-FFF2-40B4-BE49-F238E27FC236}">
                <a16:creationId xmlns:a16="http://schemas.microsoft.com/office/drawing/2014/main" id="{7EF750BD-B9FF-0CE9-3F84-128A4FE25CE7}"/>
              </a:ext>
            </a:extLst>
          </p:cNvPr>
          <p:cNvPicPr>
            <a:picLocks noGrp="1" noChangeAspect="1"/>
          </p:cNvPicPr>
          <p:nvPr>
            <p:ph idx="1"/>
          </p:nvPr>
        </p:nvPicPr>
        <p:blipFill>
          <a:blip/>
          <a:stretch>
            <a:fillRect/>
          </a:stretch>
        </p:blipFill>
        <p:spPr>
          <a:xfrm>
            <a:off x="919775" y="1600200"/>
            <a:ext cx="7304449" cy="4525963"/>
          </a:xfrm>
        </p:spPr>
      </p:pic>
    </p:spTree>
    <p:extLst>
      <p:ext uri="{BB962C8B-B14F-4D97-AF65-F5344CB8AC3E}">
        <p14:creationId xmlns:p14="http://schemas.microsoft.com/office/powerpoint/2010/main" val="4187474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4BABDB4-A859-C11B-60D6-7F293614BEF5}"/>
              </a:ext>
            </a:extLst>
          </p:cNvPr>
          <p:cNvSpPr txBox="1"/>
          <p:nvPr/>
        </p:nvSpPr>
        <p:spPr>
          <a:xfrm>
            <a:off x="271463" y="928685"/>
            <a:ext cx="3806491" cy="461665"/>
          </a:xfrm>
          <a:prstGeom prst="rect">
            <a:avLst/>
          </a:prstGeom>
          <a:noFill/>
        </p:spPr>
        <p:txBody>
          <a:bodyPr wrap="none" rtlCol="0">
            <a:spAutoFit/>
          </a:bodyPr>
          <a:lstStyle/>
          <a:p>
            <a:r>
              <a:rPr lang="en-GB" sz="2400" b="1" dirty="0">
                <a:solidFill>
                  <a:srgbClr val="002060"/>
                </a:solidFill>
              </a:rPr>
              <a:t>Willingness to move abroad </a:t>
            </a:r>
          </a:p>
        </p:txBody>
      </p:sp>
      <p:pic>
        <p:nvPicPr>
          <p:cNvPr id="3" name="image5.png" descr="A graph of moving abroad&#10;&#10;AI-generated content may be incorrect.">
            <a:extLst>
              <a:ext uri="{FF2B5EF4-FFF2-40B4-BE49-F238E27FC236}">
                <a16:creationId xmlns:a16="http://schemas.microsoft.com/office/drawing/2014/main" id="{E73FF2EE-AABE-2E83-4BFE-D5F5D48CC148}"/>
              </a:ext>
            </a:extLst>
          </p:cNvPr>
          <p:cNvPicPr/>
          <p:nvPr/>
        </p:nvPicPr>
        <p:blipFill>
          <a:blip r:embed="rId2"/>
          <a:srcRect/>
          <a:stretch>
            <a:fillRect/>
          </a:stretch>
        </p:blipFill>
        <p:spPr>
          <a:xfrm>
            <a:off x="760095" y="1533225"/>
            <a:ext cx="3040380" cy="1952922"/>
          </a:xfrm>
          <a:prstGeom prst="rect">
            <a:avLst/>
          </a:prstGeom>
          <a:ln/>
        </p:spPr>
      </p:pic>
      <p:sp>
        <p:nvSpPr>
          <p:cNvPr id="5" name="CasellaDiTesto 4">
            <a:extLst>
              <a:ext uri="{FF2B5EF4-FFF2-40B4-BE49-F238E27FC236}">
                <a16:creationId xmlns:a16="http://schemas.microsoft.com/office/drawing/2014/main" id="{DFB249E4-3EF7-6411-6456-F3C74DB5A7B1}"/>
              </a:ext>
            </a:extLst>
          </p:cNvPr>
          <p:cNvSpPr txBox="1"/>
          <p:nvPr/>
        </p:nvSpPr>
        <p:spPr>
          <a:xfrm>
            <a:off x="4572000" y="718837"/>
            <a:ext cx="4572000" cy="3281796"/>
          </a:xfrm>
          <a:prstGeom prst="rect">
            <a:avLst/>
          </a:prstGeom>
          <a:noFill/>
          <a:ln>
            <a:solidFill>
              <a:schemeClr val="accent2"/>
            </a:solidFill>
          </a:ln>
        </p:spPr>
        <p:txBody>
          <a:bodyPr wrap="square">
            <a:spAutoFit/>
          </a:bodyPr>
          <a:lstStyle/>
          <a:p>
            <a:pPr>
              <a:lnSpc>
                <a:spcPct val="115000"/>
              </a:lnSpc>
              <a:spcAft>
                <a:spcPts val="800"/>
              </a:spcAft>
              <a:buNone/>
            </a:pPr>
            <a:r>
              <a:rPr lang="en-GB" sz="1200" dirty="0">
                <a:effectLst/>
                <a:latin typeface="Aptos" panose="020B0004020202020204" pitchFamily="34" charset="0"/>
                <a:ea typeface="Aptos" panose="020B0004020202020204" pitchFamily="34" charset="0"/>
                <a:cs typeface="Aptos" panose="020B0004020202020204" pitchFamily="34" charset="0"/>
              </a:rPr>
              <a:t>Interpretation:</a:t>
            </a:r>
            <a:endParaRPr lang="it-IT" sz="12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Bef>
                <a:spcPts val="1200"/>
              </a:spcBef>
              <a:spcAft>
                <a:spcPts val="1200"/>
              </a:spcAft>
              <a:buNone/>
            </a:pPr>
            <a:r>
              <a:rPr lang="en-GB" sz="1200" dirty="0">
                <a:solidFill>
                  <a:srgbClr val="0F1115"/>
                </a:solidFill>
                <a:effectLst/>
                <a:latin typeface="Roboto" panose="02000000000000000000" pitchFamily="2" charset="0"/>
                <a:ea typeface="Roboto" panose="02000000000000000000" pitchFamily="2" charset="0"/>
                <a:cs typeface="Roboto" panose="02000000000000000000" pitchFamily="2" charset="0"/>
              </a:rPr>
              <a:t>Key Findings:</a:t>
            </a:r>
            <a:endParaRPr lang="it-IT" sz="12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15000"/>
              </a:lnSpc>
              <a:spcBef>
                <a:spcPts val="1200"/>
              </a:spcBef>
              <a:spcAft>
                <a:spcPts val="800"/>
              </a:spcAft>
              <a:buClr>
                <a:srgbClr val="0F1115"/>
              </a:buClr>
              <a:buSzPts val="1200"/>
              <a:buFont typeface="+mj-lt"/>
              <a:buAutoNum type="arabicPeriod"/>
            </a:pPr>
            <a:r>
              <a:rPr lang="en-GB" sz="1200" u="none" strike="noStrike" dirty="0">
                <a:solidFill>
                  <a:srgbClr val="0F1115"/>
                </a:solidFill>
                <a:effectLst/>
                <a:latin typeface="Roboto" panose="02000000000000000000" pitchFamily="2" charset="0"/>
                <a:ea typeface="Roboto" panose="02000000000000000000" pitchFamily="2" charset="0"/>
                <a:cs typeface="Roboto" panose="02000000000000000000" pitchFamily="2" charset="0"/>
              </a:rPr>
              <a:t>Most of the students are willing to move abroad for better job opportunities (definitely yes + probably yes)</a:t>
            </a:r>
            <a:endParaRPr lang="it-IT" sz="1200" u="none" strike="noStrike" dirty="0">
              <a:effectLst/>
              <a:latin typeface="Roboto" panose="02000000000000000000" pitchFamily="2" charset="0"/>
              <a:ea typeface="Roboto" panose="02000000000000000000" pitchFamily="2" charset="0"/>
              <a:cs typeface="Roboto" panose="02000000000000000000" pitchFamily="2" charset="0"/>
            </a:endParaRPr>
          </a:p>
          <a:p>
            <a:pPr marL="342900" lvl="0" indent="-342900">
              <a:lnSpc>
                <a:spcPct val="115000"/>
              </a:lnSpc>
              <a:spcAft>
                <a:spcPts val="800"/>
              </a:spcAft>
              <a:buClr>
                <a:srgbClr val="0F1115"/>
              </a:buClr>
              <a:buSzPts val="1200"/>
              <a:buFont typeface="+mj-lt"/>
              <a:buAutoNum type="arabicPeriod"/>
            </a:pPr>
            <a:r>
              <a:rPr lang="en-GB" sz="1200" u="none" strike="noStrike" dirty="0">
                <a:solidFill>
                  <a:srgbClr val="0F1115"/>
                </a:solidFill>
                <a:effectLst/>
                <a:latin typeface="Roboto" panose="02000000000000000000" pitchFamily="2" charset="0"/>
                <a:ea typeface="Roboto" panose="02000000000000000000" pitchFamily="2" charset="0"/>
                <a:cs typeface="Roboto" panose="02000000000000000000" pitchFamily="2" charset="0"/>
              </a:rPr>
              <a:t>Only 5% are unwilling to move abroad (definitely no + probably no)</a:t>
            </a:r>
            <a:endParaRPr lang="it-IT" sz="1200" u="none" strike="noStrike" dirty="0">
              <a:effectLst/>
              <a:latin typeface="Roboto" panose="02000000000000000000" pitchFamily="2" charset="0"/>
              <a:ea typeface="Roboto" panose="02000000000000000000" pitchFamily="2" charset="0"/>
              <a:cs typeface="Roboto" panose="02000000000000000000" pitchFamily="2" charset="0"/>
            </a:endParaRPr>
          </a:p>
          <a:p>
            <a:pPr marL="342900" lvl="0" indent="-342900">
              <a:lnSpc>
                <a:spcPct val="115000"/>
              </a:lnSpc>
              <a:spcAft>
                <a:spcPts val="1200"/>
              </a:spcAft>
              <a:buClr>
                <a:srgbClr val="0F1115"/>
              </a:buClr>
              <a:buSzPts val="1200"/>
              <a:buFont typeface="+mj-lt"/>
              <a:buAutoNum type="arabicPeriod"/>
            </a:pPr>
            <a:r>
              <a:rPr lang="en-GB" sz="1200" u="none" strike="noStrike" dirty="0">
                <a:solidFill>
                  <a:srgbClr val="0F1115"/>
                </a:solidFill>
                <a:effectLst/>
                <a:latin typeface="Roboto" panose="02000000000000000000" pitchFamily="2" charset="0"/>
                <a:ea typeface="Roboto" panose="02000000000000000000" pitchFamily="2" charset="0"/>
                <a:cs typeface="Roboto" panose="02000000000000000000" pitchFamily="2" charset="0"/>
              </a:rPr>
              <a:t>About 10% are undecided</a:t>
            </a:r>
            <a:endParaRPr lang="it-IT" sz="1200" u="none" strike="noStrike" dirty="0">
              <a:effectLst/>
              <a:latin typeface="Roboto" panose="02000000000000000000" pitchFamily="2" charset="0"/>
              <a:ea typeface="Roboto" panose="02000000000000000000" pitchFamily="2" charset="0"/>
              <a:cs typeface="Roboto" panose="02000000000000000000" pitchFamily="2" charset="0"/>
            </a:endParaRPr>
          </a:p>
          <a:p>
            <a:pPr>
              <a:lnSpc>
                <a:spcPct val="115000"/>
              </a:lnSpc>
              <a:spcBef>
                <a:spcPts val="1200"/>
              </a:spcBef>
              <a:spcAft>
                <a:spcPts val="800"/>
              </a:spcAft>
              <a:buNone/>
            </a:pPr>
            <a:r>
              <a:rPr lang="en-GB" sz="1200" dirty="0">
                <a:solidFill>
                  <a:srgbClr val="0F1115"/>
                </a:solidFill>
                <a:effectLst/>
                <a:latin typeface="Roboto" panose="02000000000000000000" pitchFamily="2" charset="0"/>
                <a:ea typeface="Roboto" panose="02000000000000000000" pitchFamily="2" charset="0"/>
                <a:cs typeface="Roboto" panose="02000000000000000000" pitchFamily="2" charset="0"/>
              </a:rPr>
              <a:t>This shows a very strong international mobility aspiration among the students, with the vast majority being open to working abroad for better career opportunities.</a:t>
            </a:r>
            <a:endParaRPr lang="it-IT" sz="1200" dirty="0">
              <a:effectLst/>
              <a:latin typeface="Aptos" panose="020B0004020202020204" pitchFamily="34" charset="0"/>
              <a:ea typeface="Aptos" panose="020B0004020202020204" pitchFamily="34" charset="0"/>
              <a:cs typeface="Aptos" panose="020B0004020202020204" pitchFamily="34" charset="0"/>
            </a:endParaRPr>
          </a:p>
        </p:txBody>
      </p:sp>
      <p:sp>
        <p:nvSpPr>
          <p:cNvPr id="7" name="CasellaDiTesto 6">
            <a:extLst>
              <a:ext uri="{FF2B5EF4-FFF2-40B4-BE49-F238E27FC236}">
                <a16:creationId xmlns:a16="http://schemas.microsoft.com/office/drawing/2014/main" id="{CB31279D-F4D2-72A2-D9D7-8C37A2AF4FDB}"/>
              </a:ext>
            </a:extLst>
          </p:cNvPr>
          <p:cNvSpPr txBox="1"/>
          <p:nvPr/>
        </p:nvSpPr>
        <p:spPr>
          <a:xfrm>
            <a:off x="271463" y="4064411"/>
            <a:ext cx="8572500" cy="707886"/>
          </a:xfrm>
          <a:prstGeom prst="rect">
            <a:avLst/>
          </a:prstGeom>
          <a:noFill/>
        </p:spPr>
        <p:txBody>
          <a:bodyPr wrap="square">
            <a:spAutoFit/>
          </a:bodyPr>
          <a:lstStyle/>
          <a:p>
            <a:r>
              <a:rPr lang="en-GB" sz="2000" b="1" dirty="0">
                <a:solidFill>
                  <a:srgbClr val="002060"/>
                </a:solidFill>
                <a:effectLst/>
                <a:latin typeface="Aptos" panose="020B0004020202020204" pitchFamily="34" charset="0"/>
                <a:ea typeface="Aptos" panose="020B0004020202020204" pitchFamily="34" charset="0"/>
                <a:cs typeface="Aptos" panose="020B0004020202020204" pitchFamily="34" charset="0"/>
              </a:rPr>
              <a:t>Do students who want to move expect different salaries than those who don't?</a:t>
            </a:r>
            <a:r>
              <a:rPr lang="it-IT" sz="2000" b="1" dirty="0">
                <a:solidFill>
                  <a:srgbClr val="002060"/>
                </a:solidFill>
                <a:effectLst/>
              </a:rPr>
              <a:t> </a:t>
            </a:r>
            <a:endParaRPr lang="en-GB" sz="2000" b="1" dirty="0">
              <a:solidFill>
                <a:srgbClr val="002060"/>
              </a:solidFill>
            </a:endParaRPr>
          </a:p>
        </p:txBody>
      </p:sp>
      <p:pic>
        <p:nvPicPr>
          <p:cNvPr id="8" name="image3.png">
            <a:extLst>
              <a:ext uri="{FF2B5EF4-FFF2-40B4-BE49-F238E27FC236}">
                <a16:creationId xmlns:a16="http://schemas.microsoft.com/office/drawing/2014/main" id="{6D35B49B-09FE-8F80-8926-D2B7AC240A3A}"/>
              </a:ext>
            </a:extLst>
          </p:cNvPr>
          <p:cNvPicPr/>
          <p:nvPr/>
        </p:nvPicPr>
        <p:blipFill>
          <a:blip r:embed="rId3"/>
          <a:srcRect/>
          <a:stretch>
            <a:fillRect/>
          </a:stretch>
        </p:blipFill>
        <p:spPr>
          <a:xfrm>
            <a:off x="1485900" y="4418354"/>
            <a:ext cx="3757614" cy="2256340"/>
          </a:xfrm>
          <a:prstGeom prst="rect">
            <a:avLst/>
          </a:prstGeom>
          <a:ln/>
        </p:spPr>
      </p:pic>
      <p:sp>
        <p:nvSpPr>
          <p:cNvPr id="10" name="CasellaDiTesto 9">
            <a:extLst>
              <a:ext uri="{FF2B5EF4-FFF2-40B4-BE49-F238E27FC236}">
                <a16:creationId xmlns:a16="http://schemas.microsoft.com/office/drawing/2014/main" id="{9E88628C-4CD9-E56F-7BC5-D3797C2D7501}"/>
              </a:ext>
            </a:extLst>
          </p:cNvPr>
          <p:cNvSpPr txBox="1"/>
          <p:nvPr/>
        </p:nvSpPr>
        <p:spPr>
          <a:xfrm>
            <a:off x="5636419" y="4772297"/>
            <a:ext cx="3221831" cy="1561261"/>
          </a:xfrm>
          <a:prstGeom prst="rect">
            <a:avLst/>
          </a:prstGeom>
          <a:noFill/>
          <a:ln>
            <a:solidFill>
              <a:schemeClr val="accent2"/>
            </a:solidFill>
          </a:ln>
        </p:spPr>
        <p:txBody>
          <a:bodyPr wrap="square">
            <a:spAutoFit/>
          </a:bodyPr>
          <a:lstStyle/>
          <a:p>
            <a:pPr>
              <a:lnSpc>
                <a:spcPct val="115000"/>
              </a:lnSpc>
              <a:spcAft>
                <a:spcPts val="800"/>
              </a:spcAft>
              <a:buNone/>
            </a:pPr>
            <a:r>
              <a:rPr lang="en-GB" sz="1200" dirty="0">
                <a:effectLst/>
                <a:latin typeface="Aptos" panose="020B0004020202020204" pitchFamily="34" charset="0"/>
                <a:ea typeface="Aptos" panose="020B0004020202020204" pitchFamily="34" charset="0"/>
                <a:cs typeface="Aptos" panose="020B0004020202020204" pitchFamily="34" charset="0"/>
              </a:rPr>
              <a:t>Students willing to move abroad expect €1,986 on average</a:t>
            </a:r>
            <a:endParaRPr lang="it-IT" sz="12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buNone/>
            </a:pPr>
            <a:r>
              <a:rPr lang="en-GB" sz="1200" dirty="0">
                <a:effectLst/>
                <a:latin typeface="Aptos" panose="020B0004020202020204" pitchFamily="34" charset="0"/>
                <a:ea typeface="Aptos" panose="020B0004020202020204" pitchFamily="34" charset="0"/>
                <a:cs typeface="Aptos" panose="020B0004020202020204" pitchFamily="34" charset="0"/>
              </a:rPr>
              <a:t>Students unwilling to move abroad expect €1,858 on average</a:t>
            </a:r>
            <a:endParaRPr lang="it-IT" sz="1200" dirty="0">
              <a:effectLst/>
              <a:latin typeface="Aptos" panose="020B0004020202020204" pitchFamily="34" charset="0"/>
              <a:ea typeface="Aptos" panose="020B0004020202020204" pitchFamily="34" charset="0"/>
              <a:cs typeface="Aptos" panose="020B0004020202020204" pitchFamily="34" charset="0"/>
            </a:endParaRPr>
          </a:p>
          <a:p>
            <a:pPr>
              <a:lnSpc>
                <a:spcPct val="115000"/>
              </a:lnSpc>
              <a:spcAft>
                <a:spcPts val="800"/>
              </a:spcAft>
              <a:buNone/>
            </a:pPr>
            <a:r>
              <a:rPr lang="en-GB" sz="1200" dirty="0">
                <a:effectLst/>
                <a:latin typeface="Aptos" panose="020B0004020202020204" pitchFamily="34" charset="0"/>
                <a:ea typeface="Aptos" panose="020B0004020202020204" pitchFamily="34" charset="0"/>
                <a:cs typeface="Aptos" panose="020B0004020202020204" pitchFamily="34" charset="0"/>
              </a:rPr>
              <a:t>Difference: €128 higher expectations for mobile students</a:t>
            </a:r>
            <a:endParaRPr lang="it-IT" sz="1200" dirty="0">
              <a:effectLst/>
              <a:latin typeface="Aptos" panose="020B0004020202020204" pitchFamily="34" charset="0"/>
              <a:ea typeface="Aptos" panose="020B0004020202020204" pitchFamily="34" charset="0"/>
              <a:cs typeface="Aptos" panose="020B0004020202020204" pitchFamily="34" charset="0"/>
            </a:endParaRPr>
          </a:p>
        </p:txBody>
      </p:sp>
      <p:sp>
        <p:nvSpPr>
          <p:cNvPr id="11" name="Titolo 1">
            <a:extLst>
              <a:ext uri="{FF2B5EF4-FFF2-40B4-BE49-F238E27FC236}">
                <a16:creationId xmlns:a16="http://schemas.microsoft.com/office/drawing/2014/main" id="{8D7F9274-3EF6-6ACA-79A7-302D4912E90E}"/>
              </a:ext>
            </a:extLst>
          </p:cNvPr>
          <p:cNvSpPr txBox="1">
            <a:spLocks/>
          </p:cNvSpPr>
          <p:nvPr/>
        </p:nvSpPr>
        <p:spPr>
          <a:xfrm>
            <a:off x="457200" y="274638"/>
            <a:ext cx="8229600" cy="1143000"/>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it-IT"/>
              <a:t>Examples of Students Work</a:t>
            </a:r>
            <a:endParaRPr lang="en-GB" dirty="0"/>
          </a:p>
        </p:txBody>
      </p:sp>
    </p:spTree>
    <p:extLst>
      <p:ext uri="{BB962C8B-B14F-4D97-AF65-F5344CB8AC3E}">
        <p14:creationId xmlns:p14="http://schemas.microsoft.com/office/powerpoint/2010/main" val="4233060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923</TotalTime>
  <Words>926</Words>
  <Application>Microsoft Macintosh PowerPoint</Application>
  <PresentationFormat>Presentazione su schermo (4:3)</PresentationFormat>
  <Paragraphs>81</Paragraphs>
  <Slides>15</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15</vt:i4>
      </vt:variant>
    </vt:vector>
  </HeadingPairs>
  <TitlesOfParts>
    <vt:vector size="21" baseType="lpstr">
      <vt:lpstr>Aptos</vt:lpstr>
      <vt:lpstr>Arial</vt:lpstr>
      <vt:lpstr>Calibri</vt:lpstr>
      <vt:lpstr>Helvetica</vt:lpstr>
      <vt:lpstr>Roboto</vt:lpstr>
      <vt:lpstr>Office Theme</vt:lpstr>
      <vt:lpstr>Overview of the Assignment</vt:lpstr>
      <vt:lpstr>Main Topics Covered</vt:lpstr>
      <vt:lpstr>Analytical Approaches Used</vt:lpstr>
      <vt:lpstr>Examples of Students Work</vt:lpstr>
      <vt:lpstr>Examples of Students Work</vt:lpstr>
      <vt:lpstr>Examples of Students Work</vt:lpstr>
      <vt:lpstr>Presentazione standard di PowerPoint</vt:lpstr>
      <vt:lpstr>Examples of Students Work</vt:lpstr>
      <vt:lpstr>Presentazione standard di PowerPoint</vt:lpstr>
      <vt:lpstr>Examples of Students Work</vt:lpstr>
      <vt:lpstr>Examples of Student Work</vt:lpstr>
      <vt:lpstr>Unexplored Areas of the Survey</vt:lpstr>
      <vt:lpstr>Evaluation Summary</vt:lpstr>
      <vt:lpstr>Key Takeaways from Your Analyses</vt:lpstr>
      <vt:lpstr>Suggestions for improvement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ilaria benedetti</cp:lastModifiedBy>
  <cp:revision>17</cp:revision>
  <dcterms:created xsi:type="dcterms:W3CDTF">2013-01-27T09:14:16Z</dcterms:created>
  <dcterms:modified xsi:type="dcterms:W3CDTF">2025-10-21T08:21:46Z</dcterms:modified>
  <cp:category/>
</cp:coreProperties>
</file>