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1" r:id="rId1"/>
  </p:sldMasterIdLst>
  <p:sldIdLst>
    <p:sldId id="256" r:id="rId2"/>
    <p:sldId id="263" r:id="rId3"/>
    <p:sldId id="265" r:id="rId4"/>
    <p:sldId id="267" r:id="rId5"/>
    <p:sldId id="26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4" autoAdjust="0"/>
  </p:normalViewPr>
  <p:slideViewPr>
    <p:cSldViewPr snapToGrid="0">
      <p:cViewPr varScale="1">
        <p:scale>
          <a:sx n="102" d="100"/>
          <a:sy n="102" d="100"/>
        </p:scale>
        <p:origin x="137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218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57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59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037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332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869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099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807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999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12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090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947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557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168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684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956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5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9/26/25</a:t>
            </a:fld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81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  <p:sldLayoutId id="2147483814" r:id="rId13"/>
    <p:sldLayoutId id="2147483815" r:id="rId14"/>
    <p:sldLayoutId id="2147483816" r:id="rId15"/>
    <p:sldLayoutId id="2147483817" r:id="rId16"/>
    <p:sldLayoutId id="214748381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8DCF6162-C90D-43BF-B7E4-A7B29A1619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12">
              <a:extLst>
                <a:ext uri="{FF2B5EF4-FFF2-40B4-BE49-F238E27FC236}">
                  <a16:creationId xmlns:a16="http://schemas.microsoft.com/office/drawing/2014/main" id="{A6895F9A-4951-41A7-988E-E4426D51CF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973CCBF7-E635-45F0-9262-B1378FECE0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95F2453-17DE-4864-ADA2-6D234F95CF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44DD539-16E2-48D1-9557-24281434BA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025EA950-BF18-4722-B2FD-04D357983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E71AB5E-77FB-4315-8B22-845D24C707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7ED4165-1756-4A80-90B1-FFF8AD7F2B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0C1FF9ED-0EB6-4CEF-83F7-B5791297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3F4860A4-6A75-4E92-905D-FA03EEDB8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5274825" y="1143000"/>
            <a:ext cx="6268246" cy="313403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b="1" i="0" kern="1200" dirty="0" err="1">
                <a:solidFill>
                  <a:schemeClr val="bg2"/>
                </a:solidFill>
                <a:latin typeface="+mj-lt"/>
                <a:ea typeface="+mj-ea"/>
                <a:cs typeface="+mj-cs"/>
              </a:rPr>
              <a:t>Emergenze</a:t>
            </a:r>
            <a:r>
              <a:rPr lang="en-US" sz="6600" b="1" i="0" kern="12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 medico </a:t>
            </a:r>
            <a:r>
              <a:rPr lang="en-US" sz="6600" b="1" i="0" kern="1200" dirty="0" err="1">
                <a:solidFill>
                  <a:schemeClr val="bg2"/>
                </a:solidFill>
                <a:latin typeface="+mj-lt"/>
                <a:ea typeface="+mj-ea"/>
                <a:cs typeface="+mj-cs"/>
              </a:rPr>
              <a:t>chirurgiche</a:t>
            </a:r>
            <a:endParaRPr lang="en-US" sz="6600" b="1" i="0" kern="1200" dirty="0">
              <a:solidFill>
                <a:schemeClr val="bg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4294967295"/>
          </p:nvPr>
        </p:nvSpPr>
        <p:spPr>
          <a:xfrm>
            <a:off x="5274825" y="4473677"/>
            <a:ext cx="6268246" cy="12681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000" b="0" i="0" kern="1200" cap="all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Programma</a:t>
            </a:r>
            <a:r>
              <a:rPr lang="en-US" sz="2000" b="0" i="0" kern="1200" cap="all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b="0" i="0" kern="1200" cap="all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didattico</a:t>
            </a:r>
            <a:r>
              <a:rPr lang="en-US" sz="2000" b="0" i="0" kern="1200" cap="all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 I </a:t>
            </a:r>
            <a:r>
              <a:rPr lang="en-US" sz="2000" b="0" i="0" kern="1200" cap="all" dirty="0" err="1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semestre</a:t>
            </a:r>
            <a:endParaRPr lang="en-US" sz="2000" b="0" i="0" kern="1200" cap="all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en-US" sz="2000" b="0" i="0" kern="1200" cap="all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AA 2025/2026</a:t>
            </a:r>
          </a:p>
        </p:txBody>
      </p:sp>
      <p:pic>
        <p:nvPicPr>
          <p:cNvPr id="7" name="Graphic 6" descr="Medico">
            <a:extLst>
              <a:ext uri="{FF2B5EF4-FFF2-40B4-BE49-F238E27FC236}">
                <a16:creationId xmlns:a16="http://schemas.microsoft.com/office/drawing/2014/main" id="{200EBBC7-629F-F0DC-4B36-F49D4A670B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9764" y="1661911"/>
            <a:ext cx="3531062" cy="353106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70063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251881"/>
              </p:ext>
            </p:extLst>
          </p:nvPr>
        </p:nvGraphicFramePr>
        <p:xfrm>
          <a:off x="1126066" y="1309543"/>
          <a:ext cx="10035038" cy="4232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0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90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159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8406">
                <a:tc>
                  <a:txBody>
                    <a:bodyPr/>
                    <a:lstStyle/>
                    <a:p>
                      <a:r>
                        <a:rPr lang="it-IT" sz="1900">
                          <a:latin typeface="Arial Black" panose="020B0A04020102020204" pitchFamily="34" charset="0"/>
                        </a:rPr>
                        <a:t>Emergenze  mediche-chirurgiche</a:t>
                      </a:r>
                    </a:p>
                  </a:txBody>
                  <a:tcPr marL="97082" marR="97082" marT="48541" marB="48541"/>
                </a:tc>
                <a:tc>
                  <a:txBody>
                    <a:bodyPr/>
                    <a:lstStyle/>
                    <a:p>
                      <a:endParaRPr lang="it-IT" sz="1900"/>
                    </a:p>
                  </a:txBody>
                  <a:tcPr marL="97082" marR="97082" marT="48541" marB="48541"/>
                </a:tc>
                <a:tc>
                  <a:txBody>
                    <a:bodyPr/>
                    <a:lstStyle/>
                    <a:p>
                      <a:r>
                        <a:rPr lang="it-IT" sz="1900" dirty="0"/>
                        <a:t>AULA MARCOZZI</a:t>
                      </a:r>
                    </a:p>
                  </a:txBody>
                  <a:tcPr marL="97082" marR="97082" marT="48541" marB="4854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0897">
                <a:tc>
                  <a:txBody>
                    <a:bodyPr/>
                    <a:lstStyle/>
                    <a:p>
                      <a:endParaRPr lang="it-IT" sz="1900" b="1"/>
                    </a:p>
                  </a:txBody>
                  <a:tcPr marL="97082" marR="97082" marT="48541" marB="48541"/>
                </a:tc>
                <a:tc>
                  <a:txBody>
                    <a:bodyPr/>
                    <a:lstStyle/>
                    <a:p>
                      <a:endParaRPr lang="it-IT" sz="1900"/>
                    </a:p>
                    <a:p>
                      <a:endParaRPr lang="it-IT" sz="1900"/>
                    </a:p>
                    <a:p>
                      <a:r>
                        <a:rPr lang="it-IT" sz="1900"/>
                        <a:t> </a:t>
                      </a:r>
                    </a:p>
                    <a:p>
                      <a:endParaRPr lang="it-IT" sz="1900"/>
                    </a:p>
                  </a:txBody>
                  <a:tcPr marL="97082" marR="97082" marT="48541" marB="48541"/>
                </a:tc>
                <a:tc>
                  <a:txBody>
                    <a:bodyPr/>
                    <a:lstStyle/>
                    <a:p>
                      <a:r>
                        <a:rPr lang="it-IT" sz="1900" dirty="0"/>
                        <a:t>  </a:t>
                      </a:r>
                      <a:r>
                        <a:rPr lang="it-IT" sz="1900" b="1" i="1" baseline="0" dirty="0"/>
                        <a:t>  </a:t>
                      </a:r>
                      <a:r>
                        <a:rPr kumimoji="0" lang="it-IT" sz="19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900" baseline="0" dirty="0"/>
                        <a:t>        </a:t>
                      </a:r>
                      <a:endParaRPr lang="it-IT" sz="1900" dirty="0"/>
                    </a:p>
                  </a:txBody>
                  <a:tcPr marL="97082" marR="97082" marT="48541" marB="4854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8406">
                <a:tc>
                  <a:txBody>
                    <a:bodyPr/>
                    <a:lstStyle/>
                    <a:p>
                      <a:r>
                        <a:rPr lang="it-IT" sz="1900" b="1" dirty="0" err="1"/>
                        <a:t>Venerdi</a:t>
                      </a:r>
                      <a:r>
                        <a:rPr lang="it-IT" sz="1900" b="1" baseline="0" dirty="0"/>
                        <a:t>       3 ottobre</a:t>
                      </a:r>
                      <a:endParaRPr lang="it-IT" sz="1900" b="1" dirty="0"/>
                    </a:p>
                  </a:txBody>
                  <a:tcPr marL="97082" marR="97082" marT="48541" marB="48541"/>
                </a:tc>
                <a:tc>
                  <a:txBody>
                    <a:bodyPr/>
                    <a:lstStyle/>
                    <a:p>
                      <a:r>
                        <a:rPr lang="it-IT" sz="1900" baseline="0" dirty="0"/>
                        <a:t> h 15 -17</a:t>
                      </a:r>
                    </a:p>
                    <a:p>
                      <a:r>
                        <a:rPr lang="it-IT" sz="1900" baseline="0" dirty="0"/>
                        <a:t> </a:t>
                      </a:r>
                      <a:endParaRPr lang="it-IT" sz="1900" dirty="0">
                        <a:solidFill>
                          <a:schemeClr val="bg1"/>
                        </a:solidFill>
                      </a:endParaRPr>
                    </a:p>
                  </a:txBody>
                  <a:tcPr marL="97082" marR="97082" marT="48541" marB="48541"/>
                </a:tc>
                <a:tc>
                  <a:txBody>
                    <a:bodyPr/>
                    <a:lstStyle/>
                    <a:p>
                      <a:r>
                        <a:rPr lang="it-IT" sz="1900" b="1" baseline="0"/>
                        <a:t>Prof  Francesco Pugliese</a:t>
                      </a:r>
                    </a:p>
                    <a:p>
                      <a:r>
                        <a:rPr lang="it-IT" sz="1900" b="0" baseline="0"/>
                        <a:t>Il paziente critico</a:t>
                      </a:r>
                    </a:p>
                  </a:txBody>
                  <a:tcPr marL="97082" marR="97082" marT="48541" marB="4854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1">
                <a:tc>
                  <a:txBody>
                    <a:bodyPr/>
                    <a:lstStyle/>
                    <a:p>
                      <a:r>
                        <a:rPr lang="it-IT" sz="1900" b="1" dirty="0" err="1"/>
                        <a:t>Venerdi</a:t>
                      </a:r>
                      <a:r>
                        <a:rPr lang="it-IT" sz="1900" b="1" baseline="0" dirty="0"/>
                        <a:t>      10 ottobre</a:t>
                      </a:r>
                      <a:endParaRPr lang="it-IT" sz="1900" b="1" dirty="0"/>
                    </a:p>
                  </a:txBody>
                  <a:tcPr marL="97082" marR="97082" marT="48541" marB="48541"/>
                </a:tc>
                <a:tc>
                  <a:txBody>
                    <a:bodyPr/>
                    <a:lstStyle/>
                    <a:p>
                      <a:r>
                        <a:rPr lang="it-IT" sz="1900" dirty="0"/>
                        <a:t> </a:t>
                      </a:r>
                      <a:r>
                        <a:rPr lang="it-IT" sz="1900" b="0" dirty="0">
                          <a:solidFill>
                            <a:schemeClr val="tx1"/>
                          </a:solidFill>
                        </a:rPr>
                        <a:t>h</a:t>
                      </a:r>
                      <a:r>
                        <a:rPr lang="it-IT" sz="1900" b="0" baseline="0" dirty="0">
                          <a:solidFill>
                            <a:schemeClr val="tx1"/>
                          </a:solidFill>
                        </a:rPr>
                        <a:t> 15 -17</a:t>
                      </a:r>
                      <a:endParaRPr lang="it-IT" sz="19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it-IT" sz="190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</a:txBody>
                  <a:tcPr marL="97082" marR="97082" marT="48541" marB="48541"/>
                </a:tc>
                <a:tc>
                  <a:txBody>
                    <a:bodyPr/>
                    <a:lstStyle/>
                    <a:p>
                      <a:r>
                        <a:rPr lang="it-IT" sz="1900" b="0" i="1"/>
                        <a:t> </a:t>
                      </a:r>
                      <a:r>
                        <a:rPr lang="it-IT" sz="1900" b="1" i="1"/>
                        <a:t>Prof  Andrea Mingoli</a:t>
                      </a:r>
                    </a:p>
                    <a:p>
                      <a:r>
                        <a:rPr lang="it-IT" sz="1900" b="0" i="1" baseline="0"/>
                        <a:t>Ch Urgenza/Traumatologia</a:t>
                      </a:r>
                      <a:endParaRPr lang="it-IT" sz="1900" b="0" i="1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900" b="0"/>
                    </a:p>
                  </a:txBody>
                  <a:tcPr marL="97082" marR="97082" marT="48541" marB="4854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410">
                <a:tc>
                  <a:txBody>
                    <a:bodyPr/>
                    <a:lstStyle/>
                    <a:p>
                      <a:endParaRPr lang="it-IT" sz="1900"/>
                    </a:p>
                  </a:txBody>
                  <a:tcPr marL="97082" marR="97082" marT="48541" marB="48541"/>
                </a:tc>
                <a:tc>
                  <a:txBody>
                    <a:bodyPr/>
                    <a:lstStyle/>
                    <a:p>
                      <a:endParaRPr lang="it-IT" sz="1900"/>
                    </a:p>
                  </a:txBody>
                  <a:tcPr marL="97082" marR="97082" marT="48541" marB="48541"/>
                </a:tc>
                <a:tc>
                  <a:txBody>
                    <a:bodyPr/>
                    <a:lstStyle/>
                    <a:p>
                      <a:endParaRPr lang="it-IT" sz="1900" dirty="0"/>
                    </a:p>
                  </a:txBody>
                  <a:tcPr marL="97082" marR="97082" marT="48541" marB="4854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815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325213"/>
              </p:ext>
            </p:extLst>
          </p:nvPr>
        </p:nvGraphicFramePr>
        <p:xfrm>
          <a:off x="1126066" y="1357849"/>
          <a:ext cx="10035039" cy="41361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3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6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652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1804">
                <a:tc>
                  <a:txBody>
                    <a:bodyPr/>
                    <a:lstStyle/>
                    <a:p>
                      <a:r>
                        <a:rPr lang="it-IT" sz="1900">
                          <a:latin typeface="Arial Black" panose="020B0A04020102020204" pitchFamily="34" charset="0"/>
                        </a:rPr>
                        <a:t>Emergenze  mediche-chirurgiche</a:t>
                      </a:r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endParaRPr lang="it-IT" sz="1900"/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900" dirty="0"/>
                        <a:t>AULA MARCOZZI</a:t>
                      </a:r>
                    </a:p>
                    <a:p>
                      <a:endParaRPr lang="it-IT" sz="1900" dirty="0"/>
                    </a:p>
                  </a:txBody>
                  <a:tcPr marL="96190" marR="96190" marT="48095" marB="4809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0373">
                <a:tc>
                  <a:txBody>
                    <a:bodyPr/>
                    <a:lstStyle/>
                    <a:p>
                      <a:r>
                        <a:rPr lang="it-IT" sz="1900" b="1" dirty="0" err="1"/>
                        <a:t>Venerdi</a:t>
                      </a:r>
                      <a:r>
                        <a:rPr lang="it-IT" sz="1900" b="1" baseline="0" dirty="0"/>
                        <a:t>      17 ottobre</a:t>
                      </a:r>
                      <a:endParaRPr lang="it-IT" sz="1900" b="1" dirty="0"/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r>
                        <a:rPr kumimoji="0" lang="it-IT" sz="1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+mn-ea"/>
                          <a:cs typeface="+mn-cs"/>
                        </a:rPr>
                        <a:t>h 15 -17</a:t>
                      </a:r>
                      <a:endParaRPr lang="it-IT" sz="1900" dirty="0"/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r>
                        <a:rPr lang="it-IT" sz="1900" dirty="0"/>
                        <a:t> </a:t>
                      </a:r>
                      <a:r>
                        <a:rPr lang="it-IT" sz="1900" b="1" i="1" dirty="0"/>
                        <a:t>Prof</a:t>
                      </a:r>
                      <a:r>
                        <a:rPr lang="it-IT" sz="1900" b="1" i="1" baseline="0" dirty="0"/>
                        <a:t>.ssa   M-Irene BELLINI</a:t>
                      </a:r>
                    </a:p>
                    <a:p>
                      <a:r>
                        <a:rPr lang="it-IT" sz="1900" b="0" baseline="0" dirty="0" err="1"/>
                        <a:t>Ch</a:t>
                      </a:r>
                      <a:r>
                        <a:rPr lang="it-IT" sz="1900" b="0" baseline="0" dirty="0"/>
                        <a:t> Urgenza/Traumatologia</a:t>
                      </a:r>
                      <a:endParaRPr lang="it-IT" sz="1900" b="0" dirty="0"/>
                    </a:p>
                  </a:txBody>
                  <a:tcPr marL="96190" marR="96190" marT="48095" marB="4809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804">
                <a:tc>
                  <a:txBody>
                    <a:bodyPr/>
                    <a:lstStyle/>
                    <a:p>
                      <a:r>
                        <a:rPr lang="it-IT" sz="1900" b="1" dirty="0" err="1"/>
                        <a:t>Venerdi</a:t>
                      </a:r>
                      <a:r>
                        <a:rPr lang="it-IT" sz="1900" b="1" baseline="0" dirty="0"/>
                        <a:t>      24 ottobre</a:t>
                      </a:r>
                      <a:endParaRPr lang="it-IT" sz="1900" b="1" dirty="0"/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r>
                        <a:rPr kumimoji="0" lang="it-IT" sz="1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+mn-ea"/>
                          <a:cs typeface="+mn-cs"/>
                        </a:rPr>
                        <a:t>h 15 -17</a:t>
                      </a:r>
                      <a:endParaRPr lang="it-IT" sz="1900" dirty="0">
                        <a:solidFill>
                          <a:schemeClr val="bg1"/>
                        </a:solidFill>
                      </a:endParaRPr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r>
                        <a:rPr lang="it-IT" sz="1900" baseline="0" dirty="0"/>
                        <a:t> </a:t>
                      </a:r>
                      <a:r>
                        <a:rPr lang="it-IT" sz="1900" b="1" i="1" baseline="0" dirty="0"/>
                        <a:t>Prof Gianluca Cinotti</a:t>
                      </a:r>
                    </a:p>
                    <a:p>
                      <a:r>
                        <a:rPr lang="it-IT" sz="1900" b="0" baseline="0" dirty="0"/>
                        <a:t>Traumatologia ortopedica</a:t>
                      </a:r>
                    </a:p>
                  </a:txBody>
                  <a:tcPr marL="96190" marR="96190" marT="48095" marB="4809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804">
                <a:tc>
                  <a:txBody>
                    <a:bodyPr/>
                    <a:lstStyle/>
                    <a:p>
                      <a:r>
                        <a:rPr lang="it-IT" sz="1900" b="1" dirty="0" err="1"/>
                        <a:t>Venerdi</a:t>
                      </a:r>
                      <a:r>
                        <a:rPr lang="it-IT" sz="1900" b="1" baseline="0" dirty="0"/>
                        <a:t>       31 ottobre</a:t>
                      </a:r>
                      <a:endParaRPr lang="it-IT" sz="1900" b="1" dirty="0"/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r>
                        <a:rPr kumimoji="0" lang="it-IT" sz="1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+mn-ea"/>
                          <a:cs typeface="+mn-cs"/>
                        </a:rPr>
                        <a:t>h 15 -17</a:t>
                      </a:r>
                      <a:endParaRPr lang="it-IT" sz="1900" dirty="0">
                        <a:solidFill>
                          <a:schemeClr val="tx1"/>
                        </a:solidFill>
                      </a:endParaRPr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900" b="1" i="1" dirty="0"/>
                        <a:t> Prof</a:t>
                      </a:r>
                      <a:r>
                        <a:rPr lang="it-IT" sz="1900" b="1" i="1" baseline="0" dirty="0"/>
                        <a:t>  Massimo </a:t>
                      </a:r>
                      <a:r>
                        <a:rPr lang="it-IT" sz="1900" b="1" i="1" baseline="0" dirty="0" err="1"/>
                        <a:t>Iappelli</a:t>
                      </a:r>
                      <a:endParaRPr lang="it-IT" sz="1900" b="1" i="1" baseline="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900" b="0" i="1" baseline="0" dirty="0" err="1"/>
                        <a:t>Ch</a:t>
                      </a:r>
                      <a:r>
                        <a:rPr lang="it-IT" sz="1900" b="0" i="1" baseline="0" dirty="0"/>
                        <a:t> Urgenza/Traumatologia</a:t>
                      </a:r>
                      <a:endParaRPr lang="it-IT" sz="1900" b="0" dirty="0"/>
                    </a:p>
                  </a:txBody>
                  <a:tcPr marL="96190" marR="96190" marT="48095" marB="4809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0373">
                <a:tc>
                  <a:txBody>
                    <a:bodyPr/>
                    <a:lstStyle/>
                    <a:p>
                      <a:r>
                        <a:rPr lang="it-IT" sz="1900" b="1" dirty="0" err="1"/>
                        <a:t>Venerdi</a:t>
                      </a:r>
                      <a:r>
                        <a:rPr lang="it-IT" sz="1900" b="1" dirty="0"/>
                        <a:t> </a:t>
                      </a:r>
                      <a:r>
                        <a:rPr lang="it-IT" sz="1900" b="1" baseline="0" dirty="0"/>
                        <a:t>      7 novembre</a:t>
                      </a:r>
                      <a:endParaRPr lang="it-IT" sz="1900" b="1" dirty="0"/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r>
                        <a:rPr kumimoji="0" lang="it-IT" sz="1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+mn-ea"/>
                          <a:cs typeface="+mn-cs"/>
                        </a:rPr>
                        <a:t>h 15 -17</a:t>
                      </a:r>
                      <a:endParaRPr lang="it-IT" sz="1900" dirty="0"/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r>
                        <a:rPr lang="it-IT" sz="1900" b="1" i="1" dirty="0"/>
                        <a:t>Prof. Gianluca Cinotti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900" b="0" baseline="0" dirty="0"/>
                        <a:t>Traumatologia ortopedica</a:t>
                      </a:r>
                    </a:p>
                    <a:p>
                      <a:endParaRPr lang="it-IT" sz="1900" b="1" i="1" dirty="0"/>
                    </a:p>
                  </a:txBody>
                  <a:tcPr marL="96190" marR="96190" marT="48095" marB="4809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0824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437110"/>
              </p:ext>
            </p:extLst>
          </p:nvPr>
        </p:nvGraphicFramePr>
        <p:xfrm>
          <a:off x="1126066" y="1502134"/>
          <a:ext cx="10035039" cy="3847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3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6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652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1804">
                <a:tc>
                  <a:txBody>
                    <a:bodyPr/>
                    <a:lstStyle/>
                    <a:p>
                      <a:r>
                        <a:rPr lang="it-IT" sz="1900">
                          <a:latin typeface="Arial Black" panose="020B0A04020102020204" pitchFamily="34" charset="0"/>
                        </a:rPr>
                        <a:t>Emergenze  mediche-chirurgiche</a:t>
                      </a:r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endParaRPr lang="it-IT" sz="1900"/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900" dirty="0"/>
                        <a:t>AULA MARCOZZI</a:t>
                      </a:r>
                    </a:p>
                    <a:p>
                      <a:endParaRPr lang="it-IT" sz="1900" dirty="0"/>
                    </a:p>
                  </a:txBody>
                  <a:tcPr marL="96190" marR="96190" marT="48095" marB="4809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0373">
                <a:tc>
                  <a:txBody>
                    <a:bodyPr/>
                    <a:lstStyle/>
                    <a:p>
                      <a:r>
                        <a:rPr lang="it-IT" sz="1900" b="1" dirty="0" err="1"/>
                        <a:t>Venerdi</a:t>
                      </a:r>
                      <a:r>
                        <a:rPr lang="it-IT" sz="1900" b="1" baseline="0" dirty="0"/>
                        <a:t>     14 novembre</a:t>
                      </a:r>
                      <a:endParaRPr lang="it-IT" sz="1900" b="1" dirty="0"/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r>
                        <a:rPr kumimoji="0" lang="it-IT" sz="1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+mn-ea"/>
                          <a:cs typeface="+mn-cs"/>
                        </a:rPr>
                        <a:t>h 15 -17</a:t>
                      </a:r>
                      <a:endParaRPr lang="it-IT" sz="1900" dirty="0"/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r>
                        <a:rPr lang="it-IT" sz="1900" b="1" i="1" dirty="0"/>
                        <a:t>Prof Riccardo Lubrano</a:t>
                      </a:r>
                    </a:p>
                    <a:p>
                      <a:r>
                        <a:rPr lang="it-IT" sz="1900" b="0" i="0" dirty="0"/>
                        <a:t>Emergenze</a:t>
                      </a:r>
                      <a:r>
                        <a:rPr lang="it-IT" sz="1900" b="0" i="0" baseline="0" dirty="0"/>
                        <a:t> in Pediatria</a:t>
                      </a:r>
                      <a:endParaRPr lang="it-IT" sz="1900" b="0" i="0" dirty="0"/>
                    </a:p>
                  </a:txBody>
                  <a:tcPr marL="96190" marR="96190" marT="48095" marB="4809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804">
                <a:tc>
                  <a:txBody>
                    <a:bodyPr/>
                    <a:lstStyle/>
                    <a:p>
                      <a:r>
                        <a:rPr lang="it-IT" sz="1900" b="1" dirty="0" err="1"/>
                        <a:t>Venerdi</a:t>
                      </a:r>
                      <a:r>
                        <a:rPr lang="it-IT" sz="1900" b="1" baseline="0" dirty="0"/>
                        <a:t>      21 novembre</a:t>
                      </a:r>
                      <a:endParaRPr lang="it-IT" sz="1900" b="1" dirty="0"/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r>
                        <a:rPr kumimoji="0" lang="it-IT" sz="1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+mn-ea"/>
                          <a:cs typeface="+mn-cs"/>
                        </a:rPr>
                        <a:t>h 15 -17</a:t>
                      </a:r>
                      <a:endParaRPr lang="it-IT" sz="1900" dirty="0">
                        <a:solidFill>
                          <a:schemeClr val="bg1"/>
                        </a:solidFill>
                      </a:endParaRPr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r>
                        <a:rPr lang="it-IT" sz="1900" b="1" i="1" dirty="0"/>
                        <a:t>Prof Riccardo Lubrano</a:t>
                      </a:r>
                    </a:p>
                    <a:p>
                      <a:r>
                        <a:rPr lang="it-IT" sz="1900" b="0" i="0" dirty="0"/>
                        <a:t>Emergenze in Pediatria</a:t>
                      </a:r>
                    </a:p>
                  </a:txBody>
                  <a:tcPr marL="96190" marR="96190" marT="48095" marB="4809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804">
                <a:tc>
                  <a:txBody>
                    <a:bodyPr/>
                    <a:lstStyle/>
                    <a:p>
                      <a:r>
                        <a:rPr lang="it-IT" sz="1900" b="1" dirty="0" err="1"/>
                        <a:t>Venerdi</a:t>
                      </a:r>
                      <a:r>
                        <a:rPr lang="it-IT" sz="1900" b="1" baseline="0" dirty="0"/>
                        <a:t>      28 novembre</a:t>
                      </a:r>
                      <a:endParaRPr lang="it-IT" sz="1900" b="1" dirty="0"/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r>
                        <a:rPr kumimoji="0" lang="it-IT" sz="19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+mn-ea"/>
                          <a:cs typeface="+mn-cs"/>
                        </a:rPr>
                        <a:t>h 15 -17</a:t>
                      </a:r>
                      <a:endParaRPr lang="it-IT" sz="1900" dirty="0">
                        <a:solidFill>
                          <a:schemeClr val="tx1"/>
                        </a:solidFill>
                      </a:endParaRPr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r>
                        <a:rPr lang="it-IT" sz="1900" b="1" i="1" dirty="0"/>
                        <a:t>Prof Gioacchino Galardo</a:t>
                      </a:r>
                    </a:p>
                    <a:p>
                      <a:r>
                        <a:rPr lang="it-IT" sz="1900" b="0" i="0" dirty="0"/>
                        <a:t>Neurologia</a:t>
                      </a:r>
                      <a:r>
                        <a:rPr lang="it-IT" sz="1900" b="0" i="0" baseline="0" dirty="0"/>
                        <a:t> in Emergenza</a:t>
                      </a:r>
                      <a:endParaRPr lang="it-IT" sz="1900" b="0" i="0" dirty="0"/>
                    </a:p>
                  </a:txBody>
                  <a:tcPr marL="96190" marR="96190" marT="48095" marB="4809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1804">
                <a:tc>
                  <a:txBody>
                    <a:bodyPr/>
                    <a:lstStyle/>
                    <a:p>
                      <a:r>
                        <a:rPr lang="it-IT" sz="1900" b="1" dirty="0" err="1"/>
                        <a:t>Venerdi</a:t>
                      </a:r>
                      <a:r>
                        <a:rPr lang="it-IT" sz="1900" b="1" dirty="0"/>
                        <a:t> </a:t>
                      </a:r>
                      <a:r>
                        <a:rPr lang="it-IT" sz="1900" b="1" baseline="0" dirty="0"/>
                        <a:t>     05 dicembre</a:t>
                      </a:r>
                      <a:endParaRPr lang="it-IT" sz="1900" b="1" dirty="0"/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r>
                        <a:rPr kumimoji="0" lang="it-IT" sz="1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+mn-ea"/>
                          <a:cs typeface="+mn-cs"/>
                        </a:rPr>
                        <a:t>h 15 -17</a:t>
                      </a:r>
                      <a:endParaRPr lang="it-IT" sz="1900" dirty="0"/>
                    </a:p>
                  </a:txBody>
                  <a:tcPr marL="96190" marR="96190" marT="48095" marB="48095"/>
                </a:tc>
                <a:tc>
                  <a:txBody>
                    <a:bodyPr/>
                    <a:lstStyle/>
                    <a:p>
                      <a:r>
                        <a:rPr lang="it-IT" sz="1900" b="1" i="1" dirty="0"/>
                        <a:t>Prof Gioacchino Galardo</a:t>
                      </a:r>
                    </a:p>
                    <a:p>
                      <a:r>
                        <a:rPr lang="it-IT" sz="1900" b="0" i="0" dirty="0"/>
                        <a:t>Neurologia in Emergenza</a:t>
                      </a:r>
                    </a:p>
                  </a:txBody>
                  <a:tcPr marL="96190" marR="96190" marT="48095" marB="4809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0401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62117"/>
              </p:ext>
            </p:extLst>
          </p:nvPr>
        </p:nvGraphicFramePr>
        <p:xfrm>
          <a:off x="814192" y="1152395"/>
          <a:ext cx="9752488" cy="4415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5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8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017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89794">
                <a:tc>
                  <a:txBody>
                    <a:bodyPr/>
                    <a:lstStyle/>
                    <a:p>
                      <a:r>
                        <a:rPr lang="it-IT" sz="2400">
                          <a:latin typeface="Arial Black" panose="020B0A04020102020204" pitchFamily="34" charset="0"/>
                        </a:rPr>
                        <a:t>Emergenze  mediche-chirurgiche</a:t>
                      </a:r>
                    </a:p>
                  </a:txBody>
                  <a:tcPr marL="120311" marR="120311" marT="60155" marB="60155"/>
                </a:tc>
                <a:tc>
                  <a:txBody>
                    <a:bodyPr/>
                    <a:lstStyle/>
                    <a:p>
                      <a:endParaRPr lang="it-IT" sz="2400"/>
                    </a:p>
                  </a:txBody>
                  <a:tcPr marL="120311" marR="120311" marT="60155" marB="60155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/>
                        <a:t>AULA MARCOZZI</a:t>
                      </a:r>
                    </a:p>
                    <a:p>
                      <a:endParaRPr lang="it-IT" sz="2400"/>
                    </a:p>
                  </a:txBody>
                  <a:tcPr marL="120311" marR="120311" marT="60155" marB="6015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9794">
                <a:tc>
                  <a:txBody>
                    <a:bodyPr/>
                    <a:lstStyle/>
                    <a:p>
                      <a:r>
                        <a:rPr lang="it-IT" sz="1800" b="1" dirty="0" err="1"/>
                        <a:t>Venerdi</a:t>
                      </a:r>
                      <a:r>
                        <a:rPr lang="it-IT" sz="1800" b="1" baseline="0" dirty="0"/>
                        <a:t>  12 dicembre</a:t>
                      </a:r>
                      <a:endParaRPr lang="it-IT" sz="1800" b="1" dirty="0"/>
                    </a:p>
                  </a:txBody>
                  <a:tcPr marL="120311" marR="120311" marT="60155" marB="60155"/>
                </a:tc>
                <a:tc>
                  <a:txBody>
                    <a:bodyPr/>
                    <a:lstStyle/>
                    <a:p>
                      <a:r>
                        <a:rPr kumimoji="0" lang="it-IT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+mn-ea"/>
                          <a:cs typeface="+mn-cs"/>
                        </a:rPr>
                        <a:t>h 15 -17</a:t>
                      </a:r>
                      <a:endParaRPr lang="it-IT" sz="1800" dirty="0"/>
                    </a:p>
                  </a:txBody>
                  <a:tcPr marL="120311" marR="120311" marT="60155" marB="60155"/>
                </a:tc>
                <a:tc>
                  <a:txBody>
                    <a:bodyPr/>
                    <a:lstStyle/>
                    <a:p>
                      <a:r>
                        <a:rPr lang="it-IT" sz="1800" b="1" i="1" baseline="0" dirty="0"/>
                        <a:t>Prof Gioacchino Galardo</a:t>
                      </a:r>
                    </a:p>
                    <a:p>
                      <a:r>
                        <a:rPr lang="it-IT" sz="1800" b="1" i="1" baseline="0" dirty="0"/>
                        <a:t>Neurologia in Emergenza</a:t>
                      </a:r>
                      <a:endParaRPr lang="it-IT" sz="1800" b="1" i="1" dirty="0"/>
                    </a:p>
                  </a:txBody>
                  <a:tcPr marL="120311" marR="120311" marT="60155" marB="6015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7739">
                <a:tc>
                  <a:txBody>
                    <a:bodyPr/>
                    <a:lstStyle/>
                    <a:p>
                      <a:r>
                        <a:rPr lang="it-IT" sz="1800" b="1" dirty="0" err="1"/>
                        <a:t>Venerdi</a:t>
                      </a:r>
                      <a:r>
                        <a:rPr lang="it-IT" sz="1800" b="1" dirty="0"/>
                        <a:t>     09</a:t>
                      </a:r>
                      <a:r>
                        <a:rPr lang="it-IT" sz="1800" b="1" baseline="0" dirty="0"/>
                        <a:t> gennaio</a:t>
                      </a:r>
                      <a:endParaRPr lang="it-IT" sz="1800" b="1" dirty="0"/>
                    </a:p>
                  </a:txBody>
                  <a:tcPr marL="120311" marR="120311" marT="60155" marB="60155"/>
                </a:tc>
                <a:tc>
                  <a:txBody>
                    <a:bodyPr/>
                    <a:lstStyle/>
                    <a:p>
                      <a:r>
                        <a:rPr kumimoji="0" lang="it-IT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+mn-ea"/>
                          <a:cs typeface="+mn-cs"/>
                        </a:rPr>
                        <a:t>h 15 -17</a:t>
                      </a:r>
                      <a:endParaRPr lang="it-IT" sz="1800" dirty="0">
                        <a:solidFill>
                          <a:schemeClr val="bg1"/>
                        </a:solidFill>
                      </a:endParaRPr>
                    </a:p>
                  </a:txBody>
                  <a:tcPr marL="120311" marR="120311" marT="60155" marB="60155"/>
                </a:tc>
                <a:tc>
                  <a:txBody>
                    <a:bodyPr/>
                    <a:lstStyle/>
                    <a:p>
                      <a:r>
                        <a:rPr lang="it-IT" sz="1800" b="1" i="1" baseline="0"/>
                        <a:t>Prof Massimo Pasquini</a:t>
                      </a:r>
                    </a:p>
                    <a:p>
                      <a:r>
                        <a:rPr lang="it-IT" sz="1800" b="1" i="1" baseline="0"/>
                        <a:t>Emergenze Psichiatriche</a:t>
                      </a:r>
                    </a:p>
                  </a:txBody>
                  <a:tcPr marL="120311" marR="120311" marT="60155" marB="6015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7739">
                <a:tc>
                  <a:txBody>
                    <a:bodyPr/>
                    <a:lstStyle/>
                    <a:p>
                      <a:r>
                        <a:rPr lang="it-IT" sz="1800" b="1" dirty="0" err="1"/>
                        <a:t>Venerdi</a:t>
                      </a:r>
                      <a:r>
                        <a:rPr lang="it-IT" sz="1800" b="1" baseline="0"/>
                        <a:t>     16 </a:t>
                      </a:r>
                      <a:r>
                        <a:rPr lang="it-IT" sz="1800" b="1" baseline="0" dirty="0"/>
                        <a:t>gennaio</a:t>
                      </a:r>
                      <a:endParaRPr lang="it-IT" sz="1800" b="1" dirty="0"/>
                    </a:p>
                  </a:txBody>
                  <a:tcPr marL="120311" marR="120311" marT="60155" marB="60155"/>
                </a:tc>
                <a:tc>
                  <a:txBody>
                    <a:bodyPr/>
                    <a:lstStyle/>
                    <a:p>
                      <a:r>
                        <a:rPr kumimoji="0" lang="it-IT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/>
                          <a:ea typeface="+mn-ea"/>
                          <a:cs typeface="+mn-cs"/>
                        </a:rPr>
                        <a:t>h 15 -17</a:t>
                      </a:r>
                      <a:endParaRPr lang="it-IT" sz="1800" dirty="0">
                        <a:solidFill>
                          <a:schemeClr val="tx1"/>
                        </a:solidFill>
                      </a:endParaRPr>
                    </a:p>
                  </a:txBody>
                  <a:tcPr marL="120311" marR="120311" marT="60155" marB="60155"/>
                </a:tc>
                <a:tc>
                  <a:txBody>
                    <a:bodyPr/>
                    <a:lstStyle/>
                    <a:p>
                      <a:r>
                        <a:rPr lang="it-IT" sz="1800" b="0" i="1" dirty="0"/>
                        <a:t> </a:t>
                      </a:r>
                      <a:r>
                        <a:rPr lang="it-IT" sz="1800" b="1" i="1" dirty="0"/>
                        <a:t>Prof Massimo Pasquini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i="0" dirty="0"/>
                        <a:t>Emergenze Psichiatriche</a:t>
                      </a:r>
                    </a:p>
                  </a:txBody>
                  <a:tcPr marL="120311" marR="120311" marT="60155" marB="6015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66238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iunioni ione">
  <a:themeElements>
    <a:clrScheme name="Riunioni ione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Riunioni 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iunioni 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978</TotalTime>
  <Words>207</Words>
  <Application>Microsoft Macintosh PowerPoint</Application>
  <PresentationFormat>Widescreen</PresentationFormat>
  <Paragraphs>69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 Black</vt:lpstr>
      <vt:lpstr>Century Gothic</vt:lpstr>
      <vt:lpstr>Wingdings 3</vt:lpstr>
      <vt:lpstr>Riunioni ione</vt:lpstr>
      <vt:lpstr>Emergenze medico chirurgiche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Emergenze medico chiruirgiche</dc:title>
  <dc:creator>Italia La Rosa</dc:creator>
  <cp:lastModifiedBy>francesco pugliese</cp:lastModifiedBy>
  <cp:revision>142</cp:revision>
  <cp:lastPrinted>2015-03-23T09:27:09Z</cp:lastPrinted>
  <dcterms:created xsi:type="dcterms:W3CDTF">2015-02-25T09:10:14Z</dcterms:created>
  <dcterms:modified xsi:type="dcterms:W3CDTF">2025-09-26T10:45:08Z</dcterms:modified>
</cp:coreProperties>
</file>