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400" r:id="rId3"/>
    <p:sldId id="402" r:id="rId4"/>
    <p:sldId id="401" r:id="rId5"/>
    <p:sldId id="404" r:id="rId6"/>
  </p:sldIdLst>
  <p:sldSz cx="9144000" cy="6858000" type="screen4x3"/>
  <p:notesSz cx="7315200" cy="96012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903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000000"/>
          </p15:clr>
        </p15:guide>
        <p15:guide id="2" pos="2304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0" roundtripDataSignature="AMtx7mjJI+CaBsg6PVXrOTI1mrhJwTsS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Di Pietro" initials="" lastIdx="2" clrIdx="0"/>
  <p:cmAuthor id="1" name="Roberto Baiocc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/>
    <p:restoredTop sz="94658"/>
  </p:normalViewPr>
  <p:slideViewPr>
    <p:cSldViewPr snapToGrid="0">
      <p:cViewPr varScale="1">
        <p:scale>
          <a:sx n="120" d="100"/>
          <a:sy n="120" d="100"/>
        </p:scale>
        <p:origin x="512" y="184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71" Type="http://schemas.openxmlformats.org/officeDocument/2006/relationships/commentAuthors" Target="commentAuthors.xml"/><Relationship Id="rId3" Type="http://schemas.openxmlformats.org/officeDocument/2006/relationships/slide" Target="slides/slide2.xml"/><Relationship Id="rId175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70" Type="http://customschemas.google.com/relationships/presentationmetadata" Target="metadata"/><Relationship Id="rId2" Type="http://schemas.openxmlformats.org/officeDocument/2006/relationships/slide" Target="slides/slide1.xml"/><Relationship Id="rId17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73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7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garantesmfn@uniroma1.it" TargetMode="External"/><Relationship Id="rId2" Type="http://schemas.openxmlformats.org/officeDocument/2006/relationships/hyperlink" Target="mailto:progetto.generact@gmail.com" TargetMode="External"/><Relationship Id="rId1" Type="http://schemas.openxmlformats.org/officeDocument/2006/relationships/hyperlink" Target="mailto:gep.bbcd@uniroma1.it" TargetMode="External"/><Relationship Id="rId4" Type="http://schemas.openxmlformats.org/officeDocument/2006/relationships/hyperlink" Target="mailto:consiglieradifiducia.sapienza@uniroma1.it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consiglieradifiducia.sapienza@uniroma1.it" TargetMode="External"/><Relationship Id="rId2" Type="http://schemas.openxmlformats.org/officeDocument/2006/relationships/hyperlink" Target="mailto:garantesmfn@uniroma1.it" TargetMode="External"/><Relationship Id="rId1" Type="http://schemas.openxmlformats.org/officeDocument/2006/relationships/hyperlink" Target="mailto:progetto.generact@gmail.co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consiglieradifiducia.sapienza@uniroma1.it" TargetMode="External"/><Relationship Id="rId2" Type="http://schemas.openxmlformats.org/officeDocument/2006/relationships/hyperlink" Target="mailto:progetto.generact@gmail.com" TargetMode="External"/><Relationship Id="rId1" Type="http://schemas.openxmlformats.org/officeDocument/2006/relationships/hyperlink" Target="mailto:gep.bbcd@uniroma1.it" TargetMode="External"/><Relationship Id="rId4" Type="http://schemas.openxmlformats.org/officeDocument/2006/relationships/hyperlink" Target="mailto:garantesmfn@uniroma1.i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garantesmfn@uniroma1.it" TargetMode="External"/><Relationship Id="rId2" Type="http://schemas.openxmlformats.org/officeDocument/2006/relationships/hyperlink" Target="mailto:consiglieradifiducia.sapienza@uniroma1.it" TargetMode="External"/><Relationship Id="rId1" Type="http://schemas.openxmlformats.org/officeDocument/2006/relationships/hyperlink" Target="mailto:progetto.generact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92961-7810-3644-BCCC-F2C79A83BF3B}" type="doc">
      <dgm:prSet loTypeId="urn:microsoft.com/office/officeart/2005/8/layout/vList5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74030A-85B4-8E40-87BC-D3518F5FDC2E}">
      <dgm:prSet phldrT="[Text]"/>
      <dgm:spPr/>
      <dgm:t>
        <a:bodyPr/>
        <a:lstStyle/>
        <a:p>
          <a:r>
            <a:rPr lang="en-US" dirty="0" err="1"/>
            <a:t>Commissione</a:t>
          </a:r>
          <a:r>
            <a:rPr lang="en-US" dirty="0"/>
            <a:t> GEP </a:t>
          </a:r>
        </a:p>
        <a:p>
          <a:r>
            <a:rPr lang="en-IT">
              <a:latin typeface="+mn-lt"/>
            </a:rPr>
            <a:t>(Gender Equality Plan) del Dipartimento</a:t>
          </a:r>
          <a:endParaRPr lang="en-US" dirty="0"/>
        </a:p>
      </dgm:t>
    </dgm:pt>
    <dgm:pt modelId="{D79BBAC8-188D-8A4C-9E3A-D89A5098206D}" type="parTrans" cxnId="{06C61A8B-358C-404E-A96F-01A577E6B0C6}">
      <dgm:prSet/>
      <dgm:spPr/>
      <dgm:t>
        <a:bodyPr/>
        <a:lstStyle/>
        <a:p>
          <a:endParaRPr lang="en-US"/>
        </a:p>
      </dgm:t>
    </dgm:pt>
    <dgm:pt modelId="{AA10BF4A-7EFA-5B46-9EB3-363B236E080C}" type="sibTrans" cxnId="{06C61A8B-358C-404E-A96F-01A577E6B0C6}">
      <dgm:prSet/>
      <dgm:spPr/>
      <dgm:t>
        <a:bodyPr/>
        <a:lstStyle/>
        <a:p>
          <a:endParaRPr lang="en-US"/>
        </a:p>
      </dgm:t>
    </dgm:pt>
    <dgm:pt modelId="{541DBE94-53DA-BB42-8AA7-16DE2EEDF5E7}">
      <dgm:prSet phldrT="[Text]"/>
      <dgm:spPr/>
      <dgm:t>
        <a:bodyPr/>
        <a:lstStyle/>
        <a:p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Lavora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sulla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promozione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dell’uguaglianza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di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genere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in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Dipartimento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attraverso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iniziative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ed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eventi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rivolte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a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studenti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docenti</a:t>
          </a:r>
          <a:endParaRPr lang="en-US" sz="1000" kern="1200" dirty="0"/>
        </a:p>
      </dgm:t>
    </dgm:pt>
    <dgm:pt modelId="{39B2374B-86EC-5644-BF69-1397DADC6CCC}" type="parTrans" cxnId="{16D6DD59-DFFD-A141-ADD7-E4E5089CF1F3}">
      <dgm:prSet/>
      <dgm:spPr/>
      <dgm:t>
        <a:bodyPr/>
        <a:lstStyle/>
        <a:p>
          <a:endParaRPr lang="en-US"/>
        </a:p>
      </dgm:t>
    </dgm:pt>
    <dgm:pt modelId="{B7472928-7401-C849-B751-BB865B9105B7}" type="sibTrans" cxnId="{16D6DD59-DFFD-A141-ADD7-E4E5089CF1F3}">
      <dgm:prSet/>
      <dgm:spPr/>
      <dgm:t>
        <a:bodyPr/>
        <a:lstStyle/>
        <a:p>
          <a:endParaRPr lang="en-US"/>
        </a:p>
      </dgm:t>
    </dgm:pt>
    <dgm:pt modelId="{23F7EB18-F96A-4845-AF96-1830CD0AAB40}">
      <dgm:prSet phldrT="[Text]" custT="1"/>
      <dgm:spPr/>
      <dgm:t>
        <a:bodyPr/>
        <a:lstStyle/>
        <a:p>
          <a:r>
            <a:rPr lang="en-US" sz="1000" kern="1200" dirty="0"/>
            <a:t> </a:t>
          </a: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gep.bbcd@uniroma1.it</a:t>
          </a: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Calibri" panose="020F0502020204030204" pitchFamily="34" charset="0"/>
            </a:rPr>
            <a:t> </a:t>
          </a:r>
        </a:p>
      </dgm:t>
    </dgm:pt>
    <dgm:pt modelId="{945EA596-85AC-CE46-8D79-1B98EDC48318}" type="parTrans" cxnId="{A85DDF28-689F-D947-9BC7-65668B3C02DF}">
      <dgm:prSet/>
      <dgm:spPr/>
      <dgm:t>
        <a:bodyPr/>
        <a:lstStyle/>
        <a:p>
          <a:endParaRPr lang="en-US"/>
        </a:p>
      </dgm:t>
    </dgm:pt>
    <dgm:pt modelId="{86E6AE7D-543C-D040-AD27-7DA46C4EF0AB}" type="sibTrans" cxnId="{A85DDF28-689F-D947-9BC7-65668B3C02DF}">
      <dgm:prSet/>
      <dgm:spPr/>
      <dgm:t>
        <a:bodyPr/>
        <a:lstStyle/>
        <a:p>
          <a:endParaRPr lang="en-US"/>
        </a:p>
      </dgm:t>
    </dgm:pt>
    <dgm:pt modelId="{BDF343FE-9B1D-FD4D-AD43-833E9376E073}">
      <dgm:prSet phldrT="[Text]"/>
      <dgm:spPr/>
      <dgm:t>
        <a:bodyPr/>
        <a:lstStyle/>
        <a:p>
          <a:pPr>
            <a:buSzPts val="1400"/>
          </a:pPr>
          <a:r>
            <a:rPr lang="en-US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Progetto GENERACT</a:t>
          </a:r>
          <a:endParaRPr lang="en-US" dirty="0">
            <a:solidFill>
              <a:schemeClr val="bg1"/>
            </a:solidFill>
          </a:endParaRPr>
        </a:p>
      </dgm:t>
    </dgm:pt>
    <dgm:pt modelId="{E027F974-3614-9B40-8261-676EE0F2A271}" type="parTrans" cxnId="{53F406AE-8F70-A340-B0AC-762962DD0159}">
      <dgm:prSet/>
      <dgm:spPr/>
      <dgm:t>
        <a:bodyPr/>
        <a:lstStyle/>
        <a:p>
          <a:endParaRPr lang="en-US"/>
        </a:p>
      </dgm:t>
    </dgm:pt>
    <dgm:pt modelId="{3E8A5A04-FED7-0744-9FE4-5C21DD637AD9}" type="sibTrans" cxnId="{53F406AE-8F70-A340-B0AC-762962DD0159}">
      <dgm:prSet/>
      <dgm:spPr/>
      <dgm:t>
        <a:bodyPr/>
        <a:lstStyle/>
        <a:p>
          <a:endParaRPr lang="en-US"/>
        </a:p>
      </dgm:t>
    </dgm:pt>
    <dgm:pt modelId="{B21CC9EC-1D2E-9E44-8007-A3DF3BC32738}">
      <dgm:prSet phldrT="[Text]"/>
      <dgm:spPr/>
      <dgm:t>
        <a:bodyPr/>
        <a:lstStyle/>
        <a:p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S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egretariato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sociale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di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orientamento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ai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servizi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antiviolenza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e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antidiscriminazione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di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genere</a:t>
          </a:r>
          <a:endParaRPr lang="en-US" sz="1000" kern="1200" dirty="0"/>
        </a:p>
      </dgm:t>
    </dgm:pt>
    <dgm:pt modelId="{6B5BFCF1-D6F0-8C4C-9670-31708FA776E5}" type="parTrans" cxnId="{F089B0A0-E1C4-A24C-8E8E-90F21CBA8D32}">
      <dgm:prSet/>
      <dgm:spPr/>
      <dgm:t>
        <a:bodyPr/>
        <a:lstStyle/>
        <a:p>
          <a:endParaRPr lang="en-US"/>
        </a:p>
      </dgm:t>
    </dgm:pt>
    <dgm:pt modelId="{171A0DB1-0BE5-3F48-B69C-00979CEB4ACF}" type="sibTrans" cxnId="{F089B0A0-E1C4-A24C-8E8E-90F21CBA8D32}">
      <dgm:prSet/>
      <dgm:spPr/>
      <dgm:t>
        <a:bodyPr/>
        <a:lstStyle/>
        <a:p>
          <a:endParaRPr lang="en-US"/>
        </a:p>
      </dgm:t>
    </dgm:pt>
    <dgm:pt modelId="{EF5C2FC4-080D-704E-9D4B-0619169D923D}">
      <dgm:prSet phldrT="[Text]" custT="1"/>
      <dgm:spPr/>
      <dgm:t>
        <a:bodyPr/>
        <a:lstStyle/>
        <a:p>
          <a:r>
            <a:rPr lang="en-GB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progetto.generact@gmail.com</a:t>
          </a:r>
          <a:endParaRPr lang="en-US" sz="1000" kern="1200" dirty="0">
            <a:solidFill>
              <a:srgbClr val="822433">
                <a:lumMod val="50000"/>
              </a:srgbClr>
            </a:solidFill>
            <a:latin typeface="Arial"/>
            <a:ea typeface="+mn-ea"/>
            <a:cs typeface="Calibri" panose="020F0502020204030204" pitchFamily="34" charset="0"/>
          </a:endParaRPr>
        </a:p>
      </dgm:t>
    </dgm:pt>
    <dgm:pt modelId="{2F88E568-ED32-C546-BE51-8BF582657C80}" type="parTrans" cxnId="{3FB8037C-E1F1-544A-94DC-46A0A8F24D6E}">
      <dgm:prSet/>
      <dgm:spPr/>
      <dgm:t>
        <a:bodyPr/>
        <a:lstStyle/>
        <a:p>
          <a:endParaRPr lang="en-US"/>
        </a:p>
      </dgm:t>
    </dgm:pt>
    <dgm:pt modelId="{4E66D461-BC12-2446-B7B2-7164EEB0487A}" type="sibTrans" cxnId="{3FB8037C-E1F1-544A-94DC-46A0A8F24D6E}">
      <dgm:prSet/>
      <dgm:spPr/>
      <dgm:t>
        <a:bodyPr/>
        <a:lstStyle/>
        <a:p>
          <a:endParaRPr lang="en-US"/>
        </a:p>
      </dgm:t>
    </dgm:pt>
    <dgm:pt modelId="{C47859C2-3418-3749-ADA9-61A687953191}">
      <dgm:prSet phldrT="[Text]"/>
      <dgm:spPr/>
      <dgm:t>
        <a:bodyPr/>
        <a:lstStyle/>
        <a:p>
          <a:pPr>
            <a:buSzPts val="1600"/>
          </a:pPr>
          <a:r>
            <a:rPr lang="en-IT">
              <a:solidFill>
                <a:schemeClr val="bg1"/>
              </a:solidFill>
              <a:latin typeface="+mn-lt"/>
            </a:rPr>
            <a:t>Consigliera di Fiducia</a:t>
          </a:r>
          <a:endParaRPr lang="en-US" dirty="0">
            <a:solidFill>
              <a:schemeClr val="bg1"/>
            </a:solidFill>
          </a:endParaRPr>
        </a:p>
      </dgm:t>
    </dgm:pt>
    <dgm:pt modelId="{AC2EF38B-824E-814B-8E35-F3BAF8EEF9DB}" type="parTrans" cxnId="{55E91A58-E0E6-434C-AAEA-45C930528449}">
      <dgm:prSet/>
      <dgm:spPr/>
      <dgm:t>
        <a:bodyPr/>
        <a:lstStyle/>
        <a:p>
          <a:endParaRPr lang="en-US"/>
        </a:p>
      </dgm:t>
    </dgm:pt>
    <dgm:pt modelId="{BE3DFB57-7467-6242-AC8C-7B0AF6504829}" type="sibTrans" cxnId="{55E91A58-E0E6-434C-AAEA-45C930528449}">
      <dgm:prSet/>
      <dgm:spPr/>
      <dgm:t>
        <a:bodyPr/>
        <a:lstStyle/>
        <a:p>
          <a:endParaRPr lang="en-US"/>
        </a:p>
      </dgm:t>
    </dgm:pt>
    <dgm:pt modelId="{BE02E82D-3EB3-0A41-9A30-6EA734ADC4A4}">
      <dgm:prSet phldrT="[Text]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Consulenza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assistenza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alle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vittime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di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molestie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sessuali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di Sapienza</a:t>
          </a:r>
          <a:endParaRPr lang="en-US" sz="1000" kern="1200" dirty="0"/>
        </a:p>
      </dgm:t>
    </dgm:pt>
    <dgm:pt modelId="{3F252892-CD95-634D-ACC8-794236A1F32B}" type="parTrans" cxnId="{5201AF73-212D-D94E-9E56-F79C656578ED}">
      <dgm:prSet/>
      <dgm:spPr/>
      <dgm:t>
        <a:bodyPr/>
        <a:lstStyle/>
        <a:p>
          <a:endParaRPr lang="en-US"/>
        </a:p>
      </dgm:t>
    </dgm:pt>
    <dgm:pt modelId="{881D3225-DE3A-844E-ADBC-5C9A1750AD63}" type="sibTrans" cxnId="{5201AF73-212D-D94E-9E56-F79C656578ED}">
      <dgm:prSet/>
      <dgm:spPr/>
      <dgm:t>
        <a:bodyPr/>
        <a:lstStyle/>
        <a:p>
          <a:endParaRPr lang="en-US"/>
        </a:p>
      </dgm:t>
    </dgm:pt>
    <dgm:pt modelId="{FCAB216F-0FA6-4747-AE92-87F11B599061}">
      <dgm:prSet phldrT="[Text]"/>
      <dgm:spPr/>
      <dgm:t>
        <a:bodyPr/>
        <a:lstStyle/>
        <a:p>
          <a:r>
            <a:rPr lang="en-US" sz="1000" kern="1200" dirty="0"/>
            <a:t>https://</a:t>
          </a:r>
          <a:r>
            <a:rPr lang="en-US" sz="1000" kern="1200" dirty="0" err="1"/>
            <a:t>www.instagram.com</a:t>
          </a:r>
          <a:r>
            <a:rPr lang="en-US" sz="1000" kern="1200" dirty="0"/>
            <a:t>/</a:t>
          </a:r>
          <a:r>
            <a:rPr lang="en-US" sz="1000" kern="1200" dirty="0" err="1"/>
            <a:t>generact</a:t>
          </a:r>
          <a:r>
            <a:rPr lang="en-US" sz="1000" kern="1200" dirty="0"/>
            <a:t>_/</a:t>
          </a:r>
        </a:p>
      </dgm:t>
    </dgm:pt>
    <dgm:pt modelId="{EFA526DB-F078-4048-A96B-111129C6458E}" type="parTrans" cxnId="{7442B804-2C5F-8D4A-B8FE-73BD93F6ED28}">
      <dgm:prSet/>
      <dgm:spPr/>
      <dgm:t>
        <a:bodyPr/>
        <a:lstStyle/>
        <a:p>
          <a:endParaRPr lang="en-US"/>
        </a:p>
      </dgm:t>
    </dgm:pt>
    <dgm:pt modelId="{EE2CFE58-CB50-E442-9BDE-B29AEF52E48A}" type="sibTrans" cxnId="{7442B804-2C5F-8D4A-B8FE-73BD93F6ED28}">
      <dgm:prSet/>
      <dgm:spPr/>
      <dgm:t>
        <a:bodyPr/>
        <a:lstStyle/>
        <a:p>
          <a:endParaRPr lang="en-US"/>
        </a:p>
      </dgm:t>
    </dgm:pt>
    <dgm:pt modelId="{3AFF9654-3CBF-6D4C-B24A-B2E4F2DE660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Safe Zone in </a:t>
          </a:r>
          <a:r>
            <a:rPr lang="en-US" dirty="0" err="1">
              <a:solidFill>
                <a:schemeClr val="bg1"/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Dipartimento</a:t>
          </a:r>
          <a:endParaRPr lang="en-US" dirty="0">
            <a:solidFill>
              <a:schemeClr val="bg1"/>
            </a:solidFill>
          </a:endParaRPr>
        </a:p>
      </dgm:t>
    </dgm:pt>
    <dgm:pt modelId="{3573867E-C5D7-2C4E-95D9-2600D8152284}" type="parTrans" cxnId="{A775B44C-3F03-2149-94FB-6FC9257B39AD}">
      <dgm:prSet/>
      <dgm:spPr/>
      <dgm:t>
        <a:bodyPr/>
        <a:lstStyle/>
        <a:p>
          <a:endParaRPr lang="en-US"/>
        </a:p>
      </dgm:t>
    </dgm:pt>
    <dgm:pt modelId="{9BB65D8C-6C69-9240-90A2-E1F5D9F29DEB}" type="sibTrans" cxnId="{A775B44C-3F03-2149-94FB-6FC9257B39AD}">
      <dgm:prSet/>
      <dgm:spPr/>
      <dgm:t>
        <a:bodyPr/>
        <a:lstStyle/>
        <a:p>
          <a:endParaRPr lang="en-US"/>
        </a:p>
      </dgm:t>
    </dgm:pt>
    <dgm:pt modelId="{0FD9A242-6C4C-744C-8369-DB9672512B88}">
      <dgm:prSet/>
      <dgm:spPr/>
      <dgm:t>
        <a:bodyPr/>
        <a:lstStyle/>
        <a:p>
          <a:r>
            <a:rPr lang="en-US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Persone</a:t>
          </a:r>
          <a:r>
            <a:rPr lang="en-US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 </a:t>
          </a:r>
          <a:r>
            <a:rPr lang="en-US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formate</a:t>
          </a:r>
          <a:r>
            <a:rPr lang="en-US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 per </a:t>
          </a:r>
          <a:r>
            <a:rPr lang="en-US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fornire</a:t>
          </a:r>
          <a:r>
            <a:rPr lang="en-US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 </a:t>
          </a:r>
          <a:r>
            <a:rPr lang="en-US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supporto</a:t>
          </a:r>
          <a:r>
            <a:rPr lang="en-US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 </a:t>
          </a:r>
          <a:r>
            <a:rPr lang="en-US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alle </a:t>
          </a:r>
          <a:r>
            <a:rPr lang="en-US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persone</a:t>
          </a:r>
          <a:r>
            <a:rPr lang="en-US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LGBTQ+ e per la </a:t>
          </a:r>
          <a:r>
            <a:rPr lang="en-US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prevenzione</a:t>
          </a:r>
          <a:r>
            <a:rPr lang="en-US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della</a:t>
          </a:r>
          <a:r>
            <a:rPr lang="en-US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violenza</a:t>
          </a:r>
          <a:r>
            <a:rPr lang="en-US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di </a:t>
          </a:r>
          <a:r>
            <a:rPr lang="en-US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genere</a:t>
          </a:r>
          <a:endParaRPr lang="en-US" dirty="0"/>
        </a:p>
      </dgm:t>
    </dgm:pt>
    <dgm:pt modelId="{42AF30B3-4B82-5F4A-A307-881F2DD11F0C}" type="parTrans" cxnId="{5D7748E7-A8D4-6F44-ABF9-C8B11E27125E}">
      <dgm:prSet/>
      <dgm:spPr/>
      <dgm:t>
        <a:bodyPr/>
        <a:lstStyle/>
        <a:p>
          <a:endParaRPr lang="en-US"/>
        </a:p>
      </dgm:t>
    </dgm:pt>
    <dgm:pt modelId="{EABC1AC1-179F-F84A-9FF3-EFC9035E8F1D}" type="sibTrans" cxnId="{5D7748E7-A8D4-6F44-ABF9-C8B11E27125E}">
      <dgm:prSet/>
      <dgm:spPr/>
      <dgm:t>
        <a:bodyPr/>
        <a:lstStyle/>
        <a:p>
          <a:endParaRPr lang="en-US"/>
        </a:p>
      </dgm:t>
    </dgm:pt>
    <dgm:pt modelId="{03B103AE-EE8E-5846-BA84-76508F88F382}">
      <dgm:prSet/>
      <dgm:spPr/>
      <dgm:t>
        <a:bodyPr/>
        <a:lstStyle/>
        <a:p>
          <a:r>
            <a:rPr lang="en-IT">
              <a:solidFill>
                <a:schemeClr val="bg1"/>
              </a:solidFill>
              <a:latin typeface="+mn-lt"/>
            </a:rPr>
            <a:t>Garante delle studentesse e degli studenti della Facoltà di Scienze Matematiche Fisiche e Naturali</a:t>
          </a:r>
          <a:endParaRPr lang="en-IT" dirty="0">
            <a:solidFill>
              <a:schemeClr val="bg1"/>
            </a:solidFill>
            <a:latin typeface="+mn-lt"/>
          </a:endParaRPr>
        </a:p>
      </dgm:t>
    </dgm:pt>
    <dgm:pt modelId="{1EE3BD32-B0B4-7946-AE8F-AAE78D0835CB}" type="parTrans" cxnId="{B80C50DE-56D7-9C49-83A1-A69BD3922798}">
      <dgm:prSet/>
      <dgm:spPr/>
      <dgm:t>
        <a:bodyPr/>
        <a:lstStyle/>
        <a:p>
          <a:endParaRPr lang="en-US"/>
        </a:p>
      </dgm:t>
    </dgm:pt>
    <dgm:pt modelId="{AF090379-0F46-8A47-99D5-16FCA690B4AF}" type="sibTrans" cxnId="{B80C50DE-56D7-9C49-83A1-A69BD3922798}">
      <dgm:prSet/>
      <dgm:spPr/>
      <dgm:t>
        <a:bodyPr/>
        <a:lstStyle/>
        <a:p>
          <a:endParaRPr lang="en-US"/>
        </a:p>
      </dgm:t>
    </dgm:pt>
    <dgm:pt modelId="{9097CD95-2162-0744-8B73-FDDD65D16C20}">
      <dgm:prSet/>
      <dgm:spPr/>
      <dgm:t>
        <a:bodyPr/>
        <a:lstStyle/>
        <a:p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disposizione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dell’Osservatorio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studentesco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per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assisterlo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nell’esercizio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delle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sue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funzioni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 per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ricevere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eventuali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reclami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,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osservazioni</a:t>
          </a:r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 </a:t>
          </a:r>
          <a:r>
            <a:rPr lang="en-GB" b="0" i="0" u="none" strike="noStrike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proposte</a:t>
          </a:r>
          <a:endParaRPr lang="en-US" dirty="0"/>
        </a:p>
      </dgm:t>
    </dgm:pt>
    <dgm:pt modelId="{5EEAD68E-63FE-0142-B4E2-90F9C7B1DA83}" type="parTrans" cxnId="{172515F9-350B-C74C-B9CE-4F614C438DF8}">
      <dgm:prSet/>
      <dgm:spPr/>
      <dgm:t>
        <a:bodyPr/>
        <a:lstStyle/>
        <a:p>
          <a:endParaRPr lang="en-US"/>
        </a:p>
      </dgm:t>
    </dgm:pt>
    <dgm:pt modelId="{0505BAD1-1CBE-9343-A9B6-20C0CEB6B41E}" type="sibTrans" cxnId="{172515F9-350B-C74C-B9CE-4F614C438DF8}">
      <dgm:prSet/>
      <dgm:spPr/>
      <dgm:t>
        <a:bodyPr/>
        <a:lstStyle/>
        <a:p>
          <a:endParaRPr lang="en-US"/>
        </a:p>
      </dgm:t>
    </dgm:pt>
    <dgm:pt modelId="{4DD24EB6-4AF7-6044-9DB1-6AD64E0AAED7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garantesmfn@uniroma1.it</a:t>
          </a:r>
          <a:endParaRPr lang="en-US" dirty="0"/>
        </a:p>
      </dgm:t>
    </dgm:pt>
    <dgm:pt modelId="{4C32E4C9-5BAC-8E46-8184-F6E598A5B47A}" type="parTrans" cxnId="{374724A0-906F-7E41-889C-4BE710CFCBC4}">
      <dgm:prSet/>
      <dgm:spPr/>
      <dgm:t>
        <a:bodyPr/>
        <a:lstStyle/>
        <a:p>
          <a:endParaRPr lang="en-US"/>
        </a:p>
      </dgm:t>
    </dgm:pt>
    <dgm:pt modelId="{D840A927-1C77-2E42-B91A-D19475466804}" type="sibTrans" cxnId="{374724A0-906F-7E41-889C-4BE710CFCBC4}">
      <dgm:prSet/>
      <dgm:spPr/>
      <dgm:t>
        <a:bodyPr/>
        <a:lstStyle/>
        <a:p>
          <a:endParaRPr lang="en-US"/>
        </a:p>
      </dgm:t>
    </dgm:pt>
    <dgm:pt modelId="{1544BD15-6C13-6D45-BBC8-16A80C69D10B}">
      <dgm:prSet phldrT="[Text]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consiglieradifiducia.sapienza@uniroma1.it</a:t>
          </a: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+mn-cs"/>
            </a:rPr>
            <a:t> </a:t>
          </a:r>
          <a:endParaRPr lang="en-US" sz="1000" kern="1200" dirty="0"/>
        </a:p>
      </dgm:t>
    </dgm:pt>
    <dgm:pt modelId="{180DB739-92AA-BE47-B355-A57D4AE7D1FD}" type="parTrans" cxnId="{67D2AAB5-D948-7147-ABB5-D33BF18EC04B}">
      <dgm:prSet/>
      <dgm:spPr/>
      <dgm:t>
        <a:bodyPr/>
        <a:lstStyle/>
        <a:p>
          <a:endParaRPr lang="en-US"/>
        </a:p>
      </dgm:t>
    </dgm:pt>
    <dgm:pt modelId="{F1B4580F-966A-6040-B05F-5FC18710C140}" type="sibTrans" cxnId="{67D2AAB5-D948-7147-ABB5-D33BF18EC04B}">
      <dgm:prSet/>
      <dgm:spPr/>
      <dgm:t>
        <a:bodyPr/>
        <a:lstStyle/>
        <a:p>
          <a:endParaRPr lang="en-US"/>
        </a:p>
      </dgm:t>
    </dgm:pt>
    <dgm:pt modelId="{04D0E397-DFEB-FB49-A047-FB353BC1D337}" type="pres">
      <dgm:prSet presAssocID="{26F92961-7810-3644-BCCC-F2C79A83BF3B}" presName="Name0" presStyleCnt="0">
        <dgm:presLayoutVars>
          <dgm:dir/>
          <dgm:animLvl val="lvl"/>
          <dgm:resizeHandles val="exact"/>
        </dgm:presLayoutVars>
      </dgm:prSet>
      <dgm:spPr/>
    </dgm:pt>
    <dgm:pt modelId="{82F8050A-A565-D54C-B6A2-C35998E8C655}" type="pres">
      <dgm:prSet presAssocID="{2274030A-85B4-8E40-87BC-D3518F5FDC2E}" presName="linNode" presStyleCnt="0"/>
      <dgm:spPr/>
    </dgm:pt>
    <dgm:pt modelId="{4CCE2324-C426-9648-8844-557BD3B9C043}" type="pres">
      <dgm:prSet presAssocID="{2274030A-85B4-8E40-87BC-D3518F5FDC2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7F91162-951A-2842-BFD2-87E5D1DC92A4}" type="pres">
      <dgm:prSet presAssocID="{2274030A-85B4-8E40-87BC-D3518F5FDC2E}" presName="descendantText" presStyleLbl="alignAccFollowNode1" presStyleIdx="0" presStyleCnt="5">
        <dgm:presLayoutVars>
          <dgm:bulletEnabled val="1"/>
        </dgm:presLayoutVars>
      </dgm:prSet>
      <dgm:spPr/>
    </dgm:pt>
    <dgm:pt modelId="{F9BED5E6-D3E5-674D-8C94-33FE09967AD5}" type="pres">
      <dgm:prSet presAssocID="{AA10BF4A-7EFA-5B46-9EB3-363B236E080C}" presName="sp" presStyleCnt="0"/>
      <dgm:spPr/>
    </dgm:pt>
    <dgm:pt modelId="{580BCCCA-0E78-AE45-8C32-E9062F95D682}" type="pres">
      <dgm:prSet presAssocID="{BDF343FE-9B1D-FD4D-AD43-833E9376E073}" presName="linNode" presStyleCnt="0"/>
      <dgm:spPr/>
    </dgm:pt>
    <dgm:pt modelId="{21842DB9-8DA1-9847-ADF3-4786D2D7830F}" type="pres">
      <dgm:prSet presAssocID="{BDF343FE-9B1D-FD4D-AD43-833E9376E07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09D25DB-A63A-2040-9CC4-59F8C68951DE}" type="pres">
      <dgm:prSet presAssocID="{BDF343FE-9B1D-FD4D-AD43-833E9376E073}" presName="descendantText" presStyleLbl="alignAccFollowNode1" presStyleIdx="1" presStyleCnt="5">
        <dgm:presLayoutVars>
          <dgm:bulletEnabled val="1"/>
        </dgm:presLayoutVars>
      </dgm:prSet>
      <dgm:spPr/>
    </dgm:pt>
    <dgm:pt modelId="{BDC3C2BB-8AB1-1843-B5E2-7FD79541D65B}" type="pres">
      <dgm:prSet presAssocID="{3E8A5A04-FED7-0744-9FE4-5C21DD637AD9}" presName="sp" presStyleCnt="0"/>
      <dgm:spPr/>
    </dgm:pt>
    <dgm:pt modelId="{48F63BE4-A543-4C46-A91F-2522716617ED}" type="pres">
      <dgm:prSet presAssocID="{C47859C2-3418-3749-ADA9-61A687953191}" presName="linNode" presStyleCnt="0"/>
      <dgm:spPr/>
    </dgm:pt>
    <dgm:pt modelId="{90D9ACCA-88A9-1748-91FD-F2916982AEB5}" type="pres">
      <dgm:prSet presAssocID="{C47859C2-3418-3749-ADA9-61A68795319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25CC4C1-628E-4041-80AE-7F16990C9473}" type="pres">
      <dgm:prSet presAssocID="{C47859C2-3418-3749-ADA9-61A687953191}" presName="descendantText" presStyleLbl="alignAccFollowNode1" presStyleIdx="2" presStyleCnt="5">
        <dgm:presLayoutVars>
          <dgm:bulletEnabled val="1"/>
        </dgm:presLayoutVars>
      </dgm:prSet>
      <dgm:spPr/>
    </dgm:pt>
    <dgm:pt modelId="{6AA636F1-4D44-1349-971E-D6384FD8C557}" type="pres">
      <dgm:prSet presAssocID="{BE3DFB57-7467-6242-AC8C-7B0AF6504829}" presName="sp" presStyleCnt="0"/>
      <dgm:spPr/>
    </dgm:pt>
    <dgm:pt modelId="{074CFF90-7B69-6C4B-A9A6-DC1155BBEE71}" type="pres">
      <dgm:prSet presAssocID="{3AFF9654-3CBF-6D4C-B24A-B2E4F2DE6604}" presName="linNode" presStyleCnt="0"/>
      <dgm:spPr/>
    </dgm:pt>
    <dgm:pt modelId="{C7E5AB4F-080F-E74E-8072-ED2DC3D07DAF}" type="pres">
      <dgm:prSet presAssocID="{3AFF9654-3CBF-6D4C-B24A-B2E4F2DE660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4A26C56-BC30-E943-BB8D-C9847C622654}" type="pres">
      <dgm:prSet presAssocID="{3AFF9654-3CBF-6D4C-B24A-B2E4F2DE6604}" presName="descendantText" presStyleLbl="alignAccFollowNode1" presStyleIdx="3" presStyleCnt="5">
        <dgm:presLayoutVars>
          <dgm:bulletEnabled val="1"/>
        </dgm:presLayoutVars>
      </dgm:prSet>
      <dgm:spPr/>
    </dgm:pt>
    <dgm:pt modelId="{98F42E67-1E3B-9541-B6D7-BEEAE31C41C7}" type="pres">
      <dgm:prSet presAssocID="{9BB65D8C-6C69-9240-90A2-E1F5D9F29DEB}" presName="sp" presStyleCnt="0"/>
      <dgm:spPr/>
    </dgm:pt>
    <dgm:pt modelId="{FFAD7492-8E41-F74A-8EE1-22BF8522E8AD}" type="pres">
      <dgm:prSet presAssocID="{03B103AE-EE8E-5846-BA84-76508F88F382}" presName="linNode" presStyleCnt="0"/>
      <dgm:spPr/>
    </dgm:pt>
    <dgm:pt modelId="{F1CC011A-8142-4B48-9030-42B8F51A84CF}" type="pres">
      <dgm:prSet presAssocID="{03B103AE-EE8E-5846-BA84-76508F88F38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C92F89F-F88C-6047-B5C6-5FE325E6DD09}" type="pres">
      <dgm:prSet presAssocID="{03B103AE-EE8E-5846-BA84-76508F88F38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336EE03-57B4-824E-9A1C-0110048D2103}" type="presOf" srcId="{26F92961-7810-3644-BCCC-F2C79A83BF3B}" destId="{04D0E397-DFEB-FB49-A047-FB353BC1D337}" srcOrd="0" destOrd="0" presId="urn:microsoft.com/office/officeart/2005/8/layout/vList5"/>
    <dgm:cxn modelId="{7442B804-2C5F-8D4A-B8FE-73BD93F6ED28}" srcId="{BDF343FE-9B1D-FD4D-AD43-833E9376E073}" destId="{FCAB216F-0FA6-4747-AE92-87F11B599061}" srcOrd="2" destOrd="0" parTransId="{EFA526DB-F078-4048-A96B-111129C6458E}" sibTransId="{EE2CFE58-CB50-E442-9BDE-B29AEF52E48A}"/>
    <dgm:cxn modelId="{83A71E14-248E-6C4C-8188-F7E97A75688E}" type="presOf" srcId="{BE02E82D-3EB3-0A41-9A30-6EA734ADC4A4}" destId="{F25CC4C1-628E-4041-80AE-7F16990C9473}" srcOrd="0" destOrd="0" presId="urn:microsoft.com/office/officeart/2005/8/layout/vList5"/>
    <dgm:cxn modelId="{3821CC1A-7073-DE40-ACFA-B2D9F1695D13}" type="presOf" srcId="{4DD24EB6-4AF7-6044-9DB1-6AD64E0AAED7}" destId="{CC92F89F-F88C-6047-B5C6-5FE325E6DD09}" srcOrd="0" destOrd="1" presId="urn:microsoft.com/office/officeart/2005/8/layout/vList5"/>
    <dgm:cxn modelId="{A85DDF28-689F-D947-9BC7-65668B3C02DF}" srcId="{2274030A-85B4-8E40-87BC-D3518F5FDC2E}" destId="{23F7EB18-F96A-4845-AF96-1830CD0AAB40}" srcOrd="1" destOrd="0" parTransId="{945EA596-85AC-CE46-8D79-1B98EDC48318}" sibTransId="{86E6AE7D-543C-D040-AD27-7DA46C4EF0AB}"/>
    <dgm:cxn modelId="{E1C23D3A-EFB6-414C-A624-8166BEDA655F}" type="presOf" srcId="{23F7EB18-F96A-4845-AF96-1830CD0AAB40}" destId="{F7F91162-951A-2842-BFD2-87E5D1DC92A4}" srcOrd="0" destOrd="1" presId="urn:microsoft.com/office/officeart/2005/8/layout/vList5"/>
    <dgm:cxn modelId="{A9333D42-8FCE-BD4B-99CF-F3206FD89612}" type="presOf" srcId="{2274030A-85B4-8E40-87BC-D3518F5FDC2E}" destId="{4CCE2324-C426-9648-8844-557BD3B9C043}" srcOrd="0" destOrd="0" presId="urn:microsoft.com/office/officeart/2005/8/layout/vList5"/>
    <dgm:cxn modelId="{05CD7C47-7AB6-C94E-BF3C-9374031CF2EB}" type="presOf" srcId="{B21CC9EC-1D2E-9E44-8007-A3DF3BC32738}" destId="{D09D25DB-A63A-2040-9CC4-59F8C68951DE}" srcOrd="0" destOrd="0" presId="urn:microsoft.com/office/officeart/2005/8/layout/vList5"/>
    <dgm:cxn modelId="{A775B44C-3F03-2149-94FB-6FC9257B39AD}" srcId="{26F92961-7810-3644-BCCC-F2C79A83BF3B}" destId="{3AFF9654-3CBF-6D4C-B24A-B2E4F2DE6604}" srcOrd="3" destOrd="0" parTransId="{3573867E-C5D7-2C4E-95D9-2600D8152284}" sibTransId="{9BB65D8C-6C69-9240-90A2-E1F5D9F29DEB}"/>
    <dgm:cxn modelId="{AD3FCD53-AA18-E046-A6FF-8FE1D4C8C491}" type="presOf" srcId="{C47859C2-3418-3749-ADA9-61A687953191}" destId="{90D9ACCA-88A9-1748-91FD-F2916982AEB5}" srcOrd="0" destOrd="0" presId="urn:microsoft.com/office/officeart/2005/8/layout/vList5"/>
    <dgm:cxn modelId="{55E91A58-E0E6-434C-AAEA-45C930528449}" srcId="{26F92961-7810-3644-BCCC-F2C79A83BF3B}" destId="{C47859C2-3418-3749-ADA9-61A687953191}" srcOrd="2" destOrd="0" parTransId="{AC2EF38B-824E-814B-8E35-F3BAF8EEF9DB}" sibTransId="{BE3DFB57-7467-6242-AC8C-7B0AF6504829}"/>
    <dgm:cxn modelId="{16D6DD59-DFFD-A141-ADD7-E4E5089CF1F3}" srcId="{2274030A-85B4-8E40-87BC-D3518F5FDC2E}" destId="{541DBE94-53DA-BB42-8AA7-16DE2EEDF5E7}" srcOrd="0" destOrd="0" parTransId="{39B2374B-86EC-5644-BF69-1397DADC6CCC}" sibTransId="{B7472928-7401-C849-B751-BB865B9105B7}"/>
    <dgm:cxn modelId="{9863395B-A341-644C-B15E-1CE4CEC2D61C}" type="presOf" srcId="{3AFF9654-3CBF-6D4C-B24A-B2E4F2DE6604}" destId="{C7E5AB4F-080F-E74E-8072-ED2DC3D07DAF}" srcOrd="0" destOrd="0" presId="urn:microsoft.com/office/officeart/2005/8/layout/vList5"/>
    <dgm:cxn modelId="{5201AF73-212D-D94E-9E56-F79C656578ED}" srcId="{C47859C2-3418-3749-ADA9-61A687953191}" destId="{BE02E82D-3EB3-0A41-9A30-6EA734ADC4A4}" srcOrd="0" destOrd="0" parTransId="{3F252892-CD95-634D-ACC8-794236A1F32B}" sibTransId="{881D3225-DE3A-844E-ADBC-5C9A1750AD63}"/>
    <dgm:cxn modelId="{8D2E8D75-8CBC-7344-87FC-F4C0C576AEC5}" type="presOf" srcId="{FCAB216F-0FA6-4747-AE92-87F11B599061}" destId="{D09D25DB-A63A-2040-9CC4-59F8C68951DE}" srcOrd="0" destOrd="2" presId="urn:microsoft.com/office/officeart/2005/8/layout/vList5"/>
    <dgm:cxn modelId="{13628D77-597E-A44E-83CC-337B5F34EE3B}" type="presOf" srcId="{BDF343FE-9B1D-FD4D-AD43-833E9376E073}" destId="{21842DB9-8DA1-9847-ADF3-4786D2D7830F}" srcOrd="0" destOrd="0" presId="urn:microsoft.com/office/officeart/2005/8/layout/vList5"/>
    <dgm:cxn modelId="{3FB8037C-E1F1-544A-94DC-46A0A8F24D6E}" srcId="{BDF343FE-9B1D-FD4D-AD43-833E9376E073}" destId="{EF5C2FC4-080D-704E-9D4B-0619169D923D}" srcOrd="1" destOrd="0" parTransId="{2F88E568-ED32-C546-BE51-8BF582657C80}" sibTransId="{4E66D461-BC12-2446-B7B2-7164EEB0487A}"/>
    <dgm:cxn modelId="{78952F89-29A0-BC4C-A7C0-232B8ECECE31}" type="presOf" srcId="{1544BD15-6C13-6D45-BBC8-16A80C69D10B}" destId="{F25CC4C1-628E-4041-80AE-7F16990C9473}" srcOrd="0" destOrd="1" presId="urn:microsoft.com/office/officeart/2005/8/layout/vList5"/>
    <dgm:cxn modelId="{06C61A8B-358C-404E-A96F-01A577E6B0C6}" srcId="{26F92961-7810-3644-BCCC-F2C79A83BF3B}" destId="{2274030A-85B4-8E40-87BC-D3518F5FDC2E}" srcOrd="0" destOrd="0" parTransId="{D79BBAC8-188D-8A4C-9E3A-D89A5098206D}" sibTransId="{AA10BF4A-7EFA-5B46-9EB3-363B236E080C}"/>
    <dgm:cxn modelId="{D7371CA0-6CCB-F44A-AC79-CCE78B19B877}" type="presOf" srcId="{EF5C2FC4-080D-704E-9D4B-0619169D923D}" destId="{D09D25DB-A63A-2040-9CC4-59F8C68951DE}" srcOrd="0" destOrd="1" presId="urn:microsoft.com/office/officeart/2005/8/layout/vList5"/>
    <dgm:cxn modelId="{374724A0-906F-7E41-889C-4BE710CFCBC4}" srcId="{03B103AE-EE8E-5846-BA84-76508F88F382}" destId="{4DD24EB6-4AF7-6044-9DB1-6AD64E0AAED7}" srcOrd="1" destOrd="0" parTransId="{4C32E4C9-5BAC-8E46-8184-F6E598A5B47A}" sibTransId="{D840A927-1C77-2E42-B91A-D19475466804}"/>
    <dgm:cxn modelId="{F089B0A0-E1C4-A24C-8E8E-90F21CBA8D32}" srcId="{BDF343FE-9B1D-FD4D-AD43-833E9376E073}" destId="{B21CC9EC-1D2E-9E44-8007-A3DF3BC32738}" srcOrd="0" destOrd="0" parTransId="{6B5BFCF1-D6F0-8C4C-9670-31708FA776E5}" sibTransId="{171A0DB1-0BE5-3F48-B69C-00979CEB4ACF}"/>
    <dgm:cxn modelId="{53F406AE-8F70-A340-B0AC-762962DD0159}" srcId="{26F92961-7810-3644-BCCC-F2C79A83BF3B}" destId="{BDF343FE-9B1D-FD4D-AD43-833E9376E073}" srcOrd="1" destOrd="0" parTransId="{E027F974-3614-9B40-8261-676EE0F2A271}" sibTransId="{3E8A5A04-FED7-0744-9FE4-5C21DD637AD9}"/>
    <dgm:cxn modelId="{67D2AAB5-D948-7147-ABB5-D33BF18EC04B}" srcId="{C47859C2-3418-3749-ADA9-61A687953191}" destId="{1544BD15-6C13-6D45-BBC8-16A80C69D10B}" srcOrd="1" destOrd="0" parTransId="{180DB739-92AA-BE47-B355-A57D4AE7D1FD}" sibTransId="{F1B4580F-966A-6040-B05F-5FC18710C140}"/>
    <dgm:cxn modelId="{B80C50DE-56D7-9C49-83A1-A69BD3922798}" srcId="{26F92961-7810-3644-BCCC-F2C79A83BF3B}" destId="{03B103AE-EE8E-5846-BA84-76508F88F382}" srcOrd="4" destOrd="0" parTransId="{1EE3BD32-B0B4-7946-AE8F-AAE78D0835CB}" sibTransId="{AF090379-0F46-8A47-99D5-16FCA690B4AF}"/>
    <dgm:cxn modelId="{5D7748E7-A8D4-6F44-ABF9-C8B11E27125E}" srcId="{3AFF9654-3CBF-6D4C-B24A-B2E4F2DE6604}" destId="{0FD9A242-6C4C-744C-8369-DB9672512B88}" srcOrd="0" destOrd="0" parTransId="{42AF30B3-4B82-5F4A-A307-881F2DD11F0C}" sibTransId="{EABC1AC1-179F-F84A-9FF3-EFC9035E8F1D}"/>
    <dgm:cxn modelId="{FA1343E9-FC55-0641-8A19-CB0B97A86E25}" type="presOf" srcId="{9097CD95-2162-0744-8B73-FDDD65D16C20}" destId="{CC92F89F-F88C-6047-B5C6-5FE325E6DD09}" srcOrd="0" destOrd="0" presId="urn:microsoft.com/office/officeart/2005/8/layout/vList5"/>
    <dgm:cxn modelId="{A3CBC9EC-8711-7D43-B329-D8C3AC680B1D}" type="presOf" srcId="{0FD9A242-6C4C-744C-8369-DB9672512B88}" destId="{44A26C56-BC30-E943-BB8D-C9847C622654}" srcOrd="0" destOrd="0" presId="urn:microsoft.com/office/officeart/2005/8/layout/vList5"/>
    <dgm:cxn modelId="{6417D1F2-D675-2E40-8564-822E8CE63BCD}" type="presOf" srcId="{541DBE94-53DA-BB42-8AA7-16DE2EEDF5E7}" destId="{F7F91162-951A-2842-BFD2-87E5D1DC92A4}" srcOrd="0" destOrd="0" presId="urn:microsoft.com/office/officeart/2005/8/layout/vList5"/>
    <dgm:cxn modelId="{911ECDF5-6ADE-3F41-A9C8-4D4539598A69}" type="presOf" srcId="{03B103AE-EE8E-5846-BA84-76508F88F382}" destId="{F1CC011A-8142-4B48-9030-42B8F51A84CF}" srcOrd="0" destOrd="0" presId="urn:microsoft.com/office/officeart/2005/8/layout/vList5"/>
    <dgm:cxn modelId="{172515F9-350B-C74C-B9CE-4F614C438DF8}" srcId="{03B103AE-EE8E-5846-BA84-76508F88F382}" destId="{9097CD95-2162-0744-8B73-FDDD65D16C20}" srcOrd="0" destOrd="0" parTransId="{5EEAD68E-63FE-0142-B4E2-90F9C7B1DA83}" sibTransId="{0505BAD1-1CBE-9343-A9B6-20C0CEB6B41E}"/>
    <dgm:cxn modelId="{5F554E9C-4468-E243-B68A-E969A9B7775B}" type="presParOf" srcId="{04D0E397-DFEB-FB49-A047-FB353BC1D337}" destId="{82F8050A-A565-D54C-B6A2-C35998E8C655}" srcOrd="0" destOrd="0" presId="urn:microsoft.com/office/officeart/2005/8/layout/vList5"/>
    <dgm:cxn modelId="{AF5977B2-D3AF-F346-B4A4-F50055D7593F}" type="presParOf" srcId="{82F8050A-A565-D54C-B6A2-C35998E8C655}" destId="{4CCE2324-C426-9648-8844-557BD3B9C043}" srcOrd="0" destOrd="0" presId="urn:microsoft.com/office/officeart/2005/8/layout/vList5"/>
    <dgm:cxn modelId="{CF7E545C-3325-FC4D-AF05-98805E3F7F24}" type="presParOf" srcId="{82F8050A-A565-D54C-B6A2-C35998E8C655}" destId="{F7F91162-951A-2842-BFD2-87E5D1DC92A4}" srcOrd="1" destOrd="0" presId="urn:microsoft.com/office/officeart/2005/8/layout/vList5"/>
    <dgm:cxn modelId="{8387138F-5F16-8546-96AF-641BEF069C2F}" type="presParOf" srcId="{04D0E397-DFEB-FB49-A047-FB353BC1D337}" destId="{F9BED5E6-D3E5-674D-8C94-33FE09967AD5}" srcOrd="1" destOrd="0" presId="urn:microsoft.com/office/officeart/2005/8/layout/vList5"/>
    <dgm:cxn modelId="{055ADAC3-26CC-2245-8D6B-E46B39E74ECE}" type="presParOf" srcId="{04D0E397-DFEB-FB49-A047-FB353BC1D337}" destId="{580BCCCA-0E78-AE45-8C32-E9062F95D682}" srcOrd="2" destOrd="0" presId="urn:microsoft.com/office/officeart/2005/8/layout/vList5"/>
    <dgm:cxn modelId="{271D9177-85DD-7543-A711-DB8D10FA82C5}" type="presParOf" srcId="{580BCCCA-0E78-AE45-8C32-E9062F95D682}" destId="{21842DB9-8DA1-9847-ADF3-4786D2D7830F}" srcOrd="0" destOrd="0" presId="urn:microsoft.com/office/officeart/2005/8/layout/vList5"/>
    <dgm:cxn modelId="{9DD79A8D-1379-8842-8F0A-E44BFD0D21B2}" type="presParOf" srcId="{580BCCCA-0E78-AE45-8C32-E9062F95D682}" destId="{D09D25DB-A63A-2040-9CC4-59F8C68951DE}" srcOrd="1" destOrd="0" presId="urn:microsoft.com/office/officeart/2005/8/layout/vList5"/>
    <dgm:cxn modelId="{4363004A-D114-EC4B-889C-DF9E5A50278C}" type="presParOf" srcId="{04D0E397-DFEB-FB49-A047-FB353BC1D337}" destId="{BDC3C2BB-8AB1-1843-B5E2-7FD79541D65B}" srcOrd="3" destOrd="0" presId="urn:microsoft.com/office/officeart/2005/8/layout/vList5"/>
    <dgm:cxn modelId="{9F1B3FD7-9BFB-DF4B-9861-0A6688BB7956}" type="presParOf" srcId="{04D0E397-DFEB-FB49-A047-FB353BC1D337}" destId="{48F63BE4-A543-4C46-A91F-2522716617ED}" srcOrd="4" destOrd="0" presId="urn:microsoft.com/office/officeart/2005/8/layout/vList5"/>
    <dgm:cxn modelId="{A3E035B9-2B7F-9941-915C-DAD420183A58}" type="presParOf" srcId="{48F63BE4-A543-4C46-A91F-2522716617ED}" destId="{90D9ACCA-88A9-1748-91FD-F2916982AEB5}" srcOrd="0" destOrd="0" presId="urn:microsoft.com/office/officeart/2005/8/layout/vList5"/>
    <dgm:cxn modelId="{E1705216-0406-CA4C-8175-A8371C9AAAC3}" type="presParOf" srcId="{48F63BE4-A543-4C46-A91F-2522716617ED}" destId="{F25CC4C1-628E-4041-80AE-7F16990C9473}" srcOrd="1" destOrd="0" presId="urn:microsoft.com/office/officeart/2005/8/layout/vList5"/>
    <dgm:cxn modelId="{839E8288-67C6-6A48-A990-FB10B7ABD147}" type="presParOf" srcId="{04D0E397-DFEB-FB49-A047-FB353BC1D337}" destId="{6AA636F1-4D44-1349-971E-D6384FD8C557}" srcOrd="5" destOrd="0" presId="urn:microsoft.com/office/officeart/2005/8/layout/vList5"/>
    <dgm:cxn modelId="{AB42C498-4E0D-0647-9D77-BBDC155CF3EB}" type="presParOf" srcId="{04D0E397-DFEB-FB49-A047-FB353BC1D337}" destId="{074CFF90-7B69-6C4B-A9A6-DC1155BBEE71}" srcOrd="6" destOrd="0" presId="urn:microsoft.com/office/officeart/2005/8/layout/vList5"/>
    <dgm:cxn modelId="{FFF6DEDD-7353-1049-9C70-26466CE3AE0E}" type="presParOf" srcId="{074CFF90-7B69-6C4B-A9A6-DC1155BBEE71}" destId="{C7E5AB4F-080F-E74E-8072-ED2DC3D07DAF}" srcOrd="0" destOrd="0" presId="urn:microsoft.com/office/officeart/2005/8/layout/vList5"/>
    <dgm:cxn modelId="{7F9132F0-6F08-6E4A-82D0-982E19E81322}" type="presParOf" srcId="{074CFF90-7B69-6C4B-A9A6-DC1155BBEE71}" destId="{44A26C56-BC30-E943-BB8D-C9847C622654}" srcOrd="1" destOrd="0" presId="urn:microsoft.com/office/officeart/2005/8/layout/vList5"/>
    <dgm:cxn modelId="{A883AFE0-B16C-B346-B4B4-8012C7DAAEDB}" type="presParOf" srcId="{04D0E397-DFEB-FB49-A047-FB353BC1D337}" destId="{98F42E67-1E3B-9541-B6D7-BEEAE31C41C7}" srcOrd="7" destOrd="0" presId="urn:microsoft.com/office/officeart/2005/8/layout/vList5"/>
    <dgm:cxn modelId="{30468D19-08C5-7441-B01B-DD98167BC4DA}" type="presParOf" srcId="{04D0E397-DFEB-FB49-A047-FB353BC1D337}" destId="{FFAD7492-8E41-F74A-8EE1-22BF8522E8AD}" srcOrd="8" destOrd="0" presId="urn:microsoft.com/office/officeart/2005/8/layout/vList5"/>
    <dgm:cxn modelId="{C10721B7-4A33-3A43-9A96-00F672A245F0}" type="presParOf" srcId="{FFAD7492-8E41-F74A-8EE1-22BF8522E8AD}" destId="{F1CC011A-8142-4B48-9030-42B8F51A84CF}" srcOrd="0" destOrd="0" presId="urn:microsoft.com/office/officeart/2005/8/layout/vList5"/>
    <dgm:cxn modelId="{B6452D88-316A-1C4D-BF7E-44BD51270251}" type="presParOf" srcId="{FFAD7492-8E41-F74A-8EE1-22BF8522E8AD}" destId="{CC92F89F-F88C-6047-B5C6-5FE325E6DD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92961-7810-3644-BCCC-F2C79A83BF3B}" type="doc">
      <dgm:prSet loTypeId="urn:microsoft.com/office/officeart/2005/8/layout/vList5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74030A-85B4-8E40-87BC-D3518F5FDC2E}">
      <dgm:prSet phldrT="[Text]"/>
      <dgm:spPr/>
      <dgm:t>
        <a:bodyPr/>
        <a:lstStyle/>
        <a:p>
          <a:r>
            <a:rPr lang="en-US"/>
            <a:t>GEP Commission 
(Gender Equality Plan) of the Department</a:t>
          </a:r>
          <a:endParaRPr lang="en-US" dirty="0"/>
        </a:p>
      </dgm:t>
    </dgm:pt>
    <dgm:pt modelId="{D79BBAC8-188D-8A4C-9E3A-D89A5098206D}" type="parTrans" cxnId="{06C61A8B-358C-404E-A96F-01A577E6B0C6}">
      <dgm:prSet/>
      <dgm:spPr/>
      <dgm:t>
        <a:bodyPr/>
        <a:lstStyle/>
        <a:p>
          <a:endParaRPr lang="en-US"/>
        </a:p>
      </dgm:t>
    </dgm:pt>
    <dgm:pt modelId="{AA10BF4A-7EFA-5B46-9EB3-363B236E080C}" type="sibTrans" cxnId="{06C61A8B-358C-404E-A96F-01A577E6B0C6}">
      <dgm:prSet/>
      <dgm:spPr/>
      <dgm:t>
        <a:bodyPr/>
        <a:lstStyle/>
        <a:p>
          <a:endParaRPr lang="en-US"/>
        </a:p>
      </dgm:t>
    </dgm:pt>
    <dgm:pt modelId="{541DBE94-53DA-BB42-8AA7-16DE2EEDF5E7}">
      <dgm:prSet phldrT="[Text]"/>
      <dgm:spPr/>
      <dgm:t>
        <a:bodyPr/>
        <a:lstStyle/>
        <a:p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works on the promotion of gender equality in the Department through initiatives and events aimed at students and teachers
 gep.bbcd@uniroma1.it</a:t>
          </a:r>
          <a:endParaRPr lang="en-US" sz="1000" kern="1200" dirty="0"/>
        </a:p>
      </dgm:t>
    </dgm:pt>
    <dgm:pt modelId="{39B2374B-86EC-5644-BF69-1397DADC6CCC}" type="parTrans" cxnId="{16D6DD59-DFFD-A141-ADD7-E4E5089CF1F3}">
      <dgm:prSet/>
      <dgm:spPr/>
      <dgm:t>
        <a:bodyPr/>
        <a:lstStyle/>
        <a:p>
          <a:endParaRPr lang="en-US"/>
        </a:p>
      </dgm:t>
    </dgm:pt>
    <dgm:pt modelId="{B7472928-7401-C849-B751-BB865B9105B7}" type="sibTrans" cxnId="{16D6DD59-DFFD-A141-ADD7-E4E5089CF1F3}">
      <dgm:prSet/>
      <dgm:spPr/>
      <dgm:t>
        <a:bodyPr/>
        <a:lstStyle/>
        <a:p>
          <a:endParaRPr lang="en-US"/>
        </a:p>
      </dgm:t>
    </dgm:pt>
    <dgm:pt modelId="{BDF343FE-9B1D-FD4D-AD43-833E9376E073}">
      <dgm:prSet phldrT="[Text]"/>
      <dgm:spPr/>
      <dgm:t>
        <a:bodyPr/>
        <a:lstStyle/>
        <a:p>
          <a:pPr>
            <a:buSzPts val="1400"/>
          </a:pPr>
          <a:r>
            <a:rPr lang="en-US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GENERACT Project</a:t>
          </a:r>
          <a:endParaRPr lang="en-US" dirty="0">
            <a:solidFill>
              <a:schemeClr val="bg1"/>
            </a:solidFill>
          </a:endParaRPr>
        </a:p>
      </dgm:t>
    </dgm:pt>
    <dgm:pt modelId="{E027F974-3614-9B40-8261-676EE0F2A271}" type="parTrans" cxnId="{53F406AE-8F70-A340-B0AC-762962DD0159}">
      <dgm:prSet/>
      <dgm:spPr/>
      <dgm:t>
        <a:bodyPr/>
        <a:lstStyle/>
        <a:p>
          <a:endParaRPr lang="en-US"/>
        </a:p>
      </dgm:t>
    </dgm:pt>
    <dgm:pt modelId="{3E8A5A04-FED7-0744-9FE4-5C21DD637AD9}" type="sibTrans" cxnId="{53F406AE-8F70-A340-B0AC-762962DD0159}">
      <dgm:prSet/>
      <dgm:spPr/>
      <dgm:t>
        <a:bodyPr/>
        <a:lstStyle/>
        <a:p>
          <a:endParaRPr lang="en-US"/>
        </a:p>
      </dgm:t>
    </dgm:pt>
    <dgm:pt modelId="{B21CC9EC-1D2E-9E44-8007-A3DF3BC32738}">
      <dgm:prSet phldrT="[Text]"/>
      <dgm:spPr/>
      <dgm:t>
        <a:bodyPr/>
        <a:lstStyle/>
        <a:p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Social Secretariat for orientation to anti-violence and anti-discrimination services</a:t>
          </a:r>
          <a:endParaRPr lang="en-US" sz="1000" kern="1200" dirty="0"/>
        </a:p>
      </dgm:t>
    </dgm:pt>
    <dgm:pt modelId="{6B5BFCF1-D6F0-8C4C-9670-31708FA776E5}" type="parTrans" cxnId="{F089B0A0-E1C4-A24C-8E8E-90F21CBA8D32}">
      <dgm:prSet/>
      <dgm:spPr/>
      <dgm:t>
        <a:bodyPr/>
        <a:lstStyle/>
        <a:p>
          <a:endParaRPr lang="en-US"/>
        </a:p>
      </dgm:t>
    </dgm:pt>
    <dgm:pt modelId="{171A0DB1-0BE5-3F48-B69C-00979CEB4ACF}" type="sibTrans" cxnId="{F089B0A0-E1C4-A24C-8E8E-90F21CBA8D32}">
      <dgm:prSet/>
      <dgm:spPr/>
      <dgm:t>
        <a:bodyPr/>
        <a:lstStyle/>
        <a:p>
          <a:endParaRPr lang="en-US"/>
        </a:p>
      </dgm:t>
    </dgm:pt>
    <dgm:pt modelId="{EF5C2FC4-080D-704E-9D4B-0619169D923D}">
      <dgm:prSet phldrT="[Text]" custT="1"/>
      <dgm:spPr/>
      <dgm:t>
        <a:bodyPr/>
        <a:lstStyle/>
        <a:p>
          <a:r>
            <a:rPr lang="en-GB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progetto.generact@gmail.com</a:t>
          </a:r>
          <a:endParaRPr lang="en-US" sz="1000" kern="1200" dirty="0">
            <a:solidFill>
              <a:srgbClr val="822433">
                <a:lumMod val="50000"/>
              </a:srgbClr>
            </a:solidFill>
            <a:latin typeface="Arial"/>
            <a:ea typeface="+mn-ea"/>
            <a:cs typeface="Calibri" panose="020F0502020204030204" pitchFamily="34" charset="0"/>
          </a:endParaRPr>
        </a:p>
      </dgm:t>
    </dgm:pt>
    <dgm:pt modelId="{2F88E568-ED32-C546-BE51-8BF582657C80}" type="parTrans" cxnId="{3FB8037C-E1F1-544A-94DC-46A0A8F24D6E}">
      <dgm:prSet/>
      <dgm:spPr/>
      <dgm:t>
        <a:bodyPr/>
        <a:lstStyle/>
        <a:p>
          <a:endParaRPr lang="en-US"/>
        </a:p>
      </dgm:t>
    </dgm:pt>
    <dgm:pt modelId="{4E66D461-BC12-2446-B7B2-7164EEB0487A}" type="sibTrans" cxnId="{3FB8037C-E1F1-544A-94DC-46A0A8F24D6E}">
      <dgm:prSet/>
      <dgm:spPr/>
      <dgm:t>
        <a:bodyPr/>
        <a:lstStyle/>
        <a:p>
          <a:endParaRPr lang="en-US"/>
        </a:p>
      </dgm:t>
    </dgm:pt>
    <dgm:pt modelId="{C47859C2-3418-3749-ADA9-61A687953191}">
      <dgm:prSet phldrT="[Text]"/>
      <dgm:spPr/>
      <dgm:t>
        <a:bodyPr/>
        <a:lstStyle/>
        <a:p>
          <a:pPr>
            <a:buSzPts val="1600"/>
          </a:pPr>
          <a:r>
            <a:rPr lang="en-IT">
              <a:solidFill>
                <a:schemeClr val="bg1"/>
              </a:solidFill>
              <a:latin typeface="+mn-lt"/>
            </a:rPr>
            <a:t>Confidential Counselor</a:t>
          </a:r>
          <a:endParaRPr lang="en-US" dirty="0">
            <a:solidFill>
              <a:schemeClr val="bg1"/>
            </a:solidFill>
          </a:endParaRPr>
        </a:p>
      </dgm:t>
    </dgm:pt>
    <dgm:pt modelId="{AC2EF38B-824E-814B-8E35-F3BAF8EEF9DB}" type="parTrans" cxnId="{55E91A58-E0E6-434C-AAEA-45C930528449}">
      <dgm:prSet/>
      <dgm:spPr/>
      <dgm:t>
        <a:bodyPr/>
        <a:lstStyle/>
        <a:p>
          <a:endParaRPr lang="en-US"/>
        </a:p>
      </dgm:t>
    </dgm:pt>
    <dgm:pt modelId="{BE3DFB57-7467-6242-AC8C-7B0AF6504829}" type="sibTrans" cxnId="{55E91A58-E0E6-434C-AAEA-45C930528449}">
      <dgm:prSet/>
      <dgm:spPr/>
      <dgm:t>
        <a:bodyPr/>
        <a:lstStyle/>
        <a:p>
          <a:endParaRPr lang="en-US"/>
        </a:p>
      </dgm:t>
    </dgm:pt>
    <dgm:pt modelId="{BE02E82D-3EB3-0A41-9A30-6EA734ADC4A4}">
      <dgm:prSet phldrT="[Text]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Advice and assistance to victims of sexual harassment by Sapienza</a:t>
          </a:r>
          <a:endParaRPr lang="en-US" sz="1000" kern="1200" dirty="0"/>
        </a:p>
      </dgm:t>
    </dgm:pt>
    <dgm:pt modelId="{3F252892-CD95-634D-ACC8-794236A1F32B}" type="parTrans" cxnId="{5201AF73-212D-D94E-9E56-F79C656578ED}">
      <dgm:prSet/>
      <dgm:spPr/>
      <dgm:t>
        <a:bodyPr/>
        <a:lstStyle/>
        <a:p>
          <a:endParaRPr lang="en-US"/>
        </a:p>
      </dgm:t>
    </dgm:pt>
    <dgm:pt modelId="{881D3225-DE3A-844E-ADBC-5C9A1750AD63}" type="sibTrans" cxnId="{5201AF73-212D-D94E-9E56-F79C656578ED}">
      <dgm:prSet/>
      <dgm:spPr/>
      <dgm:t>
        <a:bodyPr/>
        <a:lstStyle/>
        <a:p>
          <a:endParaRPr lang="en-US"/>
        </a:p>
      </dgm:t>
    </dgm:pt>
    <dgm:pt modelId="{FCAB216F-0FA6-4747-AE92-87F11B599061}">
      <dgm:prSet phldrT="[Text]"/>
      <dgm:spPr/>
      <dgm:t>
        <a:bodyPr/>
        <a:lstStyle/>
        <a:p>
          <a:r>
            <a:rPr lang="en-US" sz="1000" kern="1200"/>
            <a:t>https://www.instagram.com/generact_/</a:t>
          </a:r>
          <a:endParaRPr lang="en-US" sz="1000" kern="1200" dirty="0"/>
        </a:p>
      </dgm:t>
    </dgm:pt>
    <dgm:pt modelId="{EFA526DB-F078-4048-A96B-111129C6458E}" type="parTrans" cxnId="{7442B804-2C5F-8D4A-B8FE-73BD93F6ED28}">
      <dgm:prSet/>
      <dgm:spPr/>
      <dgm:t>
        <a:bodyPr/>
        <a:lstStyle/>
        <a:p>
          <a:endParaRPr lang="en-US"/>
        </a:p>
      </dgm:t>
    </dgm:pt>
    <dgm:pt modelId="{EE2CFE58-CB50-E442-9BDE-B29AEF52E48A}" type="sibTrans" cxnId="{7442B804-2C5F-8D4A-B8FE-73BD93F6ED28}">
      <dgm:prSet/>
      <dgm:spPr/>
      <dgm:t>
        <a:bodyPr/>
        <a:lstStyle/>
        <a:p>
          <a:endParaRPr lang="en-US"/>
        </a:p>
      </dgm:t>
    </dgm:pt>
    <dgm:pt modelId="{3AFF9654-3CBF-6D4C-B24A-B2E4F2DE660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Safe Zone in the Department</a:t>
          </a:r>
          <a:endParaRPr lang="en-US" dirty="0">
            <a:solidFill>
              <a:schemeClr val="bg1"/>
            </a:solidFill>
          </a:endParaRPr>
        </a:p>
      </dgm:t>
    </dgm:pt>
    <dgm:pt modelId="{3573867E-C5D7-2C4E-95D9-2600D8152284}" type="parTrans" cxnId="{A775B44C-3F03-2149-94FB-6FC9257B39AD}">
      <dgm:prSet/>
      <dgm:spPr/>
      <dgm:t>
        <a:bodyPr/>
        <a:lstStyle/>
        <a:p>
          <a:endParaRPr lang="en-US"/>
        </a:p>
      </dgm:t>
    </dgm:pt>
    <dgm:pt modelId="{9BB65D8C-6C69-9240-90A2-E1F5D9F29DEB}" type="sibTrans" cxnId="{A775B44C-3F03-2149-94FB-6FC9257B39AD}">
      <dgm:prSet/>
      <dgm:spPr/>
      <dgm:t>
        <a:bodyPr/>
        <a:lstStyle/>
        <a:p>
          <a:endParaRPr lang="en-US"/>
        </a:p>
      </dgm:t>
    </dgm:pt>
    <dgm:pt modelId="{0FD9A242-6C4C-744C-8369-DB9672512B88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People trained to provide support to LGBTQ+ people and for the prevention of gender-based violence</a:t>
          </a:r>
          <a:endParaRPr lang="en-US" dirty="0"/>
        </a:p>
      </dgm:t>
    </dgm:pt>
    <dgm:pt modelId="{42AF30B3-4B82-5F4A-A307-881F2DD11F0C}" type="parTrans" cxnId="{5D7748E7-A8D4-6F44-ABF9-C8B11E27125E}">
      <dgm:prSet/>
      <dgm:spPr/>
      <dgm:t>
        <a:bodyPr/>
        <a:lstStyle/>
        <a:p>
          <a:endParaRPr lang="en-US"/>
        </a:p>
      </dgm:t>
    </dgm:pt>
    <dgm:pt modelId="{EABC1AC1-179F-F84A-9FF3-EFC9035E8F1D}" type="sibTrans" cxnId="{5D7748E7-A8D4-6F44-ABF9-C8B11E27125E}">
      <dgm:prSet/>
      <dgm:spPr/>
      <dgm:t>
        <a:bodyPr/>
        <a:lstStyle/>
        <a:p>
          <a:endParaRPr lang="en-US"/>
        </a:p>
      </dgm:t>
    </dgm:pt>
    <dgm:pt modelId="{03B103AE-EE8E-5846-BA84-76508F88F382}">
      <dgm:prSet/>
      <dgm:spPr/>
      <dgm:t>
        <a:bodyPr/>
        <a:lstStyle/>
        <a:p>
          <a:r>
            <a:rPr lang="en-IT">
              <a:solidFill>
                <a:schemeClr val="bg1"/>
              </a:solidFill>
              <a:latin typeface="+mn-lt"/>
            </a:rPr>
            <a:t>Student Ombudsman of the Faculty of Mathematical, Physical and Natural Sciences</a:t>
          </a:r>
          <a:endParaRPr lang="en-IT" dirty="0">
            <a:solidFill>
              <a:schemeClr val="bg1"/>
            </a:solidFill>
            <a:latin typeface="+mn-lt"/>
          </a:endParaRPr>
        </a:p>
      </dgm:t>
    </dgm:pt>
    <dgm:pt modelId="{1EE3BD32-B0B4-7946-AE8F-AAE78D0835CB}" type="parTrans" cxnId="{B80C50DE-56D7-9C49-83A1-A69BD3922798}">
      <dgm:prSet/>
      <dgm:spPr/>
      <dgm:t>
        <a:bodyPr/>
        <a:lstStyle/>
        <a:p>
          <a:endParaRPr lang="en-US"/>
        </a:p>
      </dgm:t>
    </dgm:pt>
    <dgm:pt modelId="{AF090379-0F46-8A47-99D5-16FCA690B4AF}" type="sibTrans" cxnId="{B80C50DE-56D7-9C49-83A1-A69BD3922798}">
      <dgm:prSet/>
      <dgm:spPr/>
      <dgm:t>
        <a:bodyPr/>
        <a:lstStyle/>
        <a:p>
          <a:endParaRPr lang="en-US"/>
        </a:p>
      </dgm:t>
    </dgm:pt>
    <dgm:pt modelId="{9097CD95-2162-0744-8B73-FDDD65D16C20}">
      <dgm:prSet/>
      <dgm:spPr/>
      <dgm:t>
        <a:bodyPr/>
        <a:lstStyle/>
        <a:p>
          <a:r>
            <a:rPr lang="en-GB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available to the Student Observatory to assist it in the exercise of its functions and to receive any complaints, observations and proposals</a:t>
          </a:r>
          <a:endParaRPr lang="en-US" dirty="0"/>
        </a:p>
      </dgm:t>
    </dgm:pt>
    <dgm:pt modelId="{5EEAD68E-63FE-0142-B4E2-90F9C7B1DA83}" type="parTrans" cxnId="{172515F9-350B-C74C-B9CE-4F614C438DF8}">
      <dgm:prSet/>
      <dgm:spPr/>
      <dgm:t>
        <a:bodyPr/>
        <a:lstStyle/>
        <a:p>
          <a:endParaRPr lang="en-US"/>
        </a:p>
      </dgm:t>
    </dgm:pt>
    <dgm:pt modelId="{0505BAD1-1CBE-9343-A9B6-20C0CEB6B41E}" type="sibTrans" cxnId="{172515F9-350B-C74C-B9CE-4F614C438DF8}">
      <dgm:prSet/>
      <dgm:spPr/>
      <dgm:t>
        <a:bodyPr/>
        <a:lstStyle/>
        <a:p>
          <a:endParaRPr lang="en-US"/>
        </a:p>
      </dgm:t>
    </dgm:pt>
    <dgm:pt modelId="{4DD24EB6-4AF7-6044-9DB1-6AD64E0AAED7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garantesmfn@uniroma1.it</a:t>
          </a:r>
          <a:endParaRPr lang="en-US" dirty="0"/>
        </a:p>
      </dgm:t>
    </dgm:pt>
    <dgm:pt modelId="{4C32E4C9-5BAC-8E46-8184-F6E598A5B47A}" type="parTrans" cxnId="{374724A0-906F-7E41-889C-4BE710CFCBC4}">
      <dgm:prSet/>
      <dgm:spPr/>
      <dgm:t>
        <a:bodyPr/>
        <a:lstStyle/>
        <a:p>
          <a:endParaRPr lang="en-US"/>
        </a:p>
      </dgm:t>
    </dgm:pt>
    <dgm:pt modelId="{D840A927-1C77-2E42-B91A-D19475466804}" type="sibTrans" cxnId="{374724A0-906F-7E41-889C-4BE710CFCBC4}">
      <dgm:prSet/>
      <dgm:spPr/>
      <dgm:t>
        <a:bodyPr/>
        <a:lstStyle/>
        <a:p>
          <a:endParaRPr lang="en-US"/>
        </a:p>
      </dgm:t>
    </dgm:pt>
    <dgm:pt modelId="{1544BD15-6C13-6D45-BBC8-16A80C69D10B}">
      <dgm:prSet phldrT="[Text]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consiglieradifiducia.sapienza@uniroma1.it</a:t>
          </a: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+mn-cs"/>
            </a:rPr>
            <a:t> </a:t>
          </a:r>
          <a:endParaRPr lang="en-US" sz="1000" kern="1200" dirty="0"/>
        </a:p>
      </dgm:t>
    </dgm:pt>
    <dgm:pt modelId="{180DB739-92AA-BE47-B355-A57D4AE7D1FD}" type="parTrans" cxnId="{67D2AAB5-D948-7147-ABB5-D33BF18EC04B}">
      <dgm:prSet/>
      <dgm:spPr/>
      <dgm:t>
        <a:bodyPr/>
        <a:lstStyle/>
        <a:p>
          <a:endParaRPr lang="en-US"/>
        </a:p>
      </dgm:t>
    </dgm:pt>
    <dgm:pt modelId="{F1B4580F-966A-6040-B05F-5FC18710C140}" type="sibTrans" cxnId="{67D2AAB5-D948-7147-ABB5-D33BF18EC04B}">
      <dgm:prSet/>
      <dgm:spPr/>
      <dgm:t>
        <a:bodyPr/>
        <a:lstStyle/>
        <a:p>
          <a:endParaRPr lang="en-US"/>
        </a:p>
      </dgm:t>
    </dgm:pt>
    <dgm:pt modelId="{04D0E397-DFEB-FB49-A047-FB353BC1D337}" type="pres">
      <dgm:prSet presAssocID="{26F92961-7810-3644-BCCC-F2C79A83BF3B}" presName="Name0" presStyleCnt="0">
        <dgm:presLayoutVars>
          <dgm:dir/>
          <dgm:animLvl val="lvl"/>
          <dgm:resizeHandles val="exact"/>
        </dgm:presLayoutVars>
      </dgm:prSet>
      <dgm:spPr/>
    </dgm:pt>
    <dgm:pt modelId="{82F8050A-A565-D54C-B6A2-C35998E8C655}" type="pres">
      <dgm:prSet presAssocID="{2274030A-85B4-8E40-87BC-D3518F5FDC2E}" presName="linNode" presStyleCnt="0"/>
      <dgm:spPr/>
    </dgm:pt>
    <dgm:pt modelId="{4CCE2324-C426-9648-8844-557BD3B9C043}" type="pres">
      <dgm:prSet presAssocID="{2274030A-85B4-8E40-87BC-D3518F5FDC2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7F91162-951A-2842-BFD2-87E5D1DC92A4}" type="pres">
      <dgm:prSet presAssocID="{2274030A-85B4-8E40-87BC-D3518F5FDC2E}" presName="descendantText" presStyleLbl="alignAccFollowNode1" presStyleIdx="0" presStyleCnt="5">
        <dgm:presLayoutVars>
          <dgm:bulletEnabled val="1"/>
        </dgm:presLayoutVars>
      </dgm:prSet>
      <dgm:spPr/>
    </dgm:pt>
    <dgm:pt modelId="{F9BED5E6-D3E5-674D-8C94-33FE09967AD5}" type="pres">
      <dgm:prSet presAssocID="{AA10BF4A-7EFA-5B46-9EB3-363B236E080C}" presName="sp" presStyleCnt="0"/>
      <dgm:spPr/>
    </dgm:pt>
    <dgm:pt modelId="{580BCCCA-0E78-AE45-8C32-E9062F95D682}" type="pres">
      <dgm:prSet presAssocID="{BDF343FE-9B1D-FD4D-AD43-833E9376E073}" presName="linNode" presStyleCnt="0"/>
      <dgm:spPr/>
    </dgm:pt>
    <dgm:pt modelId="{21842DB9-8DA1-9847-ADF3-4786D2D7830F}" type="pres">
      <dgm:prSet presAssocID="{BDF343FE-9B1D-FD4D-AD43-833E9376E07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09D25DB-A63A-2040-9CC4-59F8C68951DE}" type="pres">
      <dgm:prSet presAssocID="{BDF343FE-9B1D-FD4D-AD43-833E9376E073}" presName="descendantText" presStyleLbl="alignAccFollowNode1" presStyleIdx="1" presStyleCnt="5">
        <dgm:presLayoutVars>
          <dgm:bulletEnabled val="1"/>
        </dgm:presLayoutVars>
      </dgm:prSet>
      <dgm:spPr/>
    </dgm:pt>
    <dgm:pt modelId="{BDC3C2BB-8AB1-1843-B5E2-7FD79541D65B}" type="pres">
      <dgm:prSet presAssocID="{3E8A5A04-FED7-0744-9FE4-5C21DD637AD9}" presName="sp" presStyleCnt="0"/>
      <dgm:spPr/>
    </dgm:pt>
    <dgm:pt modelId="{48F63BE4-A543-4C46-A91F-2522716617ED}" type="pres">
      <dgm:prSet presAssocID="{C47859C2-3418-3749-ADA9-61A687953191}" presName="linNode" presStyleCnt="0"/>
      <dgm:spPr/>
    </dgm:pt>
    <dgm:pt modelId="{90D9ACCA-88A9-1748-91FD-F2916982AEB5}" type="pres">
      <dgm:prSet presAssocID="{C47859C2-3418-3749-ADA9-61A68795319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25CC4C1-628E-4041-80AE-7F16990C9473}" type="pres">
      <dgm:prSet presAssocID="{C47859C2-3418-3749-ADA9-61A687953191}" presName="descendantText" presStyleLbl="alignAccFollowNode1" presStyleIdx="2" presStyleCnt="5">
        <dgm:presLayoutVars>
          <dgm:bulletEnabled val="1"/>
        </dgm:presLayoutVars>
      </dgm:prSet>
      <dgm:spPr/>
    </dgm:pt>
    <dgm:pt modelId="{6AA636F1-4D44-1349-971E-D6384FD8C557}" type="pres">
      <dgm:prSet presAssocID="{BE3DFB57-7467-6242-AC8C-7B0AF6504829}" presName="sp" presStyleCnt="0"/>
      <dgm:spPr/>
    </dgm:pt>
    <dgm:pt modelId="{074CFF90-7B69-6C4B-A9A6-DC1155BBEE71}" type="pres">
      <dgm:prSet presAssocID="{3AFF9654-3CBF-6D4C-B24A-B2E4F2DE6604}" presName="linNode" presStyleCnt="0"/>
      <dgm:spPr/>
    </dgm:pt>
    <dgm:pt modelId="{C7E5AB4F-080F-E74E-8072-ED2DC3D07DAF}" type="pres">
      <dgm:prSet presAssocID="{3AFF9654-3CBF-6D4C-B24A-B2E4F2DE660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4A26C56-BC30-E943-BB8D-C9847C622654}" type="pres">
      <dgm:prSet presAssocID="{3AFF9654-3CBF-6D4C-B24A-B2E4F2DE6604}" presName="descendantText" presStyleLbl="alignAccFollowNode1" presStyleIdx="3" presStyleCnt="5">
        <dgm:presLayoutVars>
          <dgm:bulletEnabled val="1"/>
        </dgm:presLayoutVars>
      </dgm:prSet>
      <dgm:spPr/>
    </dgm:pt>
    <dgm:pt modelId="{98F42E67-1E3B-9541-B6D7-BEEAE31C41C7}" type="pres">
      <dgm:prSet presAssocID="{9BB65D8C-6C69-9240-90A2-E1F5D9F29DEB}" presName="sp" presStyleCnt="0"/>
      <dgm:spPr/>
    </dgm:pt>
    <dgm:pt modelId="{FFAD7492-8E41-F74A-8EE1-22BF8522E8AD}" type="pres">
      <dgm:prSet presAssocID="{03B103AE-EE8E-5846-BA84-76508F88F382}" presName="linNode" presStyleCnt="0"/>
      <dgm:spPr/>
    </dgm:pt>
    <dgm:pt modelId="{F1CC011A-8142-4B48-9030-42B8F51A84CF}" type="pres">
      <dgm:prSet presAssocID="{03B103AE-EE8E-5846-BA84-76508F88F38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C92F89F-F88C-6047-B5C6-5FE325E6DD09}" type="pres">
      <dgm:prSet presAssocID="{03B103AE-EE8E-5846-BA84-76508F88F38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336EE03-57B4-824E-9A1C-0110048D2103}" type="presOf" srcId="{26F92961-7810-3644-BCCC-F2C79A83BF3B}" destId="{04D0E397-DFEB-FB49-A047-FB353BC1D337}" srcOrd="0" destOrd="0" presId="urn:microsoft.com/office/officeart/2005/8/layout/vList5"/>
    <dgm:cxn modelId="{7442B804-2C5F-8D4A-B8FE-73BD93F6ED28}" srcId="{BDF343FE-9B1D-FD4D-AD43-833E9376E073}" destId="{FCAB216F-0FA6-4747-AE92-87F11B599061}" srcOrd="2" destOrd="0" parTransId="{EFA526DB-F078-4048-A96B-111129C6458E}" sibTransId="{EE2CFE58-CB50-E442-9BDE-B29AEF52E48A}"/>
    <dgm:cxn modelId="{83A71E14-248E-6C4C-8188-F7E97A75688E}" type="presOf" srcId="{BE02E82D-3EB3-0A41-9A30-6EA734ADC4A4}" destId="{F25CC4C1-628E-4041-80AE-7F16990C9473}" srcOrd="0" destOrd="0" presId="urn:microsoft.com/office/officeart/2005/8/layout/vList5"/>
    <dgm:cxn modelId="{3821CC1A-7073-DE40-ACFA-B2D9F1695D13}" type="presOf" srcId="{4DD24EB6-4AF7-6044-9DB1-6AD64E0AAED7}" destId="{CC92F89F-F88C-6047-B5C6-5FE325E6DD09}" srcOrd="0" destOrd="1" presId="urn:microsoft.com/office/officeart/2005/8/layout/vList5"/>
    <dgm:cxn modelId="{A9333D42-8FCE-BD4B-99CF-F3206FD89612}" type="presOf" srcId="{2274030A-85B4-8E40-87BC-D3518F5FDC2E}" destId="{4CCE2324-C426-9648-8844-557BD3B9C043}" srcOrd="0" destOrd="0" presId="urn:microsoft.com/office/officeart/2005/8/layout/vList5"/>
    <dgm:cxn modelId="{05CD7C47-7AB6-C94E-BF3C-9374031CF2EB}" type="presOf" srcId="{B21CC9EC-1D2E-9E44-8007-A3DF3BC32738}" destId="{D09D25DB-A63A-2040-9CC4-59F8C68951DE}" srcOrd="0" destOrd="0" presId="urn:microsoft.com/office/officeart/2005/8/layout/vList5"/>
    <dgm:cxn modelId="{A775B44C-3F03-2149-94FB-6FC9257B39AD}" srcId="{26F92961-7810-3644-BCCC-F2C79A83BF3B}" destId="{3AFF9654-3CBF-6D4C-B24A-B2E4F2DE6604}" srcOrd="3" destOrd="0" parTransId="{3573867E-C5D7-2C4E-95D9-2600D8152284}" sibTransId="{9BB65D8C-6C69-9240-90A2-E1F5D9F29DEB}"/>
    <dgm:cxn modelId="{AD3FCD53-AA18-E046-A6FF-8FE1D4C8C491}" type="presOf" srcId="{C47859C2-3418-3749-ADA9-61A687953191}" destId="{90D9ACCA-88A9-1748-91FD-F2916982AEB5}" srcOrd="0" destOrd="0" presId="urn:microsoft.com/office/officeart/2005/8/layout/vList5"/>
    <dgm:cxn modelId="{55E91A58-E0E6-434C-AAEA-45C930528449}" srcId="{26F92961-7810-3644-BCCC-F2C79A83BF3B}" destId="{C47859C2-3418-3749-ADA9-61A687953191}" srcOrd="2" destOrd="0" parTransId="{AC2EF38B-824E-814B-8E35-F3BAF8EEF9DB}" sibTransId="{BE3DFB57-7467-6242-AC8C-7B0AF6504829}"/>
    <dgm:cxn modelId="{16D6DD59-DFFD-A141-ADD7-E4E5089CF1F3}" srcId="{2274030A-85B4-8E40-87BC-D3518F5FDC2E}" destId="{541DBE94-53DA-BB42-8AA7-16DE2EEDF5E7}" srcOrd="0" destOrd="0" parTransId="{39B2374B-86EC-5644-BF69-1397DADC6CCC}" sibTransId="{B7472928-7401-C849-B751-BB865B9105B7}"/>
    <dgm:cxn modelId="{9863395B-A341-644C-B15E-1CE4CEC2D61C}" type="presOf" srcId="{3AFF9654-3CBF-6D4C-B24A-B2E4F2DE6604}" destId="{C7E5AB4F-080F-E74E-8072-ED2DC3D07DAF}" srcOrd="0" destOrd="0" presId="urn:microsoft.com/office/officeart/2005/8/layout/vList5"/>
    <dgm:cxn modelId="{5201AF73-212D-D94E-9E56-F79C656578ED}" srcId="{C47859C2-3418-3749-ADA9-61A687953191}" destId="{BE02E82D-3EB3-0A41-9A30-6EA734ADC4A4}" srcOrd="0" destOrd="0" parTransId="{3F252892-CD95-634D-ACC8-794236A1F32B}" sibTransId="{881D3225-DE3A-844E-ADBC-5C9A1750AD63}"/>
    <dgm:cxn modelId="{8D2E8D75-8CBC-7344-87FC-F4C0C576AEC5}" type="presOf" srcId="{FCAB216F-0FA6-4747-AE92-87F11B599061}" destId="{D09D25DB-A63A-2040-9CC4-59F8C68951DE}" srcOrd="0" destOrd="2" presId="urn:microsoft.com/office/officeart/2005/8/layout/vList5"/>
    <dgm:cxn modelId="{13628D77-597E-A44E-83CC-337B5F34EE3B}" type="presOf" srcId="{BDF343FE-9B1D-FD4D-AD43-833E9376E073}" destId="{21842DB9-8DA1-9847-ADF3-4786D2D7830F}" srcOrd="0" destOrd="0" presId="urn:microsoft.com/office/officeart/2005/8/layout/vList5"/>
    <dgm:cxn modelId="{3FB8037C-E1F1-544A-94DC-46A0A8F24D6E}" srcId="{BDF343FE-9B1D-FD4D-AD43-833E9376E073}" destId="{EF5C2FC4-080D-704E-9D4B-0619169D923D}" srcOrd="1" destOrd="0" parTransId="{2F88E568-ED32-C546-BE51-8BF582657C80}" sibTransId="{4E66D461-BC12-2446-B7B2-7164EEB0487A}"/>
    <dgm:cxn modelId="{78952F89-29A0-BC4C-A7C0-232B8ECECE31}" type="presOf" srcId="{1544BD15-6C13-6D45-BBC8-16A80C69D10B}" destId="{F25CC4C1-628E-4041-80AE-7F16990C9473}" srcOrd="0" destOrd="1" presId="urn:microsoft.com/office/officeart/2005/8/layout/vList5"/>
    <dgm:cxn modelId="{06C61A8B-358C-404E-A96F-01A577E6B0C6}" srcId="{26F92961-7810-3644-BCCC-F2C79A83BF3B}" destId="{2274030A-85B4-8E40-87BC-D3518F5FDC2E}" srcOrd="0" destOrd="0" parTransId="{D79BBAC8-188D-8A4C-9E3A-D89A5098206D}" sibTransId="{AA10BF4A-7EFA-5B46-9EB3-363B236E080C}"/>
    <dgm:cxn modelId="{D7371CA0-6CCB-F44A-AC79-CCE78B19B877}" type="presOf" srcId="{EF5C2FC4-080D-704E-9D4B-0619169D923D}" destId="{D09D25DB-A63A-2040-9CC4-59F8C68951DE}" srcOrd="0" destOrd="1" presId="urn:microsoft.com/office/officeart/2005/8/layout/vList5"/>
    <dgm:cxn modelId="{374724A0-906F-7E41-889C-4BE710CFCBC4}" srcId="{03B103AE-EE8E-5846-BA84-76508F88F382}" destId="{4DD24EB6-4AF7-6044-9DB1-6AD64E0AAED7}" srcOrd="1" destOrd="0" parTransId="{4C32E4C9-5BAC-8E46-8184-F6E598A5B47A}" sibTransId="{D840A927-1C77-2E42-B91A-D19475466804}"/>
    <dgm:cxn modelId="{F089B0A0-E1C4-A24C-8E8E-90F21CBA8D32}" srcId="{BDF343FE-9B1D-FD4D-AD43-833E9376E073}" destId="{B21CC9EC-1D2E-9E44-8007-A3DF3BC32738}" srcOrd="0" destOrd="0" parTransId="{6B5BFCF1-D6F0-8C4C-9670-31708FA776E5}" sibTransId="{171A0DB1-0BE5-3F48-B69C-00979CEB4ACF}"/>
    <dgm:cxn modelId="{53F406AE-8F70-A340-B0AC-762962DD0159}" srcId="{26F92961-7810-3644-BCCC-F2C79A83BF3B}" destId="{BDF343FE-9B1D-FD4D-AD43-833E9376E073}" srcOrd="1" destOrd="0" parTransId="{E027F974-3614-9B40-8261-676EE0F2A271}" sibTransId="{3E8A5A04-FED7-0744-9FE4-5C21DD637AD9}"/>
    <dgm:cxn modelId="{67D2AAB5-D948-7147-ABB5-D33BF18EC04B}" srcId="{C47859C2-3418-3749-ADA9-61A687953191}" destId="{1544BD15-6C13-6D45-BBC8-16A80C69D10B}" srcOrd="1" destOrd="0" parTransId="{180DB739-92AA-BE47-B355-A57D4AE7D1FD}" sibTransId="{F1B4580F-966A-6040-B05F-5FC18710C140}"/>
    <dgm:cxn modelId="{B80C50DE-56D7-9C49-83A1-A69BD3922798}" srcId="{26F92961-7810-3644-BCCC-F2C79A83BF3B}" destId="{03B103AE-EE8E-5846-BA84-76508F88F382}" srcOrd="4" destOrd="0" parTransId="{1EE3BD32-B0B4-7946-AE8F-AAE78D0835CB}" sibTransId="{AF090379-0F46-8A47-99D5-16FCA690B4AF}"/>
    <dgm:cxn modelId="{5D7748E7-A8D4-6F44-ABF9-C8B11E27125E}" srcId="{3AFF9654-3CBF-6D4C-B24A-B2E4F2DE6604}" destId="{0FD9A242-6C4C-744C-8369-DB9672512B88}" srcOrd="0" destOrd="0" parTransId="{42AF30B3-4B82-5F4A-A307-881F2DD11F0C}" sibTransId="{EABC1AC1-179F-F84A-9FF3-EFC9035E8F1D}"/>
    <dgm:cxn modelId="{FA1343E9-FC55-0641-8A19-CB0B97A86E25}" type="presOf" srcId="{9097CD95-2162-0744-8B73-FDDD65D16C20}" destId="{CC92F89F-F88C-6047-B5C6-5FE325E6DD09}" srcOrd="0" destOrd="0" presId="urn:microsoft.com/office/officeart/2005/8/layout/vList5"/>
    <dgm:cxn modelId="{A3CBC9EC-8711-7D43-B329-D8C3AC680B1D}" type="presOf" srcId="{0FD9A242-6C4C-744C-8369-DB9672512B88}" destId="{44A26C56-BC30-E943-BB8D-C9847C622654}" srcOrd="0" destOrd="0" presId="urn:microsoft.com/office/officeart/2005/8/layout/vList5"/>
    <dgm:cxn modelId="{6417D1F2-D675-2E40-8564-822E8CE63BCD}" type="presOf" srcId="{541DBE94-53DA-BB42-8AA7-16DE2EEDF5E7}" destId="{F7F91162-951A-2842-BFD2-87E5D1DC92A4}" srcOrd="0" destOrd="0" presId="urn:microsoft.com/office/officeart/2005/8/layout/vList5"/>
    <dgm:cxn modelId="{911ECDF5-6ADE-3F41-A9C8-4D4539598A69}" type="presOf" srcId="{03B103AE-EE8E-5846-BA84-76508F88F382}" destId="{F1CC011A-8142-4B48-9030-42B8F51A84CF}" srcOrd="0" destOrd="0" presId="urn:microsoft.com/office/officeart/2005/8/layout/vList5"/>
    <dgm:cxn modelId="{172515F9-350B-C74C-B9CE-4F614C438DF8}" srcId="{03B103AE-EE8E-5846-BA84-76508F88F382}" destId="{9097CD95-2162-0744-8B73-FDDD65D16C20}" srcOrd="0" destOrd="0" parTransId="{5EEAD68E-63FE-0142-B4E2-90F9C7B1DA83}" sibTransId="{0505BAD1-1CBE-9343-A9B6-20C0CEB6B41E}"/>
    <dgm:cxn modelId="{5F554E9C-4468-E243-B68A-E969A9B7775B}" type="presParOf" srcId="{04D0E397-DFEB-FB49-A047-FB353BC1D337}" destId="{82F8050A-A565-D54C-B6A2-C35998E8C655}" srcOrd="0" destOrd="0" presId="urn:microsoft.com/office/officeart/2005/8/layout/vList5"/>
    <dgm:cxn modelId="{AF5977B2-D3AF-F346-B4A4-F50055D7593F}" type="presParOf" srcId="{82F8050A-A565-D54C-B6A2-C35998E8C655}" destId="{4CCE2324-C426-9648-8844-557BD3B9C043}" srcOrd="0" destOrd="0" presId="urn:microsoft.com/office/officeart/2005/8/layout/vList5"/>
    <dgm:cxn modelId="{CF7E545C-3325-FC4D-AF05-98805E3F7F24}" type="presParOf" srcId="{82F8050A-A565-D54C-B6A2-C35998E8C655}" destId="{F7F91162-951A-2842-BFD2-87E5D1DC92A4}" srcOrd="1" destOrd="0" presId="urn:microsoft.com/office/officeart/2005/8/layout/vList5"/>
    <dgm:cxn modelId="{8387138F-5F16-8546-96AF-641BEF069C2F}" type="presParOf" srcId="{04D0E397-DFEB-FB49-A047-FB353BC1D337}" destId="{F9BED5E6-D3E5-674D-8C94-33FE09967AD5}" srcOrd="1" destOrd="0" presId="urn:microsoft.com/office/officeart/2005/8/layout/vList5"/>
    <dgm:cxn modelId="{055ADAC3-26CC-2245-8D6B-E46B39E74ECE}" type="presParOf" srcId="{04D0E397-DFEB-FB49-A047-FB353BC1D337}" destId="{580BCCCA-0E78-AE45-8C32-E9062F95D682}" srcOrd="2" destOrd="0" presId="urn:microsoft.com/office/officeart/2005/8/layout/vList5"/>
    <dgm:cxn modelId="{271D9177-85DD-7543-A711-DB8D10FA82C5}" type="presParOf" srcId="{580BCCCA-0E78-AE45-8C32-E9062F95D682}" destId="{21842DB9-8DA1-9847-ADF3-4786D2D7830F}" srcOrd="0" destOrd="0" presId="urn:microsoft.com/office/officeart/2005/8/layout/vList5"/>
    <dgm:cxn modelId="{9DD79A8D-1379-8842-8F0A-E44BFD0D21B2}" type="presParOf" srcId="{580BCCCA-0E78-AE45-8C32-E9062F95D682}" destId="{D09D25DB-A63A-2040-9CC4-59F8C68951DE}" srcOrd="1" destOrd="0" presId="urn:microsoft.com/office/officeart/2005/8/layout/vList5"/>
    <dgm:cxn modelId="{4363004A-D114-EC4B-889C-DF9E5A50278C}" type="presParOf" srcId="{04D0E397-DFEB-FB49-A047-FB353BC1D337}" destId="{BDC3C2BB-8AB1-1843-B5E2-7FD79541D65B}" srcOrd="3" destOrd="0" presId="urn:microsoft.com/office/officeart/2005/8/layout/vList5"/>
    <dgm:cxn modelId="{9F1B3FD7-9BFB-DF4B-9861-0A6688BB7956}" type="presParOf" srcId="{04D0E397-DFEB-FB49-A047-FB353BC1D337}" destId="{48F63BE4-A543-4C46-A91F-2522716617ED}" srcOrd="4" destOrd="0" presId="urn:microsoft.com/office/officeart/2005/8/layout/vList5"/>
    <dgm:cxn modelId="{A3E035B9-2B7F-9941-915C-DAD420183A58}" type="presParOf" srcId="{48F63BE4-A543-4C46-A91F-2522716617ED}" destId="{90D9ACCA-88A9-1748-91FD-F2916982AEB5}" srcOrd="0" destOrd="0" presId="urn:microsoft.com/office/officeart/2005/8/layout/vList5"/>
    <dgm:cxn modelId="{E1705216-0406-CA4C-8175-A8371C9AAAC3}" type="presParOf" srcId="{48F63BE4-A543-4C46-A91F-2522716617ED}" destId="{F25CC4C1-628E-4041-80AE-7F16990C9473}" srcOrd="1" destOrd="0" presId="urn:microsoft.com/office/officeart/2005/8/layout/vList5"/>
    <dgm:cxn modelId="{839E8288-67C6-6A48-A990-FB10B7ABD147}" type="presParOf" srcId="{04D0E397-DFEB-FB49-A047-FB353BC1D337}" destId="{6AA636F1-4D44-1349-971E-D6384FD8C557}" srcOrd="5" destOrd="0" presId="urn:microsoft.com/office/officeart/2005/8/layout/vList5"/>
    <dgm:cxn modelId="{AB42C498-4E0D-0647-9D77-BBDC155CF3EB}" type="presParOf" srcId="{04D0E397-DFEB-FB49-A047-FB353BC1D337}" destId="{074CFF90-7B69-6C4B-A9A6-DC1155BBEE71}" srcOrd="6" destOrd="0" presId="urn:microsoft.com/office/officeart/2005/8/layout/vList5"/>
    <dgm:cxn modelId="{FFF6DEDD-7353-1049-9C70-26466CE3AE0E}" type="presParOf" srcId="{074CFF90-7B69-6C4B-A9A6-DC1155BBEE71}" destId="{C7E5AB4F-080F-E74E-8072-ED2DC3D07DAF}" srcOrd="0" destOrd="0" presId="urn:microsoft.com/office/officeart/2005/8/layout/vList5"/>
    <dgm:cxn modelId="{7F9132F0-6F08-6E4A-82D0-982E19E81322}" type="presParOf" srcId="{074CFF90-7B69-6C4B-A9A6-DC1155BBEE71}" destId="{44A26C56-BC30-E943-BB8D-C9847C622654}" srcOrd="1" destOrd="0" presId="urn:microsoft.com/office/officeart/2005/8/layout/vList5"/>
    <dgm:cxn modelId="{A883AFE0-B16C-B346-B4B4-8012C7DAAEDB}" type="presParOf" srcId="{04D0E397-DFEB-FB49-A047-FB353BC1D337}" destId="{98F42E67-1E3B-9541-B6D7-BEEAE31C41C7}" srcOrd="7" destOrd="0" presId="urn:microsoft.com/office/officeart/2005/8/layout/vList5"/>
    <dgm:cxn modelId="{30468D19-08C5-7441-B01B-DD98167BC4DA}" type="presParOf" srcId="{04D0E397-DFEB-FB49-A047-FB353BC1D337}" destId="{FFAD7492-8E41-F74A-8EE1-22BF8522E8AD}" srcOrd="8" destOrd="0" presId="urn:microsoft.com/office/officeart/2005/8/layout/vList5"/>
    <dgm:cxn modelId="{C10721B7-4A33-3A43-9A96-00F672A245F0}" type="presParOf" srcId="{FFAD7492-8E41-F74A-8EE1-22BF8522E8AD}" destId="{F1CC011A-8142-4B48-9030-42B8F51A84CF}" srcOrd="0" destOrd="0" presId="urn:microsoft.com/office/officeart/2005/8/layout/vList5"/>
    <dgm:cxn modelId="{B6452D88-316A-1C4D-BF7E-44BD51270251}" type="presParOf" srcId="{FFAD7492-8E41-F74A-8EE1-22BF8522E8AD}" destId="{CC92F89F-F88C-6047-B5C6-5FE325E6DD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91162-951A-2842-BFD2-87E5D1DC92A4}">
      <dsp:nvSpPr>
        <dsp:cNvPr id="0" name=""/>
        <dsp:cNvSpPr/>
      </dsp:nvSpPr>
      <dsp:spPr>
        <a:xfrm rot="5400000">
          <a:off x="4709962" y="-1946045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Lavora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sulla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promozione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dell’uguaglianza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di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genere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in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Dipartimento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attraverso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iniziative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ed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eventi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rivolte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a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studenti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docenti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</a:t>
          </a: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gep.bbcd@uniroma1.it</a:t>
          </a: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Calibri" panose="020F0502020204030204" pitchFamily="34" charset="0"/>
            </a:rPr>
            <a:t> </a:t>
          </a:r>
        </a:p>
      </dsp:txBody>
      <dsp:txXfrm rot="-5400000">
        <a:off x="2675845" y="121698"/>
        <a:ext cx="4723431" cy="621570"/>
      </dsp:txXfrm>
    </dsp:sp>
    <dsp:sp modelId="{4CCE2324-C426-9648-8844-557BD3B9C043}">
      <dsp:nvSpPr>
        <dsp:cNvPr id="0" name=""/>
        <dsp:cNvSpPr/>
      </dsp:nvSpPr>
      <dsp:spPr>
        <a:xfrm>
          <a:off x="0" y="1969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Commissione</a:t>
          </a:r>
          <a:r>
            <a:rPr lang="en-US" sz="1300" kern="1200" dirty="0"/>
            <a:t> GEP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T" sz="1300" kern="1200">
              <a:latin typeface="+mn-lt"/>
            </a:rPr>
            <a:t>(Gender Equality Plan) del Dipartimento</a:t>
          </a:r>
          <a:endParaRPr lang="en-US" sz="1300" kern="1200" dirty="0"/>
        </a:p>
      </dsp:txBody>
      <dsp:txXfrm>
        <a:off x="42032" y="44001"/>
        <a:ext cx="2591780" cy="776964"/>
      </dsp:txXfrm>
    </dsp:sp>
    <dsp:sp modelId="{D09D25DB-A63A-2040-9CC4-59F8C68951DE}">
      <dsp:nvSpPr>
        <dsp:cNvPr id="0" name=""/>
        <dsp:cNvSpPr/>
      </dsp:nvSpPr>
      <dsp:spPr>
        <a:xfrm rot="5400000">
          <a:off x="4709962" y="-1041965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S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egretariato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sociale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di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orientamento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ai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servizi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antiviolenza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e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antidiscriminazione</a:t>
          </a: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 di </a:t>
          </a:r>
          <a:r>
            <a:rPr lang="en-GB" sz="1000" kern="1200" dirty="0" err="1">
              <a:solidFill>
                <a:schemeClr val="tx1">
                  <a:lumMod val="50000"/>
                </a:schemeClr>
              </a:solidFill>
              <a:latin typeface="+mn-lt"/>
            </a:rPr>
            <a:t>genere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progetto.generact@gmail.com</a:t>
          </a:r>
          <a:endParaRPr lang="en-US" sz="1000" kern="1200" dirty="0">
            <a:solidFill>
              <a:srgbClr val="822433">
                <a:lumMod val="50000"/>
              </a:srgbClr>
            </a:solidFill>
            <a:latin typeface="Arial"/>
            <a:ea typeface="+mn-ea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https://</a:t>
          </a:r>
          <a:r>
            <a:rPr lang="en-US" sz="1000" kern="1200" dirty="0" err="1"/>
            <a:t>www.instagram.com</a:t>
          </a:r>
          <a:r>
            <a:rPr lang="en-US" sz="1000" kern="1200" dirty="0"/>
            <a:t>/</a:t>
          </a:r>
          <a:r>
            <a:rPr lang="en-US" sz="1000" kern="1200" dirty="0" err="1"/>
            <a:t>generact</a:t>
          </a:r>
          <a:r>
            <a:rPr lang="en-US" sz="1000" kern="1200" dirty="0"/>
            <a:t>_/</a:t>
          </a:r>
        </a:p>
      </dsp:txBody>
      <dsp:txXfrm rot="-5400000">
        <a:off x="2675845" y="1025778"/>
        <a:ext cx="4723431" cy="621570"/>
      </dsp:txXfrm>
    </dsp:sp>
    <dsp:sp modelId="{21842DB9-8DA1-9847-ADF3-4786D2D7830F}">
      <dsp:nvSpPr>
        <dsp:cNvPr id="0" name=""/>
        <dsp:cNvSpPr/>
      </dsp:nvSpPr>
      <dsp:spPr>
        <a:xfrm>
          <a:off x="0" y="906049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None/>
          </a:pPr>
          <a:r>
            <a:rPr lang="en-US" sz="1300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Progetto GENERACT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2032" y="948081"/>
        <a:ext cx="2591780" cy="776964"/>
      </dsp:txXfrm>
    </dsp:sp>
    <dsp:sp modelId="{F25CC4C1-628E-4041-80AE-7F16990C9473}">
      <dsp:nvSpPr>
        <dsp:cNvPr id="0" name=""/>
        <dsp:cNvSpPr/>
      </dsp:nvSpPr>
      <dsp:spPr>
        <a:xfrm rot="5400000">
          <a:off x="4709962" y="-137885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Consulenza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assistenza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alle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vittime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di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molestie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sessuali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di Sapienza</a:t>
          </a:r>
          <a:endParaRPr lang="en-US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consiglieradifiducia.sapienza@uniroma1.it</a:t>
          </a: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+mn-cs"/>
            </a:rPr>
            <a:t> </a:t>
          </a:r>
          <a:endParaRPr lang="en-US" sz="1000" kern="1200" dirty="0"/>
        </a:p>
      </dsp:txBody>
      <dsp:txXfrm rot="-5400000">
        <a:off x="2675845" y="1929858"/>
        <a:ext cx="4723431" cy="621570"/>
      </dsp:txXfrm>
    </dsp:sp>
    <dsp:sp modelId="{90D9ACCA-88A9-1748-91FD-F2916982AEB5}">
      <dsp:nvSpPr>
        <dsp:cNvPr id="0" name=""/>
        <dsp:cNvSpPr/>
      </dsp:nvSpPr>
      <dsp:spPr>
        <a:xfrm>
          <a:off x="0" y="1810128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en-IT" sz="1300" kern="1200">
              <a:solidFill>
                <a:schemeClr val="bg1"/>
              </a:solidFill>
              <a:latin typeface="+mn-lt"/>
            </a:rPr>
            <a:t>Consigliera di Fiducia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2032" y="1852160"/>
        <a:ext cx="2591780" cy="776964"/>
      </dsp:txXfrm>
    </dsp:sp>
    <dsp:sp modelId="{44A26C56-BC30-E943-BB8D-C9847C622654}">
      <dsp:nvSpPr>
        <dsp:cNvPr id="0" name=""/>
        <dsp:cNvSpPr/>
      </dsp:nvSpPr>
      <dsp:spPr>
        <a:xfrm rot="5400000">
          <a:off x="4709962" y="766194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Persone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formate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 per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fornire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 </a:t>
          </a:r>
          <a:r>
            <a:rPr lang="en-US" sz="1000" kern="1200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supporto</a:t>
          </a: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 </a:t>
          </a:r>
          <a:r>
            <a:rPr lang="en-US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alle </a:t>
          </a:r>
          <a:r>
            <a:rPr lang="en-US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persone</a:t>
          </a:r>
          <a:r>
            <a:rPr lang="en-US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LGBTQ+ e per la </a:t>
          </a:r>
          <a:r>
            <a:rPr lang="en-US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prevenzione</a:t>
          </a:r>
          <a:r>
            <a:rPr lang="en-US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della</a:t>
          </a:r>
          <a:r>
            <a:rPr lang="en-US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US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violenza</a:t>
          </a:r>
          <a:r>
            <a:rPr lang="en-US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di </a:t>
          </a:r>
          <a:r>
            <a:rPr lang="en-US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genere</a:t>
          </a:r>
          <a:endParaRPr lang="en-US" sz="1000" kern="1200" dirty="0"/>
        </a:p>
      </dsp:txBody>
      <dsp:txXfrm rot="-5400000">
        <a:off x="2675845" y="2833937"/>
        <a:ext cx="4723431" cy="621570"/>
      </dsp:txXfrm>
    </dsp:sp>
    <dsp:sp modelId="{C7E5AB4F-080F-E74E-8072-ED2DC3D07DAF}">
      <dsp:nvSpPr>
        <dsp:cNvPr id="0" name=""/>
        <dsp:cNvSpPr/>
      </dsp:nvSpPr>
      <dsp:spPr>
        <a:xfrm>
          <a:off x="0" y="2714208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Safe Zone in </a:t>
          </a:r>
          <a:r>
            <a:rPr lang="en-US" sz="1300" kern="1200" dirty="0" err="1">
              <a:solidFill>
                <a:schemeClr val="bg1"/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Dipartimento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2032" y="2756240"/>
        <a:ext cx="2591780" cy="776964"/>
      </dsp:txXfrm>
    </dsp:sp>
    <dsp:sp modelId="{CC92F89F-F88C-6047-B5C6-5FE325E6DD09}">
      <dsp:nvSpPr>
        <dsp:cNvPr id="0" name=""/>
        <dsp:cNvSpPr/>
      </dsp:nvSpPr>
      <dsp:spPr>
        <a:xfrm rot="5400000">
          <a:off x="4709962" y="1670273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disposizione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dell’Osservatorio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studentesco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per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assisterlo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nell’esercizio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delle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sue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funzioni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 per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ricevere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eventuali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reclami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,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osservazioni</a:t>
          </a: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 e </a:t>
          </a:r>
          <a:r>
            <a:rPr lang="en-GB" sz="1000" b="0" i="0" u="none" strike="noStrike" kern="1200" cap="none" dirty="0" err="1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proposte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garantesmfn@uniroma1.it</a:t>
          </a:r>
          <a:endParaRPr lang="en-US" sz="1000" kern="1200" dirty="0"/>
        </a:p>
      </dsp:txBody>
      <dsp:txXfrm rot="-5400000">
        <a:off x="2675845" y="3738016"/>
        <a:ext cx="4723431" cy="621570"/>
      </dsp:txXfrm>
    </dsp:sp>
    <dsp:sp modelId="{F1CC011A-8142-4B48-9030-42B8F51A84CF}">
      <dsp:nvSpPr>
        <dsp:cNvPr id="0" name=""/>
        <dsp:cNvSpPr/>
      </dsp:nvSpPr>
      <dsp:spPr>
        <a:xfrm>
          <a:off x="0" y="3618288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T" sz="1300" kern="1200">
              <a:solidFill>
                <a:schemeClr val="bg1"/>
              </a:solidFill>
              <a:latin typeface="+mn-lt"/>
            </a:rPr>
            <a:t>Garante delle studentesse e degli studenti della Facoltà di Scienze Matematiche Fisiche e Naturali</a:t>
          </a:r>
          <a:endParaRPr lang="en-IT" sz="1300" kern="1200" dirty="0">
            <a:solidFill>
              <a:schemeClr val="bg1"/>
            </a:solidFill>
            <a:latin typeface="+mn-lt"/>
          </a:endParaRPr>
        </a:p>
      </dsp:txBody>
      <dsp:txXfrm>
        <a:off x="42032" y="3660320"/>
        <a:ext cx="2591780" cy="776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91162-951A-2842-BFD2-87E5D1DC92A4}">
      <dsp:nvSpPr>
        <dsp:cNvPr id="0" name=""/>
        <dsp:cNvSpPr/>
      </dsp:nvSpPr>
      <dsp:spPr>
        <a:xfrm rot="5400000">
          <a:off x="4709962" y="-1946045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works on the promotion of gender equality in the Department through initiatives and events aimed at students and teachers
 gep.bbcd@uniroma1.it</a:t>
          </a:r>
          <a:endParaRPr lang="en-US" sz="1100" kern="1200" dirty="0"/>
        </a:p>
      </dsp:txBody>
      <dsp:txXfrm rot="-5400000">
        <a:off x="2675845" y="121698"/>
        <a:ext cx="4723431" cy="621570"/>
      </dsp:txXfrm>
    </dsp:sp>
    <dsp:sp modelId="{4CCE2324-C426-9648-8844-557BD3B9C043}">
      <dsp:nvSpPr>
        <dsp:cNvPr id="0" name=""/>
        <dsp:cNvSpPr/>
      </dsp:nvSpPr>
      <dsp:spPr>
        <a:xfrm>
          <a:off x="0" y="1969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GEP Commission 
(Gender Equality Plan) of the Department</a:t>
          </a:r>
          <a:endParaRPr lang="en-US" sz="1400" kern="1200" dirty="0"/>
        </a:p>
      </dsp:txBody>
      <dsp:txXfrm>
        <a:off x="42032" y="44001"/>
        <a:ext cx="2591780" cy="776964"/>
      </dsp:txXfrm>
    </dsp:sp>
    <dsp:sp modelId="{D09D25DB-A63A-2040-9CC4-59F8C68951DE}">
      <dsp:nvSpPr>
        <dsp:cNvPr id="0" name=""/>
        <dsp:cNvSpPr/>
      </dsp:nvSpPr>
      <dsp:spPr>
        <a:xfrm rot="5400000">
          <a:off x="4709962" y="-1041965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Social Secretariat for orientation to anti-violence and anti-discrimination services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progetto.generact@gmail.com</a:t>
          </a:r>
          <a:endParaRPr lang="en-US" sz="1000" kern="1200" dirty="0">
            <a:solidFill>
              <a:srgbClr val="822433">
                <a:lumMod val="50000"/>
              </a:srgbClr>
            </a:solidFill>
            <a:latin typeface="Arial"/>
            <a:ea typeface="+mn-ea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https://www.instagram.com/generact_/</a:t>
          </a:r>
          <a:endParaRPr lang="en-US" sz="1000" kern="1200" dirty="0"/>
        </a:p>
      </dsp:txBody>
      <dsp:txXfrm rot="-5400000">
        <a:off x="2675845" y="1025778"/>
        <a:ext cx="4723431" cy="621570"/>
      </dsp:txXfrm>
    </dsp:sp>
    <dsp:sp modelId="{21842DB9-8DA1-9847-ADF3-4786D2D7830F}">
      <dsp:nvSpPr>
        <dsp:cNvPr id="0" name=""/>
        <dsp:cNvSpPr/>
      </dsp:nvSpPr>
      <dsp:spPr>
        <a:xfrm>
          <a:off x="0" y="906049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None/>
          </a:pPr>
          <a:r>
            <a:rPr lang="en-US" sz="1400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GENERACT Project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2032" y="948081"/>
        <a:ext cx="2591780" cy="776964"/>
      </dsp:txXfrm>
    </dsp:sp>
    <dsp:sp modelId="{F25CC4C1-628E-4041-80AE-7F16990C9473}">
      <dsp:nvSpPr>
        <dsp:cNvPr id="0" name=""/>
        <dsp:cNvSpPr/>
      </dsp:nvSpPr>
      <dsp:spPr>
        <a:xfrm rot="5400000">
          <a:off x="4709962" y="-137885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Advice and assistance to victims of sexual harassment by Sapienza</a:t>
          </a:r>
          <a:endParaRPr lang="en-US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consiglieradifiducia.sapienza@uniroma1.it</a:t>
          </a:r>
          <a:r>
            <a:rPr lang="en-US" sz="1000" kern="1200" dirty="0">
              <a:solidFill>
                <a:srgbClr val="822433">
                  <a:lumMod val="50000"/>
                </a:srgbClr>
              </a:solidFill>
              <a:latin typeface="Arial"/>
              <a:ea typeface="+mn-ea"/>
              <a:cs typeface="+mn-cs"/>
            </a:rPr>
            <a:t> </a:t>
          </a:r>
          <a:endParaRPr lang="en-US" sz="1000" kern="1200" dirty="0"/>
        </a:p>
      </dsp:txBody>
      <dsp:txXfrm rot="-5400000">
        <a:off x="2675845" y="1929858"/>
        <a:ext cx="4723431" cy="621570"/>
      </dsp:txXfrm>
    </dsp:sp>
    <dsp:sp modelId="{90D9ACCA-88A9-1748-91FD-F2916982AEB5}">
      <dsp:nvSpPr>
        <dsp:cNvPr id="0" name=""/>
        <dsp:cNvSpPr/>
      </dsp:nvSpPr>
      <dsp:spPr>
        <a:xfrm>
          <a:off x="0" y="1810128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en-IT" sz="1400" kern="1200">
              <a:solidFill>
                <a:schemeClr val="bg1"/>
              </a:solidFill>
              <a:latin typeface="+mn-lt"/>
            </a:rPr>
            <a:t>Confidential Counselor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2032" y="1852160"/>
        <a:ext cx="2591780" cy="776964"/>
      </dsp:txXfrm>
    </dsp:sp>
    <dsp:sp modelId="{44A26C56-BC30-E943-BB8D-C9847C622654}">
      <dsp:nvSpPr>
        <dsp:cNvPr id="0" name=""/>
        <dsp:cNvSpPr/>
      </dsp:nvSpPr>
      <dsp:spPr>
        <a:xfrm rot="5400000">
          <a:off x="4709962" y="766194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People trained to provide support to LGBTQ+ people and for the prevention of gender-based violence</a:t>
          </a:r>
          <a:endParaRPr lang="en-US" sz="1100" kern="1200" dirty="0"/>
        </a:p>
      </dsp:txBody>
      <dsp:txXfrm rot="-5400000">
        <a:off x="2675845" y="2833937"/>
        <a:ext cx="4723431" cy="621570"/>
      </dsp:txXfrm>
    </dsp:sp>
    <dsp:sp modelId="{C7E5AB4F-080F-E74E-8072-ED2DC3D07DAF}">
      <dsp:nvSpPr>
        <dsp:cNvPr id="0" name=""/>
        <dsp:cNvSpPr/>
      </dsp:nvSpPr>
      <dsp:spPr>
        <a:xfrm>
          <a:off x="0" y="2714208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  <a:ea typeface="Calibri"/>
              <a:cs typeface="Calibri" panose="020F0502020204030204" pitchFamily="34" charset="0"/>
              <a:sym typeface="Calibri"/>
            </a:rPr>
            <a:t>Safe Zone in the Department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2032" y="2756240"/>
        <a:ext cx="2591780" cy="776964"/>
      </dsp:txXfrm>
    </dsp:sp>
    <dsp:sp modelId="{CC92F89F-F88C-6047-B5C6-5FE325E6DD09}">
      <dsp:nvSpPr>
        <dsp:cNvPr id="0" name=""/>
        <dsp:cNvSpPr/>
      </dsp:nvSpPr>
      <dsp:spPr>
        <a:xfrm rot="5400000">
          <a:off x="4709962" y="1670273"/>
          <a:ext cx="688822" cy="4757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rPr>
            <a:t>available to the Student Observatory to assist it in the exercise of its functions and to receive any complaints, observations and proposals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garantesmfn@uniroma1.it</a:t>
          </a:r>
          <a:endParaRPr lang="en-US" sz="1100" kern="1200" dirty="0"/>
        </a:p>
      </dsp:txBody>
      <dsp:txXfrm rot="-5400000">
        <a:off x="2675845" y="3738016"/>
        <a:ext cx="4723431" cy="621570"/>
      </dsp:txXfrm>
    </dsp:sp>
    <dsp:sp modelId="{F1CC011A-8142-4B48-9030-42B8F51A84CF}">
      <dsp:nvSpPr>
        <dsp:cNvPr id="0" name=""/>
        <dsp:cNvSpPr/>
      </dsp:nvSpPr>
      <dsp:spPr>
        <a:xfrm>
          <a:off x="0" y="3618288"/>
          <a:ext cx="2675844" cy="861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T" sz="1400" kern="1200">
              <a:solidFill>
                <a:schemeClr val="bg1"/>
              </a:solidFill>
              <a:latin typeface="+mn-lt"/>
            </a:rPr>
            <a:t>Student Ombudsman of the Faculty of Mathematical, Physical and Natural Sciences</a:t>
          </a:r>
          <a:endParaRPr lang="en-IT" sz="1400" kern="1200" dirty="0">
            <a:solidFill>
              <a:schemeClr val="bg1"/>
            </a:solidFill>
            <a:latin typeface="+mn-lt"/>
          </a:endParaRPr>
        </a:p>
      </dsp:txBody>
      <dsp:txXfrm>
        <a:off x="42032" y="3660320"/>
        <a:ext cx="2591780" cy="776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/>
          <p:nvPr/>
        </p:nvSpPr>
        <p:spPr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1:notes"/>
          <p:cNvSpPr txBox="1">
            <a:spLocks noGrp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76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9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5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5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12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2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2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contenuto" type="txAndObj">
  <p:cSld name="TEXT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6"/>
          <p:cNvSpPr txBox="1"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6"/>
          <p:cNvSpPr txBox="1">
            <a:spLocks noGrp="1"/>
          </p:cNvSpPr>
          <p:nvPr>
            <p:ph type="body" idx="1"/>
          </p:nvPr>
        </p:nvSpPr>
        <p:spPr>
          <a:xfrm>
            <a:off x="1116013" y="1752600"/>
            <a:ext cx="370363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6"/>
          <p:cNvSpPr txBox="1">
            <a:spLocks noGrp="1"/>
          </p:cNvSpPr>
          <p:nvPr>
            <p:ph type="body" idx="2"/>
          </p:nvPr>
        </p:nvSpPr>
        <p:spPr>
          <a:xfrm>
            <a:off x="4972050" y="1752600"/>
            <a:ext cx="370363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6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6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6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abella" type="tbl">
  <p:cSld name="TAB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5"/>
          <p:cNvSpPr txBox="1"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5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5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5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6"/>
          <p:cNvSpPr txBox="1">
            <a:spLocks noGrp="1"/>
          </p:cNvSpPr>
          <p:nvPr>
            <p:ph type="title"/>
          </p:nvPr>
        </p:nvSpPr>
        <p:spPr>
          <a:xfrm rot="5400000">
            <a:off x="5002213" y="2193925"/>
            <a:ext cx="5457825" cy="188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6"/>
          <p:cNvSpPr txBox="1">
            <a:spLocks noGrp="1"/>
          </p:cNvSpPr>
          <p:nvPr>
            <p:ph type="body" idx="1"/>
          </p:nvPr>
        </p:nvSpPr>
        <p:spPr>
          <a:xfrm rot="5400000">
            <a:off x="1146176" y="379413"/>
            <a:ext cx="5457825" cy="551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6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6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6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7"/>
          <p:cNvSpPr txBox="1">
            <a:spLocks noGrp="1"/>
          </p:cNvSpPr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7"/>
          <p:cNvSpPr txBox="1">
            <a:spLocks noGrp="1"/>
          </p:cNvSpPr>
          <p:nvPr>
            <p:ph type="body" idx="1"/>
          </p:nvPr>
        </p:nvSpPr>
        <p:spPr>
          <a:xfrm rot="5400000">
            <a:off x="2838449" y="30163"/>
            <a:ext cx="4114800" cy="755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7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7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7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08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8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8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10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09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9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9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0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0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10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0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0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0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1"/>
          <p:cNvSpPr txBox="1">
            <a:spLocks noGrp="1"/>
          </p:cNvSpPr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1"/>
          <p:cNvSpPr txBox="1">
            <a:spLocks noGrp="1"/>
          </p:cNvSpPr>
          <p:nvPr>
            <p:ph type="body" idx="1"/>
          </p:nvPr>
        </p:nvSpPr>
        <p:spPr>
          <a:xfrm>
            <a:off x="1116013" y="1752600"/>
            <a:ext cx="370363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11"/>
          <p:cNvSpPr txBox="1">
            <a:spLocks noGrp="1"/>
          </p:cNvSpPr>
          <p:nvPr>
            <p:ph type="body" idx="2"/>
          </p:nvPr>
        </p:nvSpPr>
        <p:spPr>
          <a:xfrm>
            <a:off x="4972050" y="1752600"/>
            <a:ext cx="370363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11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1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1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4"/>
          <p:cNvGrpSpPr/>
          <p:nvPr/>
        </p:nvGrpSpPr>
        <p:grpSpPr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1" name="Google Shape;11;p94"/>
            <p:cNvSpPr txBox="1"/>
            <p:nvPr/>
          </p:nvSpPr>
          <p:spPr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94"/>
            <p:cNvSpPr txBox="1"/>
            <p:nvPr/>
          </p:nvSpPr>
          <p:spPr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94"/>
          <p:cNvSpPr txBox="1">
            <a:spLocks noGrp="1"/>
          </p:cNvSpPr>
          <p:nvPr>
            <p:ph type="title"/>
          </p:nvPr>
        </p:nvSpPr>
        <p:spPr>
          <a:xfrm>
            <a:off x="1116012" y="409575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4"/>
          <p:cNvSpPr txBox="1">
            <a:spLocks noGrp="1"/>
          </p:cNvSpPr>
          <p:nvPr>
            <p:ph type="body" idx="1"/>
          </p:nvPr>
        </p:nvSpPr>
        <p:spPr>
          <a:xfrm>
            <a:off x="1116012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94"/>
          <p:cNvSpPr txBox="1">
            <a:spLocks noGrp="1"/>
          </p:cNvSpPr>
          <p:nvPr>
            <p:ph type="dt" idx="10"/>
          </p:nvPr>
        </p:nvSpPr>
        <p:spPr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94"/>
          <p:cNvSpPr txBox="1">
            <a:spLocks noGrp="1"/>
          </p:cNvSpPr>
          <p:nvPr>
            <p:ph type="ftr" idx="11"/>
          </p:nvPr>
        </p:nvSpPr>
        <p:spPr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94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Pagina 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arantesmfn@uniroma1.it" TargetMode="External"/><Relationship Id="rId2" Type="http://schemas.openxmlformats.org/officeDocument/2006/relationships/hyperlink" Target="mailto:consiglieradifiducia.sapienza@uniroma1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"/>
          <p:cNvSpPr txBox="1"/>
          <p:nvPr/>
        </p:nvSpPr>
        <p:spPr>
          <a:xfrm>
            <a:off x="0" y="-49212"/>
            <a:ext cx="9144000" cy="352742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"/>
          <p:cNvSpPr txBox="1">
            <a:spLocks noGrp="1"/>
          </p:cNvSpPr>
          <p:nvPr>
            <p:ph type="ctrTitle"/>
          </p:nvPr>
        </p:nvSpPr>
        <p:spPr>
          <a:xfrm>
            <a:off x="3946525" y="579437"/>
            <a:ext cx="4905375" cy="308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Dipartimento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Biologia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Biotecnologie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“Charles Darwin”</a:t>
            </a:r>
            <a:b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err="1">
                <a:solidFill>
                  <a:schemeClr val="lt1"/>
                </a:solidFill>
              </a:rPr>
              <a:t>S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trumenti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figure di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garanzia</a:t>
            </a:r>
            <a:b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lt1"/>
                </a:solidFill>
              </a:rPr>
              <a:t>Aprile 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br>
              <a:rPr lang="en-US" sz="12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2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grpSp>
        <p:nvGrpSpPr>
          <p:cNvPr id="293" name="Google Shape;293;p1"/>
          <p:cNvGrpSpPr/>
          <p:nvPr/>
        </p:nvGrpSpPr>
        <p:grpSpPr>
          <a:xfrm>
            <a:off x="0" y="2759075"/>
            <a:ext cx="9144000" cy="4102100"/>
            <a:chOff x="80" y="1738"/>
            <a:chExt cx="5760" cy="2584"/>
          </a:xfrm>
        </p:grpSpPr>
        <p:pic>
          <p:nvPicPr>
            <p:cNvPr id="294" name="Google Shape;294;p1" descr="Fondin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" y="2160"/>
              <a:ext cx="5760" cy="2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" descr="logo +marchio"/>
            <p:cNvPicPr preferRelativeResize="0"/>
            <p:nvPr/>
          </p:nvPicPr>
          <p:blipFill rotWithShape="1">
            <a:blip r:embed="rId4">
              <a:alphaModFix/>
            </a:blip>
            <a:srcRect r="51119"/>
            <a:stretch/>
          </p:blipFill>
          <p:spPr>
            <a:xfrm>
              <a:off x="2824" y="3504"/>
              <a:ext cx="2816" cy="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" descr="fasci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96" y="1738"/>
              <a:ext cx="4444" cy="4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A sign with a person's face on it&#10;&#10;AI-generated content may be incorrect.">
            <a:extLst>
              <a:ext uri="{FF2B5EF4-FFF2-40B4-BE49-F238E27FC236}">
                <a16:creationId xmlns:a16="http://schemas.microsoft.com/office/drawing/2014/main" id="{B328230A-E3D9-52D7-603E-1E38195ABC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04" t="-1667" r="-3004" b="15556"/>
          <a:stretch/>
        </p:blipFill>
        <p:spPr>
          <a:xfrm>
            <a:off x="0" y="476250"/>
            <a:ext cx="3857625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9F70-F92F-91B2-A8E1-D16B1E1E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206375"/>
            <a:ext cx="7559675" cy="504825"/>
          </a:xfrm>
        </p:spPr>
        <p:txBody>
          <a:bodyPr/>
          <a:lstStyle/>
          <a:p>
            <a:r>
              <a:rPr lang="en-IT" dirty="0"/>
              <a:t>Strumenti di garanzia per studentesse e studenti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3498E-60D2-16CC-B3C7-B83EA5810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13" y="660400"/>
            <a:ext cx="8993187" cy="4684486"/>
          </a:xfrm>
        </p:spPr>
        <p:txBody>
          <a:bodyPr/>
          <a:lstStyle/>
          <a:p>
            <a:pPr marL="254000" indent="-254000"/>
            <a:r>
              <a:rPr lang="en-IT" sz="1400" dirty="0">
                <a:solidFill>
                  <a:srgbClr val="C00000"/>
                </a:solidFill>
                <a:latin typeface="+mn-lt"/>
              </a:rPr>
              <a:t>Commissione GEP (Gender Equality Plan) del Dipartimento</a:t>
            </a:r>
            <a:r>
              <a:rPr lang="en-IT" sz="1400" dirty="0">
                <a:latin typeface="+mn-lt"/>
              </a:rPr>
              <a:t>: </a:t>
            </a:r>
          </a:p>
          <a:p>
            <a:pPr marL="0" lvl="1" indent="0">
              <a:buNone/>
            </a:pP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Lavora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sulla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promozione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dell’uguaglianza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di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genere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in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Dipartimento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attraverso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iniziative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ed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eventi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rivolte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studenti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docenti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US" sz="1100" i="0" u="none" strike="noStrike" cap="none" dirty="0" err="1">
                <a:solidFill>
                  <a:srgbClr val="00206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Attualmente</a:t>
            </a:r>
            <a:r>
              <a:rPr lang="en-US" sz="1100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ne </a:t>
            </a:r>
            <a:r>
              <a:rPr lang="en-US" sz="1100" i="0" u="none" strike="noStrike" cap="none" dirty="0" err="1">
                <a:solidFill>
                  <a:srgbClr val="00206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fanno</a:t>
            </a:r>
            <a:r>
              <a:rPr lang="en-US" sz="1100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rgbClr val="00206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parte</a:t>
            </a:r>
            <a:r>
              <a:rPr lang="en-US" sz="1100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br>
              <a:rPr lang="it-IT" sz="105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</a:br>
            <a:r>
              <a:rPr lang="it-IT" sz="105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Laura Ciapponi, Raffaele Dello </a:t>
            </a:r>
            <a:r>
              <a:rPr lang="it-IT" sz="105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Ioio</a:t>
            </a:r>
            <a:r>
              <a:rPr lang="it-IT" sz="105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 Gaia Di Timoteo, Roberto </a:t>
            </a:r>
            <a:r>
              <a:rPr lang="it-IT" sz="105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Favaroni</a:t>
            </a:r>
            <a:r>
              <a:rPr lang="it-IT" sz="105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 Marco </a:t>
            </a:r>
            <a:r>
              <a:rPr lang="it-IT" sz="105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Fidaleo</a:t>
            </a:r>
            <a:r>
              <a:rPr lang="it-IT" sz="105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 Paolo Iacono , Francesca Landi, Marcella Marchetti, Stefano Marotta, Margherita Martinelli, Marco Oliverio, Daniela Pontiggia, Sabrina Sabatini, Paola Valentini, Paola Vittorioso.</a:t>
            </a:r>
          </a:p>
          <a:p>
            <a:pPr marL="0" lvl="1" indent="0">
              <a:buNone/>
            </a:pPr>
            <a:endParaRPr lang="en-US" sz="1100" dirty="0">
              <a:solidFill>
                <a:srgbClr val="002060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254000" indent="-254000">
              <a:spcBef>
                <a:spcPts val="0"/>
              </a:spcBef>
              <a:buSzPts val="1400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Progetto GENERACT</a:t>
            </a:r>
          </a:p>
          <a:p>
            <a:pPr marL="0" lvl="1" indent="0">
              <a:spcBef>
                <a:spcPts val="0"/>
              </a:spcBef>
              <a:buSzPts val="1400"/>
              <a:buNone/>
            </a:pP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egretariato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sociale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di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orientamento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ai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servizi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antiviolenza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e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antidiscriminazione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di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genere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realizzato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dal Municipio II e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gestito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da Lucha y Siesta e Donne in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Genere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Via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dei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Volsci 10,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progetto.generact@gmail.com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lvl="1" indent="0">
              <a:buNone/>
            </a:pPr>
            <a:endParaRPr lang="en-US" sz="1100" i="0" u="none" strike="noStrike" cap="none" dirty="0">
              <a:solidFill>
                <a:srgbClr val="002060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254000" indent="-254000" algn="just">
              <a:buSzPts val="1600"/>
            </a:pPr>
            <a:r>
              <a:rPr lang="en-IT" sz="1400" dirty="0">
                <a:solidFill>
                  <a:schemeClr val="tx1"/>
                </a:solidFill>
                <a:latin typeface="+mn-lt"/>
              </a:rPr>
              <a:t>Consigliera di Fiducia</a:t>
            </a:r>
          </a:p>
          <a:p>
            <a:pPr marL="0" lvl="1" indent="0" algn="just">
              <a:buSzPts val="1600"/>
              <a:buNone/>
            </a:pP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La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figura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della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Consigliera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, in base al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Codice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di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condotta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nella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lotta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contro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le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molestie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sessuali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di Sapienza, ha il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compito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di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fornire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consulenza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assistenza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alle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vittime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Attualmente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questo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ruolo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è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ricoperto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dalla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b="1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Dott.ssa</a:t>
            </a:r>
            <a:r>
              <a:rPr lang="en-US" sz="1100" b="1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Giorgia Ortu La Barbera</a:t>
            </a:r>
          </a:p>
          <a:p>
            <a:pPr marL="0" lvl="1" indent="0">
              <a:spcBef>
                <a:spcPts val="0"/>
              </a:spcBef>
              <a:buSzPts val="1400"/>
              <a:buNone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  email: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consiglieradifiducia.sapienza@uniroma1.it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254000" indent="-254000"/>
            <a:endParaRPr lang="en-US" sz="1400" dirty="0">
              <a:solidFill>
                <a:srgbClr val="C00000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254000" indent="-254000"/>
            <a:r>
              <a:rPr lang="en-US" sz="1400" dirty="0">
                <a:solidFill>
                  <a:srgbClr val="C0000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Safe Zone in </a:t>
            </a:r>
            <a:r>
              <a:rPr lang="en-US" sz="1400" dirty="0" err="1">
                <a:solidFill>
                  <a:srgbClr val="C0000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Dipartimento</a:t>
            </a:r>
            <a:endParaRPr lang="en-US" sz="1400" dirty="0">
              <a:solidFill>
                <a:srgbClr val="C00000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254000" lvl="1" indent="-254000">
              <a:buNone/>
            </a:pP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Persone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formate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per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fornire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supporto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alle </a:t>
            </a:r>
            <a:r>
              <a:rPr lang="en-US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persone</a:t>
            </a:r>
            <a:r>
              <a:rPr lang="en-US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LGBTQ+ e per la </a:t>
            </a:r>
            <a:r>
              <a:rPr lang="en-US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prevenzione</a:t>
            </a:r>
            <a:r>
              <a:rPr lang="en-US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della</a:t>
            </a:r>
            <a:r>
              <a:rPr lang="en-US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violenza</a:t>
            </a:r>
            <a:r>
              <a:rPr lang="en-US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di </a:t>
            </a:r>
            <a:r>
              <a:rPr lang="en-US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genere</a:t>
            </a:r>
            <a:endParaRPr lang="en-US" sz="1100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54000" indent="-254000"/>
            <a:endParaRPr lang="en-IT" sz="1400" dirty="0">
              <a:solidFill>
                <a:srgbClr val="C00000"/>
              </a:solidFill>
              <a:latin typeface="+mn-lt"/>
            </a:endParaRPr>
          </a:p>
          <a:p>
            <a:pPr marL="254000" indent="-254000"/>
            <a:r>
              <a:rPr lang="en-IT" sz="1400" dirty="0">
                <a:solidFill>
                  <a:srgbClr val="C00000"/>
                </a:solidFill>
                <a:latin typeface="+mn-lt"/>
              </a:rPr>
              <a:t>Garante delle studentesse e degli studenti della Facoltà di Scienze Matematiche Fisiche e Naturali</a:t>
            </a:r>
          </a:p>
          <a:p>
            <a:pPr marL="0" lvl="1" indent="0" algn="just">
              <a:buSzPts val="1600"/>
              <a:buNone/>
            </a:pP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La o il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Garante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delle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studentesse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degli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studenti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è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disposizione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dell’Osservatorio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studentesco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per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assisterlo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nell’esercizio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delle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sue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funzioni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e per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ricevere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eventuali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reclami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osservazioni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GB" sz="1100" b="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proposte</a:t>
            </a:r>
            <a:r>
              <a:rPr lang="en-GB" sz="11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Attualmente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questo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ruolo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è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ricoperto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i="0" u="none" strike="noStrike" cap="none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dalla</a:t>
            </a:r>
            <a:r>
              <a:rPr lang="en-US" sz="110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00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Prof.ssa</a:t>
            </a:r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Raffaella Schneider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email: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garantesmfn@uniroma1.it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SzPts val="1400"/>
              <a:buNone/>
            </a:pPr>
            <a:endParaRPr lang="en-US" sz="11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SzPts val="1400"/>
              <a:buNone/>
            </a:pPr>
            <a:endParaRPr lang="en-US" sz="1100" b="0" i="0" u="none" strike="noStrike" cap="none" dirty="0">
              <a:solidFill>
                <a:srgbClr val="000000"/>
              </a:solidFill>
              <a:latin typeface="+mn-lt"/>
              <a:cs typeface="Calibri" panose="020F0502020204030204" pitchFamily="34" charset="0"/>
              <a:sym typeface="Arial"/>
            </a:endParaRPr>
          </a:p>
          <a:p>
            <a:pPr marL="171450" indent="-171450">
              <a:spcBef>
                <a:spcPts val="0"/>
              </a:spcBef>
              <a:buClr>
                <a:srgbClr val="000000"/>
              </a:buClr>
              <a:buSzPts val="1400"/>
            </a:pPr>
            <a:endParaRPr lang="en-IT"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latin typeface="+mn-lt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+mn-lt"/>
              <a:cs typeface="Calibri" panose="020F0502020204030204" pitchFamily="34" charset="0"/>
              <a:sym typeface="Arial"/>
            </a:endParaRPr>
          </a:p>
          <a:p>
            <a:endParaRPr lang="en-IT" sz="1400" dirty="0"/>
          </a:p>
          <a:p>
            <a:endParaRPr lang="en-US" sz="1400" b="0" i="0" u="none" strike="noStrike" cap="none" dirty="0">
              <a:solidFill>
                <a:srgbClr val="333333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sz="1400" dirty="0">
              <a:solidFill>
                <a:srgbClr val="333333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IT" sz="1400" dirty="0"/>
          </a:p>
        </p:txBody>
      </p:sp>
      <p:pic>
        <p:nvPicPr>
          <p:cNvPr id="6" name="Google Shape;309;p2" descr="Immagine che contiene testo, stazionario, strumento scrittorio, matita&#10;&#10;Descrizione generata automaticamente">
            <a:extLst>
              <a:ext uri="{FF2B5EF4-FFF2-40B4-BE49-F238E27FC236}">
                <a16:creationId xmlns:a16="http://schemas.microsoft.com/office/drawing/2014/main" id="{D9B6ED28-A4D7-E40C-E2EB-2A88337257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105" t="4850" r="32147" b="37399"/>
          <a:stretch/>
        </p:blipFill>
        <p:spPr>
          <a:xfrm>
            <a:off x="7326086" y="3429000"/>
            <a:ext cx="902595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77206-FF82-A442-0BD6-038679C038F6}"/>
              </a:ext>
            </a:extLst>
          </p:cNvPr>
          <p:cNvSpPr txBox="1"/>
          <p:nvPr/>
        </p:nvSpPr>
        <p:spPr>
          <a:xfrm>
            <a:off x="7683500" y="629920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bg1"/>
                </a:solidFill>
              </a:rPr>
              <a:t>Aprile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73A45-3DA2-36C4-9115-3090614E90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7813" y="5658755"/>
            <a:ext cx="1090363" cy="1090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6E9A57-CFA7-57A3-2E4F-929ADAB723A3}"/>
              </a:ext>
            </a:extLst>
          </p:cNvPr>
          <p:cNvSpPr txBox="1"/>
          <p:nvPr/>
        </p:nvSpPr>
        <p:spPr>
          <a:xfrm>
            <a:off x="1502228" y="5929868"/>
            <a:ext cx="60051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Visto, </a:t>
            </a:r>
            <a:r>
              <a:rPr lang="en-US" b="1" dirty="0" err="1"/>
              <a:t>sentito</a:t>
            </a:r>
            <a:r>
              <a:rPr lang="en-US" b="1" dirty="0"/>
              <a:t> o </a:t>
            </a:r>
            <a:r>
              <a:rPr lang="en-US" b="1" dirty="0" err="1"/>
              <a:t>vissuto</a:t>
            </a:r>
            <a:r>
              <a:rPr lang="en-US" b="1" dirty="0"/>
              <a:t> </a:t>
            </a:r>
            <a:r>
              <a:rPr lang="en-US" b="1" dirty="0" err="1"/>
              <a:t>qualcosa</a:t>
            </a:r>
            <a:r>
              <a:rPr lang="en-US" b="1" dirty="0"/>
              <a:t> di </a:t>
            </a:r>
            <a:r>
              <a:rPr lang="en-US" b="1" dirty="0" err="1"/>
              <a:t>inappropriato</a:t>
            </a:r>
            <a:r>
              <a:rPr lang="en-US" b="1" dirty="0"/>
              <a:t> in </a:t>
            </a:r>
            <a:r>
              <a:rPr lang="en-US" b="1" dirty="0" err="1"/>
              <a:t>Dipartimento</a:t>
            </a:r>
            <a:r>
              <a:rPr lang="en-US" b="1" dirty="0"/>
              <a:t>?</a:t>
            </a:r>
            <a:endParaRPr lang="en-US" dirty="0"/>
          </a:p>
          <a:p>
            <a:r>
              <a:rPr lang="en-US" dirty="0" err="1"/>
              <a:t>Scansiona</a:t>
            </a:r>
            <a:r>
              <a:rPr lang="en-US" dirty="0"/>
              <a:t> qui: </a:t>
            </a:r>
            <a:r>
              <a:rPr lang="en-US" dirty="0" err="1"/>
              <a:t>puoi</a:t>
            </a:r>
            <a:r>
              <a:rPr lang="en-US" dirty="0"/>
              <a:t> </a:t>
            </a:r>
            <a:r>
              <a:rPr lang="en-US" dirty="0" err="1"/>
              <a:t>segnalarlo</a:t>
            </a:r>
            <a:r>
              <a:rPr lang="en-US" dirty="0"/>
              <a:t> in modo </a:t>
            </a:r>
            <a:r>
              <a:rPr lang="en-US" i="1" dirty="0" err="1"/>
              <a:t>anonimo</a:t>
            </a:r>
            <a:r>
              <a:rPr lang="en-US" i="1" dirty="0"/>
              <a:t> e </a:t>
            </a:r>
            <a:r>
              <a:rPr lang="en-US" i="1" dirty="0" err="1"/>
              <a:t>sicuro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90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A164-2793-9C80-338B-DEB35CC00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5023-7D6D-9E8B-3C8A-9A095286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298904"/>
            <a:ext cx="7559675" cy="504825"/>
          </a:xfrm>
        </p:spPr>
        <p:txBody>
          <a:bodyPr/>
          <a:lstStyle/>
          <a:p>
            <a:r>
              <a:rPr lang="en-IT" dirty="0"/>
              <a:t>Strumenti di garanzia per studentesse e studenti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87A42-6FFA-8F0D-8736-B66781929CB3}"/>
              </a:ext>
            </a:extLst>
          </p:cNvPr>
          <p:cNvSpPr txBox="1"/>
          <p:nvPr/>
        </p:nvSpPr>
        <p:spPr>
          <a:xfrm>
            <a:off x="7683500" y="629920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bg1"/>
                </a:solidFill>
              </a:rPr>
              <a:t>Aprile 2025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CD6473-5EDF-E795-3D49-A0022DBC8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03954"/>
              </p:ext>
            </p:extLst>
          </p:nvPr>
        </p:nvGraphicFramePr>
        <p:xfrm>
          <a:off x="87086" y="990599"/>
          <a:ext cx="7432902" cy="448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oogle Shape;309;p2" descr="Immagine che contiene testo, stazionario, strumento scrittorio, matita&#10;&#10;Descrizione generata automaticamente">
            <a:extLst>
              <a:ext uri="{FF2B5EF4-FFF2-40B4-BE49-F238E27FC236}">
                <a16:creationId xmlns:a16="http://schemas.microsoft.com/office/drawing/2014/main" id="{E0E9B0AB-8E37-BBED-C577-76BA39C0913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4105" t="4850" r="32147" b="37399"/>
          <a:stretch/>
        </p:blipFill>
        <p:spPr>
          <a:xfrm>
            <a:off x="7683500" y="3566091"/>
            <a:ext cx="971296" cy="98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EF217A-CD5C-313A-D5C5-DE6629E8CBA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77813" y="5658755"/>
            <a:ext cx="1090363" cy="1090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15E399-2717-F0BA-4CD0-5F52D5F520BC}"/>
              </a:ext>
            </a:extLst>
          </p:cNvPr>
          <p:cNvSpPr txBox="1"/>
          <p:nvPr/>
        </p:nvSpPr>
        <p:spPr>
          <a:xfrm>
            <a:off x="1502228" y="5929868"/>
            <a:ext cx="60051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Visto, </a:t>
            </a:r>
            <a:r>
              <a:rPr lang="en-US" b="1" dirty="0" err="1"/>
              <a:t>sentito</a:t>
            </a:r>
            <a:r>
              <a:rPr lang="en-US" b="1" dirty="0"/>
              <a:t> o </a:t>
            </a:r>
            <a:r>
              <a:rPr lang="en-US" b="1" dirty="0" err="1"/>
              <a:t>vissuto</a:t>
            </a:r>
            <a:r>
              <a:rPr lang="en-US" b="1" dirty="0"/>
              <a:t> </a:t>
            </a:r>
            <a:r>
              <a:rPr lang="en-US" b="1" dirty="0" err="1"/>
              <a:t>qualcosa</a:t>
            </a:r>
            <a:r>
              <a:rPr lang="en-US" b="1" dirty="0"/>
              <a:t> di </a:t>
            </a:r>
            <a:r>
              <a:rPr lang="en-US" b="1" dirty="0" err="1"/>
              <a:t>inappropriato</a:t>
            </a:r>
            <a:r>
              <a:rPr lang="en-US" b="1" dirty="0"/>
              <a:t> in </a:t>
            </a:r>
            <a:r>
              <a:rPr lang="en-US" b="1" dirty="0" err="1"/>
              <a:t>Dipartimento</a:t>
            </a:r>
            <a:r>
              <a:rPr lang="en-US" b="1" dirty="0"/>
              <a:t>?</a:t>
            </a:r>
            <a:endParaRPr lang="en-US" dirty="0"/>
          </a:p>
          <a:p>
            <a:r>
              <a:rPr lang="en-US" dirty="0" err="1"/>
              <a:t>Scansiona</a:t>
            </a:r>
            <a:r>
              <a:rPr lang="en-US" dirty="0"/>
              <a:t> qui: </a:t>
            </a:r>
            <a:r>
              <a:rPr lang="en-US" dirty="0" err="1"/>
              <a:t>puoi</a:t>
            </a:r>
            <a:r>
              <a:rPr lang="en-US" dirty="0"/>
              <a:t> </a:t>
            </a:r>
            <a:r>
              <a:rPr lang="en-US" dirty="0" err="1"/>
              <a:t>segnalarlo</a:t>
            </a:r>
            <a:r>
              <a:rPr lang="en-US" dirty="0"/>
              <a:t> in modo </a:t>
            </a:r>
            <a:r>
              <a:rPr lang="en-US" i="1" dirty="0" err="1"/>
              <a:t>anonimo</a:t>
            </a:r>
            <a:r>
              <a:rPr lang="en-US" i="1" dirty="0"/>
              <a:t> e </a:t>
            </a:r>
            <a:r>
              <a:rPr lang="en-US" i="1" dirty="0" err="1"/>
              <a:t>sicuro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06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1757F-83E4-C140-B9B4-2CDCB0D42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B8E1-6354-6E69-A540-2D50BBBC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206375"/>
            <a:ext cx="7559675" cy="504825"/>
          </a:xfrm>
        </p:spPr>
        <p:txBody>
          <a:bodyPr/>
          <a:lstStyle/>
          <a:p>
            <a:r>
              <a:rPr lang="it-IT" dirty="0" err="1"/>
              <a:t>Safeguard</a:t>
            </a:r>
            <a:r>
              <a:rPr lang="it-IT" dirty="0"/>
              <a:t> tools for </a:t>
            </a:r>
            <a:r>
              <a:rPr lang="it-IT" dirty="0" err="1"/>
              <a:t>students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73F2C-5885-2C46-2948-4AF2B737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13" y="660400"/>
            <a:ext cx="8993187" cy="5168900"/>
          </a:xfrm>
        </p:spPr>
        <p:txBody>
          <a:bodyPr/>
          <a:lstStyle/>
          <a:p>
            <a:pPr marL="254000" indent="-254000"/>
            <a:r>
              <a:rPr lang="it-IT" sz="1100" b="1" dirty="0">
                <a:solidFill>
                  <a:srgbClr val="C00000"/>
                </a:solidFill>
                <a:latin typeface="+mn-lt"/>
              </a:rPr>
              <a:t>Department GEP (Gender Equality Plan) Committee</a:t>
            </a:r>
          </a:p>
          <a:p>
            <a:pPr marL="0" lvl="1" indent="0">
              <a:buNone/>
            </a:pP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works on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promoting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gender equality in the Department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through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initiatives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and events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aimed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students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and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faculty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Current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members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include </a:t>
            </a:r>
            <a:r>
              <a:rPr lang="it-IT" sz="11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Laura Ciapponi, Raffaele Dello </a:t>
            </a:r>
            <a:r>
              <a:rPr lang="it-IT" sz="11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Ioio</a:t>
            </a:r>
            <a:r>
              <a:rPr lang="it-IT" sz="11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 Gaia Di Timoteo, Roberto </a:t>
            </a:r>
            <a:r>
              <a:rPr lang="it-IT" sz="11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Favaroni</a:t>
            </a:r>
            <a:r>
              <a:rPr lang="it-IT" sz="11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 Marco </a:t>
            </a:r>
            <a:r>
              <a:rPr lang="it-IT" sz="1100" b="0" i="0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Fidaleo</a:t>
            </a:r>
            <a:r>
              <a:rPr lang="it-IT" sz="110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 Paolo Iacono , Francesca Landi, Marcella Marchetti, Stefano Marotta, Margherita Martinelli, Marco Oliverio, Daniela Pontiggia, Sabrina Sabatini, Paola Valentini, Paola Vittorioso.</a:t>
            </a:r>
            <a:endParaRPr lang="en-US" sz="1200" dirty="0">
              <a:solidFill>
                <a:srgbClr val="002060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254000" indent="-254000"/>
            <a:endParaRPr lang="it-IT" sz="1100" dirty="0">
              <a:solidFill>
                <a:srgbClr val="C00000"/>
              </a:solidFill>
              <a:latin typeface="+mn-lt"/>
            </a:endParaRPr>
          </a:p>
          <a:p>
            <a:pPr marL="254000" indent="-254000"/>
            <a:r>
              <a:rPr lang="it-IT" sz="1100" b="1" dirty="0">
                <a:solidFill>
                  <a:srgbClr val="C00000"/>
                </a:solidFill>
                <a:latin typeface="+mn-lt"/>
              </a:rPr>
              <a:t>GENERACT Project</a:t>
            </a:r>
          </a:p>
          <a:p>
            <a:pPr marL="0" indent="0">
              <a:buNone/>
            </a:pP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social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secretariat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that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provides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guidance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on anti-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violence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and anti-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discrimination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gender services,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organized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by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Municipality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II and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managed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by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Lucha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y Siesta and Donne in Genere.</a:t>
            </a:r>
          </a:p>
          <a:p>
            <a:pPr marL="0" indent="0">
              <a:buNone/>
            </a:pP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Address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Via dei Volsci 10</a:t>
            </a:r>
          </a:p>
          <a:p>
            <a:pPr marL="0" indent="0">
              <a:buNone/>
            </a:pP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Email: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progetto.generact@gmail.com</a:t>
            </a:r>
            <a:endParaRPr lang="it-IT" sz="11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54000" indent="-254000"/>
            <a:endParaRPr lang="it-IT" sz="1100" dirty="0">
              <a:solidFill>
                <a:srgbClr val="C00000"/>
              </a:solidFill>
              <a:latin typeface="+mn-lt"/>
            </a:endParaRPr>
          </a:p>
          <a:p>
            <a:pPr marL="254000" indent="-254000"/>
            <a:r>
              <a:rPr lang="it-IT" sz="1100" b="1" dirty="0" err="1">
                <a:solidFill>
                  <a:srgbClr val="C00000"/>
                </a:solidFill>
                <a:latin typeface="+mn-lt"/>
              </a:rPr>
              <a:t>Trusted</a:t>
            </a:r>
            <a:r>
              <a:rPr lang="it-IT" sz="1100" b="1" dirty="0">
                <a:solidFill>
                  <a:srgbClr val="C00000"/>
                </a:solidFill>
                <a:latin typeface="+mn-lt"/>
              </a:rPr>
              <a:t> Advisor</a:t>
            </a:r>
          </a:p>
          <a:p>
            <a:pPr marL="0" indent="0">
              <a:buNone/>
            </a:pP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role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of the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Trusted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Advisor,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based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on the Code of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Conduct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against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sexual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harassment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Sapienza,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to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provide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counseling and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assistance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to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victims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Currently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this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role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held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by Dr. Giorgia Ortu La Barbera.</a:t>
            </a:r>
          </a:p>
          <a:p>
            <a:pPr marL="0" indent="0">
              <a:buNone/>
            </a:pP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Email: consiglieradifiducia.sapienza@uniroma1.it</a:t>
            </a:r>
          </a:p>
          <a:p>
            <a:pPr marL="254000" indent="-254000"/>
            <a:endParaRPr lang="it-IT" sz="1100" dirty="0">
              <a:solidFill>
                <a:srgbClr val="C00000"/>
              </a:solidFill>
              <a:latin typeface="+mn-lt"/>
            </a:endParaRPr>
          </a:p>
          <a:p>
            <a:pPr marL="254000" indent="-254000"/>
            <a:r>
              <a:rPr lang="it-IT" sz="1100" b="1" dirty="0">
                <a:solidFill>
                  <a:srgbClr val="C00000"/>
                </a:solidFill>
                <a:latin typeface="+mn-lt"/>
              </a:rPr>
              <a:t>Safe Zone in the Department</a:t>
            </a:r>
          </a:p>
          <a:p>
            <a:pPr marL="0" indent="0">
              <a:buNone/>
            </a:pP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Trained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individuals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who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provide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support to LGBTQ+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individuals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and work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toward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the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prevention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of gender-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based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violence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254000" indent="-254000"/>
            <a:endParaRPr lang="it-IT" sz="1100" dirty="0">
              <a:solidFill>
                <a:srgbClr val="C00000"/>
              </a:solidFill>
              <a:latin typeface="+mn-lt"/>
            </a:endParaRPr>
          </a:p>
          <a:p>
            <a:pPr marL="254000" indent="-254000"/>
            <a:r>
              <a:rPr lang="it-IT" sz="1100" b="1" dirty="0" err="1">
                <a:solidFill>
                  <a:srgbClr val="C00000"/>
                </a:solidFill>
                <a:latin typeface="+mn-lt"/>
              </a:rPr>
              <a:t>Student</a:t>
            </a:r>
            <a:r>
              <a:rPr lang="it-IT" sz="1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1100" b="1" dirty="0" err="1">
                <a:solidFill>
                  <a:srgbClr val="C00000"/>
                </a:solidFill>
                <a:latin typeface="+mn-lt"/>
              </a:rPr>
              <a:t>Advocate</a:t>
            </a:r>
            <a:r>
              <a:rPr lang="it-IT" sz="1100" b="1" dirty="0">
                <a:solidFill>
                  <a:srgbClr val="C00000"/>
                </a:solidFill>
                <a:latin typeface="+mn-lt"/>
              </a:rPr>
              <a:t> for the </a:t>
            </a:r>
            <a:r>
              <a:rPr lang="it-IT" sz="1100" b="1" dirty="0" err="1">
                <a:solidFill>
                  <a:srgbClr val="C00000"/>
                </a:solidFill>
                <a:latin typeface="+mn-lt"/>
              </a:rPr>
              <a:t>Faculty</a:t>
            </a:r>
            <a:r>
              <a:rPr lang="it-IT" sz="1100" b="1" dirty="0">
                <a:solidFill>
                  <a:srgbClr val="C00000"/>
                </a:solidFill>
                <a:latin typeface="+mn-lt"/>
              </a:rPr>
              <a:t> of Mathematical, </a:t>
            </a:r>
            <a:r>
              <a:rPr lang="it-IT" sz="1100" b="1" dirty="0" err="1">
                <a:solidFill>
                  <a:srgbClr val="C00000"/>
                </a:solidFill>
                <a:latin typeface="+mn-lt"/>
              </a:rPr>
              <a:t>Physical</a:t>
            </a:r>
            <a:r>
              <a:rPr lang="it-IT" sz="1100" b="1" dirty="0">
                <a:solidFill>
                  <a:srgbClr val="C00000"/>
                </a:solidFill>
                <a:latin typeface="+mn-lt"/>
              </a:rPr>
              <a:t>, and Natural Sciences</a:t>
            </a:r>
          </a:p>
          <a:p>
            <a:pPr marL="0" indent="0">
              <a:buNone/>
            </a:pP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Student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Advocate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available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to the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Student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Observatory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to assist in the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execution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of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its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duties and to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receive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complaints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observations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and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proposals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Currently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this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role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is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1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held</a:t>
            </a: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by Prof. Raffaella Schneider.</a:t>
            </a:r>
          </a:p>
          <a:p>
            <a:pPr marL="0" indent="0">
              <a:buNone/>
            </a:pPr>
            <a:r>
              <a:rPr lang="it-IT" sz="11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Email: garantesmfn@uniroma1.it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SzPts val="1400"/>
              <a:buNone/>
            </a:pPr>
            <a:endParaRPr lang="en-US" sz="1100" b="0" i="0" u="none" strike="noStrike" cap="none" dirty="0">
              <a:solidFill>
                <a:srgbClr val="000000"/>
              </a:solidFill>
              <a:latin typeface="+mn-lt"/>
              <a:cs typeface="Calibri" panose="020F0502020204030204" pitchFamily="34" charset="0"/>
              <a:sym typeface="Arial"/>
            </a:endParaRPr>
          </a:p>
          <a:p>
            <a:pPr marL="171450" indent="-171450">
              <a:spcBef>
                <a:spcPts val="0"/>
              </a:spcBef>
              <a:buClr>
                <a:srgbClr val="000000"/>
              </a:buClr>
              <a:buSzPts val="1400"/>
            </a:pPr>
            <a:endParaRPr lang="en-IT"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latin typeface="+mn-lt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+mn-lt"/>
              <a:cs typeface="Calibri" panose="020F0502020204030204" pitchFamily="34" charset="0"/>
              <a:sym typeface="Arial"/>
            </a:endParaRPr>
          </a:p>
          <a:p>
            <a:endParaRPr lang="en-IT" sz="1400" dirty="0"/>
          </a:p>
          <a:p>
            <a:endParaRPr lang="en-US" sz="1400" b="0" i="0" u="none" strike="noStrike" cap="none" dirty="0">
              <a:solidFill>
                <a:srgbClr val="333333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sz="1400" dirty="0">
              <a:solidFill>
                <a:srgbClr val="333333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IT" sz="1400" dirty="0"/>
          </a:p>
        </p:txBody>
      </p:sp>
      <p:pic>
        <p:nvPicPr>
          <p:cNvPr id="6" name="Google Shape;309;p2" descr="Immagine che contiene testo, stazionario, strumento scrittorio, matita&#10;&#10;Descrizione generata automaticamente">
            <a:extLst>
              <a:ext uri="{FF2B5EF4-FFF2-40B4-BE49-F238E27FC236}">
                <a16:creationId xmlns:a16="http://schemas.microsoft.com/office/drawing/2014/main" id="{D8B2936E-AB54-5091-CAC7-C8E9731466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105" t="4850" r="32147" b="37399"/>
          <a:stretch/>
        </p:blipFill>
        <p:spPr>
          <a:xfrm>
            <a:off x="7683501" y="3877937"/>
            <a:ext cx="898639" cy="7925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65A5B-D53F-0142-1A00-031B3BE958AF}"/>
              </a:ext>
            </a:extLst>
          </p:cNvPr>
          <p:cNvSpPr txBox="1"/>
          <p:nvPr/>
        </p:nvSpPr>
        <p:spPr>
          <a:xfrm>
            <a:off x="7683500" y="629920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chemeClr val="bg1"/>
                </a:solidFill>
              </a:rPr>
              <a:t>April </a:t>
            </a:r>
            <a:r>
              <a:rPr lang="en-IT" dirty="0">
                <a:solidFill>
                  <a:schemeClr val="bg1"/>
                </a:solidFill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F9FD4-EF09-F01C-104D-B6CA6A1A11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7813" y="5658755"/>
            <a:ext cx="1090363" cy="1090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EE9FE7-FD44-7DE5-1298-BB082CB71036}"/>
              </a:ext>
            </a:extLst>
          </p:cNvPr>
          <p:cNvSpPr txBox="1"/>
          <p:nvPr/>
        </p:nvSpPr>
        <p:spPr>
          <a:xfrm>
            <a:off x="1502228" y="5929868"/>
            <a:ext cx="60051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Visto, </a:t>
            </a:r>
            <a:r>
              <a:rPr lang="en-US" b="1" dirty="0" err="1"/>
              <a:t>sentito</a:t>
            </a:r>
            <a:r>
              <a:rPr lang="en-US" b="1" dirty="0"/>
              <a:t> o </a:t>
            </a:r>
            <a:r>
              <a:rPr lang="en-US" b="1" dirty="0" err="1"/>
              <a:t>vissuto</a:t>
            </a:r>
            <a:r>
              <a:rPr lang="en-US" b="1" dirty="0"/>
              <a:t> </a:t>
            </a:r>
            <a:r>
              <a:rPr lang="en-US" b="1" dirty="0" err="1"/>
              <a:t>qualcosa</a:t>
            </a:r>
            <a:r>
              <a:rPr lang="en-US" b="1" dirty="0"/>
              <a:t> di </a:t>
            </a:r>
            <a:r>
              <a:rPr lang="en-US" b="1" dirty="0" err="1"/>
              <a:t>inappropriato</a:t>
            </a:r>
            <a:r>
              <a:rPr lang="en-US" b="1" dirty="0"/>
              <a:t> in </a:t>
            </a:r>
            <a:r>
              <a:rPr lang="en-US" b="1" dirty="0" err="1"/>
              <a:t>Dipartimento</a:t>
            </a:r>
            <a:r>
              <a:rPr lang="en-US" b="1" dirty="0"/>
              <a:t>?</a:t>
            </a:r>
            <a:endParaRPr lang="en-US" dirty="0"/>
          </a:p>
          <a:p>
            <a:r>
              <a:rPr lang="en-US" dirty="0" err="1"/>
              <a:t>Scansiona</a:t>
            </a:r>
            <a:r>
              <a:rPr lang="en-US" dirty="0"/>
              <a:t> qui: </a:t>
            </a:r>
            <a:r>
              <a:rPr lang="en-US" dirty="0" err="1"/>
              <a:t>puoi</a:t>
            </a:r>
            <a:r>
              <a:rPr lang="en-US" dirty="0"/>
              <a:t> </a:t>
            </a:r>
            <a:r>
              <a:rPr lang="en-US" dirty="0" err="1"/>
              <a:t>segnalarlo</a:t>
            </a:r>
            <a:r>
              <a:rPr lang="en-US" dirty="0"/>
              <a:t> in modo </a:t>
            </a:r>
            <a:r>
              <a:rPr lang="en-US" i="1" dirty="0" err="1"/>
              <a:t>anonimo</a:t>
            </a:r>
            <a:r>
              <a:rPr lang="en-US" i="1" dirty="0"/>
              <a:t> e </a:t>
            </a:r>
            <a:r>
              <a:rPr lang="en-US" i="1" dirty="0" err="1"/>
              <a:t>sicuro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34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B248-9D6A-4769-F5DB-7DF82014E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7968-6AC2-63CB-93AC-9F0375F4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298904"/>
            <a:ext cx="7559675" cy="504825"/>
          </a:xfrm>
        </p:spPr>
        <p:txBody>
          <a:bodyPr/>
          <a:lstStyle/>
          <a:p>
            <a:r>
              <a:rPr lang="en-IT"/>
              <a:t>Student Guarantee Instruments</a:t>
            </a: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B3D87-5C40-EE19-6742-A2157F398B35}"/>
              </a:ext>
            </a:extLst>
          </p:cNvPr>
          <p:cNvSpPr txBox="1"/>
          <p:nvPr/>
        </p:nvSpPr>
        <p:spPr>
          <a:xfrm>
            <a:off x="7683500" y="629920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bg1"/>
                </a:solidFill>
              </a:rPr>
              <a:t>Aprile 2025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CF2490D-BA59-E726-419A-63DEC8D74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456369"/>
              </p:ext>
            </p:extLst>
          </p:nvPr>
        </p:nvGraphicFramePr>
        <p:xfrm>
          <a:off x="87086" y="990599"/>
          <a:ext cx="7432902" cy="448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oogle Shape;309;p2" descr="Immagine che contiene testo, stazionario, strumento scrittorio, matita&#10;&#10;Descrizione generata automaticamente">
            <a:extLst>
              <a:ext uri="{FF2B5EF4-FFF2-40B4-BE49-F238E27FC236}">
                <a16:creationId xmlns:a16="http://schemas.microsoft.com/office/drawing/2014/main" id="{ABF7BFFE-8E64-DAF5-C2B8-6231C5A534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4105" t="4850" r="32147" b="37399"/>
          <a:stretch/>
        </p:blipFill>
        <p:spPr>
          <a:xfrm>
            <a:off x="7683500" y="3566091"/>
            <a:ext cx="971296" cy="98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9D2B6-8F87-4217-9130-D665A97A1A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77813" y="5658755"/>
            <a:ext cx="1090363" cy="1090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8EB58B-5091-4E29-D08C-A714A608EFE2}"/>
              </a:ext>
            </a:extLst>
          </p:cNvPr>
          <p:cNvSpPr txBox="1"/>
          <p:nvPr/>
        </p:nvSpPr>
        <p:spPr>
          <a:xfrm>
            <a:off x="1502228" y="5929868"/>
            <a:ext cx="63482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Seen, heard or experienced something inappropriate in the Department?
Scan here – you can report it anonymously and safely.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3198"/>
      </p:ext>
    </p:extLst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948</Words>
  <Application>Microsoft Macintosh PowerPoint</Application>
  <PresentationFormat>On-screen Show (4:3)</PresentationFormat>
  <Paragraphs>94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Open Sans</vt:lpstr>
      <vt:lpstr>la sapienza</vt:lpstr>
      <vt:lpstr>Dipartimento di Biologia e Biotecnologie “Charles Darwin” Strumenti e figure di garanzia Aprile 2025  </vt:lpstr>
      <vt:lpstr>Strumenti di garanzia per studentesse e studenti</vt:lpstr>
      <vt:lpstr>Strumenti di garanzia per studentesse e studenti</vt:lpstr>
      <vt:lpstr>Safeguard tools for students</vt:lpstr>
      <vt:lpstr>Student Guarantee Instruments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Zone in Sapienza  Giornate formative: 16/01/2023 e 23/01/2023  Roberto Baiocco, Lara Benfatto e Giorgia Ortu La Barbera</dc:title>
  <dc:creator>- -</dc:creator>
  <cp:lastModifiedBy>Nadia Andrea Andreani</cp:lastModifiedBy>
  <cp:revision>33</cp:revision>
  <dcterms:created xsi:type="dcterms:W3CDTF">2006-11-20T16:13:10Z</dcterms:created>
  <dcterms:modified xsi:type="dcterms:W3CDTF">2025-11-23T11:53:34Z</dcterms:modified>
</cp:coreProperties>
</file>