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FA0DE0-6F0A-4A40-BA90-E37631287E17}" type="datetimeFigureOut">
              <a:rPr lang="it-IT" smtClean="0"/>
              <a:pPr/>
              <a:t>29/05/2014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ACF9DF8-C313-4066-B949-A02E96E6A17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184648"/>
            <a:ext cx="8964488" cy="1673352"/>
          </a:xfrm>
        </p:spPr>
        <p:txBody>
          <a:bodyPr>
            <a:normAutofit fontScale="90000"/>
          </a:bodyPr>
          <a:lstStyle/>
          <a:p>
            <a:pPr algn="r"/>
            <a:r>
              <a:rPr lang="it-IT" sz="6600" dirty="0" smtClean="0"/>
              <a:t> </a:t>
            </a:r>
            <a:br>
              <a:rPr lang="it-IT" sz="6600" dirty="0" smtClean="0"/>
            </a:br>
            <a:r>
              <a:rPr lang="it-IT" sz="4400" dirty="0" smtClean="0"/>
              <a:t>Gianluigi Schiavi</a:t>
            </a:r>
            <a:r>
              <a:rPr lang="it-IT" sz="3200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Gigi\Desktop\PRESENTAZIONE FILM\drei-te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ÜBERSETZUNG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484784"/>
            <a:ext cx="4392488" cy="537321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Si?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Ciao, sono io, aprimi per favore.</a:t>
            </a:r>
          </a:p>
          <a:p>
            <a:pPr>
              <a:buNone/>
            </a:pPr>
            <a:r>
              <a:rPr lang="it-IT" sz="3300" b="1" dirty="0" smtClean="0"/>
              <a:t>ADAM:</a:t>
            </a:r>
            <a:r>
              <a:rPr lang="it-IT" dirty="0" smtClean="0"/>
              <a:t> Diamine, Hanna, che cosa succede?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Ti devo parlare, per favore aprimi.</a:t>
            </a:r>
          </a:p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Hanna, adesso non posso.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Forse non mi hai capito, ti devo parlare. Forza su, apri! </a:t>
            </a:r>
          </a:p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Diavolo, Hanna, non sono da solo.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Non me ne frega un cazzo, apri subito questa porta, dannazione!</a:t>
            </a:r>
          </a:p>
          <a:p>
            <a:pPr>
              <a:buNone/>
            </a:pPr>
            <a:r>
              <a:rPr lang="it-IT" dirty="0" smtClean="0"/>
              <a:t>[…]</a:t>
            </a:r>
          </a:p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Adesso si mette male.</a:t>
            </a:r>
          </a:p>
          <a:p>
            <a:pPr>
              <a:buNone/>
            </a:pPr>
            <a:r>
              <a:rPr lang="it-IT" sz="3300" b="1" dirty="0" smtClean="0"/>
              <a:t>SIMON: </a:t>
            </a:r>
            <a:r>
              <a:rPr lang="it-IT" dirty="0" smtClean="0"/>
              <a:t>Che succede?</a:t>
            </a:r>
          </a:p>
          <a:p>
            <a:pPr>
              <a:buNone/>
            </a:pPr>
            <a:r>
              <a:rPr lang="it-IT" dirty="0" smtClean="0"/>
              <a:t>[…]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sz="3300" dirty="0" smtClean="0"/>
              <a:t>Lei è ancora qua?</a:t>
            </a:r>
          </a:p>
          <a:p>
            <a:pPr>
              <a:buNone/>
            </a:pPr>
            <a:r>
              <a:rPr lang="de-DE" sz="3300" b="1" dirty="0" smtClean="0"/>
              <a:t>ADAM: </a:t>
            </a:r>
            <a:r>
              <a:rPr lang="de-DE" dirty="0" smtClean="0"/>
              <a:t>Di </a:t>
            </a:r>
            <a:r>
              <a:rPr lang="de-DE" dirty="0" err="1" smtClean="0"/>
              <a:t>che</a:t>
            </a:r>
            <a:r>
              <a:rPr lang="de-DE" dirty="0" smtClean="0"/>
              <a:t> </a:t>
            </a:r>
            <a:r>
              <a:rPr lang="de-DE" dirty="0" err="1" smtClean="0"/>
              <a:t>parli</a:t>
            </a:r>
            <a:r>
              <a:rPr lang="de-DE" dirty="0" smtClean="0"/>
              <a:t>?</a:t>
            </a:r>
            <a:endParaRPr lang="it-IT" dirty="0" smtClean="0"/>
          </a:p>
          <a:p>
            <a:pPr>
              <a:buNone/>
            </a:pPr>
            <a:r>
              <a:rPr lang="de-DE" sz="3300" b="1" dirty="0" smtClean="0"/>
              <a:t>HANNA: </a:t>
            </a:r>
            <a:r>
              <a:rPr lang="de-DE" dirty="0" err="1" smtClean="0"/>
              <a:t>L’altra</a:t>
            </a:r>
            <a:r>
              <a:rPr lang="de-DE" dirty="0" smtClean="0"/>
              <a:t>, è ancora qua? </a:t>
            </a:r>
            <a:r>
              <a:rPr lang="it-IT" dirty="0" smtClean="0"/>
              <a:t>Hai detto che non sei solo, no?</a:t>
            </a:r>
          </a:p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Hanna, ma cosa ti piglia, che cosa è successo?</a:t>
            </a:r>
          </a:p>
          <a:p>
            <a:pPr>
              <a:buNone/>
            </a:pPr>
            <a:r>
              <a:rPr lang="it-IT" sz="3300" b="1" dirty="0" smtClean="0"/>
              <a:t>HANNA</a:t>
            </a:r>
            <a:r>
              <a:rPr lang="it-IT" dirty="0" smtClean="0"/>
              <a:t>: Io...</a:t>
            </a:r>
            <a:r>
              <a:rPr lang="it-IT" dirty="0" err="1" smtClean="0"/>
              <a:t>io</a:t>
            </a:r>
            <a:r>
              <a:rPr lang="it-IT" dirty="0" smtClean="0"/>
              <a:t> sono incinta.</a:t>
            </a:r>
          </a:p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Lui è Simon.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Cosa?</a:t>
            </a:r>
          </a:p>
          <a:p>
            <a:pPr>
              <a:buNone/>
            </a:pPr>
            <a:r>
              <a:rPr lang="de-DE" sz="3300" b="1" dirty="0" smtClean="0"/>
              <a:t>SIMON: </a:t>
            </a:r>
            <a:r>
              <a:rPr lang="de-DE" dirty="0" smtClean="0"/>
              <a:t>Hanna.</a:t>
            </a:r>
            <a:endParaRPr lang="it-IT" dirty="0" smtClean="0"/>
          </a:p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Ma come, vi conoscete?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Ma tu che cosa ci fai là?</a:t>
            </a:r>
          </a:p>
          <a:p>
            <a:pPr>
              <a:buNone/>
            </a:pPr>
            <a:r>
              <a:rPr lang="it-IT" sz="3300" b="1" dirty="0" smtClean="0"/>
              <a:t>SIMON: </a:t>
            </a:r>
            <a:r>
              <a:rPr lang="it-IT" dirty="0" smtClean="0"/>
              <a:t>Che cosa ci fai tu qui?</a:t>
            </a:r>
          </a:p>
          <a:p>
            <a:pPr>
              <a:buNone/>
            </a:pPr>
            <a:r>
              <a:rPr lang="it-IT" sz="3300" b="1" dirty="0" smtClean="0"/>
              <a:t>HANNA</a:t>
            </a:r>
            <a:r>
              <a:rPr lang="it-IT" dirty="0" smtClean="0"/>
              <a:t>: </a:t>
            </a:r>
            <a:r>
              <a:rPr lang="it-IT" dirty="0" err="1" smtClean="0"/>
              <a:t>Tsss</a:t>
            </a:r>
            <a:r>
              <a:rPr lang="it-IT" dirty="0" smtClean="0"/>
              <a:t>...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Oh...</a:t>
            </a:r>
          </a:p>
          <a:p>
            <a:pPr>
              <a:buNone/>
            </a:pPr>
            <a:r>
              <a:rPr lang="it-IT" sz="3300" b="1" dirty="0" smtClean="0"/>
              <a:t>HANNA: </a:t>
            </a:r>
            <a:r>
              <a:rPr lang="it-IT" dirty="0" smtClean="0"/>
              <a:t>Oh, merda. </a:t>
            </a:r>
          </a:p>
          <a:p>
            <a:pPr>
              <a:buNone/>
            </a:pPr>
            <a:r>
              <a:rPr lang="it-IT" sz="3300" b="1" dirty="0" smtClean="0"/>
              <a:t>ADAM: </a:t>
            </a:r>
            <a:r>
              <a:rPr lang="it-IT" dirty="0" smtClean="0"/>
              <a:t>Mi puoi spiegare un attimo?</a:t>
            </a:r>
          </a:p>
          <a:p>
            <a:pPr>
              <a:buNone/>
            </a:pPr>
            <a:r>
              <a:rPr lang="it-IT" sz="3300" b="1" dirty="0" smtClean="0"/>
              <a:t>SIMON: </a:t>
            </a:r>
            <a:r>
              <a:rPr lang="it-IT" dirty="0" smtClean="0"/>
              <a:t>Che cos´ha detto?</a:t>
            </a:r>
          </a:p>
          <a:p>
            <a:pPr>
              <a:buNone/>
            </a:pPr>
            <a:r>
              <a:rPr lang="de-DE" sz="3300" b="1" dirty="0" smtClean="0"/>
              <a:t>ADAM: </a:t>
            </a:r>
            <a:r>
              <a:rPr lang="de-DE" dirty="0" smtClean="0"/>
              <a:t>Eh?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 </a:t>
            </a:r>
          </a:p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0" y="1484784"/>
            <a:ext cx="4788024" cy="5373216"/>
          </a:xfrm>
          <a:prstGeom prst="rect">
            <a:avLst/>
          </a:prstGeom>
        </p:spPr>
        <p:txBody>
          <a:bodyPr vert="horz" lIns="54864" tIns="91440" rtlCol="0">
            <a:normAutofit fontScale="4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Hallo?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Hallo, ich bin’s, mach mir auf, bitte.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Mensch, Hanna, was ist denn los?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Ich muss mit dir sprechen, bitte mach mir auf.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Hanna, das geht jetzt nicht.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 du mich nicht verstanden, ich muss mit dir sprechen. Los jetzt, mach auf!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Mensch, Hanna, ich bin nicht alleine.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 mir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scheißegaI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jetzt mach die Tür auf, verdammt noch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[…]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Jetzt wird’s kompliziert.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SIMON: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denn los?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[…]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 sie noch da?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denn?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Andere, ist sie noch da? Du hast doch gesagt,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du bist nicht alleine.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Hanna, was ist denn los, was ist denn passiert?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Ich...ich bin schwanger.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ist Simon.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SIMON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Hanna.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Wie jetzt, ihr kennt euch?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du machst du denn da?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SIMON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machst du denn hier?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3300" b="1" dirty="0" smtClean="0"/>
              <a:t>HANNA: 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Tsss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3300" b="1" dirty="0" smtClean="0"/>
              <a:t>HANNA: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Oh...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Oh, Scheiße.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ADAM: </a:t>
            </a:r>
            <a:r>
              <a:rPr lang="de-DE" sz="3300" dirty="0" smtClean="0"/>
              <a:t>Kannst du mir das irgendwie kurz mal erklären?</a:t>
            </a:r>
            <a:endParaRPr lang="it-IT" sz="33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300" b="1" dirty="0" smtClean="0"/>
              <a:t>SIMON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hat sie gesagt?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ÜBERSETZUNGSPROBLEME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75191"/>
            <a:ext cx="8435280" cy="4822161"/>
          </a:xfrm>
        </p:spPr>
        <p:txBody>
          <a:bodyPr>
            <a:normAutofit fontScale="85000" lnSpcReduction="10000"/>
          </a:bodyPr>
          <a:lstStyle/>
          <a:p>
            <a:r>
              <a:rPr lang="it-IT" i="1" dirty="0" err="1" smtClean="0"/>
              <a:t>Mensch</a:t>
            </a:r>
            <a:r>
              <a:rPr lang="it-IT" i="1" dirty="0" smtClean="0"/>
              <a:t> </a:t>
            </a:r>
            <a:r>
              <a:rPr lang="it-IT" dirty="0" smtClean="0"/>
              <a:t>&gt; caspita, perbacco, diamine, diavolo?</a:t>
            </a:r>
          </a:p>
          <a:p>
            <a:endParaRPr lang="it-IT" sz="2000" dirty="0" smtClean="0"/>
          </a:p>
          <a:p>
            <a:r>
              <a:rPr lang="de-DE" i="1" dirty="0" smtClean="0"/>
              <a:t>Mir ist scheißegal </a:t>
            </a:r>
            <a:r>
              <a:rPr lang="de-DE" dirty="0" smtClean="0"/>
              <a:t>&gt; Non </a:t>
            </a:r>
            <a:r>
              <a:rPr lang="de-DE" dirty="0" err="1" smtClean="0"/>
              <a:t>me</a:t>
            </a:r>
            <a:r>
              <a:rPr lang="de-DE" dirty="0" smtClean="0"/>
              <a:t> ne </a:t>
            </a:r>
            <a:r>
              <a:rPr lang="de-DE" dirty="0" err="1" smtClean="0"/>
              <a:t>frega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cazzo</a:t>
            </a:r>
            <a:r>
              <a:rPr lang="de-DE" dirty="0" smtClean="0"/>
              <a:t> </a:t>
            </a:r>
            <a:r>
              <a:rPr lang="de-DE" b="1" dirty="0" smtClean="0"/>
              <a:t>aber</a:t>
            </a:r>
            <a:r>
              <a:rPr lang="de-DE" dirty="0" smtClean="0"/>
              <a:t>  </a:t>
            </a:r>
            <a:r>
              <a:rPr lang="de-DE" i="1" dirty="0" err="1" smtClean="0"/>
              <a:t>Oh,Scheiße</a:t>
            </a:r>
            <a:r>
              <a:rPr lang="de-DE" dirty="0" smtClean="0"/>
              <a:t>! &gt; Oh, </a:t>
            </a:r>
            <a:r>
              <a:rPr lang="de-DE" dirty="0" err="1" smtClean="0"/>
              <a:t>merda</a:t>
            </a:r>
            <a:r>
              <a:rPr lang="de-DE" dirty="0" smtClean="0"/>
              <a:t>!</a:t>
            </a:r>
          </a:p>
          <a:p>
            <a:endParaRPr lang="de-DE" sz="2100" dirty="0" smtClean="0"/>
          </a:p>
          <a:p>
            <a:r>
              <a:rPr lang="de-DE" i="1" dirty="0" smtClean="0"/>
              <a:t>Das geht jetzt nicht </a:t>
            </a:r>
            <a:r>
              <a:rPr lang="de-DE" dirty="0" smtClean="0"/>
              <a:t>&gt; </a:t>
            </a:r>
            <a:r>
              <a:rPr lang="de-DE" dirty="0" err="1" smtClean="0"/>
              <a:t>Adesso</a:t>
            </a:r>
            <a:r>
              <a:rPr lang="de-DE" dirty="0" smtClean="0"/>
              <a:t> non </a:t>
            </a:r>
            <a:r>
              <a:rPr lang="de-DE" dirty="0" err="1" smtClean="0"/>
              <a:t>posso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direkter Ton</a:t>
            </a:r>
            <a:endParaRPr lang="de-DE" dirty="0" smtClean="0"/>
          </a:p>
          <a:p>
            <a:endParaRPr lang="de-DE" sz="2000" dirty="0" smtClean="0"/>
          </a:p>
          <a:p>
            <a:r>
              <a:rPr lang="de-DE" dirty="0" smtClean="0"/>
              <a:t> </a:t>
            </a:r>
            <a:r>
              <a:rPr lang="de-DE" i="1" dirty="0" smtClean="0"/>
              <a:t>Was denn los?</a:t>
            </a:r>
            <a:r>
              <a:rPr lang="de-DE" dirty="0" smtClean="0"/>
              <a:t> &gt; </a:t>
            </a:r>
            <a:r>
              <a:rPr lang="it-IT" dirty="0" smtClean="0"/>
              <a:t>Che succede?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dirty="0" smtClean="0"/>
              <a:t> ohne Verb ist in Italienisch nicht möglich </a:t>
            </a:r>
          </a:p>
          <a:p>
            <a:endParaRPr lang="de-DE" sz="2000" dirty="0" smtClean="0"/>
          </a:p>
          <a:p>
            <a:r>
              <a:rPr lang="it-IT" dirty="0" smtClean="0"/>
              <a:t> </a:t>
            </a:r>
            <a:r>
              <a:rPr lang="it-IT" i="1" dirty="0" err="1" smtClean="0"/>
              <a:t>Wie</a:t>
            </a:r>
            <a:r>
              <a:rPr lang="it-IT" i="1" dirty="0" smtClean="0"/>
              <a:t> </a:t>
            </a:r>
            <a:r>
              <a:rPr lang="it-IT" i="1" dirty="0" err="1" smtClean="0"/>
              <a:t>jetzt</a:t>
            </a:r>
            <a:r>
              <a:rPr lang="it-IT" i="1" dirty="0" smtClean="0"/>
              <a:t> </a:t>
            </a:r>
            <a:r>
              <a:rPr lang="it-IT" dirty="0" smtClean="0"/>
              <a:t>&gt; ma come </a:t>
            </a:r>
            <a:r>
              <a:rPr lang="it-IT" dirty="0" smtClean="0">
                <a:sym typeface="Wingdings" pitchFamily="2" charset="2"/>
              </a:rPr>
              <a:t></a:t>
            </a:r>
            <a:r>
              <a:rPr lang="it-IT" dirty="0" smtClean="0"/>
              <a:t> </a:t>
            </a:r>
            <a:r>
              <a:rPr lang="it-IT" dirty="0" err="1" smtClean="0"/>
              <a:t>richtig</a:t>
            </a:r>
            <a:r>
              <a:rPr lang="it-IT" dirty="0" smtClean="0"/>
              <a:t>?</a:t>
            </a:r>
          </a:p>
          <a:p>
            <a:endParaRPr lang="it-IT" sz="2200" dirty="0" smtClean="0"/>
          </a:p>
          <a:p>
            <a:r>
              <a:rPr lang="it-IT" dirty="0" smtClean="0"/>
              <a:t> </a:t>
            </a:r>
            <a:r>
              <a:rPr lang="de-DE" i="1" dirty="0" smtClean="0"/>
              <a:t>Kannst du mir das irgendwie kurz mal erklären? </a:t>
            </a:r>
            <a:r>
              <a:rPr lang="de-DE" dirty="0" smtClean="0"/>
              <a:t>&gt; Mi </a:t>
            </a:r>
            <a:r>
              <a:rPr lang="de-DE" dirty="0" err="1" smtClean="0"/>
              <a:t>puoi</a:t>
            </a:r>
            <a:r>
              <a:rPr lang="de-DE" dirty="0" smtClean="0"/>
              <a:t> </a:t>
            </a:r>
            <a:r>
              <a:rPr lang="de-DE" dirty="0" err="1" smtClean="0"/>
              <a:t>spiegare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attimo</a:t>
            </a:r>
            <a:r>
              <a:rPr lang="de-DE" dirty="0" smtClean="0"/>
              <a:t>? </a:t>
            </a:r>
            <a:r>
              <a:rPr lang="de-DE" dirty="0" smtClean="0">
                <a:sym typeface="Wingdings" pitchFamily="2" charset="2"/>
              </a:rPr>
              <a:t></a:t>
            </a:r>
            <a:r>
              <a:rPr lang="de-DE" u="sng" dirty="0" smtClean="0">
                <a:sym typeface="Wingdings" pitchFamily="2" charset="2"/>
              </a:rPr>
              <a:t> irgendwie </a:t>
            </a:r>
            <a:r>
              <a:rPr lang="de-DE" dirty="0" smtClean="0">
                <a:sym typeface="Wingdings" pitchFamily="2" charset="2"/>
              </a:rPr>
              <a:t>wird ausgelassen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INTERNATIONALE FILMFESTSPIELE von VENEDIG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00808"/>
            <a:ext cx="6048672" cy="5157192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Internationale Filmfestspiele Venedig </a:t>
            </a:r>
            <a:r>
              <a:rPr lang="de-DE" i="1" dirty="0" smtClean="0"/>
              <a:t>– </a:t>
            </a:r>
            <a:r>
              <a:rPr lang="de-DE" i="1" dirty="0" err="1" smtClean="0"/>
              <a:t>Mostra</a:t>
            </a:r>
            <a:r>
              <a:rPr lang="de-DE" i="1" dirty="0" smtClean="0"/>
              <a:t> </a:t>
            </a:r>
            <a:r>
              <a:rPr lang="de-DE" i="1" dirty="0" err="1" smtClean="0"/>
              <a:t>internazionale</a:t>
            </a:r>
            <a:r>
              <a:rPr lang="de-DE" i="1" dirty="0" smtClean="0"/>
              <a:t> </a:t>
            </a:r>
            <a:r>
              <a:rPr lang="de-DE" i="1" dirty="0" err="1" smtClean="0"/>
              <a:t>d´arte</a:t>
            </a:r>
            <a:r>
              <a:rPr lang="de-DE" i="1" dirty="0" smtClean="0"/>
              <a:t> </a:t>
            </a:r>
            <a:r>
              <a:rPr lang="de-DE" i="1" dirty="0" err="1" smtClean="0"/>
              <a:t>cinematografica</a:t>
            </a:r>
            <a:r>
              <a:rPr lang="de-DE" i="1" dirty="0" smtClean="0"/>
              <a:t> di Venezia</a:t>
            </a:r>
          </a:p>
          <a:p>
            <a:endParaRPr lang="de-DE" sz="1600" dirty="0" smtClean="0"/>
          </a:p>
          <a:p>
            <a:r>
              <a:rPr lang="de-DE" dirty="0" smtClean="0"/>
              <a:t>älteste noch bestehende Filmfestival der Welt (seit 1932)</a:t>
            </a:r>
          </a:p>
          <a:p>
            <a:endParaRPr lang="de-DE" sz="1900" dirty="0" smtClean="0"/>
          </a:p>
          <a:p>
            <a:r>
              <a:rPr lang="de-DE" dirty="0" smtClean="0"/>
              <a:t>Sie finden jedes Jahr Ende August/Anfang September auf dem Lido in Venedig statt</a:t>
            </a:r>
          </a:p>
          <a:p>
            <a:endParaRPr lang="de-DE" sz="1800" dirty="0" smtClean="0"/>
          </a:p>
          <a:p>
            <a:r>
              <a:rPr lang="de-DE" dirty="0" smtClean="0"/>
              <a:t>Sie gehören zu den drei </a:t>
            </a:r>
            <a:r>
              <a:rPr lang="de-DE" dirty="0" err="1" smtClean="0"/>
              <a:t>bedeutendesten</a:t>
            </a:r>
            <a:r>
              <a:rPr lang="de-DE" dirty="0" smtClean="0"/>
              <a:t> internationalen Filmfestspiele (Venedig – Cannes – Berlin)</a:t>
            </a:r>
          </a:p>
          <a:p>
            <a:endParaRPr lang="de-DE" sz="1800" dirty="0" smtClean="0"/>
          </a:p>
          <a:p>
            <a:r>
              <a:rPr lang="de-DE" dirty="0" smtClean="0"/>
              <a:t>Seit 1947 wird nur ein Film mit Hauptpreis geehrt (früher zwei)</a:t>
            </a:r>
          </a:p>
          <a:p>
            <a:endParaRPr lang="de-DE" sz="1600" dirty="0" smtClean="0"/>
          </a:p>
          <a:p>
            <a:r>
              <a:rPr lang="de-DE" dirty="0" smtClean="0"/>
              <a:t>Der Preis heißt „Goldene Löwe“ (</a:t>
            </a:r>
            <a:r>
              <a:rPr lang="de-DE" i="1" dirty="0" smtClean="0"/>
              <a:t>Leone </a:t>
            </a:r>
            <a:r>
              <a:rPr lang="de-DE" i="1" dirty="0" err="1" smtClean="0"/>
              <a:t>d´oro</a:t>
            </a:r>
            <a:r>
              <a:rPr lang="de-DE" dirty="0" smtClean="0"/>
              <a:t>) aber früher war </a:t>
            </a:r>
            <a:r>
              <a:rPr lang="de-DE" i="1" dirty="0" err="1" smtClean="0"/>
              <a:t>Coppa</a:t>
            </a:r>
            <a:r>
              <a:rPr lang="de-DE" i="1" dirty="0" smtClean="0"/>
              <a:t> Mussolini</a:t>
            </a:r>
          </a:p>
          <a:p>
            <a:endParaRPr lang="de-DE" sz="1900" i="1" dirty="0" smtClean="0"/>
          </a:p>
          <a:p>
            <a:r>
              <a:rPr lang="de-DE" dirty="0" smtClean="0"/>
              <a:t>Vier Kategorien (Wettbewerb, Kurzfilme, </a:t>
            </a:r>
            <a:r>
              <a:rPr lang="de-DE" smtClean="0"/>
              <a:t>„Horizonte“, </a:t>
            </a:r>
            <a:r>
              <a:rPr lang="de-DE" dirty="0" smtClean="0"/>
              <a:t>Debütfilm)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it-IT" dirty="0"/>
          </a:p>
        </p:txBody>
      </p:sp>
      <p:pic>
        <p:nvPicPr>
          <p:cNvPr id="2050" name="Picture 2" descr="C:\Users\Gigi\Desktop\PRESENTAZIONE FILM\filmfestival-vened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437112"/>
            <a:ext cx="2664296" cy="2254018"/>
          </a:xfrm>
          <a:prstGeom prst="rect">
            <a:avLst/>
          </a:prstGeom>
          <a:noFill/>
        </p:spPr>
      </p:pic>
      <p:pic>
        <p:nvPicPr>
          <p:cNvPr id="2051" name="Picture 3" descr="C:\Users\Gigi\Desktop\PRESENTAZIONE FILM\1273166135905_LogoBiennaleCinema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298782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2527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“ALLER GUTEN DINGE SIND DREI” (?)</a:t>
            </a:r>
            <a:endParaRPr lang="it-IT" dirty="0"/>
          </a:p>
        </p:txBody>
      </p:sp>
      <p:pic>
        <p:nvPicPr>
          <p:cNvPr id="25602" name="Picture 2" descr="C:\Users\Gigi\Desktop\ddd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4011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Regisseur</a:t>
            </a:r>
            <a:r>
              <a:rPr lang="it-IT" dirty="0" smtClean="0"/>
              <a:t>: TOM  TYKWER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28801"/>
            <a:ext cx="6516216" cy="4968552"/>
          </a:xfrm>
        </p:spPr>
        <p:txBody>
          <a:bodyPr>
            <a:normAutofit fontScale="77500" lnSpcReduction="20000"/>
          </a:bodyPr>
          <a:lstStyle/>
          <a:p>
            <a:r>
              <a:rPr lang="it-IT" dirty="0" err="1" smtClean="0"/>
              <a:t>deutscher</a:t>
            </a:r>
            <a:r>
              <a:rPr lang="it-IT" dirty="0" smtClean="0"/>
              <a:t> </a:t>
            </a:r>
            <a:r>
              <a:rPr lang="it-IT" dirty="0" err="1" smtClean="0"/>
              <a:t>Filmregisseur</a:t>
            </a:r>
            <a:r>
              <a:rPr lang="it-IT" dirty="0" smtClean="0"/>
              <a:t> und </a:t>
            </a:r>
            <a:r>
              <a:rPr lang="it-IT" dirty="0" err="1" smtClean="0"/>
              <a:t>Drehbuchautor</a:t>
            </a:r>
            <a:endParaRPr lang="it-IT" dirty="0" smtClean="0"/>
          </a:p>
          <a:p>
            <a:endParaRPr lang="it-IT" sz="2100" dirty="0" smtClean="0"/>
          </a:p>
          <a:p>
            <a:r>
              <a:rPr lang="it-IT" dirty="0" smtClean="0"/>
              <a:t>1965 in </a:t>
            </a:r>
            <a:r>
              <a:rPr lang="it-IT" dirty="0" err="1" smtClean="0"/>
              <a:t>Wuppertal</a:t>
            </a:r>
            <a:r>
              <a:rPr lang="it-IT" dirty="0" smtClean="0"/>
              <a:t> </a:t>
            </a:r>
            <a:r>
              <a:rPr lang="it-IT" dirty="0" err="1" smtClean="0"/>
              <a:t>geboren</a:t>
            </a:r>
            <a:endParaRPr lang="it-IT" dirty="0" smtClean="0"/>
          </a:p>
          <a:p>
            <a:endParaRPr lang="it-IT" sz="1800" dirty="0" smtClean="0"/>
          </a:p>
          <a:p>
            <a:r>
              <a:rPr lang="it-IT" dirty="0" err="1" smtClean="0"/>
              <a:t>mit</a:t>
            </a:r>
            <a:r>
              <a:rPr lang="it-IT" dirty="0" smtClean="0"/>
              <a:t> 11 </a:t>
            </a:r>
            <a:r>
              <a:rPr lang="it-IT" dirty="0" err="1" smtClean="0"/>
              <a:t>Jahren</a:t>
            </a:r>
            <a:r>
              <a:rPr lang="it-IT" dirty="0" smtClean="0"/>
              <a:t> </a:t>
            </a:r>
            <a:r>
              <a:rPr lang="it-IT" dirty="0" err="1" smtClean="0"/>
              <a:t>dreht</a:t>
            </a:r>
            <a:r>
              <a:rPr lang="it-IT" dirty="0" smtClean="0"/>
              <a:t> </a:t>
            </a:r>
            <a:r>
              <a:rPr lang="it-IT" dirty="0" err="1" smtClean="0"/>
              <a:t>er</a:t>
            </a:r>
            <a:r>
              <a:rPr lang="it-IT" dirty="0" smtClean="0"/>
              <a:t> </a:t>
            </a:r>
            <a:r>
              <a:rPr lang="it-IT" dirty="0" err="1" smtClean="0"/>
              <a:t>seine</a:t>
            </a:r>
            <a:r>
              <a:rPr lang="it-IT" dirty="0" smtClean="0"/>
              <a:t> </a:t>
            </a:r>
            <a:r>
              <a:rPr lang="it-IT" dirty="0" err="1" smtClean="0"/>
              <a:t>ersten</a:t>
            </a:r>
            <a:r>
              <a:rPr lang="it-IT" dirty="0" smtClean="0"/>
              <a:t> </a:t>
            </a:r>
            <a:r>
              <a:rPr lang="it-IT" dirty="0" err="1" smtClean="0"/>
              <a:t>kleinen</a:t>
            </a:r>
            <a:r>
              <a:rPr lang="it-IT" dirty="0" smtClean="0"/>
              <a:t> </a:t>
            </a:r>
            <a:r>
              <a:rPr lang="it-IT" dirty="0" err="1" smtClean="0"/>
              <a:t>Filme</a:t>
            </a:r>
            <a:endParaRPr lang="it-IT" dirty="0" smtClean="0"/>
          </a:p>
          <a:p>
            <a:endParaRPr lang="it-IT" sz="2100" dirty="0" smtClean="0"/>
          </a:p>
          <a:p>
            <a:r>
              <a:rPr lang="it-IT" dirty="0" smtClean="0"/>
              <a:t>1994 gr</a:t>
            </a:r>
            <a:r>
              <a:rPr lang="de-DE" dirty="0" err="1" smtClean="0"/>
              <a:t>ündet</a:t>
            </a:r>
            <a:r>
              <a:rPr lang="de-DE" dirty="0" smtClean="0"/>
              <a:t> er die Produktionsfirma X-Filme (zusammen mit W. Becker und andere)</a:t>
            </a:r>
          </a:p>
          <a:p>
            <a:endParaRPr lang="de-DE" sz="1800" dirty="0" smtClean="0"/>
          </a:p>
          <a:p>
            <a:r>
              <a:rPr lang="de-DE" dirty="0" smtClean="0"/>
              <a:t>1998 wird sein dritter Film (</a:t>
            </a:r>
            <a:r>
              <a:rPr lang="de-DE" i="1" dirty="0" smtClean="0"/>
              <a:t>Lola rennt</a:t>
            </a:r>
            <a:r>
              <a:rPr lang="de-DE" dirty="0" smtClean="0"/>
              <a:t>) ein großer Publikumserfolg</a:t>
            </a:r>
          </a:p>
          <a:p>
            <a:endParaRPr lang="de-DE" sz="1800" dirty="0" smtClean="0"/>
          </a:p>
          <a:p>
            <a:r>
              <a:rPr lang="de-DE" dirty="0" smtClean="0"/>
              <a:t>2008 beendet Tykwer die Arbeit an der deutsche-amerikanische Koproduktion </a:t>
            </a:r>
            <a:r>
              <a:rPr lang="de-DE" i="1" dirty="0" smtClean="0"/>
              <a:t>The International</a:t>
            </a:r>
          </a:p>
          <a:p>
            <a:endParaRPr lang="de-DE" sz="1800" dirty="0" smtClean="0"/>
          </a:p>
          <a:p>
            <a:r>
              <a:rPr lang="de-DE" dirty="0" smtClean="0"/>
              <a:t>seit 2009 ist er verheiratet und hat ein Kind 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 descr="C:\Users\Gigi\Desktop\PRESENTAZIONE FILM\2009-02-05-0292TomTykwer_IMG_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2472275" cy="370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Der</a:t>
            </a:r>
            <a:r>
              <a:rPr lang="it-IT" dirty="0" smtClean="0"/>
              <a:t> Film: INFORMATIONEN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00808"/>
            <a:ext cx="6372200" cy="5157192"/>
          </a:xfrm>
        </p:spPr>
        <p:txBody>
          <a:bodyPr>
            <a:normAutofit/>
          </a:bodyPr>
          <a:lstStyle/>
          <a:p>
            <a:r>
              <a:rPr lang="de-DE" dirty="0" smtClean="0"/>
              <a:t>tragikomischer Film aus dem Jahr 2010</a:t>
            </a:r>
          </a:p>
          <a:p>
            <a:endParaRPr lang="de-DE" sz="2400" dirty="0" smtClean="0"/>
          </a:p>
          <a:p>
            <a:r>
              <a:rPr lang="de-DE" dirty="0" smtClean="0"/>
              <a:t>hauptsächlich in Berlin gedreht</a:t>
            </a:r>
          </a:p>
          <a:p>
            <a:endParaRPr lang="de-DE" sz="2000" dirty="0" smtClean="0"/>
          </a:p>
          <a:p>
            <a:r>
              <a:rPr lang="de-DE" dirty="0" smtClean="0"/>
              <a:t>Die weltweite Erstaufführung fand am 10. September 2010 auf der Biennale von Venedig statt   </a:t>
            </a:r>
          </a:p>
          <a:p>
            <a:endParaRPr lang="de-DE" sz="2000" dirty="0" smtClean="0"/>
          </a:p>
          <a:p>
            <a:r>
              <a:rPr lang="de-DE" dirty="0" smtClean="0"/>
              <a:t>mit Regiepreis beim Deutschen Filmpreis 2011 ausgezeichnet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it-IT" dirty="0"/>
          </a:p>
        </p:txBody>
      </p:sp>
      <p:pic>
        <p:nvPicPr>
          <p:cNvPr id="3074" name="Picture 2" descr="C:\Users\Gigi\Desktop\PRESENTAZIONE FILM\Immag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149080"/>
            <a:ext cx="2627784" cy="1512168"/>
          </a:xfrm>
          <a:prstGeom prst="rect">
            <a:avLst/>
          </a:prstGeom>
          <a:noFill/>
        </p:spPr>
      </p:pic>
      <p:pic>
        <p:nvPicPr>
          <p:cNvPr id="3075" name="Picture 3" descr="C:\Users\Gigi\Desktop\PRESENTAZIONE FILM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517232"/>
            <a:ext cx="2627784" cy="1340768"/>
          </a:xfrm>
          <a:prstGeom prst="rect">
            <a:avLst/>
          </a:prstGeom>
          <a:noFill/>
        </p:spPr>
      </p:pic>
      <p:pic>
        <p:nvPicPr>
          <p:cNvPr id="3076" name="Picture 4" descr="C:\Users\Gigi\Desktop\PRESENTAZIONE FILM\64788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653" y="2924944"/>
            <a:ext cx="2630347" cy="1296144"/>
          </a:xfrm>
          <a:prstGeom prst="rect">
            <a:avLst/>
          </a:prstGeom>
          <a:noFill/>
        </p:spPr>
      </p:pic>
      <p:pic>
        <p:nvPicPr>
          <p:cNvPr id="3077" name="Picture 5" descr="C:\Users\Gigi\Desktop\PRESENTAZIONE FILM\3_e_drei-w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7" y="1484784"/>
            <a:ext cx="2627784" cy="144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HANDLUNG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7"/>
          </a:xfrm>
        </p:spPr>
        <p:txBody>
          <a:bodyPr>
            <a:normAutofit fontScale="55000" lnSpcReduction="20000"/>
          </a:bodyPr>
          <a:lstStyle/>
          <a:p>
            <a:r>
              <a:rPr lang="it-IT" dirty="0" err="1" smtClean="0"/>
              <a:t>Die</a:t>
            </a:r>
            <a:r>
              <a:rPr lang="it-IT" dirty="0" smtClean="0"/>
              <a:t> </a:t>
            </a:r>
            <a:r>
              <a:rPr lang="it-IT" dirty="0" err="1" smtClean="0"/>
              <a:t>Kulturmoderatorin</a:t>
            </a:r>
            <a:r>
              <a:rPr lang="it-IT" dirty="0" smtClean="0"/>
              <a:t> </a:t>
            </a:r>
            <a:r>
              <a:rPr lang="it-IT" sz="3300" b="1" dirty="0" smtClean="0"/>
              <a:t>Hanna</a:t>
            </a:r>
            <a:r>
              <a:rPr lang="it-IT" dirty="0" smtClean="0"/>
              <a:t> und </a:t>
            </a:r>
            <a:r>
              <a:rPr lang="it-IT" dirty="0" err="1" smtClean="0"/>
              <a:t>der</a:t>
            </a:r>
            <a:r>
              <a:rPr lang="it-IT" dirty="0" smtClean="0"/>
              <a:t> </a:t>
            </a:r>
            <a:r>
              <a:rPr lang="it-IT" dirty="0" err="1" smtClean="0"/>
              <a:t>Kunsttechniker</a:t>
            </a:r>
            <a:r>
              <a:rPr lang="it-IT" dirty="0" smtClean="0"/>
              <a:t> </a:t>
            </a:r>
            <a:r>
              <a:rPr lang="it-IT" sz="3300" b="1" dirty="0" smtClean="0"/>
              <a:t>Simon</a:t>
            </a:r>
            <a:r>
              <a:rPr lang="it-IT" dirty="0" smtClean="0"/>
              <a:t> </a:t>
            </a:r>
            <a:r>
              <a:rPr lang="it-IT" dirty="0" err="1" smtClean="0"/>
              <a:t>sind</a:t>
            </a:r>
            <a:r>
              <a:rPr lang="it-IT" dirty="0" smtClean="0"/>
              <a:t> </a:t>
            </a:r>
            <a:r>
              <a:rPr lang="it-IT" dirty="0" err="1" smtClean="0"/>
              <a:t>seit</a:t>
            </a:r>
            <a:r>
              <a:rPr lang="it-IT" dirty="0" smtClean="0"/>
              <a:t> 20 </a:t>
            </a:r>
            <a:r>
              <a:rPr lang="it-IT" dirty="0" err="1" smtClean="0"/>
              <a:t>Jahren</a:t>
            </a:r>
            <a:r>
              <a:rPr lang="it-IT" dirty="0" smtClean="0"/>
              <a:t> </a:t>
            </a:r>
            <a:r>
              <a:rPr lang="it-IT" dirty="0" err="1" smtClean="0"/>
              <a:t>ein</a:t>
            </a:r>
            <a:r>
              <a:rPr lang="it-IT" dirty="0" smtClean="0"/>
              <a:t> </a:t>
            </a:r>
            <a:r>
              <a:rPr lang="it-IT" dirty="0" err="1" smtClean="0"/>
              <a:t>Paar</a:t>
            </a:r>
            <a:r>
              <a:rPr lang="it-IT" dirty="0" smtClean="0"/>
              <a:t>, </a:t>
            </a:r>
            <a:r>
              <a:rPr lang="it-IT" dirty="0" err="1" smtClean="0"/>
              <a:t>aber</a:t>
            </a:r>
            <a:r>
              <a:rPr lang="it-IT" dirty="0" smtClean="0"/>
              <a:t> </a:t>
            </a:r>
            <a:r>
              <a:rPr lang="it-IT" dirty="0" err="1" smtClean="0"/>
              <a:t>sie</a:t>
            </a:r>
            <a:r>
              <a:rPr lang="it-IT" dirty="0" smtClean="0"/>
              <a:t> </a:t>
            </a:r>
            <a:r>
              <a:rPr lang="it-IT" dirty="0" err="1" smtClean="0"/>
              <a:t>haben</a:t>
            </a:r>
            <a:r>
              <a:rPr lang="it-IT" dirty="0" smtClean="0"/>
              <a:t> </a:t>
            </a:r>
            <a:r>
              <a:rPr lang="it-IT" dirty="0" err="1" smtClean="0"/>
              <a:t>als</a:t>
            </a:r>
            <a:r>
              <a:rPr lang="it-IT" dirty="0" smtClean="0"/>
              <a:t> </a:t>
            </a:r>
            <a:r>
              <a:rPr lang="it-IT" dirty="0" err="1" smtClean="0"/>
              <a:t>Paar</a:t>
            </a:r>
            <a:r>
              <a:rPr lang="it-IT" dirty="0" smtClean="0"/>
              <a:t>  fast </a:t>
            </a:r>
            <a:r>
              <a:rPr lang="it-IT" dirty="0" err="1" smtClean="0"/>
              <a:t>nicht</a:t>
            </a:r>
            <a:r>
              <a:rPr lang="it-IT" dirty="0" smtClean="0"/>
              <a:t> </a:t>
            </a:r>
            <a:r>
              <a:rPr lang="it-IT" dirty="0" err="1" smtClean="0"/>
              <a:t>mehr</a:t>
            </a:r>
            <a:r>
              <a:rPr lang="it-IT" dirty="0" smtClean="0"/>
              <a:t> </a:t>
            </a:r>
            <a:r>
              <a:rPr lang="it-IT" dirty="0" err="1" smtClean="0"/>
              <a:t>vor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Die</a:t>
            </a:r>
            <a:r>
              <a:rPr lang="it-IT" dirty="0" smtClean="0"/>
              <a:t> </a:t>
            </a:r>
            <a:r>
              <a:rPr lang="it-IT" dirty="0" err="1" smtClean="0"/>
              <a:t>Mutter</a:t>
            </a:r>
            <a:r>
              <a:rPr lang="it-IT" dirty="0" smtClean="0"/>
              <a:t> von Simon, </a:t>
            </a:r>
            <a:r>
              <a:rPr lang="it-IT" b="1" dirty="0" err="1" smtClean="0"/>
              <a:t>Hildegard</a:t>
            </a:r>
            <a:r>
              <a:rPr lang="it-IT" dirty="0" smtClean="0"/>
              <a:t>, </a:t>
            </a:r>
            <a:r>
              <a:rPr lang="it-IT" dirty="0" err="1" smtClean="0"/>
              <a:t>ist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Bauchspeiseldr</a:t>
            </a:r>
            <a:r>
              <a:rPr lang="de-DE" dirty="0" err="1" smtClean="0"/>
              <a:t>üsenkrebs</a:t>
            </a:r>
            <a:r>
              <a:rPr lang="de-DE" dirty="0" smtClean="0"/>
              <a:t> erkrankt und stirbt bald.</a:t>
            </a:r>
          </a:p>
          <a:p>
            <a:r>
              <a:rPr lang="de-DE" dirty="0" smtClean="0"/>
              <a:t>Simon selbst leidet an Hodenkrebs, und muss sofort operiert werden.</a:t>
            </a:r>
          </a:p>
          <a:p>
            <a:r>
              <a:rPr lang="de-DE" dirty="0" smtClean="0"/>
              <a:t>Gleichzeitig </a:t>
            </a:r>
            <a:r>
              <a:rPr lang="de-DE" dirty="0" smtClean="0"/>
              <a:t>lernt </a:t>
            </a:r>
            <a:r>
              <a:rPr lang="de-DE" dirty="0" smtClean="0"/>
              <a:t>Hanna den Stammzellenforscher </a:t>
            </a:r>
            <a:r>
              <a:rPr lang="de-DE" sz="3300" b="1" dirty="0" smtClean="0"/>
              <a:t>Adam </a:t>
            </a:r>
            <a:r>
              <a:rPr lang="de-DE" sz="3300" dirty="0" smtClean="0"/>
              <a:t>kennen</a:t>
            </a:r>
            <a:r>
              <a:rPr lang="de-DE" sz="3300" dirty="0" smtClean="0"/>
              <a:t> </a:t>
            </a:r>
            <a:r>
              <a:rPr lang="de-DE" sz="3300" dirty="0" smtClean="0"/>
              <a:t>und ist von diesem Mann fasziniert.</a:t>
            </a:r>
            <a:endParaRPr lang="de-DE" b="1" dirty="0" smtClean="0"/>
          </a:p>
          <a:p>
            <a:r>
              <a:rPr lang="de-DE" dirty="0" smtClean="0"/>
              <a:t>Am selben Nacht der Operation verbringt Hanna die Nacht mit Adam.</a:t>
            </a:r>
          </a:p>
          <a:p>
            <a:r>
              <a:rPr lang="de-DE" dirty="0" smtClean="0"/>
              <a:t>Als Simon das Krankenhaus verlässt, bittet er Hanna, seine Frau zu werden. Sie stimmt zu, und kurz darauf heiraten sie.</a:t>
            </a:r>
          </a:p>
          <a:p>
            <a:r>
              <a:rPr lang="de-DE" dirty="0" smtClean="0"/>
              <a:t>Doch Hanna kann Adam nicht vergessen, deshalb beginnt sie eine Affäre mit ihm.</a:t>
            </a:r>
          </a:p>
          <a:p>
            <a:r>
              <a:rPr lang="de-DE" dirty="0" smtClean="0"/>
              <a:t>Kurz darauf </a:t>
            </a:r>
            <a:r>
              <a:rPr lang="de-DE" dirty="0" smtClean="0"/>
              <a:t>lernt </a:t>
            </a:r>
            <a:r>
              <a:rPr lang="de-DE" dirty="0" smtClean="0"/>
              <a:t>Simon Adam in einem </a:t>
            </a:r>
            <a:r>
              <a:rPr lang="de-DE" smtClean="0"/>
              <a:t>Schwimmbad </a:t>
            </a:r>
            <a:r>
              <a:rPr lang="de-DE" smtClean="0"/>
              <a:t>kennen, </a:t>
            </a:r>
            <a:r>
              <a:rPr lang="de-DE" dirty="0" smtClean="0"/>
              <a:t>und sie sind überraschend füreinander entflammt.</a:t>
            </a:r>
          </a:p>
          <a:p>
            <a:r>
              <a:rPr lang="de-DE" dirty="0" smtClean="0"/>
              <a:t>Simon ist verwirrt, will aber Adam wiedersehen: die beiden Männer beginnen ebenfalls eine leidenschaftliche Affäre.</a:t>
            </a:r>
          </a:p>
          <a:p>
            <a:r>
              <a:rPr lang="de-DE" dirty="0" smtClean="0"/>
              <a:t>Die </a:t>
            </a:r>
            <a:r>
              <a:rPr lang="de-DE" dirty="0" err="1" smtClean="0"/>
              <a:t>Dreieksbezihug</a:t>
            </a:r>
            <a:r>
              <a:rPr lang="de-DE" dirty="0" smtClean="0"/>
              <a:t> setzt sich einige Zeit fort.</a:t>
            </a:r>
          </a:p>
          <a:p>
            <a:r>
              <a:rPr lang="de-DE" dirty="0" smtClean="0"/>
              <a:t>Schließlich wird Hanna schwanger ohne zu wissen von welchem der beiden Männer.</a:t>
            </a:r>
          </a:p>
          <a:p>
            <a:r>
              <a:rPr lang="de-DE" dirty="0" smtClean="0"/>
              <a:t>Sie sucht Adam zuhause auf und hier entdeckt sie das Verhältnis von Simon mit Adam.</a:t>
            </a:r>
          </a:p>
          <a:p>
            <a:r>
              <a:rPr lang="de-DE" dirty="0" smtClean="0"/>
              <a:t>Wütend und fassungslos zieht sie zu einer Freundin nach London.</a:t>
            </a:r>
          </a:p>
          <a:p>
            <a:r>
              <a:rPr lang="de-DE" dirty="0" smtClean="0"/>
              <a:t>Hier entdeckt sie, dass sie Zwillinge erwartet: Es ist denkbar, dass sie von beiden Männern stammen.</a:t>
            </a:r>
          </a:p>
          <a:p>
            <a:r>
              <a:rPr lang="de-DE" dirty="0" smtClean="0"/>
              <a:t>Hanna kehrt nach Berlin </a:t>
            </a:r>
            <a:r>
              <a:rPr lang="de-DE" dirty="0" err="1" smtClean="0"/>
              <a:t>züruck</a:t>
            </a:r>
            <a:r>
              <a:rPr lang="de-DE" dirty="0" smtClean="0"/>
              <a:t>, um mit Simon zu sprechen.</a:t>
            </a:r>
          </a:p>
          <a:p>
            <a:r>
              <a:rPr lang="de-DE" dirty="0" smtClean="0"/>
              <a:t> Sie stellen fest, dass die beide zwar einander, aber auch Adam vermissen.</a:t>
            </a:r>
          </a:p>
          <a:p>
            <a:r>
              <a:rPr lang="de-DE" dirty="0" smtClean="0"/>
              <a:t>Der Film endet damit, dass alle drei nackt miteinander im Bett liegen.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PERSONENKONSTELLATION</a:t>
            </a:r>
            <a:endParaRPr lang="it-IT" dirty="0"/>
          </a:p>
        </p:txBody>
      </p:sp>
      <p:pic>
        <p:nvPicPr>
          <p:cNvPr id="1026" name="Picture 2" descr="C:\Users\Gigi\Desktop\p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4536504" cy="420560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372200" y="242088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HANNA:</a:t>
            </a:r>
          </a:p>
          <a:p>
            <a:r>
              <a:rPr lang="de-DE" dirty="0" smtClean="0"/>
              <a:t>Sie liebt unbedingt die zwei Männer.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2348880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dirty="0" smtClean="0"/>
              <a:t>SIMON:</a:t>
            </a:r>
          </a:p>
          <a:p>
            <a:pPr algn="r"/>
            <a:r>
              <a:rPr lang="de-DE" dirty="0" smtClean="0"/>
              <a:t>Er ist verwirrt, weil er nicht weiß, ob er homosexuell ist oder nicht.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4293096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ADAM:</a:t>
            </a:r>
          </a:p>
          <a:p>
            <a:r>
              <a:rPr lang="de-DE" dirty="0" smtClean="0"/>
              <a:t>Er ist eine Art </a:t>
            </a:r>
            <a:r>
              <a:rPr lang="de-DE" dirty="0" err="1" smtClean="0"/>
              <a:t>Wonderboy</a:t>
            </a:r>
            <a:r>
              <a:rPr lang="de-DE" dirty="0" smtClean="0"/>
              <a:t> mit Hirn: Er arbeitet als Stammzellenforscher, kann aber auch Fußballspielen, Schwimmen, Singen, Taekwondo, Segeln, und hat kein Problem damit, Sex mit Menschen beiderlei Geschlechts zu haben.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4847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Dreiecksbeziehung: Ein Mann (Simon) und eine Frau (Hanna), die ein Paar sind, verlieben sich in denselben Mann (Adam)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THEMEN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Der Film zeigt vor allem die Probleme und die Emotionen der Vierzieger unserer Zeit</a:t>
            </a:r>
          </a:p>
          <a:p>
            <a:endParaRPr lang="de-DE" sz="1400" dirty="0" smtClean="0"/>
          </a:p>
          <a:p>
            <a:r>
              <a:rPr lang="de-DE" dirty="0" smtClean="0"/>
              <a:t>Hauptthemen:</a:t>
            </a:r>
          </a:p>
          <a:p>
            <a:pPr marL="812800" indent="-319088">
              <a:buFont typeface="Wingdings" pitchFamily="2" charset="2"/>
              <a:buChar char="v"/>
            </a:pPr>
            <a:r>
              <a:rPr lang="de-DE" sz="2900" dirty="0" smtClean="0"/>
              <a:t>Liebe und Leidenschaft</a:t>
            </a:r>
          </a:p>
          <a:p>
            <a:pPr marL="812800" indent="-319088">
              <a:buFont typeface="Wingdings" pitchFamily="2" charset="2"/>
              <a:buChar char="v"/>
            </a:pPr>
            <a:r>
              <a:rPr lang="de-DE" sz="2900" dirty="0" smtClean="0"/>
              <a:t>Tod der Eltern</a:t>
            </a:r>
          </a:p>
          <a:p>
            <a:pPr marL="812800" indent="-319088">
              <a:buFont typeface="Wingdings" pitchFamily="2" charset="2"/>
              <a:buChar char="v"/>
            </a:pPr>
            <a:r>
              <a:rPr lang="de-DE" sz="2900" dirty="0" smtClean="0"/>
              <a:t>die Frage, ob man Kinder haben möchte</a:t>
            </a:r>
          </a:p>
          <a:p>
            <a:pPr marL="812800" indent="-319088">
              <a:buFont typeface="Wingdings" pitchFamily="2" charset="2"/>
              <a:buChar char="v"/>
            </a:pPr>
            <a:r>
              <a:rPr lang="de-DE" sz="2900" dirty="0" smtClean="0"/>
              <a:t>die Frage, ob man heiraten sollte</a:t>
            </a:r>
          </a:p>
          <a:p>
            <a:pPr marL="812800" indent="-319088">
              <a:buFont typeface="Wingdings" pitchFamily="2" charset="2"/>
              <a:buChar char="v"/>
            </a:pPr>
            <a:r>
              <a:rPr lang="de-DE" sz="2900" dirty="0" smtClean="0"/>
              <a:t>die Moral (Stammzellenforschung, Sterbehilfe, Partner betrügen)</a:t>
            </a:r>
          </a:p>
          <a:p>
            <a:pPr marL="812800" indent="-319088">
              <a:buFont typeface="Wingdings" pitchFamily="2" charset="2"/>
              <a:buChar char="v"/>
            </a:pPr>
            <a:endParaRPr lang="de-DE" sz="1400" dirty="0" smtClean="0"/>
          </a:p>
          <a:p>
            <a:r>
              <a:rPr lang="de-DE" dirty="0" smtClean="0"/>
              <a:t>Hetero- und homosexuelle Sexszenen werden mit Offenheit und Sinnlichkeit dargestellt</a:t>
            </a:r>
          </a:p>
          <a:p>
            <a:endParaRPr lang="de-DE" sz="1600" dirty="0" smtClean="0"/>
          </a:p>
          <a:p>
            <a:r>
              <a:rPr lang="de-DE" dirty="0" smtClean="0"/>
              <a:t>nicht nur ein einfacher Film, sondern auch ein Kunststück:</a:t>
            </a:r>
          </a:p>
          <a:p>
            <a:pPr marL="812800" indent="-319088">
              <a:buFont typeface="Wingdings" pitchFamily="2" charset="2"/>
              <a:buChar char="v"/>
            </a:pPr>
            <a:r>
              <a:rPr lang="de-DE" dirty="0" smtClean="0"/>
              <a:t> künstlerische Sequenzen</a:t>
            </a:r>
          </a:p>
          <a:p>
            <a:pPr marL="812800" indent="-319088">
              <a:buFont typeface="Wingdings" pitchFamily="2" charset="2"/>
              <a:buChar char="v"/>
            </a:pPr>
            <a:r>
              <a:rPr lang="de-DE" dirty="0" smtClean="0"/>
              <a:t>literarische Bezüge:</a:t>
            </a:r>
          </a:p>
          <a:p>
            <a:pPr marL="1262063" indent="-319088">
              <a:buFont typeface="Arial" pitchFamily="34" charset="0"/>
              <a:buChar char="•"/>
            </a:pPr>
            <a:r>
              <a:rPr lang="de-DE" dirty="0" smtClean="0"/>
              <a:t>„</a:t>
            </a:r>
            <a:r>
              <a:rPr lang="de-DE" sz="2800" i="1" dirty="0" smtClean="0"/>
              <a:t>Stufen</a:t>
            </a:r>
            <a:r>
              <a:rPr lang="de-DE" sz="2800" dirty="0" smtClean="0"/>
              <a:t>“ von Hermann Hesse wird rezitiert</a:t>
            </a:r>
          </a:p>
          <a:p>
            <a:pPr marL="1262063" indent="-319088">
              <a:buFont typeface="Arial" pitchFamily="34" charset="0"/>
              <a:buChar char="•"/>
            </a:pPr>
            <a:r>
              <a:rPr lang="de-DE" sz="2800" dirty="0" smtClean="0"/>
              <a:t>Die Sammlung „</a:t>
            </a:r>
            <a:r>
              <a:rPr lang="de-DE" sz="2800" i="1" dirty="0" smtClean="0"/>
              <a:t>Simultan“</a:t>
            </a:r>
            <a:r>
              <a:rPr lang="de-DE" sz="2800" dirty="0" smtClean="0"/>
              <a:t> von Ingeborg Bachmann liegt auf dem Bett von Adam </a:t>
            </a:r>
          </a:p>
          <a:p>
            <a:pPr marL="1262063" indent="-319088">
              <a:buFont typeface="Arial" pitchFamily="34" charset="0"/>
              <a:buChar char="•"/>
            </a:pPr>
            <a:r>
              <a:rPr lang="de-DE" sz="2800" i="1" dirty="0" smtClean="0"/>
              <a:t>Moby Dick </a:t>
            </a:r>
            <a:r>
              <a:rPr lang="de-DE" sz="2800" dirty="0" smtClean="0"/>
              <a:t>wird vorgelesen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435280" cy="1252728"/>
          </a:xfrm>
        </p:spPr>
        <p:txBody>
          <a:bodyPr/>
          <a:lstStyle/>
          <a:p>
            <a:r>
              <a:rPr lang="it-IT" dirty="0" smtClean="0"/>
              <a:t>AUSSAGEKRÄFTIGE  SEQUENZ </a:t>
            </a:r>
            <a:endParaRPr lang="it-IT" dirty="0"/>
          </a:p>
        </p:txBody>
      </p:sp>
      <p:sp>
        <p:nvSpPr>
          <p:cNvPr id="5" name="Segnaposto contenuto 2"/>
          <p:cNvSpPr txBox="1">
            <a:spLocks noGrp="1"/>
          </p:cNvSpPr>
          <p:nvPr>
            <p:ph idx="1"/>
          </p:nvPr>
        </p:nvSpPr>
        <p:spPr>
          <a:xfrm>
            <a:off x="251520" y="1628800"/>
            <a:ext cx="8712968" cy="4968551"/>
          </a:xfrm>
          <a:prstGeom prst="rect">
            <a:avLst/>
          </a:prstGeom>
        </p:spPr>
        <p:txBody>
          <a:bodyPr vert="horz" lIns="54864" tIns="91440" numCol="2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Hallo?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HANNA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Hallo, ich bin’s, mach mir auf, bitte.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Mensch, Hanna, was ist denn los?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Ich muss mit dir sprechen, bitte mach mir auf.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Hanna, das geht jetzt nicht.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 du mich nicht verstanden, ich muss mit dir sprechen. Los jetzt, mach auf!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Mensch, Hanna, ich bin nicht alleine.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 mir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scheißegaI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jetzt mach die Tür auf, verdammt noch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it-IT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dirty="0" smtClean="0"/>
              <a:t>[</a:t>
            </a:r>
            <a:r>
              <a:rPr lang="de-DE" dirty="0" smtClean="0"/>
              <a:t>…]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Jetzt wird’s kompliziert.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SIMON: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denn los?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de-DE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dirty="0" smtClean="0"/>
              <a:t>[…]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de-DE" b="1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 sie noch da?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denn?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Andere, ist sie noch da? Du hast doch gesagt,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du bist nicht alleine.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Hanna, was ist denn los, was ist denn passiert?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Ich...ich bin schwanger.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ist Simon.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SIMON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Hanna.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Wie jetzt, ihr kennt euch?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du machst du denn da?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SIMON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machst du denn hier?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b="1" dirty="0" smtClean="0"/>
              <a:t>HANNA: </a:t>
            </a:r>
            <a:r>
              <a:rPr kumimoji="0" lang="it-IT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Tsss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b="1" dirty="0" smtClean="0"/>
              <a:t>HANNA: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Oh...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HANNA: 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Oh, Scheiße</a:t>
            </a:r>
            <a:endParaRPr kumimoji="0" lang="it-IT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ADAM: </a:t>
            </a:r>
            <a:r>
              <a:rPr lang="de-DE" dirty="0" smtClean="0"/>
              <a:t>Kannst du mir das irgendwie kurz mal erklären?</a:t>
            </a:r>
            <a:endParaRPr lang="it-IT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b="1" dirty="0" smtClean="0"/>
              <a:t>SIMON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hat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 gesagt?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55448"/>
            <a:ext cx="8568952" cy="12527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KENNZEICHEN MÜNDLICHER SPRACHE (1)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51520" y="1628801"/>
            <a:ext cx="8496944" cy="5229199"/>
          </a:xfrm>
          <a:prstGeom prst="rect">
            <a:avLst/>
          </a:prstGeom>
        </p:spPr>
        <p:txBody>
          <a:bodyPr vert="horz" lIns="54864" tIns="91440" numCol="2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DE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Hallo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Hallo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ich bin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’s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mach mir auf, bitte.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Mensch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Hanna, was ist denn los?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Ich muss mit dir sprechen, bitte mach mir auf.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Hanna, das geht jetzt nicht.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 du mich nicht verstanden, ich muss mit dir sprechen.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jetzt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mach auf!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Mensch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Hanna, ich bin nicht alleine.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 mir 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scheißegaI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jetzt mach die Tür auf,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verdammt noch </a:t>
            </a:r>
            <a:r>
              <a:rPr kumimoji="0" lang="de-D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it-IT" dirty="0" smtClean="0"/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it-IT" sz="3600" dirty="0" smtClean="0"/>
              <a:t>[</a:t>
            </a:r>
            <a:r>
              <a:rPr lang="de-DE" sz="3600" dirty="0" smtClean="0"/>
              <a:t>…]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Jetzt wird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’s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kompliziert.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SIMON: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denn los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de-DE" sz="4400" b="1" dirty="0" smtClean="0"/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it-IT" sz="3600" dirty="0" smtClean="0"/>
              <a:t>[</a:t>
            </a:r>
            <a:r>
              <a:rPr lang="de-DE" sz="3600" dirty="0" smtClean="0"/>
              <a:t>…]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de-DE" sz="3200" b="1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de-DE" sz="3200" b="1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 sie noch da?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 denn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Andere, ist sie noch da? Du hast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doch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gesagt,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du bist nicht alleine.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Hanna, was ist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denn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los, was ist denn passiert?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Ich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 bin schwanger.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ADAM: 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ist Simon.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SIMON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Hanna.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de-DE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 jetzt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ihr kennt euch?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machst du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SIMON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machst du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hier?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3200" b="1" dirty="0" smtClean="0"/>
              <a:t>HANNA: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Tsss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3200" b="1" dirty="0" smtClean="0"/>
              <a:t>HANNA: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Oh...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HANNA: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Oh, Scheiße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ADAM: </a:t>
            </a:r>
            <a:r>
              <a:rPr lang="de-DE" sz="3200" dirty="0" smtClean="0"/>
              <a:t>Kannst du mir das irgendwie kurz </a:t>
            </a:r>
            <a:r>
              <a:rPr lang="de-DE" sz="3200" b="1" dirty="0" smtClean="0">
                <a:solidFill>
                  <a:srgbClr val="FF0000"/>
                </a:solidFill>
              </a:rPr>
              <a:t>mal</a:t>
            </a:r>
            <a:r>
              <a:rPr lang="de-DE" sz="3200" dirty="0" smtClean="0"/>
              <a:t> erklären?</a:t>
            </a:r>
            <a:endParaRPr lang="it-IT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de-DE" sz="3200" b="1" dirty="0" smtClean="0"/>
              <a:t>SIMON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Was hat sie gesagt?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ADAM: 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KENNZEICHEN MÜNDLICHER SPRACHE 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040559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Imperativ als Modus: </a:t>
            </a:r>
            <a:r>
              <a:rPr lang="de-DE" sz="2800" dirty="0" smtClean="0"/>
              <a:t>„</a:t>
            </a:r>
            <a:r>
              <a:rPr lang="de-DE" sz="2800" dirty="0" smtClean="0">
                <a:solidFill>
                  <a:srgbClr val="FF0000"/>
                </a:solidFill>
              </a:rPr>
              <a:t>Mach mir auf</a:t>
            </a:r>
            <a:r>
              <a:rPr lang="de-DE" sz="2800" dirty="0" smtClean="0"/>
              <a:t>“</a:t>
            </a:r>
          </a:p>
          <a:p>
            <a:endParaRPr lang="de-DE" sz="1200" dirty="0" smtClean="0"/>
          </a:p>
          <a:p>
            <a:r>
              <a:rPr lang="de-DE" dirty="0" smtClean="0"/>
              <a:t>Zusammenziehungen: </a:t>
            </a:r>
            <a:r>
              <a:rPr lang="de-DE" sz="2800" dirty="0" smtClean="0"/>
              <a:t>„Ich </a:t>
            </a:r>
            <a:r>
              <a:rPr lang="de-DE" sz="2800" dirty="0" smtClean="0">
                <a:solidFill>
                  <a:srgbClr val="FF0000"/>
                </a:solidFill>
              </a:rPr>
              <a:t>bin´s</a:t>
            </a:r>
            <a:r>
              <a:rPr lang="de-DE" sz="2800" dirty="0" smtClean="0"/>
              <a:t>“; „Jetzt </a:t>
            </a:r>
            <a:r>
              <a:rPr lang="de-DE" sz="2800" dirty="0" smtClean="0">
                <a:solidFill>
                  <a:srgbClr val="FF0000"/>
                </a:solidFill>
              </a:rPr>
              <a:t>wird´s</a:t>
            </a:r>
            <a:r>
              <a:rPr lang="de-DE" sz="2800" dirty="0" smtClean="0"/>
              <a:t>“</a:t>
            </a:r>
          </a:p>
          <a:p>
            <a:endParaRPr lang="de-DE" sz="1200" dirty="0" smtClean="0"/>
          </a:p>
          <a:p>
            <a:r>
              <a:rPr lang="de-DE" dirty="0" smtClean="0"/>
              <a:t>Pausen </a:t>
            </a:r>
          </a:p>
          <a:p>
            <a:endParaRPr lang="de-DE" sz="1200" dirty="0" smtClean="0"/>
          </a:p>
          <a:p>
            <a:r>
              <a:rPr lang="de-DE" dirty="0" smtClean="0"/>
              <a:t>Auslassung des Verben</a:t>
            </a:r>
            <a:r>
              <a:rPr lang="de-DE" sz="3000" dirty="0" smtClean="0"/>
              <a:t>: „</a:t>
            </a:r>
            <a:r>
              <a:rPr lang="de-DE" sz="2800" dirty="0" smtClean="0">
                <a:solidFill>
                  <a:srgbClr val="FF0000"/>
                </a:solidFill>
              </a:rPr>
              <a:t>Was denn los?</a:t>
            </a:r>
            <a:r>
              <a:rPr lang="de-DE" sz="2800" dirty="0" smtClean="0"/>
              <a:t>“</a:t>
            </a:r>
          </a:p>
          <a:p>
            <a:endParaRPr lang="de-DE" sz="1200" dirty="0" smtClean="0"/>
          </a:p>
          <a:p>
            <a:r>
              <a:rPr lang="de-DE" dirty="0" smtClean="0"/>
              <a:t>Umgangssprachliche Ausdrücke: </a:t>
            </a:r>
            <a:r>
              <a:rPr lang="de-DE" sz="2800" dirty="0" smtClean="0">
                <a:solidFill>
                  <a:srgbClr val="FF0000"/>
                </a:solidFill>
              </a:rPr>
              <a:t>scheißegal</a:t>
            </a:r>
          </a:p>
          <a:p>
            <a:pPr>
              <a:buNone/>
            </a:pPr>
            <a:endParaRPr lang="de-DE" sz="1300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Ausdrücke um zu erfordern: </a:t>
            </a:r>
            <a:r>
              <a:rPr lang="de-DE" sz="2800" dirty="0" smtClean="0">
                <a:solidFill>
                  <a:srgbClr val="FF0000"/>
                </a:solidFill>
              </a:rPr>
              <a:t>Los jetzt</a:t>
            </a:r>
          </a:p>
          <a:p>
            <a:endParaRPr lang="de-DE" sz="1300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Was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0000"/>
                </a:solidFill>
              </a:rPr>
              <a:t>wie</a:t>
            </a:r>
            <a:r>
              <a:rPr lang="de-DE" dirty="0" smtClean="0"/>
              <a:t>,</a:t>
            </a:r>
            <a:r>
              <a:rPr lang="de-DE" dirty="0" smtClean="0">
                <a:solidFill>
                  <a:srgbClr val="FF0000"/>
                </a:solidFill>
              </a:rPr>
              <a:t> denn </a:t>
            </a:r>
            <a:r>
              <a:rPr lang="de-DE" dirty="0" smtClean="0"/>
              <a:t>&gt; mehrere Bedeutungen</a:t>
            </a:r>
          </a:p>
          <a:p>
            <a:endParaRPr lang="de-DE" sz="1300" dirty="0" smtClean="0"/>
          </a:p>
          <a:p>
            <a:r>
              <a:rPr lang="de-DE" dirty="0" err="1" smtClean="0"/>
              <a:t>Intejektionen</a:t>
            </a:r>
            <a:r>
              <a:rPr lang="de-DE" dirty="0" smtClean="0"/>
              <a:t>:</a:t>
            </a:r>
          </a:p>
          <a:p>
            <a:pPr marL="800100" indent="-319088">
              <a:buFont typeface="Wingdings" pitchFamily="2" charset="2"/>
              <a:buChar char="v"/>
            </a:pPr>
            <a:r>
              <a:rPr lang="de-DE" sz="2800" dirty="0" smtClean="0"/>
              <a:t>Aufforderungswörter:  </a:t>
            </a:r>
            <a:r>
              <a:rPr lang="de-DE" sz="2800" dirty="0" smtClean="0">
                <a:solidFill>
                  <a:srgbClr val="FF0000"/>
                </a:solidFill>
              </a:rPr>
              <a:t>Hallo</a:t>
            </a:r>
          </a:p>
          <a:p>
            <a:pPr marL="800100" indent="-319088">
              <a:buFont typeface="Wingdings" pitchFamily="2" charset="2"/>
              <a:buChar char="v"/>
            </a:pPr>
            <a:r>
              <a:rPr lang="de-DE" sz="2800" dirty="0" smtClean="0"/>
              <a:t>Empfindungswörter:  </a:t>
            </a:r>
            <a:r>
              <a:rPr lang="de-DE" sz="2800" dirty="0" err="1" smtClean="0">
                <a:solidFill>
                  <a:srgbClr val="FF0000"/>
                </a:solidFill>
              </a:rPr>
              <a:t>Tss</a:t>
            </a:r>
            <a:r>
              <a:rPr lang="de-DE" sz="2800" dirty="0" smtClean="0"/>
              <a:t>;</a:t>
            </a:r>
            <a:r>
              <a:rPr lang="de-DE" sz="2800" dirty="0" smtClean="0">
                <a:solidFill>
                  <a:srgbClr val="FF0000"/>
                </a:solidFill>
              </a:rPr>
              <a:t> Oh</a:t>
            </a:r>
            <a:r>
              <a:rPr lang="de-DE" sz="2800" dirty="0" smtClean="0"/>
              <a:t>; </a:t>
            </a:r>
            <a:r>
              <a:rPr lang="de-DE" sz="2800" dirty="0" smtClean="0">
                <a:solidFill>
                  <a:srgbClr val="FF0000"/>
                </a:solidFill>
              </a:rPr>
              <a:t>Ha?</a:t>
            </a:r>
          </a:p>
          <a:p>
            <a:pPr marL="800100" indent="-319088">
              <a:buFont typeface="Wingdings" pitchFamily="2" charset="2"/>
              <a:buChar char="v"/>
            </a:pPr>
            <a:r>
              <a:rPr lang="de-DE" sz="2800" dirty="0" smtClean="0"/>
              <a:t>Wörter aus anderen Wortarten: </a:t>
            </a:r>
            <a:r>
              <a:rPr lang="de-DE" sz="2800" dirty="0" smtClean="0">
                <a:solidFill>
                  <a:srgbClr val="FF0000"/>
                </a:solidFill>
              </a:rPr>
              <a:t>Mensch</a:t>
            </a:r>
            <a:r>
              <a:rPr lang="de-DE" sz="2800" dirty="0" smtClean="0"/>
              <a:t>;</a:t>
            </a:r>
            <a:r>
              <a:rPr lang="de-DE" sz="2800" dirty="0" smtClean="0">
                <a:solidFill>
                  <a:srgbClr val="FF0000"/>
                </a:solidFill>
              </a:rPr>
              <a:t> verdammt noch mal</a:t>
            </a:r>
            <a:r>
              <a:rPr lang="de-DE" sz="2800" dirty="0" smtClean="0"/>
              <a:t>;</a:t>
            </a:r>
            <a:r>
              <a:rPr lang="de-DE" sz="2800" dirty="0" smtClean="0">
                <a:solidFill>
                  <a:srgbClr val="FF0000"/>
                </a:solidFill>
              </a:rPr>
              <a:t> Scheiße</a:t>
            </a:r>
            <a:r>
              <a:rPr lang="de-DE" sz="2800" dirty="0" smtClean="0"/>
              <a:t>;</a:t>
            </a:r>
            <a:r>
              <a:rPr lang="de-DE" sz="2800" dirty="0" smtClean="0">
                <a:solidFill>
                  <a:srgbClr val="FF0000"/>
                </a:solidFill>
              </a:rPr>
              <a:t> mal</a:t>
            </a:r>
            <a:r>
              <a:rPr lang="de-DE" sz="2800" dirty="0" smtClean="0"/>
              <a:t>; </a:t>
            </a:r>
            <a:r>
              <a:rPr lang="de-DE" sz="2800" dirty="0" smtClean="0">
                <a:solidFill>
                  <a:srgbClr val="FF0000"/>
                </a:solidFill>
              </a:rPr>
              <a:t>doch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3838</TotalTime>
  <Words>1794</Words>
  <Application>Microsoft Office PowerPoint</Application>
  <PresentationFormat>Presentazione su schermo (4:3)</PresentationFormat>
  <Paragraphs>250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Modulo</vt:lpstr>
      <vt:lpstr>  Gianluigi Schiavi </vt:lpstr>
      <vt:lpstr>Regisseur: TOM  TYKWER</vt:lpstr>
      <vt:lpstr>Der Film: INFORMATIONEN</vt:lpstr>
      <vt:lpstr>HANDLUNG </vt:lpstr>
      <vt:lpstr>PERSONENKONSTELLATION</vt:lpstr>
      <vt:lpstr>THEMEN</vt:lpstr>
      <vt:lpstr>AUSSAGEKRÄFTIGE  SEQUENZ </vt:lpstr>
      <vt:lpstr>KENNZEICHEN MÜNDLICHER SPRACHE (1)</vt:lpstr>
      <vt:lpstr>KENNZEICHEN MÜNDLICHER SPRACHE (2)</vt:lpstr>
      <vt:lpstr>ÜBERSETZUNG</vt:lpstr>
      <vt:lpstr>ÜBERSETZUNGSPROBLEME</vt:lpstr>
      <vt:lpstr>INTERNATIONALE FILMFESTSPIELE von VENEDIG</vt:lpstr>
      <vt:lpstr>“ALLER GUTEN DINGE SIND DREI” (?)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copertina</dc:title>
  <dc:creator>Gigi</dc:creator>
  <cp:lastModifiedBy>Gigi</cp:lastModifiedBy>
  <cp:revision>91</cp:revision>
  <dcterms:created xsi:type="dcterms:W3CDTF">2014-05-12T11:11:46Z</dcterms:created>
  <dcterms:modified xsi:type="dcterms:W3CDTF">2014-05-29T11:30:57Z</dcterms:modified>
</cp:coreProperties>
</file>