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8" r:id="rId2"/>
    <p:sldId id="257" r:id="rId3"/>
    <p:sldId id="260" r:id="rId4"/>
    <p:sldId id="304" r:id="rId5"/>
    <p:sldId id="263" r:id="rId6"/>
    <p:sldId id="302" r:id="rId7"/>
    <p:sldId id="296" r:id="rId8"/>
    <p:sldId id="297" r:id="rId9"/>
    <p:sldId id="266" r:id="rId10"/>
    <p:sldId id="301" r:id="rId11"/>
    <p:sldId id="267" r:id="rId12"/>
    <p:sldId id="307" r:id="rId13"/>
    <p:sldId id="308" r:id="rId14"/>
    <p:sldId id="309" r:id="rId15"/>
    <p:sldId id="271" r:id="rId16"/>
    <p:sldId id="299" r:id="rId17"/>
    <p:sldId id="328" r:id="rId18"/>
    <p:sldId id="331" r:id="rId19"/>
    <p:sldId id="298" r:id="rId20"/>
    <p:sldId id="303" r:id="rId21"/>
    <p:sldId id="334" r:id="rId22"/>
    <p:sldId id="338" r:id="rId23"/>
    <p:sldId id="339" r:id="rId24"/>
    <p:sldId id="340" r:id="rId25"/>
    <p:sldId id="341" r:id="rId26"/>
    <p:sldId id="316" r:id="rId27"/>
    <p:sldId id="337" r:id="rId28"/>
    <p:sldId id="330" r:id="rId29"/>
    <p:sldId id="300" r:id="rId30"/>
    <p:sldId id="273" r:id="rId31"/>
    <p:sldId id="332" r:id="rId32"/>
    <p:sldId id="333" r:id="rId33"/>
    <p:sldId id="336" r:id="rId34"/>
    <p:sldId id="278" r:id="rId35"/>
    <p:sldId id="305" r:id="rId36"/>
    <p:sldId id="311" r:id="rId37"/>
    <p:sldId id="310" r:id="rId38"/>
    <p:sldId id="318" r:id="rId39"/>
    <p:sldId id="313" r:id="rId40"/>
    <p:sldId id="315" r:id="rId41"/>
    <p:sldId id="320" r:id="rId42"/>
    <p:sldId id="322" r:id="rId43"/>
    <p:sldId id="324" r:id="rId44"/>
    <p:sldId id="323" r:id="rId45"/>
    <p:sldId id="325" r:id="rId46"/>
    <p:sldId id="326" r:id="rId47"/>
    <p:sldId id="327" r:id="rId48"/>
    <p:sldId id="259"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EE8"/>
    <a:srgbClr val="F4F3EA"/>
    <a:srgbClr val="E4FDE3"/>
    <a:srgbClr val="F8FE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5E04D3-E96C-4526-BD04-FE3C1226941D}" v="7" dt="2025-05-28T15:04:27.5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48" autoAdjust="0"/>
    <p:restoredTop sz="94660"/>
  </p:normalViewPr>
  <p:slideViewPr>
    <p:cSldViewPr snapToGrid="0">
      <p:cViewPr>
        <p:scale>
          <a:sx n="75" d="100"/>
          <a:sy n="75" d="100"/>
        </p:scale>
        <p:origin x="811"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rene paris" userId="2dd43a9b8a6d4dd1" providerId="LiveId" clId="{5D5E04D3-E96C-4526-BD04-FE3C1226941D}"/>
    <pc:docChg chg="undo custSel modSld">
      <pc:chgData name="irene paris" userId="2dd43a9b8a6d4dd1" providerId="LiveId" clId="{5D5E04D3-E96C-4526-BD04-FE3C1226941D}" dt="2025-05-28T15:06:17.887" v="82" actId="478"/>
      <pc:docMkLst>
        <pc:docMk/>
      </pc:docMkLst>
      <pc:sldChg chg="modSp mod">
        <pc:chgData name="irene paris" userId="2dd43a9b8a6d4dd1" providerId="LiveId" clId="{5D5E04D3-E96C-4526-BD04-FE3C1226941D}" dt="2025-05-28T15:02:49.809" v="66" actId="20577"/>
        <pc:sldMkLst>
          <pc:docMk/>
          <pc:sldMk cId="711443780" sldId="273"/>
        </pc:sldMkLst>
        <pc:spChg chg="mod">
          <ac:chgData name="irene paris" userId="2dd43a9b8a6d4dd1" providerId="LiveId" clId="{5D5E04D3-E96C-4526-BD04-FE3C1226941D}" dt="2025-05-28T15:02:49.809" v="66" actId="20577"/>
          <ac:spMkLst>
            <pc:docMk/>
            <pc:sldMk cId="711443780" sldId="273"/>
            <ac:spMk id="4" creationId="{2CDC523A-4EA8-AC9B-F8EE-AB74672223CC}"/>
          </ac:spMkLst>
        </pc:spChg>
      </pc:sldChg>
      <pc:sldChg chg="addSp modSp mod">
        <pc:chgData name="irene paris" userId="2dd43a9b8a6d4dd1" providerId="LiveId" clId="{5D5E04D3-E96C-4526-BD04-FE3C1226941D}" dt="2025-05-28T14:55:59.125" v="42" actId="14100"/>
        <pc:sldMkLst>
          <pc:docMk/>
          <pc:sldMk cId="208426652" sldId="303"/>
        </pc:sldMkLst>
        <pc:spChg chg="add mod">
          <ac:chgData name="irene paris" userId="2dd43a9b8a6d4dd1" providerId="LiveId" clId="{5D5E04D3-E96C-4526-BD04-FE3C1226941D}" dt="2025-05-28T14:55:50.517" v="39" actId="207"/>
          <ac:spMkLst>
            <pc:docMk/>
            <pc:sldMk cId="208426652" sldId="303"/>
            <ac:spMk id="5" creationId="{63B0AF4C-33DC-0868-AFDE-D91A1CCC4CA5}"/>
          </ac:spMkLst>
        </pc:spChg>
        <pc:spChg chg="add mod">
          <ac:chgData name="irene paris" userId="2dd43a9b8a6d4dd1" providerId="LiveId" clId="{5D5E04D3-E96C-4526-BD04-FE3C1226941D}" dt="2025-05-28T14:55:59.125" v="42" actId="14100"/>
          <ac:spMkLst>
            <pc:docMk/>
            <pc:sldMk cId="208426652" sldId="303"/>
            <ac:spMk id="6" creationId="{7180DA93-A147-F9CF-2FB3-A6E2C1E0A466}"/>
          </ac:spMkLst>
        </pc:spChg>
      </pc:sldChg>
      <pc:sldChg chg="delSp mod">
        <pc:chgData name="irene paris" userId="2dd43a9b8a6d4dd1" providerId="LiveId" clId="{5D5E04D3-E96C-4526-BD04-FE3C1226941D}" dt="2025-05-28T15:03:05.903" v="71" actId="478"/>
        <pc:sldMkLst>
          <pc:docMk/>
          <pc:sldMk cId="1086323436" sldId="305"/>
        </pc:sldMkLst>
        <pc:spChg chg="del">
          <ac:chgData name="irene paris" userId="2dd43a9b8a6d4dd1" providerId="LiveId" clId="{5D5E04D3-E96C-4526-BD04-FE3C1226941D}" dt="2025-05-28T15:03:05.903" v="71" actId="478"/>
          <ac:spMkLst>
            <pc:docMk/>
            <pc:sldMk cId="1086323436" sldId="305"/>
            <ac:spMk id="6" creationId="{0247B7C0-2531-3338-8911-DA8EDDCA81FF}"/>
          </ac:spMkLst>
        </pc:spChg>
      </pc:sldChg>
      <pc:sldChg chg="delSp mod">
        <pc:chgData name="irene paris" userId="2dd43a9b8a6d4dd1" providerId="LiveId" clId="{5D5E04D3-E96C-4526-BD04-FE3C1226941D}" dt="2025-05-28T15:03:10.766" v="72" actId="478"/>
        <pc:sldMkLst>
          <pc:docMk/>
          <pc:sldMk cId="2092151176" sldId="310"/>
        </pc:sldMkLst>
        <pc:spChg chg="del">
          <ac:chgData name="irene paris" userId="2dd43a9b8a6d4dd1" providerId="LiveId" clId="{5D5E04D3-E96C-4526-BD04-FE3C1226941D}" dt="2025-05-28T15:03:10.766" v="72" actId="478"/>
          <ac:spMkLst>
            <pc:docMk/>
            <pc:sldMk cId="2092151176" sldId="310"/>
            <ac:spMk id="5" creationId="{F600745B-0AEC-CE40-2EDE-F0A3E2DD6B6C}"/>
          </ac:spMkLst>
        </pc:spChg>
      </pc:sldChg>
      <pc:sldChg chg="delSp mod">
        <pc:chgData name="irene paris" userId="2dd43a9b8a6d4dd1" providerId="LiveId" clId="{5D5E04D3-E96C-4526-BD04-FE3C1226941D}" dt="2025-05-28T15:03:21.867" v="74" actId="478"/>
        <pc:sldMkLst>
          <pc:docMk/>
          <pc:sldMk cId="1153866545" sldId="313"/>
        </pc:sldMkLst>
        <pc:spChg chg="del">
          <ac:chgData name="irene paris" userId="2dd43a9b8a6d4dd1" providerId="LiveId" clId="{5D5E04D3-E96C-4526-BD04-FE3C1226941D}" dt="2025-05-28T15:03:21.867" v="74" actId="478"/>
          <ac:spMkLst>
            <pc:docMk/>
            <pc:sldMk cId="1153866545" sldId="313"/>
            <ac:spMk id="5" creationId="{F600745B-0AEC-CE40-2EDE-F0A3E2DD6B6C}"/>
          </ac:spMkLst>
        </pc:spChg>
      </pc:sldChg>
      <pc:sldChg chg="delSp modSp mod">
        <pc:chgData name="irene paris" userId="2dd43a9b8a6d4dd1" providerId="LiveId" clId="{5D5E04D3-E96C-4526-BD04-FE3C1226941D}" dt="2025-05-28T15:05:02.244" v="81" actId="113"/>
        <pc:sldMkLst>
          <pc:docMk/>
          <pc:sldMk cId="2028017703" sldId="315"/>
        </pc:sldMkLst>
        <pc:spChg chg="del">
          <ac:chgData name="irene paris" userId="2dd43a9b8a6d4dd1" providerId="LiveId" clId="{5D5E04D3-E96C-4526-BD04-FE3C1226941D}" dt="2025-05-28T15:03:25.462" v="75" actId="478"/>
          <ac:spMkLst>
            <pc:docMk/>
            <pc:sldMk cId="2028017703" sldId="315"/>
            <ac:spMk id="5" creationId="{F600745B-0AEC-CE40-2EDE-F0A3E2DD6B6C}"/>
          </ac:spMkLst>
        </pc:spChg>
        <pc:spChg chg="mod">
          <ac:chgData name="irene paris" userId="2dd43a9b8a6d4dd1" providerId="LiveId" clId="{5D5E04D3-E96C-4526-BD04-FE3C1226941D}" dt="2025-05-28T15:05:02.244" v="81" actId="113"/>
          <ac:spMkLst>
            <pc:docMk/>
            <pc:sldMk cId="2028017703" sldId="315"/>
            <ac:spMk id="32" creationId="{BB4C1245-C16D-4CD2-1452-918687401E30}"/>
          </ac:spMkLst>
        </pc:spChg>
      </pc:sldChg>
      <pc:sldChg chg="delSp mod">
        <pc:chgData name="irene paris" userId="2dd43a9b8a6d4dd1" providerId="LiveId" clId="{5D5E04D3-E96C-4526-BD04-FE3C1226941D}" dt="2025-05-28T15:03:14.524" v="73" actId="478"/>
        <pc:sldMkLst>
          <pc:docMk/>
          <pc:sldMk cId="3667027550" sldId="318"/>
        </pc:sldMkLst>
        <pc:spChg chg="del">
          <ac:chgData name="irene paris" userId="2dd43a9b8a6d4dd1" providerId="LiveId" clId="{5D5E04D3-E96C-4526-BD04-FE3C1226941D}" dt="2025-05-28T15:03:14.524" v="73" actId="478"/>
          <ac:spMkLst>
            <pc:docMk/>
            <pc:sldMk cId="3667027550" sldId="318"/>
            <ac:spMk id="5" creationId="{F600745B-0AEC-CE40-2EDE-F0A3E2DD6B6C}"/>
          </ac:spMkLst>
        </pc:spChg>
      </pc:sldChg>
      <pc:sldChg chg="delSp mod">
        <pc:chgData name="irene paris" userId="2dd43a9b8a6d4dd1" providerId="LiveId" clId="{5D5E04D3-E96C-4526-BD04-FE3C1226941D}" dt="2025-05-28T15:03:49.415" v="76" actId="478"/>
        <pc:sldMkLst>
          <pc:docMk/>
          <pc:sldMk cId="2833313006" sldId="323"/>
        </pc:sldMkLst>
        <pc:spChg chg="del">
          <ac:chgData name="irene paris" userId="2dd43a9b8a6d4dd1" providerId="LiveId" clId="{5D5E04D3-E96C-4526-BD04-FE3C1226941D}" dt="2025-05-28T15:03:49.415" v="76" actId="478"/>
          <ac:spMkLst>
            <pc:docMk/>
            <pc:sldMk cId="2833313006" sldId="323"/>
            <ac:spMk id="3" creationId="{8E222FC6-3FC7-2F09-81F1-EBF3CB0F23E6}"/>
          </ac:spMkLst>
        </pc:spChg>
      </pc:sldChg>
      <pc:sldChg chg="modAnim">
        <pc:chgData name="irene paris" userId="2dd43a9b8a6d4dd1" providerId="LiveId" clId="{5D5E04D3-E96C-4526-BD04-FE3C1226941D}" dt="2025-05-28T15:04:18.660" v="79"/>
        <pc:sldMkLst>
          <pc:docMk/>
          <pc:sldMk cId="3805230889" sldId="325"/>
        </pc:sldMkLst>
      </pc:sldChg>
      <pc:sldChg chg="modAnim">
        <pc:chgData name="irene paris" userId="2dd43a9b8a6d4dd1" providerId="LiveId" clId="{5D5E04D3-E96C-4526-BD04-FE3C1226941D}" dt="2025-05-28T15:04:27.533" v="80"/>
        <pc:sldMkLst>
          <pc:docMk/>
          <pc:sldMk cId="1839228681" sldId="326"/>
        </pc:sldMkLst>
      </pc:sldChg>
      <pc:sldChg chg="addSp modSp mod">
        <pc:chgData name="irene paris" userId="2dd43a9b8a6d4dd1" providerId="LiveId" clId="{5D5E04D3-E96C-4526-BD04-FE3C1226941D}" dt="2025-05-28T14:56:33.554" v="49" actId="14100"/>
        <pc:sldMkLst>
          <pc:docMk/>
          <pc:sldMk cId="1541175223" sldId="330"/>
        </pc:sldMkLst>
        <pc:spChg chg="add mod">
          <ac:chgData name="irene paris" userId="2dd43a9b8a6d4dd1" providerId="LiveId" clId="{5D5E04D3-E96C-4526-BD04-FE3C1226941D}" dt="2025-05-28T14:56:21.620" v="45" actId="207"/>
          <ac:spMkLst>
            <pc:docMk/>
            <pc:sldMk cId="1541175223" sldId="330"/>
            <ac:spMk id="6" creationId="{138AD068-FE06-3F37-5435-CF97A627B7A7}"/>
          </ac:spMkLst>
        </pc:spChg>
        <pc:spChg chg="add mod">
          <ac:chgData name="irene paris" userId="2dd43a9b8a6d4dd1" providerId="LiveId" clId="{5D5E04D3-E96C-4526-BD04-FE3C1226941D}" dt="2025-05-28T14:56:33.554" v="49" actId="14100"/>
          <ac:spMkLst>
            <pc:docMk/>
            <pc:sldMk cId="1541175223" sldId="330"/>
            <ac:spMk id="13" creationId="{89879675-4985-7496-CD4D-13B429AAC21F}"/>
          </ac:spMkLst>
        </pc:spChg>
      </pc:sldChg>
      <pc:sldChg chg="modSp mod">
        <pc:chgData name="irene paris" userId="2dd43a9b8a6d4dd1" providerId="LiveId" clId="{5D5E04D3-E96C-4526-BD04-FE3C1226941D}" dt="2025-05-28T15:02:54.222" v="68" actId="20577"/>
        <pc:sldMkLst>
          <pc:docMk/>
          <pc:sldMk cId="145167336" sldId="332"/>
        </pc:sldMkLst>
        <pc:spChg chg="mod">
          <ac:chgData name="irene paris" userId="2dd43a9b8a6d4dd1" providerId="LiveId" clId="{5D5E04D3-E96C-4526-BD04-FE3C1226941D}" dt="2025-05-28T15:02:54.222" v="68" actId="20577"/>
          <ac:spMkLst>
            <pc:docMk/>
            <pc:sldMk cId="145167336" sldId="332"/>
            <ac:spMk id="4" creationId="{E4572468-0D7F-0B6A-AE3B-F58ECC199C4E}"/>
          </ac:spMkLst>
        </pc:spChg>
      </pc:sldChg>
      <pc:sldChg chg="delSp modSp mod">
        <pc:chgData name="irene paris" userId="2dd43a9b8a6d4dd1" providerId="LiveId" clId="{5D5E04D3-E96C-4526-BD04-FE3C1226941D}" dt="2025-05-28T15:06:17.887" v="82" actId="478"/>
        <pc:sldMkLst>
          <pc:docMk/>
          <pc:sldMk cId="1190131576" sldId="333"/>
        </pc:sldMkLst>
        <pc:spChg chg="del">
          <ac:chgData name="irene paris" userId="2dd43a9b8a6d4dd1" providerId="LiveId" clId="{5D5E04D3-E96C-4526-BD04-FE3C1226941D}" dt="2025-05-28T15:06:17.887" v="82" actId="478"/>
          <ac:spMkLst>
            <pc:docMk/>
            <pc:sldMk cId="1190131576" sldId="333"/>
            <ac:spMk id="3" creationId="{DA0C4CC8-AD87-44A8-1419-67D1A023B0D1}"/>
          </ac:spMkLst>
        </pc:spChg>
        <pc:spChg chg="mod">
          <ac:chgData name="irene paris" userId="2dd43a9b8a6d4dd1" providerId="LiveId" clId="{5D5E04D3-E96C-4526-BD04-FE3C1226941D}" dt="2025-05-28T15:02:57.714" v="70" actId="20577"/>
          <ac:spMkLst>
            <pc:docMk/>
            <pc:sldMk cId="1190131576" sldId="333"/>
            <ac:spMk id="4" creationId="{38604F30-2D78-2931-3CBE-1A3B06EACA06}"/>
          </ac:spMkLst>
        </pc:spChg>
      </pc:sldChg>
      <pc:sldChg chg="modSp mod">
        <pc:chgData name="irene paris" userId="2dd43a9b8a6d4dd1" providerId="LiveId" clId="{5D5E04D3-E96C-4526-BD04-FE3C1226941D}" dt="2025-05-28T14:56:59.620" v="64" actId="20577"/>
        <pc:sldMkLst>
          <pc:docMk/>
          <pc:sldMk cId="123305580" sldId="340"/>
        </pc:sldMkLst>
        <pc:spChg chg="mod">
          <ac:chgData name="irene paris" userId="2dd43a9b8a6d4dd1" providerId="LiveId" clId="{5D5E04D3-E96C-4526-BD04-FE3C1226941D}" dt="2025-05-28T14:56:59.620" v="64" actId="20577"/>
          <ac:spMkLst>
            <pc:docMk/>
            <pc:sldMk cId="123305580" sldId="340"/>
            <ac:spMk id="7" creationId="{8B332A15-4F8E-8B38-49EF-A8D72D60864A}"/>
          </ac:spMkLst>
        </pc:spChg>
      </pc:sldChg>
      <pc:sldChg chg="addSp modSp mod">
        <pc:chgData name="irene paris" userId="2dd43a9b8a6d4dd1" providerId="LiveId" clId="{5D5E04D3-E96C-4526-BD04-FE3C1226941D}" dt="2025-05-28T14:55:24.493" v="35"/>
        <pc:sldMkLst>
          <pc:docMk/>
          <pc:sldMk cId="4227004914" sldId="341"/>
        </pc:sldMkLst>
        <pc:spChg chg="mod">
          <ac:chgData name="irene paris" userId="2dd43a9b8a6d4dd1" providerId="LiveId" clId="{5D5E04D3-E96C-4526-BD04-FE3C1226941D}" dt="2025-05-28T14:55:24.493" v="35"/>
          <ac:spMkLst>
            <pc:docMk/>
            <pc:sldMk cId="4227004914" sldId="341"/>
            <ac:spMk id="2" creationId="{F3210308-7C0D-C7FC-8B34-A75DA39A0537}"/>
          </ac:spMkLst>
        </pc:spChg>
        <pc:spChg chg="add mod">
          <ac:chgData name="irene paris" userId="2dd43a9b8a6d4dd1" providerId="LiveId" clId="{5D5E04D3-E96C-4526-BD04-FE3C1226941D}" dt="2025-05-28T14:55:05.192" v="34" actId="1076"/>
          <ac:spMkLst>
            <pc:docMk/>
            <pc:sldMk cId="4227004914" sldId="341"/>
            <ac:spMk id="6" creationId="{1BA1A024-112B-EF24-3F67-96DB6BD22AC2}"/>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D417FD6B-B205-40DA-B638-495261CA150D}" type="datetimeFigureOut">
              <a:rPr lang="en-GB" smtClean="0"/>
              <a:t>28/05/2025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4DD68C-7E7A-4FB4-85FB-83471A936E20}" type="slidenum">
              <a:rPr lang="en-GB" smtClean="0"/>
              <a:t>‹N›</a:t>
            </a:fld>
            <a:endParaRPr lang="en-GB"/>
          </a:p>
        </p:txBody>
      </p:sp>
    </p:spTree>
    <p:extLst>
      <p:ext uri="{BB962C8B-B14F-4D97-AF65-F5344CB8AC3E}">
        <p14:creationId xmlns:p14="http://schemas.microsoft.com/office/powerpoint/2010/main" val="442944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D417FD6B-B205-40DA-B638-495261CA150D}" type="datetimeFigureOut">
              <a:rPr lang="en-GB" smtClean="0"/>
              <a:t>28/05/2025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4DD68C-7E7A-4FB4-85FB-83471A936E20}" type="slidenum">
              <a:rPr lang="en-GB" smtClean="0"/>
              <a:t>‹N›</a:t>
            </a:fld>
            <a:endParaRPr lang="en-GB"/>
          </a:p>
        </p:txBody>
      </p:sp>
    </p:spTree>
    <p:extLst>
      <p:ext uri="{BB962C8B-B14F-4D97-AF65-F5344CB8AC3E}">
        <p14:creationId xmlns:p14="http://schemas.microsoft.com/office/powerpoint/2010/main" val="44323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D417FD6B-B205-40DA-B638-495261CA150D}" type="datetimeFigureOut">
              <a:rPr lang="en-GB" smtClean="0"/>
              <a:t>28/05/2025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4DD68C-7E7A-4FB4-85FB-83471A936E20}" type="slidenum">
              <a:rPr lang="en-GB" smtClean="0"/>
              <a:t>‹N›</a:t>
            </a:fld>
            <a:endParaRPr lang="en-GB"/>
          </a:p>
        </p:txBody>
      </p:sp>
    </p:spTree>
    <p:extLst>
      <p:ext uri="{BB962C8B-B14F-4D97-AF65-F5344CB8AC3E}">
        <p14:creationId xmlns:p14="http://schemas.microsoft.com/office/powerpoint/2010/main" val="3886250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D417FD6B-B205-40DA-B638-495261CA150D}" type="datetimeFigureOut">
              <a:rPr lang="en-GB" smtClean="0"/>
              <a:t>28/05/2025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4DD68C-7E7A-4FB4-85FB-83471A936E20}" type="slidenum">
              <a:rPr lang="en-GB" smtClean="0"/>
              <a:t>‹N›</a:t>
            </a:fld>
            <a:endParaRPr lang="en-GB"/>
          </a:p>
        </p:txBody>
      </p:sp>
    </p:spTree>
    <p:extLst>
      <p:ext uri="{BB962C8B-B14F-4D97-AF65-F5344CB8AC3E}">
        <p14:creationId xmlns:p14="http://schemas.microsoft.com/office/powerpoint/2010/main" val="1536933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D417FD6B-B205-40DA-B638-495261CA150D}" type="datetimeFigureOut">
              <a:rPr lang="en-GB" smtClean="0"/>
              <a:t>28/05/2025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4DD68C-7E7A-4FB4-85FB-83471A936E20}" type="slidenum">
              <a:rPr lang="en-GB" smtClean="0"/>
              <a:t>‹N›</a:t>
            </a:fld>
            <a:endParaRPr lang="en-GB"/>
          </a:p>
        </p:txBody>
      </p:sp>
    </p:spTree>
    <p:extLst>
      <p:ext uri="{BB962C8B-B14F-4D97-AF65-F5344CB8AC3E}">
        <p14:creationId xmlns:p14="http://schemas.microsoft.com/office/powerpoint/2010/main" val="2122840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D417FD6B-B205-40DA-B638-495261CA150D}" type="datetimeFigureOut">
              <a:rPr lang="en-GB" smtClean="0"/>
              <a:t>28/05/2025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4DD68C-7E7A-4FB4-85FB-83471A936E20}" type="slidenum">
              <a:rPr lang="en-GB" smtClean="0"/>
              <a:t>‹N›</a:t>
            </a:fld>
            <a:endParaRPr lang="en-GB"/>
          </a:p>
        </p:txBody>
      </p:sp>
    </p:spTree>
    <p:extLst>
      <p:ext uri="{BB962C8B-B14F-4D97-AF65-F5344CB8AC3E}">
        <p14:creationId xmlns:p14="http://schemas.microsoft.com/office/powerpoint/2010/main" val="3279041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D417FD6B-B205-40DA-B638-495261CA150D}" type="datetimeFigureOut">
              <a:rPr lang="en-GB" smtClean="0"/>
              <a:t>28/05/2025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B4DD68C-7E7A-4FB4-85FB-83471A936E20}" type="slidenum">
              <a:rPr lang="en-GB" smtClean="0"/>
              <a:t>‹N›</a:t>
            </a:fld>
            <a:endParaRPr lang="en-GB"/>
          </a:p>
        </p:txBody>
      </p:sp>
    </p:spTree>
    <p:extLst>
      <p:ext uri="{BB962C8B-B14F-4D97-AF65-F5344CB8AC3E}">
        <p14:creationId xmlns:p14="http://schemas.microsoft.com/office/powerpoint/2010/main" val="3053647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D417FD6B-B205-40DA-B638-495261CA150D}" type="datetimeFigureOut">
              <a:rPr lang="en-GB" smtClean="0"/>
              <a:t>28/05/2025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B4DD68C-7E7A-4FB4-85FB-83471A936E20}" type="slidenum">
              <a:rPr lang="en-GB" smtClean="0"/>
              <a:t>‹N›</a:t>
            </a:fld>
            <a:endParaRPr lang="en-GB"/>
          </a:p>
        </p:txBody>
      </p:sp>
    </p:spTree>
    <p:extLst>
      <p:ext uri="{BB962C8B-B14F-4D97-AF65-F5344CB8AC3E}">
        <p14:creationId xmlns:p14="http://schemas.microsoft.com/office/powerpoint/2010/main" val="3321631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17FD6B-B205-40DA-B638-495261CA150D}" type="datetimeFigureOut">
              <a:rPr lang="en-GB" smtClean="0"/>
              <a:t>28/05/2025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B4DD68C-7E7A-4FB4-85FB-83471A936E20}" type="slidenum">
              <a:rPr lang="en-GB" smtClean="0"/>
              <a:t>‹N›</a:t>
            </a:fld>
            <a:endParaRPr lang="en-GB"/>
          </a:p>
        </p:txBody>
      </p:sp>
    </p:spTree>
    <p:extLst>
      <p:ext uri="{BB962C8B-B14F-4D97-AF65-F5344CB8AC3E}">
        <p14:creationId xmlns:p14="http://schemas.microsoft.com/office/powerpoint/2010/main" val="2578069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D417FD6B-B205-40DA-B638-495261CA150D}" type="datetimeFigureOut">
              <a:rPr lang="en-GB" smtClean="0"/>
              <a:t>28/05/2025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4DD68C-7E7A-4FB4-85FB-83471A936E20}" type="slidenum">
              <a:rPr lang="en-GB" smtClean="0"/>
              <a:t>‹N›</a:t>
            </a:fld>
            <a:endParaRPr lang="en-GB"/>
          </a:p>
        </p:txBody>
      </p:sp>
    </p:spTree>
    <p:extLst>
      <p:ext uri="{BB962C8B-B14F-4D97-AF65-F5344CB8AC3E}">
        <p14:creationId xmlns:p14="http://schemas.microsoft.com/office/powerpoint/2010/main" val="1106948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D417FD6B-B205-40DA-B638-495261CA150D}" type="datetimeFigureOut">
              <a:rPr lang="en-GB" smtClean="0"/>
              <a:t>28/05/2025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4DD68C-7E7A-4FB4-85FB-83471A936E20}" type="slidenum">
              <a:rPr lang="en-GB" smtClean="0"/>
              <a:t>‹N›</a:t>
            </a:fld>
            <a:endParaRPr lang="en-GB"/>
          </a:p>
        </p:txBody>
      </p:sp>
    </p:spTree>
    <p:extLst>
      <p:ext uri="{BB962C8B-B14F-4D97-AF65-F5344CB8AC3E}">
        <p14:creationId xmlns:p14="http://schemas.microsoft.com/office/powerpoint/2010/main" val="159988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17FD6B-B205-40DA-B638-495261CA150D}" type="datetimeFigureOut">
              <a:rPr lang="en-GB" smtClean="0"/>
              <a:t>28/05/2025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4DD68C-7E7A-4FB4-85FB-83471A936E20}" type="slidenum">
              <a:rPr lang="en-GB" smtClean="0"/>
              <a:t>‹N›</a:t>
            </a:fld>
            <a:endParaRPr lang="en-GB"/>
          </a:p>
        </p:txBody>
      </p:sp>
    </p:spTree>
    <p:extLst>
      <p:ext uri="{BB962C8B-B14F-4D97-AF65-F5344CB8AC3E}">
        <p14:creationId xmlns:p14="http://schemas.microsoft.com/office/powerpoint/2010/main" val="395141321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5.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5.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5.png"/><Relationship Id="rId1" Type="http://schemas.openxmlformats.org/officeDocument/2006/relationships/slideLayout" Target="../slideLayouts/slideLayout2.xml"/><Relationship Id="rId5" Type="http://schemas.microsoft.com/office/2007/relationships/hdphoto" Target="../media/hdphoto10.wdp"/><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8.png"/><Relationship Id="rId1" Type="http://schemas.openxmlformats.org/officeDocument/2006/relationships/slideLayout" Target="../slideLayouts/slideLayout2.xml"/><Relationship Id="rId5" Type="http://schemas.microsoft.com/office/2007/relationships/hdphoto" Target="../media/hdphoto13.wdp"/><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0.png"/><Relationship Id="rId1" Type="http://schemas.openxmlformats.org/officeDocument/2006/relationships/slideLayout" Target="../slideLayouts/slideLayout2.xml"/><Relationship Id="rId5" Type="http://schemas.microsoft.com/office/2007/relationships/hdphoto" Target="../media/hdphoto15.wdp"/><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16.wdp"/></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s://www.ncbi.nlm.nih.gov/core/lw/2.0/html/tileshop_pmc/tileshop_pmc_inline.html?title=Click%20on%20image%20to%20zoom&amp;p=PMC3&amp;id=7148516_antibiotics-09-00119-g002.jpg"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heliquest.ipmc.cnrs.fr/" TargetMode="External"/><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49.png"/><Relationship Id="rId4" Type="http://schemas.microsoft.com/office/2007/relationships/hdphoto" Target="../media/hdphoto18.wdp"/></Relationships>
</file>

<file path=ppt/slides/_rels/slide44.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50.png"/><Relationship Id="rId1" Type="http://schemas.openxmlformats.org/officeDocument/2006/relationships/slideLayout" Target="../slideLayouts/slideLayout2.xml"/><Relationship Id="rId5" Type="http://schemas.microsoft.com/office/2007/relationships/hdphoto" Target="../media/hdphoto20.wdp"/><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53.jpg"/><Relationship Id="rId7" Type="http://schemas.microsoft.com/office/2007/relationships/hdphoto" Target="../media/hdphoto21.wdp"/><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jpeg"/></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microsoft.com/office/2007/relationships/hdphoto" Target="../media/hdphoto22.wdp"/></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microsoft.com/office/2007/relationships/hdphoto" Target="../media/hdphoto23.wdp"/></Relationships>
</file>

<file path=ppt/slides/_rels/slide48.xml.rels><?xml version="1.0" encoding="UTF-8" standalone="yes"?>
<Relationships xmlns="http://schemas.openxmlformats.org/package/2006/relationships"><Relationship Id="rId3" Type="http://schemas.openxmlformats.org/officeDocument/2006/relationships/hyperlink" Target="https://iris.who.int/bitstream/handle/10665/376776/9789240093461-eng.pdf?sequence=1" TargetMode="External"/><Relationship Id="rId2" Type="http://schemas.openxmlformats.org/officeDocument/2006/relationships/hyperlink" Target="https://www.bag.admin.ch/bag/it/home/krankheiten/infektionskrankheiten-bekaempfen/antibiotikaresistenzen/wieso-betreffen-antibiotikaresistenzen-auch-mich-.html" TargetMode="External"/><Relationship Id="rId1" Type="http://schemas.openxmlformats.org/officeDocument/2006/relationships/slideLayout" Target="../slideLayouts/slideLayout2.xml"/><Relationship Id="rId5" Type="http://schemas.openxmlformats.org/officeDocument/2006/relationships/hyperlink" Target="https://antiviral.creative-diagnostics.com/antimicrobial-synergy-testing-checkerboard-assay.html" TargetMode="External"/><Relationship Id="rId4" Type="http://schemas.openxmlformats.org/officeDocument/2006/relationships/hyperlink" Target="https://aps.unmc.edu/" TargetMode="External"/></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56BC0A-C99F-6F1A-2EE7-2F39879A8EF6}"/>
              </a:ext>
            </a:extLst>
          </p:cNvPr>
          <p:cNvSpPr>
            <a:spLocks noGrp="1"/>
          </p:cNvSpPr>
          <p:nvPr>
            <p:ph type="title"/>
          </p:nvPr>
        </p:nvSpPr>
        <p:spPr>
          <a:xfrm>
            <a:off x="2504486" y="99998"/>
            <a:ext cx="7422782" cy="5944056"/>
          </a:xfrm>
        </p:spPr>
        <p:txBody>
          <a:bodyPr vert="horz" lIns="91440" tIns="45720" rIns="91440" bIns="45720" rtlCol="0" anchor="ctr">
            <a:normAutofit fontScale="90000"/>
          </a:bodyPr>
          <a:lstStyle/>
          <a:p>
            <a:pPr algn="ctr">
              <a:lnSpc>
                <a:spcPct val="80000"/>
              </a:lnSpc>
            </a:pPr>
            <a:br>
              <a:rPr lang="en-US" sz="4800" spc="300" dirty="0">
                <a:solidFill>
                  <a:srgbClr val="FFFFFF"/>
                </a:solidFill>
                <a:latin typeface="+mn-lt"/>
              </a:rPr>
            </a:br>
            <a:br>
              <a:rPr lang="en-US" sz="4800" spc="300" dirty="0">
                <a:solidFill>
                  <a:srgbClr val="FFFFFF"/>
                </a:solidFill>
                <a:latin typeface="+mn-lt"/>
              </a:rPr>
            </a:br>
            <a:br>
              <a:rPr lang="en-US" sz="4800" spc="300" dirty="0">
                <a:solidFill>
                  <a:srgbClr val="FFFFFF"/>
                </a:solidFill>
                <a:latin typeface="+mn-lt"/>
              </a:rPr>
            </a:br>
            <a:br>
              <a:rPr lang="en-US" sz="4800" spc="300" dirty="0">
                <a:solidFill>
                  <a:srgbClr val="FFFFFF"/>
                </a:solidFill>
                <a:latin typeface="+mn-lt"/>
              </a:rPr>
            </a:br>
            <a:br>
              <a:rPr lang="en-US" sz="4800" b="1" dirty="0">
                <a:solidFill>
                  <a:srgbClr val="FFFFFF"/>
                </a:solidFill>
                <a:latin typeface="+mn-lt"/>
              </a:rPr>
            </a:br>
            <a:r>
              <a:rPr lang="en-US" sz="4800" b="1" dirty="0">
                <a:solidFill>
                  <a:srgbClr val="FFFFFF"/>
                </a:solidFill>
                <a:latin typeface="+mn-lt"/>
              </a:rPr>
              <a:t>ANTIBATTERICI CHE AGISCONO SULLA VIRULENZA </a:t>
            </a:r>
            <a:br>
              <a:rPr lang="en-US" sz="6600" b="1" dirty="0">
                <a:solidFill>
                  <a:schemeClr val="tx2">
                    <a:lumMod val="10000"/>
                    <a:lumOff val="90000"/>
                  </a:schemeClr>
                </a:solidFill>
                <a:latin typeface="+mn-lt"/>
              </a:rPr>
            </a:br>
            <a:br>
              <a:rPr lang="en-US" sz="6600" b="1" dirty="0">
                <a:solidFill>
                  <a:schemeClr val="tx2">
                    <a:lumMod val="10000"/>
                    <a:lumOff val="90000"/>
                  </a:schemeClr>
                </a:solidFill>
                <a:latin typeface="+mn-lt"/>
              </a:rPr>
            </a:br>
            <a:r>
              <a:rPr lang="en-US" sz="3600" spc="300" dirty="0" err="1">
                <a:solidFill>
                  <a:srgbClr val="FFFFFF"/>
                </a:solidFill>
                <a:latin typeface="+mn-lt"/>
              </a:rPr>
              <a:t>Strategie</a:t>
            </a:r>
            <a:r>
              <a:rPr lang="en-US" sz="3600" spc="300" dirty="0">
                <a:solidFill>
                  <a:srgbClr val="FFFFFF"/>
                </a:solidFill>
                <a:latin typeface="+mn-lt"/>
              </a:rPr>
              <a:t> alternative per </a:t>
            </a:r>
            <a:r>
              <a:rPr lang="en-US" sz="3600" spc="300" dirty="0" err="1">
                <a:solidFill>
                  <a:srgbClr val="FFFFFF"/>
                </a:solidFill>
                <a:latin typeface="+mn-lt"/>
              </a:rPr>
              <a:t>eludere</a:t>
            </a:r>
            <a:r>
              <a:rPr lang="en-US" sz="3600" spc="300" dirty="0">
                <a:solidFill>
                  <a:srgbClr val="FFFFFF"/>
                </a:solidFill>
                <a:latin typeface="+mn-lt"/>
              </a:rPr>
              <a:t> </a:t>
            </a:r>
            <a:r>
              <a:rPr lang="en-US" sz="3600" spc="300" dirty="0" err="1">
                <a:solidFill>
                  <a:srgbClr val="FFFFFF"/>
                </a:solidFill>
                <a:latin typeface="+mn-lt"/>
              </a:rPr>
              <a:t>l’antibiotico</a:t>
            </a:r>
            <a:r>
              <a:rPr lang="en-US" sz="3600" spc="300" dirty="0">
                <a:solidFill>
                  <a:srgbClr val="FFFFFF"/>
                </a:solidFill>
                <a:latin typeface="+mn-lt"/>
              </a:rPr>
              <a:t> resistenza</a:t>
            </a:r>
            <a:br>
              <a:rPr lang="en-US" sz="3600" spc="300" dirty="0">
                <a:solidFill>
                  <a:srgbClr val="FFFFFF"/>
                </a:solidFill>
              </a:rPr>
            </a:br>
            <a:endParaRPr lang="en-US" sz="3600" b="1" spc="300" dirty="0">
              <a:solidFill>
                <a:schemeClr val="tx2">
                  <a:lumMod val="10000"/>
                  <a:lumOff val="90000"/>
                </a:schemeClr>
              </a:solidFill>
              <a:latin typeface="+mn-lt"/>
            </a:endParaRPr>
          </a:p>
        </p:txBody>
      </p:sp>
      <p:cxnSp>
        <p:nvCxnSpPr>
          <p:cNvPr id="7" name="Connettore diritto 6">
            <a:extLst>
              <a:ext uri="{FF2B5EF4-FFF2-40B4-BE49-F238E27FC236}">
                <a16:creationId xmlns:a16="http://schemas.microsoft.com/office/drawing/2014/main" id="{982FAF1F-C4EA-ABF1-6D80-25C32F10D347}"/>
              </a:ext>
            </a:extLst>
          </p:cNvPr>
          <p:cNvCxnSpPr/>
          <p:nvPr/>
        </p:nvCxnSpPr>
        <p:spPr>
          <a:xfrm>
            <a:off x="2687215" y="2536909"/>
            <a:ext cx="7200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Connettore diritto 8">
            <a:extLst>
              <a:ext uri="{FF2B5EF4-FFF2-40B4-BE49-F238E27FC236}">
                <a16:creationId xmlns:a16="http://schemas.microsoft.com/office/drawing/2014/main" id="{F71992D7-7912-3EEA-C47D-978CDB42C85A}"/>
              </a:ext>
            </a:extLst>
          </p:cNvPr>
          <p:cNvCxnSpPr/>
          <p:nvPr/>
        </p:nvCxnSpPr>
        <p:spPr>
          <a:xfrm>
            <a:off x="2687215" y="4043265"/>
            <a:ext cx="7200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2" descr="Batteri e germi Foto e Immagini Stock in Bianco e Nero - Alamy">
            <a:extLst>
              <a:ext uri="{FF2B5EF4-FFF2-40B4-BE49-F238E27FC236}">
                <a16:creationId xmlns:a16="http://schemas.microsoft.com/office/drawing/2014/main" id="{A6E20CBC-6033-C448-E111-2248B4137376}"/>
              </a:ext>
            </a:extLst>
          </p:cNvPr>
          <p:cNvPicPr>
            <a:picLocks noChangeAspect="1" noChangeArrowheads="1"/>
          </p:cNvPicPr>
          <p:nvPr/>
        </p:nvPicPr>
        <p:blipFill rotWithShape="1">
          <a:blip r:embed="rId2">
            <a:duotone>
              <a:schemeClr val="accent1">
                <a:shade val="45000"/>
                <a:satMod val="135000"/>
              </a:schemeClr>
              <a:prstClr val="white"/>
            </a:duotone>
            <a:alphaModFix amt="35000"/>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l="4628" t="56" r="14530" b="6888"/>
          <a:stretch/>
        </p:blipFill>
        <p:spPr bwMode="auto">
          <a:xfrm>
            <a:off x="6096000" y="-9331"/>
            <a:ext cx="6096000" cy="686210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Batteri e germi Foto e Immagini Stock in Bianco e Nero - Alamy">
            <a:extLst>
              <a:ext uri="{FF2B5EF4-FFF2-40B4-BE49-F238E27FC236}">
                <a16:creationId xmlns:a16="http://schemas.microsoft.com/office/drawing/2014/main" id="{CBF5DC5A-B55E-AC3B-E54A-F9DA1CD229A9}"/>
              </a:ext>
            </a:extLst>
          </p:cNvPr>
          <p:cNvPicPr>
            <a:picLocks noChangeAspect="1" noChangeArrowheads="1"/>
          </p:cNvPicPr>
          <p:nvPr/>
        </p:nvPicPr>
        <p:blipFill rotWithShape="1">
          <a:blip r:embed="rId2">
            <a:duotone>
              <a:schemeClr val="accent1">
                <a:shade val="45000"/>
                <a:satMod val="135000"/>
              </a:schemeClr>
              <a:prstClr val="white"/>
            </a:duotone>
            <a:alphaModFix amt="35000"/>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86" t="56" r="15973" b="6888"/>
          <a:stretch/>
        </p:blipFill>
        <p:spPr bwMode="auto">
          <a:xfrm flipH="1">
            <a:off x="0" y="-9332"/>
            <a:ext cx="6096001" cy="6862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9307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6A04EC2F-BEF6-C780-9DC4-80CFD564B65B}"/>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896438" y="1169326"/>
            <a:ext cx="8399124" cy="5358274"/>
          </a:xfrm>
          <a:prstGeom prst="rect">
            <a:avLst/>
          </a:prstGeom>
          <a:ln>
            <a:noFill/>
          </a:ln>
          <a:effectLst>
            <a:outerShdw blurRad="292100" dist="139700" dir="2700000" algn="tl" rotWithShape="0">
              <a:srgbClr val="333333">
                <a:alpha val="65000"/>
              </a:srgbClr>
            </a:outerShdw>
          </a:effectLst>
        </p:spPr>
      </p:pic>
      <p:sp>
        <p:nvSpPr>
          <p:cNvPr id="5" name="CasellaDiTesto 4">
            <a:extLst>
              <a:ext uri="{FF2B5EF4-FFF2-40B4-BE49-F238E27FC236}">
                <a16:creationId xmlns:a16="http://schemas.microsoft.com/office/drawing/2014/main" id="{832226E7-DE13-6623-9F8F-91DB4A1A3F85}"/>
              </a:ext>
            </a:extLst>
          </p:cNvPr>
          <p:cNvSpPr txBox="1"/>
          <p:nvPr/>
        </p:nvSpPr>
        <p:spPr>
          <a:xfrm>
            <a:off x="252308" y="-169489"/>
            <a:ext cx="2518884" cy="1631216"/>
          </a:xfrm>
          <a:prstGeom prst="rect">
            <a:avLst/>
          </a:prstGeom>
          <a:noFill/>
        </p:spPr>
        <p:txBody>
          <a:bodyPr wrap="square" rtlCol="0">
            <a:spAutoFit/>
          </a:bodyPr>
          <a:lstStyle/>
          <a:p>
            <a:r>
              <a:rPr lang="it-IT" sz="10000" b="1" dirty="0">
                <a:solidFill>
                  <a:schemeClr val="accent2">
                    <a:lumMod val="20000"/>
                    <a:lumOff val="80000"/>
                  </a:schemeClr>
                </a:solidFill>
                <a:latin typeface="Candara Light" panose="020E0502030303020204" pitchFamily="34" charset="0"/>
              </a:rPr>
              <a:t>2...</a:t>
            </a:r>
            <a:endParaRPr lang="en-GB" sz="9000" b="1" dirty="0">
              <a:solidFill>
                <a:schemeClr val="accent2">
                  <a:lumMod val="20000"/>
                  <a:lumOff val="80000"/>
                </a:schemeClr>
              </a:solidFill>
              <a:latin typeface="Candara Light" panose="020E0502030303020204" pitchFamily="34" charset="0"/>
            </a:endParaRPr>
          </a:p>
        </p:txBody>
      </p:sp>
      <p:sp>
        <p:nvSpPr>
          <p:cNvPr id="6" name="Segnaposto contenuto 2">
            <a:extLst>
              <a:ext uri="{FF2B5EF4-FFF2-40B4-BE49-F238E27FC236}">
                <a16:creationId xmlns:a16="http://schemas.microsoft.com/office/drawing/2014/main" id="{09702320-9779-2D5A-70E7-696FF3671669}"/>
              </a:ext>
            </a:extLst>
          </p:cNvPr>
          <p:cNvSpPr txBox="1">
            <a:spLocks/>
          </p:cNvSpPr>
          <p:nvPr/>
        </p:nvSpPr>
        <p:spPr>
          <a:xfrm>
            <a:off x="632468" y="534155"/>
            <a:ext cx="6416515" cy="9275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b="1" dirty="0">
                <a:solidFill>
                  <a:srgbClr val="C00000"/>
                </a:solidFill>
                <a:latin typeface="Calibri Light" panose="020F0302020204030204" pitchFamily="34" charset="0"/>
                <a:ea typeface="Calibri Light" panose="020F0302020204030204" pitchFamily="34" charset="0"/>
                <a:cs typeface="Calibri Light" panose="020F0302020204030204" pitchFamily="34" charset="0"/>
              </a:rPr>
              <a:t>ALTERAZIONI COINVOLTE NELLA RESISTENZA</a:t>
            </a:r>
            <a:endParaRPr lang="it-IT" b="1"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CasellaDiTesto 6">
            <a:extLst>
              <a:ext uri="{FF2B5EF4-FFF2-40B4-BE49-F238E27FC236}">
                <a16:creationId xmlns:a16="http://schemas.microsoft.com/office/drawing/2014/main" id="{856942BF-14DC-A034-C71B-C4EB4BB26993}"/>
              </a:ext>
            </a:extLst>
          </p:cNvPr>
          <p:cNvSpPr txBox="1"/>
          <p:nvPr/>
        </p:nvSpPr>
        <p:spPr>
          <a:xfrm>
            <a:off x="2650603" y="4722470"/>
            <a:ext cx="1284789" cy="461665"/>
          </a:xfrm>
          <a:prstGeom prst="rect">
            <a:avLst/>
          </a:prstGeom>
          <a:noFill/>
        </p:spPr>
        <p:txBody>
          <a:bodyPr wrap="square" rtlCol="0">
            <a:spAutoFit/>
          </a:bodyPr>
          <a:lstStyle/>
          <a:p>
            <a:r>
              <a:rPr lang="it-IT" sz="2400" b="1" dirty="0">
                <a:solidFill>
                  <a:srgbClr val="0070C0"/>
                </a:solidFill>
                <a:latin typeface="+mj-lt"/>
              </a:rPr>
              <a:t>1.</a:t>
            </a:r>
            <a:endParaRPr lang="en-GB" sz="2400" b="1" dirty="0">
              <a:solidFill>
                <a:srgbClr val="0070C0"/>
              </a:solidFill>
              <a:latin typeface="+mj-lt"/>
            </a:endParaRPr>
          </a:p>
        </p:txBody>
      </p:sp>
      <p:sp>
        <p:nvSpPr>
          <p:cNvPr id="8" name="CasellaDiTesto 7">
            <a:extLst>
              <a:ext uri="{FF2B5EF4-FFF2-40B4-BE49-F238E27FC236}">
                <a16:creationId xmlns:a16="http://schemas.microsoft.com/office/drawing/2014/main" id="{15550D93-9A17-7D79-9321-B079BF8CB04C}"/>
              </a:ext>
            </a:extLst>
          </p:cNvPr>
          <p:cNvSpPr txBox="1"/>
          <p:nvPr/>
        </p:nvSpPr>
        <p:spPr>
          <a:xfrm>
            <a:off x="5356481" y="4117313"/>
            <a:ext cx="1296364" cy="461665"/>
          </a:xfrm>
          <a:prstGeom prst="rect">
            <a:avLst/>
          </a:prstGeom>
          <a:noFill/>
        </p:spPr>
        <p:txBody>
          <a:bodyPr wrap="square" rtlCol="0">
            <a:spAutoFit/>
          </a:bodyPr>
          <a:lstStyle/>
          <a:p>
            <a:r>
              <a:rPr lang="it-IT" sz="2400" b="1" dirty="0">
                <a:solidFill>
                  <a:srgbClr val="0070C0"/>
                </a:solidFill>
                <a:latin typeface="+mj-lt"/>
              </a:rPr>
              <a:t>2.</a:t>
            </a:r>
            <a:endParaRPr lang="en-GB" sz="2400" b="1" dirty="0">
              <a:solidFill>
                <a:srgbClr val="0070C0"/>
              </a:solidFill>
              <a:latin typeface="+mj-lt"/>
            </a:endParaRPr>
          </a:p>
        </p:txBody>
      </p:sp>
      <p:sp>
        <p:nvSpPr>
          <p:cNvPr id="9" name="CasellaDiTesto 8">
            <a:extLst>
              <a:ext uri="{FF2B5EF4-FFF2-40B4-BE49-F238E27FC236}">
                <a16:creationId xmlns:a16="http://schemas.microsoft.com/office/drawing/2014/main" id="{AAB44B6A-30A3-43BC-4125-9AC93D4CA1AE}"/>
              </a:ext>
            </a:extLst>
          </p:cNvPr>
          <p:cNvSpPr txBox="1"/>
          <p:nvPr/>
        </p:nvSpPr>
        <p:spPr>
          <a:xfrm>
            <a:off x="4264797" y="4653626"/>
            <a:ext cx="1582385" cy="461665"/>
          </a:xfrm>
          <a:prstGeom prst="rect">
            <a:avLst/>
          </a:prstGeom>
          <a:noFill/>
        </p:spPr>
        <p:txBody>
          <a:bodyPr wrap="square" rtlCol="0">
            <a:spAutoFit/>
          </a:bodyPr>
          <a:lstStyle/>
          <a:p>
            <a:r>
              <a:rPr lang="it-IT" sz="2400" b="1" dirty="0">
                <a:solidFill>
                  <a:srgbClr val="0070C0"/>
                </a:solidFill>
                <a:latin typeface="+mj-lt"/>
              </a:rPr>
              <a:t>3.</a:t>
            </a:r>
            <a:endParaRPr lang="en-GB" sz="2400" b="1" dirty="0">
              <a:solidFill>
                <a:srgbClr val="0070C0"/>
              </a:solidFill>
              <a:latin typeface="+mj-lt"/>
            </a:endParaRPr>
          </a:p>
        </p:txBody>
      </p:sp>
      <p:sp>
        <p:nvSpPr>
          <p:cNvPr id="10" name="CasellaDiTesto 9">
            <a:extLst>
              <a:ext uri="{FF2B5EF4-FFF2-40B4-BE49-F238E27FC236}">
                <a16:creationId xmlns:a16="http://schemas.microsoft.com/office/drawing/2014/main" id="{4FAF9B7F-F3F3-08A0-D68C-60E2F78E03BC}"/>
              </a:ext>
            </a:extLst>
          </p:cNvPr>
          <p:cNvSpPr txBox="1"/>
          <p:nvPr/>
        </p:nvSpPr>
        <p:spPr>
          <a:xfrm>
            <a:off x="6760089" y="1354224"/>
            <a:ext cx="1296364" cy="461665"/>
          </a:xfrm>
          <a:prstGeom prst="rect">
            <a:avLst/>
          </a:prstGeom>
          <a:noFill/>
        </p:spPr>
        <p:txBody>
          <a:bodyPr wrap="square" rtlCol="0">
            <a:spAutoFit/>
          </a:bodyPr>
          <a:lstStyle/>
          <a:p>
            <a:r>
              <a:rPr lang="it-IT" sz="2400" b="1" dirty="0">
                <a:solidFill>
                  <a:srgbClr val="0070C0"/>
                </a:solidFill>
                <a:latin typeface="+mj-lt"/>
              </a:rPr>
              <a:t>4.</a:t>
            </a:r>
            <a:endParaRPr lang="en-GB" sz="2400" b="1" dirty="0">
              <a:solidFill>
                <a:srgbClr val="0070C0"/>
              </a:solidFill>
              <a:latin typeface="+mj-lt"/>
            </a:endParaRPr>
          </a:p>
        </p:txBody>
      </p:sp>
    </p:spTree>
    <p:extLst>
      <p:ext uri="{BB962C8B-B14F-4D97-AF65-F5344CB8AC3E}">
        <p14:creationId xmlns:p14="http://schemas.microsoft.com/office/powerpoint/2010/main" val="1647915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uppo 27">
            <a:extLst>
              <a:ext uri="{FF2B5EF4-FFF2-40B4-BE49-F238E27FC236}">
                <a16:creationId xmlns:a16="http://schemas.microsoft.com/office/drawing/2014/main" id="{A34FF16C-DC6E-168D-8FE7-806F28C2E25C}"/>
              </a:ext>
            </a:extLst>
          </p:cNvPr>
          <p:cNvGrpSpPr/>
          <p:nvPr/>
        </p:nvGrpSpPr>
        <p:grpSpPr>
          <a:xfrm>
            <a:off x="718457" y="271944"/>
            <a:ext cx="3849031" cy="2099263"/>
            <a:chOff x="718457" y="271944"/>
            <a:chExt cx="3849031" cy="2099263"/>
          </a:xfrm>
        </p:grpSpPr>
        <p:grpSp>
          <p:nvGrpSpPr>
            <p:cNvPr id="12" name="Gruppo 11">
              <a:extLst>
                <a:ext uri="{FF2B5EF4-FFF2-40B4-BE49-F238E27FC236}">
                  <a16:creationId xmlns:a16="http://schemas.microsoft.com/office/drawing/2014/main" id="{DF1E4D0A-1B94-FC05-44D7-4F91CE662DF9}"/>
                </a:ext>
              </a:extLst>
            </p:cNvPr>
            <p:cNvGrpSpPr/>
            <p:nvPr/>
          </p:nvGrpSpPr>
          <p:grpSpPr>
            <a:xfrm>
              <a:off x="718457" y="271944"/>
              <a:ext cx="3849031" cy="2099263"/>
              <a:chOff x="718457" y="271944"/>
              <a:chExt cx="3847195" cy="2099263"/>
            </a:xfrm>
            <a:effectLst>
              <a:outerShdw blurRad="50800" dist="38100" dir="8100000" algn="tr" rotWithShape="0">
                <a:prstClr val="black">
                  <a:alpha val="40000"/>
                </a:prstClr>
              </a:outerShdw>
            </a:effectLst>
          </p:grpSpPr>
          <p:pic>
            <p:nvPicPr>
              <p:cNvPr id="4" name="Segnaposto contenuto 3">
                <a:extLst>
                  <a:ext uri="{FF2B5EF4-FFF2-40B4-BE49-F238E27FC236}">
                    <a16:creationId xmlns:a16="http://schemas.microsoft.com/office/drawing/2014/main" id="{E1E537AA-053E-3C58-EFD3-994B6C0B26A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39" t="39821" r="56369" b="22740"/>
              <a:stretch/>
            </p:blipFill>
            <p:spPr>
              <a:xfrm>
                <a:off x="718457" y="271944"/>
                <a:ext cx="3844212" cy="2099263"/>
              </a:xfrm>
              <a:prstGeom prst="ellipse">
                <a:avLst/>
              </a:prstGeom>
            </p:spPr>
          </p:pic>
          <p:sp>
            <p:nvSpPr>
              <p:cNvPr id="10" name="Ovale 9">
                <a:extLst>
                  <a:ext uri="{FF2B5EF4-FFF2-40B4-BE49-F238E27FC236}">
                    <a16:creationId xmlns:a16="http://schemas.microsoft.com/office/drawing/2014/main" id="{89D8516E-9A42-463E-85D5-FA4C15BDD00C}"/>
                  </a:ext>
                </a:extLst>
              </p:cNvPr>
              <p:cNvSpPr/>
              <p:nvPr/>
            </p:nvSpPr>
            <p:spPr>
              <a:xfrm rot="463275">
                <a:off x="2275714" y="307034"/>
                <a:ext cx="1660496" cy="461665"/>
              </a:xfrm>
              <a:prstGeom prst="ellipse">
                <a:avLst/>
              </a:prstGeom>
              <a:solidFill>
                <a:srgbClr val="F4F3EA"/>
              </a:solidFill>
              <a:ln>
                <a:solidFill>
                  <a:srgbClr val="F4F3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e 10">
                <a:extLst>
                  <a:ext uri="{FF2B5EF4-FFF2-40B4-BE49-F238E27FC236}">
                    <a16:creationId xmlns:a16="http://schemas.microsoft.com/office/drawing/2014/main" id="{26B1D890-FDE8-E370-1BE7-306726163693}"/>
                  </a:ext>
                </a:extLst>
              </p:cNvPr>
              <p:cNvSpPr/>
              <p:nvPr/>
            </p:nvSpPr>
            <p:spPr>
              <a:xfrm rot="9018385">
                <a:off x="3234735" y="1594637"/>
                <a:ext cx="1330917" cy="461665"/>
              </a:xfrm>
              <a:prstGeom prst="ellipse">
                <a:avLst/>
              </a:prstGeom>
              <a:solidFill>
                <a:srgbClr val="F4F3EA"/>
              </a:solidFill>
              <a:ln>
                <a:solidFill>
                  <a:srgbClr val="F4F3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Ovale 12">
              <a:extLst>
                <a:ext uri="{FF2B5EF4-FFF2-40B4-BE49-F238E27FC236}">
                  <a16:creationId xmlns:a16="http://schemas.microsoft.com/office/drawing/2014/main" id="{39CD4713-262B-B780-DAF4-6FE195CDFE91}"/>
                </a:ext>
              </a:extLst>
            </p:cNvPr>
            <p:cNvSpPr/>
            <p:nvPr/>
          </p:nvSpPr>
          <p:spPr>
            <a:xfrm rot="19768853">
              <a:off x="4235876" y="902887"/>
              <a:ext cx="251927" cy="382555"/>
            </a:xfrm>
            <a:prstGeom prst="ellipse">
              <a:avLst/>
            </a:prstGeom>
            <a:solidFill>
              <a:srgbClr val="F4F3EA"/>
            </a:solidFill>
            <a:ln>
              <a:solidFill>
                <a:srgbClr val="F4F3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olo 1">
            <a:extLst>
              <a:ext uri="{FF2B5EF4-FFF2-40B4-BE49-F238E27FC236}">
                <a16:creationId xmlns:a16="http://schemas.microsoft.com/office/drawing/2014/main" id="{8EE980FB-03D0-3366-6082-510FE6883176}"/>
              </a:ext>
            </a:extLst>
          </p:cNvPr>
          <p:cNvSpPr>
            <a:spLocks noGrp="1"/>
          </p:cNvSpPr>
          <p:nvPr>
            <p:ph type="title"/>
          </p:nvPr>
        </p:nvSpPr>
        <p:spPr>
          <a:xfrm>
            <a:off x="4851918" y="537866"/>
            <a:ext cx="6501882" cy="1325563"/>
          </a:xfrm>
        </p:spPr>
        <p:txBody>
          <a:bodyPr>
            <a:normAutofit/>
          </a:bodyPr>
          <a:lstStyle/>
          <a:p>
            <a:r>
              <a:rPr lang="it-IT" sz="3600" dirty="0"/>
              <a:t>INATTIVAZIONE DELL’ANTIBIOTICO</a:t>
            </a:r>
            <a:endParaRPr lang="en-GB" sz="3600" dirty="0"/>
          </a:p>
        </p:txBody>
      </p:sp>
      <p:sp>
        <p:nvSpPr>
          <p:cNvPr id="3" name="Segnaposto contenuto 2">
            <a:extLst>
              <a:ext uri="{FF2B5EF4-FFF2-40B4-BE49-F238E27FC236}">
                <a16:creationId xmlns:a16="http://schemas.microsoft.com/office/drawing/2014/main" id="{33611F9D-5B9B-9941-D685-483493F3B8F1}"/>
              </a:ext>
            </a:extLst>
          </p:cNvPr>
          <p:cNvSpPr>
            <a:spLocks noGrp="1"/>
          </p:cNvSpPr>
          <p:nvPr>
            <p:ph idx="1"/>
          </p:nvPr>
        </p:nvSpPr>
        <p:spPr>
          <a:xfrm>
            <a:off x="319505" y="2355790"/>
            <a:ext cx="10515600" cy="3964343"/>
          </a:xfrm>
        </p:spPr>
        <p:txBody>
          <a:bodyPr>
            <a:normAutofit/>
          </a:bodyPr>
          <a:lstStyle/>
          <a:p>
            <a:pPr marL="0" indent="0">
              <a:buNone/>
            </a:pPr>
            <a:endParaRPr lang="en-GB" b="1" dirty="0">
              <a:latin typeface="+mj-lt"/>
            </a:endParaRPr>
          </a:p>
          <a:p>
            <a:pPr>
              <a:buFontTx/>
              <a:buChar char="-"/>
            </a:pPr>
            <a:r>
              <a:rPr lang="el-GR" dirty="0">
                <a:latin typeface="+mj-lt"/>
              </a:rPr>
              <a:t>β-</a:t>
            </a:r>
            <a:r>
              <a:rPr lang="en-GB" dirty="0" err="1">
                <a:latin typeface="+mj-lt"/>
              </a:rPr>
              <a:t>lattamasi</a:t>
            </a:r>
            <a:r>
              <a:rPr lang="en-GB" dirty="0">
                <a:latin typeface="+mj-lt"/>
              </a:rPr>
              <a:t> </a:t>
            </a:r>
            <a:r>
              <a:rPr lang="en-GB" dirty="0" err="1">
                <a:latin typeface="+mj-lt"/>
              </a:rPr>
              <a:t>che</a:t>
            </a:r>
            <a:r>
              <a:rPr lang="en-GB" dirty="0">
                <a:latin typeface="+mj-lt"/>
              </a:rPr>
              <a:t> </a:t>
            </a:r>
            <a:r>
              <a:rPr lang="en-GB" dirty="0" err="1">
                <a:latin typeface="+mj-lt"/>
              </a:rPr>
              <a:t>degradano</a:t>
            </a:r>
            <a:r>
              <a:rPr lang="en-GB" dirty="0">
                <a:latin typeface="+mj-lt"/>
              </a:rPr>
              <a:t> </a:t>
            </a:r>
            <a:r>
              <a:rPr lang="en-GB" dirty="0" err="1">
                <a:latin typeface="+mj-lt"/>
              </a:rPr>
              <a:t>penicilline</a:t>
            </a:r>
            <a:r>
              <a:rPr lang="en-GB" dirty="0">
                <a:latin typeface="+mj-lt"/>
              </a:rPr>
              <a:t>/</a:t>
            </a:r>
            <a:r>
              <a:rPr lang="en-GB" dirty="0" err="1">
                <a:latin typeface="+mj-lt"/>
              </a:rPr>
              <a:t>cefalosporine</a:t>
            </a:r>
            <a:endParaRPr lang="en-GB" dirty="0">
              <a:latin typeface="+mj-lt"/>
            </a:endParaRPr>
          </a:p>
          <a:p>
            <a:pPr marL="0" indent="0">
              <a:buNone/>
            </a:pPr>
            <a:r>
              <a:rPr lang="en-GB" dirty="0">
                <a:solidFill>
                  <a:srgbClr val="C00000"/>
                </a:solidFill>
                <a:latin typeface="+mj-lt"/>
              </a:rPr>
              <a:t>(</a:t>
            </a:r>
            <a:r>
              <a:rPr lang="en-GB" b="1" i="0" dirty="0">
                <a:solidFill>
                  <a:srgbClr val="C00000"/>
                </a:solidFill>
                <a:effectLst/>
                <a:latin typeface="+mj-lt"/>
              </a:rPr>
              <a:t>ESBL</a:t>
            </a:r>
            <a:r>
              <a:rPr lang="en-GB" i="0" dirty="0">
                <a:solidFill>
                  <a:srgbClr val="C00000"/>
                </a:solidFill>
                <a:effectLst/>
                <a:latin typeface="+mj-lt"/>
              </a:rPr>
              <a:t> </a:t>
            </a:r>
            <a:r>
              <a:rPr lang="en-GB" i="0" dirty="0">
                <a:effectLst/>
                <a:latin typeface="+mj-lt"/>
              </a:rPr>
              <a:t>e </a:t>
            </a:r>
            <a:r>
              <a:rPr lang="en-GB" i="0" dirty="0" err="1">
                <a:effectLst/>
                <a:latin typeface="+mj-lt"/>
              </a:rPr>
              <a:t>enzimi</a:t>
            </a:r>
            <a:r>
              <a:rPr lang="en-GB" i="0" dirty="0">
                <a:effectLst/>
                <a:latin typeface="+mj-lt"/>
              </a:rPr>
              <a:t> </a:t>
            </a:r>
            <a:r>
              <a:rPr lang="en-GB" b="1" i="0" dirty="0" err="1">
                <a:solidFill>
                  <a:srgbClr val="C00000"/>
                </a:solidFill>
                <a:effectLst/>
                <a:latin typeface="+mj-lt"/>
              </a:rPr>
              <a:t>AmpC</a:t>
            </a:r>
            <a:r>
              <a:rPr lang="en-GB" dirty="0">
                <a:solidFill>
                  <a:srgbClr val="C00000"/>
                </a:solidFill>
                <a:latin typeface="+mj-lt"/>
              </a:rPr>
              <a:t>)</a:t>
            </a:r>
          </a:p>
          <a:p>
            <a:pPr marL="0" indent="0">
              <a:buNone/>
            </a:pPr>
            <a:endParaRPr lang="en-GB" dirty="0">
              <a:latin typeface="+mj-lt"/>
            </a:endParaRPr>
          </a:p>
          <a:p>
            <a:pPr marL="0" indent="0">
              <a:buNone/>
            </a:pPr>
            <a:r>
              <a:rPr lang="en-GB" dirty="0">
                <a:latin typeface="+mj-lt"/>
              </a:rPr>
              <a:t>- </a:t>
            </a:r>
            <a:r>
              <a:rPr lang="en-GB" dirty="0" err="1">
                <a:latin typeface="+mj-lt"/>
              </a:rPr>
              <a:t>Carbapenemasi</a:t>
            </a:r>
            <a:r>
              <a:rPr lang="en-GB" dirty="0">
                <a:latin typeface="+mj-lt"/>
              </a:rPr>
              <a:t> </a:t>
            </a:r>
            <a:r>
              <a:rPr lang="en-GB" dirty="0">
                <a:latin typeface="+mj-lt"/>
                <a:sym typeface="Wingdings" panose="05000000000000000000" pitchFamily="2" charset="2"/>
              </a:rPr>
              <a:t></a:t>
            </a:r>
            <a:endParaRPr lang="en-GB" dirty="0">
              <a:latin typeface="+mj-lt"/>
            </a:endParaRPr>
          </a:p>
          <a:p>
            <a:endParaRPr lang="en-GB" dirty="0"/>
          </a:p>
        </p:txBody>
      </p:sp>
      <p:sp>
        <p:nvSpPr>
          <p:cNvPr id="5" name="CasellaDiTesto 4">
            <a:extLst>
              <a:ext uri="{FF2B5EF4-FFF2-40B4-BE49-F238E27FC236}">
                <a16:creationId xmlns:a16="http://schemas.microsoft.com/office/drawing/2014/main" id="{BCAF0A20-416E-4E56-1AE6-33D7FD112DF7}"/>
              </a:ext>
            </a:extLst>
          </p:cNvPr>
          <p:cNvSpPr txBox="1"/>
          <p:nvPr/>
        </p:nvSpPr>
        <p:spPr>
          <a:xfrm>
            <a:off x="1493607" y="1694937"/>
            <a:ext cx="1284789" cy="461665"/>
          </a:xfrm>
          <a:prstGeom prst="rect">
            <a:avLst/>
          </a:prstGeom>
          <a:noFill/>
        </p:spPr>
        <p:txBody>
          <a:bodyPr wrap="square" rtlCol="0">
            <a:spAutoFit/>
          </a:bodyPr>
          <a:lstStyle/>
          <a:p>
            <a:r>
              <a:rPr lang="it-IT" sz="2400" b="1" dirty="0">
                <a:solidFill>
                  <a:srgbClr val="0070C0"/>
                </a:solidFill>
                <a:latin typeface="+mj-lt"/>
              </a:rPr>
              <a:t>1.</a:t>
            </a:r>
            <a:endParaRPr lang="en-GB" sz="2400" b="1" dirty="0">
              <a:solidFill>
                <a:srgbClr val="0070C0"/>
              </a:solidFill>
              <a:latin typeface="+mj-lt"/>
            </a:endParaRPr>
          </a:p>
        </p:txBody>
      </p:sp>
      <p:grpSp>
        <p:nvGrpSpPr>
          <p:cNvPr id="27" name="Gruppo 26">
            <a:extLst>
              <a:ext uri="{FF2B5EF4-FFF2-40B4-BE49-F238E27FC236}">
                <a16:creationId xmlns:a16="http://schemas.microsoft.com/office/drawing/2014/main" id="{CFF5D3FD-1AEB-3184-2819-3D67F81C6A2F}"/>
              </a:ext>
            </a:extLst>
          </p:cNvPr>
          <p:cNvGrpSpPr/>
          <p:nvPr/>
        </p:nvGrpSpPr>
        <p:grpSpPr>
          <a:xfrm>
            <a:off x="8071570" y="1641550"/>
            <a:ext cx="3974841" cy="2013581"/>
            <a:chOff x="7623110" y="2112009"/>
            <a:chExt cx="3974841" cy="2013581"/>
          </a:xfrm>
        </p:grpSpPr>
        <p:pic>
          <p:nvPicPr>
            <p:cNvPr id="15" name="Immagine 14">
              <a:extLst>
                <a:ext uri="{FF2B5EF4-FFF2-40B4-BE49-F238E27FC236}">
                  <a16:creationId xmlns:a16="http://schemas.microsoft.com/office/drawing/2014/main" id="{FF834D6C-4835-D2DF-E128-9FFAC7133372}"/>
                </a:ext>
              </a:extLst>
            </p:cNvPr>
            <p:cNvPicPr>
              <a:picLocks noChangeAspect="1"/>
            </p:cNvPicPr>
            <p:nvPr/>
          </p:nvPicPr>
          <p:blipFill>
            <a:blip r:embed="rId4"/>
            <a:stretch>
              <a:fillRect/>
            </a:stretch>
          </p:blipFill>
          <p:spPr>
            <a:xfrm>
              <a:off x="7623110" y="3216411"/>
              <a:ext cx="3974841" cy="909179"/>
            </a:xfrm>
            <a:prstGeom prst="rect">
              <a:avLst/>
            </a:prstGeom>
          </p:spPr>
        </p:pic>
        <p:pic>
          <p:nvPicPr>
            <p:cNvPr id="7170" name="Picture 2" descr="Modello tridimensionale dell'enzima">
              <a:extLst>
                <a:ext uri="{FF2B5EF4-FFF2-40B4-BE49-F238E27FC236}">
                  <a16:creationId xmlns:a16="http://schemas.microsoft.com/office/drawing/2014/main" id="{C41A3568-D2CA-148A-7A6F-EB33134B43A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8093896" y="2112009"/>
              <a:ext cx="1521098" cy="1140824"/>
            </a:xfrm>
            <a:prstGeom prst="rect">
              <a:avLst/>
            </a:prstGeom>
            <a:noFill/>
            <a:extLst>
              <a:ext uri="{909E8E84-426E-40DD-AFC4-6F175D3DCCD1}">
                <a14:hiddenFill xmlns:a14="http://schemas.microsoft.com/office/drawing/2010/main">
                  <a:solidFill>
                    <a:srgbClr val="FFFFFF"/>
                  </a:solidFill>
                </a14:hiddenFill>
              </a:ext>
            </a:extLst>
          </p:spPr>
        </p:pic>
        <p:sp>
          <p:nvSpPr>
            <p:cNvPr id="16" name="Fumetto: rettangolo con angoli arrotondati 15">
              <a:extLst>
                <a:ext uri="{FF2B5EF4-FFF2-40B4-BE49-F238E27FC236}">
                  <a16:creationId xmlns:a16="http://schemas.microsoft.com/office/drawing/2014/main" id="{F90409F6-6B16-3E33-0E20-48AB95BB0C5D}"/>
                </a:ext>
              </a:extLst>
            </p:cNvPr>
            <p:cNvSpPr/>
            <p:nvPr/>
          </p:nvSpPr>
          <p:spPr>
            <a:xfrm>
              <a:off x="8089635" y="2178365"/>
              <a:ext cx="1385394" cy="1000722"/>
            </a:xfrm>
            <a:prstGeom prst="wedgeRoundRectCallout">
              <a:avLst>
                <a:gd name="adj1" fmla="val 6107"/>
                <a:gd name="adj2" fmla="val 92336"/>
                <a:gd name="adj3" fmla="val 16667"/>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grpSp>
      <p:grpSp>
        <p:nvGrpSpPr>
          <p:cNvPr id="29" name="Gruppo 28">
            <a:extLst>
              <a:ext uri="{FF2B5EF4-FFF2-40B4-BE49-F238E27FC236}">
                <a16:creationId xmlns:a16="http://schemas.microsoft.com/office/drawing/2014/main" id="{D506BA6F-EF7E-C8C7-E3DE-013CED972951}"/>
              </a:ext>
            </a:extLst>
          </p:cNvPr>
          <p:cNvGrpSpPr/>
          <p:nvPr/>
        </p:nvGrpSpPr>
        <p:grpSpPr>
          <a:xfrm>
            <a:off x="2759759" y="4031510"/>
            <a:ext cx="2490558" cy="2676998"/>
            <a:chOff x="2759759" y="4031510"/>
            <a:chExt cx="2490558" cy="2676998"/>
          </a:xfrm>
        </p:grpSpPr>
        <p:sp>
          <p:nvSpPr>
            <p:cNvPr id="17" name="CasellaDiTesto 16">
              <a:extLst>
                <a:ext uri="{FF2B5EF4-FFF2-40B4-BE49-F238E27FC236}">
                  <a16:creationId xmlns:a16="http://schemas.microsoft.com/office/drawing/2014/main" id="{BEF00FD4-6E83-00C5-8AC1-FA235FD27E5D}"/>
                </a:ext>
              </a:extLst>
            </p:cNvPr>
            <p:cNvSpPr txBox="1"/>
            <p:nvPr/>
          </p:nvSpPr>
          <p:spPr>
            <a:xfrm>
              <a:off x="3418955" y="4031510"/>
              <a:ext cx="1553165" cy="2369880"/>
            </a:xfrm>
            <a:prstGeom prst="rect">
              <a:avLst/>
            </a:prstGeom>
            <a:noFill/>
          </p:spPr>
          <p:txBody>
            <a:bodyPr wrap="square" rtlCol="0">
              <a:spAutoFit/>
            </a:bodyPr>
            <a:lstStyle/>
            <a:p>
              <a:r>
                <a:rPr lang="it-IT" sz="2800" dirty="0">
                  <a:latin typeface="+mj-lt"/>
                </a:rPr>
                <a:t>Classe A</a:t>
              </a:r>
            </a:p>
            <a:p>
              <a:r>
                <a:rPr lang="it-IT" sz="2400" b="1" i="0" dirty="0">
                  <a:solidFill>
                    <a:srgbClr val="1B1B1B"/>
                  </a:solidFill>
                  <a:effectLst/>
                </a:rPr>
                <a:t>SME</a:t>
              </a:r>
            </a:p>
            <a:p>
              <a:r>
                <a:rPr lang="it-IT" sz="2400" b="1" i="0" dirty="0">
                  <a:solidFill>
                    <a:srgbClr val="1B1B1B"/>
                  </a:solidFill>
                  <a:effectLst/>
                </a:rPr>
                <a:t>IMI</a:t>
              </a:r>
            </a:p>
            <a:p>
              <a:r>
                <a:rPr lang="it-IT" sz="2400" b="1" i="0" dirty="0">
                  <a:solidFill>
                    <a:srgbClr val="1B1B1B"/>
                  </a:solidFill>
                  <a:effectLst/>
                </a:rPr>
                <a:t>NMC</a:t>
              </a:r>
            </a:p>
            <a:p>
              <a:r>
                <a:rPr lang="it-IT" sz="2400" b="1" i="0" dirty="0">
                  <a:solidFill>
                    <a:srgbClr val="1B1B1B"/>
                  </a:solidFill>
                  <a:effectLst/>
                </a:rPr>
                <a:t>GES </a:t>
              </a:r>
            </a:p>
            <a:p>
              <a:r>
                <a:rPr lang="it-IT" sz="2400" b="1" i="0" dirty="0">
                  <a:solidFill>
                    <a:srgbClr val="1B1B1B"/>
                  </a:solidFill>
                  <a:effectLst/>
                </a:rPr>
                <a:t>KPC</a:t>
              </a:r>
              <a:endParaRPr lang="en-GB" sz="2400" b="1" dirty="0"/>
            </a:p>
          </p:txBody>
        </p:sp>
        <p:sp>
          <p:nvSpPr>
            <p:cNvPr id="20" name="Ovale 19">
              <a:extLst>
                <a:ext uri="{FF2B5EF4-FFF2-40B4-BE49-F238E27FC236}">
                  <a16:creationId xmlns:a16="http://schemas.microsoft.com/office/drawing/2014/main" id="{F5E2A086-6F5E-90E1-02A9-EB9C34DCADF6}"/>
                </a:ext>
              </a:extLst>
            </p:cNvPr>
            <p:cNvSpPr/>
            <p:nvPr/>
          </p:nvSpPr>
          <p:spPr>
            <a:xfrm>
              <a:off x="3262475" y="5969254"/>
              <a:ext cx="933062" cy="36933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asellaDiTesto 20">
              <a:extLst>
                <a:ext uri="{FF2B5EF4-FFF2-40B4-BE49-F238E27FC236}">
                  <a16:creationId xmlns:a16="http://schemas.microsoft.com/office/drawing/2014/main" id="{84942713-754A-A773-FE18-8831660C0CF8}"/>
                </a:ext>
              </a:extLst>
            </p:cNvPr>
            <p:cNvSpPr txBox="1"/>
            <p:nvPr/>
          </p:nvSpPr>
          <p:spPr>
            <a:xfrm>
              <a:off x="2759759" y="6339176"/>
              <a:ext cx="2490558" cy="369332"/>
            </a:xfrm>
            <a:prstGeom prst="rect">
              <a:avLst/>
            </a:prstGeom>
            <a:noFill/>
          </p:spPr>
          <p:txBody>
            <a:bodyPr wrap="square" rtlCol="0">
              <a:spAutoFit/>
            </a:bodyPr>
            <a:lstStyle/>
            <a:p>
              <a:r>
                <a:rPr lang="it-IT" i="1" dirty="0">
                  <a:latin typeface="+mj-lt"/>
                </a:rPr>
                <a:t>Klebsiella </a:t>
              </a:r>
              <a:r>
                <a:rPr lang="it-IT" i="1" dirty="0" err="1">
                  <a:latin typeface="+mj-lt"/>
                </a:rPr>
                <a:t>pneumoniae</a:t>
              </a:r>
              <a:r>
                <a:rPr lang="it-IT" i="1" dirty="0">
                  <a:latin typeface="+mj-lt"/>
                </a:rPr>
                <a:t> </a:t>
              </a:r>
              <a:endParaRPr lang="en-GB" i="1" dirty="0">
                <a:latin typeface="+mj-lt"/>
              </a:endParaRPr>
            </a:p>
          </p:txBody>
        </p:sp>
      </p:grpSp>
      <p:grpSp>
        <p:nvGrpSpPr>
          <p:cNvPr id="24" name="Gruppo 23">
            <a:extLst>
              <a:ext uri="{FF2B5EF4-FFF2-40B4-BE49-F238E27FC236}">
                <a16:creationId xmlns:a16="http://schemas.microsoft.com/office/drawing/2014/main" id="{9EDBD225-F388-F18A-BA5C-CFEB035E142C}"/>
              </a:ext>
            </a:extLst>
          </p:cNvPr>
          <p:cNvGrpSpPr/>
          <p:nvPr/>
        </p:nvGrpSpPr>
        <p:grpSpPr>
          <a:xfrm>
            <a:off x="7720430" y="4024901"/>
            <a:ext cx="2490558" cy="1191549"/>
            <a:chOff x="5020608" y="4014308"/>
            <a:chExt cx="2490558" cy="1191549"/>
          </a:xfrm>
        </p:grpSpPr>
        <p:sp>
          <p:nvSpPr>
            <p:cNvPr id="18" name="CasellaDiTesto 17">
              <a:extLst>
                <a:ext uri="{FF2B5EF4-FFF2-40B4-BE49-F238E27FC236}">
                  <a16:creationId xmlns:a16="http://schemas.microsoft.com/office/drawing/2014/main" id="{A8677B58-96B5-A0C3-2844-B0B958F31540}"/>
                </a:ext>
              </a:extLst>
            </p:cNvPr>
            <p:cNvSpPr txBox="1"/>
            <p:nvPr/>
          </p:nvSpPr>
          <p:spPr>
            <a:xfrm>
              <a:off x="5518803" y="4014308"/>
              <a:ext cx="1553165" cy="892552"/>
            </a:xfrm>
            <a:prstGeom prst="rect">
              <a:avLst/>
            </a:prstGeom>
            <a:noFill/>
          </p:spPr>
          <p:txBody>
            <a:bodyPr wrap="square" rtlCol="0">
              <a:spAutoFit/>
            </a:bodyPr>
            <a:lstStyle/>
            <a:p>
              <a:r>
                <a:rPr lang="it-IT" sz="2800" dirty="0">
                  <a:latin typeface="+mj-lt"/>
                </a:rPr>
                <a:t>Classe D</a:t>
              </a:r>
            </a:p>
            <a:p>
              <a:r>
                <a:rPr lang="en-GB" sz="2400" b="1" dirty="0"/>
                <a:t>OXA</a:t>
              </a:r>
            </a:p>
          </p:txBody>
        </p:sp>
        <p:sp>
          <p:nvSpPr>
            <p:cNvPr id="22" name="Ovale 21">
              <a:extLst>
                <a:ext uri="{FF2B5EF4-FFF2-40B4-BE49-F238E27FC236}">
                  <a16:creationId xmlns:a16="http://schemas.microsoft.com/office/drawing/2014/main" id="{8F47A894-30DB-4528-1A2B-4DDF8DA0B68D}"/>
                </a:ext>
              </a:extLst>
            </p:cNvPr>
            <p:cNvSpPr/>
            <p:nvPr/>
          </p:nvSpPr>
          <p:spPr>
            <a:xfrm>
              <a:off x="5383478" y="4484501"/>
              <a:ext cx="933062" cy="36933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CasellaDiTesto 22">
              <a:extLst>
                <a:ext uri="{FF2B5EF4-FFF2-40B4-BE49-F238E27FC236}">
                  <a16:creationId xmlns:a16="http://schemas.microsoft.com/office/drawing/2014/main" id="{F52A2742-E415-3A5C-5B09-A7031BA0DA9D}"/>
                </a:ext>
              </a:extLst>
            </p:cNvPr>
            <p:cNvSpPr txBox="1"/>
            <p:nvPr/>
          </p:nvSpPr>
          <p:spPr>
            <a:xfrm>
              <a:off x="5020608" y="4836525"/>
              <a:ext cx="2490558" cy="369332"/>
            </a:xfrm>
            <a:prstGeom prst="rect">
              <a:avLst/>
            </a:prstGeom>
            <a:noFill/>
          </p:spPr>
          <p:txBody>
            <a:bodyPr wrap="square" rtlCol="0">
              <a:spAutoFit/>
            </a:bodyPr>
            <a:lstStyle/>
            <a:p>
              <a:r>
                <a:rPr lang="it-IT" i="1" dirty="0" err="1">
                  <a:latin typeface="+mj-lt"/>
                </a:rPr>
                <a:t>Acinetobacter</a:t>
              </a:r>
              <a:r>
                <a:rPr lang="it-IT" i="1" dirty="0">
                  <a:latin typeface="+mj-lt"/>
                </a:rPr>
                <a:t> </a:t>
              </a:r>
              <a:r>
                <a:rPr lang="it-IT" i="1" dirty="0" err="1">
                  <a:latin typeface="+mj-lt"/>
                </a:rPr>
                <a:t>baumannii</a:t>
              </a:r>
              <a:endParaRPr lang="en-GB" i="1" dirty="0">
                <a:latin typeface="+mj-lt"/>
              </a:endParaRPr>
            </a:p>
          </p:txBody>
        </p:sp>
      </p:grpSp>
      <p:grpSp>
        <p:nvGrpSpPr>
          <p:cNvPr id="26" name="Gruppo 25">
            <a:extLst>
              <a:ext uri="{FF2B5EF4-FFF2-40B4-BE49-F238E27FC236}">
                <a16:creationId xmlns:a16="http://schemas.microsoft.com/office/drawing/2014/main" id="{12A6B9A7-2478-796B-2600-0D0930E79A11}"/>
              </a:ext>
            </a:extLst>
          </p:cNvPr>
          <p:cNvGrpSpPr/>
          <p:nvPr/>
        </p:nvGrpSpPr>
        <p:grpSpPr>
          <a:xfrm>
            <a:off x="5250317" y="4045293"/>
            <a:ext cx="2997119" cy="2667495"/>
            <a:chOff x="7159656" y="4077993"/>
            <a:chExt cx="2997119" cy="2667495"/>
          </a:xfrm>
        </p:grpSpPr>
        <p:sp>
          <p:nvSpPr>
            <p:cNvPr id="19" name="CasellaDiTesto 18">
              <a:extLst>
                <a:ext uri="{FF2B5EF4-FFF2-40B4-BE49-F238E27FC236}">
                  <a16:creationId xmlns:a16="http://schemas.microsoft.com/office/drawing/2014/main" id="{5E00B1B6-A8D8-8DC5-C0AE-661BED011335}"/>
                </a:ext>
              </a:extLst>
            </p:cNvPr>
            <p:cNvSpPr txBox="1"/>
            <p:nvPr/>
          </p:nvSpPr>
          <p:spPr>
            <a:xfrm>
              <a:off x="7688580" y="4077993"/>
              <a:ext cx="1553165" cy="2369880"/>
            </a:xfrm>
            <a:prstGeom prst="rect">
              <a:avLst/>
            </a:prstGeom>
            <a:noFill/>
          </p:spPr>
          <p:txBody>
            <a:bodyPr wrap="square" rtlCol="0">
              <a:spAutoFit/>
            </a:bodyPr>
            <a:lstStyle/>
            <a:p>
              <a:r>
                <a:rPr lang="it-IT" sz="2800" dirty="0">
                  <a:latin typeface="+mj-lt"/>
                </a:rPr>
                <a:t>Classe B</a:t>
              </a:r>
            </a:p>
            <a:p>
              <a:r>
                <a:rPr lang="pt-BR" sz="2400" b="1" i="0" dirty="0">
                  <a:solidFill>
                    <a:srgbClr val="1B1B1B"/>
                  </a:solidFill>
                  <a:effectLst/>
                </a:rPr>
                <a:t>IMP</a:t>
              </a:r>
            </a:p>
            <a:p>
              <a:r>
                <a:rPr lang="pt-BR" sz="2400" b="1" i="0" dirty="0">
                  <a:solidFill>
                    <a:srgbClr val="1B1B1B"/>
                  </a:solidFill>
                  <a:effectLst/>
                </a:rPr>
                <a:t>VIM</a:t>
              </a:r>
              <a:endParaRPr lang="pt-BR" sz="2400" b="1" dirty="0">
                <a:solidFill>
                  <a:srgbClr val="1B1B1B"/>
                </a:solidFill>
              </a:endParaRPr>
            </a:p>
            <a:p>
              <a:r>
                <a:rPr lang="pt-BR" sz="2400" b="1" i="0" dirty="0">
                  <a:solidFill>
                    <a:srgbClr val="1B1B1B"/>
                  </a:solidFill>
                  <a:effectLst/>
                </a:rPr>
                <a:t>SPM</a:t>
              </a:r>
            </a:p>
            <a:p>
              <a:r>
                <a:rPr lang="pt-BR" sz="2400" b="1" i="0" dirty="0">
                  <a:solidFill>
                    <a:srgbClr val="1B1B1B"/>
                  </a:solidFill>
                  <a:effectLst/>
                </a:rPr>
                <a:t>GIM </a:t>
              </a:r>
            </a:p>
            <a:p>
              <a:r>
                <a:rPr lang="pt-BR" sz="2400" b="1" i="0" dirty="0">
                  <a:solidFill>
                    <a:srgbClr val="1B1B1B"/>
                  </a:solidFill>
                  <a:effectLst/>
                </a:rPr>
                <a:t>SIM</a:t>
              </a:r>
              <a:endParaRPr lang="en-GB" sz="2400" b="1" dirty="0"/>
            </a:p>
          </p:txBody>
        </p:sp>
        <p:sp>
          <p:nvSpPr>
            <p:cNvPr id="25" name="CasellaDiTesto 24">
              <a:extLst>
                <a:ext uri="{FF2B5EF4-FFF2-40B4-BE49-F238E27FC236}">
                  <a16:creationId xmlns:a16="http://schemas.microsoft.com/office/drawing/2014/main" id="{214A505C-012C-740B-CD19-788E13CD0258}"/>
                </a:ext>
              </a:extLst>
            </p:cNvPr>
            <p:cNvSpPr txBox="1"/>
            <p:nvPr/>
          </p:nvSpPr>
          <p:spPr>
            <a:xfrm>
              <a:off x="7159656" y="6376156"/>
              <a:ext cx="2997119" cy="369332"/>
            </a:xfrm>
            <a:prstGeom prst="rect">
              <a:avLst/>
            </a:prstGeom>
            <a:noFill/>
          </p:spPr>
          <p:txBody>
            <a:bodyPr wrap="square" rtlCol="0">
              <a:spAutoFit/>
            </a:bodyPr>
            <a:lstStyle/>
            <a:p>
              <a:r>
                <a:rPr lang="it-IT" i="1" dirty="0">
                  <a:latin typeface="+mj-lt"/>
                </a:rPr>
                <a:t>Pseudomonas aeruginosa</a:t>
              </a:r>
              <a:endParaRPr lang="en-GB" i="1" dirty="0">
                <a:latin typeface="+mj-lt"/>
              </a:endParaRPr>
            </a:p>
          </p:txBody>
        </p:sp>
      </p:grpSp>
    </p:spTree>
    <p:extLst>
      <p:ext uri="{BB962C8B-B14F-4D97-AF65-F5344CB8AC3E}">
        <p14:creationId xmlns:p14="http://schemas.microsoft.com/office/powerpoint/2010/main" val="1964086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Segnaposto contenuto 3">
            <a:extLst>
              <a:ext uri="{FF2B5EF4-FFF2-40B4-BE49-F238E27FC236}">
                <a16:creationId xmlns:a16="http://schemas.microsoft.com/office/drawing/2014/main" id="{E1936FF3-C96F-4FE6-A5AB-CB4298B30FC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40186" t="37035" r="37262" b="34233"/>
          <a:stretch/>
        </p:blipFill>
        <p:spPr>
          <a:xfrm>
            <a:off x="887668" y="408946"/>
            <a:ext cx="1894114" cy="1539552"/>
          </a:xfrm>
          <a:prstGeom prst="rect">
            <a:avLst/>
          </a:prstGeom>
          <a:ln>
            <a:noFill/>
          </a:ln>
          <a:effectLst>
            <a:outerShdw blurRad="292100" dist="139700" dir="2700000" algn="tl" rotWithShape="0">
              <a:srgbClr val="333333">
                <a:alpha val="65000"/>
              </a:srgbClr>
            </a:outerShdw>
          </a:effectLst>
        </p:spPr>
      </p:pic>
      <p:sp>
        <p:nvSpPr>
          <p:cNvPr id="2" name="Titolo 1">
            <a:extLst>
              <a:ext uri="{FF2B5EF4-FFF2-40B4-BE49-F238E27FC236}">
                <a16:creationId xmlns:a16="http://schemas.microsoft.com/office/drawing/2014/main" id="{8EE980FB-03D0-3366-6082-510FE6883176}"/>
              </a:ext>
            </a:extLst>
          </p:cNvPr>
          <p:cNvSpPr>
            <a:spLocks noGrp="1"/>
          </p:cNvSpPr>
          <p:nvPr>
            <p:ph type="title"/>
          </p:nvPr>
        </p:nvSpPr>
        <p:spPr>
          <a:xfrm>
            <a:off x="3188983" y="565860"/>
            <a:ext cx="5697894" cy="1325563"/>
          </a:xfrm>
        </p:spPr>
        <p:txBody>
          <a:bodyPr>
            <a:normAutofit/>
          </a:bodyPr>
          <a:lstStyle/>
          <a:p>
            <a:r>
              <a:rPr lang="it-IT" sz="3600" i="0" dirty="0">
                <a:solidFill>
                  <a:srgbClr val="222222"/>
                </a:solidFill>
                <a:effectLst/>
              </a:rPr>
              <a:t>MODIFICAZIONE </a:t>
            </a:r>
            <a:r>
              <a:rPr lang="it-IT" sz="3600" dirty="0">
                <a:solidFill>
                  <a:srgbClr val="222222"/>
                </a:solidFill>
              </a:rPr>
              <a:t>DEL TARGET</a:t>
            </a:r>
            <a:endParaRPr lang="it-IT" sz="3600" i="0" dirty="0">
              <a:solidFill>
                <a:srgbClr val="222222"/>
              </a:solidFill>
              <a:effectLst/>
            </a:endParaRPr>
          </a:p>
        </p:txBody>
      </p:sp>
      <p:sp>
        <p:nvSpPr>
          <p:cNvPr id="3" name="Segnaposto contenuto 2">
            <a:extLst>
              <a:ext uri="{FF2B5EF4-FFF2-40B4-BE49-F238E27FC236}">
                <a16:creationId xmlns:a16="http://schemas.microsoft.com/office/drawing/2014/main" id="{33611F9D-5B9B-9941-D685-483493F3B8F1}"/>
              </a:ext>
            </a:extLst>
          </p:cNvPr>
          <p:cNvSpPr>
            <a:spLocks noGrp="1"/>
          </p:cNvSpPr>
          <p:nvPr>
            <p:ph idx="1"/>
          </p:nvPr>
        </p:nvSpPr>
        <p:spPr>
          <a:xfrm>
            <a:off x="319505" y="2355790"/>
            <a:ext cx="10515600" cy="3964343"/>
          </a:xfrm>
        </p:spPr>
        <p:txBody>
          <a:bodyPr>
            <a:normAutofit/>
          </a:bodyPr>
          <a:lstStyle/>
          <a:p>
            <a:pPr marL="0" indent="0">
              <a:buNone/>
            </a:pPr>
            <a:endParaRPr lang="en-GB" b="1" dirty="0">
              <a:latin typeface="+mj-lt"/>
            </a:endParaRPr>
          </a:p>
          <a:p>
            <a:pPr marL="0" indent="0">
              <a:buNone/>
            </a:pPr>
            <a:endParaRPr lang="en-GB" dirty="0">
              <a:latin typeface="+mj-lt"/>
            </a:endParaRPr>
          </a:p>
          <a:p>
            <a:pPr marL="0" indent="0">
              <a:buNone/>
            </a:pPr>
            <a:endParaRPr lang="en-GB" dirty="0"/>
          </a:p>
        </p:txBody>
      </p:sp>
      <p:sp>
        <p:nvSpPr>
          <p:cNvPr id="14" name="Segnaposto contenuto 2">
            <a:extLst>
              <a:ext uri="{FF2B5EF4-FFF2-40B4-BE49-F238E27FC236}">
                <a16:creationId xmlns:a16="http://schemas.microsoft.com/office/drawing/2014/main" id="{5B727D86-64B1-F0E3-84B8-EA16029DDC3B}"/>
              </a:ext>
            </a:extLst>
          </p:cNvPr>
          <p:cNvSpPr txBox="1">
            <a:spLocks/>
          </p:cNvSpPr>
          <p:nvPr/>
        </p:nvSpPr>
        <p:spPr>
          <a:xfrm>
            <a:off x="620486" y="2494732"/>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0" i="0" dirty="0">
                <a:solidFill>
                  <a:srgbClr val="222222"/>
                </a:solidFill>
                <a:effectLst/>
                <a:latin typeface="Merriweather" panose="00000500000000000000" pitchFamily="2" charset="0"/>
              </a:rPr>
              <a:t>- </a:t>
            </a:r>
            <a:r>
              <a:rPr lang="en-GB" b="0" i="0" dirty="0" err="1">
                <a:solidFill>
                  <a:srgbClr val="222222"/>
                </a:solidFill>
                <a:effectLst/>
                <a:latin typeface="+mj-lt"/>
              </a:rPr>
              <a:t>Modificazione</a:t>
            </a:r>
            <a:r>
              <a:rPr lang="en-GB" b="0" i="0" dirty="0">
                <a:solidFill>
                  <a:srgbClr val="222222"/>
                </a:solidFill>
                <a:effectLst/>
                <a:latin typeface="+mj-lt"/>
              </a:rPr>
              <a:t> </a:t>
            </a:r>
            <a:r>
              <a:rPr lang="en-GB" b="0" i="0" dirty="0" err="1">
                <a:solidFill>
                  <a:srgbClr val="222222"/>
                </a:solidFill>
                <a:effectLst/>
                <a:latin typeface="+mj-lt"/>
              </a:rPr>
              <a:t>delle</a:t>
            </a:r>
            <a:r>
              <a:rPr lang="en-GB" b="0" i="0" dirty="0">
                <a:solidFill>
                  <a:srgbClr val="222222"/>
                </a:solidFill>
                <a:effectLst/>
                <a:latin typeface="+mj-lt"/>
              </a:rPr>
              <a:t> Penicillin-Binding Proteins (PBP) </a:t>
            </a:r>
            <a:r>
              <a:rPr lang="en-GB" b="0" i="0" dirty="0">
                <a:solidFill>
                  <a:srgbClr val="222222"/>
                </a:solidFill>
                <a:effectLst/>
                <a:latin typeface="+mj-lt"/>
                <a:sym typeface="Wingdings" panose="05000000000000000000" pitchFamily="2" charset="2"/>
              </a:rPr>
              <a:t></a:t>
            </a:r>
            <a:r>
              <a:rPr lang="en-GB" b="0" i="0" dirty="0">
                <a:solidFill>
                  <a:srgbClr val="222222"/>
                </a:solidFill>
                <a:effectLst/>
                <a:latin typeface="+mj-lt"/>
              </a:rPr>
              <a:t> </a:t>
            </a:r>
            <a:r>
              <a:rPr lang="it-IT" b="0" i="0" dirty="0">
                <a:solidFill>
                  <a:srgbClr val="222222"/>
                </a:solidFill>
                <a:effectLst/>
                <a:latin typeface="+mj-lt"/>
              </a:rPr>
              <a:t>resistenza alla meticillina in </a:t>
            </a:r>
            <a:r>
              <a:rPr lang="it-IT" b="0" i="1" dirty="0" err="1">
                <a:solidFill>
                  <a:srgbClr val="222222"/>
                </a:solidFill>
                <a:effectLst/>
                <a:latin typeface="+mj-lt"/>
              </a:rPr>
              <a:t>Staphylococcus</a:t>
            </a:r>
            <a:r>
              <a:rPr lang="it-IT" b="0" i="1" dirty="0">
                <a:solidFill>
                  <a:srgbClr val="222222"/>
                </a:solidFill>
                <a:effectLst/>
                <a:latin typeface="+mj-lt"/>
              </a:rPr>
              <a:t> </a:t>
            </a:r>
            <a:r>
              <a:rPr lang="it-IT" b="0" i="1" dirty="0" err="1">
                <a:solidFill>
                  <a:srgbClr val="222222"/>
                </a:solidFill>
                <a:effectLst/>
                <a:latin typeface="+mj-lt"/>
              </a:rPr>
              <a:t>aureus</a:t>
            </a:r>
            <a:r>
              <a:rPr lang="it-IT" b="0" i="0" dirty="0">
                <a:solidFill>
                  <a:srgbClr val="222222"/>
                </a:solidFill>
                <a:effectLst/>
                <a:latin typeface="+mj-lt"/>
              </a:rPr>
              <a:t> (</a:t>
            </a:r>
            <a:r>
              <a:rPr lang="it-IT" dirty="0">
                <a:latin typeface="+mj-lt"/>
              </a:rPr>
              <a:t>MRSA)</a:t>
            </a:r>
          </a:p>
          <a:p>
            <a:pPr marL="0" indent="0" algn="ctr">
              <a:buNone/>
            </a:pPr>
            <a:r>
              <a:rPr lang="it-IT" b="0" i="0" dirty="0">
                <a:solidFill>
                  <a:srgbClr val="222222"/>
                </a:solidFill>
                <a:effectLst/>
                <a:latin typeface="+mj-lt"/>
              </a:rPr>
              <a:t>gene </a:t>
            </a:r>
            <a:r>
              <a:rPr lang="it-IT" b="1" i="1" dirty="0" err="1">
                <a:solidFill>
                  <a:srgbClr val="222222"/>
                </a:solidFill>
                <a:effectLst/>
                <a:latin typeface="+mj-lt"/>
              </a:rPr>
              <a:t>mecA</a:t>
            </a:r>
            <a:r>
              <a:rPr lang="it-IT" b="0" i="0" dirty="0">
                <a:solidFill>
                  <a:srgbClr val="222222"/>
                </a:solidFill>
                <a:effectLst/>
                <a:latin typeface="+mj-lt"/>
              </a:rPr>
              <a:t> codifica per la </a:t>
            </a:r>
            <a:r>
              <a:rPr lang="it-IT" dirty="0">
                <a:latin typeface="+mj-lt"/>
              </a:rPr>
              <a:t>proteina </a:t>
            </a:r>
            <a:r>
              <a:rPr lang="it-IT" b="1" dirty="0">
                <a:latin typeface="+mj-lt"/>
              </a:rPr>
              <a:t>PBP2a</a:t>
            </a:r>
          </a:p>
          <a:p>
            <a:pPr marL="0" indent="0">
              <a:buNone/>
            </a:pPr>
            <a:endParaRPr lang="en-GB" dirty="0">
              <a:latin typeface="+mj-lt"/>
            </a:endParaRPr>
          </a:p>
          <a:p>
            <a:pPr>
              <a:buFontTx/>
              <a:buChar char="-"/>
            </a:pPr>
            <a:r>
              <a:rPr lang="en-GB" b="0" i="0" dirty="0">
                <a:solidFill>
                  <a:srgbClr val="222222"/>
                </a:solidFill>
                <a:effectLst/>
                <a:latin typeface="+mj-lt"/>
              </a:rPr>
              <a:t>cluster di </a:t>
            </a:r>
            <a:r>
              <a:rPr lang="en-GB" b="0" i="0" dirty="0" err="1">
                <a:solidFill>
                  <a:srgbClr val="222222"/>
                </a:solidFill>
                <a:effectLst/>
                <a:latin typeface="+mj-lt"/>
              </a:rPr>
              <a:t>geni</a:t>
            </a:r>
            <a:r>
              <a:rPr lang="en-GB" b="0" i="0" dirty="0">
                <a:solidFill>
                  <a:srgbClr val="222222"/>
                </a:solidFill>
                <a:effectLst/>
                <a:latin typeface="+mj-lt"/>
              </a:rPr>
              <a:t> </a:t>
            </a:r>
            <a:r>
              <a:rPr lang="en-GB" b="1" i="1" dirty="0">
                <a:solidFill>
                  <a:srgbClr val="222222"/>
                </a:solidFill>
                <a:effectLst/>
                <a:latin typeface="+mj-lt"/>
              </a:rPr>
              <a:t>van</a:t>
            </a:r>
            <a:r>
              <a:rPr lang="en-GB" b="0" i="0" dirty="0">
                <a:solidFill>
                  <a:srgbClr val="222222"/>
                </a:solidFill>
                <a:effectLst/>
                <a:latin typeface="+mj-lt"/>
              </a:rPr>
              <a:t>  </a:t>
            </a:r>
            <a:r>
              <a:rPr lang="en-GB" b="0" i="0" dirty="0">
                <a:solidFill>
                  <a:srgbClr val="222222"/>
                </a:solidFill>
                <a:effectLst/>
                <a:latin typeface="+mj-lt"/>
                <a:sym typeface="Wingdings" panose="05000000000000000000" pitchFamily="2" charset="2"/>
              </a:rPr>
              <a:t> </a:t>
            </a:r>
            <a:r>
              <a:rPr lang="it-IT" b="0" i="0" dirty="0">
                <a:solidFill>
                  <a:srgbClr val="222222"/>
                </a:solidFill>
                <a:effectLst/>
                <a:latin typeface="+mj-lt"/>
              </a:rPr>
              <a:t>resistenza ai glicopeptidi negli enterococchi </a:t>
            </a:r>
          </a:p>
          <a:p>
            <a:pPr marL="0" indent="0" algn="ctr">
              <a:buNone/>
            </a:pPr>
            <a:r>
              <a:rPr lang="it-IT" b="0" i="0" dirty="0">
                <a:solidFill>
                  <a:srgbClr val="222222"/>
                </a:solidFill>
                <a:effectLst/>
                <a:latin typeface="+mj-lt"/>
              </a:rPr>
              <a:t>modifica della porzione terminale </a:t>
            </a:r>
            <a:r>
              <a:rPr lang="it-IT" b="0" i="0" cap="all" dirty="0">
                <a:solidFill>
                  <a:srgbClr val="222222"/>
                </a:solidFill>
                <a:effectLst/>
                <a:latin typeface="+mj-lt"/>
              </a:rPr>
              <a:t>d-</a:t>
            </a:r>
            <a:r>
              <a:rPr lang="it-IT" b="0" i="0" dirty="0">
                <a:solidFill>
                  <a:srgbClr val="222222"/>
                </a:solidFill>
                <a:effectLst/>
                <a:latin typeface="+mj-lt"/>
              </a:rPr>
              <a:t>Alanina - </a:t>
            </a:r>
            <a:r>
              <a:rPr lang="it-IT" b="0" i="0" cap="all" dirty="0">
                <a:solidFill>
                  <a:srgbClr val="222222"/>
                </a:solidFill>
                <a:effectLst/>
                <a:latin typeface="+mj-lt"/>
              </a:rPr>
              <a:t>d</a:t>
            </a:r>
            <a:r>
              <a:rPr lang="it-IT" b="0" i="0" dirty="0">
                <a:solidFill>
                  <a:srgbClr val="222222"/>
                </a:solidFill>
                <a:effectLst/>
                <a:latin typeface="+mj-lt"/>
              </a:rPr>
              <a:t>-Alanina in:</a:t>
            </a:r>
          </a:p>
          <a:p>
            <a:pPr marL="0" indent="0" algn="ctr">
              <a:buNone/>
            </a:pPr>
            <a:r>
              <a:rPr lang="it-IT" b="0" i="0" dirty="0">
                <a:solidFill>
                  <a:srgbClr val="222222"/>
                </a:solidFill>
                <a:effectLst/>
                <a:latin typeface="+mj-lt"/>
              </a:rPr>
              <a:t> </a:t>
            </a:r>
            <a:endParaRPr lang="it-IT" dirty="0">
              <a:latin typeface="+mj-lt"/>
            </a:endParaRPr>
          </a:p>
        </p:txBody>
      </p:sp>
      <p:sp>
        <p:nvSpPr>
          <p:cNvPr id="7" name="CasellaDiTesto 6">
            <a:extLst>
              <a:ext uri="{FF2B5EF4-FFF2-40B4-BE49-F238E27FC236}">
                <a16:creationId xmlns:a16="http://schemas.microsoft.com/office/drawing/2014/main" id="{52BD91AC-E685-9649-C4B4-8005925F308E}"/>
              </a:ext>
            </a:extLst>
          </p:cNvPr>
          <p:cNvSpPr txBox="1"/>
          <p:nvPr/>
        </p:nvSpPr>
        <p:spPr>
          <a:xfrm>
            <a:off x="887668" y="1391667"/>
            <a:ext cx="1296364" cy="461665"/>
          </a:xfrm>
          <a:prstGeom prst="rect">
            <a:avLst/>
          </a:prstGeom>
          <a:noFill/>
        </p:spPr>
        <p:txBody>
          <a:bodyPr wrap="square" rtlCol="0">
            <a:spAutoFit/>
          </a:bodyPr>
          <a:lstStyle/>
          <a:p>
            <a:r>
              <a:rPr lang="it-IT" sz="2400" b="1" dirty="0">
                <a:solidFill>
                  <a:srgbClr val="0070C0"/>
                </a:solidFill>
                <a:latin typeface="+mj-lt"/>
              </a:rPr>
              <a:t>2.</a:t>
            </a:r>
            <a:endParaRPr lang="en-GB" sz="2400" b="1" dirty="0">
              <a:solidFill>
                <a:srgbClr val="0070C0"/>
              </a:solidFill>
              <a:latin typeface="+mj-lt"/>
            </a:endParaRPr>
          </a:p>
        </p:txBody>
      </p:sp>
      <p:sp>
        <p:nvSpPr>
          <p:cNvPr id="5" name="CasellaDiTesto 4">
            <a:extLst>
              <a:ext uri="{FF2B5EF4-FFF2-40B4-BE49-F238E27FC236}">
                <a16:creationId xmlns:a16="http://schemas.microsoft.com/office/drawing/2014/main" id="{57A14BA4-2E74-83BB-3785-C504DEFD7E26}"/>
              </a:ext>
            </a:extLst>
          </p:cNvPr>
          <p:cNvSpPr txBox="1"/>
          <p:nvPr/>
        </p:nvSpPr>
        <p:spPr>
          <a:xfrm>
            <a:off x="2354778" y="5585612"/>
            <a:ext cx="3125755" cy="646331"/>
          </a:xfrm>
          <a:prstGeom prst="rect">
            <a:avLst/>
          </a:prstGeom>
          <a:noFill/>
        </p:spPr>
        <p:txBody>
          <a:bodyPr wrap="square" rtlCol="0">
            <a:spAutoFit/>
          </a:bodyPr>
          <a:lstStyle/>
          <a:p>
            <a:pPr algn="ctr"/>
            <a:r>
              <a:rPr lang="en-GB" b="1" i="0" dirty="0">
                <a:solidFill>
                  <a:srgbClr val="C00000"/>
                </a:solidFill>
                <a:effectLst/>
                <a:latin typeface="+mj-lt"/>
              </a:rPr>
              <a:t>ALTO LIVELLO DI RESISTENZA</a:t>
            </a:r>
            <a:endParaRPr lang="it-IT" b="1" i="0" dirty="0">
              <a:solidFill>
                <a:srgbClr val="C00000"/>
              </a:solidFill>
              <a:effectLst/>
              <a:latin typeface="+mj-lt"/>
            </a:endParaRPr>
          </a:p>
          <a:p>
            <a:pPr algn="ctr"/>
            <a:r>
              <a:rPr lang="it-IT" b="0" i="0" cap="all" dirty="0">
                <a:solidFill>
                  <a:srgbClr val="222222"/>
                </a:solidFill>
                <a:effectLst/>
                <a:latin typeface="+mj-lt"/>
              </a:rPr>
              <a:t>d-</a:t>
            </a:r>
            <a:r>
              <a:rPr lang="it-IT" b="0" i="0" dirty="0">
                <a:solidFill>
                  <a:srgbClr val="222222"/>
                </a:solidFill>
                <a:effectLst/>
                <a:latin typeface="+mj-lt"/>
              </a:rPr>
              <a:t>alanina </a:t>
            </a:r>
            <a:r>
              <a:rPr lang="it-IT" b="0" i="0" cap="all" dirty="0">
                <a:solidFill>
                  <a:srgbClr val="222222"/>
                </a:solidFill>
                <a:effectLst/>
                <a:latin typeface="+mj-lt"/>
              </a:rPr>
              <a:t>- d-</a:t>
            </a:r>
            <a:r>
              <a:rPr lang="it-IT" b="0" i="0" dirty="0">
                <a:solidFill>
                  <a:srgbClr val="222222"/>
                </a:solidFill>
                <a:effectLst/>
                <a:latin typeface="+mj-lt"/>
              </a:rPr>
              <a:t>lattato </a:t>
            </a:r>
            <a:endParaRPr lang="en-GB" dirty="0"/>
          </a:p>
        </p:txBody>
      </p:sp>
      <p:sp>
        <p:nvSpPr>
          <p:cNvPr id="10" name="Ovale 9">
            <a:extLst>
              <a:ext uri="{FF2B5EF4-FFF2-40B4-BE49-F238E27FC236}">
                <a16:creationId xmlns:a16="http://schemas.microsoft.com/office/drawing/2014/main" id="{A55C6F56-2BCD-CBDA-5632-1E3DC1BB2630}"/>
              </a:ext>
            </a:extLst>
          </p:cNvPr>
          <p:cNvSpPr/>
          <p:nvPr/>
        </p:nvSpPr>
        <p:spPr>
          <a:xfrm>
            <a:off x="2091121" y="5523114"/>
            <a:ext cx="3600062" cy="769026"/>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e 10">
            <a:extLst>
              <a:ext uri="{FF2B5EF4-FFF2-40B4-BE49-F238E27FC236}">
                <a16:creationId xmlns:a16="http://schemas.microsoft.com/office/drawing/2014/main" id="{6E64274E-EFFC-5B13-88A2-504A8F0705A4}"/>
              </a:ext>
            </a:extLst>
          </p:cNvPr>
          <p:cNvSpPr/>
          <p:nvPr/>
        </p:nvSpPr>
        <p:spPr>
          <a:xfrm>
            <a:off x="5992164" y="5523114"/>
            <a:ext cx="3600062" cy="769026"/>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CasellaDiTesto 11">
            <a:extLst>
              <a:ext uri="{FF2B5EF4-FFF2-40B4-BE49-F238E27FC236}">
                <a16:creationId xmlns:a16="http://schemas.microsoft.com/office/drawing/2014/main" id="{8057E5F7-C61C-DEAB-6E6C-CC5384CB86C4}"/>
              </a:ext>
            </a:extLst>
          </p:cNvPr>
          <p:cNvSpPr txBox="1"/>
          <p:nvPr/>
        </p:nvSpPr>
        <p:spPr>
          <a:xfrm>
            <a:off x="6251798" y="5612454"/>
            <a:ext cx="3125755" cy="646331"/>
          </a:xfrm>
          <a:prstGeom prst="rect">
            <a:avLst/>
          </a:prstGeom>
          <a:noFill/>
        </p:spPr>
        <p:txBody>
          <a:bodyPr wrap="square" rtlCol="0">
            <a:spAutoFit/>
          </a:bodyPr>
          <a:lstStyle/>
          <a:p>
            <a:pPr algn="ctr"/>
            <a:r>
              <a:rPr lang="en-GB" b="1" dirty="0">
                <a:solidFill>
                  <a:srgbClr val="00B050"/>
                </a:solidFill>
                <a:latin typeface="+mj-lt"/>
              </a:rPr>
              <a:t>BASSO</a:t>
            </a:r>
            <a:r>
              <a:rPr lang="en-GB" b="1" i="0" dirty="0">
                <a:solidFill>
                  <a:srgbClr val="00B050"/>
                </a:solidFill>
                <a:effectLst/>
                <a:latin typeface="+mj-lt"/>
              </a:rPr>
              <a:t> LIVELLO DI RESISTENZA</a:t>
            </a:r>
            <a:endParaRPr lang="it-IT" b="1" i="0" dirty="0">
              <a:solidFill>
                <a:srgbClr val="00B050"/>
              </a:solidFill>
              <a:effectLst/>
              <a:latin typeface="+mj-lt"/>
            </a:endParaRPr>
          </a:p>
          <a:p>
            <a:pPr algn="ctr"/>
            <a:r>
              <a:rPr lang="it-IT" b="0" i="0" cap="all" dirty="0">
                <a:solidFill>
                  <a:srgbClr val="222222"/>
                </a:solidFill>
                <a:effectLst/>
                <a:latin typeface="+mj-lt"/>
              </a:rPr>
              <a:t>d-</a:t>
            </a:r>
            <a:r>
              <a:rPr lang="it-IT" b="0" i="0" dirty="0">
                <a:solidFill>
                  <a:srgbClr val="222222"/>
                </a:solidFill>
                <a:effectLst/>
                <a:latin typeface="+mj-lt"/>
              </a:rPr>
              <a:t>alanina </a:t>
            </a:r>
            <a:r>
              <a:rPr lang="it-IT" b="0" i="0" cap="all" dirty="0">
                <a:solidFill>
                  <a:srgbClr val="222222"/>
                </a:solidFill>
                <a:effectLst/>
                <a:latin typeface="+mj-lt"/>
              </a:rPr>
              <a:t>- d-</a:t>
            </a:r>
            <a:r>
              <a:rPr lang="it-IT" b="0" i="0" dirty="0">
                <a:solidFill>
                  <a:srgbClr val="222222"/>
                </a:solidFill>
                <a:effectLst/>
                <a:latin typeface="+mj-lt"/>
              </a:rPr>
              <a:t>serina </a:t>
            </a:r>
            <a:endParaRPr lang="en-GB" dirty="0"/>
          </a:p>
        </p:txBody>
      </p:sp>
      <p:pic>
        <p:nvPicPr>
          <p:cNvPr id="1026" name="Picture 2" descr="Diagram of the two principal antibiotic resistance mechanisms observed... |  Download Scientific Diagram">
            <a:extLst>
              <a:ext uri="{FF2B5EF4-FFF2-40B4-BE49-F238E27FC236}">
                <a16:creationId xmlns:a16="http://schemas.microsoft.com/office/drawing/2014/main" id="{1BFB0BF5-C41A-5ADD-7F8C-DF88990413F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t="7163" r="46581" b="6073"/>
          <a:stretch/>
        </p:blipFill>
        <p:spPr bwMode="auto">
          <a:xfrm>
            <a:off x="10268192" y="500656"/>
            <a:ext cx="1541027" cy="1855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09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EE980FB-03D0-3366-6082-510FE6883176}"/>
              </a:ext>
            </a:extLst>
          </p:cNvPr>
          <p:cNvSpPr>
            <a:spLocks noGrp="1"/>
          </p:cNvSpPr>
          <p:nvPr>
            <p:ph type="title"/>
          </p:nvPr>
        </p:nvSpPr>
        <p:spPr>
          <a:xfrm>
            <a:off x="4957664" y="532396"/>
            <a:ext cx="7041502" cy="1325563"/>
          </a:xfrm>
        </p:spPr>
        <p:txBody>
          <a:bodyPr>
            <a:normAutofit/>
          </a:bodyPr>
          <a:lstStyle/>
          <a:p>
            <a:pPr marL="0" indent="0">
              <a:buFont typeface="Arial" panose="020B0604020202020204" pitchFamily="34" charset="0"/>
              <a:buNone/>
            </a:pPr>
            <a:r>
              <a:rPr lang="it-IT" sz="3600" dirty="0"/>
              <a:t>DIMINUZIONE DELLA PERMEABILITÀ</a:t>
            </a:r>
          </a:p>
        </p:txBody>
      </p:sp>
      <p:pic>
        <p:nvPicPr>
          <p:cNvPr id="4" name="Segnaposto contenuto 3">
            <a:extLst>
              <a:ext uri="{FF2B5EF4-FFF2-40B4-BE49-F238E27FC236}">
                <a16:creationId xmlns:a16="http://schemas.microsoft.com/office/drawing/2014/main" id="{51916AE2-1C6D-F6E2-ED15-76C4C2CE065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8523" t="66289" r="24375" b="1"/>
          <a:stretch/>
        </p:blipFill>
        <p:spPr>
          <a:xfrm>
            <a:off x="783771" y="244782"/>
            <a:ext cx="3956179" cy="1806309"/>
          </a:xfrm>
          <a:prstGeom prst="roundRect">
            <a:avLst/>
          </a:prstGeom>
          <a:ln>
            <a:noFill/>
          </a:ln>
          <a:effectLst>
            <a:outerShdw blurRad="292100" dist="139700" dir="2700000" algn="tl" rotWithShape="0">
              <a:srgbClr val="333333">
                <a:alpha val="65000"/>
              </a:srgbClr>
            </a:outerShdw>
          </a:effectLst>
        </p:spPr>
      </p:pic>
      <p:sp>
        <p:nvSpPr>
          <p:cNvPr id="5" name="Segnaposto contenuto 2">
            <a:extLst>
              <a:ext uri="{FF2B5EF4-FFF2-40B4-BE49-F238E27FC236}">
                <a16:creationId xmlns:a16="http://schemas.microsoft.com/office/drawing/2014/main" id="{46A50F3F-4D2B-F597-2651-E9A10366FEB4}"/>
              </a:ext>
            </a:extLst>
          </p:cNvPr>
          <p:cNvSpPr txBox="1">
            <a:spLocks/>
          </p:cNvSpPr>
          <p:nvPr/>
        </p:nvSpPr>
        <p:spPr>
          <a:xfrm>
            <a:off x="838200" y="2506662"/>
            <a:ext cx="113538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dirty="0" err="1">
                <a:solidFill>
                  <a:srgbClr val="1B1B1B"/>
                </a:solidFill>
                <a:latin typeface="+mj-lt"/>
              </a:rPr>
              <a:t>B</a:t>
            </a:r>
            <a:r>
              <a:rPr lang="en-GB" sz="2400" b="0" i="0" dirty="0" err="1">
                <a:solidFill>
                  <a:srgbClr val="1B1B1B"/>
                </a:solidFill>
                <a:effectLst/>
                <a:latin typeface="+mj-lt"/>
              </a:rPr>
              <a:t>ersagli</a:t>
            </a:r>
            <a:r>
              <a:rPr lang="en-GB" sz="2400" b="0" i="0" dirty="0">
                <a:solidFill>
                  <a:srgbClr val="1B1B1B"/>
                </a:solidFill>
                <a:effectLst/>
                <a:latin typeface="+mj-lt"/>
              </a:rPr>
              <a:t> </a:t>
            </a:r>
            <a:r>
              <a:rPr lang="en-GB" sz="2400" b="0" i="0" dirty="0" err="1">
                <a:solidFill>
                  <a:srgbClr val="1B1B1B"/>
                </a:solidFill>
                <a:effectLst/>
                <a:latin typeface="+mj-lt"/>
              </a:rPr>
              <a:t>batterici</a:t>
            </a:r>
            <a:r>
              <a:rPr lang="en-GB" sz="2400" b="0" i="0" dirty="0">
                <a:solidFill>
                  <a:srgbClr val="1B1B1B"/>
                </a:solidFill>
                <a:effectLst/>
                <a:latin typeface="+mj-lt"/>
              </a:rPr>
              <a:t> </a:t>
            </a:r>
            <a:r>
              <a:rPr lang="en-GB" sz="2400" b="0" i="0" dirty="0" err="1">
                <a:solidFill>
                  <a:srgbClr val="1B1B1B"/>
                </a:solidFill>
                <a:effectLst/>
                <a:latin typeface="+mj-lt"/>
              </a:rPr>
              <a:t>intracellulari</a:t>
            </a:r>
            <a:r>
              <a:rPr lang="en-GB" sz="2400" b="0" i="0" dirty="0">
                <a:solidFill>
                  <a:srgbClr val="1B1B1B"/>
                </a:solidFill>
                <a:effectLst/>
                <a:latin typeface="+mj-lt"/>
              </a:rPr>
              <a:t> o </a:t>
            </a:r>
            <a:r>
              <a:rPr lang="en-GB" sz="2400" b="0" i="0" dirty="0" err="1">
                <a:solidFill>
                  <a:srgbClr val="1B1B1B"/>
                </a:solidFill>
                <a:effectLst/>
                <a:latin typeface="+mj-lt"/>
              </a:rPr>
              <a:t>sulla</a:t>
            </a:r>
            <a:r>
              <a:rPr lang="en-GB" sz="2400" b="0" i="0" dirty="0">
                <a:solidFill>
                  <a:srgbClr val="1B1B1B"/>
                </a:solidFill>
                <a:effectLst/>
                <a:latin typeface="+mj-lt"/>
              </a:rPr>
              <a:t> </a:t>
            </a:r>
            <a:r>
              <a:rPr lang="en-GB" sz="2400" b="0" i="0" dirty="0" err="1">
                <a:solidFill>
                  <a:srgbClr val="1B1B1B"/>
                </a:solidFill>
                <a:effectLst/>
                <a:latin typeface="+mj-lt"/>
              </a:rPr>
              <a:t>membrana</a:t>
            </a:r>
            <a:r>
              <a:rPr lang="en-GB" sz="2400" b="0" i="0" dirty="0">
                <a:solidFill>
                  <a:srgbClr val="1B1B1B"/>
                </a:solidFill>
                <a:effectLst/>
                <a:latin typeface="+mj-lt"/>
              </a:rPr>
              <a:t> inte</a:t>
            </a:r>
            <a:r>
              <a:rPr lang="en-GB" sz="2400" dirty="0">
                <a:solidFill>
                  <a:srgbClr val="1B1B1B"/>
                </a:solidFill>
                <a:latin typeface="+mj-lt"/>
              </a:rPr>
              <a:t>rna </a:t>
            </a:r>
            <a:r>
              <a:rPr lang="en-GB" sz="2400" dirty="0" err="1">
                <a:solidFill>
                  <a:srgbClr val="1B1B1B"/>
                </a:solidFill>
                <a:latin typeface="+mj-lt"/>
              </a:rPr>
              <a:t>dei</a:t>
            </a:r>
            <a:r>
              <a:rPr lang="en-GB" sz="2400" dirty="0">
                <a:solidFill>
                  <a:srgbClr val="1B1B1B"/>
                </a:solidFill>
                <a:latin typeface="+mj-lt"/>
              </a:rPr>
              <a:t> </a:t>
            </a:r>
          </a:p>
          <a:p>
            <a:pPr marL="0" indent="0" algn="ctr">
              <a:buNone/>
            </a:pPr>
            <a:r>
              <a:rPr lang="en-GB" sz="2400" dirty="0">
                <a:solidFill>
                  <a:srgbClr val="1B1B1B"/>
                </a:solidFill>
                <a:latin typeface="+mj-lt"/>
              </a:rPr>
              <a:t>Gram-</a:t>
            </a:r>
            <a:r>
              <a:rPr lang="en-GB" sz="2400" dirty="0" err="1">
                <a:solidFill>
                  <a:srgbClr val="1B1B1B"/>
                </a:solidFill>
                <a:latin typeface="+mj-lt"/>
              </a:rPr>
              <a:t>negativi</a:t>
            </a:r>
            <a:r>
              <a:rPr lang="en-GB" sz="2400" b="0" i="0" dirty="0">
                <a:solidFill>
                  <a:srgbClr val="1B1B1B"/>
                </a:solidFill>
                <a:effectLst/>
                <a:latin typeface="+mj-lt"/>
              </a:rPr>
              <a:t> </a:t>
            </a:r>
            <a:endParaRPr lang="en-GB" sz="2400" dirty="0">
              <a:latin typeface="+mj-lt"/>
            </a:endParaRPr>
          </a:p>
        </p:txBody>
      </p:sp>
      <p:sp>
        <p:nvSpPr>
          <p:cNvPr id="10" name="CasellaDiTesto 9">
            <a:extLst>
              <a:ext uri="{FF2B5EF4-FFF2-40B4-BE49-F238E27FC236}">
                <a16:creationId xmlns:a16="http://schemas.microsoft.com/office/drawing/2014/main" id="{885BB8EB-24CA-61D5-355A-C2162A49EAB2}"/>
              </a:ext>
            </a:extLst>
          </p:cNvPr>
          <p:cNvSpPr txBox="1"/>
          <p:nvPr/>
        </p:nvSpPr>
        <p:spPr>
          <a:xfrm>
            <a:off x="746447" y="197350"/>
            <a:ext cx="1296364" cy="461665"/>
          </a:xfrm>
          <a:prstGeom prst="rect">
            <a:avLst/>
          </a:prstGeom>
          <a:noFill/>
        </p:spPr>
        <p:txBody>
          <a:bodyPr wrap="square" rtlCol="0">
            <a:spAutoFit/>
          </a:bodyPr>
          <a:lstStyle/>
          <a:p>
            <a:r>
              <a:rPr lang="it-IT" sz="2400" b="1" dirty="0">
                <a:solidFill>
                  <a:srgbClr val="0070C0"/>
                </a:solidFill>
                <a:latin typeface="+mj-lt"/>
              </a:rPr>
              <a:t>3.</a:t>
            </a:r>
            <a:endParaRPr lang="en-GB" sz="2400" b="1" dirty="0">
              <a:solidFill>
                <a:srgbClr val="0070C0"/>
              </a:solidFill>
              <a:latin typeface="+mj-lt"/>
            </a:endParaRPr>
          </a:p>
        </p:txBody>
      </p:sp>
      <p:sp>
        <p:nvSpPr>
          <p:cNvPr id="8" name="Figura a mano libera: forma 7">
            <a:extLst>
              <a:ext uri="{FF2B5EF4-FFF2-40B4-BE49-F238E27FC236}">
                <a16:creationId xmlns:a16="http://schemas.microsoft.com/office/drawing/2014/main" id="{913E6335-2927-19CA-6835-BBEECB35AE58}"/>
              </a:ext>
            </a:extLst>
          </p:cNvPr>
          <p:cNvSpPr/>
          <p:nvPr/>
        </p:nvSpPr>
        <p:spPr>
          <a:xfrm rot="1067431">
            <a:off x="1909818" y="2533891"/>
            <a:ext cx="688074" cy="1084835"/>
          </a:xfrm>
          <a:custGeom>
            <a:avLst/>
            <a:gdLst>
              <a:gd name="connsiteX0" fmla="*/ 755903 w 755903"/>
              <a:gd name="connsiteY0" fmla="*/ 0 h 1091682"/>
              <a:gd name="connsiteX1" fmla="*/ 124 w 755903"/>
              <a:gd name="connsiteY1" fmla="*/ 419878 h 1091682"/>
              <a:gd name="connsiteX2" fmla="*/ 709250 w 755903"/>
              <a:gd name="connsiteY2" fmla="*/ 1091682 h 1091682"/>
            </a:gdLst>
            <a:ahLst/>
            <a:cxnLst>
              <a:cxn ang="0">
                <a:pos x="connsiteX0" y="connsiteY0"/>
              </a:cxn>
              <a:cxn ang="0">
                <a:pos x="connsiteX1" y="connsiteY1"/>
              </a:cxn>
              <a:cxn ang="0">
                <a:pos x="connsiteX2" y="connsiteY2"/>
              </a:cxn>
            </a:cxnLst>
            <a:rect l="l" t="t" r="r" b="b"/>
            <a:pathLst>
              <a:path w="755903" h="1091682">
                <a:moveTo>
                  <a:pt x="755903" y="0"/>
                </a:moveTo>
                <a:cubicBezTo>
                  <a:pt x="381901" y="118965"/>
                  <a:pt x="7899" y="237931"/>
                  <a:pt x="124" y="419878"/>
                </a:cubicBezTo>
                <a:cubicBezTo>
                  <a:pt x="-7652" y="601825"/>
                  <a:pt x="350799" y="846753"/>
                  <a:pt x="709250" y="1091682"/>
                </a:cubicBezTo>
              </a:path>
            </a:pathLst>
          </a:custGeom>
          <a:ln w="19050" cap="flat" cmpd="sng" algn="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GB"/>
          </a:p>
        </p:txBody>
      </p:sp>
      <p:sp>
        <p:nvSpPr>
          <p:cNvPr id="9" name="CasellaDiTesto 8">
            <a:extLst>
              <a:ext uri="{FF2B5EF4-FFF2-40B4-BE49-F238E27FC236}">
                <a16:creationId xmlns:a16="http://schemas.microsoft.com/office/drawing/2014/main" id="{841DA44E-5F5A-1A13-D692-14F6AF6B51AC}"/>
              </a:ext>
            </a:extLst>
          </p:cNvPr>
          <p:cNvSpPr txBox="1"/>
          <p:nvPr/>
        </p:nvSpPr>
        <p:spPr>
          <a:xfrm>
            <a:off x="2042810" y="3620020"/>
            <a:ext cx="8820150" cy="830997"/>
          </a:xfrm>
          <a:prstGeom prst="rect">
            <a:avLst/>
          </a:prstGeom>
          <a:noFill/>
        </p:spPr>
        <p:txBody>
          <a:bodyPr wrap="square" rtlCol="0">
            <a:spAutoFit/>
          </a:bodyPr>
          <a:lstStyle/>
          <a:p>
            <a:pPr algn="ctr"/>
            <a:r>
              <a:rPr lang="it-IT" sz="2400" dirty="0">
                <a:solidFill>
                  <a:srgbClr val="1B1B1B"/>
                </a:solidFill>
                <a:latin typeface="+mj-lt"/>
              </a:rPr>
              <a:t>Il</a:t>
            </a:r>
            <a:r>
              <a:rPr lang="it-IT" sz="2400" b="0" i="0" dirty="0">
                <a:solidFill>
                  <a:srgbClr val="1B1B1B"/>
                </a:solidFill>
                <a:effectLst/>
                <a:latin typeface="+mj-lt"/>
              </a:rPr>
              <a:t> composto deve penetrare la membrana esterna e/o citoplasmatica per esercitare il suo effetto antimicrobico</a:t>
            </a:r>
            <a:endParaRPr lang="en-GB" sz="2400" dirty="0">
              <a:latin typeface="+mj-lt"/>
            </a:endParaRPr>
          </a:p>
        </p:txBody>
      </p:sp>
      <p:sp>
        <p:nvSpPr>
          <p:cNvPr id="11" name="Figura a mano libera: forma 10">
            <a:extLst>
              <a:ext uri="{FF2B5EF4-FFF2-40B4-BE49-F238E27FC236}">
                <a16:creationId xmlns:a16="http://schemas.microsoft.com/office/drawing/2014/main" id="{3C91B276-81CF-12CC-6D55-69C193DFB2C4}"/>
              </a:ext>
            </a:extLst>
          </p:cNvPr>
          <p:cNvSpPr/>
          <p:nvPr/>
        </p:nvSpPr>
        <p:spPr>
          <a:xfrm rot="20514211">
            <a:off x="1698773" y="4061812"/>
            <a:ext cx="688074" cy="1132917"/>
          </a:xfrm>
          <a:custGeom>
            <a:avLst/>
            <a:gdLst>
              <a:gd name="connsiteX0" fmla="*/ 755903 w 755903"/>
              <a:gd name="connsiteY0" fmla="*/ 0 h 1091682"/>
              <a:gd name="connsiteX1" fmla="*/ 124 w 755903"/>
              <a:gd name="connsiteY1" fmla="*/ 419878 h 1091682"/>
              <a:gd name="connsiteX2" fmla="*/ 709250 w 755903"/>
              <a:gd name="connsiteY2" fmla="*/ 1091682 h 1091682"/>
            </a:gdLst>
            <a:ahLst/>
            <a:cxnLst>
              <a:cxn ang="0">
                <a:pos x="connsiteX0" y="connsiteY0"/>
              </a:cxn>
              <a:cxn ang="0">
                <a:pos x="connsiteX1" y="connsiteY1"/>
              </a:cxn>
              <a:cxn ang="0">
                <a:pos x="connsiteX2" y="connsiteY2"/>
              </a:cxn>
            </a:cxnLst>
            <a:rect l="l" t="t" r="r" b="b"/>
            <a:pathLst>
              <a:path w="755903" h="1091682">
                <a:moveTo>
                  <a:pt x="755903" y="0"/>
                </a:moveTo>
                <a:cubicBezTo>
                  <a:pt x="381901" y="118965"/>
                  <a:pt x="7899" y="237931"/>
                  <a:pt x="124" y="419878"/>
                </a:cubicBezTo>
                <a:cubicBezTo>
                  <a:pt x="-7652" y="601825"/>
                  <a:pt x="350799" y="846753"/>
                  <a:pt x="709250" y="1091682"/>
                </a:cubicBezTo>
              </a:path>
            </a:pathLst>
          </a:custGeom>
          <a:ln w="19050" cap="flat" cmpd="sng" algn="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GB"/>
          </a:p>
        </p:txBody>
      </p:sp>
      <p:sp>
        <p:nvSpPr>
          <p:cNvPr id="12" name="CasellaDiTesto 11">
            <a:extLst>
              <a:ext uri="{FF2B5EF4-FFF2-40B4-BE49-F238E27FC236}">
                <a16:creationId xmlns:a16="http://schemas.microsoft.com/office/drawing/2014/main" id="{3821039E-DD62-AACC-0255-C05589450FBC}"/>
              </a:ext>
            </a:extLst>
          </p:cNvPr>
          <p:cNvSpPr txBox="1"/>
          <p:nvPr/>
        </p:nvSpPr>
        <p:spPr>
          <a:xfrm>
            <a:off x="2436491" y="4813964"/>
            <a:ext cx="8032787" cy="954107"/>
          </a:xfrm>
          <a:prstGeom prst="rect">
            <a:avLst/>
          </a:prstGeom>
          <a:noFill/>
        </p:spPr>
        <p:txBody>
          <a:bodyPr wrap="square" rtlCol="0">
            <a:spAutoFit/>
          </a:bodyPr>
          <a:lstStyle/>
          <a:p>
            <a:pPr algn="ctr"/>
            <a:r>
              <a:rPr lang="it-IT" sz="2800" b="0" i="0" dirty="0">
                <a:solidFill>
                  <a:srgbClr val="222222"/>
                </a:solidFill>
                <a:effectLst/>
                <a:latin typeface="+mj-lt"/>
              </a:rPr>
              <a:t>Perdita/modifica delle dimensioni/ridotta espressione delle </a:t>
            </a:r>
            <a:r>
              <a:rPr lang="it-IT" sz="2800" b="1" i="0" dirty="0">
                <a:solidFill>
                  <a:srgbClr val="222222"/>
                </a:solidFill>
                <a:effectLst/>
                <a:latin typeface="+mj-lt"/>
              </a:rPr>
              <a:t>PORINE</a:t>
            </a:r>
            <a:endParaRPr lang="en-GB" sz="2800" b="1" dirty="0">
              <a:latin typeface="+mj-lt"/>
            </a:endParaRPr>
          </a:p>
        </p:txBody>
      </p:sp>
      <p:sp>
        <p:nvSpPr>
          <p:cNvPr id="13" name="CasellaDiTesto 12">
            <a:extLst>
              <a:ext uri="{FF2B5EF4-FFF2-40B4-BE49-F238E27FC236}">
                <a16:creationId xmlns:a16="http://schemas.microsoft.com/office/drawing/2014/main" id="{0A10E92C-F324-6DBB-851B-A5E1C82F750D}"/>
              </a:ext>
            </a:extLst>
          </p:cNvPr>
          <p:cNvSpPr txBox="1"/>
          <p:nvPr/>
        </p:nvSpPr>
        <p:spPr>
          <a:xfrm>
            <a:off x="257176" y="6216719"/>
            <a:ext cx="11846766" cy="400110"/>
          </a:xfrm>
          <a:prstGeom prst="rect">
            <a:avLst/>
          </a:prstGeom>
          <a:noFill/>
        </p:spPr>
        <p:txBody>
          <a:bodyPr wrap="square" rtlCol="0">
            <a:spAutoFit/>
          </a:bodyPr>
          <a:lstStyle/>
          <a:p>
            <a:r>
              <a:rPr lang="it-IT" sz="2000" b="0" i="0" dirty="0">
                <a:solidFill>
                  <a:srgbClr val="222222"/>
                </a:solidFill>
                <a:effectLst/>
                <a:latin typeface="+mj-lt"/>
              </a:rPr>
              <a:t>la principale via di ingresso degli antibiotici idrofili come: </a:t>
            </a:r>
            <a:r>
              <a:rPr lang="it-IT" sz="2000" b="1" i="0" dirty="0">
                <a:solidFill>
                  <a:srgbClr val="222222"/>
                </a:solidFill>
                <a:effectLst/>
                <a:latin typeface="+mj-lt"/>
              </a:rPr>
              <a:t>β-lattamici, </a:t>
            </a:r>
            <a:r>
              <a:rPr lang="it-IT" sz="2000" b="1" i="0" dirty="0" err="1">
                <a:solidFill>
                  <a:srgbClr val="222222"/>
                </a:solidFill>
                <a:effectLst/>
                <a:latin typeface="+mj-lt"/>
              </a:rPr>
              <a:t>fluorochinoloni</a:t>
            </a:r>
            <a:r>
              <a:rPr lang="it-IT" sz="2000" b="1" i="0" dirty="0">
                <a:solidFill>
                  <a:srgbClr val="222222"/>
                </a:solidFill>
                <a:effectLst/>
                <a:latin typeface="+mj-lt"/>
              </a:rPr>
              <a:t>, tetracicline e cloramfenicolo</a:t>
            </a:r>
            <a:endParaRPr lang="en-GB" sz="2000" b="1" dirty="0">
              <a:latin typeface="+mj-lt"/>
            </a:endParaRPr>
          </a:p>
        </p:txBody>
      </p:sp>
      <p:cxnSp>
        <p:nvCxnSpPr>
          <p:cNvPr id="15" name="Connettore 2 14">
            <a:extLst>
              <a:ext uri="{FF2B5EF4-FFF2-40B4-BE49-F238E27FC236}">
                <a16:creationId xmlns:a16="http://schemas.microsoft.com/office/drawing/2014/main" id="{8EE11CDC-2480-AE90-9B2F-4456A7D9D055}"/>
              </a:ext>
            </a:extLst>
          </p:cNvPr>
          <p:cNvCxnSpPr>
            <a:cxnSpLocks/>
          </p:cNvCxnSpPr>
          <p:nvPr/>
        </p:nvCxnSpPr>
        <p:spPr>
          <a:xfrm>
            <a:off x="6724650" y="5648325"/>
            <a:ext cx="0" cy="542925"/>
          </a:xfrm>
          <a:prstGeom prst="straightConnector1">
            <a:avLst/>
          </a:prstGeom>
          <a:ln>
            <a:gradFill>
              <a:gsLst>
                <a:gs pos="0">
                  <a:schemeClr val="accent1">
                    <a:lumMod val="95000"/>
                    <a:lumOff val="5000"/>
                  </a:schemeClr>
                </a:gs>
                <a:gs pos="74000">
                  <a:schemeClr val="accent1">
                    <a:lumMod val="45000"/>
                    <a:lumOff val="55000"/>
                  </a:schemeClr>
                </a:gs>
                <a:gs pos="83000">
                  <a:schemeClr val="accent1">
                    <a:lumMod val="45000"/>
                    <a:lumOff val="55000"/>
                  </a:schemeClr>
                </a:gs>
                <a:gs pos="92316">
                  <a:schemeClr val="accent1">
                    <a:lumMod val="75000"/>
                  </a:schemeClr>
                </a:gs>
                <a:gs pos="100000">
                  <a:schemeClr val="accent1">
                    <a:lumMod val="75000"/>
                  </a:schemeClr>
                </a:gs>
              </a:gsLst>
              <a:lin ang="5400000" scaled="1"/>
            </a:gradFill>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77947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egnaposto contenuto 3">
            <a:extLst>
              <a:ext uri="{FF2B5EF4-FFF2-40B4-BE49-F238E27FC236}">
                <a16:creationId xmlns:a16="http://schemas.microsoft.com/office/drawing/2014/main" id="{46D085C7-AFBE-FCDF-518C-2ED0A51A5DE7}"/>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44833" r="32989" b="66370"/>
          <a:stretch/>
        </p:blipFill>
        <p:spPr>
          <a:xfrm>
            <a:off x="746447" y="255949"/>
            <a:ext cx="1862727" cy="1801991"/>
          </a:xfrm>
          <a:prstGeom prst="rect">
            <a:avLst/>
          </a:prstGeom>
          <a:ln>
            <a:noFill/>
          </a:ln>
          <a:effectLst>
            <a:outerShdw blurRad="292100" dist="139700" dir="2700000" algn="tl" rotWithShape="0">
              <a:srgbClr val="333333">
                <a:alpha val="65000"/>
              </a:srgbClr>
            </a:outerShdw>
          </a:effectLst>
        </p:spPr>
      </p:pic>
      <p:sp>
        <p:nvSpPr>
          <p:cNvPr id="2" name="Titolo 1">
            <a:extLst>
              <a:ext uri="{FF2B5EF4-FFF2-40B4-BE49-F238E27FC236}">
                <a16:creationId xmlns:a16="http://schemas.microsoft.com/office/drawing/2014/main" id="{8EE980FB-03D0-3366-6082-510FE6883176}"/>
              </a:ext>
            </a:extLst>
          </p:cNvPr>
          <p:cNvSpPr>
            <a:spLocks noGrp="1"/>
          </p:cNvSpPr>
          <p:nvPr>
            <p:ph type="title"/>
          </p:nvPr>
        </p:nvSpPr>
        <p:spPr>
          <a:xfrm>
            <a:off x="3633689" y="492343"/>
            <a:ext cx="7041502" cy="1325563"/>
          </a:xfrm>
        </p:spPr>
        <p:txBody>
          <a:bodyPr>
            <a:normAutofit/>
          </a:bodyPr>
          <a:lstStyle/>
          <a:p>
            <a:pPr marL="0" indent="0">
              <a:buFont typeface="Arial" panose="020B0604020202020204" pitchFamily="34" charset="0"/>
              <a:buNone/>
            </a:pPr>
            <a:r>
              <a:rPr lang="it-IT" sz="3600" dirty="0"/>
              <a:t>POMPE DI EFFLUSSO</a:t>
            </a:r>
          </a:p>
        </p:txBody>
      </p:sp>
      <p:sp>
        <p:nvSpPr>
          <p:cNvPr id="5" name="Segnaposto contenuto 2">
            <a:extLst>
              <a:ext uri="{FF2B5EF4-FFF2-40B4-BE49-F238E27FC236}">
                <a16:creationId xmlns:a16="http://schemas.microsoft.com/office/drawing/2014/main" id="{46A50F3F-4D2B-F597-2651-E9A10366FEB4}"/>
              </a:ext>
            </a:extLst>
          </p:cNvPr>
          <p:cNvSpPr txBox="1">
            <a:spLocks/>
          </p:cNvSpPr>
          <p:nvPr/>
        </p:nvSpPr>
        <p:spPr>
          <a:xfrm>
            <a:off x="3020439" y="1539028"/>
            <a:ext cx="884771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1800" dirty="0">
                <a:solidFill>
                  <a:srgbClr val="1B1B1B"/>
                </a:solidFill>
                <a:latin typeface="+mj-lt"/>
              </a:rPr>
              <a:t>Permettono </a:t>
            </a:r>
            <a:r>
              <a:rPr lang="it-IT" sz="1800" b="0" i="0" dirty="0">
                <a:solidFill>
                  <a:srgbClr val="1B1B1B"/>
                </a:solidFill>
                <a:effectLst/>
                <a:latin typeface="+mj-lt"/>
              </a:rPr>
              <a:t>di estrudere un composto tossico fuori la cellula </a:t>
            </a:r>
            <a:r>
              <a:rPr lang="it-IT" sz="1800" b="0" i="0" dirty="0">
                <a:solidFill>
                  <a:srgbClr val="1B1B1B"/>
                </a:solidFill>
                <a:effectLst/>
                <a:latin typeface="+mj-lt"/>
                <a:sym typeface="Wingdings" panose="05000000000000000000" pitchFamily="2" charset="2"/>
              </a:rPr>
              <a:t> ciò </a:t>
            </a:r>
            <a:r>
              <a:rPr lang="it-IT" sz="1800" b="0" i="0" dirty="0">
                <a:solidFill>
                  <a:srgbClr val="1B1B1B"/>
                </a:solidFill>
                <a:effectLst/>
                <a:latin typeface="+mj-lt"/>
              </a:rPr>
              <a:t>può anche dare origine a resistenza antimicrobica</a:t>
            </a:r>
            <a:endParaRPr lang="en-GB" sz="1800" dirty="0">
              <a:latin typeface="+mj-lt"/>
            </a:endParaRPr>
          </a:p>
        </p:txBody>
      </p:sp>
      <p:sp>
        <p:nvSpPr>
          <p:cNvPr id="10" name="CasellaDiTesto 9">
            <a:extLst>
              <a:ext uri="{FF2B5EF4-FFF2-40B4-BE49-F238E27FC236}">
                <a16:creationId xmlns:a16="http://schemas.microsoft.com/office/drawing/2014/main" id="{885BB8EB-24CA-61D5-355A-C2162A49EAB2}"/>
              </a:ext>
            </a:extLst>
          </p:cNvPr>
          <p:cNvSpPr txBox="1"/>
          <p:nvPr/>
        </p:nvSpPr>
        <p:spPr>
          <a:xfrm>
            <a:off x="675599" y="30678"/>
            <a:ext cx="1296364" cy="461665"/>
          </a:xfrm>
          <a:prstGeom prst="rect">
            <a:avLst/>
          </a:prstGeom>
          <a:noFill/>
        </p:spPr>
        <p:txBody>
          <a:bodyPr wrap="square" rtlCol="0">
            <a:spAutoFit/>
          </a:bodyPr>
          <a:lstStyle/>
          <a:p>
            <a:r>
              <a:rPr lang="it-IT" sz="2400" b="1" dirty="0">
                <a:solidFill>
                  <a:srgbClr val="0070C0"/>
                </a:solidFill>
                <a:latin typeface="+mj-lt"/>
              </a:rPr>
              <a:t>4.</a:t>
            </a:r>
            <a:endParaRPr lang="en-GB" sz="2400" b="1" dirty="0">
              <a:solidFill>
                <a:srgbClr val="0070C0"/>
              </a:solidFill>
              <a:latin typeface="+mj-lt"/>
            </a:endParaRPr>
          </a:p>
        </p:txBody>
      </p:sp>
      <p:pic>
        <p:nvPicPr>
          <p:cNvPr id="2050" name="Picture 2" descr="Figura 3">
            <a:extLst>
              <a:ext uri="{FF2B5EF4-FFF2-40B4-BE49-F238E27FC236}">
                <a16:creationId xmlns:a16="http://schemas.microsoft.com/office/drawing/2014/main" id="{8494676A-8A99-8524-E9E3-1861E141C6C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r="52065"/>
          <a:stretch/>
        </p:blipFill>
        <p:spPr bwMode="auto">
          <a:xfrm>
            <a:off x="8697339" y="2464759"/>
            <a:ext cx="2934376" cy="28542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Ovale 5">
            <a:extLst>
              <a:ext uri="{FF2B5EF4-FFF2-40B4-BE49-F238E27FC236}">
                <a16:creationId xmlns:a16="http://schemas.microsoft.com/office/drawing/2014/main" id="{26B88809-4951-2583-47F0-266AC43C144D}"/>
              </a:ext>
            </a:extLst>
          </p:cNvPr>
          <p:cNvSpPr/>
          <p:nvPr/>
        </p:nvSpPr>
        <p:spPr>
          <a:xfrm>
            <a:off x="1047750" y="892175"/>
            <a:ext cx="600075" cy="612775"/>
          </a:xfrm>
          <a:prstGeom prst="ellipse">
            <a:avLst/>
          </a:prstGeom>
          <a:no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2" descr="Figura 3">
            <a:extLst>
              <a:ext uri="{FF2B5EF4-FFF2-40B4-BE49-F238E27FC236}">
                <a16:creationId xmlns:a16="http://schemas.microsoft.com/office/drawing/2014/main" id="{20C3B96B-E309-AF9C-D3A9-E11BF9D9B4D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49024"/>
          <a:stretch/>
        </p:blipFill>
        <p:spPr bwMode="auto">
          <a:xfrm>
            <a:off x="1236560" y="2503181"/>
            <a:ext cx="3120586" cy="28542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 name="Figura a mano libera: forma 15">
            <a:extLst>
              <a:ext uri="{FF2B5EF4-FFF2-40B4-BE49-F238E27FC236}">
                <a16:creationId xmlns:a16="http://schemas.microsoft.com/office/drawing/2014/main" id="{9B420CD8-B4E0-37AF-7CF3-2ABE2FADE3B3}"/>
              </a:ext>
            </a:extLst>
          </p:cNvPr>
          <p:cNvSpPr/>
          <p:nvPr/>
        </p:nvSpPr>
        <p:spPr>
          <a:xfrm>
            <a:off x="1123950" y="1400175"/>
            <a:ext cx="1295400" cy="1171575"/>
          </a:xfrm>
          <a:custGeom>
            <a:avLst/>
            <a:gdLst>
              <a:gd name="connsiteX0" fmla="*/ 0 w 1295400"/>
              <a:gd name="connsiteY0" fmla="*/ 0 h 1171575"/>
              <a:gd name="connsiteX1" fmla="*/ 428625 w 1295400"/>
              <a:gd name="connsiteY1" fmla="*/ 828675 h 1171575"/>
              <a:gd name="connsiteX2" fmla="*/ 1295400 w 1295400"/>
              <a:gd name="connsiteY2" fmla="*/ 1171575 h 1171575"/>
            </a:gdLst>
            <a:ahLst/>
            <a:cxnLst>
              <a:cxn ang="0">
                <a:pos x="connsiteX0" y="connsiteY0"/>
              </a:cxn>
              <a:cxn ang="0">
                <a:pos x="connsiteX1" y="connsiteY1"/>
              </a:cxn>
              <a:cxn ang="0">
                <a:pos x="connsiteX2" y="connsiteY2"/>
              </a:cxn>
            </a:cxnLst>
            <a:rect l="l" t="t" r="r" b="b"/>
            <a:pathLst>
              <a:path w="1295400" h="1171575">
                <a:moveTo>
                  <a:pt x="0" y="0"/>
                </a:moveTo>
                <a:cubicBezTo>
                  <a:pt x="106362" y="316706"/>
                  <a:pt x="212725" y="633413"/>
                  <a:pt x="428625" y="828675"/>
                </a:cubicBezTo>
                <a:cubicBezTo>
                  <a:pt x="644525" y="1023937"/>
                  <a:pt x="969962" y="1097756"/>
                  <a:pt x="1295400" y="1171575"/>
                </a:cubicBezTo>
              </a:path>
            </a:pathLst>
          </a:custGeom>
          <a:ln w="9525" cap="flat" cmpd="sng" algn="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rgbClr val="002060"/>
                </a:gs>
              </a:gsLst>
              <a:lin ang="5400000" scaled="1"/>
            </a:gra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GB"/>
          </a:p>
        </p:txBody>
      </p:sp>
      <p:sp>
        <p:nvSpPr>
          <p:cNvPr id="17" name="CasellaDiTesto 16">
            <a:extLst>
              <a:ext uri="{FF2B5EF4-FFF2-40B4-BE49-F238E27FC236}">
                <a16:creationId xmlns:a16="http://schemas.microsoft.com/office/drawing/2014/main" id="{780E1F3D-E26D-0C1A-8E2B-C2D1883BE824}"/>
              </a:ext>
            </a:extLst>
          </p:cNvPr>
          <p:cNvSpPr txBox="1"/>
          <p:nvPr/>
        </p:nvSpPr>
        <p:spPr>
          <a:xfrm>
            <a:off x="4521773" y="2535020"/>
            <a:ext cx="4314826" cy="2308324"/>
          </a:xfrm>
          <a:prstGeom prst="rect">
            <a:avLst/>
          </a:prstGeom>
          <a:noFill/>
        </p:spPr>
        <p:txBody>
          <a:bodyPr wrap="square" rtlCol="0">
            <a:spAutoFit/>
          </a:bodyPr>
          <a:lstStyle/>
          <a:p>
            <a:r>
              <a:rPr lang="en-GB" b="0" i="0" dirty="0">
                <a:solidFill>
                  <a:srgbClr val="1B1B1B"/>
                </a:solidFill>
                <a:effectLst/>
                <a:latin typeface="+mj-lt"/>
              </a:rPr>
              <a:t>Le cinque </a:t>
            </a:r>
            <a:r>
              <a:rPr lang="en-GB" b="0" i="0" dirty="0" err="1">
                <a:solidFill>
                  <a:srgbClr val="1B1B1B"/>
                </a:solidFill>
                <a:effectLst/>
                <a:latin typeface="+mj-lt"/>
              </a:rPr>
              <a:t>principali</a:t>
            </a:r>
            <a:r>
              <a:rPr lang="en-GB" b="0" i="0" dirty="0">
                <a:solidFill>
                  <a:srgbClr val="1B1B1B"/>
                </a:solidFill>
                <a:effectLst/>
                <a:latin typeface="+mj-lt"/>
              </a:rPr>
              <a:t> </a:t>
            </a:r>
            <a:r>
              <a:rPr lang="en-GB" b="0" i="0" dirty="0" err="1">
                <a:solidFill>
                  <a:srgbClr val="1B1B1B"/>
                </a:solidFill>
                <a:effectLst/>
                <a:latin typeface="+mj-lt"/>
              </a:rPr>
              <a:t>famiglie</a:t>
            </a:r>
            <a:r>
              <a:rPr lang="en-GB" b="0" i="0" dirty="0">
                <a:solidFill>
                  <a:srgbClr val="1B1B1B"/>
                </a:solidFill>
                <a:effectLst/>
                <a:latin typeface="+mj-lt"/>
              </a:rPr>
              <a:t> di </a:t>
            </a:r>
            <a:r>
              <a:rPr lang="en-GB" b="0" i="0" dirty="0" err="1">
                <a:solidFill>
                  <a:srgbClr val="1B1B1B"/>
                </a:solidFill>
                <a:effectLst/>
                <a:latin typeface="+mj-lt"/>
              </a:rPr>
              <a:t>pompe</a:t>
            </a:r>
            <a:r>
              <a:rPr lang="en-GB" b="0" i="0" dirty="0">
                <a:solidFill>
                  <a:srgbClr val="1B1B1B"/>
                </a:solidFill>
                <a:effectLst/>
                <a:latin typeface="+mj-lt"/>
              </a:rPr>
              <a:t> di </a:t>
            </a:r>
            <a:r>
              <a:rPr lang="en-GB" b="0" i="0" dirty="0" err="1">
                <a:solidFill>
                  <a:srgbClr val="1B1B1B"/>
                </a:solidFill>
                <a:effectLst/>
                <a:latin typeface="+mj-lt"/>
              </a:rPr>
              <a:t>efflusso</a:t>
            </a:r>
            <a:r>
              <a:rPr lang="en-GB" b="0" i="0" dirty="0">
                <a:solidFill>
                  <a:srgbClr val="1B1B1B"/>
                </a:solidFill>
                <a:effectLst/>
                <a:latin typeface="+mj-lt"/>
              </a:rPr>
              <a:t>: </a:t>
            </a:r>
          </a:p>
          <a:p>
            <a:r>
              <a:rPr lang="en-GB" dirty="0">
                <a:solidFill>
                  <a:srgbClr val="1B1B1B"/>
                </a:solidFill>
                <a:latin typeface="+mj-lt"/>
              </a:rPr>
              <a:t>- </a:t>
            </a:r>
            <a:r>
              <a:rPr lang="en-GB" b="0" i="0" dirty="0">
                <a:solidFill>
                  <a:srgbClr val="1B1B1B"/>
                </a:solidFill>
                <a:effectLst/>
                <a:latin typeface="+mj-lt"/>
              </a:rPr>
              <a:t>ABC (ATP-binding cassette) </a:t>
            </a:r>
          </a:p>
          <a:p>
            <a:r>
              <a:rPr lang="en-GB" b="0" i="0" dirty="0">
                <a:solidFill>
                  <a:srgbClr val="1B1B1B"/>
                </a:solidFill>
                <a:effectLst/>
                <a:latin typeface="+mj-lt"/>
              </a:rPr>
              <a:t>- MFS (Major Facilitator), </a:t>
            </a:r>
          </a:p>
          <a:p>
            <a:r>
              <a:rPr lang="en-GB" b="0" i="0" dirty="0">
                <a:solidFill>
                  <a:srgbClr val="1B1B1B"/>
                </a:solidFill>
                <a:effectLst/>
                <a:latin typeface="+mj-lt"/>
              </a:rPr>
              <a:t>- MATE (Multidrug and Toxic Compound Extrusion) </a:t>
            </a:r>
          </a:p>
          <a:p>
            <a:r>
              <a:rPr lang="en-GB" b="0" i="0" dirty="0">
                <a:solidFill>
                  <a:srgbClr val="1B1B1B"/>
                </a:solidFill>
                <a:effectLst/>
                <a:latin typeface="+mj-lt"/>
              </a:rPr>
              <a:t>- SMR (Small Multidrug Resistance) </a:t>
            </a:r>
            <a:endParaRPr lang="en-GB" dirty="0">
              <a:solidFill>
                <a:srgbClr val="1B1B1B"/>
              </a:solidFill>
              <a:latin typeface="+mj-lt"/>
            </a:endParaRPr>
          </a:p>
          <a:p>
            <a:r>
              <a:rPr lang="en-GB" b="0" i="0" dirty="0">
                <a:solidFill>
                  <a:srgbClr val="1B1B1B"/>
                </a:solidFill>
                <a:effectLst/>
                <a:latin typeface="+mj-lt"/>
              </a:rPr>
              <a:t>- RND (Resistance Nodulation Division)</a:t>
            </a:r>
            <a:endParaRPr lang="en-GB" dirty="0">
              <a:latin typeface="+mj-lt"/>
            </a:endParaRPr>
          </a:p>
        </p:txBody>
      </p:sp>
      <p:sp>
        <p:nvSpPr>
          <p:cNvPr id="18" name="CasellaDiTesto 17">
            <a:extLst>
              <a:ext uri="{FF2B5EF4-FFF2-40B4-BE49-F238E27FC236}">
                <a16:creationId xmlns:a16="http://schemas.microsoft.com/office/drawing/2014/main" id="{A5667781-7C57-E8D9-79EC-B31367615ADD}"/>
              </a:ext>
            </a:extLst>
          </p:cNvPr>
          <p:cNvSpPr txBox="1"/>
          <p:nvPr/>
        </p:nvSpPr>
        <p:spPr>
          <a:xfrm>
            <a:off x="4721798" y="5520442"/>
            <a:ext cx="4307666" cy="880369"/>
          </a:xfrm>
          <a:prstGeom prst="rect">
            <a:avLst/>
          </a:prstGeom>
          <a:noFill/>
        </p:spPr>
        <p:txBody>
          <a:bodyPr wrap="square" rtlCol="0">
            <a:spAutoFit/>
          </a:bodyPr>
          <a:lstStyle/>
          <a:p>
            <a:pPr marL="285750" indent="-285750">
              <a:lnSpc>
                <a:spcPct val="150000"/>
              </a:lnSpc>
              <a:buFont typeface="Wingdings" panose="05000000000000000000" pitchFamily="2" charset="2"/>
              <a:buChar char="v"/>
            </a:pPr>
            <a:r>
              <a:rPr lang="en-GB" b="0" i="0" dirty="0" err="1">
                <a:solidFill>
                  <a:srgbClr val="1B1B1B"/>
                </a:solidFill>
                <a:effectLst/>
              </a:rPr>
              <a:t>AcrAB-TolC</a:t>
            </a:r>
            <a:r>
              <a:rPr lang="en-GB" b="0" i="0" dirty="0">
                <a:solidFill>
                  <a:srgbClr val="1B1B1B"/>
                </a:solidFill>
                <a:effectLst/>
              </a:rPr>
              <a:t> </a:t>
            </a:r>
            <a:r>
              <a:rPr lang="en-GB" b="0" i="0" dirty="0" err="1">
                <a:solidFill>
                  <a:srgbClr val="1B1B1B"/>
                </a:solidFill>
                <a:effectLst/>
              </a:rPr>
              <a:t>nelle</a:t>
            </a:r>
            <a:r>
              <a:rPr lang="en-GB" b="0" i="0" dirty="0">
                <a:solidFill>
                  <a:srgbClr val="1B1B1B"/>
                </a:solidFill>
                <a:effectLst/>
              </a:rPr>
              <a:t> </a:t>
            </a:r>
            <a:r>
              <a:rPr lang="en-GB" b="0" i="1" dirty="0">
                <a:solidFill>
                  <a:srgbClr val="1B1B1B"/>
                </a:solidFill>
                <a:effectLst/>
              </a:rPr>
              <a:t>Enterobacteriaceae</a:t>
            </a:r>
            <a:endParaRPr lang="en-GB" dirty="0">
              <a:solidFill>
                <a:srgbClr val="1B1B1B"/>
              </a:solidFill>
            </a:endParaRPr>
          </a:p>
          <a:p>
            <a:pPr marL="285750" indent="-285750">
              <a:lnSpc>
                <a:spcPct val="150000"/>
              </a:lnSpc>
              <a:buFont typeface="Wingdings" panose="05000000000000000000" pitchFamily="2" charset="2"/>
              <a:buChar char="v"/>
            </a:pPr>
            <a:r>
              <a:rPr lang="en-GB" b="0" i="0" dirty="0" err="1">
                <a:solidFill>
                  <a:srgbClr val="1B1B1B"/>
                </a:solidFill>
                <a:effectLst/>
              </a:rPr>
              <a:t>MexAB-OprM</a:t>
            </a:r>
            <a:r>
              <a:rPr lang="en-GB" b="0" i="0" dirty="0">
                <a:solidFill>
                  <a:srgbClr val="1B1B1B"/>
                </a:solidFill>
                <a:effectLst/>
              </a:rPr>
              <a:t> in </a:t>
            </a:r>
            <a:r>
              <a:rPr lang="en-GB" b="0" i="1" dirty="0">
                <a:solidFill>
                  <a:srgbClr val="1B1B1B"/>
                </a:solidFill>
                <a:effectLst/>
              </a:rPr>
              <a:t>P. aeruginosa</a:t>
            </a:r>
            <a:endParaRPr lang="en-GB" dirty="0"/>
          </a:p>
        </p:txBody>
      </p:sp>
      <p:sp>
        <p:nvSpPr>
          <p:cNvPr id="19" name="Ovale 18">
            <a:extLst>
              <a:ext uri="{FF2B5EF4-FFF2-40B4-BE49-F238E27FC236}">
                <a16:creationId xmlns:a16="http://schemas.microsoft.com/office/drawing/2014/main" id="{82C4EE3D-96D5-3059-3E3D-54833D8C6E69}"/>
              </a:ext>
            </a:extLst>
          </p:cNvPr>
          <p:cNvSpPr/>
          <p:nvPr/>
        </p:nvSpPr>
        <p:spPr>
          <a:xfrm>
            <a:off x="4581525" y="4476750"/>
            <a:ext cx="647700" cy="30944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Connettore 2 20">
            <a:extLst>
              <a:ext uri="{FF2B5EF4-FFF2-40B4-BE49-F238E27FC236}">
                <a16:creationId xmlns:a16="http://schemas.microsoft.com/office/drawing/2014/main" id="{C2F83967-4736-AD42-55DA-DE9412B34CB1}"/>
              </a:ext>
            </a:extLst>
          </p:cNvPr>
          <p:cNvCxnSpPr>
            <a:cxnSpLocks/>
          </p:cNvCxnSpPr>
          <p:nvPr/>
        </p:nvCxnSpPr>
        <p:spPr>
          <a:xfrm>
            <a:off x="4905375" y="4805244"/>
            <a:ext cx="0" cy="77426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4807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33611F9D-5B9B-9941-D685-483493F3B8F1}"/>
              </a:ext>
            </a:extLst>
          </p:cNvPr>
          <p:cNvSpPr>
            <a:spLocks noGrp="1"/>
          </p:cNvSpPr>
          <p:nvPr>
            <p:ph idx="1"/>
          </p:nvPr>
        </p:nvSpPr>
        <p:spPr>
          <a:xfrm>
            <a:off x="819150" y="1908175"/>
            <a:ext cx="10515600" cy="4351338"/>
          </a:xfrm>
        </p:spPr>
        <p:txBody>
          <a:bodyPr>
            <a:normAutofit/>
          </a:bodyPr>
          <a:lstStyle/>
          <a:p>
            <a:pPr marL="0" indent="0">
              <a:buNone/>
            </a:pPr>
            <a:r>
              <a:rPr lang="it-IT" dirty="0">
                <a:latin typeface="+mj-lt"/>
              </a:rPr>
              <a:t>Molti patogeni adottano </a:t>
            </a:r>
            <a:r>
              <a:rPr lang="it-IT" b="1" dirty="0">
                <a:latin typeface="+mj-lt"/>
              </a:rPr>
              <a:t>più meccanismi di resistenza</a:t>
            </a:r>
            <a:r>
              <a:rPr lang="it-IT" dirty="0">
                <a:latin typeface="+mj-lt"/>
              </a:rPr>
              <a:t> contemporaneamente, rendendo inefficace l’azione di diversi classi di antibiotici.</a:t>
            </a:r>
          </a:p>
          <a:p>
            <a:pPr marL="0" indent="0">
              <a:buNone/>
            </a:pPr>
            <a:endParaRPr lang="it-IT" dirty="0">
              <a:latin typeface="+mj-lt"/>
            </a:endParaRPr>
          </a:p>
          <a:p>
            <a:pPr marL="0" indent="0">
              <a:buNone/>
            </a:pPr>
            <a:r>
              <a:rPr lang="it-IT" dirty="0">
                <a:latin typeface="+mj-lt"/>
              </a:rPr>
              <a:t>Un esempio clinico emblematico è il patogeno </a:t>
            </a:r>
            <a:r>
              <a:rPr lang="it-IT" b="1" i="1" dirty="0" err="1">
                <a:latin typeface="+mj-lt"/>
              </a:rPr>
              <a:t>Acinetobacter</a:t>
            </a:r>
            <a:r>
              <a:rPr lang="it-IT" b="1" i="1" dirty="0">
                <a:latin typeface="+mj-lt"/>
              </a:rPr>
              <a:t> </a:t>
            </a:r>
            <a:r>
              <a:rPr lang="it-IT" b="1" i="1" dirty="0" err="1">
                <a:latin typeface="+mj-lt"/>
              </a:rPr>
              <a:t>baumanni</a:t>
            </a:r>
            <a:r>
              <a:rPr lang="it-IT" b="1" i="1" dirty="0">
                <a:latin typeface="+mj-lt"/>
              </a:rPr>
              <a:t>.  </a:t>
            </a:r>
          </a:p>
          <a:p>
            <a:pPr marL="0" indent="0">
              <a:buNone/>
            </a:pPr>
            <a:r>
              <a:rPr lang="it-IT" i="1" dirty="0">
                <a:latin typeface="+mj-lt"/>
              </a:rPr>
              <a:t>A</a:t>
            </a:r>
            <a:r>
              <a:rPr lang="it-IT" dirty="0">
                <a:latin typeface="+mj-lt"/>
              </a:rPr>
              <a:t>lcuni ceppi hanno sviluppato </a:t>
            </a:r>
            <a:r>
              <a:rPr lang="it-IT" b="1" dirty="0">
                <a:latin typeface="+mj-lt"/>
              </a:rPr>
              <a:t>resistenza a tutte le principali classi antibiotiche (</a:t>
            </a:r>
            <a:r>
              <a:rPr lang="it-IT" dirty="0">
                <a:latin typeface="+mj-lt"/>
              </a:rPr>
              <a:t>XDR o PDR</a:t>
            </a:r>
            <a:r>
              <a:rPr lang="it-IT" b="1" dirty="0">
                <a:latin typeface="+mj-lt"/>
              </a:rPr>
              <a:t>)</a:t>
            </a:r>
            <a:r>
              <a:rPr lang="it-IT" dirty="0">
                <a:latin typeface="+mj-lt"/>
              </a:rPr>
              <a:t>, inclusi </a:t>
            </a:r>
            <a:r>
              <a:rPr lang="it-IT" dirty="0" err="1">
                <a:latin typeface="+mj-lt"/>
              </a:rPr>
              <a:t>carbapenemi</a:t>
            </a:r>
            <a:r>
              <a:rPr lang="it-IT" dirty="0">
                <a:latin typeface="+mj-lt"/>
              </a:rPr>
              <a:t>, </a:t>
            </a:r>
            <a:r>
              <a:rPr lang="it-IT" dirty="0" err="1">
                <a:latin typeface="+mj-lt"/>
              </a:rPr>
              <a:t>colistina</a:t>
            </a:r>
            <a:r>
              <a:rPr lang="it-IT" dirty="0">
                <a:latin typeface="+mj-lt"/>
              </a:rPr>
              <a:t> e </a:t>
            </a:r>
            <a:r>
              <a:rPr lang="it-IT" dirty="0" err="1">
                <a:latin typeface="+mj-lt"/>
              </a:rPr>
              <a:t>aminoglicosidi</a:t>
            </a:r>
            <a:r>
              <a:rPr lang="it-IT" dirty="0">
                <a:latin typeface="+mj-lt"/>
              </a:rPr>
              <a:t>.</a:t>
            </a:r>
          </a:p>
        </p:txBody>
      </p:sp>
      <p:sp>
        <p:nvSpPr>
          <p:cNvPr id="4" name="CasellaDiTesto 3">
            <a:extLst>
              <a:ext uri="{FF2B5EF4-FFF2-40B4-BE49-F238E27FC236}">
                <a16:creationId xmlns:a16="http://schemas.microsoft.com/office/drawing/2014/main" id="{6C9B8288-F79D-B91A-C762-AAECC2314A5B}"/>
              </a:ext>
            </a:extLst>
          </p:cNvPr>
          <p:cNvSpPr txBox="1"/>
          <p:nvPr/>
        </p:nvSpPr>
        <p:spPr>
          <a:xfrm>
            <a:off x="252308" y="-169489"/>
            <a:ext cx="2518884" cy="1631216"/>
          </a:xfrm>
          <a:prstGeom prst="rect">
            <a:avLst/>
          </a:prstGeom>
          <a:noFill/>
        </p:spPr>
        <p:txBody>
          <a:bodyPr wrap="square" rtlCol="0">
            <a:spAutoFit/>
          </a:bodyPr>
          <a:lstStyle/>
          <a:p>
            <a:r>
              <a:rPr lang="it-IT" sz="10000" b="1" dirty="0">
                <a:solidFill>
                  <a:schemeClr val="accent2">
                    <a:lumMod val="20000"/>
                    <a:lumOff val="80000"/>
                  </a:schemeClr>
                </a:solidFill>
                <a:latin typeface="Candara Light" panose="020E0502030303020204" pitchFamily="34" charset="0"/>
              </a:rPr>
              <a:t>2....</a:t>
            </a:r>
            <a:endParaRPr lang="en-GB" sz="9000" b="1" dirty="0">
              <a:solidFill>
                <a:schemeClr val="accent2">
                  <a:lumMod val="20000"/>
                  <a:lumOff val="80000"/>
                </a:schemeClr>
              </a:solidFill>
              <a:latin typeface="Candara Light" panose="020E0502030303020204" pitchFamily="34" charset="0"/>
            </a:endParaRPr>
          </a:p>
        </p:txBody>
      </p:sp>
      <p:sp>
        <p:nvSpPr>
          <p:cNvPr id="2" name="Titolo 1">
            <a:extLst>
              <a:ext uri="{FF2B5EF4-FFF2-40B4-BE49-F238E27FC236}">
                <a16:creationId xmlns:a16="http://schemas.microsoft.com/office/drawing/2014/main" id="{8EE980FB-03D0-3366-6082-510FE6883176}"/>
              </a:ext>
            </a:extLst>
          </p:cNvPr>
          <p:cNvSpPr>
            <a:spLocks noGrp="1"/>
          </p:cNvSpPr>
          <p:nvPr>
            <p:ph type="title"/>
          </p:nvPr>
        </p:nvSpPr>
        <p:spPr>
          <a:xfrm>
            <a:off x="628650" y="107589"/>
            <a:ext cx="10515600" cy="1325563"/>
          </a:xfrm>
        </p:spPr>
        <p:txBody>
          <a:bodyPr>
            <a:normAutofit/>
          </a:bodyPr>
          <a:lstStyle/>
          <a:p>
            <a:r>
              <a:rPr lang="it-IT" sz="2800" b="1" dirty="0">
                <a:solidFill>
                  <a:srgbClr val="C00000"/>
                </a:solidFill>
              </a:rPr>
              <a:t>RESISTENZA COMBINATA E PATOGENI PDR</a:t>
            </a:r>
            <a:endParaRPr lang="en-GB" sz="2800" b="1" dirty="0">
              <a:solidFill>
                <a:srgbClr val="C00000"/>
              </a:solidFill>
            </a:endParaRPr>
          </a:p>
        </p:txBody>
      </p:sp>
      <p:sp>
        <p:nvSpPr>
          <p:cNvPr id="6" name="CasellaDiTesto 5">
            <a:extLst>
              <a:ext uri="{FF2B5EF4-FFF2-40B4-BE49-F238E27FC236}">
                <a16:creationId xmlns:a16="http://schemas.microsoft.com/office/drawing/2014/main" id="{65F28514-74DD-34EE-F370-B06B4BCEACE2}"/>
              </a:ext>
            </a:extLst>
          </p:cNvPr>
          <p:cNvSpPr txBox="1"/>
          <p:nvPr/>
        </p:nvSpPr>
        <p:spPr>
          <a:xfrm>
            <a:off x="8558212" y="261084"/>
            <a:ext cx="3371850" cy="1631216"/>
          </a:xfrm>
          <a:prstGeom prst="rect">
            <a:avLst/>
          </a:prstGeom>
          <a:noFill/>
        </p:spPr>
        <p:txBody>
          <a:bodyPr wrap="square" rtlCol="0">
            <a:spAutoFit/>
          </a:bodyPr>
          <a:lstStyle/>
          <a:p>
            <a:pPr marL="0" indent="0" algn="ctr">
              <a:buNone/>
            </a:pPr>
            <a:r>
              <a:rPr lang="it-IT" sz="2000" dirty="0">
                <a:latin typeface="+mj-lt"/>
              </a:rPr>
              <a:t>Fenomeno noto come </a:t>
            </a:r>
            <a:r>
              <a:rPr lang="it-IT" sz="2000" b="1" dirty="0">
                <a:latin typeface="+mj-lt"/>
              </a:rPr>
              <a:t>resistenza combinata.</a:t>
            </a:r>
            <a:r>
              <a:rPr lang="it-IT" sz="2000" dirty="0">
                <a:latin typeface="+mj-lt"/>
              </a:rPr>
              <a:t> Rappresenta una delle principali sfide nella gestione clinica delle infezioni.</a:t>
            </a:r>
          </a:p>
        </p:txBody>
      </p:sp>
      <p:sp>
        <p:nvSpPr>
          <p:cNvPr id="7" name="Fumetto: rettangolo con angoli arrotondati 6">
            <a:extLst>
              <a:ext uri="{FF2B5EF4-FFF2-40B4-BE49-F238E27FC236}">
                <a16:creationId xmlns:a16="http://schemas.microsoft.com/office/drawing/2014/main" id="{763A0DFA-FFF8-9BC6-2E13-6191552B7EF3}"/>
              </a:ext>
            </a:extLst>
          </p:cNvPr>
          <p:cNvSpPr/>
          <p:nvPr/>
        </p:nvSpPr>
        <p:spPr>
          <a:xfrm>
            <a:off x="8667750" y="248384"/>
            <a:ext cx="3152775" cy="1732816"/>
          </a:xfrm>
          <a:prstGeom prst="wedgeRoundRectCallout">
            <a:avLst>
              <a:gd name="adj1" fmla="val -67057"/>
              <a:gd name="adj2" fmla="val 47109"/>
              <a:gd name="adj3" fmla="val 16667"/>
            </a:avLst>
          </a:prstGeom>
          <a:noFill/>
          <a:ln w="28575" cmpd="dbl">
            <a:solidFill>
              <a:srgbClr val="92D050">
                <a:alpha val="45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Elemento grafico 8" descr="Avviso con riempimento a tinta unita">
            <a:extLst>
              <a:ext uri="{FF2B5EF4-FFF2-40B4-BE49-F238E27FC236}">
                <a16:creationId xmlns:a16="http://schemas.microsoft.com/office/drawing/2014/main" id="{488DCA00-F11E-867A-66C7-8EFCCDA32E0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5281" y="3664744"/>
            <a:ext cx="566737" cy="566737"/>
          </a:xfrm>
          <a:prstGeom prst="rect">
            <a:avLst/>
          </a:prstGeom>
        </p:spPr>
      </p:pic>
      <p:sp>
        <p:nvSpPr>
          <p:cNvPr id="11" name="Rectangle 1">
            <a:extLst>
              <a:ext uri="{FF2B5EF4-FFF2-40B4-BE49-F238E27FC236}">
                <a16:creationId xmlns:a16="http://schemas.microsoft.com/office/drawing/2014/main" id="{86A9AAE7-BD39-57AF-7129-9ABD3B6C0259}"/>
              </a:ext>
            </a:extLst>
          </p:cNvPr>
          <p:cNvSpPr>
            <a:spLocks noChangeArrowheads="1"/>
          </p:cNvSpPr>
          <p:nvPr/>
        </p:nvSpPr>
        <p:spPr bwMode="auto">
          <a:xfrm>
            <a:off x="819150" y="5906056"/>
            <a:ext cx="7727244"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1" i="0" u="none" strike="noStrike" cap="none" normalizeH="0" baseline="0" dirty="0">
                <a:ln>
                  <a:noFill/>
                </a:ln>
                <a:solidFill>
                  <a:schemeClr val="tx1"/>
                </a:solidFill>
                <a:effectLst/>
              </a:rPr>
              <a:t>MDR (Multidrug-Resistant)</a:t>
            </a:r>
            <a:r>
              <a:rPr kumimoji="0" lang="en-US" altLang="en-US" sz="1400" b="0" i="0" u="none" strike="noStrike" cap="none" normalizeH="0" baseline="0" dirty="0">
                <a:ln>
                  <a:noFill/>
                </a:ln>
                <a:solidFill>
                  <a:schemeClr val="tx1"/>
                </a:solidFill>
                <a:effectLst/>
              </a:rPr>
              <a:t>: </a:t>
            </a:r>
            <a:r>
              <a:rPr kumimoji="0" lang="en-US" altLang="en-US" sz="1400" b="0" i="0" u="none" strike="noStrike" cap="none" normalizeH="0" baseline="0" dirty="0" err="1">
                <a:ln>
                  <a:noFill/>
                </a:ln>
                <a:solidFill>
                  <a:schemeClr val="tx1"/>
                </a:solidFill>
                <a:effectLst/>
              </a:rPr>
              <a:t>resistenza</a:t>
            </a:r>
            <a:r>
              <a:rPr kumimoji="0" lang="en-US" altLang="en-US" sz="1400" b="0" i="0" u="none" strike="noStrike" cap="none" normalizeH="0" baseline="0" dirty="0">
                <a:ln>
                  <a:noFill/>
                </a:ln>
                <a:solidFill>
                  <a:schemeClr val="tx1"/>
                </a:solidFill>
                <a:effectLst/>
              </a:rPr>
              <a:t> a </a:t>
            </a:r>
            <a:r>
              <a:rPr kumimoji="0" lang="en-US" altLang="en-US" sz="1400" b="1" i="0" u="none" strike="noStrike" cap="none" normalizeH="0" baseline="0" dirty="0">
                <a:ln>
                  <a:noFill/>
                </a:ln>
                <a:solidFill>
                  <a:schemeClr val="tx1"/>
                </a:solidFill>
                <a:effectLst/>
              </a:rPr>
              <a:t>≥1 </a:t>
            </a:r>
            <a:r>
              <a:rPr kumimoji="0" lang="en-US" altLang="en-US" sz="1400" b="1" i="0" u="none" strike="noStrike" cap="none" normalizeH="0" baseline="0" dirty="0" err="1">
                <a:ln>
                  <a:noFill/>
                </a:ln>
                <a:solidFill>
                  <a:schemeClr val="tx1"/>
                </a:solidFill>
                <a:effectLst/>
              </a:rPr>
              <a:t>agente</a:t>
            </a:r>
            <a:r>
              <a:rPr kumimoji="0" lang="en-US" altLang="en-US" sz="1400" b="1" i="0" u="none" strike="noStrike" cap="none" normalizeH="0" baseline="0" dirty="0">
                <a:ln>
                  <a:noFill/>
                </a:ln>
                <a:solidFill>
                  <a:schemeClr val="tx1"/>
                </a:solidFill>
                <a:effectLst/>
              </a:rPr>
              <a:t> in ≥3 </a:t>
            </a:r>
            <a:r>
              <a:rPr kumimoji="0" lang="en-US" altLang="en-US" sz="1400" b="1" i="0" u="none" strike="noStrike" cap="none" normalizeH="0" baseline="0" dirty="0" err="1">
                <a:ln>
                  <a:noFill/>
                </a:ln>
                <a:solidFill>
                  <a:schemeClr val="tx1"/>
                </a:solidFill>
                <a:effectLst/>
              </a:rPr>
              <a:t>classi</a:t>
            </a:r>
            <a:r>
              <a:rPr kumimoji="0" lang="en-US" altLang="en-US" sz="1400" b="1" i="0" u="none" strike="noStrike" cap="none" normalizeH="0" baseline="0" dirty="0">
                <a:ln>
                  <a:noFill/>
                </a:ln>
                <a:solidFill>
                  <a:schemeClr val="tx1"/>
                </a:solidFill>
                <a:effectLst/>
              </a:rPr>
              <a:t> </a:t>
            </a:r>
            <a:r>
              <a:rPr kumimoji="0" lang="en-US" altLang="en-US" sz="1400" b="1" i="0" u="none" strike="noStrike" cap="none" normalizeH="0" baseline="0" dirty="0" err="1">
                <a:ln>
                  <a:noFill/>
                </a:ln>
                <a:solidFill>
                  <a:schemeClr val="tx1"/>
                </a:solidFill>
                <a:effectLst/>
              </a:rPr>
              <a:t>antimicrobiche</a:t>
            </a:r>
            <a:r>
              <a:rPr kumimoji="0" lang="en-US" altLang="en-US" sz="1400" b="0" i="0" u="none" strike="noStrike" cap="none" normalizeH="0" baseline="0" dirty="0">
                <a:ln>
                  <a:noFill/>
                </a:ln>
                <a:solidFill>
                  <a:schemeClr val="tx1"/>
                </a:solidFill>
                <a:effectLst/>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1" i="0" u="none" strike="noStrike" cap="none" normalizeH="0" baseline="0" dirty="0">
                <a:ln>
                  <a:noFill/>
                </a:ln>
                <a:solidFill>
                  <a:schemeClr val="tx1"/>
                </a:solidFill>
                <a:effectLst/>
              </a:rPr>
              <a:t>XDR (Extensively Drug-Resistant)</a:t>
            </a:r>
            <a:r>
              <a:rPr kumimoji="0" lang="en-US" altLang="en-US" sz="1400" b="0" i="0" u="none" strike="noStrike" cap="none" normalizeH="0" baseline="0" dirty="0">
                <a:ln>
                  <a:noFill/>
                </a:ln>
                <a:solidFill>
                  <a:schemeClr val="tx1"/>
                </a:solidFill>
                <a:effectLst/>
              </a:rPr>
              <a:t>: </a:t>
            </a:r>
            <a:r>
              <a:rPr kumimoji="0" lang="en-US" altLang="en-US" sz="1400" b="0" i="0" u="none" strike="noStrike" cap="none" normalizeH="0" baseline="0" dirty="0" err="1">
                <a:ln>
                  <a:noFill/>
                </a:ln>
                <a:solidFill>
                  <a:schemeClr val="tx1"/>
                </a:solidFill>
                <a:effectLst/>
              </a:rPr>
              <a:t>resistenza</a:t>
            </a:r>
            <a:r>
              <a:rPr kumimoji="0" lang="en-US" altLang="en-US" sz="1400" b="0" i="0" u="none" strike="noStrike" cap="none" normalizeH="0" baseline="0" dirty="0">
                <a:ln>
                  <a:noFill/>
                </a:ln>
                <a:solidFill>
                  <a:schemeClr val="tx1"/>
                </a:solidFill>
                <a:effectLst/>
              </a:rPr>
              <a:t> a </a:t>
            </a:r>
            <a:r>
              <a:rPr kumimoji="0" lang="en-US" altLang="en-US" sz="1400" b="1" i="0" u="none" strike="noStrike" cap="none" normalizeH="0" baseline="0" dirty="0">
                <a:ln>
                  <a:noFill/>
                </a:ln>
                <a:solidFill>
                  <a:schemeClr val="tx1"/>
                </a:solidFill>
                <a:effectLst/>
              </a:rPr>
              <a:t>tutti </a:t>
            </a:r>
            <a:r>
              <a:rPr kumimoji="0" lang="en-US" altLang="en-US" sz="1400" b="1" i="0" u="none" strike="noStrike" cap="none" normalizeH="0" baseline="0" dirty="0" err="1">
                <a:ln>
                  <a:noFill/>
                </a:ln>
                <a:solidFill>
                  <a:schemeClr val="tx1"/>
                </a:solidFill>
                <a:effectLst/>
              </a:rPr>
              <a:t>gli</a:t>
            </a:r>
            <a:r>
              <a:rPr kumimoji="0" lang="en-US" altLang="en-US" sz="1400" b="1" i="0" u="none" strike="noStrike" cap="none" normalizeH="0" baseline="0" dirty="0">
                <a:ln>
                  <a:noFill/>
                </a:ln>
                <a:solidFill>
                  <a:schemeClr val="tx1"/>
                </a:solidFill>
                <a:effectLst/>
              </a:rPr>
              <a:t> </a:t>
            </a:r>
            <a:r>
              <a:rPr kumimoji="0" lang="en-US" altLang="en-US" sz="1400" b="1" i="0" u="none" strike="noStrike" cap="none" normalizeH="0" baseline="0" dirty="0" err="1">
                <a:ln>
                  <a:noFill/>
                </a:ln>
                <a:solidFill>
                  <a:schemeClr val="tx1"/>
                </a:solidFill>
                <a:effectLst/>
              </a:rPr>
              <a:t>agenti</a:t>
            </a:r>
            <a:r>
              <a:rPr kumimoji="0" lang="en-US" altLang="en-US" sz="1400" b="1" i="0" u="none" strike="noStrike" cap="none" normalizeH="0" baseline="0" dirty="0">
                <a:ln>
                  <a:noFill/>
                </a:ln>
                <a:solidFill>
                  <a:schemeClr val="tx1"/>
                </a:solidFill>
                <a:effectLst/>
              </a:rPr>
              <a:t> </a:t>
            </a:r>
            <a:r>
              <a:rPr kumimoji="0" lang="en-US" altLang="en-US" sz="1400" b="1" i="0" u="none" strike="noStrike" cap="none" normalizeH="0" baseline="0" dirty="0" err="1">
                <a:ln>
                  <a:noFill/>
                </a:ln>
                <a:solidFill>
                  <a:schemeClr val="tx1"/>
                </a:solidFill>
                <a:effectLst/>
              </a:rPr>
              <a:t>eccetto</a:t>
            </a:r>
            <a:r>
              <a:rPr kumimoji="0" lang="en-US" altLang="en-US" sz="1400" b="1" i="0" u="none" strike="noStrike" cap="none" normalizeH="0" baseline="0" dirty="0">
                <a:ln>
                  <a:noFill/>
                </a:ln>
                <a:solidFill>
                  <a:schemeClr val="tx1"/>
                </a:solidFill>
                <a:effectLst/>
              </a:rPr>
              <a:t> uno o due </a:t>
            </a:r>
            <a:r>
              <a:rPr kumimoji="0" lang="en-US" altLang="en-US" sz="1400" b="1" i="0" u="none" strike="noStrike" cap="none" normalizeH="0" baseline="0" dirty="0" err="1">
                <a:ln>
                  <a:noFill/>
                </a:ln>
                <a:solidFill>
                  <a:schemeClr val="tx1"/>
                </a:solidFill>
                <a:effectLst/>
              </a:rPr>
              <a:t>classi</a:t>
            </a:r>
            <a:r>
              <a:rPr kumimoji="0" lang="en-US" altLang="en-US" sz="1400" b="0" i="0" u="none" strike="noStrike" cap="none" normalizeH="0" baseline="0" dirty="0">
                <a:ln>
                  <a:noFill/>
                </a:ln>
                <a:solidFill>
                  <a:schemeClr val="tx1"/>
                </a:solidFill>
                <a:effectLst/>
              </a:rPr>
              <a:t> </a:t>
            </a:r>
            <a:r>
              <a:rPr kumimoji="0" lang="en-US" altLang="en-US" sz="1400" b="0" i="0" u="none" strike="noStrike" cap="none" normalizeH="0" baseline="0" dirty="0" err="1">
                <a:ln>
                  <a:noFill/>
                </a:ln>
                <a:solidFill>
                  <a:schemeClr val="tx1"/>
                </a:solidFill>
                <a:effectLst/>
              </a:rPr>
              <a:t>antimicrobiche</a:t>
            </a:r>
            <a:r>
              <a:rPr kumimoji="0" lang="en-US" altLang="en-US" sz="1400" b="0" i="0" u="none" strike="noStrike" cap="none" normalizeH="0" baseline="0" dirty="0">
                <a:ln>
                  <a:noFill/>
                </a:ln>
                <a:solidFill>
                  <a:schemeClr val="tx1"/>
                </a:solidFill>
                <a:effectLst/>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1" i="0" u="none" strike="noStrike" cap="none" normalizeH="0" baseline="0" dirty="0">
                <a:ln>
                  <a:noFill/>
                </a:ln>
                <a:solidFill>
                  <a:schemeClr val="tx1"/>
                </a:solidFill>
                <a:effectLst/>
              </a:rPr>
              <a:t>PDR (</a:t>
            </a:r>
            <a:r>
              <a:rPr kumimoji="0" lang="en-US" altLang="en-US" sz="1400" b="1" i="0" u="none" strike="noStrike" cap="none" normalizeH="0" baseline="0" dirty="0" err="1">
                <a:ln>
                  <a:noFill/>
                </a:ln>
                <a:solidFill>
                  <a:schemeClr val="tx1"/>
                </a:solidFill>
                <a:effectLst/>
              </a:rPr>
              <a:t>Pandrug</a:t>
            </a:r>
            <a:r>
              <a:rPr kumimoji="0" lang="en-US" altLang="en-US" sz="1400" b="1" i="0" u="none" strike="noStrike" cap="none" normalizeH="0" baseline="0" dirty="0">
                <a:ln>
                  <a:noFill/>
                </a:ln>
                <a:solidFill>
                  <a:schemeClr val="tx1"/>
                </a:solidFill>
                <a:effectLst/>
              </a:rPr>
              <a:t>-Resistant)</a:t>
            </a:r>
            <a:r>
              <a:rPr kumimoji="0" lang="en-US" altLang="en-US" sz="1400" b="0" i="0" u="none" strike="noStrike" cap="none" normalizeH="0" baseline="0" dirty="0">
                <a:ln>
                  <a:noFill/>
                </a:ln>
                <a:solidFill>
                  <a:schemeClr val="tx1"/>
                </a:solidFill>
                <a:effectLst/>
              </a:rPr>
              <a:t>: </a:t>
            </a:r>
            <a:r>
              <a:rPr kumimoji="0" lang="en-US" altLang="en-US" sz="1400" b="0" i="0" u="none" strike="noStrike" cap="none" normalizeH="0" baseline="0" dirty="0" err="1">
                <a:ln>
                  <a:noFill/>
                </a:ln>
                <a:solidFill>
                  <a:schemeClr val="tx1"/>
                </a:solidFill>
                <a:effectLst/>
              </a:rPr>
              <a:t>resistenza</a:t>
            </a:r>
            <a:r>
              <a:rPr kumimoji="0" lang="en-US" altLang="en-US" sz="1400" b="0" i="0" u="none" strike="noStrike" cap="none" normalizeH="0" baseline="0" dirty="0">
                <a:ln>
                  <a:noFill/>
                </a:ln>
                <a:solidFill>
                  <a:schemeClr val="tx1"/>
                </a:solidFill>
                <a:effectLst/>
              </a:rPr>
              <a:t> a </a:t>
            </a:r>
            <a:r>
              <a:rPr kumimoji="0" lang="en-US" altLang="en-US" sz="1400" b="1" i="0" u="none" strike="noStrike" cap="none" normalizeH="0" baseline="0" dirty="0">
                <a:ln>
                  <a:noFill/>
                </a:ln>
                <a:solidFill>
                  <a:schemeClr val="tx1"/>
                </a:solidFill>
                <a:effectLst/>
              </a:rPr>
              <a:t>tutti </a:t>
            </a:r>
            <a:r>
              <a:rPr kumimoji="0" lang="en-US" altLang="en-US" sz="1400" b="1" i="0" u="none" strike="noStrike" cap="none" normalizeH="0" baseline="0" dirty="0" err="1">
                <a:ln>
                  <a:noFill/>
                </a:ln>
                <a:solidFill>
                  <a:schemeClr val="tx1"/>
                </a:solidFill>
                <a:effectLst/>
              </a:rPr>
              <a:t>gli</a:t>
            </a:r>
            <a:r>
              <a:rPr kumimoji="0" lang="en-US" altLang="en-US" sz="1400" b="1" i="0" u="none" strike="noStrike" cap="none" normalizeH="0" baseline="0" dirty="0">
                <a:ln>
                  <a:noFill/>
                </a:ln>
                <a:solidFill>
                  <a:schemeClr val="tx1"/>
                </a:solidFill>
                <a:effectLst/>
              </a:rPr>
              <a:t> </a:t>
            </a:r>
            <a:r>
              <a:rPr kumimoji="0" lang="en-US" altLang="en-US" sz="1400" b="1" i="0" u="none" strike="noStrike" cap="none" normalizeH="0" baseline="0" dirty="0" err="1">
                <a:ln>
                  <a:noFill/>
                </a:ln>
                <a:solidFill>
                  <a:schemeClr val="tx1"/>
                </a:solidFill>
                <a:effectLst/>
              </a:rPr>
              <a:t>agenti</a:t>
            </a:r>
            <a:r>
              <a:rPr kumimoji="0" lang="en-US" altLang="en-US" sz="1400" b="1" i="0" u="none" strike="noStrike" cap="none" normalizeH="0" baseline="0" dirty="0">
                <a:ln>
                  <a:noFill/>
                </a:ln>
                <a:solidFill>
                  <a:schemeClr val="tx1"/>
                </a:solidFill>
                <a:effectLst/>
              </a:rPr>
              <a:t> in </a:t>
            </a:r>
            <a:r>
              <a:rPr kumimoji="0" lang="en-US" altLang="en-US" sz="1400" b="1" i="0" u="none" strike="noStrike" cap="none" normalizeH="0" baseline="0" dirty="0" err="1">
                <a:ln>
                  <a:noFill/>
                </a:ln>
                <a:solidFill>
                  <a:schemeClr val="tx1"/>
                </a:solidFill>
                <a:effectLst/>
              </a:rPr>
              <a:t>tutte</a:t>
            </a:r>
            <a:r>
              <a:rPr kumimoji="0" lang="en-US" altLang="en-US" sz="1400" b="1" i="0" u="none" strike="noStrike" cap="none" normalizeH="0" baseline="0" dirty="0">
                <a:ln>
                  <a:noFill/>
                </a:ln>
                <a:solidFill>
                  <a:schemeClr val="tx1"/>
                </a:solidFill>
                <a:effectLst/>
              </a:rPr>
              <a:t> le </a:t>
            </a:r>
            <a:r>
              <a:rPr kumimoji="0" lang="en-US" altLang="en-US" sz="1400" b="1" i="0" u="none" strike="noStrike" cap="none" normalizeH="0" baseline="0" dirty="0" err="1">
                <a:ln>
                  <a:noFill/>
                </a:ln>
                <a:solidFill>
                  <a:schemeClr val="tx1"/>
                </a:solidFill>
                <a:effectLst/>
              </a:rPr>
              <a:t>classi</a:t>
            </a:r>
            <a:r>
              <a:rPr kumimoji="0" lang="en-US" altLang="en-US" sz="1400" b="1" i="0" u="none" strike="noStrike" cap="none" normalizeH="0" baseline="0" dirty="0">
                <a:ln>
                  <a:noFill/>
                </a:ln>
                <a:solidFill>
                  <a:schemeClr val="tx1"/>
                </a:solidFill>
                <a:effectLst/>
              </a:rPr>
              <a:t> </a:t>
            </a:r>
            <a:r>
              <a:rPr kumimoji="0" lang="en-US" altLang="en-US" sz="1400" b="1" i="0" u="none" strike="noStrike" cap="none" normalizeH="0" baseline="0" dirty="0" err="1">
                <a:ln>
                  <a:noFill/>
                </a:ln>
                <a:solidFill>
                  <a:schemeClr val="tx1"/>
                </a:solidFill>
                <a:effectLst/>
              </a:rPr>
              <a:t>antimicrobiche</a:t>
            </a:r>
            <a:r>
              <a:rPr kumimoji="0" lang="en-US" altLang="en-US" sz="1400" b="0" i="0" u="none" strike="noStrike" cap="none" normalizeH="0" baseline="0" dirty="0">
                <a:ln>
                  <a:noFill/>
                </a:ln>
                <a:solidFill>
                  <a:schemeClr val="tx1"/>
                </a:solidFill>
                <a:effectLst/>
              </a:rPr>
              <a:t> </a:t>
            </a:r>
            <a:r>
              <a:rPr kumimoji="0" lang="en-US" altLang="en-US" sz="1400" b="0" i="0" u="none" strike="noStrike" cap="none" normalizeH="0" baseline="0" dirty="0" err="1">
                <a:ln>
                  <a:noFill/>
                </a:ln>
                <a:solidFill>
                  <a:schemeClr val="tx1"/>
                </a:solidFill>
                <a:effectLst/>
              </a:rPr>
              <a:t>disponibili</a:t>
            </a:r>
            <a:r>
              <a:rPr kumimoji="0" lang="en-US" altLang="en-US" sz="1400" b="0" i="0" u="none" strike="noStrike" cap="none" normalizeH="0" baseline="0" dirty="0">
                <a:ln>
                  <a:noFill/>
                </a:ln>
                <a:solidFill>
                  <a:schemeClr val="tx1"/>
                </a:solidFill>
                <a:effectLst/>
              </a:rPr>
              <a:t> </a:t>
            </a:r>
          </a:p>
        </p:txBody>
      </p:sp>
      <p:grpSp>
        <p:nvGrpSpPr>
          <p:cNvPr id="18" name="Gruppo 17">
            <a:extLst>
              <a:ext uri="{FF2B5EF4-FFF2-40B4-BE49-F238E27FC236}">
                <a16:creationId xmlns:a16="http://schemas.microsoft.com/office/drawing/2014/main" id="{BBD842D9-BEA7-B7D4-BC99-D2C44226551D}"/>
              </a:ext>
            </a:extLst>
          </p:cNvPr>
          <p:cNvGrpSpPr/>
          <p:nvPr/>
        </p:nvGrpSpPr>
        <p:grpSpPr>
          <a:xfrm>
            <a:off x="819150" y="5906056"/>
            <a:ext cx="361905" cy="720000"/>
            <a:chOff x="817244" y="5934165"/>
            <a:chExt cx="361905" cy="720000"/>
          </a:xfrm>
        </p:grpSpPr>
        <p:cxnSp>
          <p:nvCxnSpPr>
            <p:cNvPr id="15" name="Connettore diritto 14">
              <a:extLst>
                <a:ext uri="{FF2B5EF4-FFF2-40B4-BE49-F238E27FC236}">
                  <a16:creationId xmlns:a16="http://schemas.microsoft.com/office/drawing/2014/main" id="{E53A59D0-74A0-4598-9A00-E0D239DF100E}"/>
                </a:ext>
              </a:extLst>
            </p:cNvPr>
            <p:cNvCxnSpPr/>
            <p:nvPr/>
          </p:nvCxnSpPr>
          <p:spPr>
            <a:xfrm>
              <a:off x="817244" y="5934165"/>
              <a:ext cx="3600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Connettore diritto 15">
              <a:extLst>
                <a:ext uri="{FF2B5EF4-FFF2-40B4-BE49-F238E27FC236}">
                  <a16:creationId xmlns:a16="http://schemas.microsoft.com/office/drawing/2014/main" id="{E424E453-8F80-F3BC-1975-A955C15D7A0A}"/>
                </a:ext>
              </a:extLst>
            </p:cNvPr>
            <p:cNvCxnSpPr/>
            <p:nvPr/>
          </p:nvCxnSpPr>
          <p:spPr>
            <a:xfrm>
              <a:off x="819149" y="6646625"/>
              <a:ext cx="3600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Connettore diritto 16">
              <a:extLst>
                <a:ext uri="{FF2B5EF4-FFF2-40B4-BE49-F238E27FC236}">
                  <a16:creationId xmlns:a16="http://schemas.microsoft.com/office/drawing/2014/main" id="{C7CEC558-FADF-DC3B-F61E-C1C86FDE52A1}"/>
                </a:ext>
              </a:extLst>
            </p:cNvPr>
            <p:cNvCxnSpPr>
              <a:cxnSpLocks/>
            </p:cNvCxnSpPr>
            <p:nvPr/>
          </p:nvCxnSpPr>
          <p:spPr>
            <a:xfrm rot="16200000">
              <a:off x="460738" y="6294165"/>
              <a:ext cx="7200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19" name="CasellaDiTesto 18">
            <a:extLst>
              <a:ext uri="{FF2B5EF4-FFF2-40B4-BE49-F238E27FC236}">
                <a16:creationId xmlns:a16="http://schemas.microsoft.com/office/drawing/2014/main" id="{B2594401-CDFB-B144-1029-E2A9FFD23CF0}"/>
              </a:ext>
            </a:extLst>
          </p:cNvPr>
          <p:cNvSpPr txBox="1"/>
          <p:nvPr/>
        </p:nvSpPr>
        <p:spPr>
          <a:xfrm>
            <a:off x="647857" y="5728598"/>
            <a:ext cx="113031" cy="1061829"/>
          </a:xfrm>
          <a:prstGeom prst="rect">
            <a:avLst/>
          </a:prstGeom>
          <a:noFill/>
        </p:spPr>
        <p:txBody>
          <a:bodyPr wrap="square" rtlCol="0">
            <a:spAutoFit/>
          </a:bodyPr>
          <a:lstStyle/>
          <a:p>
            <a:pPr algn="r"/>
            <a:r>
              <a:rPr lang="it-IT" sz="900" b="1" dirty="0">
                <a:latin typeface="+mj-lt"/>
              </a:rPr>
              <a:t>RICORDA</a:t>
            </a:r>
            <a:endParaRPr lang="en-GB" sz="900" b="1" dirty="0">
              <a:latin typeface="+mj-lt"/>
            </a:endParaRPr>
          </a:p>
        </p:txBody>
      </p:sp>
    </p:spTree>
    <p:extLst>
      <p:ext uri="{BB962C8B-B14F-4D97-AF65-F5344CB8AC3E}">
        <p14:creationId xmlns:p14="http://schemas.microsoft.com/office/powerpoint/2010/main" val="2564469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23580C3A-96CC-20C7-25B0-60794D4C5651}"/>
              </a:ext>
            </a:extLst>
          </p:cNvPr>
          <p:cNvSpPr txBox="1"/>
          <p:nvPr/>
        </p:nvSpPr>
        <p:spPr>
          <a:xfrm>
            <a:off x="1851601" y="1965202"/>
            <a:ext cx="1378267" cy="1631216"/>
          </a:xfrm>
          <a:prstGeom prst="rect">
            <a:avLst/>
          </a:prstGeom>
          <a:noFill/>
        </p:spPr>
        <p:txBody>
          <a:bodyPr wrap="square" rtlCol="0">
            <a:spAutoFit/>
          </a:bodyPr>
          <a:lstStyle/>
          <a:p>
            <a:r>
              <a:rPr lang="it-IT" sz="10000" b="1" dirty="0">
                <a:solidFill>
                  <a:schemeClr val="accent2">
                    <a:lumMod val="20000"/>
                    <a:lumOff val="80000"/>
                  </a:schemeClr>
                </a:solidFill>
                <a:latin typeface="Candara Light" panose="020E0502030303020204" pitchFamily="34" charset="0"/>
                <a:ea typeface="Calibri Light" panose="020F0302020204030204" pitchFamily="34" charset="0"/>
                <a:cs typeface="Calibri Light" panose="020F0302020204030204" pitchFamily="34" charset="0"/>
              </a:rPr>
              <a:t>3.</a:t>
            </a:r>
            <a:endParaRPr lang="en-GB" sz="10000" b="1" dirty="0">
              <a:solidFill>
                <a:schemeClr val="accent2">
                  <a:lumMod val="20000"/>
                  <a:lumOff val="80000"/>
                </a:schemeClr>
              </a:solidFill>
              <a:latin typeface="Candara Light" panose="020E0502030303020204" pitchFamily="34" charset="0"/>
              <a:ea typeface="Calibri Light" panose="020F0302020204030204" pitchFamily="34" charset="0"/>
              <a:cs typeface="Calibri Light" panose="020F0302020204030204" pitchFamily="34" charset="0"/>
            </a:endParaRPr>
          </a:p>
        </p:txBody>
      </p:sp>
      <p:sp>
        <p:nvSpPr>
          <p:cNvPr id="2" name="Titolo 1">
            <a:extLst>
              <a:ext uri="{FF2B5EF4-FFF2-40B4-BE49-F238E27FC236}">
                <a16:creationId xmlns:a16="http://schemas.microsoft.com/office/drawing/2014/main" id="{C0F75C0D-1F2E-5CDF-CF3B-CE131ECC0B80}"/>
              </a:ext>
            </a:extLst>
          </p:cNvPr>
          <p:cNvSpPr>
            <a:spLocks noGrp="1"/>
          </p:cNvSpPr>
          <p:nvPr>
            <p:ph type="title"/>
          </p:nvPr>
        </p:nvSpPr>
        <p:spPr>
          <a:xfrm>
            <a:off x="1678331" y="896683"/>
            <a:ext cx="2912330" cy="4979728"/>
          </a:xfrm>
        </p:spPr>
        <p:txBody>
          <a:bodyPr anchor="ctr">
            <a:normAutofit/>
          </a:bodyPr>
          <a:lstStyle/>
          <a:p>
            <a:pPr algn="r"/>
            <a:r>
              <a:rPr lang="it-IT" sz="4800" b="1" dirty="0">
                <a:solidFill>
                  <a:schemeClr val="accent1">
                    <a:lumMod val="50000"/>
                  </a:schemeClr>
                </a:solidFill>
                <a:latin typeface="Calibri Light" panose="020F0302020204030204" pitchFamily="34" charset="0"/>
                <a:ea typeface="Calibri Light" panose="020F0302020204030204" pitchFamily="34" charset="0"/>
                <a:cs typeface="Calibri Light" panose="020F0302020204030204" pitchFamily="34" charset="0"/>
              </a:rPr>
              <a:t>I </a:t>
            </a:r>
            <a:br>
              <a:rPr lang="it-IT" sz="4800" b="1" dirty="0">
                <a:solidFill>
                  <a:schemeClr val="accent1">
                    <a:lumMod val="50000"/>
                  </a:schemeClr>
                </a:solidFill>
                <a:latin typeface="Calibri Light" panose="020F0302020204030204" pitchFamily="34" charset="0"/>
                <a:ea typeface="Calibri Light" panose="020F0302020204030204" pitchFamily="34" charset="0"/>
                <a:cs typeface="Calibri Light" panose="020F0302020204030204" pitchFamily="34" charset="0"/>
              </a:rPr>
            </a:br>
            <a:r>
              <a:rPr lang="it-IT" sz="4800" b="1" dirty="0">
                <a:solidFill>
                  <a:schemeClr val="accent1">
                    <a:lumMod val="50000"/>
                  </a:schemeClr>
                </a:solidFill>
                <a:latin typeface="Calibri Light" panose="020F0302020204030204" pitchFamily="34" charset="0"/>
                <a:ea typeface="Calibri Light" panose="020F0302020204030204" pitchFamily="34" charset="0"/>
                <a:cs typeface="Calibri Light" panose="020F0302020204030204" pitchFamily="34" charset="0"/>
              </a:rPr>
              <a:t>FATTORI</a:t>
            </a:r>
            <a:br>
              <a:rPr lang="it-IT" sz="4800" b="1" dirty="0">
                <a:solidFill>
                  <a:schemeClr val="accent1">
                    <a:lumMod val="50000"/>
                  </a:schemeClr>
                </a:solidFill>
                <a:latin typeface="Calibri Light" panose="020F0302020204030204" pitchFamily="34" charset="0"/>
                <a:ea typeface="Calibri Light" panose="020F0302020204030204" pitchFamily="34" charset="0"/>
                <a:cs typeface="Calibri Light" panose="020F0302020204030204" pitchFamily="34" charset="0"/>
              </a:rPr>
            </a:br>
            <a:r>
              <a:rPr lang="it-IT" sz="4800" b="1" dirty="0">
                <a:solidFill>
                  <a:schemeClr val="accent1">
                    <a:lumMod val="50000"/>
                  </a:schemeClr>
                </a:solidFill>
                <a:latin typeface="Calibri Light" panose="020F0302020204030204" pitchFamily="34" charset="0"/>
                <a:ea typeface="Calibri Light" panose="020F0302020204030204" pitchFamily="34" charset="0"/>
                <a:cs typeface="Calibri Light" panose="020F0302020204030204" pitchFamily="34" charset="0"/>
              </a:rPr>
              <a:t> DI VIRULENZA</a:t>
            </a:r>
            <a:endParaRPr lang="en-GB" sz="4800" b="1" dirty="0">
              <a:solidFill>
                <a:schemeClr val="accent1">
                  <a:lumMod val="50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Segnaposto contenuto 2">
            <a:extLst>
              <a:ext uri="{FF2B5EF4-FFF2-40B4-BE49-F238E27FC236}">
                <a16:creationId xmlns:a16="http://schemas.microsoft.com/office/drawing/2014/main" id="{4FF82DA0-F55A-8BE1-5F23-A3B9C6F841B3}"/>
              </a:ext>
            </a:extLst>
          </p:cNvPr>
          <p:cNvSpPr>
            <a:spLocks noGrp="1"/>
          </p:cNvSpPr>
          <p:nvPr>
            <p:ph idx="1"/>
          </p:nvPr>
        </p:nvSpPr>
        <p:spPr>
          <a:xfrm>
            <a:off x="4971742" y="896683"/>
            <a:ext cx="5931644" cy="5064633"/>
          </a:xfrm>
        </p:spPr>
        <p:txBody>
          <a:bodyPr anchor="ctr">
            <a:normAutofit/>
          </a:bodyPr>
          <a:lstStyle/>
          <a:p>
            <a:pPr marL="0" indent="0" algn="just">
              <a:lnSpc>
                <a:spcPct val="150000"/>
              </a:lnSpc>
              <a:buNone/>
            </a:pPr>
            <a:r>
              <a:rPr lang="it-IT" sz="1800" dirty="0">
                <a:latin typeface="+mj-lt"/>
              </a:rPr>
              <a:t>L’insieme di molecole o componenti strutturali prodotti da patogeni che ne determinano la capacità di colonizzare l’ospite, penetrare nei tessuti, modulare o eludere la risposta immunitaria e indurre danno cellulare o tissutale. </a:t>
            </a:r>
          </a:p>
          <a:p>
            <a:pPr marL="0" indent="0" algn="just">
              <a:lnSpc>
                <a:spcPct val="150000"/>
              </a:lnSpc>
              <a:buNone/>
            </a:pPr>
            <a:r>
              <a:rPr lang="it-IT" sz="1800" dirty="0">
                <a:latin typeface="+mj-lt"/>
              </a:rPr>
              <a:t>Tali elementi contribuiscono in modo determinante alla patogenicità del microrganismo e al decorso clinico dell’infezione.</a:t>
            </a:r>
            <a:endParaRPr lang="en-GB" sz="1800" dirty="0">
              <a:latin typeface="+mj-lt"/>
            </a:endParaRPr>
          </a:p>
        </p:txBody>
      </p:sp>
      <p:cxnSp>
        <p:nvCxnSpPr>
          <p:cNvPr id="9" name="Connettore diritto 8">
            <a:extLst>
              <a:ext uri="{FF2B5EF4-FFF2-40B4-BE49-F238E27FC236}">
                <a16:creationId xmlns:a16="http://schemas.microsoft.com/office/drawing/2014/main" id="{D12DB736-9197-4A15-1FA6-A34D17CD4E84}"/>
              </a:ext>
            </a:extLst>
          </p:cNvPr>
          <p:cNvCxnSpPr/>
          <p:nvPr/>
        </p:nvCxnSpPr>
        <p:spPr>
          <a:xfrm>
            <a:off x="4590661" y="1455576"/>
            <a:ext cx="0" cy="4049485"/>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3799435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a:extLst>
              <a:ext uri="{FF2B5EF4-FFF2-40B4-BE49-F238E27FC236}">
                <a16:creationId xmlns:a16="http://schemas.microsoft.com/office/drawing/2014/main" id="{3DAB2CC6-0501-3562-AB37-6D3936C43D20}"/>
              </a:ext>
            </a:extLst>
          </p:cNvPr>
          <p:cNvSpPr txBox="1">
            <a:spLocks noChangeArrowheads="1"/>
          </p:cNvSpPr>
          <p:nvPr/>
        </p:nvSpPr>
        <p:spPr bwMode="auto">
          <a:xfrm>
            <a:off x="812412" y="1284514"/>
            <a:ext cx="8474075"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Osaka" charset="-128"/>
              </a:defRPr>
            </a:lvl1pPr>
            <a:lvl2pPr marL="742950" indent="-285750">
              <a:spcBef>
                <a:spcPct val="20000"/>
              </a:spcBef>
              <a:buChar char="–"/>
              <a:defRPr sz="2800">
                <a:solidFill>
                  <a:schemeClr val="tx1"/>
                </a:solidFill>
                <a:latin typeface="Times" panose="02020603050405020304" pitchFamily="18" charset="0"/>
                <a:ea typeface="Osaka" charset="-128"/>
              </a:defRPr>
            </a:lvl2pPr>
            <a:lvl3pPr marL="1143000" indent="-228600">
              <a:spcBef>
                <a:spcPct val="20000"/>
              </a:spcBef>
              <a:buChar char="•"/>
              <a:defRPr sz="2400">
                <a:solidFill>
                  <a:schemeClr val="tx1"/>
                </a:solidFill>
                <a:latin typeface="Times" panose="02020603050405020304" pitchFamily="18" charset="0"/>
                <a:ea typeface="Osaka" charset="-128"/>
              </a:defRPr>
            </a:lvl3pPr>
            <a:lvl4pPr marL="1600200" indent="-228600">
              <a:spcBef>
                <a:spcPct val="20000"/>
              </a:spcBef>
              <a:buChar char="–"/>
              <a:defRPr sz="2000">
                <a:solidFill>
                  <a:schemeClr val="tx1"/>
                </a:solidFill>
                <a:latin typeface="Times" panose="02020603050405020304" pitchFamily="18" charset="0"/>
                <a:ea typeface="Osaka" charset="-128"/>
              </a:defRPr>
            </a:lvl4pPr>
            <a:lvl5pPr marL="2057400" indent="-228600">
              <a:spcBef>
                <a:spcPct val="20000"/>
              </a:spcBef>
              <a:buChar char="»"/>
              <a:defRPr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Osaka" charset="-128"/>
              </a:defRPr>
            </a:lvl9pPr>
          </a:lstStyle>
          <a:p>
            <a:pPr>
              <a:spcBef>
                <a:spcPct val="0"/>
              </a:spcBef>
              <a:buFontTx/>
              <a:buNone/>
            </a:pPr>
            <a:endParaRPr lang="it-IT" altLang="it-IT" sz="2400" dirty="0">
              <a:solidFill>
                <a:schemeClr val="bg2">
                  <a:lumMod val="10000"/>
                </a:schemeClr>
              </a:solidFill>
              <a:latin typeface="+mj-lt"/>
            </a:endParaRPr>
          </a:p>
          <a:p>
            <a:pPr marL="342900" indent="-342900">
              <a:spcBef>
                <a:spcPct val="0"/>
              </a:spcBef>
              <a:buFont typeface="Wingdings" panose="05000000000000000000" pitchFamily="2" charset="2"/>
              <a:buChar char="v"/>
            </a:pPr>
            <a:r>
              <a:rPr lang="it-IT" altLang="it-IT" sz="2400" dirty="0">
                <a:solidFill>
                  <a:schemeClr val="bg2">
                    <a:lumMod val="10000"/>
                  </a:schemeClr>
                </a:solidFill>
                <a:latin typeface="+mj-lt"/>
              </a:rPr>
              <a:t>la capacità di </a:t>
            </a:r>
            <a:r>
              <a:rPr lang="it-IT" altLang="it-IT" sz="2400" u="sng" dirty="0">
                <a:solidFill>
                  <a:schemeClr val="bg2">
                    <a:lumMod val="10000"/>
                  </a:schemeClr>
                </a:solidFill>
                <a:latin typeface="+mj-lt"/>
              </a:rPr>
              <a:t>aderire</a:t>
            </a:r>
            <a:r>
              <a:rPr lang="it-IT" altLang="it-IT" sz="2400" dirty="0">
                <a:solidFill>
                  <a:schemeClr val="bg2">
                    <a:lumMod val="10000"/>
                  </a:schemeClr>
                </a:solidFill>
                <a:latin typeface="+mj-lt"/>
              </a:rPr>
              <a:t> a cellule e superfici, </a:t>
            </a:r>
          </a:p>
          <a:p>
            <a:pPr marL="342900" indent="-342900">
              <a:spcBef>
                <a:spcPct val="0"/>
              </a:spcBef>
              <a:buFont typeface="Wingdings" panose="05000000000000000000" pitchFamily="2" charset="2"/>
              <a:buChar char="v"/>
            </a:pPr>
            <a:endParaRPr lang="it-IT" altLang="it-IT" sz="2400" dirty="0">
              <a:solidFill>
                <a:schemeClr val="bg2">
                  <a:lumMod val="10000"/>
                </a:schemeClr>
              </a:solidFill>
              <a:latin typeface="+mj-lt"/>
            </a:endParaRPr>
          </a:p>
          <a:p>
            <a:pPr marL="342900" indent="-342900">
              <a:spcBef>
                <a:spcPct val="0"/>
              </a:spcBef>
              <a:buFont typeface="Wingdings" panose="05000000000000000000" pitchFamily="2" charset="2"/>
              <a:buChar char="v"/>
            </a:pPr>
            <a:r>
              <a:rPr lang="it-IT" altLang="it-IT" sz="2400" dirty="0">
                <a:solidFill>
                  <a:schemeClr val="bg2">
                    <a:lumMod val="10000"/>
                  </a:schemeClr>
                </a:solidFill>
                <a:latin typeface="+mj-lt"/>
              </a:rPr>
              <a:t>la capacità di </a:t>
            </a:r>
            <a:r>
              <a:rPr lang="it-IT" altLang="it-IT" sz="2400" u="sng" dirty="0">
                <a:solidFill>
                  <a:schemeClr val="bg2">
                    <a:lumMod val="10000"/>
                  </a:schemeClr>
                </a:solidFill>
                <a:latin typeface="+mj-lt"/>
              </a:rPr>
              <a:t>invadere </a:t>
            </a:r>
            <a:r>
              <a:rPr lang="it-IT" altLang="it-IT" sz="2400" dirty="0">
                <a:solidFill>
                  <a:schemeClr val="bg2">
                    <a:lumMod val="10000"/>
                  </a:schemeClr>
                </a:solidFill>
                <a:latin typeface="+mj-lt"/>
              </a:rPr>
              <a:t>le cellule dell’ospite,</a:t>
            </a:r>
          </a:p>
          <a:p>
            <a:pPr marL="342900" indent="-342900">
              <a:spcBef>
                <a:spcPct val="0"/>
              </a:spcBef>
              <a:buFont typeface="Wingdings" panose="05000000000000000000" pitchFamily="2" charset="2"/>
              <a:buChar char="v"/>
            </a:pPr>
            <a:endParaRPr lang="it-IT" altLang="it-IT" sz="2400" dirty="0">
              <a:solidFill>
                <a:schemeClr val="bg2">
                  <a:lumMod val="10000"/>
                </a:schemeClr>
              </a:solidFill>
              <a:latin typeface="+mj-lt"/>
            </a:endParaRPr>
          </a:p>
          <a:p>
            <a:pPr marL="342900" indent="-342900">
              <a:spcBef>
                <a:spcPct val="0"/>
              </a:spcBef>
              <a:buFont typeface="Wingdings" panose="05000000000000000000" pitchFamily="2" charset="2"/>
              <a:buChar char="v"/>
            </a:pPr>
            <a:r>
              <a:rPr lang="it-IT" altLang="it-IT" sz="2400" dirty="0">
                <a:solidFill>
                  <a:schemeClr val="bg2">
                    <a:lumMod val="10000"/>
                  </a:schemeClr>
                </a:solidFill>
                <a:latin typeface="+mj-lt"/>
              </a:rPr>
              <a:t>La capacità di </a:t>
            </a:r>
            <a:r>
              <a:rPr lang="it-IT" altLang="it-IT" sz="2400" u="sng" dirty="0">
                <a:solidFill>
                  <a:schemeClr val="bg2">
                    <a:lumMod val="10000"/>
                  </a:schemeClr>
                </a:solidFill>
                <a:latin typeface="+mj-lt"/>
              </a:rPr>
              <a:t>diffondere</a:t>
            </a:r>
            <a:r>
              <a:rPr lang="it-IT" altLang="it-IT" sz="2400" dirty="0">
                <a:solidFill>
                  <a:schemeClr val="bg2">
                    <a:lumMod val="10000"/>
                  </a:schemeClr>
                </a:solidFill>
                <a:latin typeface="+mj-lt"/>
              </a:rPr>
              <a:t> nei tessuti dell’ospite</a:t>
            </a:r>
          </a:p>
          <a:p>
            <a:pPr marL="342900" indent="-342900">
              <a:spcBef>
                <a:spcPct val="0"/>
              </a:spcBef>
              <a:buFont typeface="Wingdings" panose="05000000000000000000" pitchFamily="2" charset="2"/>
              <a:buChar char="v"/>
            </a:pPr>
            <a:endParaRPr lang="it-IT" altLang="it-IT" sz="2400" dirty="0">
              <a:solidFill>
                <a:schemeClr val="bg2">
                  <a:lumMod val="10000"/>
                </a:schemeClr>
              </a:solidFill>
              <a:latin typeface="+mj-lt"/>
            </a:endParaRPr>
          </a:p>
          <a:p>
            <a:pPr marL="342900" indent="-342900">
              <a:spcBef>
                <a:spcPct val="0"/>
              </a:spcBef>
              <a:buFont typeface="Wingdings" panose="05000000000000000000" pitchFamily="2" charset="2"/>
              <a:buChar char="v"/>
            </a:pPr>
            <a:r>
              <a:rPr lang="it-IT" altLang="it-IT" sz="2400" dirty="0">
                <a:solidFill>
                  <a:schemeClr val="bg2">
                    <a:lumMod val="10000"/>
                  </a:schemeClr>
                </a:solidFill>
                <a:latin typeface="+mj-lt"/>
              </a:rPr>
              <a:t>la capacità di acquisire ed </a:t>
            </a:r>
            <a:r>
              <a:rPr lang="it-IT" altLang="it-IT" sz="2400" u="sng" dirty="0">
                <a:solidFill>
                  <a:schemeClr val="bg2">
                    <a:lumMod val="10000"/>
                  </a:schemeClr>
                </a:solidFill>
                <a:latin typeface="+mj-lt"/>
              </a:rPr>
              <a:t>utilizzare risorse</a:t>
            </a:r>
            <a:r>
              <a:rPr lang="it-IT" altLang="it-IT" sz="2400" dirty="0">
                <a:solidFill>
                  <a:schemeClr val="bg2">
                    <a:lumMod val="10000"/>
                  </a:schemeClr>
                </a:solidFill>
                <a:latin typeface="+mj-lt"/>
              </a:rPr>
              <a:t> dell'ospite</a:t>
            </a:r>
          </a:p>
          <a:p>
            <a:pPr marL="342900" indent="-342900">
              <a:spcBef>
                <a:spcPct val="0"/>
              </a:spcBef>
              <a:buFont typeface="Wingdings" panose="05000000000000000000" pitchFamily="2" charset="2"/>
              <a:buChar char="v"/>
            </a:pPr>
            <a:endParaRPr lang="it-IT" altLang="it-IT" sz="2400" dirty="0">
              <a:solidFill>
                <a:schemeClr val="bg2">
                  <a:lumMod val="10000"/>
                </a:schemeClr>
              </a:solidFill>
              <a:latin typeface="+mj-lt"/>
            </a:endParaRPr>
          </a:p>
          <a:p>
            <a:pPr marL="342900" indent="-342900">
              <a:spcBef>
                <a:spcPct val="0"/>
              </a:spcBef>
              <a:buFont typeface="Wingdings" panose="05000000000000000000" pitchFamily="2" charset="2"/>
              <a:buChar char="v"/>
            </a:pPr>
            <a:r>
              <a:rPr lang="it-IT" altLang="it-IT" sz="2400" dirty="0">
                <a:solidFill>
                  <a:schemeClr val="bg2">
                    <a:lumMod val="10000"/>
                  </a:schemeClr>
                </a:solidFill>
                <a:latin typeface="+mj-lt"/>
              </a:rPr>
              <a:t>la capacità di </a:t>
            </a:r>
            <a:r>
              <a:rPr lang="it-IT" altLang="it-IT" sz="2400" u="sng" dirty="0">
                <a:solidFill>
                  <a:schemeClr val="bg2">
                    <a:lumMod val="10000"/>
                  </a:schemeClr>
                </a:solidFill>
                <a:latin typeface="+mj-lt"/>
              </a:rPr>
              <a:t>ridurre l'attivazione</a:t>
            </a:r>
            <a:r>
              <a:rPr lang="it-IT" altLang="it-IT" sz="2400" dirty="0">
                <a:solidFill>
                  <a:schemeClr val="bg2">
                    <a:lumMod val="10000"/>
                  </a:schemeClr>
                </a:solidFill>
                <a:latin typeface="+mj-lt"/>
              </a:rPr>
              <a:t> del complemento</a:t>
            </a:r>
          </a:p>
          <a:p>
            <a:pPr marL="342900" indent="-342900">
              <a:spcBef>
                <a:spcPct val="0"/>
              </a:spcBef>
              <a:buFont typeface="Wingdings" panose="05000000000000000000" pitchFamily="2" charset="2"/>
              <a:buChar char="v"/>
            </a:pPr>
            <a:endParaRPr lang="it-IT" altLang="it-IT" sz="2400" dirty="0">
              <a:solidFill>
                <a:schemeClr val="bg2">
                  <a:lumMod val="10000"/>
                </a:schemeClr>
              </a:solidFill>
              <a:latin typeface="+mj-lt"/>
            </a:endParaRPr>
          </a:p>
          <a:p>
            <a:pPr marL="342900" indent="-342900">
              <a:spcBef>
                <a:spcPct val="0"/>
              </a:spcBef>
              <a:buFont typeface="Wingdings" panose="05000000000000000000" pitchFamily="2" charset="2"/>
              <a:buChar char="v"/>
            </a:pPr>
            <a:r>
              <a:rPr lang="it-IT" altLang="it-IT" sz="2400" dirty="0">
                <a:solidFill>
                  <a:schemeClr val="bg2">
                    <a:lumMod val="10000"/>
                  </a:schemeClr>
                </a:solidFill>
                <a:latin typeface="+mj-lt"/>
              </a:rPr>
              <a:t>la capacità di distruggere i fagociti ed i tessuti e di </a:t>
            </a:r>
            <a:r>
              <a:rPr lang="it-IT" altLang="it-IT" sz="2400" u="sng" dirty="0">
                <a:solidFill>
                  <a:schemeClr val="bg2">
                    <a:lumMod val="10000"/>
                  </a:schemeClr>
                </a:solidFill>
                <a:latin typeface="+mj-lt"/>
              </a:rPr>
              <a:t>interferire con  il sistema immunitario</a:t>
            </a:r>
            <a:r>
              <a:rPr lang="it-IT" altLang="it-IT" sz="2400" dirty="0">
                <a:solidFill>
                  <a:schemeClr val="bg2">
                    <a:lumMod val="10000"/>
                  </a:schemeClr>
                </a:solidFill>
                <a:latin typeface="+mj-lt"/>
              </a:rPr>
              <a:t> fino ad evadere dalle difese dell'ospite.</a:t>
            </a:r>
          </a:p>
        </p:txBody>
      </p:sp>
      <p:sp>
        <p:nvSpPr>
          <p:cNvPr id="4" name="CasellaDiTesto 3">
            <a:extLst>
              <a:ext uri="{FF2B5EF4-FFF2-40B4-BE49-F238E27FC236}">
                <a16:creationId xmlns:a16="http://schemas.microsoft.com/office/drawing/2014/main" id="{8E3947C5-B7F7-50B2-0DE4-F9CA29C7F28F}"/>
              </a:ext>
            </a:extLst>
          </p:cNvPr>
          <p:cNvSpPr txBox="1"/>
          <p:nvPr/>
        </p:nvSpPr>
        <p:spPr>
          <a:xfrm>
            <a:off x="357856" y="136098"/>
            <a:ext cx="2156744" cy="1631216"/>
          </a:xfrm>
          <a:prstGeom prst="rect">
            <a:avLst/>
          </a:prstGeom>
          <a:noFill/>
        </p:spPr>
        <p:txBody>
          <a:bodyPr wrap="square" rtlCol="0">
            <a:spAutoFit/>
          </a:bodyPr>
          <a:lstStyle/>
          <a:p>
            <a:r>
              <a:rPr lang="it-IT" sz="10000" b="1" dirty="0">
                <a:solidFill>
                  <a:schemeClr val="accent2">
                    <a:lumMod val="20000"/>
                    <a:lumOff val="80000"/>
                  </a:schemeClr>
                </a:solidFill>
                <a:latin typeface="Candara Light" panose="020E0502030303020204" pitchFamily="34" charset="0"/>
                <a:ea typeface="Calibri Light" panose="020F0302020204030204" pitchFamily="34" charset="0"/>
                <a:cs typeface="Calibri Light" panose="020F0302020204030204" pitchFamily="34" charset="0"/>
              </a:rPr>
              <a:t>3..</a:t>
            </a:r>
            <a:endParaRPr lang="en-GB" sz="10000" b="1" dirty="0">
              <a:solidFill>
                <a:schemeClr val="accent2">
                  <a:lumMod val="20000"/>
                  <a:lumOff val="80000"/>
                </a:schemeClr>
              </a:solidFill>
              <a:latin typeface="Candara Light" panose="020E0502030303020204" pitchFamily="34" charset="0"/>
              <a:ea typeface="Calibri Light" panose="020F0302020204030204" pitchFamily="34" charset="0"/>
              <a:cs typeface="Calibri Light" panose="020F0302020204030204" pitchFamily="34" charset="0"/>
            </a:endParaRPr>
          </a:p>
        </p:txBody>
      </p:sp>
      <p:sp>
        <p:nvSpPr>
          <p:cNvPr id="5" name="Titolo 1">
            <a:extLst>
              <a:ext uri="{FF2B5EF4-FFF2-40B4-BE49-F238E27FC236}">
                <a16:creationId xmlns:a16="http://schemas.microsoft.com/office/drawing/2014/main" id="{1C346525-CD83-16B8-C1EA-2C70F82921FF}"/>
              </a:ext>
            </a:extLst>
          </p:cNvPr>
          <p:cNvSpPr txBox="1">
            <a:spLocks/>
          </p:cNvSpPr>
          <p:nvPr/>
        </p:nvSpPr>
        <p:spPr>
          <a:xfrm>
            <a:off x="812412" y="411389"/>
            <a:ext cx="5849646" cy="8731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800" b="1" dirty="0">
                <a:solidFill>
                  <a:srgbClr val="C00000"/>
                </a:solidFill>
              </a:rPr>
              <a:t>I PRINCIPALI FATTORI CHE RENDONO PATOGENO UN MICRORGANISMO</a:t>
            </a:r>
            <a:endParaRPr lang="en-GB" sz="2800" b="1" dirty="0">
              <a:solidFill>
                <a:srgbClr val="C00000"/>
              </a:solidFill>
            </a:endParaRPr>
          </a:p>
        </p:txBody>
      </p:sp>
    </p:spTree>
    <p:extLst>
      <p:ext uri="{BB962C8B-B14F-4D97-AF65-F5344CB8AC3E}">
        <p14:creationId xmlns:p14="http://schemas.microsoft.com/office/powerpoint/2010/main" val="976807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CFD6CDA9-808F-E4B6-A9E2-0015E54DE7FA}"/>
              </a:ext>
            </a:extLst>
          </p:cNvPr>
          <p:cNvSpPr txBox="1">
            <a:spLocks noChangeArrowheads="1"/>
          </p:cNvSpPr>
          <p:nvPr/>
        </p:nvSpPr>
        <p:spPr bwMode="auto">
          <a:xfrm>
            <a:off x="793750" y="1703133"/>
            <a:ext cx="4583627" cy="4528291"/>
          </a:xfrm>
          <a:prstGeom prst="rect">
            <a:avLst/>
          </a:prstGeom>
          <a:noFill/>
          <a:ln>
            <a:noFill/>
          </a:ln>
          <a:effectLst/>
        </p:spPr>
        <p:txBody>
          <a:bodyPr wrap="none">
            <a:spAutoFit/>
          </a:bodyP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pPr>
              <a:lnSpc>
                <a:spcPct val="130000"/>
              </a:lnSpc>
              <a:defRPr/>
            </a:pPr>
            <a:r>
              <a:rPr lang="it-IT" altLang="it-IT" sz="2800" dirty="0">
                <a:ln w="0"/>
                <a:effectLst>
                  <a:outerShdw blurRad="38100" dist="19050" dir="2700000" algn="tl" rotWithShape="0">
                    <a:schemeClr val="dk1">
                      <a:alpha val="40000"/>
                    </a:schemeClr>
                  </a:outerShdw>
                </a:effectLst>
                <a:latin typeface="+mj-lt"/>
              </a:rPr>
              <a:t>- Adesione</a:t>
            </a:r>
          </a:p>
          <a:p>
            <a:pPr>
              <a:lnSpc>
                <a:spcPct val="130000"/>
              </a:lnSpc>
              <a:defRPr/>
            </a:pPr>
            <a:r>
              <a:rPr lang="it-IT" altLang="it-IT" sz="2800" dirty="0">
                <a:ln w="0"/>
                <a:effectLst>
                  <a:outerShdw blurRad="38100" dist="19050" dir="2700000" algn="tl" rotWithShape="0">
                    <a:schemeClr val="dk1">
                      <a:alpha val="40000"/>
                    </a:schemeClr>
                  </a:outerShdw>
                </a:effectLst>
                <a:latin typeface="+mj-lt"/>
              </a:rPr>
              <a:t>- Produzione di aggressine</a:t>
            </a:r>
          </a:p>
          <a:p>
            <a:pPr>
              <a:lnSpc>
                <a:spcPct val="130000"/>
              </a:lnSpc>
              <a:defRPr/>
            </a:pPr>
            <a:r>
              <a:rPr lang="it-IT" altLang="it-IT" sz="2800" dirty="0">
                <a:ln w="0"/>
                <a:effectLst>
                  <a:outerShdw blurRad="38100" dist="19050" dir="2700000" algn="tl" rotWithShape="0">
                    <a:schemeClr val="dk1">
                      <a:alpha val="40000"/>
                    </a:schemeClr>
                  </a:outerShdw>
                </a:effectLst>
                <a:latin typeface="+mj-lt"/>
              </a:rPr>
              <a:t>- Capsula</a:t>
            </a:r>
          </a:p>
          <a:p>
            <a:pPr>
              <a:lnSpc>
                <a:spcPct val="130000"/>
              </a:lnSpc>
              <a:defRPr/>
            </a:pPr>
            <a:r>
              <a:rPr lang="it-IT" altLang="it-IT" sz="2800" dirty="0">
                <a:ln w="0"/>
                <a:effectLst>
                  <a:outerShdw blurRad="38100" dist="19050" dir="2700000" algn="tl" rotWithShape="0">
                    <a:schemeClr val="dk1">
                      <a:alpha val="40000"/>
                    </a:schemeClr>
                  </a:outerShdw>
                </a:effectLst>
                <a:latin typeface="+mj-lt"/>
              </a:rPr>
              <a:t>- Invasività</a:t>
            </a:r>
          </a:p>
          <a:p>
            <a:pPr>
              <a:lnSpc>
                <a:spcPct val="130000"/>
              </a:lnSpc>
              <a:defRPr/>
            </a:pPr>
            <a:r>
              <a:rPr lang="it-IT" altLang="it-IT" sz="2800" dirty="0">
                <a:ln w="0"/>
                <a:effectLst>
                  <a:outerShdw blurRad="38100" dist="19050" dir="2700000" algn="tl" rotWithShape="0">
                    <a:schemeClr val="dk1">
                      <a:alpha val="40000"/>
                    </a:schemeClr>
                  </a:outerShdw>
                </a:effectLst>
                <a:latin typeface="+mj-lt"/>
              </a:rPr>
              <a:t>- Tossine ed enzimi degradativi</a:t>
            </a:r>
          </a:p>
          <a:p>
            <a:pPr>
              <a:lnSpc>
                <a:spcPct val="130000"/>
              </a:lnSpc>
              <a:defRPr/>
            </a:pPr>
            <a:r>
              <a:rPr lang="it-IT" altLang="it-IT" sz="2800" dirty="0">
                <a:ln w="0"/>
                <a:effectLst>
                  <a:outerShdw blurRad="38100" dist="19050" dir="2700000" algn="tl" rotWithShape="0">
                    <a:schemeClr val="dk1">
                      <a:alpha val="40000"/>
                    </a:schemeClr>
                  </a:outerShdw>
                </a:effectLst>
                <a:latin typeface="+mj-lt"/>
              </a:rPr>
              <a:t>- Resistenza agli antibiotici</a:t>
            </a:r>
          </a:p>
          <a:p>
            <a:pPr>
              <a:lnSpc>
                <a:spcPct val="130000"/>
              </a:lnSpc>
              <a:defRPr/>
            </a:pPr>
            <a:r>
              <a:rPr lang="it-IT" altLang="it-IT" sz="2800" dirty="0">
                <a:ln w="0"/>
                <a:effectLst>
                  <a:outerShdw blurRad="38100" dist="19050" dir="2700000" algn="tl" rotWithShape="0">
                    <a:schemeClr val="dk1">
                      <a:alpha val="40000"/>
                    </a:schemeClr>
                  </a:outerShdw>
                </a:effectLst>
                <a:latin typeface="+mj-lt"/>
              </a:rPr>
              <a:t>- Capacità di formare biofilm</a:t>
            </a:r>
          </a:p>
          <a:p>
            <a:pPr>
              <a:lnSpc>
                <a:spcPct val="130000"/>
              </a:lnSpc>
              <a:defRPr/>
            </a:pPr>
            <a:r>
              <a:rPr lang="it-IT" altLang="it-IT" sz="2800" dirty="0">
                <a:ln w="0"/>
                <a:effectLst>
                  <a:outerShdw blurRad="38100" dist="19050" dir="2700000" algn="tl" rotWithShape="0">
                    <a:schemeClr val="dk1">
                      <a:alpha val="40000"/>
                    </a:schemeClr>
                  </a:outerShdw>
                </a:effectLst>
                <a:latin typeface="+mj-lt"/>
              </a:rPr>
              <a:t>- etc....</a:t>
            </a:r>
          </a:p>
        </p:txBody>
      </p:sp>
      <p:sp>
        <p:nvSpPr>
          <p:cNvPr id="4" name="CasellaDiTesto 3">
            <a:extLst>
              <a:ext uri="{FF2B5EF4-FFF2-40B4-BE49-F238E27FC236}">
                <a16:creationId xmlns:a16="http://schemas.microsoft.com/office/drawing/2014/main" id="{796F88A2-21E3-CEEA-68A1-4C04E1EA4875}"/>
              </a:ext>
            </a:extLst>
          </p:cNvPr>
          <p:cNvSpPr txBox="1"/>
          <p:nvPr/>
        </p:nvSpPr>
        <p:spPr>
          <a:xfrm>
            <a:off x="357856" y="136098"/>
            <a:ext cx="2156744" cy="1631216"/>
          </a:xfrm>
          <a:prstGeom prst="rect">
            <a:avLst/>
          </a:prstGeom>
          <a:noFill/>
        </p:spPr>
        <p:txBody>
          <a:bodyPr wrap="square" rtlCol="0">
            <a:spAutoFit/>
          </a:bodyPr>
          <a:lstStyle/>
          <a:p>
            <a:r>
              <a:rPr lang="it-IT" sz="10000" b="1" dirty="0">
                <a:solidFill>
                  <a:schemeClr val="accent2">
                    <a:lumMod val="20000"/>
                    <a:lumOff val="80000"/>
                  </a:schemeClr>
                </a:solidFill>
                <a:latin typeface="Candara Light" panose="020E0502030303020204" pitchFamily="34" charset="0"/>
                <a:ea typeface="Calibri Light" panose="020F0302020204030204" pitchFamily="34" charset="0"/>
                <a:cs typeface="Calibri Light" panose="020F0302020204030204" pitchFamily="34" charset="0"/>
              </a:rPr>
              <a:t>3..</a:t>
            </a:r>
            <a:endParaRPr lang="en-GB" sz="10000" b="1" dirty="0">
              <a:solidFill>
                <a:schemeClr val="accent2">
                  <a:lumMod val="20000"/>
                  <a:lumOff val="80000"/>
                </a:schemeClr>
              </a:solidFill>
              <a:latin typeface="Candara Light" panose="020E0502030303020204" pitchFamily="34" charset="0"/>
              <a:ea typeface="Calibri Light" panose="020F0302020204030204" pitchFamily="34" charset="0"/>
              <a:cs typeface="Calibri Light" panose="020F0302020204030204" pitchFamily="34" charset="0"/>
            </a:endParaRPr>
          </a:p>
        </p:txBody>
      </p:sp>
      <p:sp>
        <p:nvSpPr>
          <p:cNvPr id="5" name="Titolo 1">
            <a:extLst>
              <a:ext uri="{FF2B5EF4-FFF2-40B4-BE49-F238E27FC236}">
                <a16:creationId xmlns:a16="http://schemas.microsoft.com/office/drawing/2014/main" id="{17E3FB99-78FB-B565-DCCF-7CF68C70B2AF}"/>
              </a:ext>
            </a:extLst>
          </p:cNvPr>
          <p:cNvSpPr txBox="1">
            <a:spLocks/>
          </p:cNvSpPr>
          <p:nvPr/>
        </p:nvSpPr>
        <p:spPr>
          <a:xfrm>
            <a:off x="793750" y="626576"/>
            <a:ext cx="7820025" cy="8731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800" b="1" dirty="0">
                <a:solidFill>
                  <a:srgbClr val="C00000"/>
                </a:solidFill>
              </a:rPr>
              <a:t>I PRINCIPALI FATTORI DI VIRULENZA DEI BATTERI</a:t>
            </a:r>
            <a:endParaRPr lang="en-GB" sz="2800" b="1" dirty="0">
              <a:solidFill>
                <a:srgbClr val="C00000"/>
              </a:solidFill>
            </a:endParaRPr>
          </a:p>
        </p:txBody>
      </p:sp>
    </p:spTree>
    <p:extLst>
      <p:ext uri="{BB962C8B-B14F-4D97-AF65-F5344CB8AC3E}">
        <p14:creationId xmlns:p14="http://schemas.microsoft.com/office/powerpoint/2010/main" val="1993161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23580C3A-96CC-20C7-25B0-60794D4C5651}"/>
              </a:ext>
            </a:extLst>
          </p:cNvPr>
          <p:cNvSpPr txBox="1"/>
          <p:nvPr/>
        </p:nvSpPr>
        <p:spPr>
          <a:xfrm>
            <a:off x="1177976" y="2002524"/>
            <a:ext cx="1378267" cy="1631216"/>
          </a:xfrm>
          <a:prstGeom prst="rect">
            <a:avLst/>
          </a:prstGeom>
          <a:noFill/>
        </p:spPr>
        <p:txBody>
          <a:bodyPr wrap="square" rtlCol="0">
            <a:spAutoFit/>
          </a:bodyPr>
          <a:lstStyle/>
          <a:p>
            <a:r>
              <a:rPr lang="it-IT" sz="10000" b="1" dirty="0">
                <a:solidFill>
                  <a:schemeClr val="accent2">
                    <a:lumMod val="20000"/>
                    <a:lumOff val="80000"/>
                  </a:schemeClr>
                </a:solidFill>
                <a:latin typeface="Candara Light" panose="020E0502030303020204" pitchFamily="34" charset="0"/>
                <a:ea typeface="Calibri Light" panose="020F0302020204030204" pitchFamily="34" charset="0"/>
                <a:cs typeface="Calibri Light" panose="020F0302020204030204" pitchFamily="34" charset="0"/>
              </a:rPr>
              <a:t>4.</a:t>
            </a:r>
            <a:endParaRPr lang="en-GB" sz="10000" b="1" dirty="0">
              <a:solidFill>
                <a:schemeClr val="accent2">
                  <a:lumMod val="20000"/>
                  <a:lumOff val="80000"/>
                </a:schemeClr>
              </a:solidFill>
              <a:latin typeface="Candara Light" panose="020E0502030303020204" pitchFamily="34" charset="0"/>
              <a:ea typeface="Calibri Light" panose="020F0302020204030204" pitchFamily="34" charset="0"/>
              <a:cs typeface="Calibri Light" panose="020F0302020204030204" pitchFamily="34" charset="0"/>
            </a:endParaRPr>
          </a:p>
        </p:txBody>
      </p:sp>
      <p:sp>
        <p:nvSpPr>
          <p:cNvPr id="2" name="Titolo 1">
            <a:extLst>
              <a:ext uri="{FF2B5EF4-FFF2-40B4-BE49-F238E27FC236}">
                <a16:creationId xmlns:a16="http://schemas.microsoft.com/office/drawing/2014/main" id="{C0F75C0D-1F2E-5CDF-CF3B-CE131ECC0B80}"/>
              </a:ext>
            </a:extLst>
          </p:cNvPr>
          <p:cNvSpPr>
            <a:spLocks noGrp="1"/>
          </p:cNvSpPr>
          <p:nvPr>
            <p:ph type="title"/>
          </p:nvPr>
        </p:nvSpPr>
        <p:spPr>
          <a:xfrm>
            <a:off x="1007706" y="939135"/>
            <a:ext cx="3582955" cy="4979728"/>
          </a:xfrm>
        </p:spPr>
        <p:txBody>
          <a:bodyPr anchor="ctr">
            <a:normAutofit/>
          </a:bodyPr>
          <a:lstStyle/>
          <a:p>
            <a:pPr algn="r"/>
            <a:r>
              <a:rPr lang="it-IT" sz="4800" b="1" dirty="0">
                <a:solidFill>
                  <a:schemeClr val="accent1">
                    <a:lumMod val="50000"/>
                  </a:schemeClr>
                </a:solidFill>
                <a:latin typeface="Calibri Light" panose="020F0302020204030204" pitchFamily="34" charset="0"/>
                <a:ea typeface="Calibri Light" panose="020F0302020204030204" pitchFamily="34" charset="0"/>
                <a:cs typeface="Calibri Light" panose="020F0302020204030204" pitchFamily="34" charset="0"/>
              </a:rPr>
              <a:t>STRATEGIE</a:t>
            </a:r>
            <a:br>
              <a:rPr lang="it-IT" sz="4800" b="1" dirty="0">
                <a:solidFill>
                  <a:schemeClr val="accent1">
                    <a:lumMod val="50000"/>
                  </a:schemeClr>
                </a:solidFill>
                <a:latin typeface="Calibri Light" panose="020F0302020204030204" pitchFamily="34" charset="0"/>
                <a:ea typeface="Calibri Light" panose="020F0302020204030204" pitchFamily="34" charset="0"/>
                <a:cs typeface="Calibri Light" panose="020F0302020204030204" pitchFamily="34" charset="0"/>
              </a:rPr>
            </a:br>
            <a:r>
              <a:rPr lang="it-IT" sz="4800" b="1" dirty="0">
                <a:solidFill>
                  <a:schemeClr val="accent1">
                    <a:lumMod val="50000"/>
                  </a:schemeClr>
                </a:solidFill>
                <a:latin typeface="Calibri Light" panose="020F0302020204030204" pitchFamily="34" charset="0"/>
                <a:ea typeface="Calibri Light" panose="020F0302020204030204" pitchFamily="34" charset="0"/>
                <a:cs typeface="Calibri Light" panose="020F0302020204030204" pitchFamily="34" charset="0"/>
              </a:rPr>
              <a:t> ALTERNATIVE</a:t>
            </a:r>
            <a:endParaRPr lang="en-GB" sz="4800" b="1" dirty="0">
              <a:solidFill>
                <a:schemeClr val="accent1">
                  <a:lumMod val="50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Segnaposto contenuto 2">
            <a:extLst>
              <a:ext uri="{FF2B5EF4-FFF2-40B4-BE49-F238E27FC236}">
                <a16:creationId xmlns:a16="http://schemas.microsoft.com/office/drawing/2014/main" id="{4FF82DA0-F55A-8BE1-5F23-A3B9C6F841B3}"/>
              </a:ext>
            </a:extLst>
          </p:cNvPr>
          <p:cNvSpPr>
            <a:spLocks noGrp="1"/>
          </p:cNvSpPr>
          <p:nvPr>
            <p:ph idx="1"/>
          </p:nvPr>
        </p:nvSpPr>
        <p:spPr>
          <a:xfrm>
            <a:off x="4971742" y="896683"/>
            <a:ext cx="5931644" cy="5064633"/>
          </a:xfrm>
        </p:spPr>
        <p:txBody>
          <a:bodyPr anchor="ctr">
            <a:normAutofit/>
          </a:bodyPr>
          <a:lstStyle/>
          <a:p>
            <a:pPr marL="0" indent="0" algn="just">
              <a:lnSpc>
                <a:spcPct val="150000"/>
              </a:lnSpc>
              <a:buNone/>
            </a:pPr>
            <a:r>
              <a:rPr lang="it-IT" sz="1800" dirty="0">
                <a:latin typeface="+mj-lt"/>
              </a:rPr>
              <a:t>Approcci di terapia o profilassi che mirano a prevenire o trattare le infezioni batteriche senza ricorrere direttamente agli antibiotici tradizionali, al fine di ridurre l'insorgenza di resistenze antimicrobiche. </a:t>
            </a:r>
          </a:p>
          <a:p>
            <a:pPr marL="0" indent="0" algn="just">
              <a:lnSpc>
                <a:spcPct val="150000"/>
              </a:lnSpc>
              <a:buNone/>
            </a:pPr>
            <a:r>
              <a:rPr lang="it-IT" sz="1800" dirty="0">
                <a:latin typeface="+mj-lt"/>
              </a:rPr>
              <a:t>Queste strategie includono composti che potenziano il sistema immunitario o inibiscono specifici fattori di virulenza batterica.</a:t>
            </a:r>
            <a:endParaRPr lang="en-GB" sz="1800" dirty="0">
              <a:latin typeface="+mj-lt"/>
            </a:endParaRPr>
          </a:p>
        </p:txBody>
      </p:sp>
      <p:cxnSp>
        <p:nvCxnSpPr>
          <p:cNvPr id="9" name="Connettore diritto 8">
            <a:extLst>
              <a:ext uri="{FF2B5EF4-FFF2-40B4-BE49-F238E27FC236}">
                <a16:creationId xmlns:a16="http://schemas.microsoft.com/office/drawing/2014/main" id="{D12DB736-9197-4A15-1FA6-A34D17CD4E84}"/>
              </a:ext>
            </a:extLst>
          </p:cNvPr>
          <p:cNvCxnSpPr/>
          <p:nvPr/>
        </p:nvCxnSpPr>
        <p:spPr>
          <a:xfrm>
            <a:off x="4590661" y="1455576"/>
            <a:ext cx="0" cy="4049485"/>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075165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23580C3A-96CC-20C7-25B0-60794D4C5651}"/>
              </a:ext>
            </a:extLst>
          </p:cNvPr>
          <p:cNvSpPr txBox="1"/>
          <p:nvPr/>
        </p:nvSpPr>
        <p:spPr>
          <a:xfrm>
            <a:off x="1558594" y="2068161"/>
            <a:ext cx="1378267" cy="1631216"/>
          </a:xfrm>
          <a:prstGeom prst="rect">
            <a:avLst/>
          </a:prstGeom>
          <a:noFill/>
        </p:spPr>
        <p:txBody>
          <a:bodyPr wrap="square" rtlCol="0">
            <a:spAutoFit/>
          </a:bodyPr>
          <a:lstStyle/>
          <a:p>
            <a:r>
              <a:rPr lang="it-IT" sz="10000" b="1" dirty="0">
                <a:solidFill>
                  <a:schemeClr val="accent2">
                    <a:lumMod val="60000"/>
                    <a:lumOff val="40000"/>
                  </a:schemeClr>
                </a:solidFill>
                <a:latin typeface="Candara Light" panose="020E0502030303020204" pitchFamily="34" charset="0"/>
              </a:rPr>
              <a:t>1.</a:t>
            </a:r>
            <a:endParaRPr lang="en-GB" sz="9000" b="1" dirty="0">
              <a:solidFill>
                <a:schemeClr val="accent2">
                  <a:lumMod val="60000"/>
                  <a:lumOff val="40000"/>
                </a:schemeClr>
              </a:solidFill>
              <a:latin typeface="Candara Light" panose="020E0502030303020204" pitchFamily="34" charset="0"/>
            </a:endParaRPr>
          </a:p>
        </p:txBody>
      </p:sp>
      <p:sp>
        <p:nvSpPr>
          <p:cNvPr id="2" name="Titolo 1">
            <a:extLst>
              <a:ext uri="{FF2B5EF4-FFF2-40B4-BE49-F238E27FC236}">
                <a16:creationId xmlns:a16="http://schemas.microsoft.com/office/drawing/2014/main" id="{C0F75C0D-1F2E-5CDF-CF3B-CE131ECC0B80}"/>
              </a:ext>
            </a:extLst>
          </p:cNvPr>
          <p:cNvSpPr>
            <a:spLocks noGrp="1"/>
          </p:cNvSpPr>
          <p:nvPr>
            <p:ph type="title"/>
          </p:nvPr>
        </p:nvSpPr>
        <p:spPr>
          <a:xfrm>
            <a:off x="1022593" y="939135"/>
            <a:ext cx="3568068" cy="4979728"/>
          </a:xfrm>
        </p:spPr>
        <p:txBody>
          <a:bodyPr anchor="ctr">
            <a:normAutofit/>
          </a:bodyPr>
          <a:lstStyle/>
          <a:p>
            <a:pPr algn="r"/>
            <a:r>
              <a:rPr lang="it-IT" sz="4800" b="1" dirty="0">
                <a:solidFill>
                  <a:schemeClr val="accent1">
                    <a:lumMod val="50000"/>
                  </a:schemeClr>
                </a:solidFill>
                <a:latin typeface="Calibri Light" panose="020F0302020204030204" pitchFamily="34" charset="0"/>
                <a:ea typeface="Calibri Light" panose="020F0302020204030204" pitchFamily="34" charset="0"/>
                <a:cs typeface="Calibri Light" panose="020F0302020204030204" pitchFamily="34" charset="0"/>
              </a:rPr>
              <a:t>La </a:t>
            </a:r>
            <a:br>
              <a:rPr lang="it-IT" sz="4800" b="1" dirty="0">
                <a:solidFill>
                  <a:schemeClr val="accent1">
                    <a:lumMod val="50000"/>
                  </a:schemeClr>
                </a:solidFill>
                <a:latin typeface="Calibri Light" panose="020F0302020204030204" pitchFamily="34" charset="0"/>
                <a:ea typeface="Calibri Light" panose="020F0302020204030204" pitchFamily="34" charset="0"/>
                <a:cs typeface="Calibri Light" panose="020F0302020204030204" pitchFamily="34" charset="0"/>
              </a:rPr>
            </a:br>
            <a:r>
              <a:rPr lang="it-IT" sz="4800" b="1" dirty="0">
                <a:solidFill>
                  <a:schemeClr val="accent1">
                    <a:lumMod val="50000"/>
                  </a:schemeClr>
                </a:solidFill>
                <a:latin typeface="Calibri Light" panose="020F0302020204030204" pitchFamily="34" charset="0"/>
                <a:ea typeface="Calibri Light" panose="020F0302020204030204" pitchFamily="34" charset="0"/>
                <a:cs typeface="Calibri Light" panose="020F0302020204030204" pitchFamily="34" charset="0"/>
              </a:rPr>
              <a:t>Resistenza Antimicrobica (AMR)</a:t>
            </a:r>
            <a:endParaRPr lang="en-GB" sz="4800" b="1" dirty="0">
              <a:solidFill>
                <a:schemeClr val="accent1">
                  <a:lumMod val="50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Segnaposto contenuto 2">
            <a:extLst>
              <a:ext uri="{FF2B5EF4-FFF2-40B4-BE49-F238E27FC236}">
                <a16:creationId xmlns:a16="http://schemas.microsoft.com/office/drawing/2014/main" id="{4FF82DA0-F55A-8BE1-5F23-A3B9C6F841B3}"/>
              </a:ext>
            </a:extLst>
          </p:cNvPr>
          <p:cNvSpPr>
            <a:spLocks noGrp="1"/>
          </p:cNvSpPr>
          <p:nvPr>
            <p:ph idx="1"/>
          </p:nvPr>
        </p:nvSpPr>
        <p:spPr>
          <a:xfrm>
            <a:off x="4971742" y="896683"/>
            <a:ext cx="5931644" cy="5064633"/>
          </a:xfrm>
        </p:spPr>
        <p:txBody>
          <a:bodyPr anchor="ctr">
            <a:normAutofit/>
          </a:bodyPr>
          <a:lstStyle/>
          <a:p>
            <a:pPr marL="0" indent="0" algn="just">
              <a:lnSpc>
                <a:spcPct val="150000"/>
              </a:lnSpc>
              <a:buNone/>
            </a:pPr>
            <a:r>
              <a:rPr lang="it-IT" sz="1800" dirty="0">
                <a:solidFill>
                  <a:srgbClr val="3C4245"/>
                </a:solidFill>
                <a:latin typeface="Calibri Light" panose="020F0302020204030204" pitchFamily="34" charset="0"/>
                <a:ea typeface="Calibri Light" panose="020F0302020204030204" pitchFamily="34" charset="0"/>
                <a:cs typeface="Calibri Light" panose="020F0302020204030204" pitchFamily="34" charset="0"/>
              </a:rPr>
              <a:t>L’</a:t>
            </a:r>
            <a:r>
              <a:rPr lang="it-IT" sz="1800" b="0" i="0" dirty="0">
                <a:solidFill>
                  <a:srgbClr val="3C4245"/>
                </a:solidFill>
                <a:effectLst/>
                <a:latin typeface="Calibri Light" panose="020F0302020204030204" pitchFamily="34" charset="0"/>
                <a:ea typeface="Calibri Light" panose="020F0302020204030204" pitchFamily="34" charset="0"/>
                <a:cs typeface="Calibri Light" panose="020F0302020204030204" pitchFamily="34" charset="0"/>
              </a:rPr>
              <a:t>AMR si verifica quando batteri, virus, funghi e parassiti non rispondono più ai farmaci antimicrobici. A causa della resistenza ai farmaci, le terapie diventano inefficaci e le infezioni diventano difficili o impossibili da trattare, aumentando il rischio di diffusione della malattia, malattie gravi, disabilità e morte.</a:t>
            </a:r>
          </a:p>
          <a:p>
            <a:pPr marL="0" indent="0" algn="just">
              <a:lnSpc>
                <a:spcPct val="150000"/>
              </a:lnSpc>
              <a:buNone/>
            </a:pPr>
            <a:r>
              <a:rPr lang="it-IT" sz="1800" b="0" i="0" dirty="0">
                <a:solidFill>
                  <a:srgbClr val="222222"/>
                </a:solidFill>
                <a:effectLst/>
                <a:latin typeface="Harding"/>
              </a:rPr>
              <a:t> </a:t>
            </a:r>
            <a:r>
              <a:rPr lang="it-IT" sz="1800" b="0" i="0" dirty="0">
                <a:solidFill>
                  <a:srgbClr val="222222"/>
                </a:solidFill>
                <a:effectLst/>
                <a:latin typeface="+mj-lt"/>
              </a:rPr>
              <a:t>La resistenza agli antibiotici minaccia un ritorno all'era </a:t>
            </a:r>
            <a:r>
              <a:rPr lang="it-IT" sz="1800" b="0" i="0" dirty="0" err="1">
                <a:solidFill>
                  <a:srgbClr val="222222"/>
                </a:solidFill>
                <a:effectLst/>
                <a:latin typeface="+mj-lt"/>
              </a:rPr>
              <a:t>pre</a:t>
            </a:r>
            <a:r>
              <a:rPr lang="it-IT" sz="1800" b="0" i="0" dirty="0">
                <a:solidFill>
                  <a:srgbClr val="222222"/>
                </a:solidFill>
                <a:effectLst/>
                <a:latin typeface="+mj-lt"/>
              </a:rPr>
              <a:t>-antibiotica. </a:t>
            </a:r>
            <a:endParaRPr lang="en-GB" sz="1800" dirty="0">
              <a:latin typeface="+mj-lt"/>
              <a:ea typeface="Calibri Light" panose="020F0302020204030204" pitchFamily="34" charset="0"/>
              <a:cs typeface="Calibri Light" panose="020F0302020204030204" pitchFamily="34" charset="0"/>
            </a:endParaRPr>
          </a:p>
        </p:txBody>
      </p:sp>
      <p:cxnSp>
        <p:nvCxnSpPr>
          <p:cNvPr id="9" name="Connettore diritto 8">
            <a:extLst>
              <a:ext uri="{FF2B5EF4-FFF2-40B4-BE49-F238E27FC236}">
                <a16:creationId xmlns:a16="http://schemas.microsoft.com/office/drawing/2014/main" id="{D12DB736-9197-4A15-1FA6-A34D17CD4E84}"/>
              </a:ext>
            </a:extLst>
          </p:cNvPr>
          <p:cNvCxnSpPr/>
          <p:nvPr/>
        </p:nvCxnSpPr>
        <p:spPr>
          <a:xfrm>
            <a:off x="4590661" y="1455576"/>
            <a:ext cx="0" cy="404948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63206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5F9BDC1D-D5B9-0CB7-5270-F4B8B8A9B419}"/>
              </a:ext>
            </a:extLst>
          </p:cNvPr>
          <p:cNvPicPr>
            <a:picLocks noGrp="1" noChangeAspect="1"/>
          </p:cNvPicPr>
          <p:nvPr>
            <p:ph idx="1"/>
          </p:nvPr>
        </p:nvPicPr>
        <p:blipFill>
          <a:blip r:embed="rId2"/>
          <a:stretch>
            <a:fillRect/>
          </a:stretch>
        </p:blipFill>
        <p:spPr>
          <a:xfrm>
            <a:off x="1230648" y="1529189"/>
            <a:ext cx="9216741" cy="4144169"/>
          </a:xfrm>
          <a:prstGeom prst="rect">
            <a:avLst/>
          </a:prstGeom>
        </p:spPr>
      </p:pic>
      <p:sp>
        <p:nvSpPr>
          <p:cNvPr id="3" name="CasellaDiTesto 2">
            <a:extLst>
              <a:ext uri="{FF2B5EF4-FFF2-40B4-BE49-F238E27FC236}">
                <a16:creationId xmlns:a16="http://schemas.microsoft.com/office/drawing/2014/main" id="{691B52D1-1B67-51E4-7618-8ECD9CCAA002}"/>
              </a:ext>
            </a:extLst>
          </p:cNvPr>
          <p:cNvSpPr txBox="1"/>
          <p:nvPr/>
        </p:nvSpPr>
        <p:spPr>
          <a:xfrm>
            <a:off x="453106" y="-102027"/>
            <a:ext cx="2156744" cy="1631216"/>
          </a:xfrm>
          <a:prstGeom prst="rect">
            <a:avLst/>
          </a:prstGeom>
          <a:noFill/>
        </p:spPr>
        <p:txBody>
          <a:bodyPr wrap="square" rtlCol="0">
            <a:spAutoFit/>
          </a:bodyPr>
          <a:lstStyle/>
          <a:p>
            <a:r>
              <a:rPr lang="it-IT" sz="10000" b="1" dirty="0">
                <a:solidFill>
                  <a:schemeClr val="accent2">
                    <a:lumMod val="20000"/>
                    <a:lumOff val="80000"/>
                  </a:schemeClr>
                </a:solidFill>
                <a:latin typeface="Candara Light" panose="020E0502030303020204" pitchFamily="34" charset="0"/>
                <a:ea typeface="Calibri Light" panose="020F0302020204030204" pitchFamily="34" charset="0"/>
                <a:cs typeface="Calibri Light" panose="020F0302020204030204" pitchFamily="34" charset="0"/>
              </a:rPr>
              <a:t>4..</a:t>
            </a:r>
            <a:endParaRPr lang="en-GB" sz="10000" b="1" dirty="0">
              <a:solidFill>
                <a:schemeClr val="accent2">
                  <a:lumMod val="20000"/>
                  <a:lumOff val="80000"/>
                </a:schemeClr>
              </a:solidFill>
              <a:latin typeface="Candara Light" panose="020E0502030303020204" pitchFamily="34" charset="0"/>
              <a:ea typeface="Calibri Light" panose="020F0302020204030204" pitchFamily="34" charset="0"/>
              <a:cs typeface="Calibri Light" panose="020F0302020204030204" pitchFamily="34" charset="0"/>
            </a:endParaRPr>
          </a:p>
        </p:txBody>
      </p:sp>
      <p:sp>
        <p:nvSpPr>
          <p:cNvPr id="2" name="Titolo 1">
            <a:extLst>
              <a:ext uri="{FF2B5EF4-FFF2-40B4-BE49-F238E27FC236}">
                <a16:creationId xmlns:a16="http://schemas.microsoft.com/office/drawing/2014/main" id="{5E751187-22A6-8662-2B4D-F1613E841C23}"/>
              </a:ext>
            </a:extLst>
          </p:cNvPr>
          <p:cNvSpPr>
            <a:spLocks noGrp="1"/>
          </p:cNvSpPr>
          <p:nvPr>
            <p:ph type="title"/>
          </p:nvPr>
        </p:nvSpPr>
        <p:spPr>
          <a:xfrm>
            <a:off x="952500" y="374650"/>
            <a:ext cx="7820025" cy="873125"/>
          </a:xfrm>
        </p:spPr>
        <p:txBody>
          <a:bodyPr>
            <a:normAutofit/>
          </a:bodyPr>
          <a:lstStyle/>
          <a:p>
            <a:r>
              <a:rPr lang="it-IT" sz="2800" b="1" dirty="0">
                <a:solidFill>
                  <a:srgbClr val="C00000"/>
                </a:solidFill>
              </a:rPr>
              <a:t>POSSIBILI STRATEGIE ANTIMICROBICHE</a:t>
            </a:r>
            <a:endParaRPr lang="en-GB" sz="2800" b="1" dirty="0">
              <a:solidFill>
                <a:srgbClr val="C00000"/>
              </a:solidFill>
            </a:endParaRPr>
          </a:p>
        </p:txBody>
      </p:sp>
      <p:sp>
        <p:nvSpPr>
          <p:cNvPr id="5" name="Rettangolo 4">
            <a:extLst>
              <a:ext uri="{FF2B5EF4-FFF2-40B4-BE49-F238E27FC236}">
                <a16:creationId xmlns:a16="http://schemas.microsoft.com/office/drawing/2014/main" id="{63B0AF4C-33DC-0868-AFDE-D91A1CCC4CA5}"/>
              </a:ext>
            </a:extLst>
          </p:cNvPr>
          <p:cNvSpPr/>
          <p:nvPr/>
        </p:nvSpPr>
        <p:spPr>
          <a:xfrm>
            <a:off x="3230880" y="3667760"/>
            <a:ext cx="2225040" cy="1087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ttangolo 5">
            <a:extLst>
              <a:ext uri="{FF2B5EF4-FFF2-40B4-BE49-F238E27FC236}">
                <a16:creationId xmlns:a16="http://schemas.microsoft.com/office/drawing/2014/main" id="{7180DA93-A147-F9CF-2FB3-A6E2C1E0A466}"/>
              </a:ext>
            </a:extLst>
          </p:cNvPr>
          <p:cNvSpPr/>
          <p:nvPr/>
        </p:nvSpPr>
        <p:spPr>
          <a:xfrm>
            <a:off x="7305039" y="1330960"/>
            <a:ext cx="3142349" cy="1087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84266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210308-7C0D-C7FC-8B34-A75DA39A0537}"/>
              </a:ext>
            </a:extLst>
          </p:cNvPr>
          <p:cNvSpPr>
            <a:spLocks noGrp="1"/>
          </p:cNvSpPr>
          <p:nvPr>
            <p:ph type="title"/>
          </p:nvPr>
        </p:nvSpPr>
        <p:spPr>
          <a:xfrm>
            <a:off x="0" y="421108"/>
            <a:ext cx="12192000" cy="726557"/>
          </a:xfrm>
        </p:spPr>
        <p:style>
          <a:lnRef idx="2">
            <a:schemeClr val="accent1">
              <a:shade val="50000"/>
            </a:schemeClr>
          </a:lnRef>
          <a:fillRef idx="1">
            <a:schemeClr val="accent1"/>
          </a:fillRef>
          <a:effectRef idx="0">
            <a:schemeClr val="accent1"/>
          </a:effectRef>
          <a:fontRef idx="minor">
            <a:schemeClr val="lt1"/>
          </a:fontRef>
        </p:style>
        <p:txBody>
          <a:bodyPr/>
          <a:lstStyle/>
          <a:p>
            <a:pPr algn="ctr"/>
            <a:r>
              <a:rPr lang="it-IT" dirty="0"/>
              <a:t>1. La terapia antisenso</a:t>
            </a:r>
            <a:endParaRPr lang="en-GB" dirty="0"/>
          </a:p>
        </p:txBody>
      </p:sp>
      <p:pic>
        <p:nvPicPr>
          <p:cNvPr id="4098" name="Picture 2" descr="Figura 5">
            <a:extLst>
              <a:ext uri="{FF2B5EF4-FFF2-40B4-BE49-F238E27FC236}">
                <a16:creationId xmlns:a16="http://schemas.microsoft.com/office/drawing/2014/main" id="{75900629-D41B-FC32-87EF-666DF9E54F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8833" b="24101"/>
          <a:stretch/>
        </p:blipFill>
        <p:spPr bwMode="auto">
          <a:xfrm>
            <a:off x="302792" y="2078355"/>
            <a:ext cx="5793208" cy="330644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4971ED39-B396-1950-9D67-400D555D672C}"/>
              </a:ext>
            </a:extLst>
          </p:cNvPr>
          <p:cNvSpPr txBox="1"/>
          <p:nvPr/>
        </p:nvSpPr>
        <p:spPr>
          <a:xfrm>
            <a:off x="6179820" y="1778891"/>
            <a:ext cx="6121400" cy="4247317"/>
          </a:xfrm>
          <a:prstGeom prst="rect">
            <a:avLst/>
          </a:prstGeom>
          <a:noFill/>
        </p:spPr>
        <p:txBody>
          <a:bodyPr wrap="square">
            <a:spAutoFit/>
          </a:bodyPr>
          <a:lstStyle/>
          <a:p>
            <a:r>
              <a:rPr lang="it-IT" sz="1800" dirty="0">
                <a:effectLst/>
                <a:latin typeface="+mj-lt"/>
                <a:ea typeface="Times New Roman" panose="02020603050405020304" pitchFamily="18" charset="0"/>
              </a:rPr>
              <a:t>Le </a:t>
            </a:r>
            <a:r>
              <a:rPr lang="it-IT" sz="1800" b="1" dirty="0">
                <a:effectLst/>
                <a:latin typeface="+mj-lt"/>
                <a:ea typeface="Times New Roman" panose="02020603050405020304" pitchFamily="18" charset="0"/>
              </a:rPr>
              <a:t>terapie antisenso</a:t>
            </a:r>
            <a:r>
              <a:rPr lang="it-IT" sz="1800" dirty="0">
                <a:effectLst/>
                <a:latin typeface="+mj-lt"/>
                <a:ea typeface="Times New Roman" panose="02020603050405020304" pitchFamily="18" charset="0"/>
              </a:rPr>
              <a:t> impiegano brevi filamenti di acidi nucleici (oligonucleotidi antisenso, o </a:t>
            </a:r>
            <a:r>
              <a:rPr lang="it-IT" sz="1800" b="1" dirty="0">
                <a:effectLst/>
                <a:latin typeface="+mj-lt"/>
                <a:ea typeface="Times New Roman" panose="02020603050405020304" pitchFamily="18" charset="0"/>
              </a:rPr>
              <a:t>ASO</a:t>
            </a:r>
            <a:r>
              <a:rPr lang="it-IT" sz="1800" dirty="0">
                <a:effectLst/>
                <a:latin typeface="+mj-lt"/>
                <a:ea typeface="Times New Roman" panose="02020603050405020304" pitchFamily="18" charset="0"/>
              </a:rPr>
              <a:t>) per legarsi a specifiche sequenze di </a:t>
            </a:r>
            <a:r>
              <a:rPr lang="it-IT" sz="1800" b="1" dirty="0">
                <a:effectLst/>
                <a:latin typeface="+mj-lt"/>
                <a:ea typeface="Times New Roman" panose="02020603050405020304" pitchFamily="18" charset="0"/>
              </a:rPr>
              <a:t>mRNA</a:t>
            </a:r>
            <a:r>
              <a:rPr lang="it-IT" sz="1800" dirty="0">
                <a:effectLst/>
                <a:latin typeface="+mj-lt"/>
                <a:ea typeface="Times New Roman" panose="02020603050405020304" pitchFamily="18" charset="0"/>
              </a:rPr>
              <a:t>, inibendone la </a:t>
            </a:r>
            <a:r>
              <a:rPr lang="it-IT" sz="1800" b="1" dirty="0">
                <a:effectLst/>
                <a:latin typeface="+mj-lt"/>
                <a:ea typeface="Times New Roman" panose="02020603050405020304" pitchFamily="18" charset="0"/>
              </a:rPr>
              <a:t>traduzione</a:t>
            </a:r>
            <a:r>
              <a:rPr lang="it-IT" sz="1800" dirty="0">
                <a:effectLst/>
                <a:latin typeface="+mj-lt"/>
                <a:ea typeface="Times New Roman" panose="02020603050405020304" pitchFamily="18" charset="0"/>
              </a:rPr>
              <a:t> e promuovendone la </a:t>
            </a:r>
            <a:r>
              <a:rPr lang="it-IT" sz="1800" b="1" dirty="0">
                <a:effectLst/>
                <a:latin typeface="+mj-lt"/>
                <a:ea typeface="Times New Roman" panose="02020603050405020304" pitchFamily="18" charset="0"/>
              </a:rPr>
              <a:t>degradazione</a:t>
            </a:r>
            <a:r>
              <a:rPr lang="it-IT" sz="1800" dirty="0">
                <a:effectLst/>
                <a:latin typeface="+mj-lt"/>
                <a:ea typeface="Times New Roman" panose="02020603050405020304" pitchFamily="18" charset="0"/>
              </a:rPr>
              <a:t>.</a:t>
            </a:r>
          </a:p>
          <a:p>
            <a:endParaRPr lang="en-GB" sz="1800" dirty="0">
              <a:effectLst/>
              <a:latin typeface="+mj-lt"/>
              <a:ea typeface="Times New Roman" panose="02020603050405020304" pitchFamily="18" charset="0"/>
            </a:endParaRPr>
          </a:p>
          <a:p>
            <a:r>
              <a:rPr lang="it-IT" sz="1800" dirty="0">
                <a:effectLst/>
                <a:latin typeface="+mj-lt"/>
                <a:ea typeface="Times New Roman" panose="02020603050405020304" pitchFamily="18" charset="0"/>
              </a:rPr>
              <a:t>Inizialmente, gli ASO avevano limitazioni dovute a:</a:t>
            </a:r>
            <a:endParaRPr lang="en-GB" sz="1800" dirty="0">
              <a:effectLst/>
              <a:latin typeface="+mj-lt"/>
              <a:ea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GB" sz="1800" b="1" dirty="0" err="1">
                <a:effectLst/>
                <a:latin typeface="+mj-lt"/>
                <a:ea typeface="Times New Roman" panose="02020603050405020304" pitchFamily="18" charset="0"/>
              </a:rPr>
              <a:t>Instabilità</a:t>
            </a:r>
            <a:r>
              <a:rPr lang="en-GB" sz="1800" b="1" dirty="0">
                <a:effectLst/>
                <a:latin typeface="+mj-lt"/>
                <a:ea typeface="Times New Roman" panose="02020603050405020304" pitchFamily="18" charset="0"/>
              </a:rPr>
              <a:t> </a:t>
            </a:r>
            <a:r>
              <a:rPr lang="en-GB" sz="1800" b="1" dirty="0" err="1">
                <a:effectLst/>
                <a:latin typeface="+mj-lt"/>
                <a:ea typeface="Times New Roman" panose="02020603050405020304" pitchFamily="18" charset="0"/>
              </a:rPr>
              <a:t>chimica</a:t>
            </a:r>
            <a:endParaRPr lang="en-GB" sz="1800" dirty="0">
              <a:effectLst/>
              <a:latin typeface="+mj-lt"/>
              <a:ea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GB" sz="1800" b="1" dirty="0" err="1">
                <a:effectLst/>
                <a:latin typeface="+mj-lt"/>
                <a:ea typeface="Times New Roman" panose="02020603050405020304" pitchFamily="18" charset="0"/>
              </a:rPr>
              <a:t>Degradazione</a:t>
            </a:r>
            <a:r>
              <a:rPr lang="en-GB" sz="1800" b="1" dirty="0">
                <a:effectLst/>
                <a:latin typeface="+mj-lt"/>
                <a:ea typeface="Times New Roman" panose="02020603050405020304" pitchFamily="18" charset="0"/>
              </a:rPr>
              <a:t> </a:t>
            </a:r>
            <a:r>
              <a:rPr lang="en-GB" sz="1800" b="1" dirty="0" err="1">
                <a:effectLst/>
                <a:latin typeface="+mj-lt"/>
                <a:ea typeface="Times New Roman" panose="02020603050405020304" pitchFamily="18" charset="0"/>
              </a:rPr>
              <a:t>rapida</a:t>
            </a:r>
            <a:endParaRPr lang="en-GB" sz="1800" dirty="0">
              <a:effectLst/>
              <a:latin typeface="+mj-lt"/>
              <a:ea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GB" sz="1800" b="1" dirty="0" err="1">
                <a:effectLst/>
                <a:latin typeface="+mj-lt"/>
                <a:ea typeface="Times New Roman" panose="02020603050405020304" pitchFamily="18" charset="0"/>
              </a:rPr>
              <a:t>Scarso</a:t>
            </a:r>
            <a:r>
              <a:rPr lang="en-GB" sz="1800" b="1" dirty="0">
                <a:effectLst/>
                <a:latin typeface="+mj-lt"/>
                <a:ea typeface="Times New Roman" panose="02020603050405020304" pitchFamily="18" charset="0"/>
              </a:rPr>
              <a:t> </a:t>
            </a:r>
            <a:r>
              <a:rPr lang="en-GB" sz="1800" b="1" dirty="0" err="1">
                <a:effectLst/>
                <a:latin typeface="+mj-lt"/>
                <a:ea typeface="Times New Roman" panose="02020603050405020304" pitchFamily="18" charset="0"/>
              </a:rPr>
              <a:t>assorbimento</a:t>
            </a:r>
            <a:r>
              <a:rPr lang="en-GB" sz="1800" b="1" dirty="0">
                <a:effectLst/>
                <a:latin typeface="+mj-lt"/>
                <a:ea typeface="Times New Roman" panose="02020603050405020304" pitchFamily="18" charset="0"/>
              </a:rPr>
              <a:t> </a:t>
            </a:r>
            <a:r>
              <a:rPr lang="en-GB" sz="1800" b="1" dirty="0" err="1">
                <a:effectLst/>
                <a:latin typeface="+mj-lt"/>
                <a:ea typeface="Times New Roman" panose="02020603050405020304" pitchFamily="18" charset="0"/>
              </a:rPr>
              <a:t>nelle</a:t>
            </a:r>
            <a:r>
              <a:rPr lang="en-GB" sz="1800" b="1" dirty="0">
                <a:effectLst/>
                <a:latin typeface="+mj-lt"/>
                <a:ea typeface="Times New Roman" panose="02020603050405020304" pitchFamily="18" charset="0"/>
              </a:rPr>
              <a:t> cellule</a:t>
            </a:r>
          </a:p>
          <a:p>
            <a:pPr marL="342900" lvl="0" indent="-342900">
              <a:buSzPts val="1000"/>
              <a:buFont typeface="Symbol" panose="05050102010706020507" pitchFamily="18" charset="2"/>
              <a:buChar char=""/>
              <a:tabLst>
                <a:tab pos="457200" algn="l"/>
              </a:tabLst>
            </a:pPr>
            <a:endParaRPr lang="en-GB" sz="1800" dirty="0">
              <a:effectLst/>
              <a:latin typeface="+mj-lt"/>
              <a:ea typeface="Times New Roman" panose="02020603050405020304" pitchFamily="18" charset="0"/>
            </a:endParaRPr>
          </a:p>
          <a:p>
            <a:r>
              <a:rPr lang="it-IT" sz="1800" dirty="0">
                <a:effectLst/>
                <a:latin typeface="+mj-lt"/>
                <a:ea typeface="Times New Roman" panose="02020603050405020304" pitchFamily="18" charset="0"/>
              </a:rPr>
              <a:t>Grazie a miglioramenti chimici (modifiche a zuccheri, basi azotate e 5’-fosfato), oggi gli ASO sono:</a:t>
            </a:r>
            <a:endParaRPr lang="en-GB" sz="1800" dirty="0">
              <a:effectLst/>
              <a:latin typeface="+mj-lt"/>
              <a:ea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GB" sz="1800" dirty="0" err="1">
                <a:effectLst/>
                <a:latin typeface="+mj-lt"/>
                <a:ea typeface="Times New Roman" panose="02020603050405020304" pitchFamily="18" charset="0"/>
              </a:rPr>
              <a:t>Più</a:t>
            </a:r>
            <a:r>
              <a:rPr lang="en-GB" sz="1800" dirty="0">
                <a:effectLst/>
                <a:latin typeface="+mj-lt"/>
                <a:ea typeface="Times New Roman" panose="02020603050405020304" pitchFamily="18" charset="0"/>
              </a:rPr>
              <a:t> </a:t>
            </a:r>
            <a:r>
              <a:rPr lang="en-GB" sz="1800" dirty="0" err="1">
                <a:effectLst/>
                <a:latin typeface="+mj-lt"/>
                <a:ea typeface="Times New Roman" panose="02020603050405020304" pitchFamily="18" charset="0"/>
              </a:rPr>
              <a:t>stabili</a:t>
            </a:r>
            <a:endParaRPr lang="en-GB" sz="1800" dirty="0">
              <a:effectLst/>
              <a:latin typeface="+mj-lt"/>
              <a:ea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GB" sz="1800" dirty="0" err="1">
                <a:effectLst/>
                <a:latin typeface="+mj-lt"/>
                <a:ea typeface="Times New Roman" panose="02020603050405020304" pitchFamily="18" charset="0"/>
              </a:rPr>
              <a:t>Più</a:t>
            </a:r>
            <a:r>
              <a:rPr lang="en-GB" sz="1800" dirty="0">
                <a:effectLst/>
                <a:latin typeface="+mj-lt"/>
                <a:ea typeface="Times New Roman" panose="02020603050405020304" pitchFamily="18" charset="0"/>
              </a:rPr>
              <a:t> </a:t>
            </a:r>
            <a:r>
              <a:rPr lang="en-GB" sz="1800" dirty="0" err="1">
                <a:effectLst/>
                <a:latin typeface="+mj-lt"/>
                <a:ea typeface="Times New Roman" panose="02020603050405020304" pitchFamily="18" charset="0"/>
              </a:rPr>
              <a:t>potenti</a:t>
            </a:r>
            <a:endParaRPr lang="en-GB" sz="1800" dirty="0">
              <a:effectLst/>
              <a:latin typeface="+mj-lt"/>
              <a:ea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GB" sz="1800" dirty="0" err="1">
                <a:effectLst/>
                <a:latin typeface="+mj-lt"/>
                <a:ea typeface="Times New Roman" panose="02020603050405020304" pitchFamily="18" charset="0"/>
              </a:rPr>
              <a:t>Più</a:t>
            </a:r>
            <a:r>
              <a:rPr lang="en-GB" sz="1800" dirty="0">
                <a:effectLst/>
                <a:latin typeface="+mj-lt"/>
                <a:ea typeface="Times New Roman" panose="02020603050405020304" pitchFamily="18" charset="0"/>
              </a:rPr>
              <a:t> </a:t>
            </a:r>
            <a:r>
              <a:rPr lang="en-GB" sz="1800" dirty="0" err="1">
                <a:effectLst/>
                <a:latin typeface="+mj-lt"/>
                <a:ea typeface="Times New Roman" panose="02020603050405020304" pitchFamily="18" charset="0"/>
              </a:rPr>
              <a:t>efficaci</a:t>
            </a:r>
            <a:r>
              <a:rPr lang="en-GB" sz="1800" dirty="0">
                <a:effectLst/>
                <a:latin typeface="+mj-lt"/>
                <a:ea typeface="Times New Roman" panose="02020603050405020304" pitchFamily="18" charset="0"/>
              </a:rPr>
              <a:t> </a:t>
            </a:r>
            <a:r>
              <a:rPr lang="en-GB" sz="1800" dirty="0" err="1">
                <a:effectLst/>
                <a:latin typeface="+mj-lt"/>
                <a:ea typeface="Times New Roman" panose="02020603050405020304" pitchFamily="18" charset="0"/>
              </a:rPr>
              <a:t>nella</a:t>
            </a:r>
            <a:r>
              <a:rPr lang="en-GB" sz="1800" dirty="0">
                <a:effectLst/>
                <a:latin typeface="+mj-lt"/>
                <a:ea typeface="Times New Roman" panose="02020603050405020304" pitchFamily="18" charset="0"/>
              </a:rPr>
              <a:t> </a:t>
            </a:r>
            <a:r>
              <a:rPr lang="en-GB" sz="1800" dirty="0" err="1">
                <a:effectLst/>
                <a:latin typeface="+mj-lt"/>
                <a:ea typeface="Times New Roman" panose="02020603050405020304" pitchFamily="18" charset="0"/>
              </a:rPr>
              <a:t>somministrazione</a:t>
            </a:r>
            <a:endParaRPr lang="en-GB" sz="1800" dirty="0">
              <a:effectLst/>
              <a:latin typeface="+mj-lt"/>
              <a:ea typeface="Times New Roman" panose="02020603050405020304" pitchFamily="18" charset="0"/>
            </a:endParaRPr>
          </a:p>
        </p:txBody>
      </p:sp>
    </p:spTree>
    <p:extLst>
      <p:ext uri="{BB962C8B-B14F-4D97-AF65-F5344CB8AC3E}">
        <p14:creationId xmlns:p14="http://schemas.microsoft.com/office/powerpoint/2010/main" val="11111353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210308-7C0D-C7FC-8B34-A75DA39A0537}"/>
              </a:ext>
            </a:extLst>
          </p:cNvPr>
          <p:cNvSpPr>
            <a:spLocks noGrp="1"/>
          </p:cNvSpPr>
          <p:nvPr>
            <p:ph type="title"/>
          </p:nvPr>
        </p:nvSpPr>
        <p:spPr>
          <a:xfrm>
            <a:off x="0" y="421108"/>
            <a:ext cx="12192000" cy="726557"/>
          </a:xfrm>
        </p:spPr>
        <p:style>
          <a:lnRef idx="2">
            <a:schemeClr val="accent1">
              <a:shade val="50000"/>
            </a:schemeClr>
          </a:lnRef>
          <a:fillRef idx="1">
            <a:schemeClr val="accent1"/>
          </a:fillRef>
          <a:effectRef idx="0">
            <a:schemeClr val="accent1"/>
          </a:effectRef>
          <a:fontRef idx="minor">
            <a:schemeClr val="lt1"/>
          </a:fontRef>
        </p:style>
        <p:txBody>
          <a:bodyPr/>
          <a:lstStyle/>
          <a:p>
            <a:pPr algn="ctr"/>
            <a:r>
              <a:rPr lang="it-IT" dirty="0"/>
              <a:t>1. La terapia antisenso</a:t>
            </a:r>
            <a:endParaRPr lang="en-GB" dirty="0"/>
          </a:p>
        </p:txBody>
      </p:sp>
      <p:pic>
        <p:nvPicPr>
          <p:cNvPr id="4" name="Picture 2" descr="Figura 5">
            <a:extLst>
              <a:ext uri="{FF2B5EF4-FFF2-40B4-BE49-F238E27FC236}">
                <a16:creationId xmlns:a16="http://schemas.microsoft.com/office/drawing/2014/main" id="{007C979A-BFA3-6DCB-B057-2F10919104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917" t="95" r="-251" b="-2316"/>
          <a:stretch/>
        </p:blipFill>
        <p:spPr bwMode="auto">
          <a:xfrm>
            <a:off x="436880" y="1825625"/>
            <a:ext cx="6014720" cy="4795203"/>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EA17BC4D-7EB4-F550-6CAA-198A4B365183}"/>
              </a:ext>
            </a:extLst>
          </p:cNvPr>
          <p:cNvSpPr txBox="1"/>
          <p:nvPr/>
        </p:nvSpPr>
        <p:spPr>
          <a:xfrm>
            <a:off x="1367972" y="1255812"/>
            <a:ext cx="4382485" cy="461665"/>
          </a:xfrm>
          <a:prstGeom prst="rect">
            <a:avLst/>
          </a:prstGeom>
          <a:noFill/>
        </p:spPr>
        <p:txBody>
          <a:bodyPr wrap="square" rtlCol="0">
            <a:spAutoFit/>
          </a:bodyPr>
          <a:lstStyle/>
          <a:p>
            <a:pPr algn="ctr"/>
            <a:r>
              <a:rPr lang="it-IT" sz="2400" b="1" dirty="0">
                <a:solidFill>
                  <a:srgbClr val="002060"/>
                </a:solidFill>
                <a:latin typeface="+mj-lt"/>
                <a:cs typeface="Arial" panose="020B0604020202020204" pitchFamily="34" charset="0"/>
              </a:rPr>
              <a:t>MECCANISMO D’AZIONE</a:t>
            </a:r>
            <a:endParaRPr lang="en-GB" sz="2400" b="1" dirty="0">
              <a:solidFill>
                <a:srgbClr val="002060"/>
              </a:solidFill>
              <a:latin typeface="+mj-lt"/>
              <a:cs typeface="Arial" panose="020B0604020202020204" pitchFamily="34" charset="0"/>
            </a:endParaRPr>
          </a:p>
        </p:txBody>
      </p:sp>
      <p:sp>
        <p:nvSpPr>
          <p:cNvPr id="7" name="CasellaDiTesto 6">
            <a:extLst>
              <a:ext uri="{FF2B5EF4-FFF2-40B4-BE49-F238E27FC236}">
                <a16:creationId xmlns:a16="http://schemas.microsoft.com/office/drawing/2014/main" id="{D912916C-5F2D-F8FC-DD2A-042922F53A37}"/>
              </a:ext>
            </a:extLst>
          </p:cNvPr>
          <p:cNvSpPr txBox="1"/>
          <p:nvPr/>
        </p:nvSpPr>
        <p:spPr>
          <a:xfrm>
            <a:off x="6654800" y="1486644"/>
            <a:ext cx="5006340" cy="1815882"/>
          </a:xfrm>
          <a:prstGeom prst="rect">
            <a:avLst/>
          </a:prstGeom>
          <a:noFill/>
        </p:spPr>
        <p:txBody>
          <a:bodyPr wrap="square">
            <a:spAutoFit/>
          </a:bodyPr>
          <a:lstStyle/>
          <a:p>
            <a:r>
              <a:rPr lang="it-IT" sz="1600" dirty="0">
                <a:effectLst/>
                <a:latin typeface="+mj-lt"/>
                <a:ea typeface="Times New Roman" panose="02020603050405020304" pitchFamily="18" charset="0"/>
              </a:rPr>
              <a:t>L’uso degli ASO come </a:t>
            </a:r>
            <a:r>
              <a:rPr lang="it-IT" sz="1600" b="1" dirty="0">
                <a:effectLst/>
                <a:latin typeface="+mj-lt"/>
                <a:ea typeface="Times New Roman" panose="02020603050405020304" pitchFamily="18" charset="0"/>
              </a:rPr>
              <a:t>antimicrobici</a:t>
            </a:r>
            <a:r>
              <a:rPr lang="it-IT" sz="1600" dirty="0">
                <a:effectLst/>
                <a:latin typeface="+mj-lt"/>
                <a:ea typeface="Times New Roman" panose="02020603050405020304" pitchFamily="18" charset="0"/>
              </a:rPr>
              <a:t> è promettente perché:</a:t>
            </a:r>
            <a:endParaRPr lang="en-GB" sz="1600" dirty="0">
              <a:effectLst/>
              <a:latin typeface="+mj-lt"/>
              <a:ea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it-IT" sz="1600" dirty="0">
                <a:effectLst/>
                <a:latin typeface="+mj-lt"/>
                <a:ea typeface="Times New Roman" panose="02020603050405020304" pitchFamily="18" charset="0"/>
              </a:rPr>
              <a:t>Nei </a:t>
            </a:r>
            <a:r>
              <a:rPr lang="it-IT" sz="1600" b="1" dirty="0">
                <a:effectLst/>
                <a:latin typeface="+mj-lt"/>
                <a:ea typeface="Times New Roman" panose="02020603050405020304" pitchFamily="18" charset="0"/>
              </a:rPr>
              <a:t>batteri</a:t>
            </a:r>
            <a:r>
              <a:rPr lang="it-IT" sz="1600" dirty="0">
                <a:effectLst/>
                <a:latin typeface="+mj-lt"/>
                <a:ea typeface="Times New Roman" panose="02020603050405020304" pitchFamily="18" charset="0"/>
              </a:rPr>
              <a:t> DNA e RNA sono </a:t>
            </a:r>
            <a:r>
              <a:rPr lang="it-IT" sz="1600" b="1" dirty="0">
                <a:effectLst/>
                <a:latin typeface="+mj-lt"/>
                <a:ea typeface="Times New Roman" panose="02020603050405020304" pitchFamily="18" charset="0"/>
              </a:rPr>
              <a:t>facilmente accessibili</a:t>
            </a:r>
            <a:r>
              <a:rPr lang="it-IT" sz="1600" dirty="0">
                <a:effectLst/>
                <a:latin typeface="+mj-lt"/>
                <a:ea typeface="Times New Roman" panose="02020603050405020304" pitchFamily="18" charset="0"/>
              </a:rPr>
              <a:t> (niente membrana nucleare)</a:t>
            </a:r>
            <a:endParaRPr lang="en-GB" sz="1600" dirty="0">
              <a:effectLst/>
              <a:latin typeface="+mj-lt"/>
              <a:ea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it-IT" sz="1600" dirty="0">
                <a:effectLst/>
                <a:latin typeface="+mj-lt"/>
                <a:ea typeface="Times New Roman" panose="02020603050405020304" pitchFamily="18" charset="0"/>
              </a:rPr>
              <a:t>Trascrizione e traduzione avvengono nel </a:t>
            </a:r>
            <a:r>
              <a:rPr lang="it-IT" sz="1600" b="1" dirty="0">
                <a:effectLst/>
                <a:latin typeface="+mj-lt"/>
                <a:ea typeface="Times New Roman" panose="02020603050405020304" pitchFamily="18" charset="0"/>
              </a:rPr>
              <a:t>citoplasma</a:t>
            </a:r>
            <a:endParaRPr lang="en-GB" sz="1600" dirty="0">
              <a:effectLst/>
              <a:latin typeface="+mj-lt"/>
              <a:ea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it-IT" sz="1600" dirty="0">
                <a:effectLst/>
                <a:latin typeface="+mj-lt"/>
                <a:ea typeface="Times New Roman" panose="02020603050405020304" pitchFamily="18" charset="0"/>
              </a:rPr>
              <a:t>I batteri </a:t>
            </a:r>
            <a:r>
              <a:rPr lang="it-IT" sz="1600" b="1" dirty="0">
                <a:effectLst/>
                <a:latin typeface="+mj-lt"/>
                <a:ea typeface="Times New Roman" panose="02020603050405020304" pitchFamily="18" charset="0"/>
              </a:rPr>
              <a:t>naturalmente</a:t>
            </a:r>
            <a:r>
              <a:rPr lang="it-IT" sz="1600" dirty="0">
                <a:effectLst/>
                <a:latin typeface="+mj-lt"/>
                <a:ea typeface="Times New Roman" panose="02020603050405020304" pitchFamily="18" charset="0"/>
              </a:rPr>
              <a:t> usano meccanismi simili per regolare l’espressione genica (degradazione dell’mRNA, blocco della traduzione)</a:t>
            </a:r>
            <a:endParaRPr lang="en-GB" sz="1600" dirty="0">
              <a:effectLst/>
              <a:latin typeface="+mj-lt"/>
              <a:ea typeface="Times New Roman" panose="02020603050405020304" pitchFamily="18" charset="0"/>
            </a:endParaRPr>
          </a:p>
        </p:txBody>
      </p:sp>
      <p:sp>
        <p:nvSpPr>
          <p:cNvPr id="9" name="CasellaDiTesto 8">
            <a:extLst>
              <a:ext uri="{FF2B5EF4-FFF2-40B4-BE49-F238E27FC236}">
                <a16:creationId xmlns:a16="http://schemas.microsoft.com/office/drawing/2014/main" id="{DC84E7B0-1260-FF61-A496-FD5CE7A19536}"/>
              </a:ext>
            </a:extLst>
          </p:cNvPr>
          <p:cNvSpPr txBox="1"/>
          <p:nvPr/>
        </p:nvSpPr>
        <p:spPr>
          <a:xfrm>
            <a:off x="6654800" y="3922689"/>
            <a:ext cx="5420360" cy="2308324"/>
          </a:xfrm>
          <a:prstGeom prst="rect">
            <a:avLst/>
          </a:prstGeom>
          <a:noFill/>
        </p:spPr>
        <p:txBody>
          <a:bodyPr wrap="square">
            <a:spAutoFit/>
          </a:bodyPr>
          <a:lstStyle/>
          <a:p>
            <a:r>
              <a:rPr lang="it-IT" sz="1600" dirty="0">
                <a:effectLst/>
                <a:latin typeface="+mj-lt"/>
                <a:ea typeface="Times New Roman" panose="02020603050405020304" pitchFamily="18" charset="0"/>
              </a:rPr>
              <a:t>L'applicazione degli </a:t>
            </a:r>
            <a:r>
              <a:rPr lang="it-IT" sz="1600" b="1" dirty="0">
                <a:effectLst/>
                <a:latin typeface="+mj-lt"/>
                <a:ea typeface="Times New Roman" panose="02020603050405020304" pitchFamily="18" charset="0"/>
              </a:rPr>
              <a:t>oligonucleotidi antisenso (ASO)</a:t>
            </a:r>
            <a:r>
              <a:rPr lang="it-IT" sz="1600" dirty="0">
                <a:effectLst/>
                <a:latin typeface="+mj-lt"/>
                <a:ea typeface="Times New Roman" panose="02020603050405020304" pitchFamily="18" charset="0"/>
              </a:rPr>
              <a:t> come antimicrobici è limitata dalla </a:t>
            </a:r>
            <a:r>
              <a:rPr lang="it-IT" sz="1600" b="1" dirty="0">
                <a:effectLst/>
                <a:latin typeface="+mj-lt"/>
                <a:ea typeface="Times New Roman" panose="02020603050405020304" pitchFamily="18" charset="0"/>
              </a:rPr>
              <a:t>scarsa penetrazione nelle cellule batteriche</a:t>
            </a:r>
            <a:r>
              <a:rPr lang="it-IT" sz="1600" dirty="0">
                <a:effectLst/>
                <a:latin typeface="+mj-lt"/>
                <a:ea typeface="Times New Roman" panose="02020603050405020304" pitchFamily="18" charset="0"/>
              </a:rPr>
              <a:t>, soprattutto nei </a:t>
            </a:r>
            <a:r>
              <a:rPr lang="it-IT" sz="1600" b="1" dirty="0">
                <a:effectLst/>
                <a:latin typeface="+mj-lt"/>
                <a:ea typeface="Times New Roman" panose="02020603050405020304" pitchFamily="18" charset="0"/>
              </a:rPr>
              <a:t>batteri Gram-negativi</a:t>
            </a:r>
            <a:r>
              <a:rPr lang="it-IT" sz="1600" dirty="0">
                <a:effectLst/>
                <a:latin typeface="+mj-lt"/>
                <a:ea typeface="Times New Roman" panose="02020603050405020304" pitchFamily="18" charset="0"/>
              </a:rPr>
              <a:t>, a causa della loro </a:t>
            </a:r>
            <a:r>
              <a:rPr lang="it-IT" sz="1600" b="1" dirty="0">
                <a:effectLst/>
                <a:latin typeface="+mj-lt"/>
                <a:ea typeface="Times New Roman" panose="02020603050405020304" pitchFamily="18" charset="0"/>
              </a:rPr>
              <a:t>membrana esterna</a:t>
            </a:r>
            <a:r>
              <a:rPr lang="it-IT" sz="1600" dirty="0">
                <a:effectLst/>
                <a:latin typeface="+mj-lt"/>
                <a:ea typeface="Times New Roman" panose="02020603050405020304" pitchFamily="18" charset="0"/>
              </a:rPr>
              <a:t>.</a:t>
            </a:r>
            <a:endParaRPr lang="en-GB" sz="1600" dirty="0">
              <a:effectLst/>
              <a:latin typeface="+mj-lt"/>
              <a:ea typeface="Times New Roman" panose="02020603050405020304" pitchFamily="18" charset="0"/>
            </a:endParaRPr>
          </a:p>
          <a:p>
            <a:r>
              <a:rPr lang="en-GB" sz="1600" b="1" dirty="0">
                <a:effectLst/>
                <a:latin typeface="+mj-lt"/>
                <a:ea typeface="Times New Roman" panose="02020603050405020304" pitchFamily="18" charset="0"/>
                <a:cs typeface="Segoe UI Emoji" panose="020B0502040204020203" pitchFamily="34" charset="0"/>
              </a:rPr>
              <a:t>❌</a:t>
            </a:r>
            <a:r>
              <a:rPr lang="en-GB" sz="1600" b="1" dirty="0">
                <a:effectLst/>
                <a:latin typeface="+mj-lt"/>
                <a:ea typeface="Times New Roman" panose="02020603050405020304" pitchFamily="18" charset="0"/>
              </a:rPr>
              <a:t> </a:t>
            </a:r>
            <a:r>
              <a:rPr lang="en-GB" sz="1600" b="1" dirty="0" err="1">
                <a:effectLst/>
                <a:latin typeface="+mj-lt"/>
                <a:ea typeface="Times New Roman" panose="02020603050405020304" pitchFamily="18" charset="0"/>
              </a:rPr>
              <a:t>Problemi</a:t>
            </a:r>
            <a:r>
              <a:rPr lang="en-GB" sz="1600" b="1" dirty="0">
                <a:effectLst/>
                <a:latin typeface="+mj-lt"/>
                <a:ea typeface="Times New Roman" panose="02020603050405020304" pitchFamily="18" charset="0"/>
              </a:rPr>
              <a:t> </a:t>
            </a:r>
            <a:r>
              <a:rPr lang="en-GB" sz="1600" b="1" dirty="0" err="1">
                <a:effectLst/>
                <a:latin typeface="+mj-lt"/>
                <a:ea typeface="Times New Roman" panose="02020603050405020304" pitchFamily="18" charset="0"/>
              </a:rPr>
              <a:t>principali</a:t>
            </a:r>
            <a:r>
              <a:rPr lang="en-GB" sz="1600" b="1" dirty="0">
                <a:effectLst/>
                <a:latin typeface="+mj-lt"/>
                <a:ea typeface="Times New Roman" panose="02020603050405020304" pitchFamily="18" charset="0"/>
              </a:rPr>
              <a:t>:</a:t>
            </a:r>
          </a:p>
          <a:p>
            <a:pPr marL="342900" lvl="0" indent="-342900">
              <a:buSzPts val="1000"/>
              <a:buFont typeface="Symbol" panose="05050102010706020507" pitchFamily="18" charset="2"/>
              <a:buChar char=""/>
              <a:tabLst>
                <a:tab pos="457200" algn="l"/>
              </a:tabLst>
            </a:pPr>
            <a:r>
              <a:rPr lang="it-IT" sz="1600" dirty="0">
                <a:effectLst/>
                <a:latin typeface="+mj-lt"/>
                <a:ea typeface="Times New Roman" panose="02020603050405020304" pitchFamily="18" charset="0"/>
              </a:rPr>
              <a:t>Gli ASO sono troppo </a:t>
            </a:r>
            <a:r>
              <a:rPr lang="it-IT" sz="1600" b="1" dirty="0">
                <a:effectLst/>
                <a:latin typeface="+mj-lt"/>
                <a:ea typeface="Times New Roman" panose="02020603050405020304" pitchFamily="18" charset="0"/>
              </a:rPr>
              <a:t>grandi (&gt;600 Da)</a:t>
            </a:r>
            <a:r>
              <a:rPr lang="it-IT" sz="1600" dirty="0">
                <a:effectLst/>
                <a:latin typeface="+mj-lt"/>
                <a:ea typeface="Times New Roman" panose="02020603050405020304" pitchFamily="18" charset="0"/>
              </a:rPr>
              <a:t> per attraversare le </a:t>
            </a:r>
            <a:r>
              <a:rPr lang="it-IT" sz="1600" b="1" dirty="0" err="1">
                <a:effectLst/>
                <a:latin typeface="+mj-lt"/>
                <a:ea typeface="Times New Roman" panose="02020603050405020304" pitchFamily="18" charset="0"/>
              </a:rPr>
              <a:t>porine</a:t>
            </a:r>
            <a:r>
              <a:rPr lang="it-IT" sz="1600" dirty="0">
                <a:effectLst/>
                <a:latin typeface="+mj-lt"/>
                <a:ea typeface="Times New Roman" panose="02020603050405020304" pitchFamily="18" charset="0"/>
              </a:rPr>
              <a:t> della membrana esterna dei Gram-negativi.</a:t>
            </a:r>
            <a:endParaRPr lang="en-GB" sz="1600" dirty="0">
              <a:effectLst/>
              <a:latin typeface="+mj-lt"/>
              <a:ea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it-IT" sz="1600" dirty="0">
                <a:effectLst/>
                <a:latin typeface="+mj-lt"/>
                <a:ea typeface="Times New Roman" panose="02020603050405020304" pitchFamily="18" charset="0"/>
              </a:rPr>
              <a:t>Funzionano solo in </a:t>
            </a:r>
            <a:r>
              <a:rPr lang="it-IT" sz="1600" b="1" dirty="0">
                <a:effectLst/>
                <a:latin typeface="+mj-lt"/>
                <a:ea typeface="Times New Roman" panose="02020603050405020304" pitchFamily="18" charset="0"/>
              </a:rPr>
              <a:t>batteri con membrane danneggiate</a:t>
            </a:r>
            <a:r>
              <a:rPr lang="it-IT" sz="1600" dirty="0">
                <a:effectLst/>
                <a:latin typeface="+mj-lt"/>
                <a:ea typeface="Times New Roman" panose="02020603050405020304" pitchFamily="18" charset="0"/>
              </a:rPr>
              <a:t>, quindi sono poco efficaci contro </a:t>
            </a:r>
            <a:r>
              <a:rPr lang="it-IT" sz="1600" b="1" dirty="0">
                <a:effectLst/>
                <a:latin typeface="+mj-lt"/>
                <a:ea typeface="Times New Roman" panose="02020603050405020304" pitchFamily="18" charset="0"/>
              </a:rPr>
              <a:t>ceppi clinici reali</a:t>
            </a:r>
            <a:r>
              <a:rPr lang="it-IT" sz="1600" dirty="0">
                <a:effectLst/>
                <a:latin typeface="+mj-lt"/>
                <a:ea typeface="Times New Roman" panose="02020603050405020304" pitchFamily="18" charset="0"/>
              </a:rPr>
              <a:t>.</a:t>
            </a:r>
            <a:endParaRPr lang="en-GB" sz="1600" dirty="0">
              <a:effectLst/>
              <a:latin typeface="+mj-lt"/>
              <a:ea typeface="Times New Roman" panose="02020603050405020304" pitchFamily="18" charset="0"/>
            </a:endParaRPr>
          </a:p>
        </p:txBody>
      </p:sp>
    </p:spTree>
    <p:extLst>
      <p:ext uri="{BB962C8B-B14F-4D97-AF65-F5344CB8AC3E}">
        <p14:creationId xmlns:p14="http://schemas.microsoft.com/office/powerpoint/2010/main" val="2065594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210308-7C0D-C7FC-8B34-A75DA39A0537}"/>
              </a:ext>
            </a:extLst>
          </p:cNvPr>
          <p:cNvSpPr>
            <a:spLocks noGrp="1"/>
          </p:cNvSpPr>
          <p:nvPr>
            <p:ph type="title"/>
          </p:nvPr>
        </p:nvSpPr>
        <p:spPr>
          <a:xfrm>
            <a:off x="0" y="421108"/>
            <a:ext cx="12192000" cy="726557"/>
          </a:xfrm>
        </p:spPr>
        <p:style>
          <a:lnRef idx="2">
            <a:schemeClr val="accent1">
              <a:shade val="50000"/>
            </a:schemeClr>
          </a:lnRef>
          <a:fillRef idx="1">
            <a:schemeClr val="accent1"/>
          </a:fillRef>
          <a:effectRef idx="0">
            <a:schemeClr val="accent1"/>
          </a:effectRef>
          <a:fontRef idx="minor">
            <a:schemeClr val="lt1"/>
          </a:fontRef>
        </p:style>
        <p:txBody>
          <a:bodyPr/>
          <a:lstStyle/>
          <a:p>
            <a:pPr algn="ctr"/>
            <a:r>
              <a:rPr lang="it-IT" dirty="0"/>
              <a:t>2. Gli </a:t>
            </a:r>
            <a:r>
              <a:rPr lang="it-IT" dirty="0" err="1"/>
              <a:t>AACs</a:t>
            </a:r>
            <a:endParaRPr lang="en-GB" dirty="0"/>
          </a:p>
        </p:txBody>
      </p:sp>
      <p:grpSp>
        <p:nvGrpSpPr>
          <p:cNvPr id="7" name="Gruppo 6">
            <a:extLst>
              <a:ext uri="{FF2B5EF4-FFF2-40B4-BE49-F238E27FC236}">
                <a16:creationId xmlns:a16="http://schemas.microsoft.com/office/drawing/2014/main" id="{073A48DD-52DA-47A8-069B-FCAD0126656D}"/>
              </a:ext>
            </a:extLst>
          </p:cNvPr>
          <p:cNvGrpSpPr/>
          <p:nvPr/>
        </p:nvGrpSpPr>
        <p:grpSpPr>
          <a:xfrm>
            <a:off x="346075" y="2557498"/>
            <a:ext cx="7446645" cy="3156927"/>
            <a:chOff x="447675" y="1490698"/>
            <a:chExt cx="7446645" cy="3156927"/>
          </a:xfrm>
        </p:grpSpPr>
        <p:pic>
          <p:nvPicPr>
            <p:cNvPr id="3074" name="Picture 2" descr="Figura 3">
              <a:extLst>
                <a:ext uri="{FF2B5EF4-FFF2-40B4-BE49-F238E27FC236}">
                  <a16:creationId xmlns:a16="http://schemas.microsoft.com/office/drawing/2014/main" id="{FABD3825-77D4-C0D8-07BF-67C3C18E4B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3481"/>
            <a:stretch/>
          </p:blipFill>
          <p:spPr bwMode="auto">
            <a:xfrm>
              <a:off x="447675" y="1490698"/>
              <a:ext cx="7446645" cy="2878101"/>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3FA2BF87-EB55-F574-D42C-7CA3E9C9D74A}"/>
                </a:ext>
              </a:extLst>
            </p:cNvPr>
            <p:cNvSpPr txBox="1"/>
            <p:nvPr/>
          </p:nvSpPr>
          <p:spPr>
            <a:xfrm>
              <a:off x="5740400" y="4001294"/>
              <a:ext cx="1778000" cy="646331"/>
            </a:xfrm>
            <a:prstGeom prst="rect">
              <a:avLst/>
            </a:prstGeom>
            <a:noFill/>
          </p:spPr>
          <p:txBody>
            <a:bodyPr wrap="square" rtlCol="0">
              <a:spAutoFit/>
            </a:bodyPr>
            <a:lstStyle/>
            <a:p>
              <a:pPr algn="ctr"/>
              <a:r>
                <a:rPr lang="it-IT" dirty="0">
                  <a:latin typeface="+mj-lt"/>
                </a:rPr>
                <a:t>Analogo della rifampicina</a:t>
              </a:r>
              <a:endParaRPr lang="en-GB" dirty="0">
                <a:latin typeface="+mj-lt"/>
              </a:endParaRPr>
            </a:p>
          </p:txBody>
        </p:sp>
        <p:sp>
          <p:nvSpPr>
            <p:cNvPr id="5" name="Ovale 4">
              <a:extLst>
                <a:ext uri="{FF2B5EF4-FFF2-40B4-BE49-F238E27FC236}">
                  <a16:creationId xmlns:a16="http://schemas.microsoft.com/office/drawing/2014/main" id="{1AC4D283-646C-3A92-3B3E-1626BB088CA1}"/>
                </a:ext>
              </a:extLst>
            </p:cNvPr>
            <p:cNvSpPr/>
            <p:nvPr/>
          </p:nvSpPr>
          <p:spPr>
            <a:xfrm>
              <a:off x="447675" y="3098800"/>
              <a:ext cx="995045" cy="330200"/>
            </a:xfrm>
            <a:prstGeom prst="ellipse">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e 5">
              <a:extLst>
                <a:ext uri="{FF2B5EF4-FFF2-40B4-BE49-F238E27FC236}">
                  <a16:creationId xmlns:a16="http://schemas.microsoft.com/office/drawing/2014/main" id="{BB835A5A-D3B6-82A3-4057-E364B536D2C0}"/>
                </a:ext>
              </a:extLst>
            </p:cNvPr>
            <p:cNvSpPr/>
            <p:nvPr/>
          </p:nvSpPr>
          <p:spPr>
            <a:xfrm>
              <a:off x="6096000" y="3676174"/>
              <a:ext cx="995045" cy="330200"/>
            </a:xfrm>
            <a:prstGeom prst="ellipse">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uppo 9">
            <a:extLst>
              <a:ext uri="{FF2B5EF4-FFF2-40B4-BE49-F238E27FC236}">
                <a16:creationId xmlns:a16="http://schemas.microsoft.com/office/drawing/2014/main" id="{1C73AC36-65F9-1457-4878-429118380F2D}"/>
              </a:ext>
            </a:extLst>
          </p:cNvPr>
          <p:cNvGrpSpPr/>
          <p:nvPr/>
        </p:nvGrpSpPr>
        <p:grpSpPr>
          <a:xfrm>
            <a:off x="254000" y="1590656"/>
            <a:ext cx="7728269" cy="923330"/>
            <a:chOff x="254000" y="1590656"/>
            <a:chExt cx="7728269" cy="923330"/>
          </a:xfrm>
        </p:grpSpPr>
        <p:sp>
          <p:nvSpPr>
            <p:cNvPr id="8" name="Rectangle 3">
              <a:extLst>
                <a:ext uri="{FF2B5EF4-FFF2-40B4-BE49-F238E27FC236}">
                  <a16:creationId xmlns:a16="http://schemas.microsoft.com/office/drawing/2014/main" id="{137784C0-3ED0-609D-D438-7CECFF2B3494}"/>
                </a:ext>
              </a:extLst>
            </p:cNvPr>
            <p:cNvSpPr>
              <a:spLocks noChangeArrowheads="1"/>
            </p:cNvSpPr>
            <p:nvPr/>
          </p:nvSpPr>
          <p:spPr bwMode="auto">
            <a:xfrm>
              <a:off x="254000" y="1590656"/>
              <a:ext cx="772826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800" b="1" i="0" u="none" strike="noStrike" cap="none" normalizeH="0" baseline="0" dirty="0">
                  <a:ln>
                    <a:noFill/>
                  </a:ln>
                  <a:solidFill>
                    <a:schemeClr val="tx1"/>
                  </a:solidFill>
                  <a:effectLst/>
                  <a:latin typeface="+mj-lt"/>
                </a:rPr>
                <a:t>ANTICORPI MONOCLONALI</a:t>
              </a:r>
              <a:r>
                <a:rPr kumimoji="0" lang="en-US" altLang="en-US" sz="1800" b="0" i="0" u="none" strike="noStrike" cap="none" normalizeH="0" baseline="0" dirty="0">
                  <a:ln>
                    <a:noFill/>
                  </a:ln>
                  <a:solidFill>
                    <a:schemeClr val="tx1"/>
                  </a:solidFill>
                  <a:effectLst/>
                  <a:latin typeface="+mj-lt"/>
                </a:rPr>
                <a:t> (targeting </a:t>
              </a:r>
              <a:r>
                <a:rPr kumimoji="0" lang="en-US" altLang="en-US" sz="1800" b="0" i="0" u="none" strike="noStrike" cap="none" normalizeH="0" baseline="0" dirty="0" err="1">
                  <a:ln>
                    <a:noFill/>
                  </a:ln>
                  <a:solidFill>
                    <a:schemeClr val="tx1"/>
                  </a:solidFill>
                  <a:effectLst/>
                  <a:latin typeface="+mj-lt"/>
                </a:rPr>
                <a:t>specifico</a:t>
              </a:r>
              <a:r>
                <a:rPr kumimoji="0" lang="en-US" altLang="en-US" sz="1800" b="0" i="0" u="none" strike="noStrike" cap="none" normalizeH="0" baseline="0" dirty="0">
                  <a:ln>
                    <a:noFill/>
                  </a:ln>
                  <a:solidFill>
                    <a:schemeClr val="tx1"/>
                  </a:solidFill>
                  <a:effectLst/>
                  <a:latin typeface="+mj-lt"/>
                </a:rPr>
                <a:t>) + </a:t>
              </a:r>
              <a:r>
                <a:rPr kumimoji="0" lang="en-US" altLang="en-US" sz="1800" b="1" i="0" u="none" strike="noStrike" cap="none" normalizeH="0" baseline="0" dirty="0">
                  <a:ln>
                    <a:noFill/>
                  </a:ln>
                  <a:solidFill>
                    <a:schemeClr val="tx1"/>
                  </a:solidFill>
                  <a:effectLst/>
                  <a:latin typeface="+mj-lt"/>
                </a:rPr>
                <a:t>ANTIBIOTICI</a:t>
              </a:r>
              <a:r>
                <a:rPr kumimoji="0" lang="en-US" altLang="en-US" sz="1800" b="0" i="0" u="none" strike="noStrike" cap="none" normalizeH="0" baseline="0" dirty="0">
                  <a:ln>
                    <a:noFill/>
                  </a:ln>
                  <a:solidFill>
                    <a:schemeClr val="tx1"/>
                  </a:solidFill>
                  <a:effectLst/>
                  <a:latin typeface="+mj-lt"/>
                </a:rPr>
                <a:t> (</a:t>
              </a:r>
              <a:r>
                <a:rPr kumimoji="0" lang="en-US" altLang="en-US" sz="1800" b="0" i="0" u="none" strike="noStrike" cap="none" normalizeH="0" baseline="0" dirty="0" err="1">
                  <a:ln>
                    <a:noFill/>
                  </a:ln>
                  <a:solidFill>
                    <a:schemeClr val="tx1"/>
                  </a:solidFill>
                  <a:effectLst/>
                  <a:latin typeface="+mj-lt"/>
                </a:rPr>
                <a:t>attività</a:t>
              </a:r>
              <a:r>
                <a:rPr kumimoji="0" lang="en-US" altLang="en-US" sz="1800" b="0" i="0" u="none" strike="noStrike" cap="none" normalizeH="0" baseline="0" dirty="0">
                  <a:ln>
                    <a:noFill/>
                  </a:ln>
                  <a:solidFill>
                    <a:schemeClr val="tx1"/>
                  </a:solidFill>
                  <a:effectLst/>
                  <a:latin typeface="+mj-lt"/>
                </a:rPr>
                <a:t> </a:t>
              </a:r>
              <a:r>
                <a:rPr kumimoji="0" lang="en-US" altLang="en-US" sz="1800" b="0" i="0" u="none" strike="noStrike" cap="none" normalizeH="0" baseline="0" dirty="0" err="1">
                  <a:ln>
                    <a:noFill/>
                  </a:ln>
                  <a:solidFill>
                    <a:schemeClr val="tx1"/>
                  </a:solidFill>
                  <a:effectLst/>
                  <a:latin typeface="+mj-lt"/>
                </a:rPr>
                <a:t>battericida</a:t>
              </a:r>
              <a:r>
                <a:rPr kumimoji="0" lang="en-US" altLang="en-US" sz="1800" b="0" i="0" u="none" strike="noStrike" cap="none" normalizeH="0" baseline="0" dirty="0">
                  <a:ln>
                    <a:noFill/>
                  </a:ln>
                  <a:solidFill>
                    <a:schemeClr val="tx1"/>
                  </a:solidFill>
                  <a:effectLst/>
                  <a:latin typeface="+mj-lt"/>
                </a:rPr>
                <a:t>)</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800" b="0" i="0" u="none" strike="noStrike" cap="none" normalizeH="0" baseline="0" dirty="0">
                <a:ln>
                  <a:noFill/>
                </a:ln>
                <a:solidFill>
                  <a:schemeClr val="tx1"/>
                </a:solidFill>
                <a:effectLst/>
                <a:latin typeface="+mj-lt"/>
              </a:endParaRPr>
            </a:p>
            <a:p>
              <a:pPr marL="0" marR="0" lvl="0" indent="0" algn="ctr" defTabSz="914400" rtl="0" eaLnBrk="0" fontAlgn="base" latinLnBrk="0" hangingPunct="0">
                <a:lnSpc>
                  <a:spcPct val="100000"/>
                </a:lnSpc>
                <a:spcBef>
                  <a:spcPct val="0"/>
                </a:spcBef>
                <a:spcAft>
                  <a:spcPct val="0"/>
                </a:spcAft>
                <a:buClrTx/>
                <a:buSzTx/>
                <a:tabLst/>
              </a:pPr>
              <a:r>
                <a:rPr kumimoji="0" lang="en-US" altLang="en-US" sz="1800" b="1" i="0" u="none" strike="noStrike" cap="none" normalizeH="0" baseline="0" dirty="0">
                  <a:ln>
                    <a:noFill/>
                  </a:ln>
                  <a:solidFill>
                    <a:schemeClr val="tx1"/>
                  </a:solidFill>
                  <a:effectLst/>
                  <a:latin typeface="Arial" panose="020B0604020202020204" pitchFamily="34" charset="0"/>
                </a:rPr>
                <a:t>Linker</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rilascia</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l’antibiotico</a:t>
              </a:r>
              <a:r>
                <a:rPr kumimoji="0" lang="en-US" altLang="en-US" sz="1800" b="0" i="0" u="none" strike="noStrike" cap="none" normalizeH="0" baseline="0" dirty="0">
                  <a:ln>
                    <a:noFill/>
                  </a:ln>
                  <a:solidFill>
                    <a:schemeClr val="tx1"/>
                  </a:solidFill>
                  <a:effectLst/>
                  <a:latin typeface="Arial" panose="020B0604020202020204" pitchFamily="34" charset="0"/>
                </a:rPr>
                <a:t> in modo </a:t>
              </a:r>
              <a:r>
                <a:rPr kumimoji="0" lang="en-US" altLang="en-US" sz="1800" b="0" i="0" u="none" strike="noStrike" cap="none" normalizeH="0" baseline="0" dirty="0" err="1">
                  <a:ln>
                    <a:noFill/>
                  </a:ln>
                  <a:solidFill>
                    <a:schemeClr val="tx1"/>
                  </a:solidFill>
                  <a:effectLst/>
                  <a:latin typeface="Arial" panose="020B0604020202020204" pitchFamily="34" charset="0"/>
                </a:rPr>
                <a:t>controllato</a:t>
              </a:r>
              <a:r>
                <a:rPr kumimoji="0" lang="en-US" altLang="en-US" sz="1800" b="0" i="0" u="none" strike="noStrike" cap="none" normalizeH="0" baseline="0" dirty="0">
                  <a:ln>
                    <a:noFill/>
                  </a:ln>
                  <a:solidFill>
                    <a:schemeClr val="tx1"/>
                  </a:solidFill>
                  <a:effectLst/>
                  <a:latin typeface="Arial" panose="020B0604020202020204" pitchFamily="34" charset="0"/>
                </a:rPr>
                <a:t> e </a:t>
              </a:r>
              <a:r>
                <a:rPr kumimoji="0" lang="en-US" altLang="en-US" sz="1800" b="0" i="0" u="none" strike="noStrike" cap="none" normalizeH="0" baseline="0" dirty="0" err="1">
                  <a:ln>
                    <a:noFill/>
                  </a:ln>
                  <a:solidFill>
                    <a:schemeClr val="tx1"/>
                  </a:solidFill>
                  <a:effectLst/>
                  <a:latin typeface="Arial" panose="020B0604020202020204" pitchFamily="34" charset="0"/>
                </a:rPr>
                <a:t>mirato</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Ovale 8">
              <a:extLst>
                <a:ext uri="{FF2B5EF4-FFF2-40B4-BE49-F238E27FC236}">
                  <a16:creationId xmlns:a16="http://schemas.microsoft.com/office/drawing/2014/main" id="{F0275ADC-D729-1153-B488-C3008964E751}"/>
                </a:ext>
              </a:extLst>
            </p:cNvPr>
            <p:cNvSpPr/>
            <p:nvPr/>
          </p:nvSpPr>
          <p:spPr>
            <a:xfrm>
              <a:off x="1198880" y="2151455"/>
              <a:ext cx="889000" cy="362531"/>
            </a:xfrm>
            <a:prstGeom prst="ellipse">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cxnSp>
        <p:nvCxnSpPr>
          <p:cNvPr id="12" name="Connettore 2 11">
            <a:extLst>
              <a:ext uri="{FF2B5EF4-FFF2-40B4-BE49-F238E27FC236}">
                <a16:creationId xmlns:a16="http://schemas.microsoft.com/office/drawing/2014/main" id="{13950462-5A7C-5369-73A0-1D5769AA6933}"/>
              </a:ext>
            </a:extLst>
          </p:cNvPr>
          <p:cNvCxnSpPr>
            <a:cxnSpLocks/>
          </p:cNvCxnSpPr>
          <p:nvPr/>
        </p:nvCxnSpPr>
        <p:spPr>
          <a:xfrm flipV="1">
            <a:off x="1998329" y="1859280"/>
            <a:ext cx="2715911" cy="345266"/>
          </a:xfrm>
          <a:prstGeom prst="straightConnector1">
            <a:avLst/>
          </a:prstGeom>
          <a:ln>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CasellaDiTesto 13">
            <a:extLst>
              <a:ext uri="{FF2B5EF4-FFF2-40B4-BE49-F238E27FC236}">
                <a16:creationId xmlns:a16="http://schemas.microsoft.com/office/drawing/2014/main" id="{F6149C3A-F644-F377-6831-E37F5AD2877A}"/>
              </a:ext>
            </a:extLst>
          </p:cNvPr>
          <p:cNvSpPr txBox="1"/>
          <p:nvPr/>
        </p:nvSpPr>
        <p:spPr>
          <a:xfrm>
            <a:off x="7982269" y="2610331"/>
            <a:ext cx="4152900" cy="2739211"/>
          </a:xfrm>
          <a:prstGeom prst="rect">
            <a:avLst/>
          </a:prstGeom>
          <a:noFill/>
        </p:spPr>
        <p:txBody>
          <a:bodyPr wrap="square">
            <a:spAutoFit/>
          </a:bodyPr>
          <a:lstStyle/>
          <a:p>
            <a:pPr algn="ctr"/>
            <a:r>
              <a:rPr lang="it-IT" sz="3200" b="1" dirty="0">
                <a:latin typeface="+mj-lt"/>
              </a:rPr>
              <a:t>✅ Vantaggi</a:t>
            </a:r>
          </a:p>
          <a:p>
            <a:endParaRPr lang="it-IT" sz="2000" dirty="0">
              <a:latin typeface="+mj-lt"/>
            </a:endParaRPr>
          </a:p>
          <a:p>
            <a:pPr>
              <a:buFont typeface="Arial" panose="020B0604020202020204" pitchFamily="34" charset="0"/>
              <a:buChar char="•"/>
            </a:pPr>
            <a:r>
              <a:rPr lang="it-IT" sz="2000" b="1" dirty="0">
                <a:latin typeface="+mj-lt"/>
              </a:rPr>
              <a:t>Alta specificità</a:t>
            </a:r>
            <a:r>
              <a:rPr lang="it-IT" sz="2000" dirty="0">
                <a:latin typeface="+mj-lt"/>
              </a:rPr>
              <a:t>: colpisce solo il patogeno</a:t>
            </a:r>
          </a:p>
          <a:p>
            <a:pPr>
              <a:buFont typeface="Arial" panose="020B0604020202020204" pitchFamily="34" charset="0"/>
              <a:buChar char="•"/>
            </a:pPr>
            <a:r>
              <a:rPr lang="it-IT" sz="2000" b="1" dirty="0">
                <a:latin typeface="+mj-lt"/>
              </a:rPr>
              <a:t>Minori effetti collaterali</a:t>
            </a:r>
            <a:r>
              <a:rPr lang="it-IT" sz="2000" dirty="0">
                <a:latin typeface="+mj-lt"/>
              </a:rPr>
              <a:t>: ridotto impatto su tessuti sani e microbiota</a:t>
            </a:r>
          </a:p>
          <a:p>
            <a:pPr>
              <a:buFont typeface="Arial" panose="020B0604020202020204" pitchFamily="34" charset="0"/>
              <a:buChar char="•"/>
            </a:pPr>
            <a:r>
              <a:rPr lang="it-IT" sz="2000" b="1" dirty="0">
                <a:latin typeface="+mj-lt"/>
              </a:rPr>
              <a:t>Efficacia contro batteri intracellulari</a:t>
            </a:r>
            <a:endParaRPr lang="it-IT" sz="2000" dirty="0">
              <a:latin typeface="+mj-lt"/>
            </a:endParaRPr>
          </a:p>
          <a:p>
            <a:pPr>
              <a:buFont typeface="Arial" panose="020B0604020202020204" pitchFamily="34" charset="0"/>
              <a:buChar char="•"/>
            </a:pPr>
            <a:r>
              <a:rPr lang="it-IT" sz="2000" b="1" dirty="0">
                <a:latin typeface="+mj-lt"/>
              </a:rPr>
              <a:t>Migliore farmacocinetica</a:t>
            </a:r>
            <a:endParaRPr lang="it-IT" sz="2000" dirty="0">
              <a:latin typeface="+mj-lt"/>
            </a:endParaRPr>
          </a:p>
        </p:txBody>
      </p:sp>
    </p:spTree>
    <p:extLst>
      <p:ext uri="{BB962C8B-B14F-4D97-AF65-F5344CB8AC3E}">
        <p14:creationId xmlns:p14="http://schemas.microsoft.com/office/powerpoint/2010/main" val="33062394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210308-7C0D-C7FC-8B34-A75DA39A0537}"/>
              </a:ext>
            </a:extLst>
          </p:cNvPr>
          <p:cNvSpPr>
            <a:spLocks noGrp="1"/>
          </p:cNvSpPr>
          <p:nvPr>
            <p:ph type="title"/>
          </p:nvPr>
        </p:nvSpPr>
        <p:spPr>
          <a:xfrm>
            <a:off x="0" y="421108"/>
            <a:ext cx="12192000" cy="726557"/>
          </a:xfrm>
        </p:spPr>
        <p:style>
          <a:lnRef idx="2">
            <a:schemeClr val="accent1">
              <a:shade val="50000"/>
            </a:schemeClr>
          </a:lnRef>
          <a:fillRef idx="1">
            <a:schemeClr val="accent1"/>
          </a:fillRef>
          <a:effectRef idx="0">
            <a:schemeClr val="accent1"/>
          </a:effectRef>
          <a:fontRef idx="minor">
            <a:schemeClr val="lt1"/>
          </a:fontRef>
        </p:style>
        <p:txBody>
          <a:bodyPr/>
          <a:lstStyle/>
          <a:p>
            <a:pPr algn="ctr"/>
            <a:r>
              <a:rPr lang="it-IT" dirty="0"/>
              <a:t>2. Gli </a:t>
            </a:r>
            <a:r>
              <a:rPr lang="it-IT" dirty="0" err="1"/>
              <a:t>AACs</a:t>
            </a:r>
            <a:endParaRPr lang="en-GB" dirty="0"/>
          </a:p>
        </p:txBody>
      </p:sp>
      <p:pic>
        <p:nvPicPr>
          <p:cNvPr id="4" name="Picture 2" descr="Figura 3">
            <a:extLst>
              <a:ext uri="{FF2B5EF4-FFF2-40B4-BE49-F238E27FC236}">
                <a16:creationId xmlns:a16="http://schemas.microsoft.com/office/drawing/2014/main" id="{9E23EC6C-68A3-EAA0-F5DD-5D1BDD6B0B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3" t="66916" r="273" b="-495"/>
          <a:stretch/>
        </p:blipFill>
        <p:spPr bwMode="auto">
          <a:xfrm>
            <a:off x="427355" y="2882265"/>
            <a:ext cx="7446645" cy="1452879"/>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85489691-46E9-05EB-28A9-F68DD5FF1ACF}"/>
              </a:ext>
            </a:extLst>
          </p:cNvPr>
          <p:cNvSpPr txBox="1"/>
          <p:nvPr/>
        </p:nvSpPr>
        <p:spPr>
          <a:xfrm>
            <a:off x="1449252" y="2312452"/>
            <a:ext cx="4382485" cy="461665"/>
          </a:xfrm>
          <a:prstGeom prst="rect">
            <a:avLst/>
          </a:prstGeom>
          <a:noFill/>
        </p:spPr>
        <p:txBody>
          <a:bodyPr wrap="square" rtlCol="0">
            <a:spAutoFit/>
          </a:bodyPr>
          <a:lstStyle/>
          <a:p>
            <a:pPr algn="ctr"/>
            <a:r>
              <a:rPr lang="it-IT" sz="2400" b="1" dirty="0">
                <a:solidFill>
                  <a:srgbClr val="002060"/>
                </a:solidFill>
                <a:latin typeface="+mj-lt"/>
                <a:cs typeface="Arial" panose="020B0604020202020204" pitchFamily="34" charset="0"/>
              </a:rPr>
              <a:t>MECCANISMO D’AZIONE</a:t>
            </a:r>
            <a:endParaRPr lang="en-GB" sz="2400" b="1" dirty="0">
              <a:solidFill>
                <a:srgbClr val="002060"/>
              </a:solidFill>
              <a:latin typeface="+mj-lt"/>
              <a:cs typeface="Arial" panose="020B0604020202020204" pitchFamily="34" charset="0"/>
            </a:endParaRPr>
          </a:p>
        </p:txBody>
      </p:sp>
      <p:sp>
        <p:nvSpPr>
          <p:cNvPr id="7" name="CasellaDiTesto 6">
            <a:extLst>
              <a:ext uri="{FF2B5EF4-FFF2-40B4-BE49-F238E27FC236}">
                <a16:creationId xmlns:a16="http://schemas.microsoft.com/office/drawing/2014/main" id="{8B332A15-4F8E-8B38-49EF-A8D72D60864A}"/>
              </a:ext>
            </a:extLst>
          </p:cNvPr>
          <p:cNvSpPr txBox="1"/>
          <p:nvPr/>
        </p:nvSpPr>
        <p:spPr>
          <a:xfrm>
            <a:off x="8077199" y="1825625"/>
            <a:ext cx="3768725" cy="3354765"/>
          </a:xfrm>
          <a:prstGeom prst="rect">
            <a:avLst/>
          </a:prstGeom>
          <a:noFill/>
        </p:spPr>
        <p:txBody>
          <a:bodyPr wrap="square">
            <a:spAutoFit/>
          </a:bodyPr>
          <a:lstStyle/>
          <a:p>
            <a:pPr algn="ctr"/>
            <a:r>
              <a:rPr lang="it-IT" sz="3200" b="1" dirty="0">
                <a:latin typeface="+mj-lt"/>
              </a:rPr>
              <a:t>⚠️ Limiti</a:t>
            </a:r>
          </a:p>
          <a:p>
            <a:endParaRPr lang="it-IT" sz="2000" dirty="0">
              <a:latin typeface="+mj-lt"/>
            </a:endParaRPr>
          </a:p>
          <a:p>
            <a:pPr>
              <a:buFont typeface="Arial" panose="020B0604020202020204" pitchFamily="34" charset="0"/>
              <a:buChar char="•"/>
            </a:pPr>
            <a:r>
              <a:rPr lang="it-IT" sz="2000" dirty="0">
                <a:latin typeface="+mj-lt"/>
              </a:rPr>
              <a:t>Ridotta esposizione nei pazienti rispetto ai volontari sani </a:t>
            </a:r>
          </a:p>
          <a:p>
            <a:pPr>
              <a:buFont typeface="Arial" panose="020B0604020202020204" pitchFamily="34" charset="0"/>
              <a:buChar char="•"/>
            </a:pPr>
            <a:r>
              <a:rPr lang="it-IT" sz="2000" dirty="0">
                <a:latin typeface="+mj-lt"/>
              </a:rPr>
              <a:t>Difficoltà di reclutamento → </a:t>
            </a:r>
            <a:r>
              <a:rPr lang="it-IT" sz="2000" b="1" dirty="0">
                <a:latin typeface="+mj-lt"/>
              </a:rPr>
              <a:t>interruzione studio clinico</a:t>
            </a:r>
            <a:endParaRPr lang="it-IT" sz="2000" dirty="0">
              <a:latin typeface="+mj-lt"/>
            </a:endParaRPr>
          </a:p>
          <a:p>
            <a:pPr>
              <a:buFont typeface="Arial" panose="020B0604020202020204" pitchFamily="34" charset="0"/>
              <a:buChar char="•"/>
            </a:pPr>
            <a:r>
              <a:rPr lang="it-IT" sz="2000" dirty="0">
                <a:latin typeface="+mj-lt"/>
              </a:rPr>
              <a:t>Rischio sviluppo di </a:t>
            </a:r>
            <a:r>
              <a:rPr lang="it-IT" sz="2000" b="1" dirty="0">
                <a:latin typeface="+mj-lt"/>
              </a:rPr>
              <a:t>resistenze</a:t>
            </a:r>
            <a:r>
              <a:rPr lang="it-IT" sz="2000" dirty="0">
                <a:latin typeface="+mj-lt"/>
              </a:rPr>
              <a:t> (mutazioni, proteasi batteriche)</a:t>
            </a:r>
          </a:p>
          <a:p>
            <a:pPr>
              <a:buFont typeface="Arial" panose="020B0604020202020204" pitchFamily="34" charset="0"/>
              <a:buChar char="•"/>
            </a:pPr>
            <a:r>
              <a:rPr lang="it-IT" sz="2000" dirty="0">
                <a:latin typeface="+mj-lt"/>
              </a:rPr>
              <a:t>Necessità di anticorpi contro bersagli </a:t>
            </a:r>
            <a:r>
              <a:rPr lang="it-IT" sz="2000" b="1" dirty="0">
                <a:latin typeface="+mj-lt"/>
              </a:rPr>
              <a:t>conservati e accessibili</a:t>
            </a:r>
            <a:endParaRPr lang="it-IT" sz="2000" dirty="0">
              <a:latin typeface="+mj-lt"/>
            </a:endParaRPr>
          </a:p>
        </p:txBody>
      </p:sp>
    </p:spTree>
    <p:extLst>
      <p:ext uri="{BB962C8B-B14F-4D97-AF65-F5344CB8AC3E}">
        <p14:creationId xmlns:p14="http://schemas.microsoft.com/office/powerpoint/2010/main" val="1233055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210308-7C0D-C7FC-8B34-A75DA39A0537}"/>
              </a:ext>
            </a:extLst>
          </p:cNvPr>
          <p:cNvSpPr>
            <a:spLocks noGrp="1"/>
          </p:cNvSpPr>
          <p:nvPr>
            <p:ph type="title"/>
          </p:nvPr>
        </p:nvSpPr>
        <p:spPr>
          <a:xfrm>
            <a:off x="0" y="421108"/>
            <a:ext cx="12192000" cy="726557"/>
          </a:xfrm>
        </p:spPr>
        <p:style>
          <a:lnRef idx="2">
            <a:schemeClr val="accent1">
              <a:shade val="50000"/>
            </a:schemeClr>
          </a:lnRef>
          <a:fillRef idx="1">
            <a:schemeClr val="accent1"/>
          </a:fillRef>
          <a:effectRef idx="0">
            <a:schemeClr val="accent1"/>
          </a:effectRef>
          <a:fontRef idx="minor">
            <a:schemeClr val="lt1"/>
          </a:fontRef>
        </p:style>
        <p:txBody>
          <a:bodyPr/>
          <a:lstStyle/>
          <a:p>
            <a:pPr algn="ctr"/>
            <a:r>
              <a:rPr lang="it-IT" dirty="0"/>
              <a:t>3. I Batteriofagi</a:t>
            </a:r>
            <a:endParaRPr lang="en-GB" dirty="0"/>
          </a:p>
        </p:txBody>
      </p:sp>
      <p:pic>
        <p:nvPicPr>
          <p:cNvPr id="2050" name="Picture 2" descr="figura 4">
            <a:extLst>
              <a:ext uri="{FF2B5EF4-FFF2-40B4-BE49-F238E27FC236}">
                <a16:creationId xmlns:a16="http://schemas.microsoft.com/office/drawing/2014/main" id="{3CA6316A-02D0-D5AD-E29A-4C6A055631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889" y="1857642"/>
            <a:ext cx="5985192" cy="4726991"/>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881BAFE9-8875-155A-E03C-C85D250AA5EA}"/>
              </a:ext>
            </a:extLst>
          </p:cNvPr>
          <p:cNvSpPr txBox="1"/>
          <p:nvPr/>
        </p:nvSpPr>
        <p:spPr>
          <a:xfrm>
            <a:off x="1083492" y="1271821"/>
            <a:ext cx="4382485" cy="461665"/>
          </a:xfrm>
          <a:prstGeom prst="rect">
            <a:avLst/>
          </a:prstGeom>
          <a:noFill/>
        </p:spPr>
        <p:txBody>
          <a:bodyPr wrap="square" rtlCol="0">
            <a:spAutoFit/>
          </a:bodyPr>
          <a:lstStyle/>
          <a:p>
            <a:pPr algn="ctr"/>
            <a:r>
              <a:rPr lang="it-IT" sz="2400" b="1" dirty="0">
                <a:solidFill>
                  <a:srgbClr val="002060"/>
                </a:solidFill>
                <a:latin typeface="+mj-lt"/>
                <a:cs typeface="Arial" panose="020B0604020202020204" pitchFamily="34" charset="0"/>
              </a:rPr>
              <a:t>MECCANISMO D’AZIONE</a:t>
            </a:r>
            <a:endParaRPr lang="en-GB" sz="2400" b="1" dirty="0">
              <a:solidFill>
                <a:srgbClr val="002060"/>
              </a:solidFill>
              <a:latin typeface="+mj-lt"/>
              <a:cs typeface="Arial" panose="020B0604020202020204" pitchFamily="34" charset="0"/>
            </a:endParaRPr>
          </a:p>
        </p:txBody>
      </p:sp>
      <p:sp>
        <p:nvSpPr>
          <p:cNvPr id="6" name="CasellaDiTesto 5">
            <a:extLst>
              <a:ext uri="{FF2B5EF4-FFF2-40B4-BE49-F238E27FC236}">
                <a16:creationId xmlns:a16="http://schemas.microsoft.com/office/drawing/2014/main" id="{1BA1A024-112B-EF24-3F67-96DB6BD22AC2}"/>
              </a:ext>
            </a:extLst>
          </p:cNvPr>
          <p:cNvSpPr txBox="1"/>
          <p:nvPr/>
        </p:nvSpPr>
        <p:spPr>
          <a:xfrm>
            <a:off x="6959705" y="1502653"/>
            <a:ext cx="5130695" cy="4678204"/>
          </a:xfrm>
          <a:prstGeom prst="rect">
            <a:avLst/>
          </a:prstGeom>
          <a:noFill/>
        </p:spPr>
        <p:txBody>
          <a:bodyPr wrap="square">
            <a:spAutoFit/>
          </a:bodyPr>
          <a:lstStyle/>
          <a:p>
            <a:pPr algn="ctr"/>
            <a:r>
              <a:rPr lang="it-IT" sz="3200" b="1" dirty="0">
                <a:latin typeface="+mj-lt"/>
              </a:rPr>
              <a:t>✅ Vantaggi</a:t>
            </a:r>
            <a:endParaRPr lang="it-IT" sz="3200" dirty="0">
              <a:latin typeface="+mj-lt"/>
            </a:endParaRPr>
          </a:p>
          <a:p>
            <a:pPr>
              <a:buFont typeface="Arial" panose="020B0604020202020204" pitchFamily="34" charset="0"/>
              <a:buChar char="•"/>
            </a:pPr>
            <a:r>
              <a:rPr lang="it-IT" dirty="0">
                <a:latin typeface="+mj-lt"/>
              </a:rPr>
              <a:t>Alta specificità → minima interferenza con il microbiota</a:t>
            </a:r>
          </a:p>
          <a:p>
            <a:pPr>
              <a:buFont typeface="Arial" panose="020B0604020202020204" pitchFamily="34" charset="0"/>
              <a:buChar char="•"/>
            </a:pPr>
            <a:r>
              <a:rPr lang="it-IT" dirty="0">
                <a:latin typeface="+mj-lt"/>
              </a:rPr>
              <a:t>Azione mirata su ceppi resistenti</a:t>
            </a:r>
          </a:p>
          <a:p>
            <a:pPr>
              <a:buFont typeface="Arial" panose="020B0604020202020204" pitchFamily="34" charset="0"/>
              <a:buChar char="•"/>
            </a:pPr>
            <a:r>
              <a:rPr lang="it-IT" dirty="0">
                <a:latin typeface="+mj-lt"/>
              </a:rPr>
              <a:t>Possibilità di uso combinato con antibiotici</a:t>
            </a:r>
          </a:p>
          <a:p>
            <a:endParaRPr lang="it-IT" dirty="0">
              <a:latin typeface="+mj-lt"/>
            </a:endParaRPr>
          </a:p>
          <a:p>
            <a:endParaRPr lang="it-IT" dirty="0">
              <a:latin typeface="+mj-lt"/>
            </a:endParaRPr>
          </a:p>
          <a:p>
            <a:pPr algn="ctr"/>
            <a:r>
              <a:rPr lang="it-IT" sz="3200" b="1" dirty="0">
                <a:latin typeface="+mj-lt"/>
              </a:rPr>
              <a:t>⚠️ Limiti </a:t>
            </a:r>
            <a:endParaRPr lang="it-IT" sz="3200" dirty="0">
              <a:latin typeface="+mj-lt"/>
            </a:endParaRPr>
          </a:p>
          <a:p>
            <a:pPr>
              <a:buFont typeface="Arial" panose="020B0604020202020204" pitchFamily="34" charset="0"/>
              <a:buChar char="•"/>
            </a:pPr>
            <a:r>
              <a:rPr lang="it-IT" b="1" dirty="0">
                <a:latin typeface="+mj-lt"/>
              </a:rPr>
              <a:t>Spettro ristretto</a:t>
            </a:r>
            <a:r>
              <a:rPr lang="it-IT" dirty="0">
                <a:latin typeface="+mj-lt"/>
              </a:rPr>
              <a:t> e alta specificità ceppo-specifica</a:t>
            </a:r>
          </a:p>
          <a:p>
            <a:pPr>
              <a:buFont typeface="Arial" panose="020B0604020202020204" pitchFamily="34" charset="0"/>
              <a:buChar char="•"/>
            </a:pPr>
            <a:r>
              <a:rPr lang="it-IT" dirty="0">
                <a:latin typeface="+mj-lt"/>
              </a:rPr>
              <a:t>Comparsa rapida di </a:t>
            </a:r>
            <a:r>
              <a:rPr lang="it-IT" b="1" dirty="0">
                <a:latin typeface="+mj-lt"/>
              </a:rPr>
              <a:t>resistenza</a:t>
            </a:r>
            <a:endParaRPr lang="it-IT" dirty="0">
              <a:latin typeface="+mj-lt"/>
            </a:endParaRPr>
          </a:p>
          <a:p>
            <a:pPr>
              <a:buFont typeface="Arial" panose="020B0604020202020204" pitchFamily="34" charset="0"/>
              <a:buChar char="•"/>
            </a:pPr>
            <a:r>
              <a:rPr lang="it-IT" dirty="0">
                <a:latin typeface="+mj-lt"/>
              </a:rPr>
              <a:t>Difficoltà in </a:t>
            </a:r>
            <a:r>
              <a:rPr lang="it-IT" b="1" dirty="0">
                <a:latin typeface="+mj-lt"/>
              </a:rPr>
              <a:t>produzione, dosaggio e somministrazione</a:t>
            </a:r>
            <a:endParaRPr lang="it-IT" dirty="0">
              <a:latin typeface="+mj-lt"/>
            </a:endParaRPr>
          </a:p>
          <a:p>
            <a:pPr>
              <a:buFont typeface="Arial" panose="020B0604020202020204" pitchFamily="34" charset="0"/>
              <a:buChar char="•"/>
            </a:pPr>
            <a:r>
              <a:rPr lang="it-IT" b="1" dirty="0">
                <a:latin typeface="+mj-lt"/>
              </a:rPr>
              <a:t>Fallimenti clinici</a:t>
            </a:r>
            <a:r>
              <a:rPr lang="it-IT" dirty="0">
                <a:latin typeface="+mj-lt"/>
              </a:rPr>
              <a:t> (es. </a:t>
            </a:r>
            <a:r>
              <a:rPr lang="it-IT" i="1" dirty="0" err="1">
                <a:latin typeface="+mj-lt"/>
              </a:rPr>
              <a:t>Phagoburn</a:t>
            </a:r>
            <a:r>
              <a:rPr lang="it-IT" dirty="0">
                <a:latin typeface="+mj-lt"/>
              </a:rPr>
              <a:t>): instabilità, scarsa efficacia</a:t>
            </a:r>
          </a:p>
          <a:p>
            <a:pPr>
              <a:buFont typeface="Arial" panose="020B0604020202020204" pitchFamily="34" charset="0"/>
              <a:buChar char="•"/>
            </a:pPr>
            <a:r>
              <a:rPr lang="it-IT" b="1" dirty="0">
                <a:latin typeface="+mj-lt"/>
              </a:rPr>
              <a:t>Ostacoli regolatori</a:t>
            </a:r>
            <a:r>
              <a:rPr lang="it-IT" dirty="0">
                <a:latin typeface="+mj-lt"/>
              </a:rPr>
              <a:t> e necessità di continua personalizzazione</a:t>
            </a:r>
          </a:p>
        </p:txBody>
      </p:sp>
    </p:spTree>
    <p:extLst>
      <p:ext uri="{BB962C8B-B14F-4D97-AF65-F5344CB8AC3E}">
        <p14:creationId xmlns:p14="http://schemas.microsoft.com/office/powerpoint/2010/main" val="42270049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Fig. 1">
            <a:extLst>
              <a:ext uri="{FF2B5EF4-FFF2-40B4-BE49-F238E27FC236}">
                <a16:creationId xmlns:a16="http://schemas.microsoft.com/office/drawing/2014/main" id="{88638C0A-AFA2-5918-5EE4-8E0F4D0684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5413" y="1505652"/>
            <a:ext cx="5924550" cy="34907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7" name="CasellaDiTesto 16">
            <a:extLst>
              <a:ext uri="{FF2B5EF4-FFF2-40B4-BE49-F238E27FC236}">
                <a16:creationId xmlns:a16="http://schemas.microsoft.com/office/drawing/2014/main" id="{DE3E3A86-5BB1-ECA7-BD04-DD43ED765699}"/>
              </a:ext>
            </a:extLst>
          </p:cNvPr>
          <p:cNvSpPr txBox="1"/>
          <p:nvPr/>
        </p:nvSpPr>
        <p:spPr>
          <a:xfrm>
            <a:off x="5824998" y="5106042"/>
            <a:ext cx="5924550" cy="1600438"/>
          </a:xfrm>
          <a:prstGeom prst="rect">
            <a:avLst/>
          </a:prstGeom>
          <a:noFill/>
        </p:spPr>
        <p:txBody>
          <a:bodyPr wrap="square" rtlCol="0">
            <a:spAutoFit/>
          </a:bodyPr>
          <a:lstStyle/>
          <a:p>
            <a:pPr marL="285750" indent="-285750" algn="just">
              <a:buFont typeface="Arial" panose="020B0604020202020204" pitchFamily="34" charset="0"/>
              <a:buChar char="•"/>
            </a:pPr>
            <a:r>
              <a:rPr lang="en-GB" sz="1400" b="0" i="0" dirty="0">
                <a:solidFill>
                  <a:srgbClr val="1B1B1B"/>
                </a:solidFill>
                <a:effectLst/>
                <a:latin typeface="+mj-lt"/>
              </a:rPr>
              <a:t>Models of antibacterial mechanisms of AMPs. The bactericidal mechanism of AMPs is performed through interacting with negatively charged membranes, resulting in increased membrane permeability, cell membrane lysis, or release of intracellular contents, which ultimately leads to cell death.</a:t>
            </a:r>
          </a:p>
          <a:p>
            <a:pPr marL="285750" indent="-285750" algn="just">
              <a:buFont typeface="Arial" panose="020B0604020202020204" pitchFamily="34" charset="0"/>
              <a:buChar char="•"/>
            </a:pPr>
            <a:r>
              <a:rPr lang="en-GB" sz="1400" b="0" i="0" dirty="0">
                <a:solidFill>
                  <a:srgbClr val="1B1B1B"/>
                </a:solidFill>
                <a:effectLst/>
                <a:latin typeface="+mj-lt"/>
              </a:rPr>
              <a:t>Another bactericidal mechanism is that AMPs penetrate into the cytoplasm and interact with intracellular substances (Zhang QY et al., 2018)</a:t>
            </a:r>
            <a:endParaRPr lang="en-GB" sz="1400" dirty="0">
              <a:latin typeface="+mj-lt"/>
            </a:endParaRPr>
          </a:p>
        </p:txBody>
      </p:sp>
      <p:sp>
        <p:nvSpPr>
          <p:cNvPr id="6" name="Titolo 1">
            <a:extLst>
              <a:ext uri="{FF2B5EF4-FFF2-40B4-BE49-F238E27FC236}">
                <a16:creationId xmlns:a16="http://schemas.microsoft.com/office/drawing/2014/main" id="{375867A9-7144-108A-8714-5CA2154DCCE5}"/>
              </a:ext>
            </a:extLst>
          </p:cNvPr>
          <p:cNvSpPr>
            <a:spLocks noGrp="1"/>
          </p:cNvSpPr>
          <p:nvPr>
            <p:ph type="title"/>
          </p:nvPr>
        </p:nvSpPr>
        <p:spPr>
          <a:xfrm>
            <a:off x="0" y="421108"/>
            <a:ext cx="12192000" cy="726557"/>
          </a:xfrm>
        </p:spPr>
        <p:style>
          <a:lnRef idx="2">
            <a:schemeClr val="accent1">
              <a:shade val="50000"/>
            </a:schemeClr>
          </a:lnRef>
          <a:fillRef idx="1">
            <a:schemeClr val="accent1"/>
          </a:fillRef>
          <a:effectRef idx="0">
            <a:schemeClr val="accent1"/>
          </a:effectRef>
          <a:fontRef idx="minor">
            <a:schemeClr val="lt1"/>
          </a:fontRef>
        </p:style>
        <p:txBody>
          <a:bodyPr/>
          <a:lstStyle/>
          <a:p>
            <a:pPr algn="ctr"/>
            <a:r>
              <a:rPr lang="it-IT" dirty="0"/>
              <a:t>4. I peptidi antimicrobici</a:t>
            </a:r>
            <a:endParaRPr lang="en-GB" dirty="0"/>
          </a:p>
        </p:txBody>
      </p:sp>
      <p:sp>
        <p:nvSpPr>
          <p:cNvPr id="16" name="CasellaDiTesto 15">
            <a:extLst>
              <a:ext uri="{FF2B5EF4-FFF2-40B4-BE49-F238E27FC236}">
                <a16:creationId xmlns:a16="http://schemas.microsoft.com/office/drawing/2014/main" id="{DD0E01FF-8DDA-DB52-34C1-81CB3B96E761}"/>
              </a:ext>
            </a:extLst>
          </p:cNvPr>
          <p:cNvSpPr txBox="1"/>
          <p:nvPr/>
        </p:nvSpPr>
        <p:spPr>
          <a:xfrm>
            <a:off x="6874692" y="1101254"/>
            <a:ext cx="4382485" cy="461665"/>
          </a:xfrm>
          <a:prstGeom prst="rect">
            <a:avLst/>
          </a:prstGeom>
          <a:noFill/>
        </p:spPr>
        <p:txBody>
          <a:bodyPr wrap="square" rtlCol="0">
            <a:spAutoFit/>
          </a:bodyPr>
          <a:lstStyle/>
          <a:p>
            <a:pPr algn="ctr"/>
            <a:r>
              <a:rPr lang="it-IT" sz="2400" b="1" dirty="0">
                <a:solidFill>
                  <a:srgbClr val="002060"/>
                </a:solidFill>
                <a:latin typeface="+mj-lt"/>
                <a:cs typeface="Arial" panose="020B0604020202020204" pitchFamily="34" charset="0"/>
              </a:rPr>
              <a:t>MECCANISMO D’AZIONE</a:t>
            </a:r>
            <a:endParaRPr lang="en-GB" sz="2400" b="1" dirty="0">
              <a:solidFill>
                <a:srgbClr val="002060"/>
              </a:solidFill>
              <a:latin typeface="+mj-lt"/>
              <a:cs typeface="Arial" panose="020B0604020202020204" pitchFamily="34" charset="0"/>
            </a:endParaRPr>
          </a:p>
        </p:txBody>
      </p:sp>
      <p:grpSp>
        <p:nvGrpSpPr>
          <p:cNvPr id="7" name="Gruppo 6">
            <a:extLst>
              <a:ext uri="{FF2B5EF4-FFF2-40B4-BE49-F238E27FC236}">
                <a16:creationId xmlns:a16="http://schemas.microsoft.com/office/drawing/2014/main" id="{05AA03B7-EB41-964B-069F-226FE5147679}"/>
              </a:ext>
            </a:extLst>
          </p:cNvPr>
          <p:cNvGrpSpPr/>
          <p:nvPr/>
        </p:nvGrpSpPr>
        <p:grpSpPr>
          <a:xfrm>
            <a:off x="1018227" y="1751958"/>
            <a:ext cx="5077773" cy="3910245"/>
            <a:chOff x="802433" y="1623527"/>
            <a:chExt cx="5077773" cy="3910245"/>
          </a:xfrm>
        </p:grpSpPr>
        <p:sp>
          <p:nvSpPr>
            <p:cNvPr id="8" name="Textfeld 2">
              <a:extLst>
                <a:ext uri="{FF2B5EF4-FFF2-40B4-BE49-F238E27FC236}">
                  <a16:creationId xmlns:a16="http://schemas.microsoft.com/office/drawing/2014/main" id="{6627C88B-4A06-987F-83C7-CDE4392FCA96}"/>
                </a:ext>
              </a:extLst>
            </p:cNvPr>
            <p:cNvSpPr txBox="1"/>
            <p:nvPr/>
          </p:nvSpPr>
          <p:spPr>
            <a:xfrm>
              <a:off x="806174" y="3225448"/>
              <a:ext cx="5074032" cy="230832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2000">
                  <a:effectLst/>
                  <a:latin typeface="+mj-lt"/>
                  <a:cs typeface="Arial" panose="020B0604020202020204" pitchFamily="34" charset="0"/>
                  <a:sym typeface="Wingdings" panose="05000000000000000000" pitchFamily="2" charset="2"/>
                </a:rPr>
                <a:t> P</a:t>
              </a:r>
              <a:r>
                <a:rPr lang="de-DE" sz="2000">
                  <a:effectLst/>
                  <a:latin typeface="+mj-lt"/>
                  <a:cs typeface="Arial" panose="020B0604020202020204" pitchFamily="34" charset="0"/>
                </a:rPr>
                <a:t>iù di </a:t>
              </a:r>
              <a:r>
                <a:rPr lang="de-DE" sz="2000" b="1">
                  <a:effectLst/>
                  <a:latin typeface="+mj-lt"/>
                  <a:cs typeface="Arial" panose="020B0604020202020204" pitchFamily="34" charset="0"/>
                </a:rPr>
                <a:t>3146</a:t>
              </a:r>
              <a:r>
                <a:rPr lang="de-DE" sz="2000">
                  <a:effectLst/>
                  <a:latin typeface="+mj-lt"/>
                  <a:cs typeface="Arial" panose="020B0604020202020204" pitchFamily="34" charset="0"/>
                </a:rPr>
                <a:t> </a:t>
              </a:r>
              <a:r>
                <a:rPr lang="de-DE" sz="2000" err="1">
                  <a:effectLst/>
                  <a:latin typeface="+mj-lt"/>
                  <a:cs typeface="Arial" panose="020B0604020202020204" pitchFamily="34" charset="0"/>
                </a:rPr>
                <a:t>peptidi</a:t>
              </a:r>
              <a:r>
                <a:rPr lang="de-DE" sz="2000">
                  <a:effectLst/>
                  <a:latin typeface="+mj-lt"/>
                  <a:cs typeface="Arial" panose="020B0604020202020204" pitchFamily="34" charset="0"/>
                </a:rPr>
                <a:t> </a:t>
              </a:r>
              <a:r>
                <a:rPr lang="de-DE" sz="2000" err="1">
                  <a:effectLst/>
                  <a:latin typeface="+mj-lt"/>
                  <a:cs typeface="Arial" panose="020B0604020202020204" pitchFamily="34" charset="0"/>
                </a:rPr>
                <a:t>antimicrobici</a:t>
              </a:r>
              <a:r>
                <a:rPr lang="de-DE" sz="2000">
                  <a:effectLst/>
                  <a:latin typeface="+mj-lt"/>
                  <a:cs typeface="Arial" panose="020B0604020202020204" pitchFamily="34" charset="0"/>
                </a:rPr>
                <a:t> (AMPs) </a:t>
              </a:r>
              <a:r>
                <a:rPr lang="de-DE" sz="2000" err="1">
                  <a:effectLst/>
                  <a:latin typeface="+mj-lt"/>
                  <a:cs typeface="Arial" panose="020B0604020202020204" pitchFamily="34" charset="0"/>
                </a:rPr>
                <a:t>sono</a:t>
              </a:r>
              <a:r>
                <a:rPr lang="de-DE" sz="2000">
                  <a:latin typeface="+mj-lt"/>
                  <a:cs typeface="Arial" panose="020B0604020202020204" pitchFamily="34" charset="0"/>
                </a:rPr>
                <a:t> </a:t>
              </a:r>
              <a:r>
                <a:rPr lang="de-DE" sz="2000" err="1">
                  <a:latin typeface="+mj-lt"/>
                  <a:cs typeface="Arial" panose="020B0604020202020204" pitchFamily="34" charset="0"/>
                </a:rPr>
                <a:t>n</a:t>
              </a:r>
              <a:r>
                <a:rPr lang="de-DE" sz="2000" err="1">
                  <a:effectLst/>
                  <a:latin typeface="+mj-lt"/>
                  <a:cs typeface="Arial" panose="020B0604020202020204" pitchFamily="34" charset="0"/>
                </a:rPr>
                <a:t>aturali</a:t>
              </a:r>
              <a:r>
                <a:rPr lang="de-DE" sz="2000">
                  <a:latin typeface="+mj-lt"/>
                  <a:cs typeface="Arial" panose="020B0604020202020204" pitchFamily="34" charset="0"/>
                </a:rPr>
                <a:t>:</a:t>
              </a:r>
              <a:endParaRPr lang="de-DE" sz="2000">
                <a:effectLst/>
                <a:latin typeface="+mj-lt"/>
                <a:cs typeface="Arial" panose="020B0604020202020204" pitchFamily="34" charset="0"/>
              </a:endParaRPr>
            </a:p>
            <a:p>
              <a:endParaRPr lang="de-DE" sz="200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de-DE" sz="2000">
                  <a:effectLst/>
                  <a:latin typeface="+mj-lt"/>
                  <a:cs typeface="Arial" panose="020B0604020202020204" pitchFamily="34" charset="0"/>
                </a:rPr>
                <a:t>383  </a:t>
              </a:r>
              <a:r>
                <a:rPr lang="de-DE" sz="2000" err="1">
                  <a:latin typeface="+mj-lt"/>
                  <a:cs typeface="Arial" panose="020B0604020202020204" pitchFamily="34" charset="0"/>
                </a:rPr>
                <a:t>dai</a:t>
              </a:r>
              <a:r>
                <a:rPr lang="de-DE" sz="2000">
                  <a:effectLst/>
                  <a:latin typeface="+mj-lt"/>
                  <a:cs typeface="Arial" panose="020B0604020202020204" pitchFamily="34" charset="0"/>
                </a:rPr>
                <a:t> </a:t>
              </a:r>
              <a:r>
                <a:rPr lang="de-DE" sz="2000" err="1">
                  <a:effectLst/>
                  <a:latin typeface="+mj-lt"/>
                  <a:cs typeface="Arial" panose="020B0604020202020204" pitchFamily="34" charset="0"/>
                </a:rPr>
                <a:t>bacteri</a:t>
              </a:r>
              <a:r>
                <a:rPr lang="de-DE" sz="2000">
                  <a:effectLst/>
                  <a:latin typeface="+mj-lt"/>
                  <a:cs typeface="Arial" panose="020B0604020202020204" pitchFamily="34" charset="0"/>
                </a:rPr>
                <a:t>, </a:t>
              </a:r>
            </a:p>
            <a:p>
              <a:pPr marL="457200" indent="-457200">
                <a:buFont typeface="Arial" panose="020B0604020202020204" pitchFamily="34" charset="0"/>
                <a:buChar char="•"/>
              </a:pPr>
              <a:r>
                <a:rPr lang="de-DE" sz="2000">
                  <a:effectLst/>
                  <a:latin typeface="+mj-lt"/>
                  <a:cs typeface="Arial" panose="020B0604020202020204" pitchFamily="34" charset="0"/>
                </a:rPr>
                <a:t>29 </a:t>
              </a:r>
              <a:r>
                <a:rPr lang="de-DE" sz="2000">
                  <a:latin typeface="+mj-lt"/>
                  <a:cs typeface="Arial" panose="020B0604020202020204" pitchFamily="34" charset="0"/>
                </a:rPr>
                <a:t> </a:t>
              </a:r>
              <a:r>
                <a:rPr lang="de-DE" sz="2000" err="1">
                  <a:latin typeface="+mj-lt"/>
                  <a:cs typeface="Arial" panose="020B0604020202020204" pitchFamily="34" charset="0"/>
                </a:rPr>
                <a:t>dai</a:t>
              </a:r>
              <a:r>
                <a:rPr lang="de-DE" sz="2000">
                  <a:effectLst/>
                  <a:latin typeface="+mj-lt"/>
                  <a:cs typeface="Arial" panose="020B0604020202020204" pitchFamily="34" charset="0"/>
                </a:rPr>
                <a:t> </a:t>
              </a:r>
              <a:r>
                <a:rPr lang="de-DE" sz="2000" err="1">
                  <a:effectLst/>
                  <a:latin typeface="+mj-lt"/>
                  <a:cs typeface="Arial" panose="020B0604020202020204" pitchFamily="34" charset="0"/>
                </a:rPr>
                <a:t>funghi</a:t>
              </a:r>
              <a:r>
                <a:rPr lang="de-DE" sz="2000">
                  <a:effectLst/>
                  <a:latin typeface="+mj-lt"/>
                  <a:cs typeface="Arial" panose="020B0604020202020204" pitchFamily="34" charset="0"/>
                </a:rPr>
                <a:t>, </a:t>
              </a:r>
            </a:p>
            <a:p>
              <a:pPr marL="457200" indent="-457200">
                <a:buFont typeface="Arial" panose="020B0604020202020204" pitchFamily="34" charset="0"/>
                <a:buChar char="•"/>
              </a:pPr>
              <a:r>
                <a:rPr lang="de-DE" sz="2000">
                  <a:effectLst/>
                  <a:latin typeface="+mj-lt"/>
                  <a:cs typeface="Arial" panose="020B0604020202020204" pitchFamily="34" charset="0"/>
                </a:rPr>
                <a:t>250 </a:t>
              </a:r>
              <a:r>
                <a:rPr lang="de-DE" sz="2000">
                  <a:latin typeface="+mj-lt"/>
                  <a:cs typeface="Arial" panose="020B0604020202020204" pitchFamily="34" charset="0"/>
                </a:rPr>
                <a:t> </a:t>
              </a:r>
              <a:r>
                <a:rPr lang="de-DE" sz="2000" err="1">
                  <a:latin typeface="+mj-lt"/>
                  <a:cs typeface="Arial" panose="020B0604020202020204" pitchFamily="34" charset="0"/>
                </a:rPr>
                <a:t>dalle</a:t>
              </a:r>
              <a:r>
                <a:rPr lang="de-DE" sz="2000">
                  <a:effectLst/>
                  <a:latin typeface="+mj-lt"/>
                  <a:cs typeface="Arial" panose="020B0604020202020204" pitchFamily="34" charset="0"/>
                </a:rPr>
                <a:t> </a:t>
              </a:r>
              <a:r>
                <a:rPr lang="de-DE" sz="2000" err="1">
                  <a:effectLst/>
                  <a:latin typeface="+mj-lt"/>
                  <a:cs typeface="Arial" panose="020B0604020202020204" pitchFamily="34" charset="0"/>
                </a:rPr>
                <a:t>piante</a:t>
              </a:r>
              <a:r>
                <a:rPr lang="de-DE" sz="2000">
                  <a:effectLst/>
                  <a:latin typeface="+mj-lt"/>
                  <a:cs typeface="Arial" panose="020B0604020202020204" pitchFamily="34" charset="0"/>
                </a:rPr>
                <a:t>, </a:t>
              </a:r>
            </a:p>
            <a:p>
              <a:pPr marL="457200" indent="-457200">
                <a:buFont typeface="Arial" panose="020B0604020202020204" pitchFamily="34" charset="0"/>
                <a:buChar char="•"/>
              </a:pPr>
              <a:r>
                <a:rPr lang="de-DE" sz="2400" b="1">
                  <a:effectLst/>
                  <a:latin typeface="+mj-lt"/>
                  <a:cs typeface="Arial" panose="020B0604020202020204" pitchFamily="34" charset="0"/>
                </a:rPr>
                <a:t>2463 </a:t>
              </a:r>
              <a:r>
                <a:rPr lang="de-DE" sz="2400" b="1" err="1">
                  <a:effectLst/>
                  <a:latin typeface="+mj-lt"/>
                  <a:cs typeface="Arial" panose="020B0604020202020204" pitchFamily="34" charset="0"/>
                </a:rPr>
                <a:t>dagli</a:t>
              </a:r>
              <a:r>
                <a:rPr lang="de-DE" sz="2400" b="1">
                  <a:effectLst/>
                  <a:latin typeface="+mj-lt"/>
                  <a:cs typeface="Arial" panose="020B0604020202020204" pitchFamily="34" charset="0"/>
                </a:rPr>
                <a:t> </a:t>
              </a:r>
              <a:r>
                <a:rPr lang="de-DE" sz="2400" b="1" err="1">
                  <a:effectLst/>
                  <a:latin typeface="+mj-lt"/>
                  <a:cs typeface="Arial" panose="020B0604020202020204" pitchFamily="34" charset="0"/>
                </a:rPr>
                <a:t>a</a:t>
              </a:r>
              <a:r>
                <a:rPr lang="de-DE" sz="2400" b="1" err="1">
                  <a:latin typeface="+mj-lt"/>
                  <a:cs typeface="Arial" panose="020B0604020202020204" pitchFamily="34" charset="0"/>
                </a:rPr>
                <a:t>nimali</a:t>
              </a:r>
              <a:endParaRPr lang="de-DE" sz="2400" b="1">
                <a:latin typeface="+mj-lt"/>
                <a:cs typeface="Arial" panose="020B0604020202020204" pitchFamily="34" charset="0"/>
              </a:endParaRPr>
            </a:p>
          </p:txBody>
        </p:sp>
        <p:sp>
          <p:nvSpPr>
            <p:cNvPr id="9" name="CasellaDiTesto 3">
              <a:extLst>
                <a:ext uri="{FF2B5EF4-FFF2-40B4-BE49-F238E27FC236}">
                  <a16:creationId xmlns:a16="http://schemas.microsoft.com/office/drawing/2014/main" id="{28392894-4E89-D251-AD19-86BF44D1E408}"/>
                </a:ext>
              </a:extLst>
            </p:cNvPr>
            <p:cNvSpPr txBox="1"/>
            <p:nvPr/>
          </p:nvSpPr>
          <p:spPr>
            <a:xfrm>
              <a:off x="802433" y="1623527"/>
              <a:ext cx="5022565" cy="132343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it-IT" sz="4000">
                  <a:solidFill>
                    <a:srgbClr val="1B1B1B"/>
                  </a:solidFill>
                  <a:effectLst/>
                  <a:latin typeface="+mj-lt"/>
                  <a:ea typeface="Calibri" panose="020F0502020204030204" pitchFamily="34" charset="0"/>
                </a:rPr>
                <a:t>17.363 </a:t>
              </a:r>
              <a:r>
                <a:rPr lang="it-IT" sz="4000" err="1">
                  <a:solidFill>
                    <a:srgbClr val="1B1B1B"/>
                  </a:solidFill>
                  <a:effectLst/>
                  <a:latin typeface="+mj-lt"/>
                  <a:ea typeface="Calibri" panose="020F0502020204030204" pitchFamily="34" charset="0"/>
                </a:rPr>
                <a:t>AMPs</a:t>
              </a:r>
              <a:endParaRPr lang="it-IT" sz="4000">
                <a:solidFill>
                  <a:srgbClr val="1B1B1B"/>
                </a:solidFill>
                <a:effectLst/>
                <a:latin typeface="+mj-lt"/>
                <a:ea typeface="Calibri" panose="020F0502020204030204" pitchFamily="34" charset="0"/>
              </a:endParaRPr>
            </a:p>
            <a:p>
              <a:endParaRPr lang="it-IT" sz="2000">
                <a:solidFill>
                  <a:srgbClr val="1B1B1B"/>
                </a:solidFill>
                <a:latin typeface="+mj-lt"/>
                <a:ea typeface="Calibri" panose="020F0502020204030204" pitchFamily="34" charset="0"/>
              </a:endParaRPr>
            </a:p>
            <a:p>
              <a:r>
                <a:rPr lang="it-IT" sz="2000">
                  <a:solidFill>
                    <a:srgbClr val="1B1B1B"/>
                  </a:solidFill>
                  <a:latin typeface="+mj-lt"/>
                  <a:ea typeface="Calibri" panose="020F0502020204030204" pitchFamily="34" charset="0"/>
                  <a:sym typeface="Wingdings" panose="05000000000000000000" pitchFamily="2" charset="2"/>
                </a:rPr>
                <a:t> </a:t>
              </a:r>
              <a:r>
                <a:rPr lang="it-IT" sz="2000">
                  <a:solidFill>
                    <a:srgbClr val="1B1B1B"/>
                  </a:solidFill>
                  <a:latin typeface="+mj-lt"/>
                  <a:ea typeface="Calibri" panose="020F0502020204030204" pitchFamily="34" charset="0"/>
                </a:rPr>
                <a:t>L</a:t>
              </a:r>
              <a:r>
                <a:rPr lang="it-IT" sz="2000">
                  <a:solidFill>
                    <a:srgbClr val="1B1B1B"/>
                  </a:solidFill>
                  <a:effectLst/>
                  <a:latin typeface="+mj-lt"/>
                  <a:ea typeface="Calibri" panose="020F0502020204030204" pitchFamily="34" charset="0"/>
                </a:rPr>
                <a:t>'82,7% è sintetico </a:t>
              </a:r>
              <a:endParaRPr lang="en-GB" sz="2000">
                <a:latin typeface="+mj-lt"/>
              </a:endParaRPr>
            </a:p>
          </p:txBody>
        </p:sp>
      </p:grpSp>
    </p:spTree>
    <p:extLst>
      <p:ext uri="{BB962C8B-B14F-4D97-AF65-F5344CB8AC3E}">
        <p14:creationId xmlns:p14="http://schemas.microsoft.com/office/powerpoint/2010/main" val="34322873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olo 1">
            <a:extLst>
              <a:ext uri="{FF2B5EF4-FFF2-40B4-BE49-F238E27FC236}">
                <a16:creationId xmlns:a16="http://schemas.microsoft.com/office/drawing/2014/main" id="{EBDBE05B-BF6D-6794-BB5E-0C6EA6AEF07D}"/>
              </a:ext>
            </a:extLst>
          </p:cNvPr>
          <p:cNvSpPr>
            <a:spLocks noGrp="1"/>
          </p:cNvSpPr>
          <p:nvPr>
            <p:ph type="title"/>
          </p:nvPr>
        </p:nvSpPr>
        <p:spPr>
          <a:xfrm>
            <a:off x="0" y="421108"/>
            <a:ext cx="12192000" cy="726557"/>
          </a:xfrm>
        </p:spPr>
        <p:style>
          <a:lnRef idx="2">
            <a:schemeClr val="accent1">
              <a:shade val="50000"/>
            </a:schemeClr>
          </a:lnRef>
          <a:fillRef idx="1">
            <a:schemeClr val="accent1"/>
          </a:fillRef>
          <a:effectRef idx="0">
            <a:schemeClr val="accent1"/>
          </a:effectRef>
          <a:fontRef idx="minor">
            <a:schemeClr val="lt1"/>
          </a:fontRef>
        </p:style>
        <p:txBody>
          <a:bodyPr/>
          <a:lstStyle/>
          <a:p>
            <a:pPr algn="ctr"/>
            <a:r>
              <a:rPr lang="it-IT" dirty="0"/>
              <a:t>4. I peptidi antimicrobici</a:t>
            </a:r>
            <a:endParaRPr lang="en-GB" dirty="0"/>
          </a:p>
        </p:txBody>
      </p:sp>
      <p:graphicFrame>
        <p:nvGraphicFramePr>
          <p:cNvPr id="14" name="Tabella 13">
            <a:extLst>
              <a:ext uri="{FF2B5EF4-FFF2-40B4-BE49-F238E27FC236}">
                <a16:creationId xmlns:a16="http://schemas.microsoft.com/office/drawing/2014/main" id="{7CD5274F-DEB1-B0DC-EC57-8FBC3A892707}"/>
              </a:ext>
            </a:extLst>
          </p:cNvPr>
          <p:cNvGraphicFramePr>
            <a:graphicFrameLocks noGrp="1"/>
          </p:cNvGraphicFramePr>
          <p:nvPr>
            <p:extLst>
              <p:ext uri="{D42A27DB-BD31-4B8C-83A1-F6EECF244321}">
                <p14:modId xmlns:p14="http://schemas.microsoft.com/office/powerpoint/2010/main" val="4060986805"/>
              </p:ext>
            </p:extLst>
          </p:nvPr>
        </p:nvGraphicFramePr>
        <p:xfrm>
          <a:off x="989838" y="1689313"/>
          <a:ext cx="10212324" cy="4675454"/>
        </p:xfrm>
        <a:graphic>
          <a:graphicData uri="http://schemas.openxmlformats.org/drawingml/2006/table">
            <a:tbl>
              <a:tblPr/>
              <a:tblGrid>
                <a:gridCol w="5106162">
                  <a:extLst>
                    <a:ext uri="{9D8B030D-6E8A-4147-A177-3AD203B41FA5}">
                      <a16:colId xmlns:a16="http://schemas.microsoft.com/office/drawing/2014/main" val="1279695645"/>
                    </a:ext>
                  </a:extLst>
                </a:gridCol>
                <a:gridCol w="5106162">
                  <a:extLst>
                    <a:ext uri="{9D8B030D-6E8A-4147-A177-3AD203B41FA5}">
                      <a16:colId xmlns:a16="http://schemas.microsoft.com/office/drawing/2014/main" val="2455761823"/>
                    </a:ext>
                  </a:extLst>
                </a:gridCol>
              </a:tblGrid>
              <a:tr h="355211">
                <a:tc>
                  <a:txBody>
                    <a:bodyPr/>
                    <a:lstStyle/>
                    <a:p>
                      <a:pPr algn="ctr"/>
                      <a:r>
                        <a:rPr lang="it-IT" sz="3200" b="1" kern="1200" dirty="0">
                          <a:solidFill>
                            <a:schemeClr val="tx1"/>
                          </a:solidFill>
                          <a:latin typeface="+mn-lt"/>
                          <a:ea typeface="+mn-ea"/>
                          <a:cs typeface="+mn-cs"/>
                        </a:rPr>
                        <a:t>✅</a:t>
                      </a:r>
                      <a:r>
                        <a:rPr lang="en-GB" sz="3200" b="1" dirty="0">
                          <a:latin typeface="+mj-lt"/>
                        </a:rPr>
                        <a:t>VANTAGGI</a:t>
                      </a:r>
                      <a:endParaRPr lang="en-GB" sz="3200" dirty="0">
                        <a:latin typeface="+mj-lt"/>
                      </a:endParaRPr>
                    </a:p>
                  </a:txBody>
                  <a:tcPr marL="88803" marR="88803" marT="44401" marB="44401" anchor="ctr">
                    <a:lnL>
                      <a:noFill/>
                    </a:lnL>
                    <a:lnR>
                      <a:noFill/>
                    </a:lnR>
                    <a:lnT>
                      <a:noFill/>
                    </a:lnT>
                    <a:lnB>
                      <a:noFill/>
                    </a:lnB>
                  </a:tcPr>
                </a:tc>
                <a:tc>
                  <a:txBody>
                    <a:bodyPr/>
                    <a:lstStyle/>
                    <a:p>
                      <a:pPr algn="ctr"/>
                      <a:r>
                        <a:rPr lang="it-IT" sz="3200" b="1" kern="1200" dirty="0">
                          <a:solidFill>
                            <a:schemeClr val="tx1"/>
                          </a:solidFill>
                          <a:latin typeface="+mn-lt"/>
                          <a:ea typeface="+mn-ea"/>
                          <a:cs typeface="+mn-cs"/>
                        </a:rPr>
                        <a:t>⚠️</a:t>
                      </a:r>
                      <a:r>
                        <a:rPr lang="en-GB" sz="3200" b="1" dirty="0">
                          <a:latin typeface="+mj-lt"/>
                        </a:rPr>
                        <a:t>LIMITI</a:t>
                      </a:r>
                      <a:endParaRPr lang="en-GB" sz="3200" dirty="0">
                        <a:latin typeface="+mj-lt"/>
                      </a:endParaRPr>
                    </a:p>
                  </a:txBody>
                  <a:tcPr marL="88803" marR="88803" marT="44401" marB="44401" anchor="ctr">
                    <a:lnL>
                      <a:noFill/>
                    </a:lnL>
                    <a:lnR>
                      <a:noFill/>
                    </a:lnR>
                    <a:lnT>
                      <a:noFill/>
                    </a:lnT>
                    <a:lnB>
                      <a:noFill/>
                    </a:lnB>
                  </a:tcPr>
                </a:tc>
                <a:extLst>
                  <a:ext uri="{0D108BD9-81ED-4DB2-BD59-A6C34878D82A}">
                    <a16:rowId xmlns:a16="http://schemas.microsoft.com/office/drawing/2014/main" val="1046908513"/>
                  </a:ext>
                </a:extLst>
              </a:tr>
              <a:tr h="621620">
                <a:tc>
                  <a:txBody>
                    <a:bodyPr/>
                    <a:lstStyle/>
                    <a:p>
                      <a:r>
                        <a:rPr lang="it-IT" sz="1800" dirty="0">
                          <a:latin typeface="+mj-lt"/>
                        </a:rPr>
                        <a:t>- </a:t>
                      </a:r>
                      <a:r>
                        <a:rPr lang="it-IT" sz="1800" b="1" dirty="0">
                          <a:latin typeface="+mj-lt"/>
                        </a:rPr>
                        <a:t>Ampio spettro d'azione</a:t>
                      </a:r>
                      <a:r>
                        <a:rPr lang="it-IT" sz="1800" dirty="0">
                          <a:latin typeface="+mj-lt"/>
                        </a:rPr>
                        <a:t>: efficaci contro batteri Gram+, Gram-, funghi e virus</a:t>
                      </a:r>
                    </a:p>
                  </a:txBody>
                  <a:tcPr marL="88803" marR="88803" marT="44401" marB="44401" anchor="ctr">
                    <a:lnL>
                      <a:noFill/>
                    </a:lnL>
                    <a:lnR>
                      <a:noFill/>
                    </a:lnR>
                    <a:lnT>
                      <a:noFill/>
                    </a:lnT>
                    <a:lnB>
                      <a:noFill/>
                    </a:lnB>
                  </a:tcPr>
                </a:tc>
                <a:tc>
                  <a:txBody>
                    <a:bodyPr/>
                    <a:lstStyle/>
                    <a:p>
                      <a:r>
                        <a:rPr lang="it-IT" sz="1800" dirty="0">
                          <a:latin typeface="+mj-lt"/>
                        </a:rPr>
                        <a:t>- </a:t>
                      </a:r>
                      <a:r>
                        <a:rPr lang="it-IT" sz="1800" b="1" dirty="0">
                          <a:latin typeface="+mj-lt"/>
                        </a:rPr>
                        <a:t>Stabilità limitata</a:t>
                      </a:r>
                      <a:r>
                        <a:rPr lang="it-IT" sz="1800" dirty="0">
                          <a:latin typeface="+mj-lt"/>
                        </a:rPr>
                        <a:t>: degradazione enzimatica nell’organismo</a:t>
                      </a:r>
                    </a:p>
                  </a:txBody>
                  <a:tcPr marL="88803" marR="88803" marT="44401" marB="44401" anchor="ctr">
                    <a:lnL>
                      <a:noFill/>
                    </a:lnL>
                    <a:lnR>
                      <a:noFill/>
                    </a:lnR>
                    <a:lnT>
                      <a:noFill/>
                    </a:lnT>
                    <a:lnB>
                      <a:noFill/>
                    </a:lnB>
                  </a:tcPr>
                </a:tc>
                <a:extLst>
                  <a:ext uri="{0D108BD9-81ED-4DB2-BD59-A6C34878D82A}">
                    <a16:rowId xmlns:a16="http://schemas.microsoft.com/office/drawing/2014/main" val="4186595608"/>
                  </a:ext>
                </a:extLst>
              </a:tr>
              <a:tr h="621620">
                <a:tc>
                  <a:txBody>
                    <a:bodyPr/>
                    <a:lstStyle/>
                    <a:p>
                      <a:r>
                        <a:rPr lang="it-IT" sz="1800" dirty="0">
                          <a:latin typeface="+mj-lt"/>
                        </a:rPr>
                        <a:t>- </a:t>
                      </a:r>
                      <a:r>
                        <a:rPr lang="it-IT" sz="1800" b="1" dirty="0">
                          <a:latin typeface="+mj-lt"/>
                        </a:rPr>
                        <a:t>Bassa induzione di resistenza</a:t>
                      </a:r>
                      <a:r>
                        <a:rPr lang="it-IT" sz="1800" dirty="0">
                          <a:latin typeface="+mj-lt"/>
                        </a:rPr>
                        <a:t> rispetto agli antibiotici tradizionali</a:t>
                      </a:r>
                    </a:p>
                  </a:txBody>
                  <a:tcPr marL="88803" marR="88803" marT="44401" marB="44401" anchor="ctr">
                    <a:lnL>
                      <a:noFill/>
                    </a:lnL>
                    <a:lnR>
                      <a:noFill/>
                    </a:lnR>
                    <a:lnT>
                      <a:noFill/>
                    </a:lnT>
                    <a:lnB>
                      <a:noFill/>
                    </a:lnB>
                  </a:tcPr>
                </a:tc>
                <a:tc>
                  <a:txBody>
                    <a:bodyPr/>
                    <a:lstStyle/>
                    <a:p>
                      <a:r>
                        <a:rPr lang="it-IT" sz="1800">
                          <a:latin typeface="+mj-lt"/>
                        </a:rPr>
                        <a:t>- </a:t>
                      </a:r>
                      <a:r>
                        <a:rPr lang="it-IT" sz="1800" b="1">
                          <a:latin typeface="+mj-lt"/>
                        </a:rPr>
                        <a:t>Costo elevato</a:t>
                      </a:r>
                      <a:r>
                        <a:rPr lang="it-IT" sz="1800">
                          <a:latin typeface="+mj-lt"/>
                        </a:rPr>
                        <a:t> di sintesi e produzione</a:t>
                      </a:r>
                    </a:p>
                  </a:txBody>
                  <a:tcPr marL="88803" marR="88803" marT="44401" marB="44401" anchor="ctr">
                    <a:lnL>
                      <a:noFill/>
                    </a:lnL>
                    <a:lnR>
                      <a:noFill/>
                    </a:lnR>
                    <a:lnT>
                      <a:noFill/>
                    </a:lnT>
                    <a:lnB>
                      <a:noFill/>
                    </a:lnB>
                  </a:tcPr>
                </a:tc>
                <a:extLst>
                  <a:ext uri="{0D108BD9-81ED-4DB2-BD59-A6C34878D82A}">
                    <a16:rowId xmlns:a16="http://schemas.microsoft.com/office/drawing/2014/main" val="3023168929"/>
                  </a:ext>
                </a:extLst>
              </a:tr>
              <a:tr h="621620">
                <a:tc>
                  <a:txBody>
                    <a:bodyPr/>
                    <a:lstStyle/>
                    <a:p>
                      <a:r>
                        <a:rPr lang="it-IT" sz="1800" dirty="0">
                          <a:latin typeface="+mj-lt"/>
                        </a:rPr>
                        <a:t>- </a:t>
                      </a:r>
                      <a:r>
                        <a:rPr lang="it-IT" sz="1800" b="1" dirty="0">
                          <a:latin typeface="+mj-lt"/>
                        </a:rPr>
                        <a:t>Meccanismo d’azione rapido</a:t>
                      </a:r>
                      <a:r>
                        <a:rPr lang="it-IT" sz="1800" dirty="0">
                          <a:latin typeface="+mj-lt"/>
                        </a:rPr>
                        <a:t>: distruzione diretta delle membrane microbiche</a:t>
                      </a:r>
                    </a:p>
                  </a:txBody>
                  <a:tcPr marL="88803" marR="88803" marT="44401" marB="44401" anchor="ctr">
                    <a:lnL>
                      <a:noFill/>
                    </a:lnL>
                    <a:lnR>
                      <a:noFill/>
                    </a:lnR>
                    <a:lnT>
                      <a:noFill/>
                    </a:lnT>
                    <a:lnB>
                      <a:noFill/>
                    </a:lnB>
                  </a:tcPr>
                </a:tc>
                <a:tc>
                  <a:txBody>
                    <a:bodyPr/>
                    <a:lstStyle/>
                    <a:p>
                      <a:r>
                        <a:rPr lang="it-IT" sz="1800">
                          <a:latin typeface="+mj-lt"/>
                        </a:rPr>
                        <a:t>- </a:t>
                      </a:r>
                      <a:r>
                        <a:rPr lang="it-IT" sz="1800" b="1">
                          <a:latin typeface="+mj-lt"/>
                        </a:rPr>
                        <a:t>Potenziale citotossicità</a:t>
                      </a:r>
                      <a:r>
                        <a:rPr lang="it-IT" sz="1800">
                          <a:latin typeface="+mj-lt"/>
                        </a:rPr>
                        <a:t> verso cellule umane ad alte dosi</a:t>
                      </a:r>
                    </a:p>
                  </a:txBody>
                  <a:tcPr marL="88803" marR="88803" marT="44401" marB="44401" anchor="ctr">
                    <a:lnL>
                      <a:noFill/>
                    </a:lnL>
                    <a:lnR>
                      <a:noFill/>
                    </a:lnR>
                    <a:lnT>
                      <a:noFill/>
                    </a:lnT>
                    <a:lnB>
                      <a:noFill/>
                    </a:lnB>
                  </a:tcPr>
                </a:tc>
                <a:extLst>
                  <a:ext uri="{0D108BD9-81ED-4DB2-BD59-A6C34878D82A}">
                    <a16:rowId xmlns:a16="http://schemas.microsoft.com/office/drawing/2014/main" val="451613703"/>
                  </a:ext>
                </a:extLst>
              </a:tr>
              <a:tr h="888028">
                <a:tc>
                  <a:txBody>
                    <a:bodyPr/>
                    <a:lstStyle/>
                    <a:p>
                      <a:r>
                        <a:rPr lang="it-IT" sz="1800" dirty="0">
                          <a:latin typeface="+mj-lt"/>
                        </a:rPr>
                        <a:t>- </a:t>
                      </a:r>
                      <a:r>
                        <a:rPr lang="it-IT" sz="1800" b="1" dirty="0">
                          <a:latin typeface="+mj-lt"/>
                        </a:rPr>
                        <a:t>Modulazione del sistema immunitario</a:t>
                      </a:r>
                      <a:r>
                        <a:rPr lang="it-IT" sz="1800" dirty="0">
                          <a:latin typeface="+mj-lt"/>
                        </a:rPr>
                        <a:t>: effetto immunomodulante e anti-infiammatorio</a:t>
                      </a:r>
                    </a:p>
                  </a:txBody>
                  <a:tcPr marL="88803" marR="88803" marT="44401" marB="44401" anchor="ctr">
                    <a:lnL>
                      <a:noFill/>
                    </a:lnL>
                    <a:lnR>
                      <a:noFill/>
                    </a:lnR>
                    <a:lnT>
                      <a:noFill/>
                    </a:lnT>
                    <a:lnB>
                      <a:noFill/>
                    </a:lnB>
                  </a:tcPr>
                </a:tc>
                <a:tc>
                  <a:txBody>
                    <a:bodyPr/>
                    <a:lstStyle/>
                    <a:p>
                      <a:r>
                        <a:rPr lang="it-IT" sz="1800" dirty="0">
                          <a:latin typeface="+mj-lt"/>
                        </a:rPr>
                        <a:t>- </a:t>
                      </a:r>
                      <a:r>
                        <a:rPr lang="it-IT" sz="1800" b="1" dirty="0">
                          <a:latin typeface="+mj-lt"/>
                        </a:rPr>
                        <a:t>Problemi di somministrazione</a:t>
                      </a:r>
                      <a:r>
                        <a:rPr lang="it-IT" sz="1800" dirty="0">
                          <a:latin typeface="+mj-lt"/>
                        </a:rPr>
                        <a:t>: bassa biodisponibilità per via orale, spesso necessaria somministrazione parenterale</a:t>
                      </a:r>
                    </a:p>
                  </a:txBody>
                  <a:tcPr marL="88803" marR="88803" marT="44401" marB="44401" anchor="ctr">
                    <a:lnL>
                      <a:noFill/>
                    </a:lnL>
                    <a:lnR>
                      <a:noFill/>
                    </a:lnR>
                    <a:lnT>
                      <a:noFill/>
                    </a:lnT>
                    <a:lnB>
                      <a:noFill/>
                    </a:lnB>
                  </a:tcPr>
                </a:tc>
                <a:extLst>
                  <a:ext uri="{0D108BD9-81ED-4DB2-BD59-A6C34878D82A}">
                    <a16:rowId xmlns:a16="http://schemas.microsoft.com/office/drawing/2014/main" val="716442160"/>
                  </a:ext>
                </a:extLst>
              </a:tr>
              <a:tr h="621620">
                <a:tc>
                  <a:txBody>
                    <a:bodyPr/>
                    <a:lstStyle/>
                    <a:p>
                      <a:r>
                        <a:rPr lang="it-IT" sz="1800">
                          <a:latin typeface="+mj-lt"/>
                        </a:rPr>
                        <a:t>- </a:t>
                      </a:r>
                      <a:r>
                        <a:rPr lang="it-IT" sz="1800" b="1">
                          <a:latin typeface="+mj-lt"/>
                        </a:rPr>
                        <a:t>Biofilm disruption</a:t>
                      </a:r>
                      <a:r>
                        <a:rPr lang="it-IT" sz="1800">
                          <a:latin typeface="+mj-lt"/>
                        </a:rPr>
                        <a:t>: capaci di agire su biofilm batterici difficili da trattare</a:t>
                      </a:r>
                    </a:p>
                  </a:txBody>
                  <a:tcPr marL="88803" marR="88803" marT="44401" marB="44401" anchor="ctr">
                    <a:lnL>
                      <a:noFill/>
                    </a:lnL>
                    <a:lnR>
                      <a:noFill/>
                    </a:lnR>
                    <a:lnT>
                      <a:noFill/>
                    </a:lnT>
                    <a:lnB>
                      <a:noFill/>
                    </a:lnB>
                  </a:tcPr>
                </a:tc>
                <a:tc>
                  <a:txBody>
                    <a:bodyPr/>
                    <a:lstStyle/>
                    <a:p>
                      <a:r>
                        <a:rPr lang="it-IT" sz="1800" dirty="0">
                          <a:latin typeface="+mj-lt"/>
                        </a:rPr>
                        <a:t>- </a:t>
                      </a:r>
                      <a:r>
                        <a:rPr lang="it-IT" sz="1800" b="1" dirty="0">
                          <a:latin typeface="+mj-lt"/>
                        </a:rPr>
                        <a:t>Emivita breve</a:t>
                      </a:r>
                      <a:r>
                        <a:rPr lang="it-IT" sz="1800" dirty="0">
                          <a:latin typeface="+mj-lt"/>
                        </a:rPr>
                        <a:t> in vivo, necessità di formulazioni specifiche o modifiche chimiche</a:t>
                      </a:r>
                    </a:p>
                  </a:txBody>
                  <a:tcPr marL="88803" marR="88803" marT="44401" marB="44401" anchor="ctr">
                    <a:lnL>
                      <a:noFill/>
                    </a:lnL>
                    <a:lnR>
                      <a:noFill/>
                    </a:lnR>
                    <a:lnT>
                      <a:noFill/>
                    </a:lnT>
                    <a:lnB>
                      <a:noFill/>
                    </a:lnB>
                  </a:tcPr>
                </a:tc>
                <a:extLst>
                  <a:ext uri="{0D108BD9-81ED-4DB2-BD59-A6C34878D82A}">
                    <a16:rowId xmlns:a16="http://schemas.microsoft.com/office/drawing/2014/main" val="415434482"/>
                  </a:ext>
                </a:extLst>
              </a:tr>
              <a:tr h="621620">
                <a:tc>
                  <a:txBody>
                    <a:bodyPr/>
                    <a:lstStyle/>
                    <a:p>
                      <a:r>
                        <a:rPr lang="it-IT" sz="1800">
                          <a:latin typeface="+mj-lt"/>
                        </a:rPr>
                        <a:t>- </a:t>
                      </a:r>
                      <a:r>
                        <a:rPr lang="it-IT" sz="1800" b="1">
                          <a:latin typeface="+mj-lt"/>
                        </a:rPr>
                        <a:t>Possibilità di ingegnerizzazione</a:t>
                      </a:r>
                      <a:r>
                        <a:rPr lang="it-IT" sz="1800">
                          <a:latin typeface="+mj-lt"/>
                        </a:rPr>
                        <a:t> per migliorare efficacia e ridurre effetti collaterali</a:t>
                      </a:r>
                    </a:p>
                  </a:txBody>
                  <a:tcPr marL="88803" marR="88803" marT="44401" marB="44401" anchor="ctr">
                    <a:lnL>
                      <a:noFill/>
                    </a:lnL>
                    <a:lnR>
                      <a:noFill/>
                    </a:lnR>
                    <a:lnT>
                      <a:noFill/>
                    </a:lnT>
                    <a:lnB>
                      <a:noFill/>
                    </a:lnB>
                  </a:tcPr>
                </a:tc>
                <a:tc>
                  <a:txBody>
                    <a:bodyPr/>
                    <a:lstStyle/>
                    <a:p>
                      <a:r>
                        <a:rPr lang="it-IT" sz="1800" dirty="0">
                          <a:latin typeface="+mj-lt"/>
                        </a:rPr>
                        <a:t>- </a:t>
                      </a:r>
                      <a:r>
                        <a:rPr lang="it-IT" sz="1800" b="1" dirty="0">
                          <a:latin typeface="+mj-lt"/>
                        </a:rPr>
                        <a:t>Tossicità e immunogenicità</a:t>
                      </a:r>
                      <a:r>
                        <a:rPr lang="it-IT" sz="1800" dirty="0">
                          <a:latin typeface="+mj-lt"/>
                        </a:rPr>
                        <a:t> potenziale in alcuni casi</a:t>
                      </a:r>
                    </a:p>
                  </a:txBody>
                  <a:tcPr marL="88803" marR="88803" marT="44401" marB="44401" anchor="ctr">
                    <a:lnL>
                      <a:noFill/>
                    </a:lnL>
                    <a:lnR>
                      <a:noFill/>
                    </a:lnR>
                    <a:lnT>
                      <a:noFill/>
                    </a:lnT>
                    <a:lnB>
                      <a:noFill/>
                    </a:lnB>
                  </a:tcPr>
                </a:tc>
                <a:extLst>
                  <a:ext uri="{0D108BD9-81ED-4DB2-BD59-A6C34878D82A}">
                    <a16:rowId xmlns:a16="http://schemas.microsoft.com/office/drawing/2014/main" val="3445797291"/>
                  </a:ext>
                </a:extLst>
              </a:tr>
            </a:tbl>
          </a:graphicData>
        </a:graphic>
      </p:graphicFrame>
    </p:spTree>
    <p:extLst>
      <p:ext uri="{BB962C8B-B14F-4D97-AF65-F5344CB8AC3E}">
        <p14:creationId xmlns:p14="http://schemas.microsoft.com/office/powerpoint/2010/main" val="9009391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gnaposto contenuto 3">
            <a:extLst>
              <a:ext uri="{FF2B5EF4-FFF2-40B4-BE49-F238E27FC236}">
                <a16:creationId xmlns:a16="http://schemas.microsoft.com/office/drawing/2014/main" id="{305A4072-6A6F-3C7A-76D6-D82D1EB08FC3}"/>
              </a:ext>
            </a:extLst>
          </p:cNvPr>
          <p:cNvPicPr>
            <a:picLocks noChangeAspect="1"/>
          </p:cNvPicPr>
          <p:nvPr/>
        </p:nvPicPr>
        <p:blipFill>
          <a:blip r:embed="rId2"/>
          <a:stretch>
            <a:fillRect/>
          </a:stretch>
        </p:blipFill>
        <p:spPr>
          <a:xfrm>
            <a:off x="360378" y="1546864"/>
            <a:ext cx="5757980" cy="2588989"/>
          </a:xfrm>
          <a:prstGeom prst="rect">
            <a:avLst/>
          </a:prstGeom>
        </p:spPr>
      </p:pic>
      <p:sp>
        <p:nvSpPr>
          <p:cNvPr id="3" name="CasellaDiTesto 2">
            <a:extLst>
              <a:ext uri="{FF2B5EF4-FFF2-40B4-BE49-F238E27FC236}">
                <a16:creationId xmlns:a16="http://schemas.microsoft.com/office/drawing/2014/main" id="{F49A244E-11A1-3F5C-4D90-3B7981116150}"/>
              </a:ext>
            </a:extLst>
          </p:cNvPr>
          <p:cNvSpPr txBox="1"/>
          <p:nvPr/>
        </p:nvSpPr>
        <p:spPr>
          <a:xfrm>
            <a:off x="939172" y="972585"/>
            <a:ext cx="4834721" cy="461665"/>
          </a:xfrm>
          <a:prstGeom prst="rect">
            <a:avLst/>
          </a:prstGeom>
          <a:noFill/>
        </p:spPr>
        <p:txBody>
          <a:bodyPr wrap="none" rtlCol="0">
            <a:spAutoFit/>
          </a:bodyPr>
          <a:lstStyle/>
          <a:p>
            <a:r>
              <a:rPr lang="it-IT" sz="2400" b="1" dirty="0">
                <a:latin typeface="+mj-lt"/>
              </a:rPr>
              <a:t>Le strategie antimicrobiche alternative</a:t>
            </a:r>
          </a:p>
        </p:txBody>
      </p:sp>
      <p:grpSp>
        <p:nvGrpSpPr>
          <p:cNvPr id="9" name="Gruppo 8">
            <a:extLst>
              <a:ext uri="{FF2B5EF4-FFF2-40B4-BE49-F238E27FC236}">
                <a16:creationId xmlns:a16="http://schemas.microsoft.com/office/drawing/2014/main" id="{0C41CE7F-BE36-F53C-EC9B-9E0E806E9504}"/>
              </a:ext>
            </a:extLst>
          </p:cNvPr>
          <p:cNvGrpSpPr/>
          <p:nvPr/>
        </p:nvGrpSpPr>
        <p:grpSpPr>
          <a:xfrm>
            <a:off x="6472567" y="1773704"/>
            <a:ext cx="5234924" cy="1938992"/>
            <a:chOff x="6145432" y="413646"/>
            <a:chExt cx="5234924" cy="1938992"/>
          </a:xfrm>
        </p:grpSpPr>
        <p:sp>
          <p:nvSpPr>
            <p:cNvPr id="4" name="Freccia destra 3">
              <a:extLst>
                <a:ext uri="{FF2B5EF4-FFF2-40B4-BE49-F238E27FC236}">
                  <a16:creationId xmlns:a16="http://schemas.microsoft.com/office/drawing/2014/main" id="{45F213DD-DC41-AEE2-EC38-2F9118070203}"/>
                </a:ext>
              </a:extLst>
            </p:cNvPr>
            <p:cNvSpPr/>
            <p:nvPr/>
          </p:nvSpPr>
          <p:spPr>
            <a:xfrm>
              <a:off x="6145432" y="1183087"/>
              <a:ext cx="859971" cy="2000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31B88B97-D706-B9BB-5112-C7CD48F7F5BB}"/>
                </a:ext>
              </a:extLst>
            </p:cNvPr>
            <p:cNvSpPr txBox="1"/>
            <p:nvPr/>
          </p:nvSpPr>
          <p:spPr>
            <a:xfrm>
              <a:off x="7251341" y="413646"/>
              <a:ext cx="4129015" cy="1938992"/>
            </a:xfrm>
            <a:prstGeom prst="rect">
              <a:avLst/>
            </a:prstGeom>
            <a:noFill/>
          </p:spPr>
          <p:txBody>
            <a:bodyPr wrap="square" rtlCol="0">
              <a:spAutoFit/>
            </a:bodyPr>
            <a:lstStyle/>
            <a:p>
              <a:pPr algn="ctr"/>
              <a:r>
                <a:rPr lang="it-IT" sz="2400" b="1" dirty="0">
                  <a:latin typeface="+mj-lt"/>
                </a:rPr>
                <a:t>...ma non ha senso studiarle per continuare a cercare nuovi composti che uccidano i batteri, perché continueranno a selezionare ceppi resistenti...</a:t>
              </a:r>
            </a:p>
          </p:txBody>
        </p:sp>
      </p:grpSp>
      <p:grpSp>
        <p:nvGrpSpPr>
          <p:cNvPr id="10" name="Gruppo 9">
            <a:extLst>
              <a:ext uri="{FF2B5EF4-FFF2-40B4-BE49-F238E27FC236}">
                <a16:creationId xmlns:a16="http://schemas.microsoft.com/office/drawing/2014/main" id="{B4F0CFCF-682E-C93A-0698-585949BF1C6E}"/>
              </a:ext>
            </a:extLst>
          </p:cNvPr>
          <p:cNvGrpSpPr/>
          <p:nvPr/>
        </p:nvGrpSpPr>
        <p:grpSpPr>
          <a:xfrm>
            <a:off x="7056184" y="4090237"/>
            <a:ext cx="4695516" cy="1801240"/>
            <a:chOff x="6889904" y="4121992"/>
            <a:chExt cx="4695516" cy="1801240"/>
          </a:xfrm>
        </p:grpSpPr>
        <p:sp>
          <p:nvSpPr>
            <p:cNvPr id="7" name="Freccia destra 6">
              <a:extLst>
                <a:ext uri="{FF2B5EF4-FFF2-40B4-BE49-F238E27FC236}">
                  <a16:creationId xmlns:a16="http://schemas.microsoft.com/office/drawing/2014/main" id="{0276FEFD-BFC2-9A8A-331E-DCBC73FAF7C1}"/>
                </a:ext>
              </a:extLst>
            </p:cNvPr>
            <p:cNvSpPr/>
            <p:nvPr/>
          </p:nvSpPr>
          <p:spPr>
            <a:xfrm rot="5400000">
              <a:off x="8946690" y="4451950"/>
              <a:ext cx="859971" cy="2000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a:extLst>
                <a:ext uri="{FF2B5EF4-FFF2-40B4-BE49-F238E27FC236}">
                  <a16:creationId xmlns:a16="http://schemas.microsoft.com/office/drawing/2014/main" id="{67874275-3639-C098-AEFC-FA87D9203431}"/>
                </a:ext>
              </a:extLst>
            </p:cNvPr>
            <p:cNvSpPr txBox="1"/>
            <p:nvPr/>
          </p:nvSpPr>
          <p:spPr>
            <a:xfrm>
              <a:off x="6889904" y="5430789"/>
              <a:ext cx="4695516" cy="492443"/>
            </a:xfrm>
            <a:prstGeom prst="rect">
              <a:avLst/>
            </a:prstGeom>
            <a:noFill/>
          </p:spPr>
          <p:txBody>
            <a:bodyPr wrap="none" rtlCol="0">
              <a:spAutoFit/>
            </a:bodyPr>
            <a:lstStyle/>
            <a:p>
              <a:r>
                <a:rPr lang="it-IT" sz="2600" b="1" dirty="0">
                  <a:solidFill>
                    <a:srgbClr val="C00000"/>
                  </a:solidFill>
                  <a:latin typeface="+mj-lt"/>
                </a:rPr>
                <a:t>... BISOGNA CAMBIARE OBIETTIVO</a:t>
              </a:r>
            </a:p>
          </p:txBody>
        </p:sp>
      </p:grpSp>
      <p:sp>
        <p:nvSpPr>
          <p:cNvPr id="11" name="Rettangolo 10">
            <a:extLst>
              <a:ext uri="{FF2B5EF4-FFF2-40B4-BE49-F238E27FC236}">
                <a16:creationId xmlns:a16="http://schemas.microsoft.com/office/drawing/2014/main" id="{BE84C91B-A68D-0CCB-FC1B-5E2FEAB35C6F}"/>
              </a:ext>
            </a:extLst>
          </p:cNvPr>
          <p:cNvSpPr/>
          <p:nvPr/>
        </p:nvSpPr>
        <p:spPr>
          <a:xfrm>
            <a:off x="228600" y="859971"/>
            <a:ext cx="5998029" cy="3544078"/>
          </a:xfrm>
          <a:prstGeom prst="rect">
            <a:avLst/>
          </a:prstGeom>
          <a:no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138AD068-FE06-3F37-5435-CF97A627B7A7}"/>
              </a:ext>
            </a:extLst>
          </p:cNvPr>
          <p:cNvSpPr/>
          <p:nvPr/>
        </p:nvSpPr>
        <p:spPr>
          <a:xfrm>
            <a:off x="3992880" y="1546864"/>
            <a:ext cx="2125478" cy="574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ttangolo 12">
            <a:extLst>
              <a:ext uri="{FF2B5EF4-FFF2-40B4-BE49-F238E27FC236}">
                <a16:creationId xmlns:a16="http://schemas.microsoft.com/office/drawing/2014/main" id="{89879675-4985-7496-CD4D-13B429AAC21F}"/>
              </a:ext>
            </a:extLst>
          </p:cNvPr>
          <p:cNvSpPr/>
          <p:nvPr/>
        </p:nvSpPr>
        <p:spPr>
          <a:xfrm>
            <a:off x="1635760" y="2979424"/>
            <a:ext cx="1452880" cy="7332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41175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23580C3A-96CC-20C7-25B0-60794D4C5651}"/>
              </a:ext>
            </a:extLst>
          </p:cNvPr>
          <p:cNvSpPr txBox="1"/>
          <p:nvPr/>
        </p:nvSpPr>
        <p:spPr>
          <a:xfrm>
            <a:off x="2449286" y="2030398"/>
            <a:ext cx="1378267" cy="1631216"/>
          </a:xfrm>
          <a:prstGeom prst="rect">
            <a:avLst/>
          </a:prstGeom>
          <a:noFill/>
        </p:spPr>
        <p:txBody>
          <a:bodyPr wrap="square" rtlCol="0">
            <a:spAutoFit/>
          </a:bodyPr>
          <a:lstStyle/>
          <a:p>
            <a:r>
              <a:rPr lang="it-IT" sz="10000" b="1" dirty="0">
                <a:solidFill>
                  <a:schemeClr val="accent2">
                    <a:lumMod val="20000"/>
                    <a:lumOff val="80000"/>
                  </a:schemeClr>
                </a:solidFill>
                <a:latin typeface="Candara Light" panose="020E0502030303020204" pitchFamily="34" charset="0"/>
                <a:ea typeface="Calibri Light" panose="020F0302020204030204" pitchFamily="34" charset="0"/>
                <a:cs typeface="Calibri Light" panose="020F0302020204030204" pitchFamily="34" charset="0"/>
              </a:rPr>
              <a:t>5.</a:t>
            </a:r>
            <a:endParaRPr lang="en-GB" sz="10000" b="1" dirty="0">
              <a:solidFill>
                <a:schemeClr val="accent2">
                  <a:lumMod val="20000"/>
                  <a:lumOff val="80000"/>
                </a:schemeClr>
              </a:solidFill>
              <a:latin typeface="Candara Light" panose="020E0502030303020204" pitchFamily="34" charset="0"/>
              <a:ea typeface="Calibri Light" panose="020F0302020204030204" pitchFamily="34" charset="0"/>
              <a:cs typeface="Calibri Light" panose="020F0302020204030204" pitchFamily="34" charset="0"/>
            </a:endParaRPr>
          </a:p>
        </p:txBody>
      </p:sp>
      <p:sp>
        <p:nvSpPr>
          <p:cNvPr id="2" name="Titolo 1">
            <a:extLst>
              <a:ext uri="{FF2B5EF4-FFF2-40B4-BE49-F238E27FC236}">
                <a16:creationId xmlns:a16="http://schemas.microsoft.com/office/drawing/2014/main" id="{C0F75C0D-1F2E-5CDF-CF3B-CE131ECC0B80}"/>
              </a:ext>
            </a:extLst>
          </p:cNvPr>
          <p:cNvSpPr>
            <a:spLocks noGrp="1"/>
          </p:cNvSpPr>
          <p:nvPr>
            <p:ph type="title"/>
          </p:nvPr>
        </p:nvSpPr>
        <p:spPr>
          <a:xfrm>
            <a:off x="307911" y="896683"/>
            <a:ext cx="4282750" cy="4979728"/>
          </a:xfrm>
        </p:spPr>
        <p:txBody>
          <a:bodyPr anchor="ctr">
            <a:normAutofit/>
          </a:bodyPr>
          <a:lstStyle/>
          <a:p>
            <a:pPr algn="r"/>
            <a:br>
              <a:rPr lang="it-IT" sz="4800" b="1" dirty="0">
                <a:solidFill>
                  <a:schemeClr val="accent1">
                    <a:lumMod val="50000"/>
                  </a:schemeClr>
                </a:solidFill>
                <a:latin typeface="Calibri Light" panose="020F0302020204030204" pitchFamily="34" charset="0"/>
                <a:ea typeface="Calibri Light" panose="020F0302020204030204" pitchFamily="34" charset="0"/>
                <a:cs typeface="Calibri Light" panose="020F0302020204030204" pitchFamily="34" charset="0"/>
              </a:rPr>
            </a:br>
            <a:r>
              <a:rPr lang="it-IT" sz="4800" b="1" dirty="0">
                <a:solidFill>
                  <a:schemeClr val="accent1">
                    <a:lumMod val="50000"/>
                  </a:schemeClr>
                </a:solidFill>
                <a:latin typeface="Calibri Light" panose="020F0302020204030204" pitchFamily="34" charset="0"/>
                <a:ea typeface="Calibri Light" panose="020F0302020204030204" pitchFamily="34" charset="0"/>
                <a:cs typeface="Calibri Light" panose="020F0302020204030204" pitchFamily="34" charset="0"/>
              </a:rPr>
              <a:t>ANTI-</a:t>
            </a:r>
            <a:br>
              <a:rPr lang="it-IT" sz="4800" b="1" dirty="0">
                <a:solidFill>
                  <a:schemeClr val="accent1">
                    <a:lumMod val="50000"/>
                  </a:schemeClr>
                </a:solidFill>
                <a:latin typeface="Calibri Light" panose="020F0302020204030204" pitchFamily="34" charset="0"/>
                <a:ea typeface="Calibri Light" panose="020F0302020204030204" pitchFamily="34" charset="0"/>
                <a:cs typeface="Calibri Light" panose="020F0302020204030204" pitchFamily="34" charset="0"/>
              </a:rPr>
            </a:br>
            <a:r>
              <a:rPr lang="it-IT" sz="4800" b="1" dirty="0">
                <a:solidFill>
                  <a:schemeClr val="accent1">
                    <a:lumMod val="50000"/>
                  </a:schemeClr>
                </a:solidFill>
                <a:latin typeface="Calibri Light" panose="020F0302020204030204" pitchFamily="34" charset="0"/>
                <a:ea typeface="Calibri Light" panose="020F0302020204030204" pitchFamily="34" charset="0"/>
                <a:cs typeface="Calibri Light" panose="020F0302020204030204" pitchFamily="34" charset="0"/>
              </a:rPr>
              <a:t>VIRULENZA</a:t>
            </a:r>
            <a:br>
              <a:rPr lang="it-IT" sz="4800" b="1" dirty="0">
                <a:solidFill>
                  <a:schemeClr val="accent1">
                    <a:lumMod val="50000"/>
                  </a:schemeClr>
                </a:solidFill>
                <a:latin typeface="Calibri Light" panose="020F0302020204030204" pitchFamily="34" charset="0"/>
                <a:ea typeface="Calibri Light" panose="020F0302020204030204" pitchFamily="34" charset="0"/>
                <a:cs typeface="Calibri Light" panose="020F0302020204030204" pitchFamily="34" charset="0"/>
              </a:rPr>
            </a:br>
            <a:r>
              <a:rPr lang="it-IT" sz="4800" b="1" dirty="0">
                <a:solidFill>
                  <a:schemeClr val="accent1">
                    <a:lumMod val="50000"/>
                  </a:schemeClr>
                </a:solidFill>
                <a:latin typeface="Calibri Light" panose="020F0302020204030204" pitchFamily="34" charset="0"/>
                <a:ea typeface="Calibri Light" panose="020F0302020204030204" pitchFamily="34" charset="0"/>
                <a:cs typeface="Calibri Light" panose="020F0302020204030204" pitchFamily="34" charset="0"/>
              </a:rPr>
              <a:t> </a:t>
            </a:r>
            <a:endParaRPr lang="en-GB" sz="4800" b="1" dirty="0">
              <a:solidFill>
                <a:schemeClr val="accent1">
                  <a:lumMod val="50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Segnaposto contenuto 2">
            <a:extLst>
              <a:ext uri="{FF2B5EF4-FFF2-40B4-BE49-F238E27FC236}">
                <a16:creationId xmlns:a16="http://schemas.microsoft.com/office/drawing/2014/main" id="{4FF82DA0-F55A-8BE1-5F23-A3B9C6F841B3}"/>
              </a:ext>
            </a:extLst>
          </p:cNvPr>
          <p:cNvSpPr>
            <a:spLocks noGrp="1"/>
          </p:cNvSpPr>
          <p:nvPr>
            <p:ph idx="1"/>
          </p:nvPr>
        </p:nvSpPr>
        <p:spPr>
          <a:xfrm>
            <a:off x="4971742" y="896683"/>
            <a:ext cx="5931644" cy="5064633"/>
          </a:xfrm>
        </p:spPr>
        <p:txBody>
          <a:bodyPr anchor="ctr">
            <a:normAutofit/>
          </a:bodyPr>
          <a:lstStyle/>
          <a:p>
            <a:pPr marL="0" indent="0">
              <a:lnSpc>
                <a:spcPct val="150000"/>
              </a:lnSpc>
              <a:buNone/>
            </a:pPr>
            <a:r>
              <a:rPr lang="it-IT" sz="1600" dirty="0">
                <a:latin typeface="+mj-lt"/>
              </a:rPr>
              <a:t>Approccio terapeutico innovativo volto a inibire specifici </a:t>
            </a:r>
            <a:r>
              <a:rPr lang="it-IT" sz="1600" b="1" dirty="0">
                <a:latin typeface="+mj-lt"/>
              </a:rPr>
              <a:t>fattori di virulenza</a:t>
            </a:r>
            <a:r>
              <a:rPr lang="it-IT" sz="1600" dirty="0">
                <a:latin typeface="+mj-lt"/>
              </a:rPr>
              <a:t> dei microrganismi patogeni, senza interferire direttamente con la loro vitalità o crescita. L’obiettivo è quello di </a:t>
            </a:r>
            <a:r>
              <a:rPr lang="it-IT" sz="1600" b="1" dirty="0">
                <a:latin typeface="+mj-lt"/>
              </a:rPr>
              <a:t>attenuare la patogenicità</a:t>
            </a:r>
            <a:r>
              <a:rPr lang="it-IT" sz="1600" dirty="0">
                <a:latin typeface="+mj-lt"/>
              </a:rPr>
              <a:t> del microrganismo, riducendo i danni all’ospite e facilitando l’eliminazione da parte del sistema immunitario </a:t>
            </a:r>
            <a:r>
              <a:rPr lang="it-IT" sz="1600" dirty="0">
                <a:latin typeface="+mj-lt"/>
                <a:sym typeface="Wingdings" panose="05000000000000000000" pitchFamily="2" charset="2"/>
              </a:rPr>
              <a:t></a:t>
            </a:r>
            <a:r>
              <a:rPr lang="it-IT" sz="1600" dirty="0">
                <a:latin typeface="+mj-lt"/>
              </a:rPr>
              <a:t> riducendo al contempo la </a:t>
            </a:r>
            <a:r>
              <a:rPr lang="it-IT" sz="1600" b="1" dirty="0">
                <a:latin typeface="+mj-lt"/>
              </a:rPr>
              <a:t>pressione selettiva per lo sviluppo di resistenza</a:t>
            </a:r>
            <a:r>
              <a:rPr lang="it-IT" sz="1600" dirty="0">
                <a:latin typeface="+mj-lt"/>
              </a:rPr>
              <a:t>.</a:t>
            </a:r>
            <a:endParaRPr lang="en-GB" sz="1600" dirty="0">
              <a:latin typeface="+mj-lt"/>
            </a:endParaRPr>
          </a:p>
        </p:txBody>
      </p:sp>
      <p:cxnSp>
        <p:nvCxnSpPr>
          <p:cNvPr id="9" name="Connettore diritto 8">
            <a:extLst>
              <a:ext uri="{FF2B5EF4-FFF2-40B4-BE49-F238E27FC236}">
                <a16:creationId xmlns:a16="http://schemas.microsoft.com/office/drawing/2014/main" id="{D12DB736-9197-4A15-1FA6-A34D17CD4E84}"/>
              </a:ext>
            </a:extLst>
          </p:cNvPr>
          <p:cNvCxnSpPr/>
          <p:nvPr/>
        </p:nvCxnSpPr>
        <p:spPr>
          <a:xfrm>
            <a:off x="4590661" y="1455576"/>
            <a:ext cx="0" cy="4049485"/>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600802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igura 1. Distribuzione dei tassi di resistenza antimicrobica tra i principali agenti patogeni batterici nel mondo. I dati sono stati suddivisi per Nord America, America Latina (regioni meridionali e centrali), Europa, Asia, Africa e Oceania. I numeri percentuali rappresentano la resistenza antimicrobica specifica per quell'area. I riferimenti bibliografici per i dati sono riportati nei numeri piccoli all'interno dei cerchi. C3RE: Enterobacter spp. di terza generazione resistente alle cefalosporine; C3RKP: Klebsiella pneumoniae di terza generazione resistente alle cefalosporine; CRAB: Acinetobacter baumannii resistente ai carbapenemi; CRPA: Pseudomonas aeruginosa resistente ai carbapenemi; FRS: Salmonella resistente (o non sensibile) ai fluorochinoloni; MRSA: Staphylococcus aureus resistente alla meticillina; VREfm: Enterococcus faecium resistente alla vancomicina.">
            <a:extLst>
              <a:ext uri="{FF2B5EF4-FFF2-40B4-BE49-F238E27FC236}">
                <a16:creationId xmlns:a16="http://schemas.microsoft.com/office/drawing/2014/main" id="{CF054DE6-1A5E-56FF-3C90-5CC811C309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5865" y="172230"/>
            <a:ext cx="6960604" cy="44824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80C54FF8-1788-8981-DC47-C451BFB7AF7A}"/>
              </a:ext>
            </a:extLst>
          </p:cNvPr>
          <p:cNvSpPr txBox="1"/>
          <p:nvPr/>
        </p:nvSpPr>
        <p:spPr>
          <a:xfrm>
            <a:off x="197032" y="0"/>
            <a:ext cx="1378267" cy="1631216"/>
          </a:xfrm>
          <a:prstGeom prst="rect">
            <a:avLst/>
          </a:prstGeom>
          <a:noFill/>
        </p:spPr>
        <p:txBody>
          <a:bodyPr wrap="square" rtlCol="0">
            <a:spAutoFit/>
          </a:bodyPr>
          <a:lstStyle/>
          <a:p>
            <a:r>
              <a:rPr lang="it-IT" sz="10000" b="1" dirty="0">
                <a:solidFill>
                  <a:schemeClr val="accent2">
                    <a:lumMod val="20000"/>
                    <a:lumOff val="80000"/>
                  </a:schemeClr>
                </a:solidFill>
                <a:latin typeface="Candara Light" panose="020E0502030303020204" pitchFamily="34" charset="0"/>
              </a:rPr>
              <a:t>1..</a:t>
            </a:r>
            <a:endParaRPr lang="en-GB" sz="9000" b="1" dirty="0">
              <a:solidFill>
                <a:schemeClr val="accent2">
                  <a:lumMod val="20000"/>
                  <a:lumOff val="80000"/>
                </a:schemeClr>
              </a:solidFill>
              <a:latin typeface="Candara Light" panose="020E0502030303020204" pitchFamily="34" charset="0"/>
            </a:endParaRPr>
          </a:p>
        </p:txBody>
      </p:sp>
      <p:sp>
        <p:nvSpPr>
          <p:cNvPr id="3" name="Segnaposto contenuto 2">
            <a:extLst>
              <a:ext uri="{FF2B5EF4-FFF2-40B4-BE49-F238E27FC236}">
                <a16:creationId xmlns:a16="http://schemas.microsoft.com/office/drawing/2014/main" id="{33611F9D-5B9B-9941-D685-483493F3B8F1}"/>
              </a:ext>
            </a:extLst>
          </p:cNvPr>
          <p:cNvSpPr>
            <a:spLocks noGrp="1"/>
          </p:cNvSpPr>
          <p:nvPr>
            <p:ph idx="1"/>
          </p:nvPr>
        </p:nvSpPr>
        <p:spPr>
          <a:xfrm>
            <a:off x="520959" y="694311"/>
            <a:ext cx="5198705" cy="6104430"/>
          </a:xfrm>
        </p:spPr>
        <p:txBody>
          <a:bodyPr>
            <a:normAutofit/>
          </a:bodyPr>
          <a:lstStyle/>
          <a:p>
            <a:pPr marL="0" indent="0">
              <a:buNone/>
            </a:pPr>
            <a:r>
              <a:rPr lang="it-IT" b="1" dirty="0">
                <a:solidFill>
                  <a:srgbClr val="C00000"/>
                </a:solidFill>
                <a:latin typeface="Calibri Light" panose="020F0302020204030204" pitchFamily="34" charset="0"/>
                <a:ea typeface="Calibri Light" panose="020F0302020204030204" pitchFamily="34" charset="0"/>
                <a:cs typeface="Calibri Light" panose="020F0302020204030204" pitchFamily="34" charset="0"/>
              </a:rPr>
              <a:t>DATI GLOBALI (OMS)</a:t>
            </a:r>
          </a:p>
          <a:p>
            <a:pPr marL="0" indent="0">
              <a:buNone/>
            </a:pPr>
            <a:endParaRPr lang="it-IT" b="1" dirty="0">
              <a:latin typeface="Calibri Light" panose="020F0302020204030204" pitchFamily="34" charset="0"/>
              <a:ea typeface="Calibri Light" panose="020F0302020204030204" pitchFamily="34" charset="0"/>
              <a:cs typeface="Calibri Light" panose="020F0302020204030204" pitchFamily="34" charset="0"/>
            </a:endParaRPr>
          </a:p>
          <a:p>
            <a:pPr marL="0" indent="0">
              <a:buNone/>
            </a:pPr>
            <a:r>
              <a:rPr lang="it-IT" sz="2400" dirty="0">
                <a:latin typeface="Calibri Light" panose="020F0302020204030204" pitchFamily="34" charset="0"/>
                <a:ea typeface="Calibri Light" panose="020F0302020204030204" pitchFamily="34" charset="0"/>
                <a:cs typeface="Calibri Light" panose="020F0302020204030204" pitchFamily="34" charset="0"/>
              </a:rPr>
              <a:t>Fino al </a:t>
            </a:r>
            <a:r>
              <a:rPr lang="it-IT" sz="2400" b="1" dirty="0">
                <a:latin typeface="Calibri Light" panose="020F0302020204030204" pitchFamily="34" charset="0"/>
                <a:ea typeface="Calibri Light" panose="020F0302020204030204" pitchFamily="34" charset="0"/>
                <a:cs typeface="Calibri Light" panose="020F0302020204030204" pitchFamily="34" charset="0"/>
              </a:rPr>
              <a:t>2019</a:t>
            </a:r>
            <a:endParaRPr lang="it-IT" sz="2400" dirty="0">
              <a:latin typeface="Calibri Light" panose="020F0302020204030204" pitchFamily="34" charset="0"/>
              <a:ea typeface="Calibri Light" panose="020F0302020204030204" pitchFamily="34" charset="0"/>
              <a:cs typeface="Calibri Light" panose="020F0302020204030204" pitchFamily="34" charset="0"/>
            </a:endParaRPr>
          </a:p>
          <a:p>
            <a:r>
              <a:rPr lang="it-IT" sz="2400" dirty="0">
                <a:latin typeface="Calibri Light" panose="020F0302020204030204" pitchFamily="34" charset="0"/>
                <a:ea typeface="Calibri Light" panose="020F0302020204030204" pitchFamily="34" charset="0"/>
                <a:cs typeface="Calibri Light" panose="020F0302020204030204" pitchFamily="34" charset="0"/>
              </a:rPr>
              <a:t>Circa </a:t>
            </a:r>
            <a:r>
              <a:rPr lang="it-IT" sz="2400" b="1" dirty="0">
                <a:latin typeface="Calibri Light" panose="020F0302020204030204" pitchFamily="34" charset="0"/>
                <a:ea typeface="Calibri Light" panose="020F0302020204030204" pitchFamily="34" charset="0"/>
                <a:cs typeface="Calibri Light" panose="020F0302020204030204" pitchFamily="34" charset="0"/>
              </a:rPr>
              <a:t>1,27 milioni di morti all’anno </a:t>
            </a:r>
            <a:r>
              <a:rPr lang="it-IT" sz="2400" dirty="0">
                <a:latin typeface="Calibri Light" panose="020F0302020204030204" pitchFamily="34" charset="0"/>
                <a:ea typeface="Calibri Light" panose="020F0302020204030204" pitchFamily="34" charset="0"/>
                <a:cs typeface="Calibri Light" panose="020F0302020204030204" pitchFamily="34" charset="0"/>
              </a:rPr>
              <a:t>sono attribuite direttamente alla resistenza e </a:t>
            </a:r>
            <a:r>
              <a:rPr lang="it-IT" sz="2400" b="1" dirty="0">
                <a:solidFill>
                  <a:srgbClr val="000000"/>
                </a:solidFill>
                <a:effectLst/>
                <a:latin typeface="+mj-lt"/>
                <a:ea typeface="Calibri" panose="020F0502020204030204" pitchFamily="34" charset="0"/>
                <a:cs typeface="Times New Roman" panose="02020603050405020304" pitchFamily="18" charset="0"/>
              </a:rPr>
              <a:t>4,95 milioni </a:t>
            </a:r>
            <a:r>
              <a:rPr lang="it-IT" sz="2400" dirty="0">
                <a:solidFill>
                  <a:srgbClr val="000000"/>
                </a:solidFill>
                <a:effectLst/>
                <a:latin typeface="+mj-lt"/>
                <a:ea typeface="Calibri" panose="020F0502020204030204" pitchFamily="34" charset="0"/>
                <a:cs typeface="Times New Roman" panose="02020603050405020304" pitchFamily="18" charset="0"/>
              </a:rPr>
              <a:t>sono i </a:t>
            </a:r>
            <a:r>
              <a:rPr lang="it-IT" sz="2400" b="1" dirty="0">
                <a:solidFill>
                  <a:srgbClr val="000000"/>
                </a:solidFill>
                <a:effectLst/>
                <a:latin typeface="+mj-lt"/>
                <a:ea typeface="Calibri" panose="020F0502020204030204" pitchFamily="34" charset="0"/>
                <a:cs typeface="Times New Roman" panose="02020603050405020304" pitchFamily="18" charset="0"/>
              </a:rPr>
              <a:t>decessi associati</a:t>
            </a:r>
            <a:r>
              <a:rPr lang="it-IT" sz="2400" dirty="0">
                <a:solidFill>
                  <a:srgbClr val="000000"/>
                </a:solidFill>
                <a:effectLst/>
                <a:latin typeface="+mj-lt"/>
                <a:ea typeface="Calibri" panose="020F0502020204030204" pitchFamily="34" charset="0"/>
                <a:cs typeface="Times New Roman" panose="02020603050405020304" pitchFamily="18" charset="0"/>
              </a:rPr>
              <a:t> ad infezioni resistenti agli antibiotici.</a:t>
            </a:r>
            <a:endParaRPr lang="it-IT" sz="2400" dirty="0">
              <a:latin typeface="+mj-lt"/>
              <a:ea typeface="Calibri Light" panose="020F0302020204030204" pitchFamily="34" charset="0"/>
              <a:cs typeface="Calibri Light" panose="020F0302020204030204" pitchFamily="34" charset="0"/>
            </a:endParaRPr>
          </a:p>
          <a:p>
            <a:pPr marL="0" indent="0">
              <a:buNone/>
            </a:pPr>
            <a:r>
              <a:rPr lang="it-IT" sz="2400" dirty="0">
                <a:latin typeface="Calibri Light" panose="020F0302020204030204" pitchFamily="34" charset="0"/>
                <a:ea typeface="Calibri Light" panose="020F0302020204030204" pitchFamily="34" charset="0"/>
                <a:cs typeface="Calibri Light" panose="020F0302020204030204" pitchFamily="34" charset="0"/>
              </a:rPr>
              <a:t> </a:t>
            </a:r>
          </a:p>
          <a:p>
            <a:pPr marL="0" indent="0">
              <a:buNone/>
            </a:pPr>
            <a:r>
              <a:rPr lang="it-IT" sz="2400" dirty="0">
                <a:latin typeface="Calibri Light" panose="020F0302020204030204" pitchFamily="34" charset="0"/>
                <a:ea typeface="Calibri Light" panose="020F0302020204030204" pitchFamily="34" charset="0"/>
                <a:cs typeface="Calibri Light" panose="020F0302020204030204" pitchFamily="34" charset="0"/>
              </a:rPr>
              <a:t>Proiezione al </a:t>
            </a:r>
            <a:r>
              <a:rPr lang="it-IT" sz="2400" b="1" dirty="0">
                <a:latin typeface="Calibri Light" panose="020F0302020204030204" pitchFamily="34" charset="0"/>
                <a:ea typeface="Calibri Light" panose="020F0302020204030204" pitchFamily="34" charset="0"/>
                <a:cs typeface="Calibri Light" panose="020F0302020204030204" pitchFamily="34" charset="0"/>
              </a:rPr>
              <a:t>2050</a:t>
            </a:r>
          </a:p>
          <a:p>
            <a:r>
              <a:rPr lang="it-IT" sz="2400" b="1" dirty="0">
                <a:latin typeface="Calibri Light" panose="020F0302020204030204" pitchFamily="34" charset="0"/>
                <a:ea typeface="Calibri Light" panose="020F0302020204030204" pitchFamily="34" charset="0"/>
                <a:cs typeface="Calibri Light" panose="020F0302020204030204" pitchFamily="34" charset="0"/>
              </a:rPr>
              <a:t>10 milioni di morti/anno</a:t>
            </a:r>
          </a:p>
          <a:p>
            <a:r>
              <a:rPr lang="it-IT" sz="2400" dirty="0">
                <a:latin typeface="+mj-lt"/>
              </a:rPr>
              <a:t>costi aggiuntivi per l'assistenza sanitaria fino a </a:t>
            </a:r>
            <a:r>
              <a:rPr lang="it-IT" sz="2400" b="1" dirty="0">
                <a:latin typeface="+mj-lt"/>
              </a:rPr>
              <a:t>1 trilione di dollari </a:t>
            </a:r>
            <a:r>
              <a:rPr lang="it-IT" sz="2400" dirty="0">
                <a:latin typeface="+mj-lt"/>
              </a:rPr>
              <a:t>entro il 2050</a:t>
            </a:r>
            <a:endParaRPr lang="it-IT" sz="2400" b="1" dirty="0">
              <a:latin typeface="+mj-lt"/>
              <a:ea typeface="Calibri Light" panose="020F0302020204030204" pitchFamily="34" charset="0"/>
              <a:cs typeface="Calibri Light" panose="020F0302020204030204" pitchFamily="34" charset="0"/>
            </a:endParaRPr>
          </a:p>
          <a:p>
            <a:pPr marL="0" indent="0">
              <a:buNone/>
            </a:pPr>
            <a:endParaRPr lang="it-IT" sz="2400" b="1" dirty="0">
              <a:latin typeface="Calibri Light" panose="020F0302020204030204" pitchFamily="34" charset="0"/>
              <a:ea typeface="Calibri Light" panose="020F0302020204030204" pitchFamily="34" charset="0"/>
              <a:cs typeface="Calibri Light" panose="020F0302020204030204" pitchFamily="34" charset="0"/>
            </a:endParaRPr>
          </a:p>
          <a:p>
            <a:pPr marL="0" indent="0">
              <a:buNone/>
            </a:pPr>
            <a:endParaRPr lang="en-GB" dirty="0"/>
          </a:p>
        </p:txBody>
      </p:sp>
      <p:sp>
        <p:nvSpPr>
          <p:cNvPr id="2" name="CasellaDiTesto 1">
            <a:extLst>
              <a:ext uri="{FF2B5EF4-FFF2-40B4-BE49-F238E27FC236}">
                <a16:creationId xmlns:a16="http://schemas.microsoft.com/office/drawing/2014/main" id="{82902DB5-1FB5-C3E7-57FE-EE37BDD7C907}"/>
              </a:ext>
            </a:extLst>
          </p:cNvPr>
          <p:cNvSpPr txBox="1"/>
          <p:nvPr/>
        </p:nvSpPr>
        <p:spPr>
          <a:xfrm>
            <a:off x="5214257" y="4654643"/>
            <a:ext cx="6892212" cy="1938992"/>
          </a:xfrm>
          <a:prstGeom prst="rect">
            <a:avLst/>
          </a:prstGeom>
          <a:noFill/>
        </p:spPr>
        <p:txBody>
          <a:bodyPr wrap="square" rtlCol="0">
            <a:spAutoFit/>
          </a:bodyPr>
          <a:lstStyle/>
          <a:p>
            <a:pPr algn="just"/>
            <a:r>
              <a:rPr lang="it-IT" sz="1200" b="1" i="0"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Figura 1.</a:t>
            </a:r>
            <a:r>
              <a:rPr lang="it-IT" sz="1200" i="0"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Distribuzione dei tassi di resistenza antimicrobica tra i principali agenti patogeni batterici nel mondo. I numeri percentuali rappresentano la resistenza antimicrobica specifica di quell'area. I riferimenti ai dati sono riportati nei numeri piccoli all'interno dei cerchi</a:t>
            </a:r>
            <a:r>
              <a:rPr lang="it-IT" sz="1200"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 </a:t>
            </a:r>
          </a:p>
          <a:p>
            <a:pPr algn="just"/>
            <a:r>
              <a:rPr lang="it-IT" sz="1200" dirty="0" err="1">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VREfm</a:t>
            </a:r>
            <a:r>
              <a:rPr lang="it-IT" sz="1200"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 </a:t>
            </a:r>
            <a:r>
              <a:rPr lang="it-IT" sz="1200" i="1" dirty="0" err="1">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Enterococcus</a:t>
            </a:r>
            <a:r>
              <a:rPr lang="it-IT" sz="1200" i="1"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 </a:t>
            </a:r>
            <a:r>
              <a:rPr lang="it-IT" sz="1200" i="1" dirty="0" err="1">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faecium</a:t>
            </a:r>
            <a:r>
              <a:rPr lang="it-IT" sz="1200"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 resistente alla vancomicina. </a:t>
            </a:r>
          </a:p>
          <a:p>
            <a:pPr algn="just"/>
            <a:r>
              <a:rPr lang="it-IT" sz="1200"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MRSA: </a:t>
            </a:r>
            <a:r>
              <a:rPr lang="it-IT" sz="1200" i="1" dirty="0" err="1">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Staphylococcus</a:t>
            </a:r>
            <a:r>
              <a:rPr lang="it-IT" sz="1200" i="1"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 </a:t>
            </a:r>
            <a:r>
              <a:rPr lang="it-IT" sz="1200" i="1" dirty="0" err="1">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aureus</a:t>
            </a:r>
            <a:r>
              <a:rPr lang="it-IT" sz="1200"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 resistente alla meticillina; </a:t>
            </a:r>
          </a:p>
          <a:p>
            <a:pPr algn="just"/>
            <a:r>
              <a:rPr lang="it-IT" sz="1200"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C3RKP: </a:t>
            </a:r>
            <a:r>
              <a:rPr lang="it-IT" sz="1200" i="1"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Klebsiella </a:t>
            </a:r>
            <a:r>
              <a:rPr lang="it-IT" sz="1200" i="1" dirty="0" err="1">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pneumoniae</a:t>
            </a:r>
            <a:r>
              <a:rPr lang="it-IT" sz="1200"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  resistente alle cefalosporine di terza generazione; </a:t>
            </a:r>
          </a:p>
          <a:p>
            <a:pPr algn="just"/>
            <a:r>
              <a:rPr lang="it-IT" sz="1200"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CRAB: </a:t>
            </a:r>
            <a:r>
              <a:rPr lang="it-IT" sz="1200" i="1" dirty="0" err="1">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Acinetobacter</a:t>
            </a:r>
            <a:r>
              <a:rPr lang="it-IT" sz="1200" i="1"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 </a:t>
            </a:r>
            <a:r>
              <a:rPr lang="it-IT" sz="1200" i="1" dirty="0" err="1">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baumannii</a:t>
            </a:r>
            <a:r>
              <a:rPr lang="it-IT" sz="1200" i="1"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 resistente </a:t>
            </a:r>
            <a:r>
              <a:rPr lang="it-IT" sz="1200"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ai </a:t>
            </a:r>
            <a:r>
              <a:rPr lang="it-IT" sz="1200" dirty="0" err="1">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carbapenemi</a:t>
            </a:r>
            <a:r>
              <a:rPr lang="it-IT" sz="1200" i="1"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 </a:t>
            </a:r>
          </a:p>
          <a:p>
            <a:pPr algn="just"/>
            <a:r>
              <a:rPr lang="it-IT" sz="1200"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CRPA: </a:t>
            </a:r>
            <a:r>
              <a:rPr lang="it-IT" sz="1200" i="1"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Pseudomonas aeruginosa</a:t>
            </a:r>
            <a:r>
              <a:rPr lang="it-IT" sz="1200" i="0"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resistente ai </a:t>
            </a:r>
            <a:r>
              <a:rPr lang="it-IT" sz="1200" i="0" dirty="0" err="1">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carbapenemi</a:t>
            </a:r>
            <a:r>
              <a:rPr lang="it-IT" sz="1200" i="0"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p>
            <a:pPr algn="just"/>
            <a:r>
              <a:rPr lang="it-IT" sz="1200" i="1"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C3RE: </a:t>
            </a:r>
            <a:r>
              <a:rPr lang="it-IT" sz="1200" i="1" dirty="0" err="1">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Enterobacter</a:t>
            </a:r>
            <a:r>
              <a:rPr lang="it-IT" sz="1200"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 spp. resistente alle cefalosporine di terza generazione; </a:t>
            </a:r>
          </a:p>
          <a:p>
            <a:pPr algn="just"/>
            <a:r>
              <a:rPr lang="it-IT" sz="1200" i="0"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FRS: </a:t>
            </a:r>
            <a:r>
              <a:rPr lang="it-IT" sz="1200" i="1"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Salmonella</a:t>
            </a:r>
            <a:r>
              <a:rPr lang="it-IT" sz="1200" i="0"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resistente ai </a:t>
            </a:r>
            <a:r>
              <a:rPr lang="it-IT" sz="1200" i="0" dirty="0" err="1">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fluorochinoloni</a:t>
            </a:r>
            <a:r>
              <a:rPr lang="it-IT" sz="1200" i="0"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p:txBody>
      </p:sp>
    </p:spTree>
    <p:extLst>
      <p:ext uri="{BB962C8B-B14F-4D97-AF65-F5344CB8AC3E}">
        <p14:creationId xmlns:p14="http://schemas.microsoft.com/office/powerpoint/2010/main" val="25463846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ure 1">
            <a:extLst>
              <a:ext uri="{FF2B5EF4-FFF2-40B4-BE49-F238E27FC236}">
                <a16:creationId xmlns:a16="http://schemas.microsoft.com/office/drawing/2014/main" id="{367213F3-4162-BD1B-21D8-D869A24C63E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495006" y="136098"/>
            <a:ext cx="5872163" cy="65993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2CDC523A-4EA8-AC9B-F8EE-AB74672223CC}"/>
              </a:ext>
            </a:extLst>
          </p:cNvPr>
          <p:cNvSpPr txBox="1"/>
          <p:nvPr/>
        </p:nvSpPr>
        <p:spPr>
          <a:xfrm>
            <a:off x="357856" y="136098"/>
            <a:ext cx="2156744" cy="1631216"/>
          </a:xfrm>
          <a:prstGeom prst="rect">
            <a:avLst/>
          </a:prstGeom>
          <a:noFill/>
        </p:spPr>
        <p:txBody>
          <a:bodyPr wrap="square" rtlCol="0">
            <a:spAutoFit/>
          </a:bodyPr>
          <a:lstStyle/>
          <a:p>
            <a:r>
              <a:rPr lang="it-IT" sz="10000" b="1" dirty="0">
                <a:solidFill>
                  <a:schemeClr val="accent2">
                    <a:lumMod val="20000"/>
                    <a:lumOff val="80000"/>
                  </a:schemeClr>
                </a:solidFill>
                <a:latin typeface="Candara Light" panose="020E0502030303020204" pitchFamily="34" charset="0"/>
                <a:ea typeface="Calibri Light" panose="020F0302020204030204" pitchFamily="34" charset="0"/>
                <a:cs typeface="Calibri Light" panose="020F0302020204030204" pitchFamily="34" charset="0"/>
              </a:rPr>
              <a:t>5..</a:t>
            </a:r>
            <a:endParaRPr lang="en-GB" sz="10000" b="1" dirty="0">
              <a:solidFill>
                <a:schemeClr val="accent2">
                  <a:lumMod val="20000"/>
                  <a:lumOff val="80000"/>
                </a:schemeClr>
              </a:solidFill>
              <a:latin typeface="Candara Light" panose="020E0502030303020204" pitchFamily="34" charset="0"/>
              <a:ea typeface="Calibri Light" panose="020F0302020204030204" pitchFamily="34" charset="0"/>
              <a:cs typeface="Calibri Light" panose="020F0302020204030204" pitchFamily="34" charset="0"/>
            </a:endParaRPr>
          </a:p>
        </p:txBody>
      </p:sp>
      <p:sp>
        <p:nvSpPr>
          <p:cNvPr id="5" name="Titolo 1">
            <a:extLst>
              <a:ext uri="{FF2B5EF4-FFF2-40B4-BE49-F238E27FC236}">
                <a16:creationId xmlns:a16="http://schemas.microsoft.com/office/drawing/2014/main" id="{EF38E1C1-40E0-B03E-2C35-A06079F0E648}"/>
              </a:ext>
            </a:extLst>
          </p:cNvPr>
          <p:cNvSpPr txBox="1">
            <a:spLocks/>
          </p:cNvSpPr>
          <p:nvPr/>
        </p:nvSpPr>
        <p:spPr>
          <a:xfrm>
            <a:off x="952500" y="374650"/>
            <a:ext cx="7820025" cy="8731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800" b="1" dirty="0">
                <a:solidFill>
                  <a:srgbClr val="C00000"/>
                </a:solidFill>
              </a:rPr>
              <a:t>I PEPTIDI </a:t>
            </a:r>
          </a:p>
          <a:p>
            <a:r>
              <a:rPr lang="it-IT" sz="2800" b="1" dirty="0">
                <a:solidFill>
                  <a:srgbClr val="C00000"/>
                </a:solidFill>
              </a:rPr>
              <a:t>ANTIMICROBICI</a:t>
            </a:r>
            <a:endParaRPr lang="en-GB" sz="2800" b="1" dirty="0">
              <a:solidFill>
                <a:srgbClr val="C00000"/>
              </a:solidFill>
            </a:endParaRPr>
          </a:p>
        </p:txBody>
      </p:sp>
    </p:spTree>
    <p:extLst>
      <p:ext uri="{BB962C8B-B14F-4D97-AF65-F5344CB8AC3E}">
        <p14:creationId xmlns:p14="http://schemas.microsoft.com/office/powerpoint/2010/main" val="7114437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E4572468-0D7F-0B6A-AE3B-F58ECC199C4E}"/>
              </a:ext>
            </a:extLst>
          </p:cNvPr>
          <p:cNvSpPr txBox="1"/>
          <p:nvPr/>
        </p:nvSpPr>
        <p:spPr>
          <a:xfrm>
            <a:off x="357856" y="136098"/>
            <a:ext cx="2156744" cy="1631216"/>
          </a:xfrm>
          <a:prstGeom prst="rect">
            <a:avLst/>
          </a:prstGeom>
          <a:noFill/>
        </p:spPr>
        <p:txBody>
          <a:bodyPr wrap="square" rtlCol="0">
            <a:spAutoFit/>
          </a:bodyPr>
          <a:lstStyle/>
          <a:p>
            <a:r>
              <a:rPr lang="it-IT" sz="10000" b="1" dirty="0">
                <a:solidFill>
                  <a:schemeClr val="accent2">
                    <a:lumMod val="20000"/>
                    <a:lumOff val="80000"/>
                  </a:schemeClr>
                </a:solidFill>
                <a:latin typeface="Candara Light" panose="020E0502030303020204" pitchFamily="34" charset="0"/>
                <a:ea typeface="Calibri Light" panose="020F0302020204030204" pitchFamily="34" charset="0"/>
                <a:cs typeface="Calibri Light" panose="020F0302020204030204" pitchFamily="34" charset="0"/>
              </a:rPr>
              <a:t>5..</a:t>
            </a:r>
            <a:endParaRPr lang="en-GB" sz="10000" b="1" dirty="0">
              <a:solidFill>
                <a:schemeClr val="accent2">
                  <a:lumMod val="20000"/>
                  <a:lumOff val="80000"/>
                </a:schemeClr>
              </a:solidFill>
              <a:latin typeface="Candara Light" panose="020E0502030303020204" pitchFamily="34" charset="0"/>
              <a:ea typeface="Calibri Light" panose="020F0302020204030204" pitchFamily="34" charset="0"/>
              <a:cs typeface="Calibri Light" panose="020F0302020204030204" pitchFamily="34" charset="0"/>
            </a:endParaRPr>
          </a:p>
        </p:txBody>
      </p:sp>
      <p:sp>
        <p:nvSpPr>
          <p:cNvPr id="5" name="Titolo 1">
            <a:extLst>
              <a:ext uri="{FF2B5EF4-FFF2-40B4-BE49-F238E27FC236}">
                <a16:creationId xmlns:a16="http://schemas.microsoft.com/office/drawing/2014/main" id="{E2CCC619-6F14-3D88-B061-A9E35519D15B}"/>
              </a:ext>
            </a:extLst>
          </p:cNvPr>
          <p:cNvSpPr txBox="1">
            <a:spLocks/>
          </p:cNvSpPr>
          <p:nvPr/>
        </p:nvSpPr>
        <p:spPr>
          <a:xfrm>
            <a:off x="952500" y="374650"/>
            <a:ext cx="7820025" cy="8731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800" b="1" dirty="0">
                <a:solidFill>
                  <a:srgbClr val="C00000"/>
                </a:solidFill>
              </a:rPr>
              <a:t>I PEPTIDI </a:t>
            </a:r>
          </a:p>
          <a:p>
            <a:r>
              <a:rPr lang="it-IT" sz="2800" b="1" dirty="0">
                <a:solidFill>
                  <a:srgbClr val="C00000"/>
                </a:solidFill>
              </a:rPr>
              <a:t>ANTIMICROBICI</a:t>
            </a:r>
            <a:endParaRPr lang="en-GB" sz="2800" b="1" dirty="0">
              <a:solidFill>
                <a:srgbClr val="C00000"/>
              </a:solidFill>
            </a:endParaRPr>
          </a:p>
        </p:txBody>
      </p:sp>
      <p:grpSp>
        <p:nvGrpSpPr>
          <p:cNvPr id="6" name="Gruppo 5">
            <a:extLst>
              <a:ext uri="{FF2B5EF4-FFF2-40B4-BE49-F238E27FC236}">
                <a16:creationId xmlns:a16="http://schemas.microsoft.com/office/drawing/2014/main" id="{DFB790E5-2962-EF3F-0013-26089D277D65}"/>
              </a:ext>
            </a:extLst>
          </p:cNvPr>
          <p:cNvGrpSpPr/>
          <p:nvPr/>
        </p:nvGrpSpPr>
        <p:grpSpPr>
          <a:xfrm>
            <a:off x="3524520" y="136098"/>
            <a:ext cx="8676811" cy="6553200"/>
            <a:chOff x="3524520" y="136098"/>
            <a:chExt cx="8676811" cy="6553200"/>
          </a:xfrm>
        </p:grpSpPr>
        <p:grpSp>
          <p:nvGrpSpPr>
            <p:cNvPr id="7" name="Gruppo 6">
              <a:extLst>
                <a:ext uri="{FF2B5EF4-FFF2-40B4-BE49-F238E27FC236}">
                  <a16:creationId xmlns:a16="http://schemas.microsoft.com/office/drawing/2014/main" id="{1AB354A5-CDEA-97F1-3408-74B1F291817E}"/>
                </a:ext>
              </a:extLst>
            </p:cNvPr>
            <p:cNvGrpSpPr/>
            <p:nvPr/>
          </p:nvGrpSpPr>
          <p:grpSpPr>
            <a:xfrm>
              <a:off x="3524520" y="136098"/>
              <a:ext cx="7643564" cy="6553200"/>
              <a:chOff x="2247197" y="0"/>
              <a:chExt cx="7643564" cy="6553200"/>
            </a:xfrm>
          </p:grpSpPr>
          <p:pic>
            <p:nvPicPr>
              <p:cNvPr id="10" name="Immagine 9">
                <a:extLst>
                  <a:ext uri="{FF2B5EF4-FFF2-40B4-BE49-F238E27FC236}">
                    <a16:creationId xmlns:a16="http://schemas.microsoft.com/office/drawing/2014/main" id="{4A4B04DF-07D5-38B8-FDA8-446CD10AA3E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47197" y="0"/>
                <a:ext cx="7523257" cy="4364096"/>
              </a:xfrm>
              <a:prstGeom prst="rect">
                <a:avLst/>
              </a:prstGeom>
            </p:spPr>
          </p:pic>
          <p:pic>
            <p:nvPicPr>
              <p:cNvPr id="11" name="Immagine 10">
                <a:extLst>
                  <a:ext uri="{FF2B5EF4-FFF2-40B4-BE49-F238E27FC236}">
                    <a16:creationId xmlns:a16="http://schemas.microsoft.com/office/drawing/2014/main" id="{009F6FD5-C476-ED3C-75E4-07AD388EC512}"/>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t="725" b="42110"/>
              <a:stretch/>
            </p:blipFill>
            <p:spPr>
              <a:xfrm>
                <a:off x="2247199" y="3954779"/>
                <a:ext cx="7643562" cy="2598421"/>
              </a:xfrm>
              <a:prstGeom prst="rect">
                <a:avLst/>
              </a:prstGeom>
              <a:ln>
                <a:noFill/>
              </a:ln>
            </p:spPr>
          </p:pic>
        </p:grpSp>
        <p:cxnSp>
          <p:nvCxnSpPr>
            <p:cNvPr id="8" name="Connettore diritto 7">
              <a:extLst>
                <a:ext uri="{FF2B5EF4-FFF2-40B4-BE49-F238E27FC236}">
                  <a16:creationId xmlns:a16="http://schemas.microsoft.com/office/drawing/2014/main" id="{066B00C2-2D31-A6CF-2161-DB472AEC4BE6}"/>
                </a:ext>
              </a:extLst>
            </p:cNvPr>
            <p:cNvCxnSpPr/>
            <p:nvPr/>
          </p:nvCxnSpPr>
          <p:spPr>
            <a:xfrm>
              <a:off x="3561331" y="411473"/>
              <a:ext cx="8640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Connettore diritto 8">
              <a:extLst>
                <a:ext uri="{FF2B5EF4-FFF2-40B4-BE49-F238E27FC236}">
                  <a16:creationId xmlns:a16="http://schemas.microsoft.com/office/drawing/2014/main" id="{0FCDD344-264A-5150-C9F0-1DE491D87857}"/>
                </a:ext>
              </a:extLst>
            </p:cNvPr>
            <p:cNvCxnSpPr/>
            <p:nvPr/>
          </p:nvCxnSpPr>
          <p:spPr>
            <a:xfrm>
              <a:off x="3561330" y="600643"/>
              <a:ext cx="8640000" cy="0"/>
            </a:xfrm>
            <a:prstGeom prst="line">
              <a:avLst/>
            </a:prstGeom>
            <a:ln w="19050"/>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451673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id="{4E59908B-E484-6287-9816-7F662E9BD755}"/>
              </a:ext>
            </a:extLst>
          </p:cNvPr>
          <p:cNvGrpSpPr/>
          <p:nvPr/>
        </p:nvGrpSpPr>
        <p:grpSpPr>
          <a:xfrm>
            <a:off x="464102" y="69979"/>
            <a:ext cx="11263796" cy="6718042"/>
            <a:chOff x="357856" y="69979"/>
            <a:chExt cx="11263796" cy="6718042"/>
          </a:xfrm>
        </p:grpSpPr>
        <p:sp>
          <p:nvSpPr>
            <p:cNvPr id="4" name="CasellaDiTesto 12">
              <a:extLst>
                <a:ext uri="{FF2B5EF4-FFF2-40B4-BE49-F238E27FC236}">
                  <a16:creationId xmlns:a16="http://schemas.microsoft.com/office/drawing/2014/main" id="{38604F30-2D78-2931-3CBE-1A3B06EACA06}"/>
                </a:ext>
              </a:extLst>
            </p:cNvPr>
            <p:cNvSpPr txBox="1"/>
            <p:nvPr/>
          </p:nvSpPr>
          <p:spPr>
            <a:xfrm>
              <a:off x="357856" y="136098"/>
              <a:ext cx="2156744" cy="163121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sz="10000" b="1" dirty="0">
                  <a:solidFill>
                    <a:schemeClr val="accent2">
                      <a:lumMod val="20000"/>
                      <a:lumOff val="80000"/>
                    </a:schemeClr>
                  </a:solidFill>
                  <a:latin typeface="Candara Light" panose="020E0502030303020204" pitchFamily="34" charset="0"/>
                  <a:ea typeface="Calibri Light" panose="020F0302020204030204" pitchFamily="34" charset="0"/>
                  <a:cs typeface="Calibri Light" panose="020F0302020204030204" pitchFamily="34" charset="0"/>
                </a:rPr>
                <a:t>5..</a:t>
              </a:r>
              <a:endParaRPr lang="en-GB" sz="10000" b="1" dirty="0">
                <a:solidFill>
                  <a:schemeClr val="accent2">
                    <a:lumMod val="20000"/>
                    <a:lumOff val="80000"/>
                  </a:schemeClr>
                </a:solidFill>
                <a:latin typeface="Candara Light" panose="020E0502030303020204" pitchFamily="34" charset="0"/>
                <a:ea typeface="Calibri Light" panose="020F0302020204030204" pitchFamily="34" charset="0"/>
                <a:cs typeface="Calibri Light" panose="020F0302020204030204" pitchFamily="34" charset="0"/>
              </a:endParaRPr>
            </a:p>
          </p:txBody>
        </p:sp>
        <p:sp>
          <p:nvSpPr>
            <p:cNvPr id="5" name="Titolo 1">
              <a:extLst>
                <a:ext uri="{FF2B5EF4-FFF2-40B4-BE49-F238E27FC236}">
                  <a16:creationId xmlns:a16="http://schemas.microsoft.com/office/drawing/2014/main" id="{E77AAB1B-3A82-D54A-352B-A421982CDDB3}"/>
                </a:ext>
              </a:extLst>
            </p:cNvPr>
            <p:cNvSpPr txBox="1">
              <a:spLocks/>
            </p:cNvSpPr>
            <p:nvPr/>
          </p:nvSpPr>
          <p:spPr>
            <a:xfrm>
              <a:off x="952500" y="374650"/>
              <a:ext cx="7820025" cy="873125"/>
            </a:xfrm>
            <a:prstGeom prst="rect">
              <a:avLst/>
            </a:prstGeom>
          </p:spPr>
          <p:txBody>
            <a:bodyPr vert="horz" lIns="91440" tIns="45720" rIns="91440" bIns="45720" rtlCol="0" anchor="ctr">
              <a:norm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sz="2800" b="1" dirty="0">
                  <a:solidFill>
                    <a:srgbClr val="C00000"/>
                  </a:solidFill>
                </a:rPr>
                <a:t>I PEPTIDI </a:t>
              </a:r>
            </a:p>
            <a:p>
              <a:r>
                <a:rPr lang="it-IT" sz="2800" b="1" dirty="0">
                  <a:solidFill>
                    <a:srgbClr val="C00000"/>
                  </a:solidFill>
                </a:rPr>
                <a:t>ANTIMICROBICI</a:t>
              </a:r>
              <a:endParaRPr lang="en-GB" sz="2800" b="1" dirty="0">
                <a:solidFill>
                  <a:srgbClr val="C00000"/>
                </a:solidFill>
              </a:endParaRPr>
            </a:p>
          </p:txBody>
        </p:sp>
        <p:pic>
          <p:nvPicPr>
            <p:cNvPr id="6" name="Immagine 5">
              <a:extLst>
                <a:ext uri="{FF2B5EF4-FFF2-40B4-BE49-F238E27FC236}">
                  <a16:creationId xmlns:a16="http://schemas.microsoft.com/office/drawing/2014/main" id="{8FC43CDD-AFB0-C750-6E8D-881C9262DD5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567165" y="69979"/>
              <a:ext cx="8054487" cy="4333265"/>
            </a:xfrm>
            <a:prstGeom prst="rect">
              <a:avLst/>
            </a:prstGeom>
          </p:spPr>
        </p:pic>
        <p:pic>
          <p:nvPicPr>
            <p:cNvPr id="7" name="Immagine 6">
              <a:extLst>
                <a:ext uri="{FF2B5EF4-FFF2-40B4-BE49-F238E27FC236}">
                  <a16:creationId xmlns:a16="http://schemas.microsoft.com/office/drawing/2014/main" id="{18FA33E8-2044-5981-1352-161DF69A4A57}"/>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t="1" b="3970"/>
            <a:stretch/>
          </p:blipFill>
          <p:spPr>
            <a:xfrm>
              <a:off x="3567165" y="4403244"/>
              <a:ext cx="7088394" cy="2384777"/>
            </a:xfrm>
            <a:prstGeom prst="rect">
              <a:avLst/>
            </a:prstGeom>
          </p:spPr>
        </p:pic>
      </p:grpSp>
    </p:spTree>
    <p:extLst>
      <p:ext uri="{BB962C8B-B14F-4D97-AF65-F5344CB8AC3E}">
        <p14:creationId xmlns:p14="http://schemas.microsoft.com/office/powerpoint/2010/main" val="11901315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3D418C2-8DF8-F3ED-723D-D29332BA4927}"/>
              </a:ext>
            </a:extLst>
          </p:cNvPr>
          <p:cNvSpPr>
            <a:spLocks noGrp="1"/>
          </p:cNvSpPr>
          <p:nvPr>
            <p:ph type="title"/>
          </p:nvPr>
        </p:nvSpPr>
        <p:spPr>
          <a:xfrm>
            <a:off x="0" y="2766218"/>
            <a:ext cx="12192000" cy="1325563"/>
          </a:xfrm>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r>
              <a:rPr lang="it-IT" b="1" dirty="0">
                <a:latin typeface="+mj-lt"/>
              </a:rPr>
              <a:t>ESEMPIO DI UNO STUDIO SULL’ATTIVITÀ </a:t>
            </a:r>
            <a:br>
              <a:rPr lang="it-IT" b="1" dirty="0">
                <a:latin typeface="+mj-lt"/>
              </a:rPr>
            </a:br>
            <a:r>
              <a:rPr lang="it-IT" b="1" dirty="0">
                <a:latin typeface="+mj-lt"/>
              </a:rPr>
              <a:t>ANTI-VIRULENZA</a:t>
            </a:r>
            <a:endParaRPr lang="en-GB" b="1" dirty="0">
              <a:latin typeface="+mj-lt"/>
            </a:endParaRPr>
          </a:p>
        </p:txBody>
      </p:sp>
    </p:spTree>
    <p:extLst>
      <p:ext uri="{BB962C8B-B14F-4D97-AF65-F5344CB8AC3E}">
        <p14:creationId xmlns:p14="http://schemas.microsoft.com/office/powerpoint/2010/main" val="24462534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EE980FB-03D0-3366-6082-510FE6883176}"/>
              </a:ext>
            </a:extLst>
          </p:cNvPr>
          <p:cNvSpPr>
            <a:spLocks noGrp="1"/>
          </p:cNvSpPr>
          <p:nvPr>
            <p:ph type="title"/>
          </p:nvPr>
        </p:nvSpPr>
        <p:spPr>
          <a:xfrm>
            <a:off x="1095297" y="762445"/>
            <a:ext cx="10515600" cy="1325563"/>
          </a:xfrm>
        </p:spPr>
        <p:txBody>
          <a:bodyPr>
            <a:normAutofit fontScale="90000"/>
          </a:bodyPr>
          <a:lstStyle/>
          <a:p>
            <a:pPr algn="ctr"/>
            <a:r>
              <a:rPr lang="it-IT" dirty="0"/>
              <a:t>Studio dell’attività anti-virulenza di un peptide antimicrobico su alcuni fattori di patogenicità di </a:t>
            </a:r>
            <a:r>
              <a:rPr lang="it-IT" b="1" i="1" dirty="0" err="1"/>
              <a:t>Acinetobacter</a:t>
            </a:r>
            <a:r>
              <a:rPr lang="it-IT" b="1" i="1" dirty="0"/>
              <a:t> </a:t>
            </a:r>
            <a:r>
              <a:rPr lang="it-IT" b="1" i="1" dirty="0" err="1"/>
              <a:t>baumannii</a:t>
            </a:r>
            <a:endParaRPr lang="en-GB" b="1" i="1" dirty="0"/>
          </a:p>
        </p:txBody>
      </p:sp>
      <p:pic>
        <p:nvPicPr>
          <p:cNvPr id="4" name="Immagine 3">
            <a:extLst>
              <a:ext uri="{FF2B5EF4-FFF2-40B4-BE49-F238E27FC236}">
                <a16:creationId xmlns:a16="http://schemas.microsoft.com/office/drawing/2014/main" id="{8C0A207C-62B2-7A40-FBC8-020C9AA978A7}"/>
              </a:ext>
            </a:extLst>
          </p:cNvPr>
          <p:cNvPicPr>
            <a:picLocks noChangeAspect="1"/>
          </p:cNvPicPr>
          <p:nvPr/>
        </p:nvPicPr>
        <p:blipFill>
          <a:blip r:embed="rId2"/>
          <a:stretch>
            <a:fillRect/>
          </a:stretch>
        </p:blipFill>
        <p:spPr>
          <a:xfrm>
            <a:off x="112402" y="3269501"/>
            <a:ext cx="2316228" cy="1516856"/>
          </a:xfrm>
          <a:prstGeom prst="rect">
            <a:avLst/>
          </a:prstGeom>
        </p:spPr>
      </p:pic>
      <p:pic>
        <p:nvPicPr>
          <p:cNvPr id="5" name="Immagine 4">
            <a:extLst>
              <a:ext uri="{FF2B5EF4-FFF2-40B4-BE49-F238E27FC236}">
                <a16:creationId xmlns:a16="http://schemas.microsoft.com/office/drawing/2014/main" id="{6A89C822-76A2-7819-95B8-895F661A946E}"/>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r="7888" b="12612"/>
          <a:stretch/>
        </p:blipFill>
        <p:spPr>
          <a:xfrm>
            <a:off x="1432306" y="5384499"/>
            <a:ext cx="1827995" cy="1325563"/>
          </a:xfrm>
          <a:prstGeom prst="rect">
            <a:avLst/>
          </a:prstGeom>
        </p:spPr>
      </p:pic>
      <p:sp>
        <p:nvSpPr>
          <p:cNvPr id="6" name="Figura a mano libera: forma 5">
            <a:extLst>
              <a:ext uri="{FF2B5EF4-FFF2-40B4-BE49-F238E27FC236}">
                <a16:creationId xmlns:a16="http://schemas.microsoft.com/office/drawing/2014/main" id="{0FA67E33-DDC1-1754-A24C-7C506E9D6E08}"/>
              </a:ext>
            </a:extLst>
          </p:cNvPr>
          <p:cNvSpPr/>
          <p:nvPr/>
        </p:nvSpPr>
        <p:spPr>
          <a:xfrm>
            <a:off x="244652" y="4207980"/>
            <a:ext cx="725628" cy="939800"/>
          </a:xfrm>
          <a:custGeom>
            <a:avLst/>
            <a:gdLst>
              <a:gd name="connsiteX0" fmla="*/ 725628 w 725628"/>
              <a:gd name="connsiteY0" fmla="*/ 0 h 939800"/>
              <a:gd name="connsiteX1" fmla="*/ 65228 w 725628"/>
              <a:gd name="connsiteY1" fmla="*/ 406400 h 939800"/>
              <a:gd name="connsiteX2" fmla="*/ 60148 w 725628"/>
              <a:gd name="connsiteY2" fmla="*/ 939800 h 939800"/>
            </a:gdLst>
            <a:ahLst/>
            <a:cxnLst>
              <a:cxn ang="0">
                <a:pos x="connsiteX0" y="connsiteY0"/>
              </a:cxn>
              <a:cxn ang="0">
                <a:pos x="connsiteX1" y="connsiteY1"/>
              </a:cxn>
              <a:cxn ang="0">
                <a:pos x="connsiteX2" y="connsiteY2"/>
              </a:cxn>
            </a:cxnLst>
            <a:rect l="l" t="t" r="r" b="b"/>
            <a:pathLst>
              <a:path w="725628" h="939800">
                <a:moveTo>
                  <a:pt x="725628" y="0"/>
                </a:moveTo>
                <a:cubicBezTo>
                  <a:pt x="450884" y="124883"/>
                  <a:pt x="176141" y="249767"/>
                  <a:pt x="65228" y="406400"/>
                </a:cubicBezTo>
                <a:cubicBezTo>
                  <a:pt x="-45685" y="563033"/>
                  <a:pt x="7231" y="751416"/>
                  <a:pt x="60148" y="939800"/>
                </a:cubicBezTo>
              </a:path>
            </a:pathLst>
          </a:custGeom>
          <a:noFill/>
          <a:ln w="190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F2099306-2608-51F3-E610-39672936B84F}"/>
              </a:ext>
            </a:extLst>
          </p:cNvPr>
          <p:cNvSpPr txBox="1"/>
          <p:nvPr/>
        </p:nvSpPr>
        <p:spPr>
          <a:xfrm>
            <a:off x="112401" y="5199834"/>
            <a:ext cx="1594003" cy="646331"/>
          </a:xfrm>
          <a:prstGeom prst="rect">
            <a:avLst/>
          </a:prstGeom>
          <a:noFill/>
        </p:spPr>
        <p:txBody>
          <a:bodyPr wrap="square" rtlCol="0">
            <a:spAutoFit/>
          </a:bodyPr>
          <a:lstStyle/>
          <a:p>
            <a:r>
              <a:rPr lang="it-IT" b="1" dirty="0" err="1">
                <a:latin typeface="+mj-lt"/>
              </a:rPr>
              <a:t>Chionodracine</a:t>
            </a:r>
            <a:r>
              <a:rPr lang="it-IT" b="1" dirty="0">
                <a:latin typeface="+mj-lt"/>
              </a:rPr>
              <a:t> (</a:t>
            </a:r>
            <a:r>
              <a:rPr lang="it-IT" b="1" dirty="0" err="1">
                <a:latin typeface="+mj-lt"/>
              </a:rPr>
              <a:t>Cnd</a:t>
            </a:r>
            <a:r>
              <a:rPr lang="it-IT" b="1" dirty="0">
                <a:latin typeface="+mj-lt"/>
              </a:rPr>
              <a:t>)</a:t>
            </a:r>
          </a:p>
        </p:txBody>
      </p:sp>
      <p:sp>
        <p:nvSpPr>
          <p:cNvPr id="8" name="Figura a mano libera: forma 7">
            <a:extLst>
              <a:ext uri="{FF2B5EF4-FFF2-40B4-BE49-F238E27FC236}">
                <a16:creationId xmlns:a16="http://schemas.microsoft.com/office/drawing/2014/main" id="{F6758061-C6F5-428F-F174-DB0AC1707896}"/>
              </a:ext>
            </a:extLst>
          </p:cNvPr>
          <p:cNvSpPr/>
          <p:nvPr/>
        </p:nvSpPr>
        <p:spPr>
          <a:xfrm rot="16865131">
            <a:off x="989550" y="5598161"/>
            <a:ext cx="281711" cy="939800"/>
          </a:xfrm>
          <a:custGeom>
            <a:avLst/>
            <a:gdLst>
              <a:gd name="connsiteX0" fmla="*/ 725628 w 725628"/>
              <a:gd name="connsiteY0" fmla="*/ 0 h 939800"/>
              <a:gd name="connsiteX1" fmla="*/ 65228 w 725628"/>
              <a:gd name="connsiteY1" fmla="*/ 406400 h 939800"/>
              <a:gd name="connsiteX2" fmla="*/ 60148 w 725628"/>
              <a:gd name="connsiteY2" fmla="*/ 939800 h 939800"/>
            </a:gdLst>
            <a:ahLst/>
            <a:cxnLst>
              <a:cxn ang="0">
                <a:pos x="connsiteX0" y="connsiteY0"/>
              </a:cxn>
              <a:cxn ang="0">
                <a:pos x="connsiteX1" y="connsiteY1"/>
              </a:cxn>
              <a:cxn ang="0">
                <a:pos x="connsiteX2" y="connsiteY2"/>
              </a:cxn>
            </a:cxnLst>
            <a:rect l="l" t="t" r="r" b="b"/>
            <a:pathLst>
              <a:path w="725628" h="939800">
                <a:moveTo>
                  <a:pt x="725628" y="0"/>
                </a:moveTo>
                <a:cubicBezTo>
                  <a:pt x="450884" y="124883"/>
                  <a:pt x="176141" y="249767"/>
                  <a:pt x="65228" y="406400"/>
                </a:cubicBezTo>
                <a:cubicBezTo>
                  <a:pt x="-45685" y="563033"/>
                  <a:pt x="7231" y="751416"/>
                  <a:pt x="60148" y="939800"/>
                </a:cubicBezTo>
              </a:path>
            </a:pathLst>
          </a:custGeom>
          <a:noFill/>
          <a:ln w="190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DF688857-CF5C-7E71-FDEB-72B221E136FE}"/>
              </a:ext>
            </a:extLst>
          </p:cNvPr>
          <p:cNvSpPr txBox="1"/>
          <p:nvPr/>
        </p:nvSpPr>
        <p:spPr>
          <a:xfrm>
            <a:off x="391885" y="2951905"/>
            <a:ext cx="2824435" cy="369332"/>
          </a:xfrm>
          <a:prstGeom prst="rect">
            <a:avLst/>
          </a:prstGeom>
          <a:noFill/>
        </p:spPr>
        <p:txBody>
          <a:bodyPr wrap="square" rtlCol="0">
            <a:spAutoFit/>
          </a:bodyPr>
          <a:lstStyle/>
          <a:p>
            <a:r>
              <a:rPr lang="it-IT" i="1" dirty="0" err="1">
                <a:latin typeface="+mj-lt"/>
              </a:rPr>
              <a:t>Chionodraco</a:t>
            </a:r>
            <a:r>
              <a:rPr lang="it-IT" i="1" dirty="0">
                <a:latin typeface="+mj-lt"/>
              </a:rPr>
              <a:t> </a:t>
            </a:r>
            <a:r>
              <a:rPr lang="it-IT" i="1" dirty="0" err="1">
                <a:latin typeface="+mj-lt"/>
              </a:rPr>
              <a:t>hamatus</a:t>
            </a:r>
            <a:endParaRPr lang="it-IT" i="1" dirty="0">
              <a:latin typeface="+mj-lt"/>
            </a:endParaRPr>
          </a:p>
        </p:txBody>
      </p:sp>
      <p:pic>
        <p:nvPicPr>
          <p:cNvPr id="10" name="Immagine 9">
            <a:extLst>
              <a:ext uri="{FF2B5EF4-FFF2-40B4-BE49-F238E27FC236}">
                <a16:creationId xmlns:a16="http://schemas.microsoft.com/office/drawing/2014/main" id="{C5C4FB53-31E7-ED03-9163-3DE9DD7AAF88}"/>
              </a:ext>
            </a:extLst>
          </p:cNvPr>
          <p:cNvPicPr>
            <a:picLocks noChangeAspect="1"/>
          </p:cNvPicPr>
          <p:nvPr/>
        </p:nvPicPr>
        <p:blipFill>
          <a:blip r:embed="rId5"/>
          <a:stretch>
            <a:fillRect/>
          </a:stretch>
        </p:blipFill>
        <p:spPr>
          <a:xfrm>
            <a:off x="3524017" y="3035883"/>
            <a:ext cx="4201111" cy="1381318"/>
          </a:xfrm>
          <a:prstGeom prst="rect">
            <a:avLst/>
          </a:prstGeom>
        </p:spPr>
      </p:pic>
      <p:sp>
        <p:nvSpPr>
          <p:cNvPr id="12" name="CasellaDiTesto 11">
            <a:extLst>
              <a:ext uri="{FF2B5EF4-FFF2-40B4-BE49-F238E27FC236}">
                <a16:creationId xmlns:a16="http://schemas.microsoft.com/office/drawing/2014/main" id="{C88474DB-1AC2-7C34-E45A-FA8B3D6687D9}"/>
              </a:ext>
            </a:extLst>
          </p:cNvPr>
          <p:cNvSpPr txBox="1"/>
          <p:nvPr/>
        </p:nvSpPr>
        <p:spPr>
          <a:xfrm>
            <a:off x="5004824" y="2868029"/>
            <a:ext cx="728525" cy="523220"/>
          </a:xfrm>
          <a:prstGeom prst="rect">
            <a:avLst/>
          </a:prstGeom>
          <a:noFill/>
        </p:spPr>
        <p:txBody>
          <a:bodyPr wrap="square" rtlCol="0">
            <a:spAutoFit/>
          </a:bodyPr>
          <a:lstStyle/>
          <a:p>
            <a:r>
              <a:rPr lang="it-IT" sz="2800" dirty="0">
                <a:solidFill>
                  <a:srgbClr val="C00000"/>
                </a:solidFill>
              </a:rPr>
              <a:t>1.</a:t>
            </a:r>
          </a:p>
        </p:txBody>
      </p:sp>
      <p:sp>
        <p:nvSpPr>
          <p:cNvPr id="13" name="Ovale 12">
            <a:extLst>
              <a:ext uri="{FF2B5EF4-FFF2-40B4-BE49-F238E27FC236}">
                <a16:creationId xmlns:a16="http://schemas.microsoft.com/office/drawing/2014/main" id="{EAA7E571-B57B-CDAB-F7A8-F622C26303A4}"/>
              </a:ext>
            </a:extLst>
          </p:cNvPr>
          <p:cNvSpPr/>
          <p:nvPr/>
        </p:nvSpPr>
        <p:spPr>
          <a:xfrm>
            <a:off x="3778248" y="3382587"/>
            <a:ext cx="1724628" cy="1203836"/>
          </a:xfrm>
          <a:prstGeom prst="ellipse">
            <a:avLst/>
          </a:prstGeom>
          <a:no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Ovale 13">
            <a:extLst>
              <a:ext uri="{FF2B5EF4-FFF2-40B4-BE49-F238E27FC236}">
                <a16:creationId xmlns:a16="http://schemas.microsoft.com/office/drawing/2014/main" id="{BA5A750F-1CCA-7FAE-A1F9-F600FC5B71FE}"/>
              </a:ext>
            </a:extLst>
          </p:cNvPr>
          <p:cNvSpPr/>
          <p:nvPr/>
        </p:nvSpPr>
        <p:spPr>
          <a:xfrm>
            <a:off x="5502876" y="2859367"/>
            <a:ext cx="1088020" cy="1727056"/>
          </a:xfrm>
          <a:prstGeom prst="ellipse">
            <a:avLst/>
          </a:prstGeom>
          <a:no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5" name="Immagine 14">
            <a:extLst>
              <a:ext uri="{FF2B5EF4-FFF2-40B4-BE49-F238E27FC236}">
                <a16:creationId xmlns:a16="http://schemas.microsoft.com/office/drawing/2014/main" id="{F32820DF-B0A7-1B32-B250-B44067177E93}"/>
              </a:ext>
            </a:extLst>
          </p:cNvPr>
          <p:cNvPicPr>
            <a:picLocks noChangeAspect="1"/>
          </p:cNvPicPr>
          <p:nvPr/>
        </p:nvPicPr>
        <p:blipFill>
          <a:blip r:embed="rId6"/>
          <a:stretch>
            <a:fillRect/>
          </a:stretch>
        </p:blipFill>
        <p:spPr>
          <a:xfrm>
            <a:off x="8512819" y="3225955"/>
            <a:ext cx="3156157" cy="2636177"/>
          </a:xfrm>
          <a:prstGeom prst="rect">
            <a:avLst/>
          </a:prstGeom>
          <a:ln w="28575">
            <a:noFill/>
          </a:ln>
        </p:spPr>
      </p:pic>
      <p:sp>
        <p:nvSpPr>
          <p:cNvPr id="16" name="CasellaDiTesto 15">
            <a:extLst>
              <a:ext uri="{FF2B5EF4-FFF2-40B4-BE49-F238E27FC236}">
                <a16:creationId xmlns:a16="http://schemas.microsoft.com/office/drawing/2014/main" id="{E938BBB2-50EF-678D-4593-9D85E3FEA511}"/>
              </a:ext>
            </a:extLst>
          </p:cNvPr>
          <p:cNvSpPr txBox="1"/>
          <p:nvPr/>
        </p:nvSpPr>
        <p:spPr>
          <a:xfrm>
            <a:off x="8259341" y="3314175"/>
            <a:ext cx="728525" cy="523220"/>
          </a:xfrm>
          <a:prstGeom prst="rect">
            <a:avLst/>
          </a:prstGeom>
          <a:noFill/>
        </p:spPr>
        <p:txBody>
          <a:bodyPr wrap="square" rtlCol="0">
            <a:spAutoFit/>
          </a:bodyPr>
          <a:lstStyle/>
          <a:p>
            <a:r>
              <a:rPr lang="it-IT" sz="2800" dirty="0">
                <a:solidFill>
                  <a:srgbClr val="C00000"/>
                </a:solidFill>
              </a:rPr>
              <a:t>2.</a:t>
            </a:r>
          </a:p>
        </p:txBody>
      </p:sp>
      <p:pic>
        <p:nvPicPr>
          <p:cNvPr id="17" name="Immagine 16">
            <a:extLst>
              <a:ext uri="{FF2B5EF4-FFF2-40B4-BE49-F238E27FC236}">
                <a16:creationId xmlns:a16="http://schemas.microsoft.com/office/drawing/2014/main" id="{F990B576-A5BD-5D56-A70F-B28022A5AE83}"/>
              </a:ext>
            </a:extLst>
          </p:cNvPr>
          <p:cNvPicPr>
            <a:picLocks noChangeAspect="1"/>
          </p:cNvPicPr>
          <p:nvPr/>
        </p:nvPicPr>
        <p:blipFill>
          <a:blip r:embed="rId7"/>
          <a:stretch>
            <a:fillRect/>
          </a:stretch>
        </p:blipFill>
        <p:spPr>
          <a:xfrm>
            <a:off x="5752012" y="4950751"/>
            <a:ext cx="2295845" cy="1714739"/>
          </a:xfrm>
          <a:prstGeom prst="rect">
            <a:avLst/>
          </a:prstGeom>
        </p:spPr>
      </p:pic>
      <p:sp>
        <p:nvSpPr>
          <p:cNvPr id="18" name="CasellaDiTesto 17">
            <a:extLst>
              <a:ext uri="{FF2B5EF4-FFF2-40B4-BE49-F238E27FC236}">
                <a16:creationId xmlns:a16="http://schemas.microsoft.com/office/drawing/2014/main" id="{99A2B767-ABCD-EAE4-9E45-DF6FA774BD44}"/>
              </a:ext>
            </a:extLst>
          </p:cNvPr>
          <p:cNvSpPr txBox="1"/>
          <p:nvPr/>
        </p:nvSpPr>
        <p:spPr>
          <a:xfrm>
            <a:off x="5624572" y="5274570"/>
            <a:ext cx="728525" cy="523220"/>
          </a:xfrm>
          <a:prstGeom prst="rect">
            <a:avLst/>
          </a:prstGeom>
          <a:noFill/>
        </p:spPr>
        <p:txBody>
          <a:bodyPr wrap="square" rtlCol="0">
            <a:spAutoFit/>
          </a:bodyPr>
          <a:lstStyle/>
          <a:p>
            <a:r>
              <a:rPr lang="it-IT" sz="2800" dirty="0">
                <a:solidFill>
                  <a:srgbClr val="C00000"/>
                </a:solidFill>
              </a:rPr>
              <a:t>3.</a:t>
            </a:r>
          </a:p>
        </p:txBody>
      </p:sp>
      <p:sp>
        <p:nvSpPr>
          <p:cNvPr id="19" name="Ovale 18">
            <a:extLst>
              <a:ext uri="{FF2B5EF4-FFF2-40B4-BE49-F238E27FC236}">
                <a16:creationId xmlns:a16="http://schemas.microsoft.com/office/drawing/2014/main" id="{C3F85D29-C3CA-9F6D-2B94-9EB3FC6EB903}"/>
              </a:ext>
            </a:extLst>
          </p:cNvPr>
          <p:cNvSpPr/>
          <p:nvPr/>
        </p:nvSpPr>
        <p:spPr>
          <a:xfrm>
            <a:off x="6024205" y="5808120"/>
            <a:ext cx="665274" cy="644056"/>
          </a:xfrm>
          <a:prstGeom prst="ellipse">
            <a:avLst/>
          </a:prstGeom>
          <a:no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Ovale 19">
            <a:extLst>
              <a:ext uri="{FF2B5EF4-FFF2-40B4-BE49-F238E27FC236}">
                <a16:creationId xmlns:a16="http://schemas.microsoft.com/office/drawing/2014/main" id="{A3BFEA87-19CB-C1C8-A97A-1EA5DCE752B6}"/>
              </a:ext>
            </a:extLst>
          </p:cNvPr>
          <p:cNvSpPr/>
          <p:nvPr/>
        </p:nvSpPr>
        <p:spPr>
          <a:xfrm rot="5400000">
            <a:off x="9468200" y="2779903"/>
            <a:ext cx="648006" cy="2558768"/>
          </a:xfrm>
          <a:prstGeom prst="ellipse">
            <a:avLst/>
          </a:prstGeom>
          <a:no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Ovale 20">
            <a:extLst>
              <a:ext uri="{FF2B5EF4-FFF2-40B4-BE49-F238E27FC236}">
                <a16:creationId xmlns:a16="http://schemas.microsoft.com/office/drawing/2014/main" id="{BEABEAEC-9130-3173-BD58-937E42E28221}"/>
              </a:ext>
            </a:extLst>
          </p:cNvPr>
          <p:cNvSpPr/>
          <p:nvPr/>
        </p:nvSpPr>
        <p:spPr>
          <a:xfrm rot="5400000">
            <a:off x="9731971" y="4120928"/>
            <a:ext cx="648006" cy="1358192"/>
          </a:xfrm>
          <a:prstGeom prst="ellipse">
            <a:avLst/>
          </a:prstGeom>
          <a:no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22" name="Connettore diritto 21">
            <a:extLst>
              <a:ext uri="{FF2B5EF4-FFF2-40B4-BE49-F238E27FC236}">
                <a16:creationId xmlns:a16="http://schemas.microsoft.com/office/drawing/2014/main" id="{2DA5CC66-CA45-06C7-8E03-BDBD2869A73F}"/>
              </a:ext>
            </a:extLst>
          </p:cNvPr>
          <p:cNvCxnSpPr>
            <a:cxnSpLocks/>
          </p:cNvCxnSpPr>
          <p:nvPr/>
        </p:nvCxnSpPr>
        <p:spPr>
          <a:xfrm flipH="1" flipV="1">
            <a:off x="3337557" y="2494967"/>
            <a:ext cx="19314" cy="4391025"/>
          </a:xfrm>
          <a:prstGeom prst="line">
            <a:avLst/>
          </a:prstGeom>
          <a:ln w="1905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0955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3CED63E-EA46-C7CE-190D-883E459F98FF}"/>
              </a:ext>
            </a:extLst>
          </p:cNvPr>
          <p:cNvSpPr>
            <a:spLocks noGrp="1"/>
          </p:cNvSpPr>
          <p:nvPr>
            <p:ph idx="1"/>
          </p:nvPr>
        </p:nvSpPr>
        <p:spPr>
          <a:xfrm>
            <a:off x="823943" y="1577974"/>
            <a:ext cx="6029737" cy="4696880"/>
          </a:xfrm>
        </p:spPr>
        <p:txBody>
          <a:bodyPr>
            <a:normAutofit/>
          </a:bodyPr>
          <a:lstStyle/>
          <a:p>
            <a:r>
              <a:rPr lang="it-IT" sz="2400" b="1" dirty="0">
                <a:latin typeface="+mj-lt"/>
              </a:rPr>
              <a:t>Coccobacillo corto pleomorfo</a:t>
            </a:r>
          </a:p>
          <a:p>
            <a:r>
              <a:rPr lang="it-IT" sz="2400" b="1" dirty="0">
                <a:latin typeface="+mj-lt"/>
              </a:rPr>
              <a:t> Gram-negativo</a:t>
            </a:r>
          </a:p>
          <a:p>
            <a:r>
              <a:rPr lang="it-IT" sz="2400" b="1" dirty="0">
                <a:latin typeface="+mj-lt"/>
              </a:rPr>
              <a:t> Aerobio obbligato</a:t>
            </a:r>
          </a:p>
          <a:p>
            <a:r>
              <a:rPr lang="it-IT" sz="2400" b="1" dirty="0">
                <a:latin typeface="+mj-lt"/>
              </a:rPr>
              <a:t> </a:t>
            </a:r>
            <a:r>
              <a:rPr lang="it-IT" sz="2400" b="1" dirty="0" err="1">
                <a:latin typeface="+mj-lt"/>
              </a:rPr>
              <a:t>Catalasi</a:t>
            </a:r>
            <a:r>
              <a:rPr lang="it-IT" sz="2400" b="1" dirty="0">
                <a:latin typeface="+mj-lt"/>
              </a:rPr>
              <a:t>-positivo</a:t>
            </a:r>
          </a:p>
          <a:p>
            <a:r>
              <a:rPr lang="it-IT" sz="2400" b="1" dirty="0">
                <a:latin typeface="+mj-lt"/>
              </a:rPr>
              <a:t> Ossidasi-negativo</a:t>
            </a:r>
          </a:p>
          <a:p>
            <a:r>
              <a:rPr lang="it-IT" sz="2400" b="1" dirty="0">
                <a:latin typeface="+mj-lt"/>
              </a:rPr>
              <a:t> Non fermentante</a:t>
            </a:r>
          </a:p>
          <a:p>
            <a:r>
              <a:rPr lang="it-IT" sz="2400" b="1" dirty="0">
                <a:latin typeface="+mj-lt"/>
              </a:rPr>
              <a:t> Mobile</a:t>
            </a:r>
          </a:p>
          <a:p>
            <a:pPr marL="0" indent="0">
              <a:buNone/>
            </a:pPr>
            <a:endParaRPr lang="it-IT" b="1" dirty="0">
              <a:latin typeface="+mj-lt"/>
            </a:endParaRPr>
          </a:p>
          <a:p>
            <a:pPr marL="0" indent="0">
              <a:buNone/>
            </a:pPr>
            <a:r>
              <a:rPr lang="it-IT" b="1" dirty="0">
                <a:latin typeface="+mj-lt"/>
              </a:rPr>
              <a:t>Causa di infezioni nosocomiali (ESKAPE)</a:t>
            </a:r>
          </a:p>
          <a:p>
            <a:endParaRPr lang="en-GB" dirty="0"/>
          </a:p>
        </p:txBody>
      </p:sp>
      <p:pic>
        <p:nvPicPr>
          <p:cNvPr id="5" name="Picture 6" descr="Acinetobacter baumannii, SEM">
            <a:extLst>
              <a:ext uri="{FF2B5EF4-FFF2-40B4-BE49-F238E27FC236}">
                <a16:creationId xmlns:a16="http://schemas.microsoft.com/office/drawing/2014/main" id="{79944754-4EA6-7D76-3AE3-E7502D8F51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179" r="1" b="1"/>
          <a:stretch>
            <a:fillRect/>
          </a:stretch>
        </p:blipFill>
        <p:spPr bwMode="auto">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4" descr="Infezioni Obiettivo Zero - Linee guida per la prevenzione e il controllo di  batteri Gram negativi resistenti ai carbapenemi">
            <a:extLst>
              <a:ext uri="{FF2B5EF4-FFF2-40B4-BE49-F238E27FC236}">
                <a16:creationId xmlns:a16="http://schemas.microsoft.com/office/drawing/2014/main" id="{3EBB8ECB-D763-49E2-1311-32055D5A9A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247" r="5657" b="4"/>
          <a:stretch>
            <a:fillRect/>
          </a:stretch>
        </p:blipFill>
        <p:spPr bwMode="auto">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extLst>
            <a:ext uri="{909E8E84-426E-40DD-AFC4-6F175D3DCCD1}">
              <a14:hiddenFill xmlns:a14="http://schemas.microsoft.com/office/drawing/2010/main">
                <a:solidFill>
                  <a:srgbClr val="FFFFFF"/>
                </a:solidFill>
              </a14:hiddenFill>
            </a:ext>
          </a:extLst>
        </p:spPr>
      </p:pic>
      <p:sp>
        <p:nvSpPr>
          <p:cNvPr id="2" name="Titolo 1">
            <a:extLst>
              <a:ext uri="{FF2B5EF4-FFF2-40B4-BE49-F238E27FC236}">
                <a16:creationId xmlns:a16="http://schemas.microsoft.com/office/drawing/2014/main" id="{FDDB4C2E-E588-EB3B-435D-854EB56C4BEF}"/>
              </a:ext>
            </a:extLst>
          </p:cNvPr>
          <p:cNvSpPr>
            <a:spLocks noGrp="1"/>
          </p:cNvSpPr>
          <p:nvPr>
            <p:ph type="title"/>
          </p:nvPr>
        </p:nvSpPr>
        <p:spPr>
          <a:xfrm>
            <a:off x="550991" y="126206"/>
            <a:ext cx="6029738" cy="1325563"/>
          </a:xfrm>
        </p:spPr>
        <p:txBody>
          <a:bodyPr>
            <a:normAutofit/>
          </a:bodyPr>
          <a:lstStyle/>
          <a:p>
            <a:r>
              <a:rPr lang="it-IT" sz="2800" b="1" i="1" dirty="0" err="1">
                <a:solidFill>
                  <a:srgbClr val="C00000"/>
                </a:solidFill>
              </a:rPr>
              <a:t>Acinetobacter</a:t>
            </a:r>
            <a:r>
              <a:rPr lang="it-IT" sz="2800" b="1" i="1" dirty="0">
                <a:solidFill>
                  <a:srgbClr val="C00000"/>
                </a:solidFill>
              </a:rPr>
              <a:t> </a:t>
            </a:r>
            <a:r>
              <a:rPr lang="it-IT" sz="2800" b="1" i="1" dirty="0" err="1">
                <a:solidFill>
                  <a:srgbClr val="C00000"/>
                </a:solidFill>
              </a:rPr>
              <a:t>baumannii</a:t>
            </a:r>
            <a:endParaRPr lang="en-GB" sz="2800" b="1" i="1" dirty="0">
              <a:solidFill>
                <a:srgbClr val="C00000"/>
              </a:solidFill>
            </a:endParaRPr>
          </a:p>
        </p:txBody>
      </p:sp>
    </p:spTree>
    <p:extLst>
      <p:ext uri="{BB962C8B-B14F-4D97-AF65-F5344CB8AC3E}">
        <p14:creationId xmlns:p14="http://schemas.microsoft.com/office/powerpoint/2010/main" val="10863234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natomia Del Corpo Umano - Immagini vettoriali stock e altre immagini di Il  corpo umano - Il corpo umano, Anatomia umana, Illustrazione - iStock">
            <a:extLst>
              <a:ext uri="{FF2B5EF4-FFF2-40B4-BE49-F238E27FC236}">
                <a16:creationId xmlns:a16="http://schemas.microsoft.com/office/drawing/2014/main" id="{9B93EF32-E840-FEF2-BBC1-70FC7A5025E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b="8757"/>
          <a:stretch/>
        </p:blipFill>
        <p:spPr bwMode="auto">
          <a:xfrm>
            <a:off x="3288950" y="133805"/>
            <a:ext cx="6222621" cy="5677716"/>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1BEC32C8-C81A-C6F3-A540-699A1F420C2E}"/>
              </a:ext>
            </a:extLst>
          </p:cNvPr>
          <p:cNvSpPr txBox="1"/>
          <p:nvPr/>
        </p:nvSpPr>
        <p:spPr>
          <a:xfrm>
            <a:off x="346913" y="-161392"/>
            <a:ext cx="2518884" cy="1631216"/>
          </a:xfrm>
          <a:prstGeom prst="rect">
            <a:avLst/>
          </a:prstGeom>
          <a:noFill/>
        </p:spPr>
        <p:txBody>
          <a:bodyPr wrap="square" rtlCol="0">
            <a:spAutoFit/>
          </a:bodyPr>
          <a:lstStyle/>
          <a:p>
            <a:r>
              <a:rPr lang="it-IT" sz="10000" b="1" dirty="0">
                <a:solidFill>
                  <a:schemeClr val="accent2">
                    <a:lumMod val="20000"/>
                    <a:lumOff val="80000"/>
                  </a:schemeClr>
                </a:solidFill>
                <a:latin typeface="Candara Light" panose="020E0502030303020204" pitchFamily="34" charset="0"/>
              </a:rPr>
              <a:t>3...</a:t>
            </a:r>
            <a:endParaRPr lang="en-GB" sz="9000" b="1" dirty="0">
              <a:solidFill>
                <a:schemeClr val="accent2">
                  <a:lumMod val="20000"/>
                  <a:lumOff val="80000"/>
                </a:schemeClr>
              </a:solidFill>
              <a:latin typeface="Candara Light" panose="020E0502030303020204" pitchFamily="34" charset="0"/>
            </a:endParaRPr>
          </a:p>
        </p:txBody>
      </p:sp>
      <p:sp>
        <p:nvSpPr>
          <p:cNvPr id="5" name="Titolo 1">
            <a:extLst>
              <a:ext uri="{FF2B5EF4-FFF2-40B4-BE49-F238E27FC236}">
                <a16:creationId xmlns:a16="http://schemas.microsoft.com/office/drawing/2014/main" id="{68674794-9D31-AB30-2567-640F6899EC75}"/>
              </a:ext>
            </a:extLst>
          </p:cNvPr>
          <p:cNvSpPr txBox="1">
            <a:spLocks/>
          </p:cNvSpPr>
          <p:nvPr/>
        </p:nvSpPr>
        <p:spPr>
          <a:xfrm>
            <a:off x="770066" y="133804"/>
            <a:ext cx="602973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800" b="1" dirty="0">
                <a:solidFill>
                  <a:srgbClr val="C00000"/>
                </a:solidFill>
              </a:rPr>
              <a:t>LE PRINCIPALI INFEZIONI</a:t>
            </a:r>
            <a:endParaRPr lang="en-GB" sz="2800" b="1" dirty="0">
              <a:solidFill>
                <a:srgbClr val="C00000"/>
              </a:solidFill>
            </a:endParaRPr>
          </a:p>
        </p:txBody>
      </p:sp>
      <p:grpSp>
        <p:nvGrpSpPr>
          <p:cNvPr id="11" name="Gruppo 10">
            <a:extLst>
              <a:ext uri="{FF2B5EF4-FFF2-40B4-BE49-F238E27FC236}">
                <a16:creationId xmlns:a16="http://schemas.microsoft.com/office/drawing/2014/main" id="{083C435B-8962-BAA4-5C9A-9BD6F22F46A8}"/>
              </a:ext>
            </a:extLst>
          </p:cNvPr>
          <p:cNvGrpSpPr/>
          <p:nvPr/>
        </p:nvGrpSpPr>
        <p:grpSpPr>
          <a:xfrm>
            <a:off x="6736889" y="959170"/>
            <a:ext cx="3180639" cy="369332"/>
            <a:chOff x="6736889" y="959170"/>
            <a:chExt cx="3180639" cy="369332"/>
          </a:xfrm>
        </p:grpSpPr>
        <p:grpSp>
          <p:nvGrpSpPr>
            <p:cNvPr id="9" name="Gruppo 8">
              <a:extLst>
                <a:ext uri="{FF2B5EF4-FFF2-40B4-BE49-F238E27FC236}">
                  <a16:creationId xmlns:a16="http://schemas.microsoft.com/office/drawing/2014/main" id="{DB89D55D-4695-1990-0940-8260215F9594}"/>
                </a:ext>
              </a:extLst>
            </p:cNvPr>
            <p:cNvGrpSpPr/>
            <p:nvPr/>
          </p:nvGrpSpPr>
          <p:grpSpPr>
            <a:xfrm>
              <a:off x="6736889" y="1120977"/>
              <a:ext cx="1825040" cy="45719"/>
              <a:chOff x="6736889" y="1120977"/>
              <a:chExt cx="1825040" cy="45719"/>
            </a:xfrm>
          </p:grpSpPr>
          <p:cxnSp>
            <p:nvCxnSpPr>
              <p:cNvPr id="7" name="Connettore diritto 6">
                <a:extLst>
                  <a:ext uri="{FF2B5EF4-FFF2-40B4-BE49-F238E27FC236}">
                    <a16:creationId xmlns:a16="http://schemas.microsoft.com/office/drawing/2014/main" id="{6CFAE283-744A-AE24-5B3C-2E59E3BEA05B}"/>
                  </a:ext>
                </a:extLst>
              </p:cNvPr>
              <p:cNvCxnSpPr/>
              <p:nvPr/>
            </p:nvCxnSpPr>
            <p:spPr>
              <a:xfrm>
                <a:off x="6799804" y="1143836"/>
                <a:ext cx="1762125"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Ovale 7">
                <a:extLst>
                  <a:ext uri="{FF2B5EF4-FFF2-40B4-BE49-F238E27FC236}">
                    <a16:creationId xmlns:a16="http://schemas.microsoft.com/office/drawing/2014/main" id="{0B93BF25-33AC-15AC-EAB6-D5693E85F8FB}"/>
                  </a:ext>
                </a:extLst>
              </p:cNvPr>
              <p:cNvSpPr/>
              <p:nvPr/>
            </p:nvSpPr>
            <p:spPr>
              <a:xfrm>
                <a:off x="6736889" y="1120977"/>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CasellaDiTesto 9">
              <a:extLst>
                <a:ext uri="{FF2B5EF4-FFF2-40B4-BE49-F238E27FC236}">
                  <a16:creationId xmlns:a16="http://schemas.microsoft.com/office/drawing/2014/main" id="{AE61B575-A4E3-E1C4-776F-9FF6B4CE2E4E}"/>
                </a:ext>
              </a:extLst>
            </p:cNvPr>
            <p:cNvSpPr txBox="1"/>
            <p:nvPr/>
          </p:nvSpPr>
          <p:spPr>
            <a:xfrm>
              <a:off x="8544733" y="959170"/>
              <a:ext cx="1372795" cy="369332"/>
            </a:xfrm>
            <a:prstGeom prst="rect">
              <a:avLst/>
            </a:prstGeom>
            <a:noFill/>
          </p:spPr>
          <p:txBody>
            <a:bodyPr wrap="square" rtlCol="0">
              <a:spAutoFit/>
            </a:bodyPr>
            <a:lstStyle/>
            <a:p>
              <a:r>
                <a:rPr lang="it-IT" dirty="0"/>
                <a:t>MENINGITE</a:t>
              </a:r>
              <a:endParaRPr lang="en-GB" dirty="0"/>
            </a:p>
          </p:txBody>
        </p:sp>
      </p:grpSp>
      <p:grpSp>
        <p:nvGrpSpPr>
          <p:cNvPr id="12" name="Gruppo 11">
            <a:extLst>
              <a:ext uri="{FF2B5EF4-FFF2-40B4-BE49-F238E27FC236}">
                <a16:creationId xmlns:a16="http://schemas.microsoft.com/office/drawing/2014/main" id="{116E665A-1C01-F0E1-D515-2CB4102553BF}"/>
              </a:ext>
            </a:extLst>
          </p:cNvPr>
          <p:cNvGrpSpPr/>
          <p:nvPr/>
        </p:nvGrpSpPr>
        <p:grpSpPr>
          <a:xfrm>
            <a:off x="6815814" y="2584770"/>
            <a:ext cx="3180639" cy="369332"/>
            <a:chOff x="6736889" y="959170"/>
            <a:chExt cx="3180639" cy="369332"/>
          </a:xfrm>
        </p:grpSpPr>
        <p:grpSp>
          <p:nvGrpSpPr>
            <p:cNvPr id="13" name="Gruppo 12">
              <a:extLst>
                <a:ext uri="{FF2B5EF4-FFF2-40B4-BE49-F238E27FC236}">
                  <a16:creationId xmlns:a16="http://schemas.microsoft.com/office/drawing/2014/main" id="{1E8A0274-5C04-9CFC-E517-89F06604BCA5}"/>
                </a:ext>
              </a:extLst>
            </p:cNvPr>
            <p:cNvGrpSpPr/>
            <p:nvPr/>
          </p:nvGrpSpPr>
          <p:grpSpPr>
            <a:xfrm>
              <a:off x="6736889" y="1120977"/>
              <a:ext cx="1825040" cy="45719"/>
              <a:chOff x="6736889" y="1120977"/>
              <a:chExt cx="1825040" cy="45719"/>
            </a:xfrm>
          </p:grpSpPr>
          <p:cxnSp>
            <p:nvCxnSpPr>
              <p:cNvPr id="15" name="Connettore diritto 14">
                <a:extLst>
                  <a:ext uri="{FF2B5EF4-FFF2-40B4-BE49-F238E27FC236}">
                    <a16:creationId xmlns:a16="http://schemas.microsoft.com/office/drawing/2014/main" id="{ABA312B1-650F-E62B-8770-400228F943DE}"/>
                  </a:ext>
                </a:extLst>
              </p:cNvPr>
              <p:cNvCxnSpPr/>
              <p:nvPr/>
            </p:nvCxnSpPr>
            <p:spPr>
              <a:xfrm>
                <a:off x="6799804" y="1143836"/>
                <a:ext cx="1762125"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Ovale 15">
                <a:extLst>
                  <a:ext uri="{FF2B5EF4-FFF2-40B4-BE49-F238E27FC236}">
                    <a16:creationId xmlns:a16="http://schemas.microsoft.com/office/drawing/2014/main" id="{F4ACCFA2-2B07-95E8-6C25-8F82F3945C09}"/>
                  </a:ext>
                </a:extLst>
              </p:cNvPr>
              <p:cNvSpPr/>
              <p:nvPr/>
            </p:nvSpPr>
            <p:spPr>
              <a:xfrm>
                <a:off x="6736889" y="1120977"/>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CasellaDiTesto 13">
              <a:extLst>
                <a:ext uri="{FF2B5EF4-FFF2-40B4-BE49-F238E27FC236}">
                  <a16:creationId xmlns:a16="http://schemas.microsoft.com/office/drawing/2014/main" id="{FDCB86D1-C9B6-EF46-0D06-7A7CCA743A87}"/>
                </a:ext>
              </a:extLst>
            </p:cNvPr>
            <p:cNvSpPr txBox="1"/>
            <p:nvPr/>
          </p:nvSpPr>
          <p:spPr>
            <a:xfrm>
              <a:off x="8544733" y="959170"/>
              <a:ext cx="1372795" cy="369332"/>
            </a:xfrm>
            <a:prstGeom prst="rect">
              <a:avLst/>
            </a:prstGeom>
            <a:noFill/>
          </p:spPr>
          <p:txBody>
            <a:bodyPr wrap="square" rtlCol="0">
              <a:spAutoFit/>
            </a:bodyPr>
            <a:lstStyle/>
            <a:p>
              <a:r>
                <a:rPr lang="it-IT" dirty="0"/>
                <a:t>POLMONITE</a:t>
              </a:r>
              <a:endParaRPr lang="en-GB" dirty="0"/>
            </a:p>
          </p:txBody>
        </p:sp>
      </p:grpSp>
      <p:grpSp>
        <p:nvGrpSpPr>
          <p:cNvPr id="17" name="Gruppo 16">
            <a:extLst>
              <a:ext uri="{FF2B5EF4-FFF2-40B4-BE49-F238E27FC236}">
                <a16:creationId xmlns:a16="http://schemas.microsoft.com/office/drawing/2014/main" id="{6FD01033-47AD-5D4B-8CDD-4A809A678D60}"/>
              </a:ext>
            </a:extLst>
          </p:cNvPr>
          <p:cNvGrpSpPr/>
          <p:nvPr/>
        </p:nvGrpSpPr>
        <p:grpSpPr>
          <a:xfrm>
            <a:off x="6400260" y="4454071"/>
            <a:ext cx="3188046" cy="923330"/>
            <a:chOff x="6736889" y="705031"/>
            <a:chExt cx="3188046" cy="923330"/>
          </a:xfrm>
        </p:grpSpPr>
        <p:grpSp>
          <p:nvGrpSpPr>
            <p:cNvPr id="18" name="Gruppo 17">
              <a:extLst>
                <a:ext uri="{FF2B5EF4-FFF2-40B4-BE49-F238E27FC236}">
                  <a16:creationId xmlns:a16="http://schemas.microsoft.com/office/drawing/2014/main" id="{EB13A3E3-9BC2-771D-7478-E1C7E2FB6A66}"/>
                </a:ext>
              </a:extLst>
            </p:cNvPr>
            <p:cNvGrpSpPr/>
            <p:nvPr/>
          </p:nvGrpSpPr>
          <p:grpSpPr>
            <a:xfrm>
              <a:off x="6736889" y="1120977"/>
              <a:ext cx="1825040" cy="45719"/>
              <a:chOff x="6736889" y="1120977"/>
              <a:chExt cx="1825040" cy="45719"/>
            </a:xfrm>
          </p:grpSpPr>
          <p:cxnSp>
            <p:nvCxnSpPr>
              <p:cNvPr id="20" name="Connettore diritto 19">
                <a:extLst>
                  <a:ext uri="{FF2B5EF4-FFF2-40B4-BE49-F238E27FC236}">
                    <a16:creationId xmlns:a16="http://schemas.microsoft.com/office/drawing/2014/main" id="{EF0E95C4-A1C0-13C4-CFC0-681996745935}"/>
                  </a:ext>
                </a:extLst>
              </p:cNvPr>
              <p:cNvCxnSpPr/>
              <p:nvPr/>
            </p:nvCxnSpPr>
            <p:spPr>
              <a:xfrm>
                <a:off x="6799804" y="1143836"/>
                <a:ext cx="1762125"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Ovale 20">
                <a:extLst>
                  <a:ext uri="{FF2B5EF4-FFF2-40B4-BE49-F238E27FC236}">
                    <a16:creationId xmlns:a16="http://schemas.microsoft.com/office/drawing/2014/main" id="{2BFAB0A1-A8CC-58A3-7155-3DCBBCE02B8C}"/>
                  </a:ext>
                </a:extLst>
              </p:cNvPr>
              <p:cNvSpPr/>
              <p:nvPr/>
            </p:nvSpPr>
            <p:spPr>
              <a:xfrm>
                <a:off x="6736889" y="1120977"/>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CasellaDiTesto 18">
              <a:extLst>
                <a:ext uri="{FF2B5EF4-FFF2-40B4-BE49-F238E27FC236}">
                  <a16:creationId xmlns:a16="http://schemas.microsoft.com/office/drawing/2014/main" id="{6EA291B3-130F-1DEC-5D36-6D556360ABFF}"/>
                </a:ext>
              </a:extLst>
            </p:cNvPr>
            <p:cNvSpPr txBox="1"/>
            <p:nvPr/>
          </p:nvSpPr>
          <p:spPr>
            <a:xfrm>
              <a:off x="8552140" y="705031"/>
              <a:ext cx="1372795" cy="923330"/>
            </a:xfrm>
            <a:prstGeom prst="rect">
              <a:avLst/>
            </a:prstGeom>
            <a:noFill/>
          </p:spPr>
          <p:txBody>
            <a:bodyPr wrap="square" rtlCol="0">
              <a:spAutoFit/>
            </a:bodyPr>
            <a:lstStyle/>
            <a:p>
              <a:r>
                <a:rPr lang="it-IT" dirty="0"/>
                <a:t>INFEZIONI DEL TRATTO URINARIO</a:t>
              </a:r>
              <a:endParaRPr lang="en-GB" dirty="0"/>
            </a:p>
          </p:txBody>
        </p:sp>
      </p:grpSp>
      <p:grpSp>
        <p:nvGrpSpPr>
          <p:cNvPr id="22" name="Gruppo 21">
            <a:extLst>
              <a:ext uri="{FF2B5EF4-FFF2-40B4-BE49-F238E27FC236}">
                <a16:creationId xmlns:a16="http://schemas.microsoft.com/office/drawing/2014/main" id="{55704D96-8A45-F8EF-924A-F3C2FE3CC609}"/>
              </a:ext>
            </a:extLst>
          </p:cNvPr>
          <p:cNvGrpSpPr/>
          <p:nvPr/>
        </p:nvGrpSpPr>
        <p:grpSpPr>
          <a:xfrm flipH="1">
            <a:off x="2138293" y="3797753"/>
            <a:ext cx="2917395" cy="646331"/>
            <a:chOff x="6736889" y="835773"/>
            <a:chExt cx="2917395" cy="646331"/>
          </a:xfrm>
        </p:grpSpPr>
        <p:grpSp>
          <p:nvGrpSpPr>
            <p:cNvPr id="23" name="Gruppo 22">
              <a:extLst>
                <a:ext uri="{FF2B5EF4-FFF2-40B4-BE49-F238E27FC236}">
                  <a16:creationId xmlns:a16="http://schemas.microsoft.com/office/drawing/2014/main" id="{6565902A-6B53-86BE-ED92-97ADB94F9A40}"/>
                </a:ext>
              </a:extLst>
            </p:cNvPr>
            <p:cNvGrpSpPr/>
            <p:nvPr/>
          </p:nvGrpSpPr>
          <p:grpSpPr>
            <a:xfrm>
              <a:off x="6736889" y="1120977"/>
              <a:ext cx="1825040" cy="45719"/>
              <a:chOff x="6736889" y="1120977"/>
              <a:chExt cx="1825040" cy="45719"/>
            </a:xfrm>
          </p:grpSpPr>
          <p:cxnSp>
            <p:nvCxnSpPr>
              <p:cNvPr id="25" name="Connettore diritto 24">
                <a:extLst>
                  <a:ext uri="{FF2B5EF4-FFF2-40B4-BE49-F238E27FC236}">
                    <a16:creationId xmlns:a16="http://schemas.microsoft.com/office/drawing/2014/main" id="{F5799427-B0BA-D0E9-263E-DC30AF369B77}"/>
                  </a:ext>
                </a:extLst>
              </p:cNvPr>
              <p:cNvCxnSpPr/>
              <p:nvPr/>
            </p:nvCxnSpPr>
            <p:spPr>
              <a:xfrm>
                <a:off x="6799804" y="1143836"/>
                <a:ext cx="1762125" cy="0"/>
              </a:xfrm>
              <a:prstGeom prst="line">
                <a:avLst/>
              </a:prstGeom>
            </p:spPr>
            <p:style>
              <a:lnRef idx="1">
                <a:schemeClr val="accent1"/>
              </a:lnRef>
              <a:fillRef idx="0">
                <a:schemeClr val="accent1"/>
              </a:fillRef>
              <a:effectRef idx="0">
                <a:schemeClr val="accent1"/>
              </a:effectRef>
              <a:fontRef idx="minor">
                <a:schemeClr val="tx1"/>
              </a:fontRef>
            </p:style>
          </p:cxnSp>
          <p:sp>
            <p:nvSpPr>
              <p:cNvPr id="26" name="Ovale 25">
                <a:extLst>
                  <a:ext uri="{FF2B5EF4-FFF2-40B4-BE49-F238E27FC236}">
                    <a16:creationId xmlns:a16="http://schemas.microsoft.com/office/drawing/2014/main" id="{05B79479-9ECC-FDA0-2BA3-6B67BF6E94DC}"/>
                  </a:ext>
                </a:extLst>
              </p:cNvPr>
              <p:cNvSpPr/>
              <p:nvPr/>
            </p:nvSpPr>
            <p:spPr>
              <a:xfrm>
                <a:off x="6736889" y="1120977"/>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CasellaDiTesto 23">
              <a:extLst>
                <a:ext uri="{FF2B5EF4-FFF2-40B4-BE49-F238E27FC236}">
                  <a16:creationId xmlns:a16="http://schemas.microsoft.com/office/drawing/2014/main" id="{D7876B1A-1151-7C18-4081-DAA75CE8233B}"/>
                </a:ext>
              </a:extLst>
            </p:cNvPr>
            <p:cNvSpPr txBox="1"/>
            <p:nvPr/>
          </p:nvSpPr>
          <p:spPr>
            <a:xfrm>
              <a:off x="8281489" y="835773"/>
              <a:ext cx="1372795" cy="646331"/>
            </a:xfrm>
            <a:prstGeom prst="rect">
              <a:avLst/>
            </a:prstGeom>
            <a:noFill/>
          </p:spPr>
          <p:txBody>
            <a:bodyPr wrap="square" rtlCol="0">
              <a:spAutoFit/>
            </a:bodyPr>
            <a:lstStyle/>
            <a:p>
              <a:r>
                <a:rPr lang="it-IT" dirty="0"/>
                <a:t>INFEZIONI CUTANEE</a:t>
              </a:r>
              <a:endParaRPr lang="en-GB" dirty="0"/>
            </a:p>
          </p:txBody>
        </p:sp>
      </p:grpSp>
      <p:grpSp>
        <p:nvGrpSpPr>
          <p:cNvPr id="28" name="Gruppo 27">
            <a:extLst>
              <a:ext uri="{FF2B5EF4-FFF2-40B4-BE49-F238E27FC236}">
                <a16:creationId xmlns:a16="http://schemas.microsoft.com/office/drawing/2014/main" id="{0014A826-060C-21F9-66C8-7243CBCEE204}"/>
              </a:ext>
            </a:extLst>
          </p:cNvPr>
          <p:cNvGrpSpPr/>
          <p:nvPr/>
        </p:nvGrpSpPr>
        <p:grpSpPr>
          <a:xfrm flipH="1">
            <a:off x="2412140" y="2367750"/>
            <a:ext cx="3163669" cy="369332"/>
            <a:chOff x="6736889" y="959170"/>
            <a:chExt cx="3163669" cy="369332"/>
          </a:xfrm>
        </p:grpSpPr>
        <p:grpSp>
          <p:nvGrpSpPr>
            <p:cNvPr id="29" name="Gruppo 28">
              <a:extLst>
                <a:ext uri="{FF2B5EF4-FFF2-40B4-BE49-F238E27FC236}">
                  <a16:creationId xmlns:a16="http://schemas.microsoft.com/office/drawing/2014/main" id="{30FFE611-D8F9-7373-5432-B66A91161162}"/>
                </a:ext>
              </a:extLst>
            </p:cNvPr>
            <p:cNvGrpSpPr/>
            <p:nvPr/>
          </p:nvGrpSpPr>
          <p:grpSpPr>
            <a:xfrm>
              <a:off x="6736889" y="1120977"/>
              <a:ext cx="1825040" cy="45719"/>
              <a:chOff x="6736889" y="1120977"/>
              <a:chExt cx="1825040" cy="45719"/>
            </a:xfrm>
          </p:grpSpPr>
          <p:cxnSp>
            <p:nvCxnSpPr>
              <p:cNvPr id="31" name="Connettore diritto 30">
                <a:extLst>
                  <a:ext uri="{FF2B5EF4-FFF2-40B4-BE49-F238E27FC236}">
                    <a16:creationId xmlns:a16="http://schemas.microsoft.com/office/drawing/2014/main" id="{B12ADD04-1D21-75D9-138D-B4DAF7DC2566}"/>
                  </a:ext>
                </a:extLst>
              </p:cNvPr>
              <p:cNvCxnSpPr/>
              <p:nvPr/>
            </p:nvCxnSpPr>
            <p:spPr>
              <a:xfrm>
                <a:off x="6799804" y="1143836"/>
                <a:ext cx="1762125"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Ovale 31">
                <a:extLst>
                  <a:ext uri="{FF2B5EF4-FFF2-40B4-BE49-F238E27FC236}">
                    <a16:creationId xmlns:a16="http://schemas.microsoft.com/office/drawing/2014/main" id="{3B41ABE4-4626-6D42-50FB-EAB6D0115B3F}"/>
                  </a:ext>
                </a:extLst>
              </p:cNvPr>
              <p:cNvSpPr/>
              <p:nvPr/>
            </p:nvSpPr>
            <p:spPr>
              <a:xfrm>
                <a:off x="6736889" y="1120977"/>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CasellaDiTesto 29">
              <a:extLst>
                <a:ext uri="{FF2B5EF4-FFF2-40B4-BE49-F238E27FC236}">
                  <a16:creationId xmlns:a16="http://schemas.microsoft.com/office/drawing/2014/main" id="{B47AB265-8EB7-CDCA-9A80-150B3C18A4F3}"/>
                </a:ext>
              </a:extLst>
            </p:cNvPr>
            <p:cNvSpPr txBox="1"/>
            <p:nvPr/>
          </p:nvSpPr>
          <p:spPr>
            <a:xfrm>
              <a:off x="8527763" y="959170"/>
              <a:ext cx="1372795" cy="369332"/>
            </a:xfrm>
            <a:prstGeom prst="rect">
              <a:avLst/>
            </a:prstGeom>
            <a:noFill/>
          </p:spPr>
          <p:txBody>
            <a:bodyPr wrap="square" rtlCol="0">
              <a:spAutoFit/>
            </a:bodyPr>
            <a:lstStyle/>
            <a:p>
              <a:r>
                <a:rPr lang="it-IT" dirty="0"/>
                <a:t>SETTICEMIA</a:t>
              </a:r>
              <a:endParaRPr lang="en-GB" dirty="0"/>
            </a:p>
          </p:txBody>
        </p:sp>
      </p:grpSp>
    </p:spTree>
    <p:extLst>
      <p:ext uri="{BB962C8B-B14F-4D97-AF65-F5344CB8AC3E}">
        <p14:creationId xmlns:p14="http://schemas.microsoft.com/office/powerpoint/2010/main" val="29544079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hlinkClick r:id="rId2" tgtFrame="&quot;tileshopwindow&quot;"/>
            <a:extLst>
              <a:ext uri="{FF2B5EF4-FFF2-40B4-BE49-F238E27FC236}">
                <a16:creationId xmlns:a16="http://schemas.microsoft.com/office/drawing/2014/main" id="{F11001F4-5521-550B-9C38-03ADAE87EF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3492" y="796584"/>
            <a:ext cx="7375317" cy="5548161"/>
          </a:xfrm>
          <a:prstGeom prst="rect">
            <a:avLst/>
          </a:prstGeom>
          <a:ln>
            <a:noFill/>
          </a:ln>
          <a:effectLst>
            <a:outerShdw blurRad="292100" dist="139700" dir="2700000" algn="tl" rotWithShape="0">
              <a:srgbClr val="333333">
                <a:alpha val="65000"/>
              </a:srgbClr>
            </a:outerShdw>
          </a:effectLst>
        </p:spPr>
      </p:pic>
      <p:sp>
        <p:nvSpPr>
          <p:cNvPr id="6" name="Titolo 1">
            <a:extLst>
              <a:ext uri="{FF2B5EF4-FFF2-40B4-BE49-F238E27FC236}">
                <a16:creationId xmlns:a16="http://schemas.microsoft.com/office/drawing/2014/main" id="{1B7E0C5F-4C6E-9CA9-1279-E716F100F3FD}"/>
              </a:ext>
            </a:extLst>
          </p:cNvPr>
          <p:cNvSpPr txBox="1">
            <a:spLocks/>
          </p:cNvSpPr>
          <p:nvPr/>
        </p:nvSpPr>
        <p:spPr>
          <a:xfrm>
            <a:off x="838200" y="133803"/>
            <a:ext cx="602973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800" b="1" dirty="0">
                <a:solidFill>
                  <a:srgbClr val="C00000"/>
                </a:solidFill>
              </a:rPr>
              <a:t>I FATTORI DI VIRULENZA</a:t>
            </a:r>
            <a:endParaRPr lang="en-GB" sz="2800" b="1" dirty="0">
              <a:solidFill>
                <a:srgbClr val="C00000"/>
              </a:solidFill>
            </a:endParaRPr>
          </a:p>
        </p:txBody>
      </p:sp>
      <p:sp>
        <p:nvSpPr>
          <p:cNvPr id="7" name="CasellaDiTesto 6">
            <a:extLst>
              <a:ext uri="{FF2B5EF4-FFF2-40B4-BE49-F238E27FC236}">
                <a16:creationId xmlns:a16="http://schemas.microsoft.com/office/drawing/2014/main" id="{9A2D8783-A0DF-31F3-5BD1-0F3C8F5CE9CB}"/>
              </a:ext>
            </a:extLst>
          </p:cNvPr>
          <p:cNvSpPr txBox="1"/>
          <p:nvPr/>
        </p:nvSpPr>
        <p:spPr>
          <a:xfrm>
            <a:off x="591807" y="1469824"/>
            <a:ext cx="4129483" cy="4247317"/>
          </a:xfrm>
          <a:prstGeom prst="rect">
            <a:avLst/>
          </a:prstGeom>
          <a:noFill/>
        </p:spPr>
        <p:txBody>
          <a:bodyPr wrap="square" rtlCol="0">
            <a:spAutoFit/>
          </a:bodyPr>
          <a:lstStyle/>
          <a:p>
            <a:pPr marL="342900" indent="-342900">
              <a:lnSpc>
                <a:spcPct val="150000"/>
              </a:lnSpc>
              <a:buFont typeface="Wingdings" panose="05000000000000000000" pitchFamily="2" charset="2"/>
              <a:buChar char="v"/>
            </a:pPr>
            <a:r>
              <a:rPr lang="it-IT" sz="2400" b="1" dirty="0" err="1">
                <a:latin typeface="+mj-lt"/>
              </a:rPr>
              <a:t>Lipopolisaccaride</a:t>
            </a:r>
            <a:endParaRPr lang="it-IT" sz="2400" b="1" dirty="0">
              <a:latin typeface="+mj-lt"/>
            </a:endParaRPr>
          </a:p>
          <a:p>
            <a:pPr marL="342900" indent="-342900">
              <a:lnSpc>
                <a:spcPct val="150000"/>
              </a:lnSpc>
              <a:buFont typeface="Wingdings" panose="05000000000000000000" pitchFamily="2" charset="2"/>
              <a:buChar char="v"/>
            </a:pPr>
            <a:r>
              <a:rPr lang="it-IT" sz="2400" b="1" dirty="0">
                <a:latin typeface="+mj-lt"/>
              </a:rPr>
              <a:t>Capsula polisaccaridica</a:t>
            </a:r>
            <a:r>
              <a:rPr lang="it-IT" sz="2400" dirty="0">
                <a:latin typeface="+mj-lt"/>
              </a:rPr>
              <a:t> </a:t>
            </a:r>
          </a:p>
          <a:p>
            <a:pPr marL="342900" indent="-342900">
              <a:lnSpc>
                <a:spcPct val="150000"/>
              </a:lnSpc>
              <a:buFont typeface="Wingdings" panose="05000000000000000000" pitchFamily="2" charset="2"/>
              <a:buChar char="v"/>
            </a:pPr>
            <a:r>
              <a:rPr lang="it-IT" sz="2400" b="1" dirty="0">
                <a:latin typeface="+mj-lt"/>
              </a:rPr>
              <a:t>Pili</a:t>
            </a:r>
            <a:endParaRPr lang="it-IT" dirty="0">
              <a:latin typeface="+mj-lt"/>
            </a:endParaRPr>
          </a:p>
          <a:p>
            <a:pPr marL="342900" indent="-342900">
              <a:lnSpc>
                <a:spcPct val="150000"/>
              </a:lnSpc>
              <a:buFont typeface="Wingdings" panose="05000000000000000000" pitchFamily="2" charset="2"/>
              <a:buChar char="v"/>
            </a:pPr>
            <a:r>
              <a:rPr lang="it-IT" sz="2400" b="1" dirty="0">
                <a:latin typeface="+mj-lt"/>
              </a:rPr>
              <a:t>Sistemi di secrezione</a:t>
            </a:r>
          </a:p>
          <a:p>
            <a:pPr marL="342900" indent="-342900">
              <a:lnSpc>
                <a:spcPct val="150000"/>
              </a:lnSpc>
              <a:buFont typeface="Wingdings" panose="05000000000000000000" pitchFamily="2" charset="2"/>
              <a:buChar char="v"/>
            </a:pPr>
            <a:r>
              <a:rPr lang="it-IT" sz="2400" b="1" dirty="0">
                <a:latin typeface="+mj-lt"/>
              </a:rPr>
              <a:t>Proteine di membrana</a:t>
            </a:r>
          </a:p>
          <a:p>
            <a:pPr marL="342900" indent="-342900">
              <a:lnSpc>
                <a:spcPct val="150000"/>
              </a:lnSpc>
              <a:buFont typeface="Wingdings" panose="05000000000000000000" pitchFamily="2" charset="2"/>
              <a:buChar char="v"/>
            </a:pPr>
            <a:r>
              <a:rPr lang="it-IT" sz="2400" b="1" dirty="0">
                <a:latin typeface="+mj-lt"/>
                <a:sym typeface="Wingdings" panose="05000000000000000000" pitchFamily="2" charset="2"/>
              </a:rPr>
              <a:t>Pompe di efflusso</a:t>
            </a:r>
          </a:p>
          <a:p>
            <a:pPr marL="342900" indent="-342900">
              <a:lnSpc>
                <a:spcPct val="150000"/>
              </a:lnSpc>
              <a:buFont typeface="Wingdings" panose="05000000000000000000" pitchFamily="2" charset="2"/>
              <a:buChar char="v"/>
            </a:pPr>
            <a:r>
              <a:rPr lang="it-IT" sz="2400" b="1" dirty="0">
                <a:latin typeface="+mj-lt"/>
              </a:rPr>
              <a:t>Fosfolipasi e Proteasi</a:t>
            </a:r>
          </a:p>
          <a:p>
            <a:endParaRPr lang="it-IT" dirty="0">
              <a:latin typeface="+mj-lt"/>
            </a:endParaRPr>
          </a:p>
        </p:txBody>
      </p:sp>
    </p:spTree>
    <p:extLst>
      <p:ext uri="{BB962C8B-B14F-4D97-AF65-F5344CB8AC3E}">
        <p14:creationId xmlns:p14="http://schemas.microsoft.com/office/powerpoint/2010/main" val="20921511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1B7E0C5F-4C6E-9CA9-1279-E716F100F3FD}"/>
              </a:ext>
            </a:extLst>
          </p:cNvPr>
          <p:cNvSpPr txBox="1">
            <a:spLocks/>
          </p:cNvSpPr>
          <p:nvPr/>
        </p:nvSpPr>
        <p:spPr>
          <a:xfrm>
            <a:off x="838200" y="133803"/>
            <a:ext cx="602973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800" b="1" dirty="0">
                <a:solidFill>
                  <a:srgbClr val="C00000"/>
                </a:solidFill>
              </a:rPr>
              <a:t>IL QUORUM SENSING</a:t>
            </a:r>
            <a:endParaRPr lang="en-GB" sz="2800" b="1" dirty="0">
              <a:solidFill>
                <a:srgbClr val="C00000"/>
              </a:solidFill>
            </a:endParaRPr>
          </a:p>
        </p:txBody>
      </p:sp>
      <p:pic>
        <p:nvPicPr>
          <p:cNvPr id="2" name="Segnaposto contenuto 7" descr="Fig. 1">
            <a:extLst>
              <a:ext uri="{FF2B5EF4-FFF2-40B4-BE49-F238E27FC236}">
                <a16:creationId xmlns:a16="http://schemas.microsoft.com/office/drawing/2014/main" id="{A6A0265C-34C1-8C08-F379-63A495D86FC0}"/>
              </a:ext>
            </a:extLst>
          </p:cNvPr>
          <p:cNvPicPr>
            <a:picLocks noGrp="1" noChangeAspect="1"/>
          </p:cNvPicPr>
          <p:nvPr>
            <p:ph idx="1"/>
          </p:nvPr>
        </p:nvPicPr>
        <p:blipFill>
          <a:blip r:embed="rId2" cstate="print"/>
          <a:srcRect/>
          <a:stretch>
            <a:fillRect/>
          </a:stretch>
        </p:blipFill>
        <p:spPr bwMode="auto">
          <a:xfrm>
            <a:off x="346913" y="1459366"/>
            <a:ext cx="6755296" cy="4770554"/>
          </a:xfrm>
          <a:prstGeom prst="rect">
            <a:avLst/>
          </a:prstGeom>
          <a:ln>
            <a:noFill/>
          </a:ln>
          <a:effectLst>
            <a:outerShdw blurRad="292100" dist="139700" dir="2700000" algn="tl" rotWithShape="0">
              <a:srgbClr val="333333">
                <a:alpha val="65000"/>
              </a:srgbClr>
            </a:outerShdw>
          </a:effectLst>
        </p:spPr>
      </p:pic>
      <p:sp>
        <p:nvSpPr>
          <p:cNvPr id="3" name="CasellaDiTesto 2">
            <a:extLst>
              <a:ext uri="{FF2B5EF4-FFF2-40B4-BE49-F238E27FC236}">
                <a16:creationId xmlns:a16="http://schemas.microsoft.com/office/drawing/2014/main" id="{4F2475A5-5164-C39D-4283-0237027239F0}"/>
              </a:ext>
            </a:extLst>
          </p:cNvPr>
          <p:cNvSpPr txBox="1"/>
          <p:nvPr/>
        </p:nvSpPr>
        <p:spPr>
          <a:xfrm>
            <a:off x="7593496" y="1443986"/>
            <a:ext cx="3935506" cy="4801314"/>
          </a:xfrm>
          <a:prstGeom prst="rect">
            <a:avLst/>
          </a:prstGeom>
          <a:noFill/>
        </p:spPr>
        <p:txBody>
          <a:bodyPr wrap="square" rtlCol="0">
            <a:spAutoFit/>
          </a:bodyPr>
          <a:lstStyle/>
          <a:p>
            <a:r>
              <a:rPr lang="it-IT" dirty="0">
                <a:latin typeface="+mj-lt"/>
                <a:ea typeface="Calibri" panose="020F0502020204030204" pitchFamily="34" charset="0"/>
              </a:rPr>
              <a:t>I</a:t>
            </a:r>
            <a:r>
              <a:rPr lang="it-IT" sz="1800" dirty="0">
                <a:effectLst/>
                <a:latin typeface="+mj-lt"/>
                <a:ea typeface="Calibri" panose="020F0502020204030204" pitchFamily="34" charset="0"/>
              </a:rPr>
              <a:t>l sistema di rilevamento del quorum sensing comprende </a:t>
            </a:r>
            <a:r>
              <a:rPr lang="it-IT" dirty="0">
                <a:latin typeface="+mj-lt"/>
                <a:ea typeface="Calibri" panose="020F0502020204030204" pitchFamily="34" charset="0"/>
              </a:rPr>
              <a:t>un sistema a due componenti </a:t>
            </a:r>
            <a:r>
              <a:rPr lang="it-IT" sz="1800" b="1" dirty="0" err="1">
                <a:effectLst/>
                <a:latin typeface="+mj-lt"/>
                <a:ea typeface="Calibri" panose="020F0502020204030204" pitchFamily="34" charset="0"/>
              </a:rPr>
              <a:t>AbaI</a:t>
            </a:r>
            <a:r>
              <a:rPr lang="it-IT" sz="1800" b="1" dirty="0">
                <a:effectLst/>
                <a:latin typeface="+mj-lt"/>
                <a:ea typeface="Calibri" panose="020F0502020204030204" pitchFamily="34" charset="0"/>
              </a:rPr>
              <a:t>/</a:t>
            </a:r>
            <a:r>
              <a:rPr lang="it-IT" sz="1800" b="1" dirty="0" err="1">
                <a:effectLst/>
                <a:latin typeface="+mj-lt"/>
                <a:ea typeface="Calibri" panose="020F0502020204030204" pitchFamily="34" charset="0"/>
              </a:rPr>
              <a:t>AbaR</a:t>
            </a:r>
            <a:r>
              <a:rPr lang="it-IT" sz="1800" b="1" dirty="0">
                <a:effectLst/>
                <a:latin typeface="+mj-lt"/>
                <a:ea typeface="Calibri" panose="020F0502020204030204" pitchFamily="34" charset="0"/>
              </a:rPr>
              <a:t> </a:t>
            </a:r>
          </a:p>
          <a:p>
            <a:endParaRPr lang="it-IT" sz="1800" b="1" dirty="0">
              <a:effectLst/>
              <a:latin typeface="+mj-lt"/>
              <a:ea typeface="Calibri" panose="020F0502020204030204" pitchFamily="34" charset="0"/>
            </a:endParaRPr>
          </a:p>
          <a:p>
            <a:pPr marL="342900" indent="-342900">
              <a:buAutoNum type="arabicPeriod"/>
            </a:pPr>
            <a:r>
              <a:rPr lang="it-IT" sz="1800" dirty="0">
                <a:effectLst/>
                <a:latin typeface="+mj-lt"/>
                <a:ea typeface="Calibri" panose="020F0502020204030204" pitchFamily="34" charset="0"/>
              </a:rPr>
              <a:t>Il gene </a:t>
            </a:r>
            <a:r>
              <a:rPr lang="it-IT" sz="1800" i="1" dirty="0" err="1">
                <a:effectLst/>
                <a:latin typeface="+mj-lt"/>
                <a:ea typeface="Calibri" panose="020F0502020204030204" pitchFamily="34" charset="0"/>
              </a:rPr>
              <a:t>abaI</a:t>
            </a:r>
            <a:r>
              <a:rPr lang="it-IT" sz="1800" i="1" dirty="0">
                <a:effectLst/>
                <a:latin typeface="+mj-lt"/>
                <a:ea typeface="Calibri" panose="020F0502020204030204" pitchFamily="34" charset="0"/>
              </a:rPr>
              <a:t> </a:t>
            </a:r>
            <a:r>
              <a:rPr lang="it-IT" sz="1800" dirty="0">
                <a:effectLst/>
                <a:latin typeface="+mj-lt"/>
                <a:ea typeface="Calibri" panose="020F0502020204030204" pitchFamily="34" charset="0"/>
              </a:rPr>
              <a:t>codifica</a:t>
            </a:r>
            <a:r>
              <a:rPr lang="it-IT" sz="1800" i="1" dirty="0">
                <a:effectLst/>
                <a:latin typeface="+mj-lt"/>
                <a:ea typeface="Calibri" panose="020F0502020204030204" pitchFamily="34" charset="0"/>
              </a:rPr>
              <a:t> </a:t>
            </a:r>
            <a:r>
              <a:rPr lang="it-IT" sz="1800" dirty="0">
                <a:effectLst/>
                <a:latin typeface="+mj-lt"/>
                <a:ea typeface="Calibri" panose="020F0502020204030204" pitchFamily="34" charset="0"/>
              </a:rPr>
              <a:t>per</a:t>
            </a:r>
            <a:r>
              <a:rPr lang="it-IT" sz="1800" i="1" dirty="0">
                <a:effectLst/>
                <a:latin typeface="+mj-lt"/>
                <a:ea typeface="Calibri" panose="020F0502020204030204" pitchFamily="34" charset="0"/>
              </a:rPr>
              <a:t> </a:t>
            </a:r>
            <a:r>
              <a:rPr lang="it-IT" sz="1800" b="1" dirty="0">
                <a:effectLst/>
                <a:latin typeface="+mj-lt"/>
                <a:ea typeface="Calibri" panose="020F0502020204030204" pitchFamily="34" charset="0"/>
              </a:rPr>
              <a:t>l'enzima </a:t>
            </a:r>
            <a:r>
              <a:rPr lang="it-IT" sz="1800" b="1" dirty="0" err="1">
                <a:solidFill>
                  <a:srgbClr val="2E2E2E"/>
                </a:solidFill>
                <a:effectLst/>
                <a:latin typeface="+mj-lt"/>
                <a:ea typeface="Times New Roman" panose="02020603050405020304" pitchFamily="18" charset="0"/>
                <a:cs typeface="Calibri" panose="020F0502020204030204" pitchFamily="34" charset="0"/>
              </a:rPr>
              <a:t>autoinduttore</a:t>
            </a:r>
            <a:r>
              <a:rPr lang="it-IT" sz="1800" b="1" dirty="0">
                <a:solidFill>
                  <a:srgbClr val="2E2E2E"/>
                </a:solidFill>
                <a:effectLst/>
                <a:latin typeface="+mj-lt"/>
                <a:ea typeface="Times New Roman" panose="02020603050405020304" pitchFamily="18" charset="0"/>
                <a:cs typeface="Calibri" panose="020F0502020204030204" pitchFamily="34" charset="0"/>
              </a:rPr>
              <a:t> </a:t>
            </a:r>
            <a:r>
              <a:rPr lang="it-IT" sz="1800" b="1" dirty="0" err="1">
                <a:solidFill>
                  <a:srgbClr val="2E2E2E"/>
                </a:solidFill>
                <a:effectLst/>
                <a:latin typeface="+mj-lt"/>
                <a:ea typeface="Times New Roman" panose="02020603050405020304" pitchFamily="18" charset="0"/>
                <a:cs typeface="Calibri" panose="020F0502020204030204" pitchFamily="34" charset="0"/>
              </a:rPr>
              <a:t>sintasi</a:t>
            </a:r>
            <a:r>
              <a:rPr lang="it-IT" sz="1800" b="1" u="sng" dirty="0">
                <a:solidFill>
                  <a:srgbClr val="2E2E2E"/>
                </a:solidFill>
                <a:effectLst/>
                <a:latin typeface="+mj-lt"/>
                <a:ea typeface="Times New Roman" panose="02020603050405020304" pitchFamily="18" charset="0"/>
                <a:cs typeface="Calibri" panose="020F0502020204030204" pitchFamily="34" charset="0"/>
              </a:rPr>
              <a:t> </a:t>
            </a:r>
            <a:r>
              <a:rPr lang="it-IT" sz="1800" dirty="0">
                <a:effectLst/>
                <a:latin typeface="+mj-lt"/>
                <a:ea typeface="Calibri" panose="020F0502020204030204" pitchFamily="34" charset="0"/>
              </a:rPr>
              <a:t>(</a:t>
            </a:r>
            <a:r>
              <a:rPr lang="it-IT" sz="1800" dirty="0" err="1">
                <a:effectLst/>
                <a:latin typeface="+mj-lt"/>
                <a:ea typeface="Calibri" panose="020F0502020204030204" pitchFamily="34" charset="0"/>
              </a:rPr>
              <a:t>AbaI</a:t>
            </a:r>
            <a:r>
              <a:rPr lang="it-IT" sz="1800" dirty="0">
                <a:effectLst/>
                <a:latin typeface="+mj-lt"/>
                <a:ea typeface="Calibri" panose="020F0502020204030204" pitchFamily="34" charset="0"/>
              </a:rPr>
              <a:t>) che catalizza</a:t>
            </a:r>
            <a:r>
              <a:rPr lang="it-IT" sz="1800" i="1" dirty="0">
                <a:effectLst/>
                <a:latin typeface="+mj-lt"/>
                <a:ea typeface="Calibri" panose="020F0502020204030204" pitchFamily="34" charset="0"/>
              </a:rPr>
              <a:t> </a:t>
            </a:r>
            <a:r>
              <a:rPr lang="it-IT" sz="1800" dirty="0">
                <a:effectLst/>
                <a:latin typeface="+mj-lt"/>
                <a:ea typeface="Calibri" panose="020F0502020204030204" pitchFamily="34" charset="0"/>
              </a:rPr>
              <a:t>la produzione di </a:t>
            </a:r>
            <a:r>
              <a:rPr lang="it-IT" sz="1800" b="1" dirty="0">
                <a:effectLst/>
                <a:latin typeface="+mj-lt"/>
                <a:ea typeface="Calibri" panose="020F0502020204030204" pitchFamily="34" charset="0"/>
              </a:rPr>
              <a:t>N -</a:t>
            </a:r>
            <a:r>
              <a:rPr lang="it-IT" sz="1800" b="1" dirty="0" err="1">
                <a:effectLst/>
                <a:latin typeface="+mj-lt"/>
                <a:ea typeface="Calibri" panose="020F0502020204030204" pitchFamily="34" charset="0"/>
              </a:rPr>
              <a:t>acil-omoserina</a:t>
            </a:r>
            <a:r>
              <a:rPr lang="it-IT" sz="1800" b="1" dirty="0">
                <a:effectLst/>
                <a:latin typeface="+mj-lt"/>
                <a:ea typeface="Calibri" panose="020F0502020204030204" pitchFamily="34" charset="0"/>
              </a:rPr>
              <a:t> lattone</a:t>
            </a:r>
            <a:r>
              <a:rPr lang="it-IT" sz="1800" dirty="0">
                <a:effectLst/>
                <a:latin typeface="+mj-lt"/>
                <a:ea typeface="Calibri" panose="020F0502020204030204" pitchFamily="34" charset="0"/>
              </a:rPr>
              <a:t> (</a:t>
            </a:r>
            <a:r>
              <a:rPr lang="it-IT" sz="1800" b="1" dirty="0">
                <a:effectLst/>
                <a:latin typeface="+mj-lt"/>
                <a:ea typeface="Calibri" panose="020F0502020204030204" pitchFamily="34" charset="0"/>
              </a:rPr>
              <a:t>AHL</a:t>
            </a:r>
            <a:r>
              <a:rPr lang="it-IT" sz="1800" dirty="0">
                <a:effectLst/>
                <a:latin typeface="+mj-lt"/>
                <a:ea typeface="Calibri" panose="020F0502020204030204" pitchFamily="34" charset="0"/>
              </a:rPr>
              <a:t>) </a:t>
            </a:r>
            <a:endParaRPr lang="it-IT" dirty="0">
              <a:latin typeface="+mj-lt"/>
              <a:ea typeface="Calibri" panose="020F0502020204030204" pitchFamily="34" charset="0"/>
            </a:endParaRPr>
          </a:p>
          <a:p>
            <a:pPr marL="342900" indent="-342900">
              <a:buAutoNum type="arabicPeriod"/>
            </a:pPr>
            <a:endParaRPr lang="it-IT" sz="1800" dirty="0">
              <a:effectLst/>
              <a:latin typeface="+mj-lt"/>
              <a:ea typeface="Calibri" panose="020F0502020204030204" pitchFamily="34" charset="0"/>
            </a:endParaRPr>
          </a:p>
          <a:p>
            <a:pPr marL="342900" indent="-342900">
              <a:buAutoNum type="arabicPeriod"/>
            </a:pPr>
            <a:r>
              <a:rPr lang="it-IT" sz="1800" dirty="0">
                <a:effectLst/>
                <a:latin typeface="+mj-lt"/>
                <a:ea typeface="Calibri" panose="020F0502020204030204" pitchFamily="34" charset="0"/>
              </a:rPr>
              <a:t>Quando la concentrazione di AHL supera il limite di soglia richiesto, AHL si legherà ad </a:t>
            </a:r>
            <a:r>
              <a:rPr lang="it-IT" sz="1800" b="1" dirty="0" err="1">
                <a:effectLst/>
                <a:latin typeface="+mj-lt"/>
                <a:ea typeface="Calibri" panose="020F0502020204030204" pitchFamily="34" charset="0"/>
              </a:rPr>
              <a:t>AbaR</a:t>
            </a:r>
            <a:r>
              <a:rPr lang="it-IT" sz="1800" dirty="0">
                <a:effectLst/>
                <a:latin typeface="+mj-lt"/>
                <a:ea typeface="Calibri" panose="020F0502020204030204" pitchFamily="34" charset="0"/>
              </a:rPr>
              <a:t>, una </a:t>
            </a:r>
            <a:r>
              <a:rPr lang="it-IT" sz="1800" b="1" dirty="0">
                <a:effectLst/>
                <a:latin typeface="+mj-lt"/>
                <a:ea typeface="Calibri" panose="020F0502020204030204" pitchFamily="34" charset="0"/>
              </a:rPr>
              <a:t>proteina del recettore AHL </a:t>
            </a:r>
            <a:r>
              <a:rPr lang="it-IT" sz="1800" dirty="0">
                <a:effectLst/>
                <a:latin typeface="+mj-lt"/>
                <a:ea typeface="Calibri" panose="020F0502020204030204" pitchFamily="34" charset="0"/>
              </a:rPr>
              <a:t>codificata da </a:t>
            </a:r>
            <a:r>
              <a:rPr lang="it-IT" sz="1800" i="1" dirty="0" err="1">
                <a:effectLst/>
                <a:latin typeface="+mj-lt"/>
                <a:ea typeface="Calibri" panose="020F0502020204030204" pitchFamily="34" charset="0"/>
              </a:rPr>
              <a:t>abaR</a:t>
            </a:r>
            <a:r>
              <a:rPr lang="it-IT" sz="1800" dirty="0">
                <a:effectLst/>
                <a:latin typeface="+mj-lt"/>
                <a:ea typeface="Calibri" panose="020F0502020204030204" pitchFamily="34" charset="0"/>
              </a:rPr>
              <a:t> </a:t>
            </a:r>
            <a:endParaRPr lang="it-IT" dirty="0">
              <a:latin typeface="+mj-lt"/>
              <a:ea typeface="Calibri" panose="020F0502020204030204" pitchFamily="34" charset="0"/>
            </a:endParaRPr>
          </a:p>
          <a:p>
            <a:pPr marL="342900" indent="-342900">
              <a:buAutoNum type="arabicPeriod"/>
            </a:pPr>
            <a:endParaRPr lang="it-IT" sz="1800" dirty="0">
              <a:effectLst/>
              <a:latin typeface="+mj-lt"/>
              <a:ea typeface="Calibri" panose="020F0502020204030204" pitchFamily="34" charset="0"/>
            </a:endParaRPr>
          </a:p>
          <a:p>
            <a:pPr marL="342900" indent="-342900">
              <a:buAutoNum type="arabicPeriod"/>
            </a:pPr>
            <a:r>
              <a:rPr lang="it-IT" sz="1800" dirty="0" err="1">
                <a:effectLst/>
                <a:latin typeface="+mj-lt"/>
                <a:ea typeface="Calibri" panose="020F0502020204030204" pitchFamily="34" charset="0"/>
              </a:rPr>
              <a:t>AbaR</a:t>
            </a:r>
            <a:r>
              <a:rPr lang="it-IT" sz="1800" dirty="0">
                <a:effectLst/>
                <a:latin typeface="+mj-lt"/>
                <a:ea typeface="Calibri" panose="020F0502020204030204" pitchFamily="34" charset="0"/>
              </a:rPr>
              <a:t> regola positivamente l'espressione di </a:t>
            </a:r>
            <a:r>
              <a:rPr lang="it-IT" sz="1800" i="1" dirty="0" err="1">
                <a:effectLst/>
                <a:latin typeface="+mj-lt"/>
                <a:ea typeface="Calibri" panose="020F0502020204030204" pitchFamily="34" charset="0"/>
              </a:rPr>
              <a:t>abaI</a:t>
            </a:r>
            <a:r>
              <a:rPr lang="it-IT" sz="1800" dirty="0">
                <a:effectLst/>
                <a:latin typeface="+mj-lt"/>
                <a:ea typeface="Calibri" panose="020F0502020204030204" pitchFamily="34" charset="0"/>
              </a:rPr>
              <a:t> legandosi al </a:t>
            </a:r>
            <a:r>
              <a:rPr lang="it-IT" sz="1800" b="1" dirty="0">
                <a:effectLst/>
                <a:latin typeface="+mj-lt"/>
                <a:ea typeface="Calibri" panose="020F0502020204030204" pitchFamily="34" charset="0"/>
              </a:rPr>
              <a:t>lux box </a:t>
            </a:r>
            <a:r>
              <a:rPr lang="it-IT" sz="1800" dirty="0">
                <a:effectLst/>
                <a:latin typeface="+mj-lt"/>
                <a:ea typeface="Calibri" panose="020F0502020204030204" pitchFamily="34" charset="0"/>
              </a:rPr>
              <a:t>a monte di </a:t>
            </a:r>
            <a:r>
              <a:rPr lang="it-IT" sz="1800" i="1" dirty="0" err="1">
                <a:effectLst/>
                <a:latin typeface="+mj-lt"/>
                <a:ea typeface="Calibri" panose="020F0502020204030204" pitchFamily="34" charset="0"/>
              </a:rPr>
              <a:t>abaI</a:t>
            </a:r>
            <a:r>
              <a:rPr lang="it-IT" sz="1800" dirty="0">
                <a:effectLst/>
                <a:latin typeface="+mj-lt"/>
                <a:ea typeface="Calibri" panose="020F0502020204030204" pitchFamily="34" charset="0"/>
              </a:rPr>
              <a:t>  </a:t>
            </a:r>
            <a:endParaRPr lang="it-IT" dirty="0">
              <a:latin typeface="+mj-lt"/>
            </a:endParaRPr>
          </a:p>
        </p:txBody>
      </p:sp>
    </p:spTree>
    <p:extLst>
      <p:ext uri="{BB962C8B-B14F-4D97-AF65-F5344CB8AC3E}">
        <p14:creationId xmlns:p14="http://schemas.microsoft.com/office/powerpoint/2010/main" val="36670275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1B7E0C5F-4C6E-9CA9-1279-E716F100F3FD}"/>
              </a:ext>
            </a:extLst>
          </p:cNvPr>
          <p:cNvSpPr txBox="1">
            <a:spLocks/>
          </p:cNvSpPr>
          <p:nvPr/>
        </p:nvSpPr>
        <p:spPr>
          <a:xfrm>
            <a:off x="838200" y="133803"/>
            <a:ext cx="602973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800" b="1" dirty="0">
                <a:solidFill>
                  <a:srgbClr val="C00000"/>
                </a:solidFill>
              </a:rPr>
              <a:t>IL BIOFILM</a:t>
            </a:r>
            <a:endParaRPr lang="en-GB" sz="2800" b="1" dirty="0">
              <a:solidFill>
                <a:srgbClr val="C00000"/>
              </a:solidFill>
            </a:endParaRPr>
          </a:p>
        </p:txBody>
      </p:sp>
      <p:pic>
        <p:nvPicPr>
          <p:cNvPr id="10" name="Segnaposto contenuto 4" descr="Fig. 2">
            <a:extLst>
              <a:ext uri="{FF2B5EF4-FFF2-40B4-BE49-F238E27FC236}">
                <a16:creationId xmlns:a16="http://schemas.microsoft.com/office/drawing/2014/main" id="{DC963FA6-196D-4D30-7C00-8B27786C2A4C}"/>
              </a:ext>
            </a:extLst>
          </p:cNvPr>
          <p:cNvPicPr>
            <a:picLocks noGrp="1" noChangeAspect="1"/>
          </p:cNvPicPr>
          <p:nvPr>
            <p:ph idx="1"/>
          </p:nvPr>
        </p:nvPicPr>
        <p:blipFill>
          <a:blip r:embed="rId2" cstate="print"/>
          <a:srcRect/>
          <a:stretch>
            <a:fillRect/>
          </a:stretch>
        </p:blipFill>
        <p:spPr bwMode="auto">
          <a:xfrm>
            <a:off x="2664898" y="1772511"/>
            <a:ext cx="8955157" cy="3393872"/>
          </a:xfrm>
          <a:prstGeom prst="rect">
            <a:avLst/>
          </a:prstGeom>
          <a:ln>
            <a:noFill/>
          </a:ln>
          <a:effectLst>
            <a:outerShdw blurRad="292100" dist="139700" dir="2700000" algn="tl" rotWithShape="0">
              <a:srgbClr val="333333">
                <a:alpha val="65000"/>
              </a:srgbClr>
            </a:outerShdw>
          </a:effectLst>
        </p:spPr>
      </p:pic>
      <p:sp>
        <p:nvSpPr>
          <p:cNvPr id="11" name="Ovale 10">
            <a:extLst>
              <a:ext uri="{FF2B5EF4-FFF2-40B4-BE49-F238E27FC236}">
                <a16:creationId xmlns:a16="http://schemas.microsoft.com/office/drawing/2014/main" id="{7DDBE0E6-3F45-13F1-BA3D-5F55E9E34545}"/>
              </a:ext>
            </a:extLst>
          </p:cNvPr>
          <p:cNvSpPr/>
          <p:nvPr/>
        </p:nvSpPr>
        <p:spPr>
          <a:xfrm>
            <a:off x="3061052" y="515133"/>
            <a:ext cx="1316251" cy="1181793"/>
          </a:xfrm>
          <a:prstGeom prst="ellipse">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cxnSp>
        <p:nvCxnSpPr>
          <p:cNvPr id="12" name="Connettore 2 11">
            <a:extLst>
              <a:ext uri="{FF2B5EF4-FFF2-40B4-BE49-F238E27FC236}">
                <a16:creationId xmlns:a16="http://schemas.microsoft.com/office/drawing/2014/main" id="{1D3944CF-441D-3EC5-FF69-9D3381CBF967}"/>
              </a:ext>
            </a:extLst>
          </p:cNvPr>
          <p:cNvCxnSpPr>
            <a:cxnSpLocks/>
          </p:cNvCxnSpPr>
          <p:nvPr/>
        </p:nvCxnSpPr>
        <p:spPr>
          <a:xfrm>
            <a:off x="4377303" y="1077459"/>
            <a:ext cx="965949" cy="0"/>
          </a:xfrm>
          <a:prstGeom prst="straightConnector1">
            <a:avLst/>
          </a:prstGeom>
          <a:ln w="28575"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3" name="Ovale 12">
            <a:extLst>
              <a:ext uri="{FF2B5EF4-FFF2-40B4-BE49-F238E27FC236}">
                <a16:creationId xmlns:a16="http://schemas.microsoft.com/office/drawing/2014/main" id="{78F28913-E352-2916-6C8D-044EAD37D48F}"/>
              </a:ext>
            </a:extLst>
          </p:cNvPr>
          <p:cNvSpPr/>
          <p:nvPr/>
        </p:nvSpPr>
        <p:spPr>
          <a:xfrm>
            <a:off x="5343252" y="515132"/>
            <a:ext cx="1316251" cy="1181793"/>
          </a:xfrm>
          <a:prstGeom prst="ellipse">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15" name="Ovale 14">
            <a:extLst>
              <a:ext uri="{FF2B5EF4-FFF2-40B4-BE49-F238E27FC236}">
                <a16:creationId xmlns:a16="http://schemas.microsoft.com/office/drawing/2014/main" id="{DEFE674F-BCB9-A475-30AF-42AF168CD2D5}"/>
              </a:ext>
            </a:extLst>
          </p:cNvPr>
          <p:cNvSpPr/>
          <p:nvPr/>
        </p:nvSpPr>
        <p:spPr>
          <a:xfrm>
            <a:off x="7625452" y="475535"/>
            <a:ext cx="1316251" cy="1181793"/>
          </a:xfrm>
          <a:prstGeom prst="ellipse">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16" name="CasellaDiTesto 15">
            <a:extLst>
              <a:ext uri="{FF2B5EF4-FFF2-40B4-BE49-F238E27FC236}">
                <a16:creationId xmlns:a16="http://schemas.microsoft.com/office/drawing/2014/main" id="{F93800E3-43BC-B88C-D4A6-5A5308571609}"/>
              </a:ext>
            </a:extLst>
          </p:cNvPr>
          <p:cNvSpPr txBox="1"/>
          <p:nvPr/>
        </p:nvSpPr>
        <p:spPr>
          <a:xfrm>
            <a:off x="2942052" y="498352"/>
            <a:ext cx="213790" cy="369332"/>
          </a:xfrm>
          <a:prstGeom prst="rect">
            <a:avLst/>
          </a:prstGeom>
          <a:noFill/>
        </p:spPr>
        <p:txBody>
          <a:bodyPr wrap="square" rtlCol="0">
            <a:spAutoFit/>
          </a:bodyPr>
          <a:lstStyle/>
          <a:p>
            <a:r>
              <a:rPr lang="it-IT" b="1" dirty="0">
                <a:latin typeface="+mj-lt"/>
              </a:rPr>
              <a:t>1</a:t>
            </a:r>
          </a:p>
        </p:txBody>
      </p:sp>
      <p:sp>
        <p:nvSpPr>
          <p:cNvPr id="17" name="CasellaDiTesto 16">
            <a:extLst>
              <a:ext uri="{FF2B5EF4-FFF2-40B4-BE49-F238E27FC236}">
                <a16:creationId xmlns:a16="http://schemas.microsoft.com/office/drawing/2014/main" id="{9919B8DC-5DF3-3E84-3F76-22D52B2E1510}"/>
              </a:ext>
            </a:extLst>
          </p:cNvPr>
          <p:cNvSpPr txBox="1"/>
          <p:nvPr/>
        </p:nvSpPr>
        <p:spPr>
          <a:xfrm>
            <a:off x="5256726" y="466268"/>
            <a:ext cx="213790" cy="369332"/>
          </a:xfrm>
          <a:prstGeom prst="rect">
            <a:avLst/>
          </a:prstGeom>
          <a:noFill/>
        </p:spPr>
        <p:txBody>
          <a:bodyPr wrap="square" rtlCol="0">
            <a:spAutoFit/>
          </a:bodyPr>
          <a:lstStyle/>
          <a:p>
            <a:r>
              <a:rPr lang="it-IT" b="1" dirty="0">
                <a:latin typeface="+mj-lt"/>
              </a:rPr>
              <a:t>2</a:t>
            </a:r>
          </a:p>
        </p:txBody>
      </p:sp>
      <p:sp>
        <p:nvSpPr>
          <p:cNvPr id="18" name="CasellaDiTesto 17">
            <a:extLst>
              <a:ext uri="{FF2B5EF4-FFF2-40B4-BE49-F238E27FC236}">
                <a16:creationId xmlns:a16="http://schemas.microsoft.com/office/drawing/2014/main" id="{1B10A46F-0240-DB24-6C1D-207C440926A6}"/>
              </a:ext>
            </a:extLst>
          </p:cNvPr>
          <p:cNvSpPr txBox="1"/>
          <p:nvPr/>
        </p:nvSpPr>
        <p:spPr>
          <a:xfrm>
            <a:off x="7518557" y="459523"/>
            <a:ext cx="213790" cy="369332"/>
          </a:xfrm>
          <a:prstGeom prst="rect">
            <a:avLst/>
          </a:prstGeom>
          <a:noFill/>
        </p:spPr>
        <p:txBody>
          <a:bodyPr wrap="square" rtlCol="0">
            <a:spAutoFit/>
          </a:bodyPr>
          <a:lstStyle/>
          <a:p>
            <a:r>
              <a:rPr lang="it-IT" b="1" dirty="0">
                <a:latin typeface="+mj-lt"/>
              </a:rPr>
              <a:t>3</a:t>
            </a:r>
          </a:p>
        </p:txBody>
      </p:sp>
      <p:sp>
        <p:nvSpPr>
          <p:cNvPr id="19" name="CasellaDiTesto 18">
            <a:extLst>
              <a:ext uri="{FF2B5EF4-FFF2-40B4-BE49-F238E27FC236}">
                <a16:creationId xmlns:a16="http://schemas.microsoft.com/office/drawing/2014/main" id="{EE878A96-17DC-DA2F-E5C3-E1D8C7E44AF3}"/>
              </a:ext>
            </a:extLst>
          </p:cNvPr>
          <p:cNvSpPr txBox="1"/>
          <p:nvPr/>
        </p:nvSpPr>
        <p:spPr>
          <a:xfrm>
            <a:off x="9824967" y="437247"/>
            <a:ext cx="213790" cy="369332"/>
          </a:xfrm>
          <a:prstGeom prst="rect">
            <a:avLst/>
          </a:prstGeom>
          <a:noFill/>
        </p:spPr>
        <p:txBody>
          <a:bodyPr wrap="square" rtlCol="0">
            <a:spAutoFit/>
          </a:bodyPr>
          <a:lstStyle/>
          <a:p>
            <a:r>
              <a:rPr lang="it-IT" b="1" dirty="0">
                <a:latin typeface="+mj-lt"/>
              </a:rPr>
              <a:t>4</a:t>
            </a:r>
          </a:p>
        </p:txBody>
      </p:sp>
      <p:sp>
        <p:nvSpPr>
          <p:cNvPr id="21" name="CasellaDiTesto 20">
            <a:extLst>
              <a:ext uri="{FF2B5EF4-FFF2-40B4-BE49-F238E27FC236}">
                <a16:creationId xmlns:a16="http://schemas.microsoft.com/office/drawing/2014/main" id="{CA223F6D-0E14-FA44-C729-D2FD03C6906B}"/>
              </a:ext>
            </a:extLst>
          </p:cNvPr>
          <p:cNvSpPr txBox="1"/>
          <p:nvPr/>
        </p:nvSpPr>
        <p:spPr>
          <a:xfrm>
            <a:off x="9963638" y="855895"/>
            <a:ext cx="1390162" cy="369332"/>
          </a:xfrm>
          <a:prstGeom prst="rect">
            <a:avLst/>
          </a:prstGeom>
          <a:noFill/>
        </p:spPr>
        <p:txBody>
          <a:bodyPr wrap="square" rtlCol="0">
            <a:spAutoFit/>
          </a:bodyPr>
          <a:lstStyle/>
          <a:p>
            <a:r>
              <a:rPr lang="it-IT" dirty="0">
                <a:latin typeface="+mj-lt"/>
              </a:rPr>
              <a:t>Dispersione</a:t>
            </a:r>
          </a:p>
        </p:txBody>
      </p:sp>
      <p:sp>
        <p:nvSpPr>
          <p:cNvPr id="24" name="Ovale 23">
            <a:extLst>
              <a:ext uri="{FF2B5EF4-FFF2-40B4-BE49-F238E27FC236}">
                <a16:creationId xmlns:a16="http://schemas.microsoft.com/office/drawing/2014/main" id="{0F71A6A0-FAE9-2AA5-6D62-E0C1F0C29360}"/>
              </a:ext>
            </a:extLst>
          </p:cNvPr>
          <p:cNvSpPr/>
          <p:nvPr/>
        </p:nvSpPr>
        <p:spPr>
          <a:xfrm>
            <a:off x="9931862" y="469342"/>
            <a:ext cx="1316251" cy="1181793"/>
          </a:xfrm>
          <a:prstGeom prst="ellipse">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25" name="CasellaDiTesto 24">
            <a:extLst>
              <a:ext uri="{FF2B5EF4-FFF2-40B4-BE49-F238E27FC236}">
                <a16:creationId xmlns:a16="http://schemas.microsoft.com/office/drawing/2014/main" id="{40E316EA-BED9-4480-339F-302D5718725E}"/>
              </a:ext>
            </a:extLst>
          </p:cNvPr>
          <p:cNvSpPr txBox="1"/>
          <p:nvPr/>
        </p:nvSpPr>
        <p:spPr>
          <a:xfrm>
            <a:off x="3236777" y="921362"/>
            <a:ext cx="1390162" cy="369332"/>
          </a:xfrm>
          <a:prstGeom prst="rect">
            <a:avLst/>
          </a:prstGeom>
          <a:noFill/>
        </p:spPr>
        <p:txBody>
          <a:bodyPr wrap="square" rtlCol="0">
            <a:spAutoFit/>
          </a:bodyPr>
          <a:lstStyle/>
          <a:p>
            <a:r>
              <a:rPr lang="it-IT" dirty="0">
                <a:latin typeface="+mj-lt"/>
              </a:rPr>
              <a:t>Adesione</a:t>
            </a:r>
          </a:p>
        </p:txBody>
      </p:sp>
      <p:cxnSp>
        <p:nvCxnSpPr>
          <p:cNvPr id="26" name="Connettore 2 25">
            <a:extLst>
              <a:ext uri="{FF2B5EF4-FFF2-40B4-BE49-F238E27FC236}">
                <a16:creationId xmlns:a16="http://schemas.microsoft.com/office/drawing/2014/main" id="{EC857516-419D-5FB6-96EF-52741E2BB345}"/>
              </a:ext>
            </a:extLst>
          </p:cNvPr>
          <p:cNvCxnSpPr>
            <a:cxnSpLocks/>
          </p:cNvCxnSpPr>
          <p:nvPr/>
        </p:nvCxnSpPr>
        <p:spPr>
          <a:xfrm>
            <a:off x="6659503" y="1077911"/>
            <a:ext cx="965949" cy="0"/>
          </a:xfrm>
          <a:prstGeom prst="straightConnector1">
            <a:avLst/>
          </a:prstGeom>
          <a:ln w="28575"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7" name="Connettore 2 26">
            <a:extLst>
              <a:ext uri="{FF2B5EF4-FFF2-40B4-BE49-F238E27FC236}">
                <a16:creationId xmlns:a16="http://schemas.microsoft.com/office/drawing/2014/main" id="{B29BA9F5-5321-D2B7-7E51-A64C5D7559EE}"/>
              </a:ext>
            </a:extLst>
          </p:cNvPr>
          <p:cNvCxnSpPr>
            <a:cxnSpLocks/>
          </p:cNvCxnSpPr>
          <p:nvPr/>
        </p:nvCxnSpPr>
        <p:spPr>
          <a:xfrm>
            <a:off x="8941703" y="1077459"/>
            <a:ext cx="965949" cy="0"/>
          </a:xfrm>
          <a:prstGeom prst="straightConnector1">
            <a:avLst/>
          </a:prstGeom>
          <a:ln w="28575"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8" name="CasellaDiTesto 27">
            <a:extLst>
              <a:ext uri="{FF2B5EF4-FFF2-40B4-BE49-F238E27FC236}">
                <a16:creationId xmlns:a16="http://schemas.microsoft.com/office/drawing/2014/main" id="{C1BF334F-C17F-C3A5-58C6-BFD46EDE7355}"/>
              </a:ext>
            </a:extLst>
          </p:cNvPr>
          <p:cNvSpPr txBox="1"/>
          <p:nvPr/>
        </p:nvSpPr>
        <p:spPr>
          <a:xfrm>
            <a:off x="5300787" y="874997"/>
            <a:ext cx="1541707" cy="369332"/>
          </a:xfrm>
          <a:prstGeom prst="rect">
            <a:avLst/>
          </a:prstGeom>
          <a:noFill/>
        </p:spPr>
        <p:txBody>
          <a:bodyPr wrap="square" rtlCol="0">
            <a:spAutoFit/>
          </a:bodyPr>
          <a:lstStyle/>
          <a:p>
            <a:r>
              <a:rPr lang="it-IT" dirty="0" err="1">
                <a:latin typeface="+mj-lt"/>
              </a:rPr>
              <a:t>Microcolonia</a:t>
            </a:r>
            <a:endParaRPr lang="it-IT" dirty="0">
              <a:latin typeface="+mj-lt"/>
            </a:endParaRPr>
          </a:p>
        </p:txBody>
      </p:sp>
      <p:sp>
        <p:nvSpPr>
          <p:cNvPr id="29" name="CasellaDiTesto 28">
            <a:extLst>
              <a:ext uri="{FF2B5EF4-FFF2-40B4-BE49-F238E27FC236}">
                <a16:creationId xmlns:a16="http://schemas.microsoft.com/office/drawing/2014/main" id="{E06E43EA-8D31-0C24-E0D8-7537C9FAA648}"/>
              </a:ext>
            </a:extLst>
          </p:cNvPr>
          <p:cNvSpPr txBox="1"/>
          <p:nvPr/>
        </p:nvSpPr>
        <p:spPr>
          <a:xfrm>
            <a:off x="7616356" y="852622"/>
            <a:ext cx="1541707" cy="369332"/>
          </a:xfrm>
          <a:prstGeom prst="rect">
            <a:avLst/>
          </a:prstGeom>
          <a:noFill/>
        </p:spPr>
        <p:txBody>
          <a:bodyPr wrap="square" rtlCol="0">
            <a:spAutoFit/>
          </a:bodyPr>
          <a:lstStyle/>
          <a:p>
            <a:r>
              <a:rPr lang="it-IT" dirty="0">
                <a:latin typeface="+mj-lt"/>
              </a:rPr>
              <a:t>Maturazione</a:t>
            </a:r>
          </a:p>
        </p:txBody>
      </p:sp>
      <p:pic>
        <p:nvPicPr>
          <p:cNvPr id="2" name="Picture 2" descr="Figura 1.">
            <a:extLst>
              <a:ext uri="{FF2B5EF4-FFF2-40B4-BE49-F238E27FC236}">
                <a16:creationId xmlns:a16="http://schemas.microsoft.com/office/drawing/2014/main" id="{8BDC0781-BFF9-2175-084D-06EEF7DFBF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857" t="45895"/>
          <a:stretch/>
        </p:blipFill>
        <p:spPr bwMode="auto">
          <a:xfrm>
            <a:off x="468438" y="4185920"/>
            <a:ext cx="1459337" cy="24268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2" descr="Figura 1.">
            <a:extLst>
              <a:ext uri="{FF2B5EF4-FFF2-40B4-BE49-F238E27FC236}">
                <a16:creationId xmlns:a16="http://schemas.microsoft.com/office/drawing/2014/main" id="{722DDF83-9174-3F3B-9215-ABF555E5BF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528" t="43969" r="52240" b="5497"/>
          <a:stretch/>
        </p:blipFill>
        <p:spPr bwMode="auto">
          <a:xfrm>
            <a:off x="1574800" y="1574549"/>
            <a:ext cx="1128095" cy="28615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2" descr="Figura 1.">
            <a:extLst>
              <a:ext uri="{FF2B5EF4-FFF2-40B4-BE49-F238E27FC236}">
                <a16:creationId xmlns:a16="http://schemas.microsoft.com/office/drawing/2014/main" id="{41785DA0-2C2B-8EC5-0FDF-3659968163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916" t="40810" r="28039" b="5721"/>
          <a:stretch/>
        </p:blipFill>
        <p:spPr bwMode="auto">
          <a:xfrm>
            <a:off x="9424677" y="4028305"/>
            <a:ext cx="1447029" cy="26720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Figura a mano libera: forma 6">
            <a:extLst>
              <a:ext uri="{FF2B5EF4-FFF2-40B4-BE49-F238E27FC236}">
                <a16:creationId xmlns:a16="http://schemas.microsoft.com/office/drawing/2014/main" id="{F4B86C2C-6201-939D-BB9F-D7D0E90C1B53}"/>
              </a:ext>
            </a:extLst>
          </p:cNvPr>
          <p:cNvSpPr/>
          <p:nvPr/>
        </p:nvSpPr>
        <p:spPr>
          <a:xfrm>
            <a:off x="8453120" y="3889642"/>
            <a:ext cx="1046480" cy="214998"/>
          </a:xfrm>
          <a:custGeom>
            <a:avLst/>
            <a:gdLst>
              <a:gd name="connsiteX0" fmla="*/ 0 w 1046480"/>
              <a:gd name="connsiteY0" fmla="*/ 133718 h 214998"/>
              <a:gd name="connsiteX1" fmla="*/ 568960 w 1046480"/>
              <a:gd name="connsiteY1" fmla="*/ 1638 h 214998"/>
              <a:gd name="connsiteX2" fmla="*/ 1046480 w 1046480"/>
              <a:gd name="connsiteY2" fmla="*/ 214998 h 214998"/>
            </a:gdLst>
            <a:ahLst/>
            <a:cxnLst>
              <a:cxn ang="0">
                <a:pos x="connsiteX0" y="connsiteY0"/>
              </a:cxn>
              <a:cxn ang="0">
                <a:pos x="connsiteX1" y="connsiteY1"/>
              </a:cxn>
              <a:cxn ang="0">
                <a:pos x="connsiteX2" y="connsiteY2"/>
              </a:cxn>
            </a:cxnLst>
            <a:rect l="l" t="t" r="r" b="b"/>
            <a:pathLst>
              <a:path w="1046480" h="214998">
                <a:moveTo>
                  <a:pt x="0" y="133718"/>
                </a:moveTo>
                <a:cubicBezTo>
                  <a:pt x="197273" y="60904"/>
                  <a:pt x="394547" y="-11909"/>
                  <a:pt x="568960" y="1638"/>
                </a:cubicBezTo>
                <a:cubicBezTo>
                  <a:pt x="743373" y="15185"/>
                  <a:pt x="894926" y="115091"/>
                  <a:pt x="1046480" y="214998"/>
                </a:cubicBezTo>
              </a:path>
            </a:pathLst>
          </a:custGeom>
          <a:noFill/>
          <a:ln w="9525">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igura a mano libera: forma 7">
            <a:extLst>
              <a:ext uri="{FF2B5EF4-FFF2-40B4-BE49-F238E27FC236}">
                <a16:creationId xmlns:a16="http://schemas.microsoft.com/office/drawing/2014/main" id="{DE9D5128-EF26-5721-45B6-E55E85A6B05C}"/>
              </a:ext>
            </a:extLst>
          </p:cNvPr>
          <p:cNvSpPr/>
          <p:nvPr/>
        </p:nvSpPr>
        <p:spPr>
          <a:xfrm>
            <a:off x="2590800" y="2560320"/>
            <a:ext cx="680720" cy="1452880"/>
          </a:xfrm>
          <a:custGeom>
            <a:avLst/>
            <a:gdLst>
              <a:gd name="connsiteX0" fmla="*/ 680720 w 680720"/>
              <a:gd name="connsiteY0" fmla="*/ 1452880 h 1452880"/>
              <a:gd name="connsiteX1" fmla="*/ 203200 w 680720"/>
              <a:gd name="connsiteY1" fmla="*/ 1107440 h 1452880"/>
              <a:gd name="connsiteX2" fmla="*/ 325120 w 680720"/>
              <a:gd name="connsiteY2" fmla="*/ 325120 h 1452880"/>
              <a:gd name="connsiteX3" fmla="*/ 0 w 680720"/>
              <a:gd name="connsiteY3" fmla="*/ 0 h 1452880"/>
            </a:gdLst>
            <a:ahLst/>
            <a:cxnLst>
              <a:cxn ang="0">
                <a:pos x="connsiteX0" y="connsiteY0"/>
              </a:cxn>
              <a:cxn ang="0">
                <a:pos x="connsiteX1" y="connsiteY1"/>
              </a:cxn>
              <a:cxn ang="0">
                <a:pos x="connsiteX2" y="connsiteY2"/>
              </a:cxn>
              <a:cxn ang="0">
                <a:pos x="connsiteX3" y="connsiteY3"/>
              </a:cxn>
            </a:cxnLst>
            <a:rect l="l" t="t" r="r" b="b"/>
            <a:pathLst>
              <a:path w="680720" h="1452880">
                <a:moveTo>
                  <a:pt x="680720" y="1452880"/>
                </a:moveTo>
                <a:cubicBezTo>
                  <a:pt x="471593" y="1374140"/>
                  <a:pt x="262467" y="1295400"/>
                  <a:pt x="203200" y="1107440"/>
                </a:cubicBezTo>
                <a:cubicBezTo>
                  <a:pt x="143933" y="919480"/>
                  <a:pt x="358987" y="509693"/>
                  <a:pt x="325120" y="325120"/>
                </a:cubicBezTo>
                <a:cubicBezTo>
                  <a:pt x="291253" y="140547"/>
                  <a:pt x="145626" y="70273"/>
                  <a:pt x="0" y="0"/>
                </a:cubicBezTo>
              </a:path>
            </a:pathLst>
          </a:custGeom>
          <a:noFill/>
          <a:ln w="9525">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igura a mano libera: forma 8">
            <a:extLst>
              <a:ext uri="{FF2B5EF4-FFF2-40B4-BE49-F238E27FC236}">
                <a16:creationId xmlns:a16="http://schemas.microsoft.com/office/drawing/2014/main" id="{6278CC13-7F47-6C77-B61E-80191B60D80E}"/>
              </a:ext>
            </a:extLst>
          </p:cNvPr>
          <p:cNvSpPr/>
          <p:nvPr/>
        </p:nvSpPr>
        <p:spPr>
          <a:xfrm>
            <a:off x="2001520" y="4632960"/>
            <a:ext cx="863600" cy="891011"/>
          </a:xfrm>
          <a:custGeom>
            <a:avLst/>
            <a:gdLst>
              <a:gd name="connsiteX0" fmla="*/ 863600 w 863600"/>
              <a:gd name="connsiteY0" fmla="*/ 0 h 891011"/>
              <a:gd name="connsiteX1" fmla="*/ 558800 w 863600"/>
              <a:gd name="connsiteY1" fmla="*/ 812800 h 891011"/>
              <a:gd name="connsiteX2" fmla="*/ 0 w 863600"/>
              <a:gd name="connsiteY2" fmla="*/ 812800 h 891011"/>
            </a:gdLst>
            <a:ahLst/>
            <a:cxnLst>
              <a:cxn ang="0">
                <a:pos x="connsiteX0" y="connsiteY0"/>
              </a:cxn>
              <a:cxn ang="0">
                <a:pos x="connsiteX1" y="connsiteY1"/>
              </a:cxn>
              <a:cxn ang="0">
                <a:pos x="connsiteX2" y="connsiteY2"/>
              </a:cxn>
            </a:cxnLst>
            <a:rect l="l" t="t" r="r" b="b"/>
            <a:pathLst>
              <a:path w="863600" h="891011">
                <a:moveTo>
                  <a:pt x="863600" y="0"/>
                </a:moveTo>
                <a:cubicBezTo>
                  <a:pt x="783166" y="338666"/>
                  <a:pt x="702733" y="677333"/>
                  <a:pt x="558800" y="812800"/>
                </a:cubicBezTo>
                <a:cubicBezTo>
                  <a:pt x="414867" y="948267"/>
                  <a:pt x="207433" y="880533"/>
                  <a:pt x="0" y="812800"/>
                </a:cubicBezTo>
              </a:path>
            </a:pathLst>
          </a:custGeom>
          <a:noFill/>
          <a:ln w="9525">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5386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heel(1)">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heel(1)">
                                      <p:cBhvr>
                                        <p:cTn id="32"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imeline Antibiotics 2022">
            <a:extLst>
              <a:ext uri="{FF2B5EF4-FFF2-40B4-BE49-F238E27FC236}">
                <a16:creationId xmlns:a16="http://schemas.microsoft.com/office/drawing/2014/main" id="{6018F228-B877-9D7D-9DA6-9F2F0669E59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78534" y="210564"/>
            <a:ext cx="9753600" cy="6057900"/>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FB66D24E-81F4-AA37-A997-159D8F47B14F}"/>
              </a:ext>
            </a:extLst>
          </p:cNvPr>
          <p:cNvSpPr txBox="1"/>
          <p:nvPr/>
        </p:nvSpPr>
        <p:spPr>
          <a:xfrm>
            <a:off x="2809099" y="6268464"/>
            <a:ext cx="9229725" cy="461665"/>
          </a:xfrm>
          <a:prstGeom prst="rect">
            <a:avLst/>
          </a:prstGeom>
          <a:noFill/>
        </p:spPr>
        <p:txBody>
          <a:bodyPr wrap="square" rtlCol="0">
            <a:spAutoFit/>
          </a:bodyPr>
          <a:lstStyle/>
          <a:p>
            <a:r>
              <a:rPr lang="it-IT" sz="1200" b="1" i="0" u="none" strike="noStrike" dirty="0">
                <a:effectLst/>
                <a:latin typeface="+mj-lt"/>
              </a:rPr>
              <a:t>Figura 2.</a:t>
            </a:r>
            <a:r>
              <a:rPr lang="it-IT" sz="1200" b="0" i="0" u="none" strike="noStrike" dirty="0">
                <a:effectLst/>
                <a:latin typeface="+mj-lt"/>
              </a:rPr>
              <a:t> Introduzione sul mercato e rilevamento iniziale di batteri resistenti (bordo destro della barra spessa) per alcuni antibiotici e gruppi di antibiotici. Adattato da </a:t>
            </a:r>
            <a:r>
              <a:rPr lang="it-IT" sz="1200" b="0" i="0" u="none" strike="noStrike" dirty="0" err="1">
                <a:effectLst/>
                <a:latin typeface="+mj-lt"/>
              </a:rPr>
              <a:t>Clatworthy</a:t>
            </a:r>
            <a:r>
              <a:rPr lang="it-IT" sz="1200" b="0" i="0" u="none" strike="noStrike" dirty="0">
                <a:effectLst/>
                <a:latin typeface="+mj-lt"/>
              </a:rPr>
              <a:t> et al., 2007.</a:t>
            </a:r>
            <a:endParaRPr lang="en-GB" sz="1200" dirty="0">
              <a:latin typeface="+mj-lt"/>
            </a:endParaRPr>
          </a:p>
        </p:txBody>
      </p:sp>
      <p:sp>
        <p:nvSpPr>
          <p:cNvPr id="6" name="CasellaDiTesto 5">
            <a:extLst>
              <a:ext uri="{FF2B5EF4-FFF2-40B4-BE49-F238E27FC236}">
                <a16:creationId xmlns:a16="http://schemas.microsoft.com/office/drawing/2014/main" id="{14277C21-1560-7EA7-1212-DF9A68DB4204}"/>
              </a:ext>
            </a:extLst>
          </p:cNvPr>
          <p:cNvSpPr txBox="1"/>
          <p:nvPr/>
        </p:nvSpPr>
        <p:spPr>
          <a:xfrm>
            <a:off x="149873" y="1546743"/>
            <a:ext cx="2631233" cy="3785652"/>
          </a:xfrm>
          <a:prstGeom prst="rect">
            <a:avLst/>
          </a:prstGeom>
          <a:noFill/>
        </p:spPr>
        <p:txBody>
          <a:bodyPr wrap="square" rtlCol="0">
            <a:spAutoFit/>
          </a:bodyPr>
          <a:lstStyle/>
          <a:p>
            <a:pPr algn="ctr"/>
            <a:r>
              <a:rPr lang="it-IT" sz="2800" b="1" dirty="0">
                <a:solidFill>
                  <a:schemeClr val="accent1">
                    <a:lumMod val="75000"/>
                  </a:schemeClr>
                </a:solidFill>
                <a:latin typeface="+mj-lt"/>
              </a:rPr>
              <a:t>≥ 10 anni </a:t>
            </a:r>
            <a:r>
              <a:rPr lang="it-IT" sz="2800" b="1" dirty="0">
                <a:solidFill>
                  <a:schemeClr val="accent1">
                    <a:lumMod val="75000"/>
                  </a:schemeClr>
                </a:solidFill>
                <a:latin typeface="+mj-lt"/>
                <a:sym typeface="Wingdings" panose="05000000000000000000" pitchFamily="2" charset="2"/>
              </a:rPr>
              <a:t> </a:t>
            </a:r>
          </a:p>
          <a:p>
            <a:pPr algn="ctr"/>
            <a:r>
              <a:rPr lang="it-IT" dirty="0">
                <a:latin typeface="+mj-lt"/>
                <a:sym typeface="Wingdings" panose="05000000000000000000" pitchFamily="2" charset="2"/>
              </a:rPr>
              <a:t>I</a:t>
            </a:r>
            <a:r>
              <a:rPr lang="it-IT" dirty="0">
                <a:latin typeface="+mj-lt"/>
              </a:rPr>
              <a:t>mmissione in commercio di nuovi antibiotici</a:t>
            </a:r>
          </a:p>
          <a:p>
            <a:pPr algn="just"/>
            <a:endParaRPr lang="it-IT" dirty="0">
              <a:latin typeface="+mj-lt"/>
            </a:endParaRPr>
          </a:p>
          <a:p>
            <a:pPr algn="just"/>
            <a:endParaRPr lang="it-IT" b="1" dirty="0">
              <a:latin typeface="+mj-lt"/>
            </a:endParaRPr>
          </a:p>
          <a:p>
            <a:pPr algn="ctr"/>
            <a:r>
              <a:rPr lang="it-IT" sz="4000" b="1" dirty="0">
                <a:latin typeface="+mj-lt"/>
              </a:rPr>
              <a:t>VS </a:t>
            </a:r>
          </a:p>
          <a:p>
            <a:pPr algn="just"/>
            <a:endParaRPr lang="it-IT" dirty="0">
              <a:latin typeface="+mj-lt"/>
            </a:endParaRPr>
          </a:p>
          <a:p>
            <a:pPr algn="just"/>
            <a:endParaRPr lang="it-IT" dirty="0">
              <a:latin typeface="+mj-lt"/>
            </a:endParaRPr>
          </a:p>
          <a:p>
            <a:pPr algn="just"/>
            <a:endParaRPr lang="it-IT" dirty="0">
              <a:latin typeface="+mj-lt"/>
            </a:endParaRPr>
          </a:p>
          <a:p>
            <a:pPr algn="ctr"/>
            <a:r>
              <a:rPr lang="it-IT" sz="2800" b="1" dirty="0">
                <a:solidFill>
                  <a:schemeClr val="bg2">
                    <a:lumMod val="25000"/>
                  </a:schemeClr>
                </a:solidFill>
                <a:latin typeface="+mj-lt"/>
              </a:rPr>
              <a:t>Alcune settimane </a:t>
            </a:r>
          </a:p>
          <a:p>
            <a:pPr algn="ctr"/>
            <a:r>
              <a:rPr lang="it-IT" dirty="0">
                <a:latin typeface="+mj-lt"/>
              </a:rPr>
              <a:t>Comparsa della resistenza</a:t>
            </a:r>
            <a:endParaRPr lang="en-GB" dirty="0">
              <a:latin typeface="+mj-lt"/>
            </a:endParaRPr>
          </a:p>
        </p:txBody>
      </p:sp>
      <p:pic>
        <p:nvPicPr>
          <p:cNvPr id="9" name="Picture 4" descr="Batteri Vettoriali, Illustrazioni e Clipart">
            <a:extLst>
              <a:ext uri="{FF2B5EF4-FFF2-40B4-BE49-F238E27FC236}">
                <a16:creationId xmlns:a16="http://schemas.microsoft.com/office/drawing/2014/main" id="{82CAAF14-8082-7F31-7C9A-2823ECA5F596}"/>
              </a:ext>
            </a:extLst>
          </p:cNvPr>
          <p:cNvPicPr>
            <a:picLocks noChangeAspect="1" noChangeArrowheads="1"/>
          </p:cNvPicPr>
          <p:nvPr/>
        </p:nvPicPr>
        <p:blipFill>
          <a:blip r:embed="rId4">
            <a:duotone>
              <a:schemeClr val="accent6">
                <a:shade val="45000"/>
                <a:satMod val="135000"/>
              </a:schemeClr>
              <a:prstClr val="white"/>
            </a:duotone>
            <a:alphaModFix/>
            <a:extLst>
              <a:ext uri="{BEBA8EAE-BF5A-486C-A8C5-ECC9F3942E4B}">
                <a14:imgProps xmlns:a14="http://schemas.microsoft.com/office/drawing/2010/main">
                  <a14:imgLayer r:embed="rId5">
                    <a14:imgEffect>
                      <a14:sharpenSoften amount="50000"/>
                    </a14:imgEffect>
                    <a14:imgEffect>
                      <a14:colorTemperature colorTemp="5388"/>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274248" y="4277531"/>
            <a:ext cx="382480" cy="3824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101.800 Omino Stilizzato Illustrazioni stock, grafiche vettoriali  royalty-free e clip art - iStock">
            <a:extLst>
              <a:ext uri="{FF2B5EF4-FFF2-40B4-BE49-F238E27FC236}">
                <a16:creationId xmlns:a16="http://schemas.microsoft.com/office/drawing/2014/main" id="{27C2FF3B-6DD1-F5CA-7FC8-46560CA1122A}"/>
              </a:ext>
            </a:extLst>
          </p:cNvPr>
          <p:cNvPicPr>
            <a:picLocks noChangeAspect="1" noChangeArrowheads="1"/>
          </p:cNvPicPr>
          <p:nvPr/>
        </p:nvPicPr>
        <p:blipFill>
          <a:blip r:embed="rId6">
            <a:alphaModFix amt="35000"/>
            <a:duotone>
              <a:schemeClr val="accent1">
                <a:shade val="45000"/>
                <a:satMod val="135000"/>
              </a:schemeClr>
              <a:prstClr val="white"/>
            </a:duotone>
            <a:extLst>
              <a:ext uri="{BEBA8EAE-BF5A-486C-A8C5-ECC9F3942E4B}">
                <a14:imgProps xmlns:a14="http://schemas.microsoft.com/office/drawing/2010/main">
                  <a14:imgLayer r:embed="rId7">
                    <a14:imgEffect>
                      <a14:sharpenSoften amount="25000"/>
                    </a14:imgEffect>
                    <a14:imgEffect>
                      <a14:saturation sat="20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067318" y="912807"/>
            <a:ext cx="796341" cy="796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65339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1B7E0C5F-4C6E-9CA9-1279-E716F100F3FD}"/>
              </a:ext>
            </a:extLst>
          </p:cNvPr>
          <p:cNvSpPr txBox="1">
            <a:spLocks/>
          </p:cNvSpPr>
          <p:nvPr/>
        </p:nvSpPr>
        <p:spPr>
          <a:xfrm>
            <a:off x="838200" y="133803"/>
            <a:ext cx="602973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800" b="1" dirty="0">
                <a:solidFill>
                  <a:srgbClr val="C00000"/>
                </a:solidFill>
              </a:rPr>
              <a:t>LA MOTILITÀ</a:t>
            </a:r>
            <a:endParaRPr lang="en-GB" sz="2800" b="1" dirty="0">
              <a:solidFill>
                <a:srgbClr val="C00000"/>
              </a:solidFill>
            </a:endParaRPr>
          </a:p>
        </p:txBody>
      </p:sp>
      <p:sp>
        <p:nvSpPr>
          <p:cNvPr id="4" name="Segnaposto contenuto 2">
            <a:extLst>
              <a:ext uri="{FF2B5EF4-FFF2-40B4-BE49-F238E27FC236}">
                <a16:creationId xmlns:a16="http://schemas.microsoft.com/office/drawing/2014/main" id="{52F47286-758E-9F93-0F49-03B50B8DE491}"/>
              </a:ext>
            </a:extLst>
          </p:cNvPr>
          <p:cNvSpPr>
            <a:spLocks noGrp="1"/>
          </p:cNvSpPr>
          <p:nvPr>
            <p:ph idx="1"/>
          </p:nvPr>
        </p:nvSpPr>
        <p:spPr>
          <a:xfrm>
            <a:off x="719417" y="1459366"/>
            <a:ext cx="10753165" cy="4351338"/>
          </a:xfrm>
        </p:spPr>
        <p:txBody>
          <a:bodyPr>
            <a:normAutofit/>
          </a:bodyPr>
          <a:lstStyle/>
          <a:p>
            <a:pPr marL="0" indent="0">
              <a:buNone/>
            </a:pPr>
            <a:r>
              <a:rPr lang="it-IT" sz="2000" i="1" dirty="0" err="1">
                <a:latin typeface="+mj-lt"/>
              </a:rPr>
              <a:t>Acinetobacter</a:t>
            </a:r>
            <a:r>
              <a:rPr lang="it-IT" sz="2000" i="1" dirty="0">
                <a:latin typeface="+mj-lt"/>
              </a:rPr>
              <a:t> </a:t>
            </a:r>
            <a:r>
              <a:rPr lang="it-IT" sz="2000" i="1" dirty="0" err="1">
                <a:latin typeface="+mj-lt"/>
              </a:rPr>
              <a:t>baumannii</a:t>
            </a:r>
            <a:r>
              <a:rPr lang="it-IT" sz="2000" i="1" dirty="0">
                <a:latin typeface="+mj-lt"/>
              </a:rPr>
              <a:t> </a:t>
            </a:r>
            <a:r>
              <a:rPr lang="it-IT" sz="2000" dirty="0">
                <a:latin typeface="+mj-lt"/>
              </a:rPr>
              <a:t>è </a:t>
            </a:r>
            <a:r>
              <a:rPr lang="it-IT" sz="2000" b="1" dirty="0">
                <a:latin typeface="+mj-lt"/>
              </a:rPr>
              <a:t>NON</a:t>
            </a:r>
            <a:r>
              <a:rPr lang="it-IT" sz="2000" dirty="0">
                <a:latin typeface="+mj-lt"/>
              </a:rPr>
              <a:t> flagellato </a:t>
            </a:r>
            <a:r>
              <a:rPr lang="it-IT" sz="2000" dirty="0">
                <a:latin typeface="+mj-lt"/>
                <a:sym typeface="Wingdings" panose="05000000000000000000" pitchFamily="2" charset="2"/>
              </a:rPr>
              <a:t> </a:t>
            </a:r>
            <a:r>
              <a:rPr lang="it-IT" sz="2000" dirty="0" err="1">
                <a:latin typeface="+mj-lt"/>
                <a:sym typeface="Wingdings" panose="05000000000000000000" pitchFamily="2" charset="2"/>
              </a:rPr>
              <a:t>quinidi</a:t>
            </a:r>
            <a:r>
              <a:rPr lang="it-IT" sz="2000" dirty="0">
                <a:latin typeface="+mj-lt"/>
                <a:sym typeface="Wingdings" panose="05000000000000000000" pitchFamily="2" charset="2"/>
              </a:rPr>
              <a:t> privo di motilità di </a:t>
            </a:r>
            <a:r>
              <a:rPr lang="it-IT" sz="2000" dirty="0" err="1">
                <a:latin typeface="+mj-lt"/>
                <a:sym typeface="Wingdings" panose="05000000000000000000" pitchFamily="2" charset="2"/>
              </a:rPr>
              <a:t>swimming</a:t>
            </a:r>
            <a:endParaRPr lang="it-IT" sz="2000" dirty="0">
              <a:latin typeface="+mj-lt"/>
            </a:endParaRPr>
          </a:p>
          <a:p>
            <a:pPr marL="0" indent="0">
              <a:buNone/>
            </a:pPr>
            <a:r>
              <a:rPr lang="it-IT" sz="2000" dirty="0">
                <a:latin typeface="+mj-lt"/>
              </a:rPr>
              <a:t>Tuttavia, è in grado di spostarsi su superfici solide, suggerendo </a:t>
            </a:r>
            <a:r>
              <a:rPr lang="it-IT" sz="2000" b="1" dirty="0">
                <a:latin typeface="+mj-lt"/>
              </a:rPr>
              <a:t>forme alternative di motilità</a:t>
            </a:r>
            <a:endParaRPr lang="it-IT" sz="2000" dirty="0">
              <a:latin typeface="+mj-lt"/>
            </a:endParaRPr>
          </a:p>
          <a:p>
            <a:pPr marL="0" indent="0">
              <a:buNone/>
            </a:pPr>
            <a:endParaRPr lang="it-IT" sz="2000" dirty="0">
              <a:latin typeface="+mj-lt"/>
            </a:endParaRPr>
          </a:p>
          <a:p>
            <a:pPr marL="0" indent="0">
              <a:buNone/>
            </a:pPr>
            <a:endParaRPr lang="it-IT" sz="2000" dirty="0">
              <a:latin typeface="+mj-lt"/>
              <a:sym typeface="Wingdings" panose="05000000000000000000" pitchFamily="2" charset="2"/>
            </a:endParaRPr>
          </a:p>
        </p:txBody>
      </p:sp>
      <p:sp>
        <p:nvSpPr>
          <p:cNvPr id="9" name="CasellaDiTesto 8">
            <a:extLst>
              <a:ext uri="{FF2B5EF4-FFF2-40B4-BE49-F238E27FC236}">
                <a16:creationId xmlns:a16="http://schemas.microsoft.com/office/drawing/2014/main" id="{52D74A0D-631F-5C39-2B6C-D20FB805AB96}"/>
              </a:ext>
            </a:extLst>
          </p:cNvPr>
          <p:cNvSpPr txBox="1"/>
          <p:nvPr/>
        </p:nvSpPr>
        <p:spPr>
          <a:xfrm>
            <a:off x="822473" y="2383926"/>
            <a:ext cx="5087274" cy="2123658"/>
          </a:xfrm>
          <a:prstGeom prst="rect">
            <a:avLst/>
          </a:prstGeom>
          <a:noFill/>
        </p:spPr>
        <p:txBody>
          <a:bodyPr wrap="square" rtlCol="0">
            <a:spAutoFit/>
          </a:bodyPr>
          <a:lstStyle/>
          <a:p>
            <a:pPr marL="0" indent="0" algn="ctr">
              <a:buNone/>
            </a:pPr>
            <a:r>
              <a:rPr lang="it-IT" sz="2400" b="1" dirty="0">
                <a:solidFill>
                  <a:srgbClr val="002060"/>
                </a:solidFill>
                <a:latin typeface="+mj-lt"/>
              </a:rPr>
              <a:t>MOTILITA’ ASSOCIATA ALLA SUPERFICIE </a:t>
            </a:r>
            <a:endParaRPr lang="it-IT" sz="2400" b="1" dirty="0">
              <a:solidFill>
                <a:srgbClr val="002060"/>
              </a:solidFill>
              <a:latin typeface="+mj-lt"/>
              <a:sym typeface="Wingdings" panose="05000000000000000000" pitchFamily="2" charset="2"/>
            </a:endParaRPr>
          </a:p>
          <a:p>
            <a:pPr marL="0" indent="0" algn="ctr">
              <a:buNone/>
            </a:pPr>
            <a:r>
              <a:rPr lang="it-IT" b="1" dirty="0">
                <a:solidFill>
                  <a:srgbClr val="002060"/>
                </a:solidFill>
                <a:latin typeface="+mj-lt"/>
                <a:sym typeface="Wingdings" panose="05000000000000000000" pitchFamily="2" charset="2"/>
              </a:rPr>
              <a:t>(</a:t>
            </a:r>
            <a:r>
              <a:rPr lang="en-GB" dirty="0">
                <a:solidFill>
                  <a:srgbClr val="002060"/>
                </a:solidFill>
              </a:rPr>
              <a:t>surface-associated motility</a:t>
            </a:r>
            <a:r>
              <a:rPr lang="it-IT" b="1" dirty="0">
                <a:solidFill>
                  <a:srgbClr val="002060"/>
                </a:solidFill>
                <a:latin typeface="+mj-lt"/>
                <a:sym typeface="Wingdings" panose="05000000000000000000" pitchFamily="2" charset="2"/>
              </a:rPr>
              <a:t>)</a:t>
            </a:r>
          </a:p>
          <a:p>
            <a:pPr marL="0" indent="0" algn="ctr">
              <a:buNone/>
            </a:pPr>
            <a:endParaRPr lang="it-IT" b="1" dirty="0">
              <a:solidFill>
                <a:srgbClr val="002060"/>
              </a:solidFill>
              <a:latin typeface="+mj-lt"/>
              <a:sym typeface="Wingdings" panose="05000000000000000000" pitchFamily="2" charset="2"/>
            </a:endParaRPr>
          </a:p>
          <a:p>
            <a:pPr marL="285750" indent="-285750">
              <a:buFont typeface="Arial" panose="020B0604020202020204" pitchFamily="34" charset="0"/>
              <a:buChar char="•"/>
            </a:pPr>
            <a:r>
              <a:rPr lang="it-IT" sz="1800" dirty="0">
                <a:latin typeface="+mj-lt"/>
                <a:sym typeface="Wingdings" panose="05000000000000000000" pitchFamily="2" charset="2"/>
              </a:rPr>
              <a:t>pili di tipo IV</a:t>
            </a:r>
          </a:p>
          <a:p>
            <a:pPr marL="285750" indent="-285750">
              <a:buFont typeface="Arial" panose="020B0604020202020204" pitchFamily="34" charset="0"/>
              <a:buChar char="•"/>
            </a:pPr>
            <a:r>
              <a:rPr lang="it-IT" sz="1800" dirty="0">
                <a:latin typeface="+mj-lt"/>
                <a:sym typeface="Wingdings" panose="05000000000000000000" pitchFamily="2" charset="2"/>
              </a:rPr>
              <a:t>quorum sensing </a:t>
            </a:r>
          </a:p>
          <a:p>
            <a:pPr marL="285750" indent="-285750">
              <a:buFont typeface="Arial" panose="020B0604020202020204" pitchFamily="34" charset="0"/>
              <a:buChar char="•"/>
            </a:pPr>
            <a:r>
              <a:rPr lang="it-IT" sz="1800" dirty="0">
                <a:latin typeface="+mj-lt"/>
                <a:sym typeface="Wingdings" panose="05000000000000000000" pitchFamily="2" charset="2"/>
              </a:rPr>
              <a:t>produzione di </a:t>
            </a:r>
            <a:r>
              <a:rPr lang="it-IT" sz="1800" dirty="0" err="1">
                <a:latin typeface="+mj-lt"/>
                <a:sym typeface="Wingdings" panose="05000000000000000000" pitchFamily="2" charset="2"/>
              </a:rPr>
              <a:t>lipo</a:t>
            </a:r>
            <a:r>
              <a:rPr lang="it-IT" sz="1800" dirty="0">
                <a:latin typeface="+mj-lt"/>
                <a:sym typeface="Wingdings" panose="05000000000000000000" pitchFamily="2" charset="2"/>
              </a:rPr>
              <a:t>-oligosaccaridi (LOS) </a:t>
            </a:r>
          </a:p>
          <a:p>
            <a:pPr marL="285750" indent="-285750">
              <a:buFont typeface="Arial" panose="020B0604020202020204" pitchFamily="34" charset="0"/>
              <a:buChar char="•"/>
            </a:pPr>
            <a:r>
              <a:rPr lang="it-IT" sz="1800" dirty="0">
                <a:latin typeface="+mj-lt"/>
                <a:sym typeface="Wingdings" panose="05000000000000000000" pitchFamily="2" charset="2"/>
              </a:rPr>
              <a:t>1,3-diaminopropano (DAP)</a:t>
            </a:r>
          </a:p>
        </p:txBody>
      </p:sp>
      <p:cxnSp>
        <p:nvCxnSpPr>
          <p:cNvPr id="20" name="Connettore diritto 19">
            <a:extLst>
              <a:ext uri="{FF2B5EF4-FFF2-40B4-BE49-F238E27FC236}">
                <a16:creationId xmlns:a16="http://schemas.microsoft.com/office/drawing/2014/main" id="{2A82A958-D505-186E-E6C0-F6466D1E18A1}"/>
              </a:ext>
            </a:extLst>
          </p:cNvPr>
          <p:cNvCxnSpPr>
            <a:cxnSpLocks/>
          </p:cNvCxnSpPr>
          <p:nvPr/>
        </p:nvCxnSpPr>
        <p:spPr>
          <a:xfrm flipH="1">
            <a:off x="6095999" y="2383926"/>
            <a:ext cx="1" cy="2635114"/>
          </a:xfrm>
          <a:prstGeom prst="line">
            <a:avLst/>
          </a:prstGeom>
          <a:ln w="28575">
            <a:solidFill>
              <a:srgbClr val="0070C0"/>
            </a:solidFill>
          </a:ln>
          <a:effectLst>
            <a:outerShdw blurRad="50800" dist="38100" dir="18900000" algn="b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CasellaDiTesto 21">
            <a:extLst>
              <a:ext uri="{FF2B5EF4-FFF2-40B4-BE49-F238E27FC236}">
                <a16:creationId xmlns:a16="http://schemas.microsoft.com/office/drawing/2014/main" id="{36CCB7A4-ADFD-48AD-D241-76CFDECD234C}"/>
              </a:ext>
            </a:extLst>
          </p:cNvPr>
          <p:cNvSpPr txBox="1"/>
          <p:nvPr/>
        </p:nvSpPr>
        <p:spPr>
          <a:xfrm>
            <a:off x="6159747" y="2383926"/>
            <a:ext cx="4894076" cy="1569660"/>
          </a:xfrm>
          <a:prstGeom prst="rect">
            <a:avLst/>
          </a:prstGeom>
          <a:noFill/>
        </p:spPr>
        <p:txBody>
          <a:bodyPr wrap="square" rtlCol="0">
            <a:spAutoFit/>
          </a:bodyPr>
          <a:lstStyle/>
          <a:p>
            <a:pPr marL="0" indent="0" algn="ctr">
              <a:buNone/>
            </a:pPr>
            <a:r>
              <a:rPr lang="it-IT" sz="2400" b="1" dirty="0">
                <a:solidFill>
                  <a:srgbClr val="002060"/>
                </a:solidFill>
                <a:latin typeface="+mj-lt"/>
              </a:rPr>
              <a:t>MOTILITA’ A CONTRAZIONE</a:t>
            </a:r>
            <a:endParaRPr lang="it-IT" sz="2400" b="1" dirty="0">
              <a:solidFill>
                <a:srgbClr val="002060"/>
              </a:solidFill>
              <a:latin typeface="+mj-lt"/>
              <a:sym typeface="Wingdings" panose="05000000000000000000" pitchFamily="2" charset="2"/>
            </a:endParaRPr>
          </a:p>
          <a:p>
            <a:pPr marL="0" indent="0" algn="ctr">
              <a:buNone/>
            </a:pPr>
            <a:r>
              <a:rPr lang="it-IT" b="1" dirty="0">
                <a:solidFill>
                  <a:srgbClr val="002060"/>
                </a:solidFill>
                <a:latin typeface="+mj-lt"/>
                <a:sym typeface="Wingdings" panose="05000000000000000000" pitchFamily="2" charset="2"/>
              </a:rPr>
              <a:t>(</a:t>
            </a:r>
            <a:r>
              <a:rPr lang="en-GB" dirty="0">
                <a:solidFill>
                  <a:srgbClr val="002060"/>
                </a:solidFill>
              </a:rPr>
              <a:t>twitching motility</a:t>
            </a:r>
            <a:r>
              <a:rPr lang="it-IT" b="1" dirty="0">
                <a:solidFill>
                  <a:srgbClr val="002060"/>
                </a:solidFill>
                <a:latin typeface="+mj-lt"/>
                <a:sym typeface="Wingdings" panose="05000000000000000000" pitchFamily="2" charset="2"/>
              </a:rPr>
              <a:t>)</a:t>
            </a:r>
          </a:p>
          <a:p>
            <a:pPr marL="0" indent="0" algn="ctr">
              <a:buNone/>
            </a:pPr>
            <a:endParaRPr lang="it-IT" b="1" dirty="0">
              <a:solidFill>
                <a:srgbClr val="002060"/>
              </a:solidFill>
              <a:latin typeface="+mj-lt"/>
              <a:sym typeface="Wingdings" panose="05000000000000000000" pitchFamily="2" charset="2"/>
            </a:endParaRPr>
          </a:p>
          <a:p>
            <a:pPr marL="285750" indent="-285750">
              <a:buFont typeface="Arial" panose="020B0604020202020204" pitchFamily="34" charset="0"/>
              <a:buChar char="•"/>
            </a:pPr>
            <a:r>
              <a:rPr lang="it-IT" sz="1800" dirty="0">
                <a:latin typeface="+mj-lt"/>
                <a:sym typeface="Wingdings" panose="05000000000000000000" pitchFamily="2" charset="2"/>
              </a:rPr>
              <a:t>Mediata dall’estensione e la contrazione dei pili di tipo IV</a:t>
            </a:r>
          </a:p>
        </p:txBody>
      </p:sp>
      <p:sp>
        <p:nvSpPr>
          <p:cNvPr id="32" name="Rectangle 1">
            <a:extLst>
              <a:ext uri="{FF2B5EF4-FFF2-40B4-BE49-F238E27FC236}">
                <a16:creationId xmlns:a16="http://schemas.microsoft.com/office/drawing/2014/main" id="{BB4C1245-C16D-4CD2-1452-918687401E30}"/>
              </a:ext>
            </a:extLst>
          </p:cNvPr>
          <p:cNvSpPr>
            <a:spLocks noChangeArrowheads="1"/>
          </p:cNvSpPr>
          <p:nvPr/>
        </p:nvSpPr>
        <p:spPr bwMode="auto">
          <a:xfrm>
            <a:off x="822473" y="5190873"/>
            <a:ext cx="1023135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lang="en-US" altLang="en-US" sz="2400" b="1" dirty="0" err="1">
                <a:latin typeface="+mj-lt"/>
              </a:rPr>
              <a:t>F</a:t>
            </a:r>
            <a:r>
              <a:rPr kumimoji="0" lang="en-US" altLang="en-US" sz="2400" b="1" i="0" u="none" strike="noStrike" cap="none" normalizeH="0" baseline="0" dirty="0" err="1">
                <a:ln>
                  <a:noFill/>
                </a:ln>
                <a:solidFill>
                  <a:schemeClr val="tx1"/>
                </a:solidFill>
                <a:effectLst/>
                <a:latin typeface="+mj-lt"/>
              </a:rPr>
              <a:t>avorisce</a:t>
            </a:r>
            <a:r>
              <a:rPr kumimoji="0" lang="en-US" altLang="en-US" sz="2400" b="1" i="0" u="none" strike="noStrike" cap="none" normalizeH="0" baseline="0" dirty="0">
                <a:ln>
                  <a:noFill/>
                </a:ln>
                <a:solidFill>
                  <a:schemeClr val="tx1"/>
                </a:solidFill>
                <a:effectLst/>
                <a:latin typeface="+mj-lt"/>
              </a:rPr>
              <a:t> </a:t>
            </a:r>
            <a:r>
              <a:rPr kumimoji="0" lang="en-US" altLang="en-US" sz="2400" b="1" i="0" u="none" strike="noStrike" cap="none" normalizeH="0" baseline="0" dirty="0" err="1">
                <a:ln>
                  <a:noFill/>
                </a:ln>
                <a:solidFill>
                  <a:schemeClr val="tx1"/>
                </a:solidFill>
                <a:effectLst/>
                <a:latin typeface="+mj-lt"/>
              </a:rPr>
              <a:t>l’adesione</a:t>
            </a:r>
            <a:r>
              <a:rPr kumimoji="0" lang="en-US" altLang="en-US" sz="2400" b="1" i="0" u="none" strike="noStrike" cap="none" normalizeH="0" baseline="0" dirty="0">
                <a:ln>
                  <a:noFill/>
                </a:ln>
                <a:solidFill>
                  <a:schemeClr val="tx1"/>
                </a:solidFill>
                <a:effectLst/>
                <a:latin typeface="+mj-lt"/>
              </a:rPr>
              <a:t> e la </a:t>
            </a:r>
            <a:r>
              <a:rPr kumimoji="0" lang="en-US" altLang="en-US" sz="2400" b="1" i="0" u="none" strike="noStrike" cap="none" normalizeH="0" baseline="0" dirty="0" err="1">
                <a:ln>
                  <a:noFill/>
                </a:ln>
                <a:solidFill>
                  <a:schemeClr val="tx1"/>
                </a:solidFill>
                <a:effectLst/>
                <a:latin typeface="+mj-lt"/>
              </a:rPr>
              <a:t>colonizzazione</a:t>
            </a:r>
            <a:r>
              <a:rPr kumimoji="0" lang="en-US" altLang="en-US" sz="2400" b="0" i="0" u="none" strike="noStrike" cap="none" normalizeH="0" baseline="0" dirty="0">
                <a:ln>
                  <a:noFill/>
                </a:ln>
                <a:solidFill>
                  <a:schemeClr val="tx1"/>
                </a:solidFill>
                <a:effectLst/>
                <a:latin typeface="+mj-lt"/>
              </a:rPr>
              <a:t> di </a:t>
            </a:r>
            <a:r>
              <a:rPr kumimoji="0" lang="en-US" altLang="en-US" sz="2400" b="0" i="0" u="none" strike="noStrike" cap="none" normalizeH="0" baseline="0" dirty="0" err="1">
                <a:ln>
                  <a:noFill/>
                </a:ln>
                <a:solidFill>
                  <a:schemeClr val="tx1"/>
                </a:solidFill>
                <a:effectLst/>
                <a:latin typeface="+mj-lt"/>
              </a:rPr>
              <a:t>superfici</a:t>
            </a:r>
            <a:r>
              <a:rPr kumimoji="0" lang="en-US" altLang="en-US" sz="2400" b="0" i="0" u="none" strike="noStrike" cap="none" normalizeH="0" baseline="0" dirty="0">
                <a:ln>
                  <a:noFill/>
                </a:ln>
                <a:solidFill>
                  <a:schemeClr val="tx1"/>
                </a:solidFill>
                <a:effectLst/>
                <a:latin typeface="+mj-lt"/>
              </a:rPr>
              <a:t> </a:t>
            </a:r>
            <a:r>
              <a:rPr kumimoji="0" lang="en-US" altLang="en-US" sz="2400" b="0" i="0" u="none" strike="noStrike" cap="none" normalizeH="0" baseline="0" dirty="0" err="1">
                <a:ln>
                  <a:noFill/>
                </a:ln>
                <a:solidFill>
                  <a:schemeClr val="tx1"/>
                </a:solidFill>
                <a:effectLst/>
                <a:latin typeface="+mj-lt"/>
              </a:rPr>
              <a:t>abiotiche</a:t>
            </a:r>
            <a:r>
              <a:rPr kumimoji="0" lang="en-US" altLang="en-US" sz="2400" b="0" i="0" u="none" strike="noStrike" cap="none" normalizeH="0" baseline="0" dirty="0">
                <a:ln>
                  <a:noFill/>
                </a:ln>
                <a:solidFill>
                  <a:schemeClr val="tx1"/>
                </a:solidFill>
                <a:effectLst/>
                <a:latin typeface="+mj-lt"/>
              </a:rPr>
              <a:t> (</a:t>
            </a:r>
            <a:r>
              <a:rPr kumimoji="0" lang="en-US" altLang="en-US" sz="2400" b="0" i="0" u="none" strike="noStrike" cap="none" normalizeH="0" baseline="0" dirty="0" err="1">
                <a:ln>
                  <a:noFill/>
                </a:ln>
                <a:solidFill>
                  <a:schemeClr val="tx1"/>
                </a:solidFill>
                <a:effectLst/>
                <a:latin typeface="+mj-lt"/>
              </a:rPr>
              <a:t>cateteri</a:t>
            </a:r>
            <a:r>
              <a:rPr kumimoji="0" lang="en-US" altLang="en-US" sz="2400" b="0" i="0" u="none" strike="noStrike" cap="none" normalizeH="0" baseline="0" dirty="0">
                <a:ln>
                  <a:noFill/>
                </a:ln>
                <a:solidFill>
                  <a:schemeClr val="tx1"/>
                </a:solidFill>
                <a:effectLst/>
                <a:latin typeface="+mj-lt"/>
              </a:rPr>
              <a:t>, </a:t>
            </a:r>
            <a:r>
              <a:rPr kumimoji="0" lang="en-US" altLang="en-US" sz="2400" b="0" i="0" u="none" strike="noStrike" cap="none" normalizeH="0" baseline="0" dirty="0" err="1">
                <a:ln>
                  <a:noFill/>
                </a:ln>
                <a:solidFill>
                  <a:schemeClr val="tx1"/>
                </a:solidFill>
                <a:effectLst/>
                <a:latin typeface="+mj-lt"/>
              </a:rPr>
              <a:t>ventilatori</a:t>
            </a:r>
            <a:r>
              <a:rPr kumimoji="0" lang="en-US" altLang="en-US" sz="2400" b="0" i="0" u="none" strike="noStrike" cap="none" normalizeH="0" baseline="0" dirty="0">
                <a:ln>
                  <a:noFill/>
                </a:ln>
                <a:solidFill>
                  <a:schemeClr val="tx1"/>
                </a:solidFill>
                <a:effectLst/>
                <a:latin typeface="+mj-lt"/>
              </a:rPr>
              <a:t>, </a:t>
            </a:r>
            <a:r>
              <a:rPr kumimoji="0" lang="en-US" altLang="en-US" sz="2400" b="0" i="0" u="none" strike="noStrike" cap="none" normalizeH="0" baseline="0" dirty="0" err="1">
                <a:ln>
                  <a:noFill/>
                </a:ln>
                <a:solidFill>
                  <a:schemeClr val="tx1"/>
                </a:solidFill>
                <a:effectLst/>
                <a:latin typeface="+mj-lt"/>
              </a:rPr>
              <a:t>ecc</a:t>
            </a:r>
            <a:r>
              <a:rPr kumimoji="0" lang="en-US" altLang="en-US" sz="2400" b="0" i="0" u="none" strike="noStrike" cap="none" normalizeH="0" baseline="0" dirty="0">
                <a:ln>
                  <a:noFill/>
                </a:ln>
                <a:solidFill>
                  <a:schemeClr val="tx1"/>
                </a:solidFill>
                <a:effectLst/>
                <a:latin typeface="+mj-lt"/>
              </a:rPr>
              <a:t>.).</a:t>
            </a:r>
          </a:p>
          <a:p>
            <a:pPr marL="0" marR="0" lvl="0" indent="0" algn="l" defTabSz="914400" rtl="0" eaLnBrk="0" fontAlgn="base" latinLnBrk="0" hangingPunct="0">
              <a:lnSpc>
                <a:spcPct val="100000"/>
              </a:lnSpc>
              <a:spcBef>
                <a:spcPct val="0"/>
              </a:spcBef>
              <a:spcAft>
                <a:spcPct val="0"/>
              </a:spcAft>
              <a:buClrTx/>
              <a:buSzTx/>
              <a:tabLst/>
            </a:pPr>
            <a:r>
              <a:rPr kumimoji="0" lang="en-US" altLang="en-US" sz="2400" b="0" i="0" u="none" strike="noStrike" cap="none" normalizeH="0" baseline="0" dirty="0" err="1">
                <a:ln>
                  <a:noFill/>
                </a:ln>
                <a:solidFill>
                  <a:schemeClr val="tx1"/>
                </a:solidFill>
                <a:effectLst/>
                <a:latin typeface="+mj-lt"/>
              </a:rPr>
              <a:t>Contribuisce</a:t>
            </a:r>
            <a:r>
              <a:rPr kumimoji="0" lang="en-US" altLang="en-US" sz="2400" b="0" i="0" u="none" strike="noStrike" cap="none" normalizeH="0" baseline="0" dirty="0">
                <a:ln>
                  <a:noFill/>
                </a:ln>
                <a:solidFill>
                  <a:schemeClr val="tx1"/>
                </a:solidFill>
                <a:effectLst/>
                <a:latin typeface="+mj-lt"/>
              </a:rPr>
              <a:t> </a:t>
            </a:r>
            <a:r>
              <a:rPr kumimoji="0" lang="en-US" altLang="en-US" sz="2400" b="0" i="0" u="none" strike="noStrike" cap="none" normalizeH="0" baseline="0" dirty="0" err="1">
                <a:ln>
                  <a:noFill/>
                </a:ln>
                <a:solidFill>
                  <a:schemeClr val="tx1"/>
                </a:solidFill>
                <a:effectLst/>
                <a:latin typeface="+mj-lt"/>
              </a:rPr>
              <a:t>alla</a:t>
            </a:r>
            <a:r>
              <a:rPr kumimoji="0" lang="en-US" altLang="en-US" sz="2400" b="0" i="0" u="none" strike="noStrike" cap="none" normalizeH="0" baseline="0" dirty="0">
                <a:ln>
                  <a:noFill/>
                </a:ln>
                <a:solidFill>
                  <a:schemeClr val="tx1"/>
                </a:solidFill>
                <a:effectLst/>
                <a:latin typeface="+mj-lt"/>
              </a:rPr>
              <a:t> </a:t>
            </a:r>
            <a:r>
              <a:rPr kumimoji="0" lang="en-US" altLang="en-US" sz="2400" b="1" i="0" u="none" strike="noStrike" cap="none" normalizeH="0" baseline="0" dirty="0" err="1">
                <a:ln>
                  <a:noFill/>
                </a:ln>
                <a:solidFill>
                  <a:schemeClr val="tx1"/>
                </a:solidFill>
                <a:effectLst/>
                <a:latin typeface="+mj-lt"/>
              </a:rPr>
              <a:t>formazione</a:t>
            </a:r>
            <a:r>
              <a:rPr kumimoji="0" lang="en-US" altLang="en-US" sz="2400" b="1" i="0" u="none" strike="noStrike" cap="none" normalizeH="0" baseline="0" dirty="0">
                <a:ln>
                  <a:noFill/>
                </a:ln>
                <a:solidFill>
                  <a:schemeClr val="tx1"/>
                </a:solidFill>
                <a:effectLst/>
                <a:latin typeface="+mj-lt"/>
              </a:rPr>
              <a:t> del biofilm</a:t>
            </a:r>
            <a:r>
              <a:rPr kumimoji="0" lang="en-US" altLang="en-US" sz="2400" b="0" i="0" u="none" strike="noStrike" cap="none" normalizeH="0" baseline="0" dirty="0">
                <a:ln>
                  <a:noFill/>
                </a:ln>
                <a:solidFill>
                  <a:schemeClr val="tx1"/>
                </a:solidFill>
                <a:effectLst/>
                <a:latin typeface="+mj-lt"/>
              </a:rPr>
              <a:t>, </a:t>
            </a:r>
            <a:r>
              <a:rPr kumimoji="0" lang="en-US" altLang="en-US" sz="2400" b="0" i="0" u="none" strike="noStrike" cap="none" normalizeH="0" baseline="0" dirty="0" err="1">
                <a:ln>
                  <a:noFill/>
                </a:ln>
                <a:solidFill>
                  <a:schemeClr val="tx1"/>
                </a:solidFill>
                <a:effectLst/>
                <a:latin typeface="+mj-lt"/>
              </a:rPr>
              <a:t>aumentando</a:t>
            </a:r>
            <a:r>
              <a:rPr kumimoji="0" lang="en-US" altLang="en-US" sz="2400" b="0" i="0" u="none" strike="noStrike" cap="none" normalizeH="0" baseline="0" dirty="0">
                <a:ln>
                  <a:noFill/>
                </a:ln>
                <a:solidFill>
                  <a:schemeClr val="tx1"/>
                </a:solidFill>
                <a:effectLst/>
                <a:latin typeface="+mj-lt"/>
              </a:rPr>
              <a:t> la </a:t>
            </a:r>
            <a:r>
              <a:rPr kumimoji="0" lang="en-US" altLang="en-US" sz="2400" b="0" i="0" u="none" strike="noStrike" cap="none" normalizeH="0" baseline="0" dirty="0" err="1">
                <a:ln>
                  <a:noFill/>
                </a:ln>
                <a:solidFill>
                  <a:schemeClr val="tx1"/>
                </a:solidFill>
                <a:effectLst/>
                <a:latin typeface="+mj-lt"/>
              </a:rPr>
              <a:t>tolleranza</a:t>
            </a:r>
            <a:r>
              <a:rPr kumimoji="0" lang="en-US" altLang="en-US" sz="2400" b="0" i="0" u="none" strike="noStrike" cap="none" normalizeH="0" baseline="0" dirty="0">
                <a:ln>
                  <a:noFill/>
                </a:ln>
                <a:solidFill>
                  <a:schemeClr val="tx1"/>
                </a:solidFill>
                <a:effectLst/>
                <a:latin typeface="+mj-lt"/>
              </a:rPr>
              <a:t> </a:t>
            </a:r>
            <a:r>
              <a:rPr kumimoji="0" lang="en-US" altLang="en-US" sz="2400" b="0" i="0" u="none" strike="noStrike" cap="none" normalizeH="0" baseline="0" dirty="0" err="1">
                <a:ln>
                  <a:noFill/>
                </a:ln>
                <a:solidFill>
                  <a:schemeClr val="tx1"/>
                </a:solidFill>
                <a:effectLst/>
                <a:latin typeface="+mj-lt"/>
              </a:rPr>
              <a:t>agli</a:t>
            </a:r>
            <a:r>
              <a:rPr kumimoji="0" lang="en-US" altLang="en-US" sz="2400" b="0" i="0" u="none" strike="noStrike" cap="none" normalizeH="0" baseline="0" dirty="0">
                <a:ln>
                  <a:noFill/>
                </a:ln>
                <a:solidFill>
                  <a:schemeClr val="tx1"/>
                </a:solidFill>
                <a:effectLst/>
                <a:latin typeface="+mj-lt"/>
              </a:rPr>
              <a:t> </a:t>
            </a:r>
            <a:r>
              <a:rPr kumimoji="0" lang="en-US" altLang="en-US" sz="2400" b="0" i="0" u="none" strike="noStrike" cap="none" normalizeH="0" baseline="0" dirty="0" err="1">
                <a:ln>
                  <a:noFill/>
                </a:ln>
                <a:solidFill>
                  <a:schemeClr val="tx1"/>
                </a:solidFill>
                <a:effectLst/>
                <a:latin typeface="+mj-lt"/>
              </a:rPr>
              <a:t>antibiotici</a:t>
            </a:r>
            <a:r>
              <a:rPr kumimoji="0" lang="en-US" altLang="en-US" sz="2400" b="0" i="0" u="none" strike="noStrike" cap="none" normalizeH="0" baseline="0" dirty="0">
                <a:ln>
                  <a:noFill/>
                </a:ln>
                <a:solidFill>
                  <a:schemeClr val="tx1"/>
                </a:solidFill>
                <a:effectLst/>
                <a:latin typeface="+mj-lt"/>
              </a:rPr>
              <a:t>.</a:t>
            </a:r>
          </a:p>
        </p:txBody>
      </p:sp>
    </p:spTree>
    <p:extLst>
      <p:ext uri="{BB962C8B-B14F-4D97-AF65-F5344CB8AC3E}">
        <p14:creationId xmlns:p14="http://schemas.microsoft.com/office/powerpoint/2010/main" val="20280177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3F4298-0D81-58F7-F986-626984F55D5C}"/>
              </a:ext>
            </a:extLst>
          </p:cNvPr>
          <p:cNvSpPr>
            <a:spLocks noGrp="1"/>
          </p:cNvSpPr>
          <p:nvPr>
            <p:ph type="title"/>
          </p:nvPr>
        </p:nvSpPr>
        <p:spPr/>
        <p:txBody>
          <a:bodyPr/>
          <a:lstStyle/>
          <a:p>
            <a:endParaRPr lang="en-GB"/>
          </a:p>
        </p:txBody>
      </p:sp>
      <p:pic>
        <p:nvPicPr>
          <p:cNvPr id="4" name="Picture 4" descr="Fig. 1">
            <a:extLst>
              <a:ext uri="{FF2B5EF4-FFF2-40B4-BE49-F238E27FC236}">
                <a16:creationId xmlns:a16="http://schemas.microsoft.com/office/drawing/2014/main" id="{1BD3481E-DFC0-58B2-FF0E-20A2C772E1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5453" y="241899"/>
            <a:ext cx="3668110" cy="5044966"/>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A9B6CEE5-928C-2CC3-9A4A-DD93E464CC0A}"/>
              </a:ext>
            </a:extLst>
          </p:cNvPr>
          <p:cNvSpPr txBox="1"/>
          <p:nvPr/>
        </p:nvSpPr>
        <p:spPr>
          <a:xfrm>
            <a:off x="7846492" y="5315747"/>
            <a:ext cx="4129548" cy="1754326"/>
          </a:xfrm>
          <a:prstGeom prst="rect">
            <a:avLst/>
          </a:prstGeom>
          <a:noFill/>
        </p:spPr>
        <p:txBody>
          <a:bodyPr wrap="square" rtlCol="0">
            <a:spAutoFit/>
          </a:bodyPr>
          <a:lstStyle/>
          <a:p>
            <a:pPr algn="just"/>
            <a:r>
              <a:rPr lang="en-GB" sz="1000" b="1" i="0" dirty="0">
                <a:solidFill>
                  <a:srgbClr val="1B1B1B"/>
                </a:solidFill>
                <a:effectLst/>
                <a:latin typeface="Source Sans Pro Web"/>
              </a:rPr>
              <a:t>Fig. 1.</a:t>
            </a:r>
            <a:r>
              <a:rPr lang="en-GB" sz="1000" b="0" i="0" dirty="0">
                <a:solidFill>
                  <a:srgbClr val="1B1B1B"/>
                </a:solidFill>
                <a:effectLst/>
                <a:latin typeface="Source Sans Pro Web"/>
              </a:rPr>
              <a:t> (</a:t>
            </a:r>
            <a:r>
              <a:rPr lang="en-GB" sz="1000" b="1" i="0" dirty="0">
                <a:solidFill>
                  <a:srgbClr val="1B1B1B"/>
                </a:solidFill>
                <a:effectLst/>
                <a:latin typeface="Source Sans Pro Web"/>
              </a:rPr>
              <a:t>A</a:t>
            </a:r>
            <a:r>
              <a:rPr lang="en-GB" sz="1000" b="0" i="0" dirty="0">
                <a:solidFill>
                  <a:srgbClr val="1B1B1B"/>
                </a:solidFill>
                <a:effectLst/>
                <a:latin typeface="Source Sans Pro Web"/>
              </a:rPr>
              <a:t>) Sequence and helical wheel representation of amphipathic structures of </a:t>
            </a:r>
            <a:r>
              <a:rPr lang="en-GB" sz="1000" b="0" i="0" dirty="0" err="1">
                <a:solidFill>
                  <a:srgbClr val="1B1B1B"/>
                </a:solidFill>
                <a:effectLst/>
                <a:latin typeface="Source Sans Pro Web"/>
              </a:rPr>
              <a:t>Cnd</a:t>
            </a:r>
            <a:r>
              <a:rPr lang="en-GB" sz="1000" b="0" i="0" dirty="0">
                <a:solidFill>
                  <a:srgbClr val="1B1B1B"/>
                </a:solidFill>
                <a:effectLst/>
                <a:latin typeface="Source Sans Pro Web"/>
              </a:rPr>
              <a:t> and its mutants using </a:t>
            </a:r>
            <a:r>
              <a:rPr lang="en-GB" sz="1000" b="0" i="0" dirty="0" err="1">
                <a:solidFill>
                  <a:srgbClr val="1B1B1B"/>
                </a:solidFill>
                <a:effectLst/>
                <a:latin typeface="Source Sans Pro Web"/>
              </a:rPr>
              <a:t>HeliQuest</a:t>
            </a:r>
            <a:r>
              <a:rPr lang="en-GB" sz="1000" b="0" i="0" dirty="0">
                <a:solidFill>
                  <a:srgbClr val="1B1B1B"/>
                </a:solidFill>
                <a:effectLst/>
                <a:latin typeface="Source Sans Pro Web"/>
              </a:rPr>
              <a:t> (</a:t>
            </a:r>
            <a:r>
              <a:rPr lang="en-GB" sz="1000" b="0" i="0" u="sng" dirty="0">
                <a:solidFill>
                  <a:srgbClr val="005EA2"/>
                </a:solidFill>
                <a:effectLst/>
                <a:latin typeface="Source Sans Pro Web"/>
                <a:hlinkClick r:id="rId3"/>
              </a:rPr>
              <a:t>http://heliquest.ipmc.cnrs.fr</a:t>
            </a:r>
            <a:r>
              <a:rPr lang="en-GB" sz="1000" b="0" i="0" dirty="0">
                <a:solidFill>
                  <a:srgbClr val="1B1B1B"/>
                </a:solidFill>
                <a:effectLst/>
                <a:latin typeface="Source Sans Pro Web"/>
              </a:rPr>
              <a:t>). The arrows indicate the magnitude and direction of the hydrophobic moment (</a:t>
            </a:r>
            <a:r>
              <a:rPr lang="en-GB" sz="1000" b="0" i="1" dirty="0" err="1">
                <a:solidFill>
                  <a:srgbClr val="1B1B1B"/>
                </a:solidFill>
                <a:effectLst/>
                <a:latin typeface="Source Sans Pro Web"/>
              </a:rPr>
              <a:t>μ</a:t>
            </a:r>
            <a:r>
              <a:rPr lang="en-GB" sz="1000" b="0" i="0" baseline="-25000" dirty="0" err="1">
                <a:solidFill>
                  <a:srgbClr val="1B1B1B"/>
                </a:solidFill>
                <a:effectLst/>
                <a:latin typeface="Source Sans Pro Web"/>
              </a:rPr>
              <a:t>H</a:t>
            </a:r>
            <a:r>
              <a:rPr lang="en-GB" sz="1000" b="0" i="0" dirty="0">
                <a:solidFill>
                  <a:srgbClr val="1B1B1B"/>
                </a:solidFill>
                <a:effectLst/>
                <a:latin typeface="Source Sans Pro Web"/>
              </a:rPr>
              <a:t>). Nonpolar and aromatic residues are yellow, charged residues are blue, polar uncharged residues are indigo, and </a:t>
            </a:r>
            <a:r>
              <a:rPr lang="en-GB" sz="1000" b="0" i="0" dirty="0" err="1">
                <a:solidFill>
                  <a:srgbClr val="1B1B1B"/>
                </a:solidFill>
                <a:effectLst/>
                <a:latin typeface="Source Sans Pro Web"/>
              </a:rPr>
              <a:t>glycines</a:t>
            </a:r>
            <a:r>
              <a:rPr lang="en-GB" sz="1000" b="0" i="0" dirty="0">
                <a:solidFill>
                  <a:srgbClr val="1B1B1B"/>
                </a:solidFill>
                <a:effectLst/>
                <a:latin typeface="Source Sans Pro Web"/>
              </a:rPr>
              <a:t> are </a:t>
            </a:r>
            <a:r>
              <a:rPr lang="en-GB" sz="1000" b="0" i="0" dirty="0" err="1">
                <a:solidFill>
                  <a:srgbClr val="1B1B1B"/>
                </a:solidFill>
                <a:effectLst/>
                <a:latin typeface="Source Sans Pro Web"/>
              </a:rPr>
              <a:t>gray</a:t>
            </a:r>
            <a:r>
              <a:rPr lang="en-GB" sz="1000" b="0" i="0" dirty="0">
                <a:solidFill>
                  <a:srgbClr val="1B1B1B"/>
                </a:solidFill>
                <a:effectLst/>
                <a:latin typeface="Source Sans Pro Web"/>
              </a:rPr>
              <a:t>. (</a:t>
            </a:r>
            <a:r>
              <a:rPr lang="en-GB" sz="1000" b="1" i="0" dirty="0">
                <a:solidFill>
                  <a:srgbClr val="1B1B1B"/>
                </a:solidFill>
                <a:effectLst/>
                <a:latin typeface="Source Sans Pro Web"/>
              </a:rPr>
              <a:t>B</a:t>
            </a:r>
            <a:r>
              <a:rPr lang="en-GB" sz="1000" b="0" i="0" dirty="0">
                <a:solidFill>
                  <a:srgbClr val="1B1B1B"/>
                </a:solidFill>
                <a:effectLst/>
                <a:latin typeface="Source Sans Pro Web"/>
              </a:rPr>
              <a:t>) Representative </a:t>
            </a:r>
            <a:r>
              <a:rPr lang="en-GB" sz="1000" b="1" i="0" dirty="0">
                <a:solidFill>
                  <a:srgbClr val="1B1B1B"/>
                </a:solidFill>
                <a:effectLst/>
                <a:latin typeface="Source Sans Pro Web"/>
              </a:rPr>
              <a:t>NMR structure of </a:t>
            </a:r>
            <a:r>
              <a:rPr lang="en-GB" sz="1000" b="1" i="0" dirty="0" err="1">
                <a:solidFill>
                  <a:srgbClr val="1B1B1B"/>
                </a:solidFill>
                <a:effectLst/>
                <a:latin typeface="Source Sans Pro Web"/>
              </a:rPr>
              <a:t>Cnd</a:t>
            </a:r>
            <a:r>
              <a:rPr lang="en-GB" sz="1000" b="1" i="0" dirty="0">
                <a:solidFill>
                  <a:srgbClr val="1B1B1B"/>
                </a:solidFill>
                <a:effectLst/>
                <a:latin typeface="Source Sans Pro Web"/>
              </a:rPr>
              <a:t> </a:t>
            </a:r>
            <a:r>
              <a:rPr lang="en-GB" sz="1000" b="0" i="0" dirty="0">
                <a:solidFill>
                  <a:srgbClr val="1B1B1B"/>
                </a:solidFill>
                <a:effectLst/>
                <a:latin typeface="Source Sans Pro Web"/>
              </a:rPr>
              <a:t>obtained in DPC micelles showing the asymmetric distribution of the amino acids to form an </a:t>
            </a:r>
            <a:r>
              <a:rPr lang="en-GB" sz="1000" b="1" i="0" dirty="0">
                <a:solidFill>
                  <a:srgbClr val="1B1B1B"/>
                </a:solidFill>
                <a:effectLst/>
                <a:latin typeface="Source Sans Pro Web"/>
              </a:rPr>
              <a:t>amphipathic helix</a:t>
            </a:r>
            <a:r>
              <a:rPr lang="en-GB" sz="1000" b="0" i="0" dirty="0">
                <a:solidFill>
                  <a:srgbClr val="1B1B1B"/>
                </a:solidFill>
                <a:effectLst/>
                <a:latin typeface="Source Sans Pro Web"/>
              </a:rPr>
              <a:t>. (</a:t>
            </a:r>
            <a:r>
              <a:rPr lang="en-GB" sz="1000" b="0" i="0" dirty="0" err="1">
                <a:solidFill>
                  <a:srgbClr val="1B1B1B"/>
                </a:solidFill>
                <a:effectLst/>
                <a:latin typeface="Arial" panose="020B0604020202020204" pitchFamily="34" charset="0"/>
                <a:cs typeface="Arial" panose="020B0604020202020204" pitchFamily="34" charset="0"/>
              </a:rPr>
              <a:t>Olivieri</a:t>
            </a:r>
            <a:r>
              <a:rPr lang="en-GB" sz="1000" b="0" i="0" dirty="0">
                <a:solidFill>
                  <a:srgbClr val="1B1B1B"/>
                </a:solidFill>
                <a:effectLst/>
                <a:latin typeface="Arial" panose="020B0604020202020204" pitchFamily="34" charset="0"/>
                <a:cs typeface="Arial" panose="020B0604020202020204" pitchFamily="34" charset="0"/>
              </a:rPr>
              <a:t> C et al., 2018</a:t>
            </a:r>
            <a:r>
              <a:rPr lang="en-GB" sz="1000" b="0" i="0" dirty="0">
                <a:solidFill>
                  <a:srgbClr val="1B1B1B"/>
                </a:solidFill>
                <a:effectLst/>
                <a:latin typeface="Source Sans Pro Web"/>
              </a:rPr>
              <a:t>)</a:t>
            </a:r>
          </a:p>
          <a:p>
            <a:endParaRPr lang="en-GB" dirty="0"/>
          </a:p>
        </p:txBody>
      </p:sp>
      <p:grpSp>
        <p:nvGrpSpPr>
          <p:cNvPr id="6" name="Gruppo 5">
            <a:extLst>
              <a:ext uri="{FF2B5EF4-FFF2-40B4-BE49-F238E27FC236}">
                <a16:creationId xmlns:a16="http://schemas.microsoft.com/office/drawing/2014/main" id="{837A7E11-3DAA-E8D9-35C0-03DA357D679D}"/>
              </a:ext>
            </a:extLst>
          </p:cNvPr>
          <p:cNvGrpSpPr/>
          <p:nvPr/>
        </p:nvGrpSpPr>
        <p:grpSpPr>
          <a:xfrm>
            <a:off x="281861" y="0"/>
            <a:ext cx="7564281" cy="2862322"/>
            <a:chOff x="281861" y="0"/>
            <a:chExt cx="7564281" cy="2862322"/>
          </a:xfrm>
        </p:grpSpPr>
        <p:sp>
          <p:nvSpPr>
            <p:cNvPr id="7" name="Textfeld 2">
              <a:extLst>
                <a:ext uri="{FF2B5EF4-FFF2-40B4-BE49-F238E27FC236}">
                  <a16:creationId xmlns:a16="http://schemas.microsoft.com/office/drawing/2014/main" id="{700237A4-FBE4-4567-E30E-52173D5D3939}"/>
                </a:ext>
              </a:extLst>
            </p:cNvPr>
            <p:cNvSpPr txBox="1"/>
            <p:nvPr/>
          </p:nvSpPr>
          <p:spPr>
            <a:xfrm>
              <a:off x="281861" y="0"/>
              <a:ext cx="7564281" cy="2862322"/>
            </a:xfrm>
            <a:prstGeom prst="rect">
              <a:avLst/>
            </a:prstGeom>
            <a:noFill/>
          </p:spPr>
          <p:txBody>
            <a:bodyPr wrap="square">
              <a:spAutoFit/>
            </a:bodyPr>
            <a:lstStyle/>
            <a:p>
              <a:pPr>
                <a:buNone/>
              </a:pPr>
              <a:r>
                <a:rPr lang="de-DE" sz="4000" b="1" dirty="0">
                  <a:effectLst/>
                  <a:latin typeface="+mj-lt"/>
                  <a:ea typeface="Times New Roman" panose="02020603050405020304" pitchFamily="18" charset="0"/>
                  <a:cs typeface="Arial" panose="020B0604020202020204" pitchFamily="34" charset="0"/>
                </a:rPr>
                <a:t>KHS-</a:t>
              </a:r>
              <a:r>
                <a:rPr lang="de-DE" sz="4000" b="1" dirty="0" err="1">
                  <a:effectLst/>
                  <a:latin typeface="+mj-lt"/>
                  <a:ea typeface="Times New Roman" panose="02020603050405020304" pitchFamily="18" charset="0"/>
                  <a:cs typeface="Arial" panose="020B0604020202020204" pitchFamily="34" charset="0"/>
                </a:rPr>
                <a:t>Cnd</a:t>
              </a:r>
              <a:r>
                <a:rPr lang="de-DE" sz="4000" b="1" dirty="0">
                  <a:effectLst/>
                  <a:latin typeface="+mj-lt"/>
                  <a:ea typeface="Times New Roman" panose="02020603050405020304" pitchFamily="18" charset="0"/>
                  <a:cs typeface="Arial" panose="020B0604020202020204" pitchFamily="34" charset="0"/>
                </a:rPr>
                <a:t> </a:t>
              </a:r>
              <a:r>
                <a:rPr lang="de-DE" sz="4000" b="1" dirty="0" err="1">
                  <a:effectLst/>
                  <a:latin typeface="+mj-lt"/>
                  <a:ea typeface="Times New Roman" panose="02020603050405020304" pitchFamily="18" charset="0"/>
                  <a:cs typeface="Arial" panose="020B0604020202020204" pitchFamily="34" charset="0"/>
                </a:rPr>
                <a:t>peptide</a:t>
              </a:r>
              <a:endParaRPr lang="de-DE" sz="4000" b="1" dirty="0">
                <a:effectLst/>
                <a:latin typeface="+mj-lt"/>
                <a:ea typeface="Times New Roman" panose="02020603050405020304" pitchFamily="18" charset="0"/>
                <a:cs typeface="Arial" panose="020B0604020202020204" pitchFamily="34" charset="0"/>
              </a:endParaRPr>
            </a:p>
            <a:p>
              <a:pPr>
                <a:buNone/>
              </a:pPr>
              <a:r>
                <a:rPr lang="de-DE" sz="2800" b="1" dirty="0">
                  <a:latin typeface="Arial" panose="020B0604020202020204" pitchFamily="34" charset="0"/>
                  <a:ea typeface="Times New Roman" panose="02020603050405020304" pitchFamily="18" charset="0"/>
                  <a:cs typeface="Arial" panose="020B0604020202020204" pitchFamily="34" charset="0"/>
                </a:rPr>
                <a:t>	 </a:t>
              </a:r>
            </a:p>
            <a:p>
              <a:pPr algn="ctr">
                <a:buNone/>
              </a:pPr>
              <a:br>
                <a:rPr lang="de-DE" sz="2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br>
              <a:r>
                <a:rPr lang="de-DE" sz="2800" b="1" dirty="0">
                  <a:effectLst/>
                  <a:latin typeface="Arial" panose="020B0604020202020204" pitchFamily="34" charset="0"/>
                  <a:ea typeface="Times New Roman" panose="02020603050405020304" pitchFamily="18" charset="0"/>
                  <a:cs typeface="Arial" panose="020B0604020202020204" pitchFamily="34" charset="0"/>
                </a:rPr>
                <a:t>- </a:t>
              </a:r>
              <a:r>
                <a:rPr lang="de-DE" sz="2800" b="1" dirty="0" err="1">
                  <a:effectLst/>
                  <a:latin typeface="Arial" panose="020B0604020202020204" pitchFamily="34" charset="0"/>
                  <a:ea typeface="Times New Roman" panose="02020603050405020304" pitchFamily="18" charset="0"/>
                  <a:cs typeface="Arial" panose="020B0604020202020204" pitchFamily="34" charset="0"/>
                </a:rPr>
                <a:t>Sequence</a:t>
              </a:r>
              <a:r>
                <a:rPr lang="de-DE" sz="2800" b="1" dirty="0">
                  <a:effectLst/>
                  <a:latin typeface="Arial" panose="020B0604020202020204" pitchFamily="34" charset="0"/>
                  <a:ea typeface="Times New Roman" panose="02020603050405020304" pitchFamily="18" charset="0"/>
                  <a:cs typeface="Arial" panose="020B0604020202020204" pitchFamily="34" charset="0"/>
                </a:rPr>
                <a:t>: </a:t>
              </a:r>
              <a:r>
                <a:rPr lang="de-DE" sz="2800" dirty="0">
                  <a:effectLst/>
                  <a:latin typeface="Arial" panose="020B0604020202020204" pitchFamily="34" charset="0"/>
                  <a:ea typeface="Times New Roman" panose="02020603050405020304" pitchFamily="18" charset="0"/>
                  <a:cs typeface="Arial" panose="020B0604020202020204" pitchFamily="34" charset="0"/>
                </a:rPr>
                <a:t>WFGKLYRGITKVVKKVKGLLKG </a:t>
              </a:r>
              <a:r>
                <a:rPr lang="de-DE" sz="2800" dirty="0">
                  <a:effectLst/>
                  <a:latin typeface="+mj-lt"/>
                  <a:ea typeface="Times New Roman" panose="02020603050405020304" pitchFamily="18" charset="0"/>
                  <a:cs typeface="Arial" panose="020B0604020202020204" pitchFamily="34" charset="0"/>
                </a:rPr>
                <a:t>(22aa)</a:t>
              </a:r>
            </a:p>
            <a:p>
              <a:pPr marL="285750" indent="-285750">
                <a:buFontTx/>
                <a:buChar char="-"/>
              </a:pPr>
              <a:r>
                <a:rPr lang="de-DE" sz="2800" b="1" dirty="0">
                  <a:effectLst/>
                  <a:latin typeface="+mj-lt"/>
                  <a:ea typeface="Times New Roman" panose="02020603050405020304" pitchFamily="18" charset="0"/>
                  <a:cs typeface="Arial" panose="020B0604020202020204" pitchFamily="34" charset="0"/>
                </a:rPr>
                <a:t>Net </a:t>
              </a:r>
              <a:r>
                <a:rPr lang="de-DE" sz="2800" b="1" dirty="0" err="1">
                  <a:effectLst/>
                  <a:latin typeface="+mj-lt"/>
                  <a:ea typeface="Times New Roman" panose="02020603050405020304" pitchFamily="18" charset="0"/>
                  <a:cs typeface="Arial" panose="020B0604020202020204" pitchFamily="34" charset="0"/>
                </a:rPr>
                <a:t>charge</a:t>
              </a:r>
              <a:r>
                <a:rPr lang="de-DE" sz="2800" b="1" dirty="0">
                  <a:effectLst/>
                  <a:latin typeface="+mj-lt"/>
                  <a:ea typeface="Times New Roman" panose="02020603050405020304" pitchFamily="18" charset="0"/>
                  <a:cs typeface="Arial" panose="020B0604020202020204" pitchFamily="34" charset="0"/>
                </a:rPr>
                <a:t>: </a:t>
              </a:r>
              <a:r>
                <a:rPr lang="de-DE" sz="2800" b="1" dirty="0">
                  <a:solidFill>
                    <a:srgbClr val="FF0000"/>
                  </a:solidFill>
                  <a:effectLst/>
                  <a:latin typeface="+mj-lt"/>
                  <a:ea typeface="Times New Roman" panose="02020603050405020304" pitchFamily="18" charset="0"/>
                  <a:cs typeface="Arial" panose="020B0604020202020204" pitchFamily="34" charset="0"/>
                </a:rPr>
                <a:t>+7</a:t>
              </a:r>
              <a:endParaRPr lang="de-DE" sz="2800" dirty="0">
                <a:latin typeface="+mj-lt"/>
                <a:ea typeface="Times New Roman" panose="02020603050405020304" pitchFamily="18" charset="0"/>
                <a:cs typeface="Arial" panose="020B0604020202020204" pitchFamily="34" charset="0"/>
              </a:endParaRPr>
            </a:p>
          </p:txBody>
        </p:sp>
        <p:grpSp>
          <p:nvGrpSpPr>
            <p:cNvPr id="8" name="Gruppo 7">
              <a:extLst>
                <a:ext uri="{FF2B5EF4-FFF2-40B4-BE49-F238E27FC236}">
                  <a16:creationId xmlns:a16="http://schemas.microsoft.com/office/drawing/2014/main" id="{0B5C71DD-AD03-C7D6-4028-C8DA0E6A74A4}"/>
                </a:ext>
              </a:extLst>
            </p:cNvPr>
            <p:cNvGrpSpPr/>
            <p:nvPr/>
          </p:nvGrpSpPr>
          <p:grpSpPr>
            <a:xfrm>
              <a:off x="3241836" y="1084097"/>
              <a:ext cx="4156975" cy="547804"/>
              <a:chOff x="3241836" y="1084097"/>
              <a:chExt cx="4156975" cy="547804"/>
            </a:xfrm>
          </p:grpSpPr>
          <p:sp>
            <p:nvSpPr>
              <p:cNvPr id="9" name="CasellaDiTesto 8">
                <a:extLst>
                  <a:ext uri="{FF2B5EF4-FFF2-40B4-BE49-F238E27FC236}">
                    <a16:creationId xmlns:a16="http://schemas.microsoft.com/office/drawing/2014/main" id="{23234F24-2D2D-4E6E-5347-281606C7CC31}"/>
                  </a:ext>
                </a:extLst>
              </p:cNvPr>
              <p:cNvSpPr txBox="1"/>
              <p:nvPr/>
            </p:nvSpPr>
            <p:spPr>
              <a:xfrm>
                <a:off x="3241836" y="1084097"/>
                <a:ext cx="344129" cy="523220"/>
              </a:xfrm>
              <a:prstGeom prst="rect">
                <a:avLst/>
              </a:prstGeom>
              <a:noFill/>
            </p:spPr>
            <p:txBody>
              <a:bodyPr wrap="square" rtlCol="0">
                <a:spAutoFit/>
              </a:bodyPr>
              <a:lstStyle/>
              <a:p>
                <a:r>
                  <a:rPr lang="it-IT" sz="2800" b="1" dirty="0">
                    <a:solidFill>
                      <a:srgbClr val="FF0000"/>
                    </a:solidFill>
                    <a:latin typeface="Arial" panose="020B0604020202020204" pitchFamily="34" charset="0"/>
                    <a:cs typeface="Arial" panose="020B0604020202020204" pitchFamily="34" charset="0"/>
                  </a:rPr>
                  <a:t>+</a:t>
                </a:r>
                <a:endParaRPr lang="en-GB" sz="2800" b="1" dirty="0">
                  <a:solidFill>
                    <a:srgbClr val="FF0000"/>
                  </a:solidFill>
                  <a:latin typeface="Arial" panose="020B0604020202020204" pitchFamily="34" charset="0"/>
                  <a:cs typeface="Arial" panose="020B0604020202020204" pitchFamily="34" charset="0"/>
                </a:endParaRPr>
              </a:p>
            </p:txBody>
          </p:sp>
          <p:sp>
            <p:nvSpPr>
              <p:cNvPr id="10" name="CasellaDiTesto 9">
                <a:extLst>
                  <a:ext uri="{FF2B5EF4-FFF2-40B4-BE49-F238E27FC236}">
                    <a16:creationId xmlns:a16="http://schemas.microsoft.com/office/drawing/2014/main" id="{FE96D6F5-F6DC-C129-6A83-F03A80801811}"/>
                  </a:ext>
                </a:extLst>
              </p:cNvPr>
              <p:cNvSpPr txBox="1"/>
              <p:nvPr/>
            </p:nvSpPr>
            <p:spPr>
              <a:xfrm>
                <a:off x="3872272" y="1084097"/>
                <a:ext cx="344129" cy="523220"/>
              </a:xfrm>
              <a:prstGeom prst="rect">
                <a:avLst/>
              </a:prstGeom>
              <a:noFill/>
            </p:spPr>
            <p:txBody>
              <a:bodyPr wrap="square" rtlCol="0">
                <a:spAutoFit/>
              </a:bodyPr>
              <a:lstStyle/>
              <a:p>
                <a:r>
                  <a:rPr lang="it-IT" sz="2800" b="1" dirty="0">
                    <a:solidFill>
                      <a:srgbClr val="FF0000"/>
                    </a:solidFill>
                    <a:latin typeface="Arial" panose="020B0604020202020204" pitchFamily="34" charset="0"/>
                    <a:cs typeface="Arial" panose="020B0604020202020204" pitchFamily="34" charset="0"/>
                  </a:rPr>
                  <a:t>+</a:t>
                </a:r>
                <a:endParaRPr lang="en-GB" sz="2800" b="1" dirty="0">
                  <a:solidFill>
                    <a:srgbClr val="FF0000"/>
                  </a:solidFill>
                  <a:latin typeface="Arial" panose="020B0604020202020204" pitchFamily="34" charset="0"/>
                  <a:cs typeface="Arial" panose="020B0604020202020204" pitchFamily="34" charset="0"/>
                </a:endParaRPr>
              </a:p>
            </p:txBody>
          </p:sp>
          <p:sp>
            <p:nvSpPr>
              <p:cNvPr id="11" name="CasellaDiTesto 10">
                <a:extLst>
                  <a:ext uri="{FF2B5EF4-FFF2-40B4-BE49-F238E27FC236}">
                    <a16:creationId xmlns:a16="http://schemas.microsoft.com/office/drawing/2014/main" id="{6209A521-6E9A-A233-20FE-C00E5FEEC92C}"/>
                  </a:ext>
                </a:extLst>
              </p:cNvPr>
              <p:cNvSpPr txBox="1"/>
              <p:nvPr/>
            </p:nvSpPr>
            <p:spPr>
              <a:xfrm>
                <a:off x="4721590" y="1100784"/>
                <a:ext cx="344129" cy="523220"/>
              </a:xfrm>
              <a:prstGeom prst="rect">
                <a:avLst/>
              </a:prstGeom>
              <a:noFill/>
            </p:spPr>
            <p:txBody>
              <a:bodyPr wrap="square" rtlCol="0">
                <a:spAutoFit/>
              </a:bodyPr>
              <a:lstStyle/>
              <a:p>
                <a:r>
                  <a:rPr lang="it-IT" sz="2800" b="1" dirty="0">
                    <a:solidFill>
                      <a:srgbClr val="FF0000"/>
                    </a:solidFill>
                    <a:latin typeface="Arial" panose="020B0604020202020204" pitchFamily="34" charset="0"/>
                    <a:cs typeface="Arial" panose="020B0604020202020204" pitchFamily="34" charset="0"/>
                  </a:rPr>
                  <a:t>+</a:t>
                </a:r>
                <a:endParaRPr lang="en-GB" sz="2800" b="1" dirty="0">
                  <a:solidFill>
                    <a:srgbClr val="FF0000"/>
                  </a:solidFill>
                  <a:latin typeface="Arial" panose="020B060402020202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039D6A7B-DAAB-482A-4041-27110BB68454}"/>
                  </a:ext>
                </a:extLst>
              </p:cNvPr>
              <p:cNvSpPr txBox="1"/>
              <p:nvPr/>
            </p:nvSpPr>
            <p:spPr>
              <a:xfrm>
                <a:off x="5440085" y="1108681"/>
                <a:ext cx="344129" cy="523220"/>
              </a:xfrm>
              <a:prstGeom prst="rect">
                <a:avLst/>
              </a:prstGeom>
              <a:noFill/>
            </p:spPr>
            <p:txBody>
              <a:bodyPr wrap="square" rtlCol="0">
                <a:spAutoFit/>
              </a:bodyPr>
              <a:lstStyle/>
              <a:p>
                <a:r>
                  <a:rPr lang="it-IT" sz="2800" b="1" dirty="0">
                    <a:solidFill>
                      <a:srgbClr val="FF0000"/>
                    </a:solidFill>
                    <a:latin typeface="Arial" panose="020B0604020202020204" pitchFamily="34" charset="0"/>
                    <a:cs typeface="Arial" panose="020B0604020202020204" pitchFamily="34" charset="0"/>
                  </a:rPr>
                  <a:t>+</a:t>
                </a:r>
                <a:endParaRPr lang="en-GB" sz="2800" b="1" dirty="0">
                  <a:solidFill>
                    <a:srgbClr val="FF0000"/>
                  </a:solidFill>
                  <a:latin typeface="Arial" panose="020B0604020202020204" pitchFamily="34" charset="0"/>
                  <a:cs typeface="Arial" panose="020B0604020202020204" pitchFamily="34" charset="0"/>
                </a:endParaRPr>
              </a:p>
            </p:txBody>
          </p:sp>
          <p:sp>
            <p:nvSpPr>
              <p:cNvPr id="13" name="CasellaDiTesto 12">
                <a:extLst>
                  <a:ext uri="{FF2B5EF4-FFF2-40B4-BE49-F238E27FC236}">
                    <a16:creationId xmlns:a16="http://schemas.microsoft.com/office/drawing/2014/main" id="{B02E4C83-A829-582F-A7F7-99055A237A43}"/>
                  </a:ext>
                </a:extLst>
              </p:cNvPr>
              <p:cNvSpPr txBox="1"/>
              <p:nvPr/>
            </p:nvSpPr>
            <p:spPr>
              <a:xfrm>
                <a:off x="5687142" y="1108681"/>
                <a:ext cx="344129" cy="523220"/>
              </a:xfrm>
              <a:prstGeom prst="rect">
                <a:avLst/>
              </a:prstGeom>
              <a:noFill/>
            </p:spPr>
            <p:txBody>
              <a:bodyPr wrap="square" rtlCol="0">
                <a:spAutoFit/>
              </a:bodyPr>
              <a:lstStyle/>
              <a:p>
                <a:r>
                  <a:rPr lang="it-IT" sz="2800" b="1" dirty="0">
                    <a:solidFill>
                      <a:srgbClr val="FF0000"/>
                    </a:solidFill>
                    <a:latin typeface="Arial" panose="020B0604020202020204" pitchFamily="34" charset="0"/>
                    <a:cs typeface="Arial" panose="020B0604020202020204" pitchFamily="34" charset="0"/>
                  </a:rPr>
                  <a:t>+</a:t>
                </a:r>
                <a:endParaRPr lang="en-GB" sz="2800" b="1" dirty="0">
                  <a:solidFill>
                    <a:srgbClr val="FF0000"/>
                  </a:solidFill>
                  <a:latin typeface="Arial" panose="020B0604020202020204" pitchFamily="34" charset="0"/>
                  <a:cs typeface="Arial" panose="020B0604020202020204" pitchFamily="34" charset="0"/>
                </a:endParaRPr>
              </a:p>
            </p:txBody>
          </p:sp>
          <p:sp>
            <p:nvSpPr>
              <p:cNvPr id="14" name="CasellaDiTesto 13">
                <a:extLst>
                  <a:ext uri="{FF2B5EF4-FFF2-40B4-BE49-F238E27FC236}">
                    <a16:creationId xmlns:a16="http://schemas.microsoft.com/office/drawing/2014/main" id="{34C9757D-DFC2-F8EB-191D-D07AD994AB4C}"/>
                  </a:ext>
                </a:extLst>
              </p:cNvPr>
              <p:cNvSpPr txBox="1"/>
              <p:nvPr/>
            </p:nvSpPr>
            <p:spPr>
              <a:xfrm>
                <a:off x="6158580" y="1095672"/>
                <a:ext cx="344129" cy="523220"/>
              </a:xfrm>
              <a:prstGeom prst="rect">
                <a:avLst/>
              </a:prstGeom>
              <a:noFill/>
            </p:spPr>
            <p:txBody>
              <a:bodyPr wrap="square" rtlCol="0">
                <a:spAutoFit/>
              </a:bodyPr>
              <a:lstStyle/>
              <a:p>
                <a:r>
                  <a:rPr lang="it-IT" sz="2800" b="1" dirty="0">
                    <a:solidFill>
                      <a:srgbClr val="FF0000"/>
                    </a:solidFill>
                    <a:latin typeface="Arial" panose="020B0604020202020204" pitchFamily="34" charset="0"/>
                    <a:cs typeface="Arial" panose="020B0604020202020204" pitchFamily="34" charset="0"/>
                  </a:rPr>
                  <a:t>+</a:t>
                </a:r>
                <a:endParaRPr lang="en-GB" sz="2800" b="1" dirty="0">
                  <a:solidFill>
                    <a:srgbClr val="FF0000"/>
                  </a:solidFill>
                  <a:latin typeface="Arial" panose="020B0604020202020204" pitchFamily="34" charset="0"/>
                  <a:cs typeface="Arial" panose="020B0604020202020204" pitchFamily="34" charset="0"/>
                </a:endParaRPr>
              </a:p>
            </p:txBody>
          </p:sp>
          <p:sp>
            <p:nvSpPr>
              <p:cNvPr id="15" name="CasellaDiTesto 14">
                <a:extLst>
                  <a:ext uri="{FF2B5EF4-FFF2-40B4-BE49-F238E27FC236}">
                    <a16:creationId xmlns:a16="http://schemas.microsoft.com/office/drawing/2014/main" id="{3764ED58-EB63-9848-C834-1C867C6EDE5F}"/>
                  </a:ext>
                </a:extLst>
              </p:cNvPr>
              <p:cNvSpPr txBox="1"/>
              <p:nvPr/>
            </p:nvSpPr>
            <p:spPr>
              <a:xfrm>
                <a:off x="7054682" y="1108681"/>
                <a:ext cx="344129" cy="523220"/>
              </a:xfrm>
              <a:prstGeom prst="rect">
                <a:avLst/>
              </a:prstGeom>
              <a:noFill/>
            </p:spPr>
            <p:txBody>
              <a:bodyPr wrap="square" rtlCol="0">
                <a:spAutoFit/>
              </a:bodyPr>
              <a:lstStyle/>
              <a:p>
                <a:r>
                  <a:rPr lang="it-IT" sz="2800" b="1" dirty="0">
                    <a:solidFill>
                      <a:srgbClr val="FF0000"/>
                    </a:solidFill>
                    <a:latin typeface="Arial" panose="020B0604020202020204" pitchFamily="34" charset="0"/>
                    <a:cs typeface="Arial" panose="020B0604020202020204" pitchFamily="34" charset="0"/>
                  </a:rPr>
                  <a:t>+</a:t>
                </a:r>
                <a:endParaRPr lang="en-GB" sz="2800" b="1" dirty="0">
                  <a:solidFill>
                    <a:srgbClr val="FF0000"/>
                  </a:solidFill>
                  <a:latin typeface="Arial" panose="020B0604020202020204" pitchFamily="34" charset="0"/>
                  <a:cs typeface="Arial" panose="020B0604020202020204" pitchFamily="34" charset="0"/>
                </a:endParaRPr>
              </a:p>
            </p:txBody>
          </p:sp>
        </p:grpSp>
      </p:grpSp>
      <p:sp>
        <p:nvSpPr>
          <p:cNvPr id="16" name="Textfeld 1">
            <a:extLst>
              <a:ext uri="{FF2B5EF4-FFF2-40B4-BE49-F238E27FC236}">
                <a16:creationId xmlns:a16="http://schemas.microsoft.com/office/drawing/2014/main" id="{DF284C94-9E09-7DCD-FD5B-5E8C210189E8}"/>
              </a:ext>
            </a:extLst>
          </p:cNvPr>
          <p:cNvSpPr txBox="1"/>
          <p:nvPr/>
        </p:nvSpPr>
        <p:spPr>
          <a:xfrm>
            <a:off x="215960" y="2960021"/>
            <a:ext cx="7388606" cy="3785652"/>
          </a:xfrm>
          <a:prstGeom prst="rect">
            <a:avLst/>
          </a:prstGeom>
          <a:noFill/>
        </p:spPr>
        <p:txBody>
          <a:bodyPr wrap="square" rtlCol="0">
            <a:spAutoFit/>
          </a:bodyPr>
          <a:lstStyle/>
          <a:p>
            <a:pPr algn="ctr"/>
            <a:r>
              <a:rPr lang="en-US" sz="2000" b="1" dirty="0" err="1">
                <a:solidFill>
                  <a:schemeClr val="accent1">
                    <a:lumMod val="75000"/>
                  </a:schemeClr>
                </a:solidFill>
                <a:effectLst/>
                <a:latin typeface="+mj-lt"/>
                <a:ea typeface="Calibri" panose="020F0502020204030204" pitchFamily="34" charset="0"/>
                <a:cs typeface="Arial" panose="020B0604020202020204" pitchFamily="34" charset="0"/>
              </a:rPr>
              <a:t>Chionodracine</a:t>
            </a:r>
            <a:r>
              <a:rPr lang="en-US" sz="2000" b="1" dirty="0">
                <a:solidFill>
                  <a:schemeClr val="accent1">
                    <a:lumMod val="75000"/>
                  </a:schemeClr>
                </a:solidFill>
                <a:effectLst/>
                <a:latin typeface="+mj-lt"/>
                <a:ea typeface="Calibri" panose="020F0502020204030204" pitchFamily="34" charset="0"/>
                <a:cs typeface="Arial" panose="020B0604020202020204" pitchFamily="34" charset="0"/>
              </a:rPr>
              <a:t> (</a:t>
            </a:r>
            <a:r>
              <a:rPr lang="en-US" sz="2000" b="1" dirty="0" err="1">
                <a:solidFill>
                  <a:schemeClr val="accent1">
                    <a:lumMod val="75000"/>
                  </a:schemeClr>
                </a:solidFill>
                <a:effectLst/>
                <a:latin typeface="+mj-lt"/>
                <a:ea typeface="Calibri" panose="020F0502020204030204" pitchFamily="34" charset="0"/>
                <a:cs typeface="Arial" panose="020B0604020202020204" pitchFamily="34" charset="0"/>
              </a:rPr>
              <a:t>Cnd</a:t>
            </a:r>
            <a:r>
              <a:rPr lang="en-US" sz="2000" b="1" dirty="0">
                <a:solidFill>
                  <a:schemeClr val="accent1">
                    <a:lumMod val="75000"/>
                  </a:schemeClr>
                </a:solidFill>
                <a:effectLst/>
                <a:latin typeface="+mj-lt"/>
                <a:ea typeface="Calibri" panose="020F0502020204030204" pitchFamily="34" charset="0"/>
                <a:cs typeface="Arial" panose="020B0604020202020204" pitchFamily="34" charset="0"/>
              </a:rPr>
              <a:t>) </a:t>
            </a:r>
          </a:p>
          <a:p>
            <a:pPr algn="ctr"/>
            <a:endParaRPr lang="en-US" sz="2000" dirty="0">
              <a:solidFill>
                <a:srgbClr val="1F1F1F"/>
              </a:solidFill>
              <a:effectLst/>
              <a:highlight>
                <a:srgbClr val="FFFF00"/>
              </a:highlight>
              <a:latin typeface="+mj-lt"/>
              <a:ea typeface="Calibri" panose="020F0502020204030204" pitchFamily="34" charset="0"/>
              <a:cs typeface="Arial" panose="020B0604020202020204" pitchFamily="34" charset="0"/>
            </a:endParaRPr>
          </a:p>
          <a:p>
            <a:pPr algn="ctr"/>
            <a:r>
              <a:rPr lang="en-US" sz="2000" dirty="0">
                <a:solidFill>
                  <a:srgbClr val="1F1F1F"/>
                </a:solidFill>
                <a:effectLst/>
                <a:latin typeface="+mj-lt"/>
                <a:ea typeface="Calibri" panose="020F0502020204030204" pitchFamily="34" charset="0"/>
                <a:cs typeface="Arial" panose="020B0604020202020204" pitchFamily="34" charset="0"/>
              </a:rPr>
              <a:t>Peptide </a:t>
            </a:r>
            <a:r>
              <a:rPr lang="en-US" sz="2000" dirty="0" err="1">
                <a:solidFill>
                  <a:srgbClr val="1F1F1F"/>
                </a:solidFill>
                <a:effectLst/>
                <a:latin typeface="+mj-lt"/>
                <a:ea typeface="Calibri" panose="020F0502020204030204" pitchFamily="34" charset="0"/>
                <a:cs typeface="Arial" panose="020B0604020202020204" pitchFamily="34" charset="0"/>
              </a:rPr>
              <a:t>lineare</a:t>
            </a:r>
            <a:r>
              <a:rPr lang="en-US" sz="2000" dirty="0">
                <a:solidFill>
                  <a:srgbClr val="1F1F1F"/>
                </a:solidFill>
                <a:effectLst/>
                <a:latin typeface="+mj-lt"/>
                <a:ea typeface="Calibri" panose="020F0502020204030204" pitchFamily="34" charset="0"/>
                <a:cs typeface="Arial" panose="020B0604020202020204" pitchFamily="34" charset="0"/>
              </a:rPr>
              <a:t> 22-residui aa (</a:t>
            </a:r>
            <a:r>
              <a:rPr lang="en-US" sz="2000" b="1" i="1" dirty="0">
                <a:solidFill>
                  <a:srgbClr val="1F1F1F"/>
                </a:solidFill>
                <a:effectLst/>
                <a:highlight>
                  <a:srgbClr val="FFFF00"/>
                </a:highlight>
                <a:latin typeface="+mj-lt"/>
                <a:ea typeface="Calibri" panose="020F0502020204030204" pitchFamily="34" charset="0"/>
                <a:cs typeface="Arial" panose="020B0604020202020204" pitchFamily="34" charset="0"/>
              </a:rPr>
              <a:t>FFGHLY</a:t>
            </a:r>
            <a:r>
              <a:rPr lang="en-US" sz="2000" b="1" i="1" dirty="0">
                <a:solidFill>
                  <a:schemeClr val="tx2">
                    <a:lumMod val="75000"/>
                    <a:lumOff val="25000"/>
                  </a:schemeClr>
                </a:solidFill>
                <a:effectLst/>
                <a:highlight>
                  <a:srgbClr val="FFFF00"/>
                </a:highlight>
                <a:latin typeface="+mj-lt"/>
                <a:ea typeface="Calibri" panose="020F0502020204030204" pitchFamily="34" charset="0"/>
                <a:cs typeface="Arial" panose="020B0604020202020204" pitchFamily="34" charset="0"/>
              </a:rPr>
              <a:t>R</a:t>
            </a:r>
            <a:r>
              <a:rPr lang="en-US" sz="2000" b="1" i="1" dirty="0">
                <a:solidFill>
                  <a:srgbClr val="1F1F1F"/>
                </a:solidFill>
                <a:effectLst/>
                <a:highlight>
                  <a:srgbClr val="FFFF00"/>
                </a:highlight>
                <a:latin typeface="+mj-lt"/>
                <a:ea typeface="Calibri" panose="020F0502020204030204" pitchFamily="34" charset="0"/>
                <a:cs typeface="Arial" panose="020B0604020202020204" pitchFamily="34" charset="0"/>
              </a:rPr>
              <a:t>GITSVV</a:t>
            </a:r>
            <a:r>
              <a:rPr lang="en-US" sz="2000" b="1" i="1" dirty="0">
                <a:solidFill>
                  <a:schemeClr val="tx2">
                    <a:lumMod val="75000"/>
                    <a:lumOff val="25000"/>
                  </a:schemeClr>
                </a:solidFill>
                <a:effectLst/>
                <a:highlight>
                  <a:srgbClr val="FFFF00"/>
                </a:highlight>
                <a:latin typeface="+mj-lt"/>
                <a:ea typeface="Calibri" panose="020F0502020204030204" pitchFamily="34" charset="0"/>
                <a:cs typeface="Arial" panose="020B0604020202020204" pitchFamily="34" charset="0"/>
              </a:rPr>
              <a:t>K</a:t>
            </a:r>
            <a:r>
              <a:rPr lang="en-US" sz="2000" b="1" i="1" dirty="0">
                <a:solidFill>
                  <a:srgbClr val="1F1F1F"/>
                </a:solidFill>
                <a:effectLst/>
                <a:highlight>
                  <a:srgbClr val="FFFF00"/>
                </a:highlight>
                <a:latin typeface="+mj-lt"/>
                <a:ea typeface="Calibri" panose="020F0502020204030204" pitchFamily="34" charset="0"/>
                <a:cs typeface="Arial" panose="020B0604020202020204" pitchFamily="34" charset="0"/>
              </a:rPr>
              <a:t>HVHGLLSG</a:t>
            </a:r>
            <a:r>
              <a:rPr lang="en-US" sz="2000" dirty="0">
                <a:solidFill>
                  <a:srgbClr val="1F1F1F"/>
                </a:solidFill>
                <a:effectLst/>
                <a:latin typeface="+mj-lt"/>
                <a:ea typeface="Calibri" panose="020F0502020204030204" pitchFamily="34" charset="0"/>
                <a:cs typeface="Arial" panose="020B0604020202020204" pitchFamily="34" charset="0"/>
              </a:rPr>
              <a:t>)</a:t>
            </a:r>
          </a:p>
          <a:p>
            <a:endParaRPr lang="en-US" sz="2000" dirty="0">
              <a:solidFill>
                <a:srgbClr val="1F1F1F"/>
              </a:solidFill>
              <a:latin typeface="+mj-lt"/>
              <a:ea typeface="Calibri" panose="020F0502020204030204" pitchFamily="34" charset="0"/>
              <a:cs typeface="Arial" panose="020B0604020202020204" pitchFamily="34" charset="0"/>
            </a:endParaRPr>
          </a:p>
          <a:p>
            <a:r>
              <a:rPr lang="en-US" sz="2000" b="1" dirty="0">
                <a:solidFill>
                  <a:srgbClr val="1F1F1F"/>
                </a:solidFill>
                <a:latin typeface="+mj-lt"/>
                <a:ea typeface="Calibri" panose="020F0502020204030204" pitchFamily="34" charset="0"/>
                <a:cs typeface="Arial" panose="020B0604020202020204" pitchFamily="34" charset="0"/>
              </a:rPr>
              <a:t>Da: </a:t>
            </a:r>
            <a:r>
              <a:rPr lang="it-IT" sz="2000" i="1" dirty="0" err="1">
                <a:solidFill>
                  <a:srgbClr val="1F1F1F"/>
                </a:solidFill>
                <a:effectLst/>
                <a:latin typeface="+mj-lt"/>
                <a:ea typeface="Calibri" panose="020F0502020204030204" pitchFamily="34" charset="0"/>
                <a:cs typeface="Arial" panose="020B0604020202020204" pitchFamily="34" charset="0"/>
              </a:rPr>
              <a:t>Chinodraco</a:t>
            </a:r>
            <a:r>
              <a:rPr lang="it-IT" sz="2000" i="1" dirty="0">
                <a:solidFill>
                  <a:srgbClr val="1F1F1F"/>
                </a:solidFill>
                <a:effectLst/>
                <a:latin typeface="+mj-lt"/>
                <a:ea typeface="Calibri" panose="020F0502020204030204" pitchFamily="34" charset="0"/>
                <a:cs typeface="Arial" panose="020B0604020202020204" pitchFamily="34" charset="0"/>
              </a:rPr>
              <a:t> </a:t>
            </a:r>
            <a:r>
              <a:rPr lang="en-US" sz="2000" i="1" dirty="0" err="1">
                <a:solidFill>
                  <a:srgbClr val="1F1F1F"/>
                </a:solidFill>
                <a:effectLst/>
                <a:latin typeface="+mj-lt"/>
                <a:ea typeface="Calibri" panose="020F0502020204030204" pitchFamily="34" charset="0"/>
                <a:cs typeface="Arial" panose="020B0604020202020204" pitchFamily="34" charset="0"/>
              </a:rPr>
              <a:t>hamatus</a:t>
            </a:r>
            <a:r>
              <a:rPr lang="en-US" sz="2000" i="1" dirty="0">
                <a:solidFill>
                  <a:srgbClr val="1F1F1F"/>
                </a:solidFill>
                <a:effectLst/>
                <a:latin typeface="+mj-lt"/>
                <a:ea typeface="Calibri" panose="020F0502020204030204" pitchFamily="34" charset="0"/>
                <a:cs typeface="Arial" panose="020B0604020202020204" pitchFamily="34" charset="0"/>
              </a:rPr>
              <a:t>, </a:t>
            </a:r>
            <a:r>
              <a:rPr lang="en-US" sz="2000" dirty="0">
                <a:solidFill>
                  <a:srgbClr val="1F1F1F"/>
                </a:solidFill>
                <a:effectLst/>
                <a:latin typeface="+mj-lt"/>
                <a:ea typeface="Calibri" panose="020F0502020204030204" pitchFamily="34" charset="0"/>
                <a:cs typeface="Arial" panose="020B0604020202020204" pitchFamily="34" charset="0"/>
              </a:rPr>
              <a:t>un </a:t>
            </a:r>
            <a:r>
              <a:rPr lang="en-US" sz="2000" dirty="0" err="1">
                <a:solidFill>
                  <a:srgbClr val="1F1F1F"/>
                </a:solidFill>
                <a:effectLst/>
                <a:latin typeface="+mj-lt"/>
                <a:ea typeface="Calibri" panose="020F0502020204030204" pitchFamily="34" charset="0"/>
                <a:cs typeface="Arial" panose="020B0604020202020204" pitchFamily="34" charset="0"/>
              </a:rPr>
              <a:t>pesce</a:t>
            </a:r>
            <a:r>
              <a:rPr lang="en-US" sz="2000" dirty="0">
                <a:solidFill>
                  <a:srgbClr val="1F1F1F"/>
                </a:solidFill>
                <a:effectLst/>
                <a:latin typeface="+mj-lt"/>
                <a:ea typeface="Calibri" panose="020F0502020204030204" pitchFamily="34" charset="0"/>
                <a:cs typeface="Arial" panose="020B0604020202020204" pitchFamily="34" charset="0"/>
              </a:rPr>
              <a:t> </a:t>
            </a:r>
            <a:r>
              <a:rPr lang="en-US" sz="2000" dirty="0" err="1">
                <a:solidFill>
                  <a:srgbClr val="1F1F1F"/>
                </a:solidFill>
                <a:effectLst/>
                <a:latin typeface="+mj-lt"/>
                <a:ea typeface="Calibri" panose="020F0502020204030204" pitchFamily="34" charset="0"/>
                <a:cs typeface="Arial" panose="020B0604020202020204" pitchFamily="34" charset="0"/>
              </a:rPr>
              <a:t>teleosteo</a:t>
            </a:r>
            <a:r>
              <a:rPr lang="en-US" sz="2000" dirty="0">
                <a:solidFill>
                  <a:srgbClr val="1F1F1F"/>
                </a:solidFill>
                <a:effectLst/>
                <a:latin typeface="+mj-lt"/>
                <a:ea typeface="Calibri" panose="020F0502020204030204" pitchFamily="34" charset="0"/>
                <a:cs typeface="Arial" panose="020B0604020202020204" pitchFamily="34" charset="0"/>
              </a:rPr>
              <a:t> </a:t>
            </a:r>
            <a:r>
              <a:rPr lang="en-US" sz="2000" dirty="0" err="1">
                <a:solidFill>
                  <a:srgbClr val="1F1F1F"/>
                </a:solidFill>
                <a:effectLst/>
                <a:latin typeface="+mj-lt"/>
                <a:ea typeface="Calibri" panose="020F0502020204030204" pitchFamily="34" charset="0"/>
                <a:cs typeface="Arial" panose="020B0604020202020204" pitchFamily="34" charset="0"/>
              </a:rPr>
              <a:t>antartico</a:t>
            </a:r>
            <a:r>
              <a:rPr lang="en-US" sz="2000" dirty="0">
                <a:solidFill>
                  <a:srgbClr val="1F1F1F"/>
                </a:solidFill>
                <a:latin typeface="+mj-lt"/>
                <a:ea typeface="Calibri" panose="020F0502020204030204" pitchFamily="34" charset="0"/>
                <a:cs typeface="Arial" panose="020B0604020202020204" pitchFamily="34" charset="0"/>
              </a:rPr>
              <a:t>. </a:t>
            </a:r>
          </a:p>
          <a:p>
            <a:r>
              <a:rPr lang="en-US" sz="2000" dirty="0" err="1">
                <a:solidFill>
                  <a:srgbClr val="1F1F1F"/>
                </a:solidFill>
                <a:latin typeface="+mj-lt"/>
                <a:ea typeface="Calibri" panose="020F0502020204030204" pitchFamily="34" charset="0"/>
                <a:cs typeface="Arial" panose="020B0604020202020204" pitchFamily="34" charset="0"/>
              </a:rPr>
              <a:t>Cnd</a:t>
            </a:r>
            <a:r>
              <a:rPr lang="en-US" sz="2000" dirty="0">
                <a:solidFill>
                  <a:srgbClr val="1F1F1F"/>
                </a:solidFill>
                <a:latin typeface="+mj-lt"/>
                <a:ea typeface="Calibri" panose="020F0502020204030204" pitchFamily="34" charset="0"/>
                <a:cs typeface="Arial" panose="020B0604020202020204" pitchFamily="34" charset="0"/>
              </a:rPr>
              <a:t> </a:t>
            </a:r>
            <a:r>
              <a:rPr lang="en-US" sz="2000" dirty="0" err="1">
                <a:solidFill>
                  <a:srgbClr val="1F1F1F"/>
                </a:solidFill>
                <a:latin typeface="+mj-lt"/>
                <a:ea typeface="Calibri" panose="020F0502020204030204" pitchFamily="34" charset="0"/>
                <a:cs typeface="Arial" panose="020B0604020202020204" pitchFamily="34" charset="0"/>
              </a:rPr>
              <a:t>appartiene</a:t>
            </a:r>
            <a:r>
              <a:rPr lang="en-US" sz="2000" dirty="0">
                <a:solidFill>
                  <a:srgbClr val="1F1F1F"/>
                </a:solidFill>
                <a:latin typeface="+mj-lt"/>
                <a:ea typeface="Calibri" panose="020F0502020204030204" pitchFamily="34" charset="0"/>
                <a:cs typeface="Arial" panose="020B0604020202020204" pitchFamily="34" charset="0"/>
              </a:rPr>
              <a:t> </a:t>
            </a:r>
            <a:r>
              <a:rPr lang="en-US" sz="2000" dirty="0" err="1">
                <a:solidFill>
                  <a:srgbClr val="1F1F1F"/>
                </a:solidFill>
                <a:latin typeface="+mj-lt"/>
                <a:ea typeface="Calibri" panose="020F0502020204030204" pitchFamily="34" charset="0"/>
                <a:cs typeface="Arial" panose="020B0604020202020204" pitchFamily="34" charset="0"/>
              </a:rPr>
              <a:t>alla</a:t>
            </a:r>
            <a:r>
              <a:rPr lang="en-US" sz="2000" dirty="0">
                <a:solidFill>
                  <a:srgbClr val="1F1F1F"/>
                </a:solidFill>
                <a:latin typeface="+mj-lt"/>
                <a:ea typeface="Calibri" panose="020F0502020204030204" pitchFamily="34" charset="0"/>
                <a:cs typeface="Arial" panose="020B0604020202020204" pitchFamily="34" charset="0"/>
              </a:rPr>
              <a:t> </a:t>
            </a:r>
            <a:r>
              <a:rPr lang="en-US" sz="2000" dirty="0" err="1">
                <a:solidFill>
                  <a:srgbClr val="1F1F1F"/>
                </a:solidFill>
                <a:latin typeface="+mj-lt"/>
                <a:ea typeface="Calibri" panose="020F0502020204030204" pitchFamily="34" charset="0"/>
                <a:cs typeface="Arial" panose="020B0604020202020204" pitchFamily="34" charset="0"/>
              </a:rPr>
              <a:t>famiglia</a:t>
            </a:r>
            <a:r>
              <a:rPr lang="en-US" sz="2000" dirty="0">
                <a:solidFill>
                  <a:srgbClr val="1F1F1F"/>
                </a:solidFill>
                <a:latin typeface="+mj-lt"/>
                <a:ea typeface="Calibri" panose="020F0502020204030204" pitchFamily="34" charset="0"/>
                <a:cs typeface="Arial" panose="020B0604020202020204" pitchFamily="34" charset="0"/>
              </a:rPr>
              <a:t> </a:t>
            </a:r>
            <a:r>
              <a:rPr lang="en-US" sz="2000" dirty="0" err="1">
                <a:solidFill>
                  <a:srgbClr val="1F1F1F"/>
                </a:solidFill>
                <a:latin typeface="+mj-lt"/>
                <a:ea typeface="Calibri" panose="020F0502020204030204" pitchFamily="34" charset="0"/>
                <a:cs typeface="Arial" panose="020B0604020202020204" pitchFamily="34" charset="0"/>
              </a:rPr>
              <a:t>delle</a:t>
            </a:r>
            <a:r>
              <a:rPr lang="en-US" sz="2000" dirty="0">
                <a:solidFill>
                  <a:srgbClr val="1F1F1F"/>
                </a:solidFill>
                <a:latin typeface="+mj-lt"/>
                <a:ea typeface="Calibri" panose="020F0502020204030204" pitchFamily="34" charset="0"/>
                <a:cs typeface="Arial" panose="020B0604020202020204" pitchFamily="34" charset="0"/>
              </a:rPr>
              <a:t> </a:t>
            </a:r>
            <a:r>
              <a:rPr lang="en-US" sz="2000" dirty="0" err="1">
                <a:solidFill>
                  <a:srgbClr val="1F1F1F"/>
                </a:solidFill>
                <a:latin typeface="+mj-lt"/>
                <a:ea typeface="Calibri" panose="020F0502020204030204" pitchFamily="34" charset="0"/>
                <a:cs typeface="Arial" panose="020B0604020202020204" pitchFamily="34" charset="0"/>
              </a:rPr>
              <a:t>piscidine</a:t>
            </a:r>
            <a:endParaRPr lang="en-US" sz="2000" dirty="0">
              <a:solidFill>
                <a:srgbClr val="1F1F1F"/>
              </a:solidFill>
              <a:latin typeface="+mj-lt"/>
              <a:ea typeface="Calibri" panose="020F0502020204030204" pitchFamily="34" charset="0"/>
              <a:cs typeface="Arial" panose="020B0604020202020204" pitchFamily="34" charset="0"/>
            </a:endParaRPr>
          </a:p>
          <a:p>
            <a:endParaRPr lang="en-US" sz="2000" b="1" dirty="0">
              <a:solidFill>
                <a:srgbClr val="1F1F1F"/>
              </a:solidFill>
              <a:latin typeface="+mj-lt"/>
              <a:ea typeface="Calibri" panose="020F0502020204030204" pitchFamily="34" charset="0"/>
              <a:cs typeface="Arial" panose="020B0604020202020204" pitchFamily="34" charset="0"/>
            </a:endParaRPr>
          </a:p>
          <a:p>
            <a:r>
              <a:rPr lang="en-US" sz="2000" b="1" dirty="0" err="1">
                <a:solidFill>
                  <a:srgbClr val="1F1F1F"/>
                </a:solidFill>
                <a:latin typeface="+mj-lt"/>
                <a:ea typeface="Calibri" panose="020F0502020204030204" pitchFamily="34" charset="0"/>
                <a:cs typeface="Arial" panose="020B0604020202020204" pitchFamily="34" charset="0"/>
              </a:rPr>
              <a:t>Piscidine</a:t>
            </a:r>
            <a:r>
              <a:rPr lang="en-US" sz="2000" b="1" dirty="0">
                <a:solidFill>
                  <a:srgbClr val="1F1F1F"/>
                </a:solidFill>
                <a:latin typeface="+mj-lt"/>
                <a:ea typeface="Calibri" panose="020F0502020204030204" pitchFamily="34" charset="0"/>
                <a:cs typeface="Arial" panose="020B0604020202020204" pitchFamily="34" charset="0"/>
              </a:rPr>
              <a:t>:</a:t>
            </a:r>
          </a:p>
          <a:p>
            <a:r>
              <a:rPr lang="it-IT" sz="1600" dirty="0">
                <a:latin typeface="+mj-lt"/>
              </a:rPr>
              <a:t>Hanno ruolo chiave nella difesa immunitaria innata, grazie alla loro capacità di agire contro un ampio spettro di patogeni, inclusi batteri, funghi e virus. Questi peptidi sono generalmente cationici, ricchi di residui idrofobici, e agiscono danneggiando la membrana cellulare dei microrganismi bersaglio. Le </a:t>
            </a:r>
            <a:r>
              <a:rPr lang="it-IT" sz="1600" dirty="0" err="1">
                <a:latin typeface="+mj-lt"/>
              </a:rPr>
              <a:t>piscidine</a:t>
            </a:r>
            <a:r>
              <a:rPr lang="it-IT" sz="1600" dirty="0">
                <a:latin typeface="+mj-lt"/>
              </a:rPr>
              <a:t> sono particolarmente abbondanti nei tessuti esposti all’ambiente, come pelle, branchie e intestino.</a:t>
            </a:r>
            <a:endParaRPr lang="en-US" sz="1600" b="1" dirty="0">
              <a:solidFill>
                <a:srgbClr val="1F1F1F"/>
              </a:solidFill>
              <a:latin typeface="+mj-lt"/>
              <a:ea typeface="Calibri" panose="020F0502020204030204" pitchFamily="34" charset="0"/>
              <a:cs typeface="Arial" panose="020B0604020202020204" pitchFamily="34" charset="0"/>
            </a:endParaRPr>
          </a:p>
        </p:txBody>
      </p:sp>
      <p:sp>
        <p:nvSpPr>
          <p:cNvPr id="17" name="Ovale 16">
            <a:extLst>
              <a:ext uri="{FF2B5EF4-FFF2-40B4-BE49-F238E27FC236}">
                <a16:creationId xmlns:a16="http://schemas.microsoft.com/office/drawing/2014/main" id="{E88FE818-09B5-D4BC-43CA-E3CF4F7D65FF}"/>
              </a:ext>
            </a:extLst>
          </p:cNvPr>
          <p:cNvSpPr/>
          <p:nvPr/>
        </p:nvSpPr>
        <p:spPr>
          <a:xfrm>
            <a:off x="1280876" y="0"/>
            <a:ext cx="925975" cy="658172"/>
          </a:xfrm>
          <a:prstGeom prst="ellipse">
            <a:avLst/>
          </a:prstGeom>
          <a:no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igura a mano libera: forma 17">
            <a:extLst>
              <a:ext uri="{FF2B5EF4-FFF2-40B4-BE49-F238E27FC236}">
                <a16:creationId xmlns:a16="http://schemas.microsoft.com/office/drawing/2014/main" id="{1E9E2826-C34A-9DDD-F099-C14D5027CC31}"/>
              </a:ext>
            </a:extLst>
          </p:cNvPr>
          <p:cNvSpPr/>
          <p:nvPr/>
        </p:nvSpPr>
        <p:spPr>
          <a:xfrm>
            <a:off x="99242" y="632938"/>
            <a:ext cx="2695255" cy="2677421"/>
          </a:xfrm>
          <a:custGeom>
            <a:avLst/>
            <a:gdLst>
              <a:gd name="connsiteX0" fmla="*/ 1347596 w 2215698"/>
              <a:gd name="connsiteY0" fmla="*/ 0 h 3203027"/>
              <a:gd name="connsiteX1" fmla="*/ 120680 w 2215698"/>
              <a:gd name="connsiteY1" fmla="*/ 1030147 h 3203027"/>
              <a:gd name="connsiteX2" fmla="*/ 282725 w 2215698"/>
              <a:gd name="connsiteY2" fmla="*/ 2986268 h 3203027"/>
              <a:gd name="connsiteX3" fmla="*/ 2215698 w 2215698"/>
              <a:gd name="connsiteY3" fmla="*/ 3067291 h 3203027"/>
            </a:gdLst>
            <a:ahLst/>
            <a:cxnLst>
              <a:cxn ang="0">
                <a:pos x="connsiteX0" y="connsiteY0"/>
              </a:cxn>
              <a:cxn ang="0">
                <a:pos x="connsiteX1" y="connsiteY1"/>
              </a:cxn>
              <a:cxn ang="0">
                <a:pos x="connsiteX2" y="connsiteY2"/>
              </a:cxn>
              <a:cxn ang="0">
                <a:pos x="connsiteX3" y="connsiteY3"/>
              </a:cxn>
            </a:cxnLst>
            <a:rect l="l" t="t" r="r" b="b"/>
            <a:pathLst>
              <a:path w="2215698" h="3203027">
                <a:moveTo>
                  <a:pt x="1347596" y="0"/>
                </a:moveTo>
                <a:cubicBezTo>
                  <a:pt x="822877" y="266218"/>
                  <a:pt x="298158" y="532436"/>
                  <a:pt x="120680" y="1030147"/>
                </a:cubicBezTo>
                <a:cubicBezTo>
                  <a:pt x="-56798" y="1527858"/>
                  <a:pt x="-66445" y="2646744"/>
                  <a:pt x="282725" y="2986268"/>
                </a:cubicBezTo>
                <a:cubicBezTo>
                  <a:pt x="631895" y="3325792"/>
                  <a:pt x="1423796" y="3196541"/>
                  <a:pt x="2215698" y="3067291"/>
                </a:cubicBezTo>
              </a:path>
            </a:pathLst>
          </a:custGeom>
          <a:noFill/>
          <a:ln w="190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Connettore diritto 19">
            <a:extLst>
              <a:ext uri="{FF2B5EF4-FFF2-40B4-BE49-F238E27FC236}">
                <a16:creationId xmlns:a16="http://schemas.microsoft.com/office/drawing/2014/main" id="{8ED32F59-C069-9027-23FA-519708356C39}"/>
              </a:ext>
            </a:extLst>
          </p:cNvPr>
          <p:cNvCxnSpPr/>
          <p:nvPr/>
        </p:nvCxnSpPr>
        <p:spPr>
          <a:xfrm>
            <a:off x="7846142" y="200720"/>
            <a:ext cx="0" cy="6480000"/>
          </a:xfrm>
          <a:prstGeom prst="line">
            <a:avLst/>
          </a:prstGeom>
          <a:ln w="285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1" name="Figura a mano libera: forma 20">
            <a:extLst>
              <a:ext uri="{FF2B5EF4-FFF2-40B4-BE49-F238E27FC236}">
                <a16:creationId xmlns:a16="http://schemas.microsoft.com/office/drawing/2014/main" id="{AD6A8D08-B3F2-3697-B7CC-6D769006449F}"/>
              </a:ext>
            </a:extLst>
          </p:cNvPr>
          <p:cNvSpPr/>
          <p:nvPr/>
        </p:nvSpPr>
        <p:spPr>
          <a:xfrm>
            <a:off x="1469985" y="4861367"/>
            <a:ext cx="2862580" cy="529290"/>
          </a:xfrm>
          <a:custGeom>
            <a:avLst/>
            <a:gdLst>
              <a:gd name="connsiteX0" fmla="*/ 2627453 w 2862580"/>
              <a:gd name="connsiteY0" fmla="*/ 0 h 529290"/>
              <a:gd name="connsiteX1" fmla="*/ 2604304 w 2862580"/>
              <a:gd name="connsiteY1" fmla="*/ 486137 h 529290"/>
              <a:gd name="connsiteX2" fmla="*/ 0 w 2862580"/>
              <a:gd name="connsiteY2" fmla="*/ 474562 h 529290"/>
            </a:gdLst>
            <a:ahLst/>
            <a:cxnLst>
              <a:cxn ang="0">
                <a:pos x="connsiteX0" y="connsiteY0"/>
              </a:cxn>
              <a:cxn ang="0">
                <a:pos x="connsiteX1" y="connsiteY1"/>
              </a:cxn>
              <a:cxn ang="0">
                <a:pos x="connsiteX2" y="connsiteY2"/>
              </a:cxn>
            </a:cxnLst>
            <a:rect l="l" t="t" r="r" b="b"/>
            <a:pathLst>
              <a:path w="2862580" h="529290">
                <a:moveTo>
                  <a:pt x="2627453" y="0"/>
                </a:moveTo>
                <a:cubicBezTo>
                  <a:pt x="2834833" y="203521"/>
                  <a:pt x="3042213" y="407043"/>
                  <a:pt x="2604304" y="486137"/>
                </a:cubicBezTo>
                <a:cubicBezTo>
                  <a:pt x="2166395" y="565231"/>
                  <a:pt x="1083197" y="519896"/>
                  <a:pt x="0" y="474562"/>
                </a:cubicBezTo>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ailEnd type="arrow"/>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16233857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F0E8ED71-965A-841C-0505-7B9FBF7ACB25}"/>
              </a:ext>
            </a:extLst>
          </p:cNvPr>
          <p:cNvPicPr>
            <a:picLocks noChangeAspect="1"/>
          </p:cNvPicPr>
          <p:nvPr/>
        </p:nvPicPr>
        <p:blipFill rotWithShape="1">
          <a:blip r:embed="rId2"/>
          <a:srcRect l="4978" t="73480" r="12287" b="902"/>
          <a:stretch/>
        </p:blipFill>
        <p:spPr>
          <a:xfrm>
            <a:off x="435697" y="4728673"/>
            <a:ext cx="5293770" cy="1021719"/>
          </a:xfrm>
          <a:prstGeom prst="rect">
            <a:avLst/>
          </a:prstGeom>
        </p:spPr>
      </p:pic>
      <p:pic>
        <p:nvPicPr>
          <p:cNvPr id="11" name="Immagine 10">
            <a:extLst>
              <a:ext uri="{FF2B5EF4-FFF2-40B4-BE49-F238E27FC236}">
                <a16:creationId xmlns:a16="http://schemas.microsoft.com/office/drawing/2014/main" id="{21296514-D293-58F5-4028-F7AACB0BBA73}"/>
              </a:ext>
            </a:extLst>
          </p:cNvPr>
          <p:cNvPicPr>
            <a:picLocks noChangeAspect="1"/>
          </p:cNvPicPr>
          <p:nvPr/>
        </p:nvPicPr>
        <p:blipFill rotWithShape="1">
          <a:blip r:embed="rId2"/>
          <a:srcRect l="87374" b="79710"/>
          <a:stretch/>
        </p:blipFill>
        <p:spPr>
          <a:xfrm>
            <a:off x="12063" y="814837"/>
            <a:ext cx="731980" cy="762224"/>
          </a:xfrm>
          <a:prstGeom prst="rect">
            <a:avLst/>
          </a:prstGeom>
        </p:spPr>
      </p:pic>
      <p:sp>
        <p:nvSpPr>
          <p:cNvPr id="2" name="Titolo 1">
            <a:extLst>
              <a:ext uri="{FF2B5EF4-FFF2-40B4-BE49-F238E27FC236}">
                <a16:creationId xmlns:a16="http://schemas.microsoft.com/office/drawing/2014/main" id="{96DF1433-44F2-E695-122C-B8742E7A1C9A}"/>
              </a:ext>
            </a:extLst>
          </p:cNvPr>
          <p:cNvSpPr>
            <a:spLocks noGrp="1"/>
          </p:cNvSpPr>
          <p:nvPr>
            <p:ph type="title"/>
          </p:nvPr>
        </p:nvSpPr>
        <p:spPr>
          <a:xfrm>
            <a:off x="644679" y="508699"/>
            <a:ext cx="4891267" cy="1325563"/>
          </a:xfrm>
        </p:spPr>
        <p:txBody>
          <a:bodyPr>
            <a:normAutofit/>
          </a:bodyPr>
          <a:lstStyle/>
          <a:p>
            <a:r>
              <a:rPr lang="it-IT" sz="2800" b="1" dirty="0">
                <a:solidFill>
                  <a:schemeClr val="accent6">
                    <a:lumMod val="50000"/>
                  </a:schemeClr>
                </a:solidFill>
              </a:rPr>
              <a:t>Valutazione della MIC e dell’MBC</a:t>
            </a:r>
            <a:endParaRPr lang="en-GB" sz="2800" b="1" dirty="0">
              <a:solidFill>
                <a:schemeClr val="accent6">
                  <a:lumMod val="50000"/>
                </a:schemeClr>
              </a:solidFill>
            </a:endParaRPr>
          </a:p>
        </p:txBody>
      </p:sp>
      <p:grpSp>
        <p:nvGrpSpPr>
          <p:cNvPr id="13" name="Gruppo 12">
            <a:extLst>
              <a:ext uri="{FF2B5EF4-FFF2-40B4-BE49-F238E27FC236}">
                <a16:creationId xmlns:a16="http://schemas.microsoft.com/office/drawing/2014/main" id="{908C800E-555E-57F4-48D7-2D9683226A48}"/>
              </a:ext>
            </a:extLst>
          </p:cNvPr>
          <p:cNvGrpSpPr/>
          <p:nvPr/>
        </p:nvGrpSpPr>
        <p:grpSpPr>
          <a:xfrm>
            <a:off x="6212738" y="1625997"/>
            <a:ext cx="5543565" cy="3613535"/>
            <a:chOff x="5729467" y="1577061"/>
            <a:chExt cx="5543565" cy="3613535"/>
          </a:xfrm>
        </p:grpSpPr>
        <p:pic>
          <p:nvPicPr>
            <p:cNvPr id="4" name="Immagine 3">
              <a:extLst>
                <a:ext uri="{FF2B5EF4-FFF2-40B4-BE49-F238E27FC236}">
                  <a16:creationId xmlns:a16="http://schemas.microsoft.com/office/drawing/2014/main" id="{6027E777-0840-9833-E625-972782A7615F}"/>
                </a:ext>
              </a:extLst>
            </p:cNvPr>
            <p:cNvPicPr>
              <a:picLocks noChangeAspect="1"/>
            </p:cNvPicPr>
            <p:nvPr/>
          </p:nvPicPr>
          <p:blipFill>
            <a:blip r:embed="rId3"/>
            <a:stretch>
              <a:fillRect/>
            </a:stretch>
          </p:blipFill>
          <p:spPr>
            <a:xfrm>
              <a:off x="5729467" y="1577061"/>
              <a:ext cx="5543565" cy="3613535"/>
            </a:xfrm>
            <a:prstGeom prst="rect">
              <a:avLst/>
            </a:prstGeom>
          </p:spPr>
        </p:pic>
        <p:sp>
          <p:nvSpPr>
            <p:cNvPr id="5" name="Rettangolo 4">
              <a:extLst>
                <a:ext uri="{FF2B5EF4-FFF2-40B4-BE49-F238E27FC236}">
                  <a16:creationId xmlns:a16="http://schemas.microsoft.com/office/drawing/2014/main" id="{32B118C6-A37D-1CF2-A764-C04985A46A3D}"/>
                </a:ext>
              </a:extLst>
            </p:cNvPr>
            <p:cNvSpPr/>
            <p:nvPr/>
          </p:nvSpPr>
          <p:spPr>
            <a:xfrm rot="5400000">
              <a:off x="7207387" y="3336079"/>
              <a:ext cx="2933530" cy="775504"/>
            </a:xfrm>
            <a:prstGeom prst="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2E0633B7-12EF-6BE0-BFC5-77C87F664A3E}"/>
                </a:ext>
              </a:extLst>
            </p:cNvPr>
            <p:cNvSpPr/>
            <p:nvPr/>
          </p:nvSpPr>
          <p:spPr>
            <a:xfrm rot="5400000">
              <a:off x="8831937" y="3336079"/>
              <a:ext cx="2933530" cy="775504"/>
            </a:xfrm>
            <a:prstGeom prst="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7" name="CasellaDiTesto 6">
            <a:extLst>
              <a:ext uri="{FF2B5EF4-FFF2-40B4-BE49-F238E27FC236}">
                <a16:creationId xmlns:a16="http://schemas.microsoft.com/office/drawing/2014/main" id="{F42D6878-16DD-74E7-3268-A1ECBE1D461E}"/>
              </a:ext>
            </a:extLst>
          </p:cNvPr>
          <p:cNvSpPr txBox="1"/>
          <p:nvPr/>
        </p:nvSpPr>
        <p:spPr>
          <a:xfrm>
            <a:off x="8559008" y="1256665"/>
            <a:ext cx="1387632" cy="369332"/>
          </a:xfrm>
          <a:prstGeom prst="rect">
            <a:avLst/>
          </a:prstGeom>
          <a:noFill/>
        </p:spPr>
        <p:txBody>
          <a:bodyPr wrap="square" rtlCol="0">
            <a:spAutoFit/>
          </a:bodyPr>
          <a:lstStyle/>
          <a:p>
            <a:r>
              <a:rPr lang="it-IT" b="1" dirty="0">
                <a:latin typeface="+mj-lt"/>
              </a:rPr>
              <a:t>Tabella1</a:t>
            </a:r>
            <a:endParaRPr lang="en-GB" b="1" dirty="0">
              <a:latin typeface="+mj-lt"/>
            </a:endParaRPr>
          </a:p>
        </p:txBody>
      </p:sp>
      <p:pic>
        <p:nvPicPr>
          <p:cNvPr id="9" name="Immagine 8">
            <a:extLst>
              <a:ext uri="{FF2B5EF4-FFF2-40B4-BE49-F238E27FC236}">
                <a16:creationId xmlns:a16="http://schemas.microsoft.com/office/drawing/2014/main" id="{C0C3CF53-A71B-8C6F-7B51-153A07242ED0}"/>
              </a:ext>
            </a:extLst>
          </p:cNvPr>
          <p:cNvPicPr>
            <a:picLocks noChangeAspect="1"/>
          </p:cNvPicPr>
          <p:nvPr/>
        </p:nvPicPr>
        <p:blipFill rotWithShape="1">
          <a:blip r:embed="rId2"/>
          <a:srcRect l="3400" t="10627" r="35961" b="32121"/>
          <a:stretch/>
        </p:blipFill>
        <p:spPr>
          <a:xfrm>
            <a:off x="378053" y="1528124"/>
            <a:ext cx="5379375" cy="3165796"/>
          </a:xfrm>
          <a:prstGeom prst="rect">
            <a:avLst/>
          </a:prstGeom>
        </p:spPr>
      </p:pic>
      <p:sp>
        <p:nvSpPr>
          <p:cNvPr id="14" name="CasellaDiTesto 13">
            <a:extLst>
              <a:ext uri="{FF2B5EF4-FFF2-40B4-BE49-F238E27FC236}">
                <a16:creationId xmlns:a16="http://schemas.microsoft.com/office/drawing/2014/main" id="{7331A84C-2EAA-0506-3AED-B75B7D041B8D}"/>
              </a:ext>
            </a:extLst>
          </p:cNvPr>
          <p:cNvSpPr txBox="1"/>
          <p:nvPr/>
        </p:nvSpPr>
        <p:spPr>
          <a:xfrm>
            <a:off x="4769869" y="233265"/>
            <a:ext cx="3789139" cy="584775"/>
          </a:xfrm>
          <a:prstGeom prst="rect">
            <a:avLst/>
          </a:prstGeom>
          <a:noFill/>
        </p:spPr>
        <p:txBody>
          <a:bodyPr wrap="square" rtlCol="0">
            <a:spAutoFit/>
          </a:bodyPr>
          <a:lstStyle/>
          <a:p>
            <a:r>
              <a:rPr lang="it-IT" sz="3200" b="1" dirty="0">
                <a:solidFill>
                  <a:srgbClr val="C00000"/>
                </a:solidFill>
                <a:latin typeface="+mj-lt"/>
              </a:rPr>
              <a:t>RISULTATI MIC E MBC</a:t>
            </a:r>
            <a:endParaRPr lang="en-GB" sz="3200" b="1" dirty="0">
              <a:solidFill>
                <a:srgbClr val="C00000"/>
              </a:solidFill>
              <a:latin typeface="+mj-lt"/>
            </a:endParaRPr>
          </a:p>
        </p:txBody>
      </p:sp>
    </p:spTree>
    <p:extLst>
      <p:ext uri="{BB962C8B-B14F-4D97-AF65-F5344CB8AC3E}">
        <p14:creationId xmlns:p14="http://schemas.microsoft.com/office/powerpoint/2010/main" val="5685298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o 9">
            <a:extLst>
              <a:ext uri="{FF2B5EF4-FFF2-40B4-BE49-F238E27FC236}">
                <a16:creationId xmlns:a16="http://schemas.microsoft.com/office/drawing/2014/main" id="{55B70B32-C650-6BEB-F2E9-DF38F7A44F2F}"/>
              </a:ext>
            </a:extLst>
          </p:cNvPr>
          <p:cNvGrpSpPr/>
          <p:nvPr/>
        </p:nvGrpSpPr>
        <p:grpSpPr>
          <a:xfrm>
            <a:off x="3251199" y="378063"/>
            <a:ext cx="8676641" cy="6160532"/>
            <a:chOff x="3251199" y="378063"/>
            <a:chExt cx="8676641" cy="6160532"/>
          </a:xfrm>
        </p:grpSpPr>
        <p:pic>
          <p:nvPicPr>
            <p:cNvPr id="9218" name="Picture 2" descr="The Efficacy of Silver Nanoparticles in Combating Biofilm Formation by  Uropathogenic Escherichia coli - Journal of Pure and Applied Microbiology">
              <a:extLst>
                <a:ext uri="{FF2B5EF4-FFF2-40B4-BE49-F238E27FC236}">
                  <a16:creationId xmlns:a16="http://schemas.microsoft.com/office/drawing/2014/main" id="{2AE02A47-C58C-29AE-3EA3-A4C84FC8A3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65" t="7407" r="3365" b="8148"/>
            <a:stretch/>
          </p:blipFill>
          <p:spPr bwMode="auto">
            <a:xfrm>
              <a:off x="3251199" y="747395"/>
              <a:ext cx="8676641" cy="5791200"/>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092D8E36-A530-EC7B-1DDE-DA4789B99E99}"/>
                </a:ext>
              </a:extLst>
            </p:cNvPr>
            <p:cNvSpPr txBox="1"/>
            <p:nvPr/>
          </p:nvSpPr>
          <p:spPr>
            <a:xfrm>
              <a:off x="4003040" y="378063"/>
              <a:ext cx="497840" cy="369332"/>
            </a:xfrm>
            <a:prstGeom prst="rect">
              <a:avLst/>
            </a:prstGeom>
            <a:noFill/>
          </p:spPr>
          <p:txBody>
            <a:bodyPr wrap="square" rtlCol="0">
              <a:spAutoFit/>
            </a:bodyPr>
            <a:lstStyle/>
            <a:p>
              <a:r>
                <a:rPr lang="it-IT" b="1" dirty="0"/>
                <a:t>NT</a:t>
              </a:r>
              <a:endParaRPr lang="en-GB" b="1" dirty="0"/>
            </a:p>
          </p:txBody>
        </p:sp>
        <p:sp>
          <p:nvSpPr>
            <p:cNvPr id="5" name="CasellaDiTesto 4">
              <a:extLst>
                <a:ext uri="{FF2B5EF4-FFF2-40B4-BE49-F238E27FC236}">
                  <a16:creationId xmlns:a16="http://schemas.microsoft.com/office/drawing/2014/main" id="{083DCBFD-70FE-772B-8458-8D5E10F1DFEF}"/>
                </a:ext>
              </a:extLst>
            </p:cNvPr>
            <p:cNvSpPr txBox="1"/>
            <p:nvPr/>
          </p:nvSpPr>
          <p:spPr>
            <a:xfrm>
              <a:off x="6352543" y="387588"/>
              <a:ext cx="2677158" cy="369332"/>
            </a:xfrm>
            <a:prstGeom prst="rect">
              <a:avLst/>
            </a:prstGeom>
            <a:noFill/>
          </p:spPr>
          <p:txBody>
            <a:bodyPr wrap="square" rtlCol="0">
              <a:spAutoFit/>
            </a:bodyPr>
            <a:lstStyle/>
            <a:p>
              <a:r>
                <a:rPr lang="it-IT" b="1" dirty="0"/>
                <a:t>DILUIZIONE SCALARE 1:2</a:t>
              </a:r>
              <a:endParaRPr lang="en-GB" b="1" dirty="0"/>
            </a:p>
          </p:txBody>
        </p:sp>
      </p:grpSp>
      <p:sp>
        <p:nvSpPr>
          <p:cNvPr id="6" name="CasellaDiTesto 5">
            <a:extLst>
              <a:ext uri="{FF2B5EF4-FFF2-40B4-BE49-F238E27FC236}">
                <a16:creationId xmlns:a16="http://schemas.microsoft.com/office/drawing/2014/main" id="{A1E06B6B-F0B7-D20B-C018-1B40669B03FA}"/>
              </a:ext>
            </a:extLst>
          </p:cNvPr>
          <p:cNvSpPr txBox="1"/>
          <p:nvPr/>
        </p:nvSpPr>
        <p:spPr>
          <a:xfrm>
            <a:off x="172720" y="365125"/>
            <a:ext cx="2854960" cy="369332"/>
          </a:xfrm>
          <a:prstGeom prst="rect">
            <a:avLst/>
          </a:prstGeom>
          <a:noFill/>
        </p:spPr>
        <p:txBody>
          <a:bodyPr wrap="square" rtlCol="0">
            <a:spAutoFit/>
          </a:bodyPr>
          <a:lstStyle/>
          <a:p>
            <a:pPr algn="ctr"/>
            <a:r>
              <a:rPr lang="it-IT" b="1" dirty="0">
                <a:solidFill>
                  <a:srgbClr val="C00000"/>
                </a:solidFill>
                <a:latin typeface="+mj-lt"/>
              </a:rPr>
              <a:t>ATTIVITÀ ANTI-BIOFILM</a:t>
            </a:r>
            <a:endParaRPr lang="en-GB" b="1" dirty="0">
              <a:solidFill>
                <a:srgbClr val="C00000"/>
              </a:solidFill>
              <a:latin typeface="+mj-lt"/>
            </a:endParaRPr>
          </a:p>
        </p:txBody>
      </p:sp>
      <p:pic>
        <p:nvPicPr>
          <p:cNvPr id="9220" name="Picture 4" descr="Illustration of the methods used to measure biofilm, MBEC and MIC in... |  Download Scientific Diagram">
            <a:extLst>
              <a:ext uri="{FF2B5EF4-FFF2-40B4-BE49-F238E27FC236}">
                <a16:creationId xmlns:a16="http://schemas.microsoft.com/office/drawing/2014/main" id="{C6B32AB8-4379-3873-CFC9-B0BCB0D30DE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3021" t="-226" r="88148" b="64638"/>
          <a:stretch/>
        </p:blipFill>
        <p:spPr bwMode="auto">
          <a:xfrm>
            <a:off x="711200" y="734457"/>
            <a:ext cx="889000" cy="16613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llustration of the methods used to measure biofilm, MBEC and MIC in... |  Download Scientific Diagram">
            <a:extLst>
              <a:ext uri="{FF2B5EF4-FFF2-40B4-BE49-F238E27FC236}">
                <a16:creationId xmlns:a16="http://schemas.microsoft.com/office/drawing/2014/main" id="{EF21C54B-9A54-1931-6B04-D753C89A2BB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7247" r="69396" b="64638"/>
          <a:stretch/>
        </p:blipFill>
        <p:spPr bwMode="auto">
          <a:xfrm>
            <a:off x="1600200" y="2334816"/>
            <a:ext cx="1081405" cy="14112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llustration of the methods used to measure biofilm, MBEC and MIC in... |  Download Scientific Diagram">
            <a:extLst>
              <a:ext uri="{FF2B5EF4-FFF2-40B4-BE49-F238E27FC236}">
                <a16:creationId xmlns:a16="http://schemas.microsoft.com/office/drawing/2014/main" id="{F6DB9DD7-0376-3CAA-D119-A29B6235218D}"/>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39036" t="-477" r="45958" b="63167"/>
          <a:stretch/>
        </p:blipFill>
        <p:spPr bwMode="auto">
          <a:xfrm>
            <a:off x="425769" y="3663315"/>
            <a:ext cx="1346834" cy="16507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llustration of the methods used to measure biofilm, MBEC and MIC in... |  Download Scientific Diagram">
            <a:extLst>
              <a:ext uri="{FF2B5EF4-FFF2-40B4-BE49-F238E27FC236}">
                <a16:creationId xmlns:a16="http://schemas.microsoft.com/office/drawing/2014/main" id="{AA92201B-7394-163C-783B-50E165BC9035}"/>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61562" t="2565" r="21712" b="63846"/>
          <a:stretch/>
        </p:blipFill>
        <p:spPr bwMode="auto">
          <a:xfrm>
            <a:off x="1685290" y="5013642"/>
            <a:ext cx="1501140" cy="1486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38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C1972228-90EF-5907-273D-3280AAABEB0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85775" y="1825625"/>
            <a:ext cx="5070021" cy="2965643"/>
          </a:xfrm>
          <a:prstGeom prst="rect">
            <a:avLst/>
          </a:prstGeom>
        </p:spPr>
      </p:pic>
      <p:pic>
        <p:nvPicPr>
          <p:cNvPr id="5" name="Picture 4" descr="Figure 2">
            <a:extLst>
              <a:ext uri="{FF2B5EF4-FFF2-40B4-BE49-F238E27FC236}">
                <a16:creationId xmlns:a16="http://schemas.microsoft.com/office/drawing/2014/main" id="{E9D58EA1-253A-D5CB-504A-C0993E2D5E5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291845" y="1690002"/>
            <a:ext cx="5268879" cy="3110787"/>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5298F842-C5A9-30B2-CAA6-18065FD70B81}"/>
              </a:ext>
            </a:extLst>
          </p:cNvPr>
          <p:cNvSpPr txBox="1"/>
          <p:nvPr/>
        </p:nvSpPr>
        <p:spPr>
          <a:xfrm>
            <a:off x="766665" y="1204331"/>
            <a:ext cx="4786604" cy="369332"/>
          </a:xfrm>
          <a:prstGeom prst="rect">
            <a:avLst/>
          </a:prstGeom>
          <a:noFill/>
        </p:spPr>
        <p:txBody>
          <a:bodyPr wrap="square" rtlCol="0">
            <a:spAutoFit/>
          </a:bodyPr>
          <a:lstStyle/>
          <a:p>
            <a:r>
              <a:rPr lang="it-IT" dirty="0">
                <a:latin typeface="+mj-lt"/>
              </a:rPr>
              <a:t>¼ MIC KHS-</a:t>
            </a:r>
            <a:r>
              <a:rPr lang="it-IT" dirty="0" err="1">
                <a:latin typeface="+mj-lt"/>
              </a:rPr>
              <a:t>Cnd</a:t>
            </a:r>
            <a:r>
              <a:rPr lang="it-IT" dirty="0">
                <a:latin typeface="+mj-lt"/>
              </a:rPr>
              <a:t> </a:t>
            </a:r>
            <a:r>
              <a:rPr lang="en-GB" dirty="0">
                <a:latin typeface="+mj-lt"/>
              </a:rPr>
              <a:t>effect</a:t>
            </a:r>
            <a:r>
              <a:rPr lang="it-IT" dirty="0">
                <a:latin typeface="+mj-lt"/>
              </a:rPr>
              <a:t> on biofilm </a:t>
            </a:r>
            <a:r>
              <a:rPr lang="it-IT" dirty="0" err="1">
                <a:latin typeface="+mj-lt"/>
              </a:rPr>
              <a:t>formation</a:t>
            </a:r>
            <a:endParaRPr lang="it-IT" dirty="0">
              <a:latin typeface="+mj-lt"/>
            </a:endParaRPr>
          </a:p>
        </p:txBody>
      </p:sp>
      <p:sp>
        <p:nvSpPr>
          <p:cNvPr id="7" name="CasellaDiTesto 6">
            <a:extLst>
              <a:ext uri="{FF2B5EF4-FFF2-40B4-BE49-F238E27FC236}">
                <a16:creationId xmlns:a16="http://schemas.microsoft.com/office/drawing/2014/main" id="{480FEB1B-F52D-435B-601E-BCA04A39481C}"/>
              </a:ext>
            </a:extLst>
          </p:cNvPr>
          <p:cNvSpPr txBox="1"/>
          <p:nvPr/>
        </p:nvSpPr>
        <p:spPr>
          <a:xfrm>
            <a:off x="6919621" y="1181938"/>
            <a:ext cx="4786604" cy="369332"/>
          </a:xfrm>
          <a:prstGeom prst="rect">
            <a:avLst/>
          </a:prstGeom>
          <a:noFill/>
        </p:spPr>
        <p:txBody>
          <a:bodyPr wrap="square" rtlCol="0">
            <a:spAutoFit/>
          </a:bodyPr>
          <a:lstStyle/>
          <a:p>
            <a:r>
              <a:rPr lang="it-IT" dirty="0">
                <a:latin typeface="+mj-lt"/>
              </a:rPr>
              <a:t>MIC KHS-</a:t>
            </a:r>
            <a:r>
              <a:rPr lang="it-IT" dirty="0" err="1">
                <a:latin typeface="+mj-lt"/>
              </a:rPr>
              <a:t>Cnd</a:t>
            </a:r>
            <a:r>
              <a:rPr lang="it-IT" dirty="0">
                <a:latin typeface="+mj-lt"/>
              </a:rPr>
              <a:t> </a:t>
            </a:r>
            <a:r>
              <a:rPr lang="it-IT" dirty="0" err="1">
                <a:latin typeface="+mj-lt"/>
              </a:rPr>
              <a:t>effect</a:t>
            </a:r>
            <a:r>
              <a:rPr lang="it-IT" dirty="0">
                <a:latin typeface="+mj-lt"/>
              </a:rPr>
              <a:t> on mature biofilm</a:t>
            </a:r>
          </a:p>
        </p:txBody>
      </p:sp>
      <p:sp>
        <p:nvSpPr>
          <p:cNvPr id="8" name="Rettangolo 7">
            <a:extLst>
              <a:ext uri="{FF2B5EF4-FFF2-40B4-BE49-F238E27FC236}">
                <a16:creationId xmlns:a16="http://schemas.microsoft.com/office/drawing/2014/main" id="{FDA3E054-4174-8E3B-CA0D-CBF55D9001E0}"/>
              </a:ext>
            </a:extLst>
          </p:cNvPr>
          <p:cNvSpPr/>
          <p:nvPr/>
        </p:nvSpPr>
        <p:spPr>
          <a:xfrm>
            <a:off x="6015328" y="951718"/>
            <a:ext cx="5690897" cy="4547944"/>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91708AB9-1333-4856-BC5E-5EA7401A045C}"/>
              </a:ext>
            </a:extLst>
          </p:cNvPr>
          <p:cNvSpPr/>
          <p:nvPr/>
        </p:nvSpPr>
        <p:spPr>
          <a:xfrm>
            <a:off x="300375" y="964162"/>
            <a:ext cx="5565615" cy="4535500"/>
          </a:xfrm>
          <a:prstGeom prst="rect">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ABC05774-5C6C-B066-5A4A-439CC612EA8B}"/>
              </a:ext>
            </a:extLst>
          </p:cNvPr>
          <p:cNvSpPr txBox="1"/>
          <p:nvPr/>
        </p:nvSpPr>
        <p:spPr>
          <a:xfrm>
            <a:off x="257782" y="5732688"/>
            <a:ext cx="5407138" cy="830997"/>
          </a:xfrm>
          <a:prstGeom prst="rect">
            <a:avLst/>
          </a:prstGeom>
          <a:noFill/>
        </p:spPr>
        <p:txBody>
          <a:bodyPr wrap="square" rtlCol="0">
            <a:spAutoFit/>
          </a:bodyPr>
          <a:lstStyle/>
          <a:p>
            <a:pPr algn="just"/>
            <a:r>
              <a:rPr lang="en-US" sz="1600" b="0" i="0" dirty="0">
                <a:solidFill>
                  <a:srgbClr val="1B1B1B"/>
                </a:solidFill>
                <a:effectLst/>
                <a:latin typeface="+mj-lt"/>
              </a:rPr>
              <a:t>Fig. 1 Results were expressed as </a:t>
            </a:r>
            <a:r>
              <a:rPr lang="en-US" sz="1600" dirty="0">
                <a:solidFill>
                  <a:srgbClr val="1B1B1B"/>
                </a:solidFill>
                <a:latin typeface="+mj-lt"/>
              </a:rPr>
              <a:t>a</a:t>
            </a:r>
            <a:r>
              <a:rPr lang="en-US" sz="1600" b="0" i="0" dirty="0">
                <a:solidFill>
                  <a:srgbClr val="1B1B1B"/>
                </a:solidFill>
                <a:effectLst/>
                <a:latin typeface="+mj-lt"/>
              </a:rPr>
              <a:t> percentage of biofilm formed in presence of ¼ of MIC value of KHS-</a:t>
            </a:r>
            <a:r>
              <a:rPr lang="en-US" sz="1600" b="0" i="0" dirty="0" err="1">
                <a:solidFill>
                  <a:srgbClr val="1B1B1B"/>
                </a:solidFill>
                <a:effectLst/>
                <a:latin typeface="+mj-lt"/>
              </a:rPr>
              <a:t>Cnd</a:t>
            </a:r>
            <a:r>
              <a:rPr lang="en-US" sz="1600" b="0" i="0" dirty="0">
                <a:solidFill>
                  <a:srgbClr val="1B1B1B"/>
                </a:solidFill>
                <a:effectLst/>
                <a:latin typeface="+mj-lt"/>
              </a:rPr>
              <a:t> peptide, respect to the untreated bacterium.</a:t>
            </a:r>
            <a:endParaRPr lang="en-US" sz="1600" b="0" i="0" dirty="0">
              <a:solidFill>
                <a:srgbClr val="1B1B1B"/>
              </a:solidFill>
              <a:effectLst/>
              <a:latin typeface="Cambria" panose="02040503050406030204" pitchFamily="18" charset="0"/>
            </a:endParaRPr>
          </a:p>
        </p:txBody>
      </p:sp>
      <p:sp>
        <p:nvSpPr>
          <p:cNvPr id="11" name="CasellaDiTesto 10">
            <a:extLst>
              <a:ext uri="{FF2B5EF4-FFF2-40B4-BE49-F238E27FC236}">
                <a16:creationId xmlns:a16="http://schemas.microsoft.com/office/drawing/2014/main" id="{9322D5B6-9A20-EB2B-70E0-1FD54E50650A}"/>
              </a:ext>
            </a:extLst>
          </p:cNvPr>
          <p:cNvSpPr txBox="1"/>
          <p:nvPr/>
        </p:nvSpPr>
        <p:spPr>
          <a:xfrm>
            <a:off x="6015328" y="5676062"/>
            <a:ext cx="5690897" cy="1077218"/>
          </a:xfrm>
          <a:prstGeom prst="rect">
            <a:avLst/>
          </a:prstGeom>
          <a:noFill/>
        </p:spPr>
        <p:txBody>
          <a:bodyPr wrap="square" rtlCol="0">
            <a:spAutoFit/>
          </a:bodyPr>
          <a:lstStyle/>
          <a:p>
            <a:pPr algn="just"/>
            <a:r>
              <a:rPr lang="en-US" sz="1600" dirty="0">
                <a:solidFill>
                  <a:srgbClr val="1B1B1B"/>
                </a:solidFill>
                <a:latin typeface="+mj-lt"/>
              </a:rPr>
              <a:t>Fig. 2 T</a:t>
            </a:r>
            <a:r>
              <a:rPr lang="en-US" sz="1600" b="0" i="0" dirty="0">
                <a:solidFill>
                  <a:srgbClr val="1B1B1B"/>
                </a:solidFill>
                <a:effectLst/>
                <a:latin typeface="+mj-lt"/>
              </a:rPr>
              <a:t>he effect of KHS-</a:t>
            </a:r>
            <a:r>
              <a:rPr lang="en-US" sz="1600" b="0" i="0" dirty="0" err="1">
                <a:solidFill>
                  <a:srgbClr val="1B1B1B"/>
                </a:solidFill>
                <a:effectLst/>
                <a:latin typeface="+mj-lt"/>
              </a:rPr>
              <a:t>Cnd</a:t>
            </a:r>
            <a:r>
              <a:rPr lang="en-US" sz="1600" b="0" i="0" dirty="0">
                <a:solidFill>
                  <a:srgbClr val="1B1B1B"/>
                </a:solidFill>
                <a:effectLst/>
                <a:latin typeface="+mj-lt"/>
              </a:rPr>
              <a:t> was evaluated on mature biofilm by adding the peptide after 24 h of bacterial sessile growth. Since mature biofilm disaggregation is very hard to obtain, we chose a peptide concentration corresponding to the MIC value. </a:t>
            </a:r>
            <a:endParaRPr lang="it-IT" sz="1600" dirty="0">
              <a:latin typeface="+mj-lt"/>
            </a:endParaRPr>
          </a:p>
        </p:txBody>
      </p:sp>
      <p:sp>
        <p:nvSpPr>
          <p:cNvPr id="12" name="CasellaDiTesto 11">
            <a:extLst>
              <a:ext uri="{FF2B5EF4-FFF2-40B4-BE49-F238E27FC236}">
                <a16:creationId xmlns:a16="http://schemas.microsoft.com/office/drawing/2014/main" id="{5124DD5D-3DE9-E2B5-8730-4186ECB123E9}"/>
              </a:ext>
            </a:extLst>
          </p:cNvPr>
          <p:cNvSpPr txBox="1"/>
          <p:nvPr/>
        </p:nvSpPr>
        <p:spPr>
          <a:xfrm>
            <a:off x="317216" y="4884107"/>
            <a:ext cx="5407137" cy="584775"/>
          </a:xfrm>
          <a:prstGeom prst="rect">
            <a:avLst/>
          </a:prstGeom>
          <a:noFill/>
          <a:ln>
            <a:noFill/>
          </a:ln>
        </p:spPr>
        <p:txBody>
          <a:bodyPr wrap="square" rtlCol="0">
            <a:spAutoFit/>
          </a:bodyPr>
          <a:lstStyle/>
          <a:p>
            <a:r>
              <a:rPr lang="it-IT" sz="1600" b="1" dirty="0">
                <a:latin typeface="+mj-lt"/>
              </a:rPr>
              <a:t>2,5µM </a:t>
            </a:r>
            <a:r>
              <a:rPr lang="it-IT" sz="1600" dirty="0">
                <a:latin typeface="+mj-lt"/>
                <a:sym typeface="Wingdings" panose="05000000000000000000" pitchFamily="2" charset="2"/>
              </a:rPr>
              <a:t> ATCC17978, Ab2, Ab11 and Ab12</a:t>
            </a:r>
          </a:p>
          <a:p>
            <a:r>
              <a:rPr lang="it-IT" sz="1600" b="1" dirty="0">
                <a:latin typeface="+mj-lt"/>
              </a:rPr>
              <a:t>1,25µM </a:t>
            </a:r>
            <a:r>
              <a:rPr lang="it-IT" sz="1600" dirty="0">
                <a:latin typeface="+mj-lt"/>
                <a:sym typeface="Wingdings" panose="05000000000000000000" pitchFamily="2" charset="2"/>
              </a:rPr>
              <a:t> ATCC19606, Ab1, Ab3 and Ab4</a:t>
            </a:r>
          </a:p>
        </p:txBody>
      </p:sp>
      <p:sp>
        <p:nvSpPr>
          <p:cNvPr id="13" name="CasellaDiTesto 12">
            <a:extLst>
              <a:ext uri="{FF2B5EF4-FFF2-40B4-BE49-F238E27FC236}">
                <a16:creationId xmlns:a16="http://schemas.microsoft.com/office/drawing/2014/main" id="{C9BCC9E3-0AFC-4F60-A0E2-14E5B5055991}"/>
              </a:ext>
            </a:extLst>
          </p:cNvPr>
          <p:cNvSpPr txBox="1"/>
          <p:nvPr/>
        </p:nvSpPr>
        <p:spPr>
          <a:xfrm>
            <a:off x="6096000" y="4884108"/>
            <a:ext cx="5407137" cy="584775"/>
          </a:xfrm>
          <a:prstGeom prst="rect">
            <a:avLst/>
          </a:prstGeom>
          <a:noFill/>
          <a:ln>
            <a:noFill/>
          </a:ln>
        </p:spPr>
        <p:txBody>
          <a:bodyPr wrap="square" rtlCol="0">
            <a:spAutoFit/>
          </a:bodyPr>
          <a:lstStyle/>
          <a:p>
            <a:r>
              <a:rPr lang="it-IT" sz="1600" b="1" dirty="0">
                <a:latin typeface="+mj-lt"/>
              </a:rPr>
              <a:t>10µM </a:t>
            </a:r>
            <a:r>
              <a:rPr lang="it-IT" sz="1600" dirty="0">
                <a:latin typeface="+mj-lt"/>
                <a:sym typeface="Wingdings" panose="05000000000000000000" pitchFamily="2" charset="2"/>
              </a:rPr>
              <a:t> ATCC17978, Ab2, Ab11 and Ab12</a:t>
            </a:r>
          </a:p>
          <a:p>
            <a:r>
              <a:rPr lang="it-IT" sz="1600" b="1" dirty="0">
                <a:latin typeface="+mj-lt"/>
              </a:rPr>
              <a:t>5µM</a:t>
            </a:r>
            <a:r>
              <a:rPr lang="it-IT" sz="1600" dirty="0">
                <a:latin typeface="+mj-lt"/>
              </a:rPr>
              <a:t> </a:t>
            </a:r>
            <a:r>
              <a:rPr lang="it-IT" sz="1600" dirty="0">
                <a:latin typeface="+mj-lt"/>
                <a:sym typeface="Wingdings" panose="05000000000000000000" pitchFamily="2" charset="2"/>
              </a:rPr>
              <a:t> ATCC19606, Ab1, Ab3 and Ab4</a:t>
            </a:r>
          </a:p>
        </p:txBody>
      </p:sp>
      <p:sp>
        <p:nvSpPr>
          <p:cNvPr id="14" name="CasellaDiTesto 13">
            <a:extLst>
              <a:ext uri="{FF2B5EF4-FFF2-40B4-BE49-F238E27FC236}">
                <a16:creationId xmlns:a16="http://schemas.microsoft.com/office/drawing/2014/main" id="{B01E094C-DAFC-56F3-00BD-78A2F25C2565}"/>
              </a:ext>
            </a:extLst>
          </p:cNvPr>
          <p:cNvSpPr txBox="1"/>
          <p:nvPr/>
        </p:nvSpPr>
        <p:spPr>
          <a:xfrm>
            <a:off x="3604524" y="188630"/>
            <a:ext cx="5803636" cy="584775"/>
          </a:xfrm>
          <a:prstGeom prst="rect">
            <a:avLst/>
          </a:prstGeom>
          <a:noFill/>
        </p:spPr>
        <p:txBody>
          <a:bodyPr wrap="square" rtlCol="0">
            <a:spAutoFit/>
          </a:bodyPr>
          <a:lstStyle/>
          <a:p>
            <a:r>
              <a:rPr lang="it-IT" sz="3200" b="1" dirty="0">
                <a:solidFill>
                  <a:srgbClr val="C00000"/>
                </a:solidFill>
                <a:latin typeface="+mj-lt"/>
              </a:rPr>
              <a:t>RISULTATI ATTIVITÀ ANTI-BIOFILM</a:t>
            </a:r>
            <a:endParaRPr lang="en-GB" sz="3200" b="1" dirty="0">
              <a:solidFill>
                <a:srgbClr val="C00000"/>
              </a:solidFill>
              <a:latin typeface="+mj-lt"/>
            </a:endParaRPr>
          </a:p>
        </p:txBody>
      </p:sp>
    </p:spTree>
    <p:extLst>
      <p:ext uri="{BB962C8B-B14F-4D97-AF65-F5344CB8AC3E}">
        <p14:creationId xmlns:p14="http://schemas.microsoft.com/office/powerpoint/2010/main" val="28333130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3">
            <a:extLst>
              <a:ext uri="{FF2B5EF4-FFF2-40B4-BE49-F238E27FC236}">
                <a16:creationId xmlns:a16="http://schemas.microsoft.com/office/drawing/2014/main" id="{A07F4D90-A0B3-2DE0-86B0-ACC4693D29EC}"/>
              </a:ext>
            </a:extLst>
          </p:cNvPr>
          <p:cNvPicPr>
            <a:picLocks noChangeAspect="1"/>
          </p:cNvPicPr>
          <p:nvPr/>
        </p:nvPicPr>
        <p:blipFill>
          <a:blip r:embed="rId2"/>
          <a:stretch>
            <a:fillRect/>
          </a:stretch>
        </p:blipFill>
        <p:spPr>
          <a:xfrm>
            <a:off x="5565840" y="1086051"/>
            <a:ext cx="6232223" cy="5577840"/>
          </a:xfrm>
          <a:prstGeom prst="rect">
            <a:avLst/>
          </a:prstGeom>
        </p:spPr>
      </p:pic>
      <p:grpSp>
        <p:nvGrpSpPr>
          <p:cNvPr id="6" name="Gruppo 5">
            <a:extLst>
              <a:ext uri="{FF2B5EF4-FFF2-40B4-BE49-F238E27FC236}">
                <a16:creationId xmlns:a16="http://schemas.microsoft.com/office/drawing/2014/main" id="{EB421FB0-F14F-9D78-EC03-760685FED8F0}"/>
              </a:ext>
            </a:extLst>
          </p:cNvPr>
          <p:cNvGrpSpPr/>
          <p:nvPr/>
        </p:nvGrpSpPr>
        <p:grpSpPr>
          <a:xfrm>
            <a:off x="3796279" y="839628"/>
            <a:ext cx="3397001" cy="1773471"/>
            <a:chOff x="3918199" y="169068"/>
            <a:chExt cx="3397001" cy="1773471"/>
          </a:xfrm>
        </p:grpSpPr>
        <p:pic>
          <p:nvPicPr>
            <p:cNvPr id="7" name="Immagine 6" descr="Immagine che contiene cerchio, luce, bussola&#10;&#10;Descrizione generata automaticamente">
              <a:extLst>
                <a:ext uri="{FF2B5EF4-FFF2-40B4-BE49-F238E27FC236}">
                  <a16:creationId xmlns:a16="http://schemas.microsoft.com/office/drawing/2014/main" id="{42CEA80F-4B33-87A4-24BB-9891B51FD9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8199" y="178276"/>
              <a:ext cx="1769561" cy="1764263"/>
            </a:xfrm>
            <a:prstGeom prst="rect">
              <a:avLst/>
            </a:prstGeom>
          </p:spPr>
        </p:pic>
        <p:sp>
          <p:nvSpPr>
            <p:cNvPr id="8" name="Ovale 7">
              <a:extLst>
                <a:ext uri="{FF2B5EF4-FFF2-40B4-BE49-F238E27FC236}">
                  <a16:creationId xmlns:a16="http://schemas.microsoft.com/office/drawing/2014/main" id="{0F456A31-1963-57F1-44FD-6D77C39EFBF0}"/>
                </a:ext>
              </a:extLst>
            </p:cNvPr>
            <p:cNvSpPr/>
            <p:nvPr/>
          </p:nvSpPr>
          <p:spPr>
            <a:xfrm>
              <a:off x="3994620" y="206443"/>
              <a:ext cx="1627824" cy="167078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igura a mano libera: forma 8">
              <a:extLst>
                <a:ext uri="{FF2B5EF4-FFF2-40B4-BE49-F238E27FC236}">
                  <a16:creationId xmlns:a16="http://schemas.microsoft.com/office/drawing/2014/main" id="{A36EB331-7E9A-E17B-A9BE-0B24898C6443}"/>
                </a:ext>
              </a:extLst>
            </p:cNvPr>
            <p:cNvSpPr/>
            <p:nvPr/>
          </p:nvSpPr>
          <p:spPr>
            <a:xfrm>
              <a:off x="5374433" y="169068"/>
              <a:ext cx="1940767" cy="530728"/>
            </a:xfrm>
            <a:custGeom>
              <a:avLst/>
              <a:gdLst>
                <a:gd name="connsiteX0" fmla="*/ 0 w 1940767"/>
                <a:gd name="connsiteY0" fmla="*/ 260140 h 530728"/>
                <a:gd name="connsiteX1" fmla="*/ 1436914 w 1940767"/>
                <a:gd name="connsiteY1" fmla="*/ 8214 h 530728"/>
                <a:gd name="connsiteX2" fmla="*/ 1940767 w 1940767"/>
                <a:gd name="connsiteY2" fmla="*/ 530728 h 530728"/>
              </a:gdLst>
              <a:ahLst/>
              <a:cxnLst>
                <a:cxn ang="0">
                  <a:pos x="connsiteX0" y="connsiteY0"/>
                </a:cxn>
                <a:cxn ang="0">
                  <a:pos x="connsiteX1" y="connsiteY1"/>
                </a:cxn>
                <a:cxn ang="0">
                  <a:pos x="connsiteX2" y="connsiteY2"/>
                </a:cxn>
              </a:cxnLst>
              <a:rect l="l" t="t" r="r" b="b"/>
              <a:pathLst>
                <a:path w="1940767" h="530728">
                  <a:moveTo>
                    <a:pt x="0" y="260140"/>
                  </a:moveTo>
                  <a:cubicBezTo>
                    <a:pt x="556726" y="111628"/>
                    <a:pt x="1113453" y="-36884"/>
                    <a:pt x="1436914" y="8214"/>
                  </a:cubicBezTo>
                  <a:cubicBezTo>
                    <a:pt x="1760375" y="53312"/>
                    <a:pt x="1850571" y="292020"/>
                    <a:pt x="1940767" y="530728"/>
                  </a:cubicBezTo>
                </a:path>
              </a:pathLst>
            </a:custGeom>
            <a:noFill/>
            <a:ln w="19050">
              <a:solidFill>
                <a:srgbClr val="FF0000"/>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CasellaDiTesto 9">
            <a:extLst>
              <a:ext uri="{FF2B5EF4-FFF2-40B4-BE49-F238E27FC236}">
                <a16:creationId xmlns:a16="http://schemas.microsoft.com/office/drawing/2014/main" id="{A68294A0-8A41-17F8-04FA-0BD107B76735}"/>
              </a:ext>
            </a:extLst>
          </p:cNvPr>
          <p:cNvSpPr txBox="1"/>
          <p:nvPr/>
        </p:nvSpPr>
        <p:spPr>
          <a:xfrm>
            <a:off x="3238764" y="176448"/>
            <a:ext cx="6403076" cy="584775"/>
          </a:xfrm>
          <a:prstGeom prst="rect">
            <a:avLst/>
          </a:prstGeom>
          <a:noFill/>
        </p:spPr>
        <p:txBody>
          <a:bodyPr wrap="square" rtlCol="0">
            <a:spAutoFit/>
          </a:bodyPr>
          <a:lstStyle/>
          <a:p>
            <a:r>
              <a:rPr lang="it-IT" sz="3200" b="1" dirty="0">
                <a:solidFill>
                  <a:srgbClr val="C00000"/>
                </a:solidFill>
                <a:latin typeface="+mj-lt"/>
              </a:rPr>
              <a:t>RISULTATI ATTIVITÀ ANTI-VIRULENZA</a:t>
            </a:r>
            <a:endParaRPr lang="en-GB" sz="3200" b="1" dirty="0">
              <a:solidFill>
                <a:srgbClr val="C00000"/>
              </a:solidFill>
              <a:latin typeface="+mj-lt"/>
            </a:endParaRPr>
          </a:p>
        </p:txBody>
      </p:sp>
      <p:pic>
        <p:nvPicPr>
          <p:cNvPr id="10242" name="Picture 2" descr="Bacterial surface motility modes. Swarming is flagellum-mediated... |  Download Scientific Diagram">
            <a:extLst>
              <a:ext uri="{FF2B5EF4-FFF2-40B4-BE49-F238E27FC236}">
                <a16:creationId xmlns:a16="http://schemas.microsoft.com/office/drawing/2014/main" id="{2CE82BA7-0618-2B1E-497B-AB64B4F12696}"/>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r="59565" b="42451"/>
          <a:stretch/>
        </p:blipFill>
        <p:spPr bwMode="auto">
          <a:xfrm>
            <a:off x="668275" y="4200146"/>
            <a:ext cx="2648035" cy="242089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Sample inoculum preparation: a UK ring trial of the Inoclic device">
            <a:extLst>
              <a:ext uri="{FF2B5EF4-FFF2-40B4-BE49-F238E27FC236}">
                <a16:creationId xmlns:a16="http://schemas.microsoft.com/office/drawing/2014/main" id="{A81FD183-3733-25AB-DDAE-330C461993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8828" y="992318"/>
            <a:ext cx="968323" cy="981350"/>
          </a:xfrm>
          <a:prstGeom prst="rect">
            <a:avLst/>
          </a:prstGeom>
          <a:noFill/>
          <a:extLst>
            <a:ext uri="{909E8E84-426E-40DD-AFC4-6F175D3DCCD1}">
              <a14:hiddenFill xmlns:a14="http://schemas.microsoft.com/office/drawing/2010/main">
                <a:solidFill>
                  <a:srgbClr val="FFFFFF"/>
                </a:solidFill>
              </a14:hiddenFill>
            </a:ext>
          </a:extLst>
        </p:spPr>
      </p:pic>
      <p:sp>
        <p:nvSpPr>
          <p:cNvPr id="11" name="Figura a mano libera: forma 10">
            <a:extLst>
              <a:ext uri="{FF2B5EF4-FFF2-40B4-BE49-F238E27FC236}">
                <a16:creationId xmlns:a16="http://schemas.microsoft.com/office/drawing/2014/main" id="{D5492779-F610-BECE-589F-0C903076818F}"/>
              </a:ext>
            </a:extLst>
          </p:cNvPr>
          <p:cNvSpPr/>
          <p:nvPr/>
        </p:nvSpPr>
        <p:spPr>
          <a:xfrm rot="335817">
            <a:off x="757642" y="1691630"/>
            <a:ext cx="619226" cy="681308"/>
          </a:xfrm>
          <a:custGeom>
            <a:avLst/>
            <a:gdLst>
              <a:gd name="connsiteX0" fmla="*/ 581126 w 619226"/>
              <a:gd name="connsiteY0" fmla="*/ 0 h 1076325"/>
              <a:gd name="connsiteX1" fmla="*/ 101 w 619226"/>
              <a:gd name="connsiteY1" fmla="*/ 495300 h 1076325"/>
              <a:gd name="connsiteX2" fmla="*/ 619226 w 619226"/>
              <a:gd name="connsiteY2" fmla="*/ 1076325 h 1076325"/>
            </a:gdLst>
            <a:ahLst/>
            <a:cxnLst>
              <a:cxn ang="0">
                <a:pos x="connsiteX0" y="connsiteY0"/>
              </a:cxn>
              <a:cxn ang="0">
                <a:pos x="connsiteX1" y="connsiteY1"/>
              </a:cxn>
              <a:cxn ang="0">
                <a:pos x="connsiteX2" y="connsiteY2"/>
              </a:cxn>
            </a:cxnLst>
            <a:rect l="l" t="t" r="r" b="b"/>
            <a:pathLst>
              <a:path w="619226" h="1076325">
                <a:moveTo>
                  <a:pt x="581126" y="0"/>
                </a:moveTo>
                <a:cubicBezTo>
                  <a:pt x="287438" y="157956"/>
                  <a:pt x="-6249" y="315913"/>
                  <a:pt x="101" y="495300"/>
                </a:cubicBezTo>
                <a:cubicBezTo>
                  <a:pt x="6451" y="674687"/>
                  <a:pt x="312838" y="875506"/>
                  <a:pt x="619226" y="1076325"/>
                </a:cubicBezTo>
              </a:path>
            </a:pathLst>
          </a:custGeom>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GB"/>
          </a:p>
        </p:txBody>
      </p:sp>
      <p:pic>
        <p:nvPicPr>
          <p:cNvPr id="10246" name="Picture 6" descr="GESTIONE DEI LIEVITI NELLA - Issuu">
            <a:extLst>
              <a:ext uri="{FF2B5EF4-FFF2-40B4-BE49-F238E27FC236}">
                <a16:creationId xmlns:a16="http://schemas.microsoft.com/office/drawing/2014/main" id="{E81314F4-C80C-4831-45CA-68AFD8BEA8D0}"/>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22201" t="4073" r="34015" b="17692"/>
          <a:stretch/>
        </p:blipFill>
        <p:spPr bwMode="auto">
          <a:xfrm>
            <a:off x="1462532" y="2273258"/>
            <a:ext cx="968323" cy="1302700"/>
          </a:xfrm>
          <a:prstGeom prst="rect">
            <a:avLst/>
          </a:prstGeom>
          <a:noFill/>
          <a:extLst>
            <a:ext uri="{909E8E84-426E-40DD-AFC4-6F175D3DCCD1}">
              <a14:hiddenFill xmlns:a14="http://schemas.microsoft.com/office/drawing/2010/main">
                <a:solidFill>
                  <a:srgbClr val="FFFFFF"/>
                </a:solidFill>
              </a14:hiddenFill>
            </a:ext>
          </a:extLst>
        </p:spPr>
      </p:pic>
      <p:sp>
        <p:nvSpPr>
          <p:cNvPr id="12" name="CasellaDiTesto 11">
            <a:extLst>
              <a:ext uri="{FF2B5EF4-FFF2-40B4-BE49-F238E27FC236}">
                <a16:creationId xmlns:a16="http://schemas.microsoft.com/office/drawing/2014/main" id="{539D959F-F4C9-3CB2-50EB-36B39F1FBAFD}"/>
              </a:ext>
            </a:extLst>
          </p:cNvPr>
          <p:cNvSpPr txBox="1"/>
          <p:nvPr/>
        </p:nvSpPr>
        <p:spPr>
          <a:xfrm>
            <a:off x="1555249" y="901385"/>
            <a:ext cx="962114" cy="369332"/>
          </a:xfrm>
          <a:prstGeom prst="rect">
            <a:avLst/>
          </a:prstGeom>
          <a:noFill/>
        </p:spPr>
        <p:txBody>
          <a:bodyPr wrap="square" rtlCol="0">
            <a:spAutoFit/>
          </a:bodyPr>
          <a:lstStyle/>
          <a:p>
            <a:r>
              <a:rPr lang="it-IT" dirty="0"/>
              <a:t>DAY 1</a:t>
            </a:r>
            <a:endParaRPr lang="en-GB" dirty="0"/>
          </a:p>
        </p:txBody>
      </p:sp>
      <p:sp>
        <p:nvSpPr>
          <p:cNvPr id="13" name="CasellaDiTesto 12">
            <a:extLst>
              <a:ext uri="{FF2B5EF4-FFF2-40B4-BE49-F238E27FC236}">
                <a16:creationId xmlns:a16="http://schemas.microsoft.com/office/drawing/2014/main" id="{7ED395A3-B903-2273-30B8-52D60EE8FDB2}"/>
              </a:ext>
            </a:extLst>
          </p:cNvPr>
          <p:cNvSpPr txBox="1"/>
          <p:nvPr/>
        </p:nvSpPr>
        <p:spPr>
          <a:xfrm>
            <a:off x="1565243" y="2216845"/>
            <a:ext cx="962114" cy="369332"/>
          </a:xfrm>
          <a:prstGeom prst="rect">
            <a:avLst/>
          </a:prstGeom>
          <a:noFill/>
        </p:spPr>
        <p:txBody>
          <a:bodyPr wrap="square" rtlCol="0">
            <a:spAutoFit/>
          </a:bodyPr>
          <a:lstStyle/>
          <a:p>
            <a:r>
              <a:rPr lang="it-IT" dirty="0"/>
              <a:t>DAY 2</a:t>
            </a:r>
            <a:endParaRPr lang="en-GB" dirty="0"/>
          </a:p>
        </p:txBody>
      </p:sp>
      <p:sp>
        <p:nvSpPr>
          <p:cNvPr id="14" name="CasellaDiTesto 13">
            <a:extLst>
              <a:ext uri="{FF2B5EF4-FFF2-40B4-BE49-F238E27FC236}">
                <a16:creationId xmlns:a16="http://schemas.microsoft.com/office/drawing/2014/main" id="{C0FD2124-EA17-C62A-EFFB-206D8DC718D4}"/>
              </a:ext>
            </a:extLst>
          </p:cNvPr>
          <p:cNvSpPr txBox="1"/>
          <p:nvPr/>
        </p:nvSpPr>
        <p:spPr>
          <a:xfrm>
            <a:off x="1519638" y="3852894"/>
            <a:ext cx="962114" cy="369332"/>
          </a:xfrm>
          <a:prstGeom prst="rect">
            <a:avLst/>
          </a:prstGeom>
          <a:noFill/>
        </p:spPr>
        <p:txBody>
          <a:bodyPr wrap="square" rtlCol="0">
            <a:spAutoFit/>
          </a:bodyPr>
          <a:lstStyle/>
          <a:p>
            <a:r>
              <a:rPr lang="it-IT" dirty="0"/>
              <a:t>DAY 3</a:t>
            </a:r>
            <a:endParaRPr lang="en-GB" dirty="0"/>
          </a:p>
        </p:txBody>
      </p:sp>
      <p:sp>
        <p:nvSpPr>
          <p:cNvPr id="15" name="Figura a mano libera: forma 14">
            <a:extLst>
              <a:ext uri="{FF2B5EF4-FFF2-40B4-BE49-F238E27FC236}">
                <a16:creationId xmlns:a16="http://schemas.microsoft.com/office/drawing/2014/main" id="{84BA311E-4D6C-B832-9FF2-BC9E264B2DCD}"/>
              </a:ext>
            </a:extLst>
          </p:cNvPr>
          <p:cNvSpPr/>
          <p:nvPr/>
        </p:nvSpPr>
        <p:spPr>
          <a:xfrm rot="335817">
            <a:off x="620770" y="3166620"/>
            <a:ext cx="822537" cy="768629"/>
          </a:xfrm>
          <a:custGeom>
            <a:avLst/>
            <a:gdLst>
              <a:gd name="connsiteX0" fmla="*/ 581126 w 619226"/>
              <a:gd name="connsiteY0" fmla="*/ 0 h 1076325"/>
              <a:gd name="connsiteX1" fmla="*/ 101 w 619226"/>
              <a:gd name="connsiteY1" fmla="*/ 495300 h 1076325"/>
              <a:gd name="connsiteX2" fmla="*/ 619226 w 619226"/>
              <a:gd name="connsiteY2" fmla="*/ 1076325 h 1076325"/>
            </a:gdLst>
            <a:ahLst/>
            <a:cxnLst>
              <a:cxn ang="0">
                <a:pos x="connsiteX0" y="connsiteY0"/>
              </a:cxn>
              <a:cxn ang="0">
                <a:pos x="connsiteX1" y="connsiteY1"/>
              </a:cxn>
              <a:cxn ang="0">
                <a:pos x="connsiteX2" y="connsiteY2"/>
              </a:cxn>
            </a:cxnLst>
            <a:rect l="l" t="t" r="r" b="b"/>
            <a:pathLst>
              <a:path w="619226" h="1076325">
                <a:moveTo>
                  <a:pt x="581126" y="0"/>
                </a:moveTo>
                <a:cubicBezTo>
                  <a:pt x="287438" y="157956"/>
                  <a:pt x="-6249" y="315913"/>
                  <a:pt x="101" y="495300"/>
                </a:cubicBezTo>
                <a:cubicBezTo>
                  <a:pt x="6451" y="674687"/>
                  <a:pt x="312838" y="875506"/>
                  <a:pt x="619226" y="1076325"/>
                </a:cubicBezTo>
              </a:path>
            </a:pathLst>
          </a:custGeom>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GB"/>
          </a:p>
        </p:txBody>
      </p:sp>
      <p:sp>
        <p:nvSpPr>
          <p:cNvPr id="16" name="CasellaDiTesto 15">
            <a:extLst>
              <a:ext uri="{FF2B5EF4-FFF2-40B4-BE49-F238E27FC236}">
                <a16:creationId xmlns:a16="http://schemas.microsoft.com/office/drawing/2014/main" id="{2313D4FD-7C7F-D228-A219-F30645CC5FE9}"/>
              </a:ext>
            </a:extLst>
          </p:cNvPr>
          <p:cNvSpPr txBox="1"/>
          <p:nvPr/>
        </p:nvSpPr>
        <p:spPr>
          <a:xfrm>
            <a:off x="1469416" y="1893099"/>
            <a:ext cx="1012336" cy="276999"/>
          </a:xfrm>
          <a:prstGeom prst="rect">
            <a:avLst/>
          </a:prstGeom>
          <a:noFill/>
        </p:spPr>
        <p:txBody>
          <a:bodyPr wrap="square" rtlCol="0">
            <a:spAutoFit/>
          </a:bodyPr>
          <a:lstStyle/>
          <a:p>
            <a:r>
              <a:rPr lang="it-IT" sz="1200" dirty="0"/>
              <a:t>Plate strain</a:t>
            </a:r>
            <a:endParaRPr lang="en-GB" sz="1200" dirty="0"/>
          </a:p>
        </p:txBody>
      </p:sp>
      <p:sp>
        <p:nvSpPr>
          <p:cNvPr id="17" name="CasellaDiTesto 16">
            <a:extLst>
              <a:ext uri="{FF2B5EF4-FFF2-40B4-BE49-F238E27FC236}">
                <a16:creationId xmlns:a16="http://schemas.microsoft.com/office/drawing/2014/main" id="{DC9F8CC5-8558-00A5-74A1-5362C0A64124}"/>
              </a:ext>
            </a:extLst>
          </p:cNvPr>
          <p:cNvSpPr txBox="1"/>
          <p:nvPr/>
        </p:nvSpPr>
        <p:spPr>
          <a:xfrm>
            <a:off x="1427872" y="3517399"/>
            <a:ext cx="1393889" cy="276999"/>
          </a:xfrm>
          <a:prstGeom prst="rect">
            <a:avLst/>
          </a:prstGeom>
          <a:noFill/>
        </p:spPr>
        <p:txBody>
          <a:bodyPr wrap="square" rtlCol="0">
            <a:spAutoFit/>
          </a:bodyPr>
          <a:lstStyle/>
          <a:p>
            <a:r>
              <a:rPr lang="it-IT" sz="1200" dirty="0"/>
              <a:t>Liquid culture</a:t>
            </a:r>
            <a:endParaRPr lang="en-GB" sz="1200" dirty="0"/>
          </a:p>
        </p:txBody>
      </p:sp>
      <p:cxnSp>
        <p:nvCxnSpPr>
          <p:cNvPr id="19" name="Connettore diritto 18">
            <a:extLst>
              <a:ext uri="{FF2B5EF4-FFF2-40B4-BE49-F238E27FC236}">
                <a16:creationId xmlns:a16="http://schemas.microsoft.com/office/drawing/2014/main" id="{E955E87B-1F9D-E2A4-A46E-DB544BE2C66C}"/>
              </a:ext>
            </a:extLst>
          </p:cNvPr>
          <p:cNvCxnSpPr/>
          <p:nvPr/>
        </p:nvCxnSpPr>
        <p:spPr>
          <a:xfrm>
            <a:off x="3238764" y="825185"/>
            <a:ext cx="77546" cy="5719658"/>
          </a:xfrm>
          <a:prstGeom prst="line">
            <a:avLst/>
          </a:prstGeom>
          <a:ln w="28575">
            <a:solidFill>
              <a:schemeClr val="accent6">
                <a:lumMod val="5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523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E52C9C24-2ED3-157C-7452-C54E2A8CEF96}"/>
              </a:ext>
            </a:extLst>
          </p:cNvPr>
          <p:cNvSpPr txBox="1"/>
          <p:nvPr/>
        </p:nvSpPr>
        <p:spPr>
          <a:xfrm>
            <a:off x="3057789" y="230188"/>
            <a:ext cx="6403076" cy="584775"/>
          </a:xfrm>
          <a:prstGeom prst="rect">
            <a:avLst/>
          </a:prstGeom>
          <a:noFill/>
        </p:spPr>
        <p:txBody>
          <a:bodyPr wrap="square" rtlCol="0">
            <a:spAutoFit/>
          </a:bodyPr>
          <a:lstStyle/>
          <a:p>
            <a:pPr algn="ctr"/>
            <a:r>
              <a:rPr lang="it-IT" sz="3200" b="1" dirty="0">
                <a:solidFill>
                  <a:srgbClr val="C00000"/>
                </a:solidFill>
                <a:latin typeface="+mj-lt"/>
              </a:rPr>
              <a:t>IL SINERGISMO</a:t>
            </a:r>
            <a:endParaRPr lang="en-GB" sz="3200" b="1" dirty="0">
              <a:solidFill>
                <a:srgbClr val="C00000"/>
              </a:solidFill>
              <a:latin typeface="+mj-lt"/>
            </a:endParaRPr>
          </a:p>
        </p:txBody>
      </p:sp>
      <p:pic>
        <p:nvPicPr>
          <p:cNvPr id="8" name="Immagine 7">
            <a:extLst>
              <a:ext uri="{FF2B5EF4-FFF2-40B4-BE49-F238E27FC236}">
                <a16:creationId xmlns:a16="http://schemas.microsoft.com/office/drawing/2014/main" id="{BC0DF400-F21A-AE53-FDF8-FABF1C3AB14B}"/>
              </a:ext>
            </a:extLst>
          </p:cNvPr>
          <p:cNvPicPr>
            <a:picLocks noChangeAspect="1"/>
          </p:cNvPicPr>
          <p:nvPr/>
        </p:nvPicPr>
        <p:blipFill>
          <a:blip r:embed="rId2"/>
          <a:stretch>
            <a:fillRect/>
          </a:stretch>
        </p:blipFill>
        <p:spPr>
          <a:xfrm>
            <a:off x="3170587" y="814963"/>
            <a:ext cx="6177479" cy="5684553"/>
          </a:xfrm>
          <a:prstGeom prst="rect">
            <a:avLst/>
          </a:prstGeom>
          <a:ln>
            <a:noFill/>
          </a:ln>
          <a:effectLst>
            <a:outerShdw blurRad="292100" dist="139700" dir="2700000" algn="tl" rotWithShape="0">
              <a:srgbClr val="333333">
                <a:alpha val="65000"/>
              </a:srgbClr>
            </a:outerShdw>
          </a:effectLst>
        </p:spPr>
      </p:pic>
      <p:pic>
        <p:nvPicPr>
          <p:cNvPr id="10" name="Immagine 9">
            <a:extLst>
              <a:ext uri="{FF2B5EF4-FFF2-40B4-BE49-F238E27FC236}">
                <a16:creationId xmlns:a16="http://schemas.microsoft.com/office/drawing/2014/main" id="{8F3674A0-5D7F-EE43-D6C8-840243CE4E2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22429" t="67022"/>
          <a:stretch/>
        </p:blipFill>
        <p:spPr>
          <a:xfrm>
            <a:off x="783377" y="1033670"/>
            <a:ext cx="11025453" cy="43132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3922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B542BEF-D0FD-3458-6254-16612C84E8F1}"/>
              </a:ext>
            </a:extLst>
          </p:cNvPr>
          <p:cNvPicPr>
            <a:picLocks noChangeAspect="1"/>
          </p:cNvPicPr>
          <p:nvPr/>
        </p:nvPicPr>
        <p:blipFill>
          <a:blip r:embed="rId2"/>
          <a:stretch>
            <a:fillRect/>
          </a:stretch>
        </p:blipFill>
        <p:spPr>
          <a:xfrm>
            <a:off x="3746403" y="1825625"/>
            <a:ext cx="6885829" cy="3959352"/>
          </a:xfrm>
          <a:prstGeom prst="rect">
            <a:avLst/>
          </a:prstGeom>
        </p:spPr>
      </p:pic>
      <p:sp>
        <p:nvSpPr>
          <p:cNvPr id="5" name="Rettangolo 4">
            <a:extLst>
              <a:ext uri="{FF2B5EF4-FFF2-40B4-BE49-F238E27FC236}">
                <a16:creationId xmlns:a16="http://schemas.microsoft.com/office/drawing/2014/main" id="{621A65A3-0510-7424-10BA-C7773AD4B20D}"/>
              </a:ext>
            </a:extLst>
          </p:cNvPr>
          <p:cNvSpPr/>
          <p:nvPr/>
        </p:nvSpPr>
        <p:spPr>
          <a:xfrm>
            <a:off x="9653879" y="2501824"/>
            <a:ext cx="718457" cy="3283153"/>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a:extLst>
              <a:ext uri="{FF2B5EF4-FFF2-40B4-BE49-F238E27FC236}">
                <a16:creationId xmlns:a16="http://schemas.microsoft.com/office/drawing/2014/main" id="{16774761-40F6-7894-9819-494B4D35F600}"/>
              </a:ext>
            </a:extLst>
          </p:cNvPr>
          <p:cNvSpPr txBox="1"/>
          <p:nvPr/>
        </p:nvSpPr>
        <p:spPr>
          <a:xfrm>
            <a:off x="6353555" y="1506022"/>
            <a:ext cx="1007396" cy="369332"/>
          </a:xfrm>
          <a:prstGeom prst="rect">
            <a:avLst/>
          </a:prstGeom>
          <a:noFill/>
        </p:spPr>
        <p:txBody>
          <a:bodyPr wrap="square" rtlCol="0">
            <a:spAutoFit/>
          </a:bodyPr>
          <a:lstStyle/>
          <a:p>
            <a:r>
              <a:rPr lang="it-IT" b="1" dirty="0">
                <a:latin typeface="+mj-lt"/>
              </a:rPr>
              <a:t>Tabella 3</a:t>
            </a:r>
            <a:endParaRPr lang="en-GB" b="1" dirty="0">
              <a:latin typeface="+mj-lt"/>
            </a:endParaRPr>
          </a:p>
        </p:txBody>
      </p:sp>
      <p:sp>
        <p:nvSpPr>
          <p:cNvPr id="7" name="CasellaDiTesto 6">
            <a:extLst>
              <a:ext uri="{FF2B5EF4-FFF2-40B4-BE49-F238E27FC236}">
                <a16:creationId xmlns:a16="http://schemas.microsoft.com/office/drawing/2014/main" id="{C0AA750A-2DEB-E5A2-267B-44BF5BBF525C}"/>
              </a:ext>
            </a:extLst>
          </p:cNvPr>
          <p:cNvSpPr txBox="1"/>
          <p:nvPr/>
        </p:nvSpPr>
        <p:spPr>
          <a:xfrm>
            <a:off x="2514864" y="277813"/>
            <a:ext cx="6403076" cy="584775"/>
          </a:xfrm>
          <a:prstGeom prst="rect">
            <a:avLst/>
          </a:prstGeom>
          <a:noFill/>
        </p:spPr>
        <p:txBody>
          <a:bodyPr wrap="square" rtlCol="0">
            <a:spAutoFit/>
          </a:bodyPr>
          <a:lstStyle/>
          <a:p>
            <a:pPr algn="ctr"/>
            <a:r>
              <a:rPr lang="it-IT" sz="3200" b="1" dirty="0">
                <a:solidFill>
                  <a:srgbClr val="C00000"/>
                </a:solidFill>
                <a:latin typeface="+mj-lt"/>
              </a:rPr>
              <a:t>IL SINERGISMO</a:t>
            </a:r>
            <a:endParaRPr lang="en-GB" sz="3200" b="1" dirty="0">
              <a:solidFill>
                <a:srgbClr val="C00000"/>
              </a:solidFill>
              <a:latin typeface="+mj-lt"/>
            </a:endParaRPr>
          </a:p>
        </p:txBody>
      </p:sp>
      <p:pic>
        <p:nvPicPr>
          <p:cNvPr id="8" name="Immagine 7">
            <a:extLst>
              <a:ext uri="{FF2B5EF4-FFF2-40B4-BE49-F238E27FC236}">
                <a16:creationId xmlns:a16="http://schemas.microsoft.com/office/drawing/2014/main" id="{4B31588D-C4CE-7F6A-0556-036056A3A94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t="2005" r="2860" b="1"/>
          <a:stretch/>
        </p:blipFill>
        <p:spPr>
          <a:xfrm>
            <a:off x="159712" y="3522749"/>
            <a:ext cx="3637394" cy="565104"/>
          </a:xfrm>
          <a:prstGeom prst="rect">
            <a:avLst/>
          </a:prstGeom>
        </p:spPr>
      </p:pic>
      <p:sp>
        <p:nvSpPr>
          <p:cNvPr id="9" name="CasellaDiTesto 8">
            <a:extLst>
              <a:ext uri="{FF2B5EF4-FFF2-40B4-BE49-F238E27FC236}">
                <a16:creationId xmlns:a16="http://schemas.microsoft.com/office/drawing/2014/main" id="{2267B722-2212-9656-2F60-0EDC4DB70C61}"/>
              </a:ext>
            </a:extLst>
          </p:cNvPr>
          <p:cNvSpPr txBox="1"/>
          <p:nvPr/>
        </p:nvSpPr>
        <p:spPr>
          <a:xfrm>
            <a:off x="1364407" y="862588"/>
            <a:ext cx="9798893" cy="923330"/>
          </a:xfrm>
          <a:prstGeom prst="rect">
            <a:avLst/>
          </a:prstGeom>
          <a:noFill/>
        </p:spPr>
        <p:txBody>
          <a:bodyPr wrap="square" rtlCol="0">
            <a:spAutoFit/>
          </a:bodyPr>
          <a:lstStyle/>
          <a:p>
            <a:pPr algn="ctr"/>
            <a:r>
              <a:rPr lang="it-IT" sz="1800" b="0" i="0" dirty="0">
                <a:solidFill>
                  <a:srgbClr val="1B1B1B"/>
                </a:solidFill>
                <a:effectLst/>
                <a:latin typeface="+mj-lt"/>
              </a:rPr>
              <a:t>Analisi della possibile azione sinergica tra il peptide antimicrobico KHS-</a:t>
            </a:r>
            <a:r>
              <a:rPr lang="it-IT" sz="1800" b="0" i="0" dirty="0" err="1">
                <a:solidFill>
                  <a:srgbClr val="1B1B1B"/>
                </a:solidFill>
                <a:effectLst/>
                <a:latin typeface="+mj-lt"/>
              </a:rPr>
              <a:t>Cnd</a:t>
            </a:r>
            <a:r>
              <a:rPr lang="it-IT" sz="1800" b="0" i="0" dirty="0">
                <a:solidFill>
                  <a:srgbClr val="1B1B1B"/>
                </a:solidFill>
                <a:effectLst/>
                <a:latin typeface="+mj-lt"/>
              </a:rPr>
              <a:t> e il </a:t>
            </a:r>
            <a:r>
              <a:rPr lang="it-IT" sz="1800" b="0" i="0" dirty="0" err="1">
                <a:solidFill>
                  <a:srgbClr val="1B1B1B"/>
                </a:solidFill>
                <a:effectLst/>
                <a:latin typeface="+mj-lt"/>
              </a:rPr>
              <a:t>ceftazidime</a:t>
            </a:r>
            <a:r>
              <a:rPr lang="it-IT" sz="1800" b="0" i="0" dirty="0">
                <a:solidFill>
                  <a:srgbClr val="1B1B1B"/>
                </a:solidFill>
                <a:effectLst/>
                <a:latin typeface="+mj-lt"/>
              </a:rPr>
              <a:t>/</a:t>
            </a:r>
            <a:r>
              <a:rPr lang="it-IT" sz="1800" b="0" i="0" dirty="0" err="1">
                <a:solidFill>
                  <a:srgbClr val="1B1B1B"/>
                </a:solidFill>
                <a:effectLst/>
                <a:latin typeface="+mj-lt"/>
              </a:rPr>
              <a:t>avibactam</a:t>
            </a:r>
            <a:r>
              <a:rPr lang="it-IT" sz="1800" b="0" i="0" dirty="0">
                <a:solidFill>
                  <a:srgbClr val="1B1B1B"/>
                </a:solidFill>
                <a:effectLst/>
                <a:latin typeface="+mj-lt"/>
              </a:rPr>
              <a:t> (CZA) su ceppi clinici resistenti</a:t>
            </a:r>
            <a:endParaRPr lang="it-IT" sz="2800" dirty="0">
              <a:latin typeface="+mj-lt"/>
            </a:endParaRPr>
          </a:p>
          <a:p>
            <a:endParaRPr lang="en-GB" dirty="0"/>
          </a:p>
        </p:txBody>
      </p:sp>
      <p:sp>
        <p:nvSpPr>
          <p:cNvPr id="10" name="Figura a mano libera: forma 9">
            <a:extLst>
              <a:ext uri="{FF2B5EF4-FFF2-40B4-BE49-F238E27FC236}">
                <a16:creationId xmlns:a16="http://schemas.microsoft.com/office/drawing/2014/main" id="{CB1C7A61-29C5-4920-F8CD-69DE691FF025}"/>
              </a:ext>
            </a:extLst>
          </p:cNvPr>
          <p:cNvSpPr/>
          <p:nvPr/>
        </p:nvSpPr>
        <p:spPr>
          <a:xfrm>
            <a:off x="8953500" y="5781675"/>
            <a:ext cx="1168806" cy="474238"/>
          </a:xfrm>
          <a:custGeom>
            <a:avLst/>
            <a:gdLst>
              <a:gd name="connsiteX0" fmla="*/ 1085850 w 1168806"/>
              <a:gd name="connsiteY0" fmla="*/ 0 h 474238"/>
              <a:gd name="connsiteX1" fmla="*/ 1057275 w 1168806"/>
              <a:gd name="connsiteY1" fmla="*/ 419100 h 474238"/>
              <a:gd name="connsiteX2" fmla="*/ 0 w 1168806"/>
              <a:gd name="connsiteY2" fmla="*/ 457200 h 474238"/>
            </a:gdLst>
            <a:ahLst/>
            <a:cxnLst>
              <a:cxn ang="0">
                <a:pos x="connsiteX0" y="connsiteY0"/>
              </a:cxn>
              <a:cxn ang="0">
                <a:pos x="connsiteX1" y="connsiteY1"/>
              </a:cxn>
              <a:cxn ang="0">
                <a:pos x="connsiteX2" y="connsiteY2"/>
              </a:cxn>
            </a:cxnLst>
            <a:rect l="l" t="t" r="r" b="b"/>
            <a:pathLst>
              <a:path w="1168806" h="474238">
                <a:moveTo>
                  <a:pt x="1085850" y="0"/>
                </a:moveTo>
                <a:cubicBezTo>
                  <a:pt x="1162050" y="171450"/>
                  <a:pt x="1238250" y="342900"/>
                  <a:pt x="1057275" y="419100"/>
                </a:cubicBezTo>
                <a:cubicBezTo>
                  <a:pt x="876300" y="495300"/>
                  <a:pt x="438150" y="476250"/>
                  <a:pt x="0" y="457200"/>
                </a:cubicBezTo>
              </a:path>
            </a:pathLst>
          </a:custGeom>
          <a:ln w="28575" cap="flat" cmpd="sng" algn="ctr">
            <a:solidFill>
              <a:schemeClr val="accent6">
                <a:lumMod val="5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GB"/>
          </a:p>
        </p:txBody>
      </p:sp>
      <p:sp>
        <p:nvSpPr>
          <p:cNvPr id="11" name="CasellaDiTesto 10">
            <a:extLst>
              <a:ext uri="{FF2B5EF4-FFF2-40B4-BE49-F238E27FC236}">
                <a16:creationId xmlns:a16="http://schemas.microsoft.com/office/drawing/2014/main" id="{6326A089-7EEE-E60D-DC60-6F009CC5DB0B}"/>
              </a:ext>
            </a:extLst>
          </p:cNvPr>
          <p:cNvSpPr txBox="1"/>
          <p:nvPr/>
        </p:nvSpPr>
        <p:spPr>
          <a:xfrm>
            <a:off x="4029075" y="5831404"/>
            <a:ext cx="5031740" cy="1200329"/>
          </a:xfrm>
          <a:prstGeom prst="rect">
            <a:avLst/>
          </a:prstGeom>
          <a:noFill/>
        </p:spPr>
        <p:txBody>
          <a:bodyPr wrap="square" rtlCol="0">
            <a:spAutoFit/>
          </a:bodyPr>
          <a:lstStyle/>
          <a:p>
            <a:pPr algn="ctr"/>
            <a:r>
              <a:rPr lang="en-US" b="0" i="0" dirty="0">
                <a:solidFill>
                  <a:srgbClr val="1B1B1B"/>
                </a:solidFill>
                <a:effectLst/>
                <a:latin typeface="+mj-lt"/>
              </a:rPr>
              <a:t>Sulla base del </a:t>
            </a:r>
            <a:r>
              <a:rPr lang="en-US" b="0" i="0" dirty="0" err="1">
                <a:solidFill>
                  <a:srgbClr val="1B1B1B"/>
                </a:solidFill>
                <a:effectLst/>
                <a:latin typeface="+mj-lt"/>
              </a:rPr>
              <a:t>valore</a:t>
            </a:r>
            <a:r>
              <a:rPr lang="en-US" b="0" i="0" dirty="0">
                <a:solidFill>
                  <a:srgbClr val="1B1B1B"/>
                </a:solidFill>
                <a:effectLst/>
                <a:latin typeface="+mj-lt"/>
              </a:rPr>
              <a:t> di FIC la combinazione del    KHS-</a:t>
            </a:r>
            <a:r>
              <a:rPr lang="en-US" b="0" i="0" dirty="0" err="1">
                <a:solidFill>
                  <a:srgbClr val="1B1B1B"/>
                </a:solidFill>
                <a:effectLst/>
                <a:latin typeface="+mj-lt"/>
              </a:rPr>
              <a:t>Cnd</a:t>
            </a:r>
            <a:r>
              <a:rPr lang="en-US" b="0" i="0" dirty="0">
                <a:solidFill>
                  <a:srgbClr val="1B1B1B"/>
                </a:solidFill>
                <a:effectLst/>
                <a:latin typeface="+mj-lt"/>
              </a:rPr>
              <a:t> ed il ceftazidime/avibactam è </a:t>
            </a:r>
            <a:r>
              <a:rPr lang="en-US" b="0" i="0" dirty="0" err="1">
                <a:solidFill>
                  <a:srgbClr val="1B1B1B"/>
                </a:solidFill>
                <a:effectLst/>
                <a:latin typeface="+mj-lt"/>
              </a:rPr>
              <a:t>risultata</a:t>
            </a:r>
            <a:r>
              <a:rPr lang="en-US" b="0" i="0" dirty="0">
                <a:solidFill>
                  <a:srgbClr val="1B1B1B"/>
                </a:solidFill>
                <a:effectLst/>
                <a:latin typeface="+mj-lt"/>
              </a:rPr>
              <a:t> </a:t>
            </a:r>
            <a:r>
              <a:rPr lang="en-US" b="0" i="0" dirty="0" err="1">
                <a:solidFill>
                  <a:srgbClr val="1B1B1B"/>
                </a:solidFill>
                <a:effectLst/>
                <a:latin typeface="+mj-lt"/>
              </a:rPr>
              <a:t>essere</a:t>
            </a:r>
            <a:r>
              <a:rPr lang="en-US" b="0" i="0" dirty="0">
                <a:solidFill>
                  <a:srgbClr val="1B1B1B"/>
                </a:solidFill>
                <a:effectLst/>
                <a:latin typeface="+mj-lt"/>
              </a:rPr>
              <a:t>  </a:t>
            </a:r>
            <a:r>
              <a:rPr lang="en-US" b="1" i="0" dirty="0" err="1">
                <a:solidFill>
                  <a:srgbClr val="1B1B1B"/>
                </a:solidFill>
                <a:effectLst/>
                <a:latin typeface="+mj-lt"/>
              </a:rPr>
              <a:t>indifferente</a:t>
            </a:r>
            <a:endParaRPr lang="it-IT" b="1" dirty="0">
              <a:latin typeface="+mj-lt"/>
            </a:endParaRPr>
          </a:p>
          <a:p>
            <a:endParaRPr lang="en-GB" dirty="0"/>
          </a:p>
        </p:txBody>
      </p:sp>
    </p:spTree>
    <p:extLst>
      <p:ext uri="{BB962C8B-B14F-4D97-AF65-F5344CB8AC3E}">
        <p14:creationId xmlns:p14="http://schemas.microsoft.com/office/powerpoint/2010/main" val="34810488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A602FE-25B5-A4F8-93DC-AEE1AF6A6AA0}"/>
              </a:ext>
            </a:extLst>
          </p:cNvPr>
          <p:cNvSpPr>
            <a:spLocks noGrp="1"/>
          </p:cNvSpPr>
          <p:nvPr>
            <p:ph type="title"/>
          </p:nvPr>
        </p:nvSpPr>
        <p:spPr>
          <a:xfrm>
            <a:off x="143458" y="-420085"/>
            <a:ext cx="10772775" cy="1658198"/>
          </a:xfrm>
        </p:spPr>
        <p:txBody>
          <a:bodyPr>
            <a:normAutofit/>
          </a:bodyPr>
          <a:lstStyle/>
          <a:p>
            <a:r>
              <a:rPr lang="it-IT" sz="2800" b="1" dirty="0">
                <a:solidFill>
                  <a:srgbClr val="C00000"/>
                </a:solidFill>
              </a:rPr>
              <a:t>BIBLIOGRAFIA</a:t>
            </a:r>
            <a:endParaRPr lang="en-GB" sz="2800" b="1" dirty="0">
              <a:solidFill>
                <a:srgbClr val="C00000"/>
              </a:solidFill>
            </a:endParaRPr>
          </a:p>
        </p:txBody>
      </p:sp>
      <p:sp>
        <p:nvSpPr>
          <p:cNvPr id="3" name="Segnaposto contenuto 2">
            <a:extLst>
              <a:ext uri="{FF2B5EF4-FFF2-40B4-BE49-F238E27FC236}">
                <a16:creationId xmlns:a16="http://schemas.microsoft.com/office/drawing/2014/main" id="{930647B1-6273-13B3-23D0-45F6BE695969}"/>
              </a:ext>
            </a:extLst>
          </p:cNvPr>
          <p:cNvSpPr>
            <a:spLocks noGrp="1"/>
          </p:cNvSpPr>
          <p:nvPr>
            <p:ph idx="1"/>
          </p:nvPr>
        </p:nvSpPr>
        <p:spPr>
          <a:xfrm>
            <a:off x="143458" y="868049"/>
            <a:ext cx="11896142" cy="5807071"/>
          </a:xfrm>
        </p:spPr>
        <p:txBody>
          <a:bodyPr>
            <a:normAutofit lnSpcReduction="10000"/>
          </a:bodyPr>
          <a:lstStyle/>
          <a:p>
            <a:pPr>
              <a:lnSpc>
                <a:spcPct val="100000"/>
              </a:lnSpc>
            </a:pPr>
            <a:r>
              <a:rPr lang="en-GB" sz="900" b="0" i="0" dirty="0" err="1">
                <a:effectLst/>
                <a:latin typeface="+mj-lt"/>
              </a:rPr>
              <a:t>Christaki</a:t>
            </a:r>
            <a:r>
              <a:rPr lang="en-GB" sz="900" b="0" i="0" dirty="0">
                <a:effectLst/>
                <a:latin typeface="+mj-lt"/>
              </a:rPr>
              <a:t> E, </a:t>
            </a:r>
            <a:r>
              <a:rPr lang="en-GB" sz="900" b="0" i="0" dirty="0" err="1">
                <a:effectLst/>
                <a:latin typeface="+mj-lt"/>
              </a:rPr>
              <a:t>Marcou</a:t>
            </a:r>
            <a:r>
              <a:rPr lang="en-GB" sz="900" b="0" i="0" dirty="0">
                <a:effectLst/>
                <a:latin typeface="+mj-lt"/>
              </a:rPr>
              <a:t> M, </a:t>
            </a:r>
            <a:r>
              <a:rPr lang="en-GB" sz="900" b="0" i="0" dirty="0" err="1">
                <a:effectLst/>
                <a:latin typeface="+mj-lt"/>
              </a:rPr>
              <a:t>Tofarides</a:t>
            </a:r>
            <a:r>
              <a:rPr lang="en-GB" sz="900" b="0" i="0" dirty="0">
                <a:effectLst/>
                <a:latin typeface="+mj-lt"/>
              </a:rPr>
              <a:t> A. Antimicrobial Resistance in Bacteria: Mechanisms, Evolution, and Persistence. J Mol </a:t>
            </a:r>
            <a:r>
              <a:rPr lang="en-GB" sz="900" b="0" i="0" dirty="0" err="1">
                <a:effectLst/>
                <a:latin typeface="+mj-lt"/>
              </a:rPr>
              <a:t>Evol</a:t>
            </a:r>
            <a:r>
              <a:rPr lang="en-GB" sz="900" b="0" i="0" dirty="0">
                <a:effectLst/>
                <a:latin typeface="+mj-lt"/>
              </a:rPr>
              <a:t>. 2020 Jan;88(1):26-40. </a:t>
            </a:r>
            <a:r>
              <a:rPr lang="en-GB" sz="900" b="0" i="0" dirty="0" err="1">
                <a:effectLst/>
                <a:latin typeface="+mj-lt"/>
              </a:rPr>
              <a:t>doi</a:t>
            </a:r>
            <a:r>
              <a:rPr lang="en-GB" sz="900" b="0" i="0" dirty="0">
                <a:effectLst/>
                <a:latin typeface="+mj-lt"/>
              </a:rPr>
              <a:t>: 10.1007/s00239-019-09914-3. </a:t>
            </a:r>
            <a:r>
              <a:rPr lang="en-GB" sz="900" b="0" i="0" dirty="0" err="1">
                <a:effectLst/>
                <a:latin typeface="+mj-lt"/>
              </a:rPr>
              <a:t>Epub</a:t>
            </a:r>
            <a:r>
              <a:rPr lang="en-GB" sz="900" b="0" i="0" dirty="0">
                <a:effectLst/>
                <a:latin typeface="+mj-lt"/>
              </a:rPr>
              <a:t> 2019 Oct 28. PMID: 31659373.</a:t>
            </a:r>
          </a:p>
          <a:p>
            <a:pPr>
              <a:lnSpc>
                <a:spcPct val="100000"/>
              </a:lnSpc>
            </a:pPr>
            <a:r>
              <a:rPr lang="en-GB" sz="900" dirty="0">
                <a:latin typeface="+mj-lt"/>
                <a:hlinkClick r:id="rId2">
                  <a:extLst>
                    <a:ext uri="{A12FA001-AC4F-418D-AE19-62706E023703}">
                      <ahyp:hlinkClr xmlns:ahyp="http://schemas.microsoft.com/office/drawing/2018/hyperlinkcolor" val="tx"/>
                    </a:ext>
                  </a:extLst>
                </a:hlinkClick>
              </a:rPr>
              <a:t>https://www.bag.admin.ch/bag/it/home/krankheiten/infektionskrankheiten-bekaempfen/antibiotikaresistenzen/wieso-betreffen-antibiotikaresistenzen-auch-mich-.html</a:t>
            </a:r>
            <a:r>
              <a:rPr lang="en-GB" sz="900" dirty="0">
                <a:latin typeface="+mj-lt"/>
              </a:rPr>
              <a:t> </a:t>
            </a:r>
          </a:p>
          <a:p>
            <a:pPr>
              <a:lnSpc>
                <a:spcPct val="100000"/>
              </a:lnSpc>
            </a:pPr>
            <a:r>
              <a:rPr lang="en-GB" sz="900" b="0" i="0" dirty="0">
                <a:effectLst/>
                <a:latin typeface="+mj-lt"/>
              </a:rPr>
              <a:t>Hutchings MI, Truman AW, Wilkinson B. Antibiotics: past, present and future. </a:t>
            </a:r>
            <a:r>
              <a:rPr lang="en-GB" sz="900" b="0" i="0" dirty="0" err="1">
                <a:effectLst/>
                <a:latin typeface="+mj-lt"/>
              </a:rPr>
              <a:t>Curr</a:t>
            </a:r>
            <a:r>
              <a:rPr lang="en-GB" sz="900" b="0" i="0" dirty="0">
                <a:effectLst/>
                <a:latin typeface="+mj-lt"/>
              </a:rPr>
              <a:t> </a:t>
            </a:r>
            <a:r>
              <a:rPr lang="en-GB" sz="900" b="0" i="0" dirty="0" err="1">
                <a:effectLst/>
                <a:latin typeface="+mj-lt"/>
              </a:rPr>
              <a:t>Opin</a:t>
            </a:r>
            <a:r>
              <a:rPr lang="en-GB" sz="900" b="0" i="0" dirty="0">
                <a:effectLst/>
                <a:latin typeface="+mj-lt"/>
              </a:rPr>
              <a:t> </a:t>
            </a:r>
            <a:r>
              <a:rPr lang="en-GB" sz="900" b="0" i="0" dirty="0" err="1">
                <a:effectLst/>
                <a:latin typeface="+mj-lt"/>
              </a:rPr>
              <a:t>Microbiol</a:t>
            </a:r>
            <a:r>
              <a:rPr lang="en-GB" sz="900" b="0" i="0" dirty="0">
                <a:effectLst/>
                <a:latin typeface="+mj-lt"/>
              </a:rPr>
              <a:t>. 2019 Oct;51:72-80. </a:t>
            </a:r>
            <a:r>
              <a:rPr lang="en-GB" sz="900" b="0" i="0" dirty="0" err="1">
                <a:effectLst/>
                <a:latin typeface="+mj-lt"/>
              </a:rPr>
              <a:t>doi</a:t>
            </a:r>
            <a:r>
              <a:rPr lang="en-GB" sz="900" b="0" i="0" dirty="0">
                <a:effectLst/>
                <a:latin typeface="+mj-lt"/>
              </a:rPr>
              <a:t>: 10.1016/j.mib.2019.10.008. </a:t>
            </a:r>
            <a:r>
              <a:rPr lang="en-GB" sz="900" b="0" i="0" dirty="0" err="1">
                <a:effectLst/>
                <a:latin typeface="+mj-lt"/>
              </a:rPr>
              <a:t>Epub</a:t>
            </a:r>
            <a:r>
              <a:rPr lang="en-GB" sz="900" b="0" i="0" dirty="0">
                <a:effectLst/>
                <a:latin typeface="+mj-lt"/>
              </a:rPr>
              <a:t> 2019 Nov 13. PMID: 31733401.</a:t>
            </a:r>
          </a:p>
          <a:p>
            <a:pPr>
              <a:lnSpc>
                <a:spcPct val="100000"/>
              </a:lnSpc>
            </a:pPr>
            <a:r>
              <a:rPr lang="en-GB" sz="900" b="0" i="0" dirty="0">
                <a:effectLst/>
                <a:latin typeface="+mj-lt"/>
              </a:rPr>
              <a:t>Berendsen B, </a:t>
            </a:r>
            <a:r>
              <a:rPr lang="en-GB" sz="900" b="0" i="0" dirty="0" err="1">
                <a:effectLst/>
                <a:latin typeface="+mj-lt"/>
              </a:rPr>
              <a:t>Stolker</a:t>
            </a:r>
            <a:r>
              <a:rPr lang="en-GB" sz="900" b="0" i="0" dirty="0">
                <a:effectLst/>
                <a:latin typeface="+mj-lt"/>
              </a:rPr>
              <a:t> L, de Jong J, </a:t>
            </a:r>
            <a:r>
              <a:rPr lang="en-GB" sz="900" b="0" i="0" dirty="0" err="1">
                <a:effectLst/>
                <a:latin typeface="+mj-lt"/>
              </a:rPr>
              <a:t>Nielen</a:t>
            </a:r>
            <a:r>
              <a:rPr lang="en-GB" sz="900" b="0" i="0" dirty="0">
                <a:effectLst/>
                <a:latin typeface="+mj-lt"/>
              </a:rPr>
              <a:t> M, </a:t>
            </a:r>
            <a:r>
              <a:rPr lang="en-GB" sz="900" b="0" i="0" dirty="0" err="1">
                <a:effectLst/>
                <a:latin typeface="+mj-lt"/>
              </a:rPr>
              <a:t>Tserendorj</a:t>
            </a:r>
            <a:r>
              <a:rPr lang="en-GB" sz="900" b="0" i="0" dirty="0">
                <a:effectLst/>
                <a:latin typeface="+mj-lt"/>
              </a:rPr>
              <a:t> E, </a:t>
            </a:r>
            <a:r>
              <a:rPr lang="en-GB" sz="900" b="0" i="0" dirty="0" err="1">
                <a:effectLst/>
                <a:latin typeface="+mj-lt"/>
              </a:rPr>
              <a:t>Sodnomdarjaa</a:t>
            </a:r>
            <a:r>
              <a:rPr lang="en-GB" sz="900" b="0" i="0" dirty="0">
                <a:effectLst/>
                <a:latin typeface="+mj-lt"/>
              </a:rPr>
              <a:t> R, Cannavan A, Elliott C. Evidence of natural occurrence of the banned antibiotic chloramphenicol in herbs and grass. Anal </a:t>
            </a:r>
            <a:r>
              <a:rPr lang="en-GB" sz="900" b="0" i="0" dirty="0" err="1">
                <a:effectLst/>
                <a:latin typeface="+mj-lt"/>
              </a:rPr>
              <a:t>Bioanal</a:t>
            </a:r>
            <a:r>
              <a:rPr lang="en-GB" sz="900" b="0" i="0" dirty="0">
                <a:effectLst/>
                <a:latin typeface="+mj-lt"/>
              </a:rPr>
              <a:t> Chem. 2010 Jul;397(5):1955-63. </a:t>
            </a:r>
            <a:r>
              <a:rPr lang="en-GB" sz="900" b="0" i="0" dirty="0" err="1">
                <a:effectLst/>
                <a:latin typeface="+mj-lt"/>
              </a:rPr>
              <a:t>doi</a:t>
            </a:r>
            <a:r>
              <a:rPr lang="en-GB" sz="900" b="0" i="0" dirty="0">
                <a:effectLst/>
                <a:latin typeface="+mj-lt"/>
              </a:rPr>
              <a:t>: 10.1007/s00216-010-3724-6. </a:t>
            </a:r>
            <a:r>
              <a:rPr lang="en-GB" sz="900" b="0" i="0" dirty="0" err="1">
                <a:effectLst/>
                <a:latin typeface="+mj-lt"/>
              </a:rPr>
              <a:t>Epub</a:t>
            </a:r>
            <a:r>
              <a:rPr lang="en-GB" sz="900" b="0" i="0" dirty="0">
                <a:effectLst/>
                <a:latin typeface="+mj-lt"/>
              </a:rPr>
              <a:t> 2010 Apr 30. PMID: 20431869; PMCID: PMC2886120.</a:t>
            </a:r>
          </a:p>
          <a:p>
            <a:r>
              <a:rPr lang="en-GB" sz="900" dirty="0">
                <a:latin typeface="+mj-lt"/>
              </a:rPr>
              <a:t>OMS, Maggio 2024 </a:t>
            </a:r>
            <a:r>
              <a:rPr lang="en-GB" sz="900" dirty="0">
                <a:latin typeface="+mj-lt"/>
                <a:hlinkClick r:id="rId3">
                  <a:extLst>
                    <a:ext uri="{A12FA001-AC4F-418D-AE19-62706E023703}">
                      <ahyp:hlinkClr xmlns:ahyp="http://schemas.microsoft.com/office/drawing/2018/hyperlinkcolor" val="tx"/>
                    </a:ext>
                  </a:extLst>
                </a:hlinkClick>
              </a:rPr>
              <a:t>https://iris.who.int/bitstream/handle/10665/376776/9789240093461-eng.pdf?sequence=1</a:t>
            </a:r>
            <a:endParaRPr lang="en-GB" sz="900" dirty="0">
              <a:latin typeface="+mj-lt"/>
            </a:endParaRPr>
          </a:p>
          <a:p>
            <a:r>
              <a:rPr lang="en-GB" sz="900" b="0" i="0" dirty="0">
                <a:effectLst/>
                <a:latin typeface="+mj-lt"/>
              </a:rPr>
              <a:t>Darby EM, </a:t>
            </a:r>
            <a:r>
              <a:rPr lang="en-GB" sz="900" b="0" i="0" dirty="0" err="1">
                <a:effectLst/>
                <a:latin typeface="+mj-lt"/>
              </a:rPr>
              <a:t>Trampari</a:t>
            </a:r>
            <a:r>
              <a:rPr lang="en-GB" sz="900" b="0" i="0" dirty="0">
                <a:effectLst/>
                <a:latin typeface="+mj-lt"/>
              </a:rPr>
              <a:t> E, </a:t>
            </a:r>
            <a:r>
              <a:rPr lang="en-GB" sz="900" b="0" i="0" dirty="0" err="1">
                <a:effectLst/>
                <a:latin typeface="+mj-lt"/>
              </a:rPr>
              <a:t>Siasat</a:t>
            </a:r>
            <a:r>
              <a:rPr lang="en-GB" sz="900" b="0" i="0" dirty="0">
                <a:effectLst/>
                <a:latin typeface="+mj-lt"/>
              </a:rPr>
              <a:t> P, Gaya MS, </a:t>
            </a:r>
            <a:r>
              <a:rPr lang="en-GB" sz="900" b="0" i="0" dirty="0" err="1">
                <a:effectLst/>
                <a:latin typeface="+mj-lt"/>
              </a:rPr>
              <a:t>Alav</a:t>
            </a:r>
            <a:r>
              <a:rPr lang="en-GB" sz="900" b="0" i="0" dirty="0">
                <a:effectLst/>
                <a:latin typeface="+mj-lt"/>
              </a:rPr>
              <a:t> I, Webber MA, Blair JMA. Molecular mechanisms of antibiotic resistance revisited. Nat Rev </a:t>
            </a:r>
            <a:r>
              <a:rPr lang="en-GB" sz="900" b="0" i="0" dirty="0" err="1">
                <a:effectLst/>
                <a:latin typeface="+mj-lt"/>
              </a:rPr>
              <a:t>Microbiol</a:t>
            </a:r>
            <a:r>
              <a:rPr lang="en-GB" sz="900" b="0" i="0" dirty="0">
                <a:effectLst/>
                <a:latin typeface="+mj-lt"/>
              </a:rPr>
              <a:t>. 2023 May;21(5):280-295. </a:t>
            </a:r>
            <a:r>
              <a:rPr lang="en-GB" sz="900" b="0" i="0" dirty="0" err="1">
                <a:effectLst/>
                <a:latin typeface="+mj-lt"/>
              </a:rPr>
              <a:t>doi</a:t>
            </a:r>
            <a:r>
              <a:rPr lang="en-GB" sz="900" b="0" i="0" dirty="0">
                <a:effectLst/>
                <a:latin typeface="+mj-lt"/>
              </a:rPr>
              <a:t>: 10.1038/s41579-022-00820-y. </a:t>
            </a:r>
            <a:r>
              <a:rPr lang="en-GB" sz="900" b="0" i="0" dirty="0" err="1">
                <a:effectLst/>
                <a:latin typeface="+mj-lt"/>
              </a:rPr>
              <a:t>Epub</a:t>
            </a:r>
            <a:r>
              <a:rPr lang="en-GB" sz="900" b="0" i="0" dirty="0">
                <a:effectLst/>
                <a:latin typeface="+mj-lt"/>
              </a:rPr>
              <a:t> 2022 Nov 21. Erratum in: Nat Rev </a:t>
            </a:r>
            <a:r>
              <a:rPr lang="en-GB" sz="900" b="0" i="0" dirty="0" err="1">
                <a:effectLst/>
                <a:latin typeface="+mj-lt"/>
              </a:rPr>
              <a:t>Microbiol</a:t>
            </a:r>
            <a:r>
              <a:rPr lang="en-GB" sz="900" b="0" i="0" dirty="0">
                <a:effectLst/>
                <a:latin typeface="+mj-lt"/>
              </a:rPr>
              <a:t>. 2024 Apr;22(4):255. </a:t>
            </a:r>
            <a:r>
              <a:rPr lang="en-GB" sz="900" b="0" i="0" dirty="0" err="1">
                <a:effectLst/>
                <a:latin typeface="+mj-lt"/>
              </a:rPr>
              <a:t>doi</a:t>
            </a:r>
            <a:r>
              <a:rPr lang="en-GB" sz="900" b="0" i="0" dirty="0">
                <a:effectLst/>
                <a:latin typeface="+mj-lt"/>
              </a:rPr>
              <a:t>: 10.1038/s41579-024-01014-4. PMID: 36411397.</a:t>
            </a:r>
          </a:p>
          <a:p>
            <a:r>
              <a:rPr lang="en-GB" sz="900" b="0" i="0" dirty="0" err="1">
                <a:effectLst/>
                <a:latin typeface="+mj-lt"/>
              </a:rPr>
              <a:t>Huemer</a:t>
            </a:r>
            <a:r>
              <a:rPr lang="en-GB" sz="900" b="0" i="0" dirty="0">
                <a:effectLst/>
                <a:latin typeface="+mj-lt"/>
              </a:rPr>
              <a:t> M, </a:t>
            </a:r>
            <a:r>
              <a:rPr lang="en-GB" sz="900" b="0" i="0" dirty="0" err="1">
                <a:effectLst/>
                <a:latin typeface="+mj-lt"/>
              </a:rPr>
              <a:t>Mairpady</a:t>
            </a:r>
            <a:r>
              <a:rPr lang="en-GB" sz="900" b="0" i="0" dirty="0">
                <a:effectLst/>
                <a:latin typeface="+mj-lt"/>
              </a:rPr>
              <a:t> </a:t>
            </a:r>
            <a:r>
              <a:rPr lang="en-GB" sz="900" b="0" i="0" dirty="0" err="1">
                <a:effectLst/>
                <a:latin typeface="+mj-lt"/>
              </a:rPr>
              <a:t>Shambat</a:t>
            </a:r>
            <a:r>
              <a:rPr lang="en-GB" sz="900" b="0" i="0" dirty="0">
                <a:effectLst/>
                <a:latin typeface="+mj-lt"/>
              </a:rPr>
              <a:t> S, Brugger SD, </a:t>
            </a:r>
            <a:r>
              <a:rPr lang="en-GB" sz="900" b="0" i="0" dirty="0" err="1">
                <a:effectLst/>
                <a:latin typeface="+mj-lt"/>
              </a:rPr>
              <a:t>Zinkernagel</a:t>
            </a:r>
            <a:r>
              <a:rPr lang="en-GB" sz="900" b="0" i="0" dirty="0">
                <a:effectLst/>
                <a:latin typeface="+mj-lt"/>
              </a:rPr>
              <a:t> AS. Antibiotic resistance and persistence-Implications for human health and treatment perspectives. EMBO Rep. 2020 Dec 3;21(12):e51034. </a:t>
            </a:r>
            <a:r>
              <a:rPr lang="en-GB" sz="900" b="0" i="0" dirty="0" err="1">
                <a:effectLst/>
                <a:latin typeface="+mj-lt"/>
              </a:rPr>
              <a:t>doi</a:t>
            </a:r>
            <a:r>
              <a:rPr lang="en-GB" sz="900" b="0" i="0" dirty="0">
                <a:effectLst/>
                <a:latin typeface="+mj-lt"/>
              </a:rPr>
              <a:t>: 10.15252/embr.202051034. </a:t>
            </a:r>
            <a:r>
              <a:rPr lang="en-GB" sz="900" b="0" i="0" dirty="0" err="1">
                <a:effectLst/>
                <a:latin typeface="+mj-lt"/>
              </a:rPr>
              <a:t>Epub</a:t>
            </a:r>
            <a:r>
              <a:rPr lang="en-GB" sz="900" b="0" i="0" dirty="0">
                <a:effectLst/>
                <a:latin typeface="+mj-lt"/>
              </a:rPr>
              <a:t> 2020 Dec 8. PMID: 33400359; PMCID: PMC7726816.</a:t>
            </a:r>
            <a:endParaRPr lang="en-GB" sz="900" dirty="0">
              <a:latin typeface="+mj-lt"/>
            </a:endParaRPr>
          </a:p>
          <a:p>
            <a:r>
              <a:rPr lang="en-GB" sz="900" b="0" i="0" dirty="0">
                <a:effectLst/>
                <a:latin typeface="+mj-lt"/>
              </a:rPr>
              <a:t>Wang CH, Hsieh YH, Powers ZM, Kao CY. Defeating Antibiotic-Resistant Bacteria: Exploring Alternative Therapies for a Post-Antibiotic Era. Int J Mol Sci. 2020 Feb 5;21(3):1061. </a:t>
            </a:r>
            <a:r>
              <a:rPr lang="en-GB" sz="900" b="0" i="0" dirty="0" err="1">
                <a:effectLst/>
                <a:latin typeface="+mj-lt"/>
              </a:rPr>
              <a:t>doi</a:t>
            </a:r>
            <a:r>
              <a:rPr lang="en-GB" sz="900" b="0" i="0" dirty="0">
                <a:effectLst/>
                <a:latin typeface="+mj-lt"/>
              </a:rPr>
              <a:t>: 10.3390/ijms21031061. PMID: 32033477; PMCID: PMC7037027.</a:t>
            </a:r>
          </a:p>
          <a:p>
            <a:r>
              <a:rPr lang="en-GB" sz="900" b="0" i="0" dirty="0" err="1">
                <a:effectLst/>
                <a:latin typeface="+mj-lt"/>
              </a:rPr>
              <a:t>Queenan</a:t>
            </a:r>
            <a:r>
              <a:rPr lang="en-GB" sz="900" b="0" i="0" dirty="0">
                <a:effectLst/>
                <a:latin typeface="+mj-lt"/>
              </a:rPr>
              <a:t> AM, Bush K. </a:t>
            </a:r>
            <a:r>
              <a:rPr lang="en-GB" sz="900" b="0" i="0" dirty="0" err="1">
                <a:effectLst/>
                <a:latin typeface="+mj-lt"/>
              </a:rPr>
              <a:t>Carbapenemases</a:t>
            </a:r>
            <a:r>
              <a:rPr lang="en-GB" sz="900" b="0" i="0" dirty="0">
                <a:effectLst/>
                <a:latin typeface="+mj-lt"/>
              </a:rPr>
              <a:t>: the versatile beta-lactamases. Clin </a:t>
            </a:r>
            <a:r>
              <a:rPr lang="en-GB" sz="900" b="0" i="0" dirty="0" err="1">
                <a:effectLst/>
                <a:latin typeface="+mj-lt"/>
              </a:rPr>
              <a:t>Microbiol</a:t>
            </a:r>
            <a:r>
              <a:rPr lang="en-GB" sz="900" b="0" i="0" dirty="0">
                <a:effectLst/>
                <a:latin typeface="+mj-lt"/>
              </a:rPr>
              <a:t> Rev. 2007 Jul;20(3):440-58, table of contents. </a:t>
            </a:r>
            <a:r>
              <a:rPr lang="en-GB" sz="900" b="0" i="0" dirty="0" err="1">
                <a:effectLst/>
                <a:latin typeface="+mj-lt"/>
              </a:rPr>
              <a:t>doi</a:t>
            </a:r>
            <a:r>
              <a:rPr lang="en-GB" sz="900" b="0" i="0" dirty="0">
                <a:effectLst/>
                <a:latin typeface="+mj-lt"/>
              </a:rPr>
              <a:t>: 10.1128/CMR.00001-07. PMID: 17630334; PMCID: PMC1932750.</a:t>
            </a:r>
          </a:p>
          <a:p>
            <a:r>
              <a:rPr lang="en-GB" sz="900" b="0" i="0" dirty="0">
                <a:effectLst/>
                <a:latin typeface="+mj-lt"/>
              </a:rPr>
              <a:t>Miller WR, </a:t>
            </a:r>
            <a:r>
              <a:rPr lang="en-GB" sz="900" b="0" i="0" dirty="0" err="1">
                <a:effectLst/>
                <a:latin typeface="+mj-lt"/>
              </a:rPr>
              <a:t>Munita</a:t>
            </a:r>
            <a:r>
              <a:rPr lang="en-GB" sz="900" b="0" i="0" dirty="0">
                <a:effectLst/>
                <a:latin typeface="+mj-lt"/>
              </a:rPr>
              <a:t> JM, Arias CA. Mechanisms of antibiotic resistance in enterococci. Expert Rev Anti Infect </a:t>
            </a:r>
            <a:r>
              <a:rPr lang="en-GB" sz="900" b="0" i="0" dirty="0" err="1">
                <a:effectLst/>
                <a:latin typeface="+mj-lt"/>
              </a:rPr>
              <a:t>Ther</a:t>
            </a:r>
            <a:r>
              <a:rPr lang="en-GB" sz="900" b="0" i="0" dirty="0">
                <a:effectLst/>
                <a:latin typeface="+mj-lt"/>
              </a:rPr>
              <a:t>. 2014 Oct;12(10):1221-36. </a:t>
            </a:r>
            <a:r>
              <a:rPr lang="en-GB" sz="900" b="0" i="0" dirty="0" err="1">
                <a:effectLst/>
                <a:latin typeface="+mj-lt"/>
              </a:rPr>
              <a:t>doi</a:t>
            </a:r>
            <a:r>
              <a:rPr lang="en-GB" sz="900" b="0" i="0" dirty="0">
                <a:effectLst/>
                <a:latin typeface="+mj-lt"/>
              </a:rPr>
              <a:t>: 10.1586/14787210.2014.956092. PMID: 25199988; PMCID: PMC4433168.</a:t>
            </a:r>
          </a:p>
          <a:p>
            <a:r>
              <a:rPr lang="en-GB" sz="900" dirty="0">
                <a:latin typeface="+mj-lt"/>
              </a:rPr>
              <a:t>Murphy, James &amp; Walshe, Ray. (2011). </a:t>
            </a:r>
            <a:r>
              <a:rPr lang="en-GB" sz="900" dirty="0" err="1">
                <a:latin typeface="+mj-lt"/>
              </a:rPr>
              <a:t>Modeling</a:t>
            </a:r>
            <a:r>
              <a:rPr lang="en-GB" sz="900" dirty="0">
                <a:latin typeface="+mj-lt"/>
              </a:rPr>
              <a:t> Antibiotic Resistance in Bacterial Colonies Using Agent-Based Approach. 10.1007/978-1-4419-7964-3_7</a:t>
            </a:r>
          </a:p>
          <a:p>
            <a:r>
              <a:rPr lang="en-GB" sz="900" b="0" i="0" dirty="0">
                <a:effectLst/>
                <a:latin typeface="+mj-lt"/>
              </a:rPr>
              <a:t>MacNair CR, Rutherford ST, Tan MW. Alternative therapeutic strategies to treat antibiotic-resistant pathogens. Nat Rev </a:t>
            </a:r>
            <a:r>
              <a:rPr lang="en-GB" sz="900" b="0" i="0" dirty="0" err="1">
                <a:effectLst/>
                <a:latin typeface="+mj-lt"/>
              </a:rPr>
              <a:t>Microbiol</a:t>
            </a:r>
            <a:r>
              <a:rPr lang="en-GB" sz="900" b="0" i="0" dirty="0">
                <a:effectLst/>
                <a:latin typeface="+mj-lt"/>
              </a:rPr>
              <a:t>. 2024 May;22(5):262-275. </a:t>
            </a:r>
            <a:r>
              <a:rPr lang="en-GB" sz="900" b="0" i="0" dirty="0" err="1">
                <a:effectLst/>
                <a:latin typeface="+mj-lt"/>
              </a:rPr>
              <a:t>doi</a:t>
            </a:r>
            <a:r>
              <a:rPr lang="en-GB" sz="900" b="0" i="0" dirty="0">
                <a:effectLst/>
                <a:latin typeface="+mj-lt"/>
              </a:rPr>
              <a:t>: 10.1038/s41579-023-00993-0. </a:t>
            </a:r>
            <a:r>
              <a:rPr lang="en-GB" sz="900" b="0" i="0" dirty="0" err="1">
                <a:effectLst/>
                <a:latin typeface="+mj-lt"/>
              </a:rPr>
              <a:t>Epub</a:t>
            </a:r>
            <a:r>
              <a:rPr lang="en-GB" sz="900" b="0" i="0" dirty="0">
                <a:effectLst/>
                <a:latin typeface="+mj-lt"/>
              </a:rPr>
              <a:t> 2023 Dec 11. PMID: 38082064.</a:t>
            </a:r>
            <a:endParaRPr lang="en-GB" sz="900" dirty="0">
              <a:latin typeface="+mj-lt"/>
            </a:endParaRPr>
          </a:p>
          <a:p>
            <a:r>
              <a:rPr lang="en-GB" sz="900" b="0" i="0" dirty="0">
                <a:effectLst/>
                <a:latin typeface="+mj-lt"/>
              </a:rPr>
              <a:t>Castillo-Juárez I, </a:t>
            </a:r>
            <a:r>
              <a:rPr lang="en-GB" sz="900" b="0" i="0" dirty="0" err="1">
                <a:effectLst/>
                <a:latin typeface="+mj-lt"/>
              </a:rPr>
              <a:t>Blancas</a:t>
            </a:r>
            <a:r>
              <a:rPr lang="en-GB" sz="900" b="0" i="0" dirty="0">
                <a:effectLst/>
                <a:latin typeface="+mj-lt"/>
              </a:rPr>
              <a:t>-Luciano BE, García-Contreras R, Fernández-Presas AM. Antimicrobial peptides properties beyond growth inhibition and bacterial killing. </a:t>
            </a:r>
            <a:r>
              <a:rPr lang="en-GB" sz="900" b="0" i="0" dirty="0" err="1">
                <a:effectLst/>
                <a:latin typeface="+mj-lt"/>
              </a:rPr>
              <a:t>PeerJ</a:t>
            </a:r>
            <a:r>
              <a:rPr lang="en-GB" sz="900" b="0" i="0" dirty="0">
                <a:effectLst/>
                <a:latin typeface="+mj-lt"/>
              </a:rPr>
              <a:t>. 2022 Jan 21;10:e12667. </a:t>
            </a:r>
            <a:r>
              <a:rPr lang="en-GB" sz="900" b="0" i="0" dirty="0" err="1">
                <a:effectLst/>
                <a:latin typeface="+mj-lt"/>
              </a:rPr>
              <a:t>doi</a:t>
            </a:r>
            <a:r>
              <a:rPr lang="en-GB" sz="900" b="0" i="0" dirty="0">
                <a:effectLst/>
                <a:latin typeface="+mj-lt"/>
              </a:rPr>
              <a:t>: 10.7717/peerj.12667. PMID: 35116194; PMCID: PMC8785659.</a:t>
            </a:r>
          </a:p>
          <a:p>
            <a:r>
              <a:rPr lang="en-GB" sz="900" b="0" i="0" dirty="0">
                <a:effectLst/>
                <a:latin typeface="+mj-lt"/>
              </a:rPr>
              <a:t>Harding CM, </a:t>
            </a:r>
            <a:r>
              <a:rPr lang="en-GB" sz="900" b="0" i="0" dirty="0" err="1">
                <a:effectLst/>
                <a:latin typeface="+mj-lt"/>
              </a:rPr>
              <a:t>Hennon</a:t>
            </a:r>
            <a:r>
              <a:rPr lang="en-GB" sz="900" b="0" i="0" dirty="0">
                <a:effectLst/>
                <a:latin typeface="+mj-lt"/>
              </a:rPr>
              <a:t> SW, Feldman MF. Uncovering the mechanisms of Acinetobacter </a:t>
            </a:r>
            <a:r>
              <a:rPr lang="en-GB" sz="900" b="0" i="0" dirty="0" err="1">
                <a:effectLst/>
                <a:latin typeface="+mj-lt"/>
              </a:rPr>
              <a:t>baumannii</a:t>
            </a:r>
            <a:r>
              <a:rPr lang="en-GB" sz="900" b="0" i="0" dirty="0">
                <a:effectLst/>
                <a:latin typeface="+mj-lt"/>
              </a:rPr>
              <a:t> virulence. Nat Rev </a:t>
            </a:r>
            <a:r>
              <a:rPr lang="en-GB" sz="900" b="0" i="0" dirty="0" err="1">
                <a:effectLst/>
                <a:latin typeface="+mj-lt"/>
              </a:rPr>
              <a:t>Microbiol</a:t>
            </a:r>
            <a:r>
              <a:rPr lang="en-GB" sz="900" b="0" i="0" dirty="0">
                <a:effectLst/>
                <a:latin typeface="+mj-lt"/>
              </a:rPr>
              <a:t>. 2018 Feb;16(2):91-102. </a:t>
            </a:r>
            <a:r>
              <a:rPr lang="en-GB" sz="900" b="0" i="0" dirty="0" err="1">
                <a:effectLst/>
                <a:latin typeface="+mj-lt"/>
              </a:rPr>
              <a:t>doi</a:t>
            </a:r>
            <a:r>
              <a:rPr lang="en-GB" sz="900" b="0" i="0" dirty="0">
                <a:effectLst/>
                <a:latin typeface="+mj-lt"/>
              </a:rPr>
              <a:t>: 10.1038/nrmicro.2017.148. </a:t>
            </a:r>
            <a:r>
              <a:rPr lang="en-GB" sz="900" b="0" i="0" dirty="0" err="1">
                <a:effectLst/>
                <a:latin typeface="+mj-lt"/>
              </a:rPr>
              <a:t>Epub</a:t>
            </a:r>
            <a:r>
              <a:rPr lang="en-GB" sz="900" b="0" i="0" dirty="0">
                <a:effectLst/>
                <a:latin typeface="+mj-lt"/>
              </a:rPr>
              <a:t> 2017 Dec 18. PMID: 29249812; PMCID: PMC6571207.</a:t>
            </a:r>
          </a:p>
          <a:p>
            <a:r>
              <a:rPr lang="en-GB" sz="900" b="0" i="0" dirty="0">
                <a:effectLst/>
                <a:latin typeface="+mj-lt"/>
              </a:rPr>
              <a:t>Corral J, Pérez-Varela M, Sánchez-Osuna M, Cortés P, </a:t>
            </a:r>
            <a:r>
              <a:rPr lang="en-GB" sz="900" b="0" i="0" dirty="0" err="1">
                <a:effectLst/>
                <a:latin typeface="+mj-lt"/>
              </a:rPr>
              <a:t>Barbé</a:t>
            </a:r>
            <a:r>
              <a:rPr lang="en-GB" sz="900" b="0" i="0" dirty="0">
                <a:effectLst/>
                <a:latin typeface="+mj-lt"/>
              </a:rPr>
              <a:t> J, Aranda J. Importance of twitching and surface-associated motility in the virulence of </a:t>
            </a:r>
            <a:r>
              <a:rPr lang="en-GB" sz="900" b="0" i="1" dirty="0">
                <a:effectLst/>
                <a:latin typeface="+mj-lt"/>
              </a:rPr>
              <a:t>Acinetobacter </a:t>
            </a:r>
            <a:r>
              <a:rPr lang="en-GB" sz="900" b="0" i="1" dirty="0" err="1">
                <a:effectLst/>
                <a:latin typeface="+mj-lt"/>
              </a:rPr>
              <a:t>baumannii</a:t>
            </a:r>
            <a:r>
              <a:rPr lang="en-GB" sz="900" b="0" i="0" dirty="0">
                <a:effectLst/>
                <a:latin typeface="+mj-lt"/>
              </a:rPr>
              <a:t>. Virulence. 2021 Dec;12(1):2201-2213. </a:t>
            </a:r>
            <a:r>
              <a:rPr lang="en-GB" sz="900" b="0" i="0" dirty="0" err="1">
                <a:effectLst/>
                <a:latin typeface="+mj-lt"/>
              </a:rPr>
              <a:t>doi</a:t>
            </a:r>
            <a:r>
              <a:rPr lang="en-GB" sz="900" b="0" i="0" dirty="0">
                <a:effectLst/>
                <a:latin typeface="+mj-lt"/>
              </a:rPr>
              <a:t>: 10.1080/21505594.2021.1950268. PMID: 34515614; PMCID: PMC8451467.</a:t>
            </a:r>
            <a:endParaRPr lang="en-GB" sz="900" dirty="0">
              <a:latin typeface="+mj-lt"/>
            </a:endParaRPr>
          </a:p>
          <a:p>
            <a:r>
              <a:rPr lang="en-GB" sz="900" b="0" i="0" dirty="0" err="1">
                <a:effectLst/>
                <a:latin typeface="+mj-lt"/>
              </a:rPr>
              <a:t>Lucidi</a:t>
            </a:r>
            <a:r>
              <a:rPr lang="en-GB" sz="900" b="0" i="0" dirty="0">
                <a:effectLst/>
                <a:latin typeface="+mj-lt"/>
              </a:rPr>
              <a:t> M, </a:t>
            </a:r>
            <a:r>
              <a:rPr lang="en-GB" sz="900" b="0" i="0" dirty="0" err="1">
                <a:effectLst/>
                <a:latin typeface="+mj-lt"/>
              </a:rPr>
              <a:t>Visaggio</a:t>
            </a:r>
            <a:r>
              <a:rPr lang="en-GB" sz="900" b="0" i="0" dirty="0">
                <a:effectLst/>
                <a:latin typeface="+mj-lt"/>
              </a:rPr>
              <a:t> D, </a:t>
            </a:r>
            <a:r>
              <a:rPr lang="en-GB" sz="900" b="0" i="0" dirty="0" err="1">
                <a:effectLst/>
                <a:latin typeface="+mj-lt"/>
              </a:rPr>
              <a:t>Migliaccio</a:t>
            </a:r>
            <a:r>
              <a:rPr lang="en-GB" sz="900" b="0" i="0" dirty="0">
                <a:effectLst/>
                <a:latin typeface="+mj-lt"/>
              </a:rPr>
              <a:t> A, Capecchi G, Visca P, </a:t>
            </a:r>
            <a:r>
              <a:rPr lang="en-GB" sz="900" b="0" i="0" dirty="0" err="1">
                <a:effectLst/>
                <a:latin typeface="+mj-lt"/>
              </a:rPr>
              <a:t>Imperi</a:t>
            </a:r>
            <a:r>
              <a:rPr lang="en-GB" sz="900" b="0" i="0" dirty="0">
                <a:effectLst/>
                <a:latin typeface="+mj-lt"/>
              </a:rPr>
              <a:t> F, </a:t>
            </a:r>
            <a:r>
              <a:rPr lang="en-GB" sz="900" b="0" i="0" dirty="0" err="1">
                <a:effectLst/>
                <a:latin typeface="+mj-lt"/>
              </a:rPr>
              <a:t>Zarrilli</a:t>
            </a:r>
            <a:r>
              <a:rPr lang="en-GB" sz="900" b="0" i="0" dirty="0">
                <a:effectLst/>
                <a:latin typeface="+mj-lt"/>
              </a:rPr>
              <a:t> R. Pathogenicity and virulence of </a:t>
            </a:r>
            <a:r>
              <a:rPr lang="en-GB" sz="900" b="0" i="1" dirty="0">
                <a:effectLst/>
                <a:latin typeface="+mj-lt"/>
              </a:rPr>
              <a:t>Acinetobacter </a:t>
            </a:r>
            <a:r>
              <a:rPr lang="en-GB" sz="900" b="0" i="1" dirty="0" err="1">
                <a:effectLst/>
                <a:latin typeface="+mj-lt"/>
              </a:rPr>
              <a:t>baumannii</a:t>
            </a:r>
            <a:r>
              <a:rPr lang="en-GB" sz="900" b="0" i="0" dirty="0">
                <a:effectLst/>
                <a:latin typeface="+mj-lt"/>
              </a:rPr>
              <a:t>: Factors contributing to the fitness in healthcare settings and the infected host. Virulence. 2024 Dec;15(1):2289769. </a:t>
            </a:r>
            <a:r>
              <a:rPr lang="en-GB" sz="900" b="0" i="0" dirty="0" err="1">
                <a:effectLst/>
                <a:latin typeface="+mj-lt"/>
              </a:rPr>
              <a:t>doi</a:t>
            </a:r>
            <a:r>
              <a:rPr lang="en-GB" sz="900" b="0" i="0" dirty="0">
                <a:effectLst/>
                <a:latin typeface="+mj-lt"/>
              </a:rPr>
              <a:t>: 10.1080/21505594.2023.2289769. </a:t>
            </a:r>
            <a:r>
              <a:rPr lang="en-GB" sz="900" b="0" i="0" dirty="0" err="1">
                <a:effectLst/>
                <a:latin typeface="+mj-lt"/>
              </a:rPr>
              <a:t>Epub</a:t>
            </a:r>
            <a:r>
              <a:rPr lang="en-GB" sz="900" b="0" i="0" dirty="0">
                <a:effectLst/>
                <a:latin typeface="+mj-lt"/>
              </a:rPr>
              <a:t> 2023 Dec 6. PMID: 38054753; PMCID: PMC10732645.</a:t>
            </a:r>
          </a:p>
          <a:p>
            <a:pPr>
              <a:lnSpc>
                <a:spcPct val="100000"/>
              </a:lnSpc>
            </a:pPr>
            <a:r>
              <a:rPr lang="en-GB" sz="900" b="0" i="0" dirty="0">
                <a:effectLst/>
                <a:latin typeface="+mj-lt"/>
              </a:rPr>
              <a:t>Law SKK, Tan HS. The role of quorum sensing, biofilm formation, and iron acquisition as key virulence mechanisms in Acinetobacter </a:t>
            </a:r>
            <a:r>
              <a:rPr lang="en-GB" sz="900" b="0" i="0" dirty="0" err="1">
                <a:effectLst/>
                <a:latin typeface="+mj-lt"/>
              </a:rPr>
              <a:t>baumannii</a:t>
            </a:r>
            <a:r>
              <a:rPr lang="en-GB" sz="900" b="0" i="0" dirty="0">
                <a:effectLst/>
                <a:latin typeface="+mj-lt"/>
              </a:rPr>
              <a:t> and the corresponding anti-virulence strategies. </a:t>
            </a:r>
            <a:r>
              <a:rPr lang="en-GB" sz="900" b="0" i="0" dirty="0" err="1">
                <a:effectLst/>
                <a:latin typeface="+mj-lt"/>
              </a:rPr>
              <a:t>Microbiol</a:t>
            </a:r>
            <a:r>
              <a:rPr lang="en-GB" sz="900" b="0" i="0" dirty="0">
                <a:effectLst/>
                <a:latin typeface="+mj-lt"/>
              </a:rPr>
              <a:t> Res. 2022 Jul;260:127032. </a:t>
            </a:r>
            <a:r>
              <a:rPr lang="en-GB" sz="900" b="0" i="0" dirty="0" err="1">
                <a:effectLst/>
                <a:latin typeface="+mj-lt"/>
              </a:rPr>
              <a:t>doi</a:t>
            </a:r>
            <a:r>
              <a:rPr lang="en-GB" sz="900" b="0" i="0" dirty="0">
                <a:effectLst/>
                <a:latin typeface="+mj-lt"/>
              </a:rPr>
              <a:t>: 10.1016/j.micres.2022.127032. </a:t>
            </a:r>
            <a:r>
              <a:rPr lang="en-GB" sz="900" b="0" i="0" dirty="0" err="1">
                <a:effectLst/>
                <a:latin typeface="+mj-lt"/>
              </a:rPr>
              <a:t>Epub</a:t>
            </a:r>
            <a:r>
              <a:rPr lang="en-GB" sz="900" b="0" i="0" dirty="0">
                <a:effectLst/>
                <a:latin typeface="+mj-lt"/>
              </a:rPr>
              <a:t> 2022 Apr 12. PMID: 35483311.</a:t>
            </a:r>
          </a:p>
          <a:p>
            <a:pPr>
              <a:lnSpc>
                <a:spcPct val="100000"/>
              </a:lnSpc>
            </a:pPr>
            <a:r>
              <a:rPr lang="en-GB" sz="900" dirty="0">
                <a:latin typeface="+mj-lt"/>
                <a:hlinkClick r:id="rId4">
                  <a:extLst>
                    <a:ext uri="{A12FA001-AC4F-418D-AE19-62706E023703}">
                      <ahyp:hlinkClr xmlns:ahyp="http://schemas.microsoft.com/office/drawing/2018/hyperlinkcolor" val="tx"/>
                    </a:ext>
                  </a:extLst>
                </a:hlinkClick>
              </a:rPr>
              <a:t>https://aps.unmc.edu/</a:t>
            </a:r>
            <a:r>
              <a:rPr lang="en-GB" sz="900" dirty="0">
                <a:latin typeface="+mj-lt"/>
              </a:rPr>
              <a:t>, </a:t>
            </a:r>
            <a:r>
              <a:rPr lang="de-DE" sz="900" dirty="0" err="1">
                <a:effectLst/>
                <a:latin typeface="+mj-lt"/>
                <a:cs typeface="Arial" panose="020B0604020202020204" pitchFamily="34" charset="0"/>
              </a:rPr>
              <a:t>January</a:t>
            </a:r>
            <a:r>
              <a:rPr lang="de-DE" sz="900" dirty="0">
                <a:effectLst/>
                <a:latin typeface="+mj-lt"/>
                <a:cs typeface="Arial" panose="020B0604020202020204" pitchFamily="34" charset="0"/>
              </a:rPr>
              <a:t> 2025</a:t>
            </a:r>
            <a:endParaRPr lang="en-GB" sz="900" dirty="0">
              <a:latin typeface="+mj-lt"/>
            </a:endParaRPr>
          </a:p>
          <a:p>
            <a:pPr>
              <a:lnSpc>
                <a:spcPct val="100000"/>
              </a:lnSpc>
            </a:pPr>
            <a:r>
              <a:rPr lang="en-GB" sz="900" dirty="0">
                <a:latin typeface="+mj-lt"/>
                <a:hlinkClick r:id="rId5">
                  <a:extLst>
                    <a:ext uri="{A12FA001-AC4F-418D-AE19-62706E023703}">
                      <ahyp:hlinkClr xmlns:ahyp="http://schemas.microsoft.com/office/drawing/2018/hyperlinkcolor" val="tx"/>
                    </a:ext>
                  </a:extLst>
                </a:hlinkClick>
              </a:rPr>
              <a:t>https://antiviral.creative-diagnostics.com/antimicrobial-synergy-testing-checkerboard-assay.html</a:t>
            </a:r>
            <a:endParaRPr lang="en-GB" sz="900" dirty="0">
              <a:latin typeface="+mj-lt"/>
            </a:endParaRPr>
          </a:p>
          <a:p>
            <a:pPr>
              <a:lnSpc>
                <a:spcPct val="100000"/>
              </a:lnSpc>
            </a:pPr>
            <a:r>
              <a:rPr lang="en-GB" sz="800" b="0" i="0" dirty="0" err="1">
                <a:effectLst/>
                <a:latin typeface="+mj-lt"/>
              </a:rPr>
              <a:t>Artini</a:t>
            </a:r>
            <a:r>
              <a:rPr lang="en-GB" sz="800" b="0" i="0" dirty="0">
                <a:effectLst/>
                <a:latin typeface="+mj-lt"/>
              </a:rPr>
              <a:t> M, Paris I, </a:t>
            </a:r>
            <a:r>
              <a:rPr lang="en-GB" sz="800" b="0" i="0" dirty="0" err="1">
                <a:effectLst/>
                <a:latin typeface="+mj-lt"/>
              </a:rPr>
              <a:t>Imperlini</a:t>
            </a:r>
            <a:r>
              <a:rPr lang="en-GB" sz="800" b="0" i="0" dirty="0">
                <a:effectLst/>
                <a:latin typeface="+mj-lt"/>
              </a:rPr>
              <a:t> E, </a:t>
            </a:r>
            <a:r>
              <a:rPr lang="en-GB" sz="800" b="0" i="0" dirty="0" err="1">
                <a:effectLst/>
                <a:latin typeface="+mj-lt"/>
              </a:rPr>
              <a:t>Buonocore</a:t>
            </a:r>
            <a:r>
              <a:rPr lang="en-GB" sz="800" b="0" i="0" dirty="0">
                <a:effectLst/>
                <a:latin typeface="+mj-lt"/>
              </a:rPr>
              <a:t> F, </a:t>
            </a:r>
            <a:r>
              <a:rPr lang="en-GB" sz="800" b="0" i="0" dirty="0" err="1">
                <a:effectLst/>
                <a:latin typeface="+mj-lt"/>
              </a:rPr>
              <a:t>Vrenna</a:t>
            </a:r>
            <a:r>
              <a:rPr lang="en-GB" sz="800" b="0" i="0" dirty="0">
                <a:effectLst/>
                <a:latin typeface="+mj-lt"/>
              </a:rPr>
              <a:t> G, Papa R, </a:t>
            </a:r>
            <a:r>
              <a:rPr lang="en-GB" sz="800" b="0" i="0" dirty="0" err="1">
                <a:effectLst/>
                <a:latin typeface="+mj-lt"/>
              </a:rPr>
              <a:t>Selan</a:t>
            </a:r>
            <a:r>
              <a:rPr lang="en-GB" sz="800" b="0" i="0" dirty="0">
                <a:effectLst/>
                <a:latin typeface="+mj-lt"/>
              </a:rPr>
              <a:t> L. A </a:t>
            </a:r>
            <a:r>
              <a:rPr lang="en-GB" sz="800" b="0" i="0" dirty="0" err="1">
                <a:effectLst/>
                <a:latin typeface="+mj-lt"/>
              </a:rPr>
              <a:t>chionodracine</a:t>
            </a:r>
            <a:r>
              <a:rPr lang="en-GB" sz="800" b="0" i="0" dirty="0">
                <a:effectLst/>
                <a:latin typeface="+mj-lt"/>
              </a:rPr>
              <a:t>-derived peptide, KHS-</a:t>
            </a:r>
            <a:r>
              <a:rPr lang="en-GB" sz="800" b="0" i="0" dirty="0" err="1">
                <a:effectLst/>
                <a:latin typeface="+mj-lt"/>
              </a:rPr>
              <a:t>Cnd</a:t>
            </a:r>
            <a:r>
              <a:rPr lang="en-GB" sz="800" b="0" i="0" dirty="0">
                <a:effectLst/>
                <a:latin typeface="+mj-lt"/>
              </a:rPr>
              <a:t>, as an anti-virulence agent against multidrug-resistant </a:t>
            </a:r>
            <a:r>
              <a:rPr lang="en-GB" sz="800" b="0" i="1" dirty="0">
                <a:effectLst/>
                <a:latin typeface="+mj-lt"/>
              </a:rPr>
              <a:t>Acinetobacter </a:t>
            </a:r>
            <a:r>
              <a:rPr lang="en-GB" sz="800" b="0" i="1" dirty="0" err="1">
                <a:effectLst/>
                <a:latin typeface="+mj-lt"/>
              </a:rPr>
              <a:t>baumannii</a:t>
            </a:r>
            <a:r>
              <a:rPr lang="en-GB" sz="800" b="0" i="0" dirty="0">
                <a:effectLst/>
                <a:latin typeface="+mj-lt"/>
              </a:rPr>
              <a:t> clinical strains. Front Cell Infect </a:t>
            </a:r>
            <a:r>
              <a:rPr lang="en-GB" sz="800" b="0" i="0" dirty="0" err="1">
                <a:effectLst/>
                <a:latin typeface="+mj-lt"/>
              </a:rPr>
              <a:t>Microbiol</a:t>
            </a:r>
            <a:r>
              <a:rPr lang="en-GB" sz="800" b="0" i="0" dirty="0">
                <a:effectLst/>
                <a:latin typeface="+mj-lt"/>
              </a:rPr>
              <a:t>. 2025 Feb 14;15:1526246. </a:t>
            </a:r>
            <a:r>
              <a:rPr lang="en-GB" sz="800" b="0" i="0" dirty="0" err="1">
                <a:effectLst/>
                <a:latin typeface="+mj-lt"/>
              </a:rPr>
              <a:t>doi</a:t>
            </a:r>
            <a:r>
              <a:rPr lang="en-GB" sz="800" b="0" i="0" dirty="0">
                <a:effectLst/>
                <a:latin typeface="+mj-lt"/>
              </a:rPr>
              <a:t>: 10.3389/fcimb.2025.1526246. PMID: 40028178; PMCID: PMC11868114.</a:t>
            </a:r>
            <a:endParaRPr lang="en-GB" sz="900" dirty="0">
              <a:latin typeface="+mj-lt"/>
            </a:endParaRPr>
          </a:p>
          <a:p>
            <a:pPr>
              <a:lnSpc>
                <a:spcPct val="100000"/>
              </a:lnSpc>
            </a:pPr>
            <a:endParaRPr lang="en-GB" sz="900" dirty="0">
              <a:latin typeface="+mj-lt"/>
            </a:endParaRPr>
          </a:p>
          <a:p>
            <a:endParaRPr lang="en-GB" dirty="0"/>
          </a:p>
        </p:txBody>
      </p:sp>
    </p:spTree>
    <p:extLst>
      <p:ext uri="{BB962C8B-B14F-4D97-AF65-F5344CB8AC3E}">
        <p14:creationId xmlns:p14="http://schemas.microsoft.com/office/powerpoint/2010/main" val="2590384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EE980FB-03D0-3366-6082-510FE6883176}"/>
              </a:ext>
            </a:extLst>
          </p:cNvPr>
          <p:cNvSpPr>
            <a:spLocks noGrp="1"/>
          </p:cNvSpPr>
          <p:nvPr>
            <p:ph type="title"/>
          </p:nvPr>
        </p:nvSpPr>
        <p:spPr>
          <a:xfrm>
            <a:off x="758142" y="447684"/>
            <a:ext cx="5915025" cy="749300"/>
          </a:xfrm>
        </p:spPr>
        <p:txBody>
          <a:bodyPr>
            <a:normAutofit/>
          </a:bodyPr>
          <a:lstStyle/>
          <a:p>
            <a:r>
              <a:rPr lang="it-IT" sz="2800" b="1" dirty="0">
                <a:solidFill>
                  <a:srgbClr val="C00000"/>
                </a:solidFill>
              </a:rPr>
              <a:t>SPECIE BATTERICHE ATTENZIONATE</a:t>
            </a:r>
            <a:endParaRPr lang="en-GB" sz="2800" b="1" dirty="0">
              <a:solidFill>
                <a:srgbClr val="C00000"/>
              </a:solidFill>
            </a:endParaRPr>
          </a:p>
        </p:txBody>
      </p:sp>
      <p:sp>
        <p:nvSpPr>
          <p:cNvPr id="3" name="CasellaDiTesto 2">
            <a:extLst>
              <a:ext uri="{FF2B5EF4-FFF2-40B4-BE49-F238E27FC236}">
                <a16:creationId xmlns:a16="http://schemas.microsoft.com/office/drawing/2014/main" id="{7714C789-7D1B-0E7F-DCA2-7B220AD23872}"/>
              </a:ext>
            </a:extLst>
          </p:cNvPr>
          <p:cNvSpPr txBox="1"/>
          <p:nvPr/>
        </p:nvSpPr>
        <p:spPr>
          <a:xfrm>
            <a:off x="3666364" y="4106956"/>
            <a:ext cx="4160929" cy="2806922"/>
          </a:xfrm>
          <a:prstGeom prst="rect">
            <a:avLst/>
          </a:prstGeom>
          <a:noFill/>
        </p:spPr>
        <p:txBody>
          <a:bodyPr wrap="square" rtlCol="0">
            <a:spAutoFit/>
          </a:bodyPr>
          <a:lstStyle/>
          <a:p>
            <a:pPr marL="457200" lvl="1" indent="0">
              <a:lnSpc>
                <a:spcPct val="120000"/>
              </a:lnSpc>
              <a:buNone/>
            </a:pPr>
            <a:r>
              <a:rPr lang="en-GB" sz="2200" b="1" i="1" dirty="0">
                <a:solidFill>
                  <a:srgbClr val="C00000"/>
                </a:solidFill>
                <a:effectLst/>
                <a:latin typeface="Calibri Light" panose="020F0302020204030204" pitchFamily="34" charset="0"/>
                <a:ea typeface="Calibri Light" panose="020F0302020204030204" pitchFamily="34" charset="0"/>
                <a:cs typeface="Calibri Light" panose="020F0302020204030204" pitchFamily="34" charset="0"/>
              </a:rPr>
              <a:t>E</a:t>
            </a:r>
            <a:r>
              <a:rPr lang="en-GB" sz="1900" b="0" i="1" dirty="0">
                <a:solidFill>
                  <a:srgbClr val="333333"/>
                </a:solidFill>
                <a:effectLst/>
                <a:latin typeface="Calibri Light" panose="020F0302020204030204" pitchFamily="34" charset="0"/>
                <a:ea typeface="Calibri Light" panose="020F0302020204030204" pitchFamily="34" charset="0"/>
                <a:cs typeface="Calibri Light" panose="020F0302020204030204" pitchFamily="34" charset="0"/>
              </a:rPr>
              <a:t>nterococcus faecium</a:t>
            </a:r>
            <a:r>
              <a:rPr lang="en-GB" sz="1900" b="0" i="0" dirty="0">
                <a:solidFill>
                  <a:srgbClr val="333333"/>
                </a:solidFill>
                <a:effectLst/>
                <a:latin typeface="Calibri Light" panose="020F0302020204030204" pitchFamily="34" charset="0"/>
                <a:ea typeface="Calibri Light" panose="020F0302020204030204" pitchFamily="34" charset="0"/>
                <a:cs typeface="Calibri Light" panose="020F0302020204030204" pitchFamily="34" charset="0"/>
              </a:rPr>
              <a:t> (</a:t>
            </a:r>
            <a:r>
              <a:rPr lang="it-IT" sz="1900" dirty="0" err="1">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VREfm</a:t>
            </a:r>
            <a:r>
              <a:rPr lang="en-GB" sz="1900" b="0" i="0" dirty="0">
                <a:solidFill>
                  <a:srgbClr val="333333"/>
                </a:solidFill>
                <a:effectLst/>
                <a:latin typeface="Calibri Light" panose="020F0302020204030204" pitchFamily="34" charset="0"/>
                <a:ea typeface="Calibri Light" panose="020F0302020204030204" pitchFamily="34" charset="0"/>
                <a:cs typeface="Calibri Light" panose="020F0302020204030204" pitchFamily="34" charset="0"/>
              </a:rPr>
              <a:t>)</a:t>
            </a:r>
          </a:p>
          <a:p>
            <a:pPr marL="457200" lvl="1" indent="0">
              <a:lnSpc>
                <a:spcPct val="120000"/>
              </a:lnSpc>
              <a:buNone/>
            </a:pPr>
            <a:r>
              <a:rPr lang="en-GB" sz="2200" b="1" i="1" dirty="0">
                <a:solidFill>
                  <a:srgbClr val="C00000"/>
                </a:solidFill>
                <a:effectLst/>
                <a:latin typeface="Calibri Light" panose="020F0302020204030204" pitchFamily="34" charset="0"/>
                <a:ea typeface="Calibri Light" panose="020F0302020204030204" pitchFamily="34" charset="0"/>
                <a:cs typeface="Calibri Light" panose="020F0302020204030204" pitchFamily="34" charset="0"/>
              </a:rPr>
              <a:t>S</a:t>
            </a:r>
            <a:r>
              <a:rPr lang="en-GB" sz="1900" b="0" i="1" dirty="0">
                <a:solidFill>
                  <a:srgbClr val="333333"/>
                </a:solidFill>
                <a:effectLst/>
                <a:latin typeface="Calibri Light" panose="020F0302020204030204" pitchFamily="34" charset="0"/>
                <a:ea typeface="Calibri Light" panose="020F0302020204030204" pitchFamily="34" charset="0"/>
                <a:cs typeface="Calibri Light" panose="020F0302020204030204" pitchFamily="34" charset="0"/>
              </a:rPr>
              <a:t>taphylococcus aureus</a:t>
            </a:r>
            <a:r>
              <a:rPr lang="en-GB" sz="1900" b="0" i="0" dirty="0">
                <a:solidFill>
                  <a:srgbClr val="333333"/>
                </a:solidFill>
                <a:effectLst/>
                <a:latin typeface="Calibri Light" panose="020F0302020204030204" pitchFamily="34" charset="0"/>
                <a:ea typeface="Calibri Light" panose="020F0302020204030204" pitchFamily="34" charset="0"/>
                <a:cs typeface="Calibri Light" panose="020F0302020204030204" pitchFamily="34" charset="0"/>
              </a:rPr>
              <a:t> (</a:t>
            </a:r>
            <a:r>
              <a:rPr lang="it-IT" sz="1900"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MRSA)</a:t>
            </a:r>
            <a:endParaRPr lang="en-GB" sz="1900" b="0" i="0" dirty="0">
              <a:solidFill>
                <a:srgbClr val="333333"/>
              </a:solidFill>
              <a:effectLst/>
              <a:latin typeface="Calibri Light" panose="020F0302020204030204" pitchFamily="34" charset="0"/>
              <a:ea typeface="Calibri Light" panose="020F0302020204030204" pitchFamily="34" charset="0"/>
              <a:cs typeface="Calibri Light" panose="020F0302020204030204" pitchFamily="34" charset="0"/>
            </a:endParaRPr>
          </a:p>
          <a:p>
            <a:pPr marL="457200" lvl="1" indent="0">
              <a:lnSpc>
                <a:spcPct val="120000"/>
              </a:lnSpc>
              <a:buNone/>
            </a:pPr>
            <a:r>
              <a:rPr lang="en-GB" sz="2200" b="1" i="1" dirty="0">
                <a:solidFill>
                  <a:srgbClr val="C00000"/>
                </a:solidFill>
                <a:effectLst/>
                <a:latin typeface="Calibri Light" panose="020F0302020204030204" pitchFamily="34" charset="0"/>
                <a:ea typeface="Calibri Light" panose="020F0302020204030204" pitchFamily="34" charset="0"/>
                <a:cs typeface="Calibri Light" panose="020F0302020204030204" pitchFamily="34" charset="0"/>
              </a:rPr>
              <a:t>K</a:t>
            </a:r>
            <a:r>
              <a:rPr lang="en-GB" sz="1900" b="0" i="1" dirty="0">
                <a:solidFill>
                  <a:srgbClr val="333333"/>
                </a:solidFill>
                <a:effectLst/>
                <a:latin typeface="Calibri Light" panose="020F0302020204030204" pitchFamily="34" charset="0"/>
                <a:ea typeface="Calibri Light" panose="020F0302020204030204" pitchFamily="34" charset="0"/>
                <a:cs typeface="Calibri Light" panose="020F0302020204030204" pitchFamily="34" charset="0"/>
              </a:rPr>
              <a:t>lebsiella pneumoniae</a:t>
            </a:r>
            <a:r>
              <a:rPr lang="en-GB" sz="1900" b="0" i="0" dirty="0">
                <a:solidFill>
                  <a:srgbClr val="333333"/>
                </a:solidFill>
                <a:effectLst/>
                <a:latin typeface="Calibri Light" panose="020F0302020204030204" pitchFamily="34" charset="0"/>
                <a:ea typeface="Calibri Light" panose="020F0302020204030204" pitchFamily="34" charset="0"/>
                <a:cs typeface="Calibri Light" panose="020F0302020204030204" pitchFamily="34" charset="0"/>
              </a:rPr>
              <a:t> (</a:t>
            </a:r>
            <a:r>
              <a:rPr lang="it-IT" sz="1900"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C3RKP)</a:t>
            </a:r>
            <a:endParaRPr lang="en-GB" sz="1900" b="0" i="0" dirty="0">
              <a:solidFill>
                <a:srgbClr val="333333"/>
              </a:solidFill>
              <a:effectLst/>
              <a:latin typeface="Calibri Light" panose="020F0302020204030204" pitchFamily="34" charset="0"/>
              <a:ea typeface="Calibri Light" panose="020F0302020204030204" pitchFamily="34" charset="0"/>
              <a:cs typeface="Calibri Light" panose="020F0302020204030204" pitchFamily="34" charset="0"/>
            </a:endParaRPr>
          </a:p>
          <a:p>
            <a:pPr marL="457200" lvl="1" indent="0">
              <a:lnSpc>
                <a:spcPct val="120000"/>
              </a:lnSpc>
              <a:buNone/>
            </a:pPr>
            <a:r>
              <a:rPr lang="en-GB" sz="2200" b="1" i="1" dirty="0">
                <a:solidFill>
                  <a:srgbClr val="C00000"/>
                </a:solidFill>
                <a:effectLst/>
                <a:latin typeface="Calibri Light" panose="020F0302020204030204" pitchFamily="34" charset="0"/>
                <a:ea typeface="Calibri Light" panose="020F0302020204030204" pitchFamily="34" charset="0"/>
                <a:cs typeface="Calibri Light" panose="020F0302020204030204" pitchFamily="34" charset="0"/>
              </a:rPr>
              <a:t>A</a:t>
            </a:r>
            <a:r>
              <a:rPr lang="en-GB" sz="1900" b="0" i="1" dirty="0">
                <a:solidFill>
                  <a:srgbClr val="333333"/>
                </a:solidFill>
                <a:effectLst/>
                <a:latin typeface="Calibri Light" panose="020F0302020204030204" pitchFamily="34" charset="0"/>
                <a:ea typeface="Calibri Light" panose="020F0302020204030204" pitchFamily="34" charset="0"/>
                <a:cs typeface="Calibri Light" panose="020F0302020204030204" pitchFamily="34" charset="0"/>
              </a:rPr>
              <a:t>cinetobacter </a:t>
            </a:r>
            <a:r>
              <a:rPr lang="en-GB" sz="1900" b="0" i="1" dirty="0" err="1">
                <a:solidFill>
                  <a:srgbClr val="333333"/>
                </a:solidFill>
                <a:effectLst/>
                <a:latin typeface="Calibri Light" panose="020F0302020204030204" pitchFamily="34" charset="0"/>
                <a:ea typeface="Calibri Light" panose="020F0302020204030204" pitchFamily="34" charset="0"/>
                <a:cs typeface="Calibri Light" panose="020F0302020204030204" pitchFamily="34" charset="0"/>
              </a:rPr>
              <a:t>baumannii</a:t>
            </a:r>
            <a:r>
              <a:rPr lang="en-GB" sz="1900" b="0" i="0" dirty="0">
                <a:solidFill>
                  <a:srgbClr val="333333"/>
                </a:solidFill>
                <a:effectLst/>
                <a:latin typeface="Calibri Light" panose="020F0302020204030204" pitchFamily="34" charset="0"/>
                <a:ea typeface="Calibri Light" panose="020F0302020204030204" pitchFamily="34" charset="0"/>
                <a:cs typeface="Calibri Light" panose="020F0302020204030204" pitchFamily="34" charset="0"/>
              </a:rPr>
              <a:t> (</a:t>
            </a:r>
            <a:r>
              <a:rPr lang="it-IT" sz="1900"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CRAB)</a:t>
            </a:r>
            <a:endParaRPr lang="en-GB" sz="1900" b="0" i="0" dirty="0">
              <a:solidFill>
                <a:srgbClr val="333333"/>
              </a:solidFill>
              <a:effectLst/>
              <a:latin typeface="Calibri Light" panose="020F0302020204030204" pitchFamily="34" charset="0"/>
              <a:ea typeface="Calibri Light" panose="020F0302020204030204" pitchFamily="34" charset="0"/>
              <a:cs typeface="Calibri Light" panose="020F0302020204030204" pitchFamily="34" charset="0"/>
            </a:endParaRPr>
          </a:p>
          <a:p>
            <a:pPr marL="457200" lvl="1" indent="0">
              <a:lnSpc>
                <a:spcPct val="120000"/>
              </a:lnSpc>
              <a:buNone/>
            </a:pPr>
            <a:r>
              <a:rPr lang="en-GB" sz="2200" b="1" i="1" dirty="0">
                <a:solidFill>
                  <a:srgbClr val="C00000"/>
                </a:solidFill>
                <a:effectLst/>
                <a:latin typeface="Calibri Light" panose="020F0302020204030204" pitchFamily="34" charset="0"/>
                <a:ea typeface="Calibri Light" panose="020F0302020204030204" pitchFamily="34" charset="0"/>
                <a:cs typeface="Calibri Light" panose="020F0302020204030204" pitchFamily="34" charset="0"/>
              </a:rPr>
              <a:t>P</a:t>
            </a:r>
            <a:r>
              <a:rPr lang="en-GB" sz="1900" b="0" i="1" dirty="0">
                <a:solidFill>
                  <a:srgbClr val="333333"/>
                </a:solidFill>
                <a:effectLst/>
                <a:latin typeface="Calibri Light" panose="020F0302020204030204" pitchFamily="34" charset="0"/>
                <a:ea typeface="Calibri Light" panose="020F0302020204030204" pitchFamily="34" charset="0"/>
                <a:cs typeface="Calibri Light" panose="020F0302020204030204" pitchFamily="34" charset="0"/>
              </a:rPr>
              <a:t>seudomonas aeruginosa</a:t>
            </a:r>
            <a:r>
              <a:rPr lang="en-GB" sz="1900" b="0" i="0" dirty="0">
                <a:solidFill>
                  <a:srgbClr val="333333"/>
                </a:solidFill>
                <a:effectLst/>
                <a:latin typeface="Calibri Light" panose="020F0302020204030204" pitchFamily="34" charset="0"/>
                <a:ea typeface="Calibri Light" panose="020F0302020204030204" pitchFamily="34" charset="0"/>
                <a:cs typeface="Calibri Light" panose="020F0302020204030204" pitchFamily="34" charset="0"/>
              </a:rPr>
              <a:t> (</a:t>
            </a:r>
            <a:r>
              <a:rPr lang="it-IT" sz="1900"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CRPA)</a:t>
            </a:r>
            <a:endParaRPr lang="en-GB" sz="1900" b="0" i="0" dirty="0">
              <a:solidFill>
                <a:srgbClr val="333333"/>
              </a:solidFill>
              <a:effectLst/>
              <a:latin typeface="Calibri Light" panose="020F0302020204030204" pitchFamily="34" charset="0"/>
              <a:ea typeface="Calibri Light" panose="020F0302020204030204" pitchFamily="34" charset="0"/>
              <a:cs typeface="Calibri Light" panose="020F0302020204030204" pitchFamily="34" charset="0"/>
            </a:endParaRPr>
          </a:p>
          <a:p>
            <a:pPr marL="457200" lvl="1" indent="0">
              <a:lnSpc>
                <a:spcPct val="120000"/>
              </a:lnSpc>
              <a:buNone/>
            </a:pPr>
            <a:r>
              <a:rPr lang="en-GB" sz="2200" b="1" i="1" dirty="0">
                <a:solidFill>
                  <a:srgbClr val="C00000"/>
                </a:solidFill>
                <a:effectLst/>
                <a:latin typeface="Calibri Light" panose="020F0302020204030204" pitchFamily="34" charset="0"/>
                <a:ea typeface="Calibri Light" panose="020F0302020204030204" pitchFamily="34" charset="0"/>
                <a:cs typeface="Calibri Light" panose="020F0302020204030204" pitchFamily="34" charset="0"/>
              </a:rPr>
              <a:t>E</a:t>
            </a:r>
            <a:r>
              <a:rPr lang="en-GB" sz="1900" b="0" i="1" dirty="0">
                <a:solidFill>
                  <a:srgbClr val="333333"/>
                </a:solidFill>
                <a:effectLst/>
                <a:latin typeface="Calibri Light" panose="020F0302020204030204" pitchFamily="34" charset="0"/>
                <a:ea typeface="Calibri Light" panose="020F0302020204030204" pitchFamily="34" charset="0"/>
                <a:cs typeface="Calibri Light" panose="020F0302020204030204" pitchFamily="34" charset="0"/>
              </a:rPr>
              <a:t>nterobacter</a:t>
            </a:r>
            <a:r>
              <a:rPr lang="en-GB" sz="1900" b="0" i="0" dirty="0">
                <a:solidFill>
                  <a:srgbClr val="333333"/>
                </a:solidFill>
                <a:effectLst/>
                <a:latin typeface="Calibri Light" panose="020F0302020204030204" pitchFamily="34" charset="0"/>
                <a:ea typeface="Calibri Light" panose="020F0302020204030204" pitchFamily="34" charset="0"/>
                <a:cs typeface="Calibri Light" panose="020F0302020204030204" pitchFamily="34" charset="0"/>
              </a:rPr>
              <a:t> spp. </a:t>
            </a:r>
            <a:r>
              <a:rPr lang="en-GB" sz="1900" b="0" dirty="0">
                <a:solidFill>
                  <a:srgbClr val="333333"/>
                </a:solidFill>
                <a:effectLst/>
                <a:latin typeface="Calibri Light" panose="020F0302020204030204" pitchFamily="34" charset="0"/>
                <a:ea typeface="Calibri Light" panose="020F0302020204030204" pitchFamily="34" charset="0"/>
                <a:cs typeface="Calibri Light" panose="020F0302020204030204" pitchFamily="34" charset="0"/>
              </a:rPr>
              <a:t>(</a:t>
            </a:r>
            <a:r>
              <a:rPr lang="it-IT" sz="1900"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C3RE)</a:t>
            </a:r>
            <a:endParaRPr lang="en-GB" sz="1900" dirty="0">
              <a:solidFill>
                <a:srgbClr val="333333"/>
              </a:solidFill>
              <a:latin typeface="Calibri Light" panose="020F0302020204030204" pitchFamily="34" charset="0"/>
              <a:ea typeface="Calibri Light" panose="020F0302020204030204" pitchFamily="34" charset="0"/>
              <a:cs typeface="Calibri Light" panose="020F0302020204030204" pitchFamily="34" charset="0"/>
            </a:endParaRPr>
          </a:p>
          <a:p>
            <a:endParaRPr lang="en-GB" dirty="0"/>
          </a:p>
        </p:txBody>
      </p:sp>
      <p:sp>
        <p:nvSpPr>
          <p:cNvPr id="6" name="CasellaDiTesto 5">
            <a:extLst>
              <a:ext uri="{FF2B5EF4-FFF2-40B4-BE49-F238E27FC236}">
                <a16:creationId xmlns:a16="http://schemas.microsoft.com/office/drawing/2014/main" id="{421D2FCD-6564-3092-DCCF-F504BFD86A9F}"/>
              </a:ext>
            </a:extLst>
          </p:cNvPr>
          <p:cNvSpPr txBox="1"/>
          <p:nvPr/>
        </p:nvSpPr>
        <p:spPr>
          <a:xfrm>
            <a:off x="197032" y="0"/>
            <a:ext cx="1917518" cy="1631216"/>
          </a:xfrm>
          <a:prstGeom prst="rect">
            <a:avLst/>
          </a:prstGeom>
          <a:noFill/>
        </p:spPr>
        <p:txBody>
          <a:bodyPr wrap="square" rtlCol="0">
            <a:spAutoFit/>
          </a:bodyPr>
          <a:lstStyle/>
          <a:p>
            <a:r>
              <a:rPr lang="it-IT" sz="10000" b="1" dirty="0">
                <a:solidFill>
                  <a:schemeClr val="accent2">
                    <a:lumMod val="20000"/>
                    <a:lumOff val="80000"/>
                  </a:schemeClr>
                </a:solidFill>
                <a:latin typeface="Candara Light" panose="020E0502030303020204" pitchFamily="34" charset="0"/>
              </a:rPr>
              <a:t>1…</a:t>
            </a:r>
            <a:endParaRPr lang="en-GB" sz="9000" b="1" dirty="0">
              <a:solidFill>
                <a:schemeClr val="accent2">
                  <a:lumMod val="20000"/>
                  <a:lumOff val="80000"/>
                </a:schemeClr>
              </a:solidFill>
              <a:latin typeface="Candara Light" panose="020E0502030303020204" pitchFamily="34" charset="0"/>
            </a:endParaRPr>
          </a:p>
        </p:txBody>
      </p:sp>
      <p:grpSp>
        <p:nvGrpSpPr>
          <p:cNvPr id="13" name="Gruppo 12">
            <a:extLst>
              <a:ext uri="{FF2B5EF4-FFF2-40B4-BE49-F238E27FC236}">
                <a16:creationId xmlns:a16="http://schemas.microsoft.com/office/drawing/2014/main" id="{DDDE610F-62C9-80F4-CA0B-E9DB5F1197B2}"/>
              </a:ext>
            </a:extLst>
          </p:cNvPr>
          <p:cNvGrpSpPr/>
          <p:nvPr/>
        </p:nvGrpSpPr>
        <p:grpSpPr>
          <a:xfrm>
            <a:off x="7573992" y="245971"/>
            <a:ext cx="4160930" cy="6366057"/>
            <a:chOff x="5920330" y="19503"/>
            <a:chExt cx="4671177" cy="7038119"/>
          </a:xfrm>
        </p:grpSpPr>
        <p:pic>
          <p:nvPicPr>
            <p:cNvPr id="10" name="Immagine 9">
              <a:extLst>
                <a:ext uri="{FF2B5EF4-FFF2-40B4-BE49-F238E27FC236}">
                  <a16:creationId xmlns:a16="http://schemas.microsoft.com/office/drawing/2014/main" id="{ADBB9856-9104-E4D6-0480-87ED54B7F13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920330" y="19503"/>
              <a:ext cx="4671176" cy="4333431"/>
            </a:xfrm>
            <a:prstGeom prst="rect">
              <a:avLst/>
            </a:prstGeom>
          </p:spPr>
        </p:pic>
        <p:pic>
          <p:nvPicPr>
            <p:cNvPr id="12" name="Immagine 11">
              <a:extLst>
                <a:ext uri="{FF2B5EF4-FFF2-40B4-BE49-F238E27FC236}">
                  <a16:creationId xmlns:a16="http://schemas.microsoft.com/office/drawing/2014/main" id="{26C8A9BB-C91D-20B6-AC70-A04E7D4464DD}"/>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774" r="1741"/>
            <a:stretch/>
          </p:blipFill>
          <p:spPr>
            <a:xfrm>
              <a:off x="5920331" y="4299594"/>
              <a:ext cx="4671176" cy="2758028"/>
            </a:xfrm>
            <a:prstGeom prst="rect">
              <a:avLst/>
            </a:prstGeom>
          </p:spPr>
        </p:pic>
      </p:grpSp>
      <p:grpSp>
        <p:nvGrpSpPr>
          <p:cNvPr id="23" name="Gruppo 22">
            <a:extLst>
              <a:ext uri="{FF2B5EF4-FFF2-40B4-BE49-F238E27FC236}">
                <a16:creationId xmlns:a16="http://schemas.microsoft.com/office/drawing/2014/main" id="{1D816801-BD3D-4766-8C75-93C096006A41}"/>
              </a:ext>
            </a:extLst>
          </p:cNvPr>
          <p:cNvGrpSpPr/>
          <p:nvPr/>
        </p:nvGrpSpPr>
        <p:grpSpPr>
          <a:xfrm>
            <a:off x="393828" y="1631216"/>
            <a:ext cx="2859477" cy="1945361"/>
            <a:chOff x="393828" y="1631216"/>
            <a:chExt cx="2859477" cy="1945361"/>
          </a:xfrm>
        </p:grpSpPr>
        <p:sp>
          <p:nvSpPr>
            <p:cNvPr id="14" name="Ovale 13">
              <a:extLst>
                <a:ext uri="{FF2B5EF4-FFF2-40B4-BE49-F238E27FC236}">
                  <a16:creationId xmlns:a16="http://schemas.microsoft.com/office/drawing/2014/main" id="{6173413F-972E-7662-5646-6AC779C573FA}"/>
                </a:ext>
              </a:extLst>
            </p:cNvPr>
            <p:cNvSpPr/>
            <p:nvPr/>
          </p:nvSpPr>
          <p:spPr>
            <a:xfrm>
              <a:off x="393828" y="1631216"/>
              <a:ext cx="2859477" cy="1945361"/>
            </a:xfrm>
            <a:prstGeom prst="ellipse">
              <a:avLst/>
            </a:prstGeom>
            <a:noFill/>
            <a:ln w="19050">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CasellaDiTesto 14">
              <a:extLst>
                <a:ext uri="{FF2B5EF4-FFF2-40B4-BE49-F238E27FC236}">
                  <a16:creationId xmlns:a16="http://schemas.microsoft.com/office/drawing/2014/main" id="{A5666F0A-3244-4447-1E14-1FC9A781315F}"/>
                </a:ext>
              </a:extLst>
            </p:cNvPr>
            <p:cNvSpPr txBox="1"/>
            <p:nvPr/>
          </p:nvSpPr>
          <p:spPr>
            <a:xfrm>
              <a:off x="758142" y="1737587"/>
              <a:ext cx="2233914" cy="1477328"/>
            </a:xfrm>
            <a:prstGeom prst="rect">
              <a:avLst/>
            </a:prstGeom>
            <a:noFill/>
          </p:spPr>
          <p:txBody>
            <a:bodyPr wrap="square" rtlCol="0">
              <a:spAutoFit/>
            </a:bodyPr>
            <a:lstStyle/>
            <a:p>
              <a:pPr algn="ctr"/>
              <a:r>
                <a:rPr lang="it-IT" b="1" dirty="0">
                  <a:latin typeface="+mj-lt"/>
                </a:rPr>
                <a:t>OMS (2017)</a:t>
              </a:r>
            </a:p>
            <a:p>
              <a:pPr algn="ctr"/>
              <a:r>
                <a:rPr lang="it-IT" dirty="0">
                  <a:latin typeface="+mj-lt"/>
                </a:rPr>
                <a:t>Pubblicazione della prima </a:t>
              </a:r>
            </a:p>
            <a:p>
              <a:pPr algn="ctr"/>
              <a:r>
                <a:rPr lang="en-GB" b="1" dirty="0">
                  <a:latin typeface="+mj-lt"/>
                </a:rPr>
                <a:t>Bacterial Priority Pathogens List (BPPL) </a:t>
              </a:r>
            </a:p>
          </p:txBody>
        </p:sp>
      </p:grpSp>
      <p:sp>
        <p:nvSpPr>
          <p:cNvPr id="17" name="Figura a mano libera: forma 16">
            <a:extLst>
              <a:ext uri="{FF2B5EF4-FFF2-40B4-BE49-F238E27FC236}">
                <a16:creationId xmlns:a16="http://schemas.microsoft.com/office/drawing/2014/main" id="{55BC9068-A19B-A139-3B11-3D7B5A77289B}"/>
              </a:ext>
            </a:extLst>
          </p:cNvPr>
          <p:cNvSpPr/>
          <p:nvPr/>
        </p:nvSpPr>
        <p:spPr>
          <a:xfrm rot="16849498">
            <a:off x="3426768" y="2534166"/>
            <a:ext cx="209072" cy="1997836"/>
          </a:xfrm>
          <a:custGeom>
            <a:avLst/>
            <a:gdLst>
              <a:gd name="connsiteX0" fmla="*/ 115224 w 1585208"/>
              <a:gd name="connsiteY0" fmla="*/ 0 h 1412111"/>
              <a:gd name="connsiteX1" fmla="*/ 149948 w 1585208"/>
              <a:gd name="connsiteY1" fmla="*/ 1064871 h 1412111"/>
              <a:gd name="connsiteX2" fmla="*/ 1585208 w 1585208"/>
              <a:gd name="connsiteY2" fmla="*/ 1412111 h 1412111"/>
            </a:gdLst>
            <a:ahLst/>
            <a:cxnLst>
              <a:cxn ang="0">
                <a:pos x="connsiteX0" y="connsiteY0"/>
              </a:cxn>
              <a:cxn ang="0">
                <a:pos x="connsiteX1" y="connsiteY1"/>
              </a:cxn>
              <a:cxn ang="0">
                <a:pos x="connsiteX2" y="connsiteY2"/>
              </a:cxn>
            </a:cxnLst>
            <a:rect l="l" t="t" r="r" b="b"/>
            <a:pathLst>
              <a:path w="1585208" h="1412111">
                <a:moveTo>
                  <a:pt x="115224" y="0"/>
                </a:moveTo>
                <a:cubicBezTo>
                  <a:pt x="10087" y="414759"/>
                  <a:pt x="-95049" y="829519"/>
                  <a:pt x="149948" y="1064871"/>
                </a:cubicBezTo>
                <a:cubicBezTo>
                  <a:pt x="394945" y="1300223"/>
                  <a:pt x="990076" y="1356167"/>
                  <a:pt x="1585208" y="1412111"/>
                </a:cubicBezTo>
              </a:path>
            </a:pathLst>
          </a:custGeom>
          <a:noFill/>
          <a:ln w="190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igura a mano libera: forma 19">
            <a:extLst>
              <a:ext uri="{FF2B5EF4-FFF2-40B4-BE49-F238E27FC236}">
                <a16:creationId xmlns:a16="http://schemas.microsoft.com/office/drawing/2014/main" id="{20F73963-4C00-7251-656B-5F93BC5B3E20}"/>
              </a:ext>
            </a:extLst>
          </p:cNvPr>
          <p:cNvSpPr/>
          <p:nvPr/>
        </p:nvSpPr>
        <p:spPr>
          <a:xfrm>
            <a:off x="6007260" y="405928"/>
            <a:ext cx="1476303" cy="1631216"/>
          </a:xfrm>
          <a:custGeom>
            <a:avLst/>
            <a:gdLst>
              <a:gd name="connsiteX0" fmla="*/ 0 w 1921398"/>
              <a:gd name="connsiteY0" fmla="*/ 1967696 h 1967696"/>
              <a:gd name="connsiteX1" fmla="*/ 925975 w 1921398"/>
              <a:gd name="connsiteY1" fmla="*/ 381965 h 1967696"/>
              <a:gd name="connsiteX2" fmla="*/ 1921398 w 1921398"/>
              <a:gd name="connsiteY2" fmla="*/ 0 h 1967696"/>
            </a:gdLst>
            <a:ahLst/>
            <a:cxnLst>
              <a:cxn ang="0">
                <a:pos x="connsiteX0" y="connsiteY0"/>
              </a:cxn>
              <a:cxn ang="0">
                <a:pos x="connsiteX1" y="connsiteY1"/>
              </a:cxn>
              <a:cxn ang="0">
                <a:pos x="connsiteX2" y="connsiteY2"/>
              </a:cxn>
            </a:cxnLst>
            <a:rect l="l" t="t" r="r" b="b"/>
            <a:pathLst>
              <a:path w="1921398" h="1967696">
                <a:moveTo>
                  <a:pt x="0" y="1967696"/>
                </a:moveTo>
                <a:cubicBezTo>
                  <a:pt x="302871" y="1338805"/>
                  <a:pt x="605742" y="709914"/>
                  <a:pt x="925975" y="381965"/>
                </a:cubicBezTo>
                <a:cubicBezTo>
                  <a:pt x="1246208" y="54016"/>
                  <a:pt x="1745849" y="44370"/>
                  <a:pt x="1921398" y="0"/>
                </a:cubicBezTo>
              </a:path>
            </a:pathLst>
          </a:custGeom>
          <a:noFill/>
          <a:ln w="19050">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2" name="Gruppo 21">
            <a:extLst>
              <a:ext uri="{FF2B5EF4-FFF2-40B4-BE49-F238E27FC236}">
                <a16:creationId xmlns:a16="http://schemas.microsoft.com/office/drawing/2014/main" id="{DC980264-A2A6-B580-270D-2820E3291267}"/>
              </a:ext>
            </a:extLst>
          </p:cNvPr>
          <p:cNvGrpSpPr/>
          <p:nvPr/>
        </p:nvGrpSpPr>
        <p:grpSpPr>
          <a:xfrm>
            <a:off x="4248052" y="1997444"/>
            <a:ext cx="2696613" cy="1945361"/>
            <a:chOff x="3437681" y="1860552"/>
            <a:chExt cx="2696613" cy="1945361"/>
          </a:xfrm>
        </p:grpSpPr>
        <p:sp>
          <p:nvSpPr>
            <p:cNvPr id="18" name="Ovale 17">
              <a:extLst>
                <a:ext uri="{FF2B5EF4-FFF2-40B4-BE49-F238E27FC236}">
                  <a16:creationId xmlns:a16="http://schemas.microsoft.com/office/drawing/2014/main" id="{290B06DE-D8B0-6874-0A42-3FDE3436901A}"/>
                </a:ext>
              </a:extLst>
            </p:cNvPr>
            <p:cNvSpPr/>
            <p:nvPr/>
          </p:nvSpPr>
          <p:spPr>
            <a:xfrm>
              <a:off x="3437681" y="1860552"/>
              <a:ext cx="2696613" cy="1945361"/>
            </a:xfrm>
            <a:prstGeom prst="ellipse">
              <a:avLst/>
            </a:prstGeom>
            <a:noFill/>
            <a:ln w="190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asellaDiTesto 20">
              <a:extLst>
                <a:ext uri="{FF2B5EF4-FFF2-40B4-BE49-F238E27FC236}">
                  <a16:creationId xmlns:a16="http://schemas.microsoft.com/office/drawing/2014/main" id="{970B4DED-70B5-DFD1-05C1-95D8BD871FD3}"/>
                </a:ext>
              </a:extLst>
            </p:cNvPr>
            <p:cNvSpPr txBox="1"/>
            <p:nvPr/>
          </p:nvSpPr>
          <p:spPr>
            <a:xfrm>
              <a:off x="3703608" y="2024703"/>
              <a:ext cx="2233914" cy="1477328"/>
            </a:xfrm>
            <a:prstGeom prst="rect">
              <a:avLst/>
            </a:prstGeom>
            <a:noFill/>
            <a:ln w="19050">
              <a:noFill/>
            </a:ln>
          </p:spPr>
          <p:txBody>
            <a:bodyPr wrap="square" rtlCol="0">
              <a:spAutoFit/>
            </a:bodyPr>
            <a:lstStyle/>
            <a:p>
              <a:pPr algn="ctr"/>
              <a:r>
                <a:rPr lang="it-IT" b="1" dirty="0">
                  <a:latin typeface="+mj-lt"/>
                </a:rPr>
                <a:t>OMS (2024)</a:t>
              </a:r>
            </a:p>
            <a:p>
              <a:pPr algn="ctr"/>
              <a:r>
                <a:rPr lang="it-IT" dirty="0">
                  <a:latin typeface="+mj-lt"/>
                </a:rPr>
                <a:t>ultimo aggiornamento della</a:t>
              </a:r>
            </a:p>
            <a:p>
              <a:pPr algn="ctr"/>
              <a:r>
                <a:rPr lang="en-GB" b="1" dirty="0">
                  <a:latin typeface="+mj-lt"/>
                </a:rPr>
                <a:t>Bacterial Priority Pathogens List (BPPL) </a:t>
              </a:r>
            </a:p>
          </p:txBody>
        </p:sp>
      </p:grpSp>
    </p:spTree>
    <p:extLst>
      <p:ext uri="{BB962C8B-B14F-4D97-AF65-F5344CB8AC3E}">
        <p14:creationId xmlns:p14="http://schemas.microsoft.com/office/powerpoint/2010/main" val="106498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Batteri Vettoriali, Illustrazioni e Clipart">
            <a:extLst>
              <a:ext uri="{FF2B5EF4-FFF2-40B4-BE49-F238E27FC236}">
                <a16:creationId xmlns:a16="http://schemas.microsoft.com/office/drawing/2014/main" id="{0A39CA39-47FA-9420-BF76-6A46DFD47ECA}"/>
              </a:ext>
            </a:extLst>
          </p:cNvPr>
          <p:cNvPicPr>
            <a:picLocks noChangeAspect="1" noChangeArrowheads="1"/>
          </p:cNvPicPr>
          <p:nvPr/>
        </p:nvPicPr>
        <p:blipFill>
          <a:blip r:embed="rId2">
            <a:duotone>
              <a:schemeClr val="accent6">
                <a:shade val="45000"/>
                <a:satMod val="135000"/>
              </a:schemeClr>
              <a:prstClr val="white"/>
            </a:duotone>
            <a:alphaModFix/>
            <a:extLst>
              <a:ext uri="{BEBA8EAE-BF5A-486C-A8C5-ECC9F3942E4B}">
                <a14:imgProps xmlns:a14="http://schemas.microsoft.com/office/drawing/2010/main">
                  <a14:imgLayer r:embed="rId3">
                    <a14:imgEffect>
                      <a14:sharpenSoften amount="50000"/>
                    </a14:imgEffect>
                    <a14:imgEffect>
                      <a14:colorTemperature colorTemp="5388"/>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16868" y="1812123"/>
            <a:ext cx="382480" cy="38248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101.800 Omino Stilizzato Illustrazioni stock, grafiche vettoriali  royalty-free e clip art - iStock">
            <a:extLst>
              <a:ext uri="{FF2B5EF4-FFF2-40B4-BE49-F238E27FC236}">
                <a16:creationId xmlns:a16="http://schemas.microsoft.com/office/drawing/2014/main" id="{B02ACBF8-2D28-EB07-5233-8DE123AB3A71}"/>
              </a:ext>
            </a:extLst>
          </p:cNvPr>
          <p:cNvPicPr>
            <a:picLocks noChangeAspect="1" noChangeArrowheads="1"/>
          </p:cNvPicPr>
          <p:nvPr/>
        </p:nvPicPr>
        <p:blipFill>
          <a:blip r:embed="rId4">
            <a:alphaModFix amt="35000"/>
            <a:duotone>
              <a:schemeClr val="accent1">
                <a:shade val="45000"/>
                <a:satMod val="135000"/>
              </a:schemeClr>
              <a:prstClr val="white"/>
            </a:duotone>
            <a:extLst>
              <a:ext uri="{BEBA8EAE-BF5A-486C-A8C5-ECC9F3942E4B}">
                <a14:imgProps xmlns:a14="http://schemas.microsoft.com/office/drawing/2010/main">
                  <a14:imgLayer r:embed="rId5">
                    <a14:imgEffect>
                      <a14:sharpenSoften amount="25000"/>
                    </a14:imgEffect>
                    <a14:imgEffect>
                      <a14:saturation sat="20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5519650" y="1769334"/>
            <a:ext cx="796341" cy="796341"/>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80C54FF8-1788-8981-DC47-C451BFB7AF7A}"/>
              </a:ext>
            </a:extLst>
          </p:cNvPr>
          <p:cNvSpPr txBox="1"/>
          <p:nvPr/>
        </p:nvSpPr>
        <p:spPr>
          <a:xfrm>
            <a:off x="217582" y="-65314"/>
            <a:ext cx="2252645" cy="1631216"/>
          </a:xfrm>
          <a:prstGeom prst="rect">
            <a:avLst/>
          </a:prstGeom>
          <a:noFill/>
        </p:spPr>
        <p:txBody>
          <a:bodyPr wrap="square" rtlCol="0">
            <a:spAutoFit/>
          </a:bodyPr>
          <a:lstStyle/>
          <a:p>
            <a:r>
              <a:rPr lang="it-IT" sz="10000" b="1" dirty="0">
                <a:solidFill>
                  <a:schemeClr val="accent2">
                    <a:lumMod val="20000"/>
                    <a:lumOff val="80000"/>
                  </a:schemeClr>
                </a:solidFill>
                <a:latin typeface="Candara Light" panose="020E0502030303020204" pitchFamily="34" charset="0"/>
              </a:rPr>
              <a:t>1….</a:t>
            </a:r>
            <a:endParaRPr lang="en-GB" sz="9000" b="1" dirty="0">
              <a:solidFill>
                <a:schemeClr val="accent2">
                  <a:lumMod val="20000"/>
                  <a:lumOff val="80000"/>
                </a:schemeClr>
              </a:solidFill>
              <a:latin typeface="Candara Light" panose="020E0502030303020204" pitchFamily="34" charset="0"/>
            </a:endParaRPr>
          </a:p>
        </p:txBody>
      </p:sp>
      <p:sp>
        <p:nvSpPr>
          <p:cNvPr id="3" name="Segnaposto contenuto 2">
            <a:extLst>
              <a:ext uri="{FF2B5EF4-FFF2-40B4-BE49-F238E27FC236}">
                <a16:creationId xmlns:a16="http://schemas.microsoft.com/office/drawing/2014/main" id="{33611F9D-5B9B-9941-D685-483493F3B8F1}"/>
              </a:ext>
            </a:extLst>
          </p:cNvPr>
          <p:cNvSpPr>
            <a:spLocks noGrp="1"/>
          </p:cNvSpPr>
          <p:nvPr>
            <p:ph idx="1"/>
          </p:nvPr>
        </p:nvSpPr>
        <p:spPr>
          <a:xfrm>
            <a:off x="540594" y="638330"/>
            <a:ext cx="5796208" cy="695947"/>
          </a:xfrm>
        </p:spPr>
        <p:txBody>
          <a:bodyPr>
            <a:normAutofit/>
          </a:bodyPr>
          <a:lstStyle/>
          <a:p>
            <a:pPr marL="0" indent="0">
              <a:buNone/>
            </a:pPr>
            <a:r>
              <a:rPr lang="it-IT" b="1" dirty="0">
                <a:solidFill>
                  <a:srgbClr val="C00000"/>
                </a:solidFill>
                <a:latin typeface="Calibri Light" panose="020F0302020204030204" pitchFamily="34" charset="0"/>
                <a:ea typeface="Calibri Light" panose="020F0302020204030204" pitchFamily="34" charset="0"/>
                <a:cs typeface="Calibri Light" panose="020F0302020204030204" pitchFamily="34" charset="0"/>
              </a:rPr>
              <a:t>I MOTIVI ALLA BASE DELLA RESISTENZA</a:t>
            </a:r>
          </a:p>
          <a:p>
            <a:pPr marL="0" indent="0">
              <a:buNone/>
            </a:pPr>
            <a:endParaRPr lang="it-IT" b="1" dirty="0">
              <a:latin typeface="Calibri Light" panose="020F0302020204030204" pitchFamily="34" charset="0"/>
              <a:ea typeface="Calibri Light" panose="020F0302020204030204" pitchFamily="34" charset="0"/>
              <a:cs typeface="Calibri Light" panose="020F0302020204030204" pitchFamily="34" charset="0"/>
            </a:endParaRPr>
          </a:p>
          <a:p>
            <a:pPr marL="0" indent="0" algn="just">
              <a:lnSpc>
                <a:spcPct val="100000"/>
              </a:lnSpc>
              <a:buNone/>
            </a:pPr>
            <a:endParaRPr lang="it-IT" sz="20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5" name="CasellaDiTesto 4">
            <a:extLst>
              <a:ext uri="{FF2B5EF4-FFF2-40B4-BE49-F238E27FC236}">
                <a16:creationId xmlns:a16="http://schemas.microsoft.com/office/drawing/2014/main" id="{BD4D6FD7-3357-74DE-7C5A-C45EDEF2ECA0}"/>
              </a:ext>
            </a:extLst>
          </p:cNvPr>
          <p:cNvSpPr txBox="1"/>
          <p:nvPr/>
        </p:nvSpPr>
        <p:spPr>
          <a:xfrm>
            <a:off x="5955920" y="458061"/>
            <a:ext cx="5796209" cy="1107996"/>
          </a:xfrm>
          <a:prstGeom prst="rect">
            <a:avLst/>
          </a:prstGeom>
          <a:noFill/>
        </p:spPr>
        <p:txBody>
          <a:bodyPr wrap="square" rtlCol="0">
            <a:spAutoFit/>
          </a:bodyPr>
          <a:lstStyle/>
          <a:p>
            <a:pPr algn="ctr"/>
            <a:r>
              <a:rPr lang="it-IT" sz="2400" dirty="0">
                <a:latin typeface="Calibri Light" panose="020F0302020204030204" pitchFamily="34" charset="0"/>
                <a:ea typeface="Calibri Light" panose="020F0302020204030204" pitchFamily="34" charset="0"/>
                <a:cs typeface="Calibri Light" panose="020F0302020204030204" pitchFamily="34" charset="0"/>
              </a:rPr>
              <a:t>L'antibiotico-resistenza è un fenomeno </a:t>
            </a:r>
            <a:r>
              <a:rPr lang="it-IT" sz="2400" b="1" dirty="0">
                <a:latin typeface="Calibri Light" panose="020F0302020204030204" pitchFamily="34" charset="0"/>
                <a:ea typeface="Calibri Light" panose="020F0302020204030204" pitchFamily="34" charset="0"/>
                <a:cs typeface="Calibri Light" panose="020F0302020204030204" pitchFamily="34" charset="0"/>
              </a:rPr>
              <a:t>naturale</a:t>
            </a:r>
            <a:r>
              <a:rPr lang="it-IT" sz="2400" dirty="0">
                <a:latin typeface="Calibri Light" panose="020F0302020204030204" pitchFamily="34" charset="0"/>
                <a:ea typeface="Calibri Light" panose="020F0302020204030204" pitchFamily="34" charset="0"/>
                <a:cs typeface="Calibri Light" panose="020F0302020204030204" pitchFamily="34" charset="0"/>
              </a:rPr>
              <a:t>, </a:t>
            </a:r>
            <a:r>
              <a:rPr lang="it-IT" sz="2400" b="1" dirty="0">
                <a:latin typeface="Calibri Light" panose="020F0302020204030204" pitchFamily="34" charset="0"/>
                <a:ea typeface="Calibri Light" panose="020F0302020204030204" pitchFamily="34" charset="0"/>
                <a:cs typeface="Calibri Light" panose="020F0302020204030204" pitchFamily="34" charset="0"/>
              </a:rPr>
              <a:t>complesso</a:t>
            </a:r>
            <a:r>
              <a:rPr lang="it-IT" sz="2400" dirty="0">
                <a:latin typeface="Calibri Light" panose="020F0302020204030204" pitchFamily="34" charset="0"/>
                <a:ea typeface="Calibri Light" panose="020F0302020204030204" pitchFamily="34" charset="0"/>
                <a:cs typeface="Calibri Light" panose="020F0302020204030204" pitchFamily="34" charset="0"/>
              </a:rPr>
              <a:t> e </a:t>
            </a:r>
            <a:r>
              <a:rPr lang="it-IT" sz="2400" b="1" dirty="0">
                <a:latin typeface="Calibri Light" panose="020F0302020204030204" pitchFamily="34" charset="0"/>
                <a:ea typeface="Calibri Light" panose="020F0302020204030204" pitchFamily="34" charset="0"/>
                <a:cs typeface="Calibri Light" panose="020F0302020204030204" pitchFamily="34" charset="0"/>
              </a:rPr>
              <a:t>multifattoriale.</a:t>
            </a:r>
            <a:r>
              <a:rPr lang="it-IT" sz="2400" dirty="0">
                <a:latin typeface="Calibri Light" panose="020F0302020204030204" pitchFamily="34" charset="0"/>
                <a:ea typeface="Calibri Light" panose="020F0302020204030204" pitchFamily="34" charset="0"/>
                <a:cs typeface="Calibri Light" panose="020F0302020204030204" pitchFamily="34" charset="0"/>
              </a:rPr>
              <a:t> </a:t>
            </a:r>
          </a:p>
          <a:p>
            <a:endParaRPr lang="en-GB" dirty="0"/>
          </a:p>
        </p:txBody>
      </p:sp>
      <p:grpSp>
        <p:nvGrpSpPr>
          <p:cNvPr id="17" name="Gruppo 16">
            <a:extLst>
              <a:ext uri="{FF2B5EF4-FFF2-40B4-BE49-F238E27FC236}">
                <a16:creationId xmlns:a16="http://schemas.microsoft.com/office/drawing/2014/main" id="{B877AA00-090A-BDC6-5F0A-BDDE16FA5E47}"/>
              </a:ext>
            </a:extLst>
          </p:cNvPr>
          <p:cNvGrpSpPr/>
          <p:nvPr/>
        </p:nvGrpSpPr>
        <p:grpSpPr>
          <a:xfrm>
            <a:off x="8342142" y="1841242"/>
            <a:ext cx="3368224" cy="5016758"/>
            <a:chOff x="8342142" y="1841242"/>
            <a:chExt cx="3368224" cy="5016758"/>
          </a:xfrm>
        </p:grpSpPr>
        <p:sp>
          <p:nvSpPr>
            <p:cNvPr id="9" name="Rettangolo 8">
              <a:extLst>
                <a:ext uri="{FF2B5EF4-FFF2-40B4-BE49-F238E27FC236}">
                  <a16:creationId xmlns:a16="http://schemas.microsoft.com/office/drawing/2014/main" id="{6851FEA3-059F-FD11-BF3A-1B034C65ACBA}"/>
                </a:ext>
              </a:extLst>
            </p:cNvPr>
            <p:cNvSpPr/>
            <p:nvPr/>
          </p:nvSpPr>
          <p:spPr>
            <a:xfrm>
              <a:off x="8342142" y="1841242"/>
              <a:ext cx="3295071" cy="4698454"/>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7" name="CasellaDiTesto 6">
              <a:extLst>
                <a:ext uri="{FF2B5EF4-FFF2-40B4-BE49-F238E27FC236}">
                  <a16:creationId xmlns:a16="http://schemas.microsoft.com/office/drawing/2014/main" id="{BD574EF7-C976-160B-4008-634D622D3807}"/>
                </a:ext>
              </a:extLst>
            </p:cNvPr>
            <p:cNvSpPr txBox="1"/>
            <p:nvPr/>
          </p:nvSpPr>
          <p:spPr>
            <a:xfrm>
              <a:off x="8407329" y="1841242"/>
              <a:ext cx="3303037" cy="5016758"/>
            </a:xfrm>
            <a:prstGeom prst="rect">
              <a:avLst/>
            </a:prstGeom>
            <a:noFill/>
          </p:spPr>
          <p:txBody>
            <a:bodyPr wrap="square" rtlCol="0">
              <a:spAutoFit/>
            </a:bodyPr>
            <a:lstStyle/>
            <a:p>
              <a:pPr marL="342900" indent="-342900">
                <a:buFont typeface="Arial" panose="020B0604020202020204" pitchFamily="34" charset="0"/>
                <a:buChar char="•"/>
              </a:pPr>
              <a:r>
                <a:rPr lang="it-IT" sz="2000" b="0" i="0" dirty="0">
                  <a:solidFill>
                    <a:srgbClr val="222222"/>
                  </a:solidFill>
                  <a:effectLst/>
                  <a:latin typeface="+mj-lt"/>
                </a:rPr>
                <a:t>uso improprio e abuso di antibiotici </a:t>
              </a:r>
            </a:p>
            <a:p>
              <a:pPr marL="342900" indent="-342900">
                <a:buFont typeface="Arial" panose="020B0604020202020204" pitchFamily="34" charset="0"/>
                <a:buChar char="•"/>
              </a:pPr>
              <a:r>
                <a:rPr lang="it-IT" sz="2000" b="0" i="0" dirty="0">
                  <a:solidFill>
                    <a:srgbClr val="222222"/>
                  </a:solidFill>
                  <a:effectLst/>
                  <a:latin typeface="+mj-lt"/>
                </a:rPr>
                <a:t>diagnosi imprecise e prescrizioni inappropriate </a:t>
              </a:r>
            </a:p>
            <a:p>
              <a:pPr marL="342900" indent="-342900">
                <a:buFont typeface="Arial" panose="020B0604020202020204" pitchFamily="34" charset="0"/>
                <a:buChar char="•"/>
              </a:pPr>
              <a:r>
                <a:rPr lang="it-IT" sz="2000" b="0" i="0" dirty="0">
                  <a:solidFill>
                    <a:srgbClr val="222222"/>
                  </a:solidFill>
                  <a:effectLst/>
                  <a:latin typeface="+mj-lt"/>
                </a:rPr>
                <a:t>perdita della compliance del paziente</a:t>
              </a:r>
            </a:p>
            <a:p>
              <a:pPr marL="342900" indent="-342900">
                <a:buFont typeface="Arial" panose="020B0604020202020204" pitchFamily="34" charset="0"/>
                <a:buChar char="•"/>
              </a:pPr>
              <a:r>
                <a:rPr lang="it-IT" sz="2000" b="0" i="0" dirty="0">
                  <a:solidFill>
                    <a:srgbClr val="222222"/>
                  </a:solidFill>
                  <a:effectLst/>
                  <a:latin typeface="+mj-lt"/>
                </a:rPr>
                <a:t>l'automedicazione</a:t>
              </a:r>
            </a:p>
            <a:p>
              <a:pPr marL="342900" indent="-342900">
                <a:buFont typeface="Arial" panose="020B0604020202020204" pitchFamily="34" charset="0"/>
                <a:buChar char="•"/>
              </a:pPr>
              <a:r>
                <a:rPr lang="it-IT" sz="2000" b="0" i="0" dirty="0">
                  <a:solidFill>
                    <a:srgbClr val="222222"/>
                  </a:solidFill>
                  <a:effectLst/>
                  <a:latin typeface="+mj-lt"/>
                </a:rPr>
                <a:t>scarse condizioni sanitarie</a:t>
              </a:r>
            </a:p>
            <a:p>
              <a:pPr marL="342900" indent="-342900">
                <a:buFont typeface="Arial" panose="020B0604020202020204" pitchFamily="34" charset="0"/>
                <a:buChar char="•"/>
              </a:pPr>
              <a:r>
                <a:rPr lang="it-IT" sz="2000" b="0" i="0" dirty="0">
                  <a:solidFill>
                    <a:srgbClr val="222222"/>
                  </a:solidFill>
                  <a:effectLst/>
                  <a:latin typeface="+mj-lt"/>
                </a:rPr>
                <a:t>inadeguata igiene personale </a:t>
              </a:r>
            </a:p>
            <a:p>
              <a:pPr marL="342900" indent="-342900">
                <a:buFont typeface="Arial" panose="020B0604020202020204" pitchFamily="34" charset="0"/>
                <a:buChar char="•"/>
              </a:pPr>
              <a:r>
                <a:rPr lang="it-IT" sz="2000" b="0" i="0" dirty="0">
                  <a:solidFill>
                    <a:srgbClr val="222222"/>
                  </a:solidFill>
                  <a:effectLst/>
                  <a:latin typeface="+mj-lt"/>
                </a:rPr>
                <a:t>l'uso intensivo in agricoltura e negli allevamenti</a:t>
              </a:r>
            </a:p>
            <a:p>
              <a:pPr marL="342900" indent="-342900">
                <a:buFont typeface="Arial" panose="020B0604020202020204" pitchFamily="34" charset="0"/>
                <a:buChar char="•"/>
              </a:pPr>
              <a:r>
                <a:rPr lang="it-IT" sz="2000" dirty="0">
                  <a:solidFill>
                    <a:srgbClr val="222222"/>
                  </a:solidFill>
                  <a:latin typeface="+mj-lt"/>
                </a:rPr>
                <a:t>inquinamento ambientale</a:t>
              </a:r>
            </a:p>
            <a:p>
              <a:pPr marL="342900" indent="-342900">
                <a:buFont typeface="Arial" panose="020B0604020202020204" pitchFamily="34" charset="0"/>
                <a:buChar char="•"/>
              </a:pPr>
              <a:r>
                <a:rPr lang="it-IT" sz="2000" b="0" i="0" dirty="0">
                  <a:solidFill>
                    <a:srgbClr val="222222"/>
                  </a:solidFill>
                  <a:effectLst/>
                  <a:latin typeface="+mj-lt"/>
                </a:rPr>
                <a:t>globalizz</a:t>
              </a:r>
              <a:r>
                <a:rPr lang="it-IT" sz="2000" dirty="0">
                  <a:solidFill>
                    <a:srgbClr val="222222"/>
                  </a:solidFill>
                  <a:latin typeface="+mj-lt"/>
                </a:rPr>
                <a:t>azione</a:t>
              </a:r>
              <a:endParaRPr lang="it-IT" sz="2000" b="0" i="0" dirty="0">
                <a:solidFill>
                  <a:srgbClr val="222222"/>
                </a:solidFill>
                <a:effectLst/>
                <a:latin typeface="+mj-lt"/>
              </a:endParaRPr>
            </a:p>
            <a:p>
              <a:pPr marL="342900" indent="-342900">
                <a:buFont typeface="Arial" panose="020B0604020202020204" pitchFamily="34" charset="0"/>
                <a:buChar char="•"/>
              </a:pPr>
              <a:endParaRPr lang="en-GB" sz="2000" dirty="0">
                <a:latin typeface="+mj-lt"/>
              </a:endParaRPr>
            </a:p>
          </p:txBody>
        </p:sp>
      </p:grpSp>
      <p:grpSp>
        <p:nvGrpSpPr>
          <p:cNvPr id="16" name="Gruppo 15">
            <a:extLst>
              <a:ext uri="{FF2B5EF4-FFF2-40B4-BE49-F238E27FC236}">
                <a16:creationId xmlns:a16="http://schemas.microsoft.com/office/drawing/2014/main" id="{8F067FF0-F045-AF47-DE47-869E2B293C0D}"/>
              </a:ext>
            </a:extLst>
          </p:cNvPr>
          <p:cNvGrpSpPr/>
          <p:nvPr/>
        </p:nvGrpSpPr>
        <p:grpSpPr>
          <a:xfrm>
            <a:off x="2419559" y="1841242"/>
            <a:ext cx="3341137" cy="3492758"/>
            <a:chOff x="2419559" y="1841242"/>
            <a:chExt cx="3341137" cy="3785652"/>
          </a:xfrm>
        </p:grpSpPr>
        <p:sp>
          <p:nvSpPr>
            <p:cNvPr id="11" name="Rettangolo 10">
              <a:extLst>
                <a:ext uri="{FF2B5EF4-FFF2-40B4-BE49-F238E27FC236}">
                  <a16:creationId xmlns:a16="http://schemas.microsoft.com/office/drawing/2014/main" id="{0F83AB90-EBFF-0AAC-BB24-8022D23A9233}"/>
                </a:ext>
              </a:extLst>
            </p:cNvPr>
            <p:cNvSpPr/>
            <p:nvPr/>
          </p:nvSpPr>
          <p:spPr>
            <a:xfrm>
              <a:off x="2419559" y="1852818"/>
              <a:ext cx="2877490" cy="37740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CasellaDiTesto 12">
              <a:extLst>
                <a:ext uri="{FF2B5EF4-FFF2-40B4-BE49-F238E27FC236}">
                  <a16:creationId xmlns:a16="http://schemas.microsoft.com/office/drawing/2014/main" id="{56730C36-D001-137A-C7A3-3615F37F4875}"/>
                </a:ext>
              </a:extLst>
            </p:cNvPr>
            <p:cNvSpPr txBox="1"/>
            <p:nvPr/>
          </p:nvSpPr>
          <p:spPr>
            <a:xfrm>
              <a:off x="2457659" y="1841242"/>
              <a:ext cx="3303037" cy="3477875"/>
            </a:xfrm>
            <a:prstGeom prst="rect">
              <a:avLst/>
            </a:prstGeom>
            <a:noFill/>
          </p:spPr>
          <p:txBody>
            <a:bodyPr wrap="square" rtlCol="0">
              <a:spAutoFit/>
            </a:bodyPr>
            <a:lstStyle/>
            <a:p>
              <a:pPr marL="342900" indent="-342900">
                <a:buFont typeface="Arial" panose="020B0604020202020204" pitchFamily="34" charset="0"/>
                <a:buChar char="•"/>
              </a:pPr>
              <a:r>
                <a:rPr lang="it-IT" sz="2000" dirty="0">
                  <a:solidFill>
                    <a:srgbClr val="222222"/>
                  </a:solidFill>
                  <a:latin typeface="+mj-lt"/>
                </a:rPr>
                <a:t>m</a:t>
              </a:r>
              <a:r>
                <a:rPr lang="it-IT" sz="2000" b="0" i="0" dirty="0">
                  <a:solidFill>
                    <a:srgbClr val="222222"/>
                  </a:solidFill>
                  <a:effectLst/>
                  <a:latin typeface="+mj-lt"/>
                </a:rPr>
                <a:t>utazioni spontanee </a:t>
              </a:r>
            </a:p>
            <a:p>
              <a:pPr marL="342900" indent="-342900">
                <a:buFont typeface="Arial" panose="020B0604020202020204" pitchFamily="34" charset="0"/>
                <a:buChar char="•"/>
              </a:pPr>
              <a:r>
                <a:rPr lang="it-IT" sz="2000" dirty="0">
                  <a:solidFill>
                    <a:srgbClr val="222222"/>
                  </a:solidFill>
                  <a:latin typeface="+mj-lt"/>
                </a:rPr>
                <a:t>a</a:t>
              </a:r>
              <a:r>
                <a:rPr lang="it-IT" sz="2000" b="0" i="0" dirty="0">
                  <a:solidFill>
                    <a:srgbClr val="222222"/>
                  </a:solidFill>
                  <a:effectLst/>
                  <a:latin typeface="+mj-lt"/>
                </a:rPr>
                <a:t>cquisizione di geni di resistenza (HGT)</a:t>
              </a:r>
            </a:p>
            <a:p>
              <a:pPr marL="342900" indent="-342900">
                <a:buFont typeface="Arial" panose="020B0604020202020204" pitchFamily="34" charset="0"/>
                <a:buChar char="•"/>
              </a:pPr>
              <a:r>
                <a:rPr lang="it-IT" sz="2000" dirty="0">
                  <a:solidFill>
                    <a:srgbClr val="222222"/>
                  </a:solidFill>
                  <a:latin typeface="+mj-lt"/>
                </a:rPr>
                <a:t>f</a:t>
              </a:r>
              <a:r>
                <a:rPr lang="it-IT" sz="2000" b="0" i="0" dirty="0">
                  <a:solidFill>
                    <a:srgbClr val="222222"/>
                  </a:solidFill>
                  <a:effectLst/>
                  <a:latin typeface="+mj-lt"/>
                </a:rPr>
                <a:t>ormazione di biofilm</a:t>
              </a:r>
            </a:p>
            <a:p>
              <a:pPr marL="342900" indent="-342900">
                <a:buFont typeface="Arial" panose="020B0604020202020204" pitchFamily="34" charset="0"/>
                <a:buChar char="•"/>
              </a:pPr>
              <a:r>
                <a:rPr lang="it-IT" sz="2000" dirty="0">
                  <a:solidFill>
                    <a:srgbClr val="222222"/>
                  </a:solidFill>
                  <a:latin typeface="+mj-lt"/>
                </a:rPr>
                <a:t>pompe di efflusso</a:t>
              </a:r>
            </a:p>
            <a:p>
              <a:pPr marL="342900" indent="-342900">
                <a:buFont typeface="Arial" panose="020B0604020202020204" pitchFamily="34" charset="0"/>
                <a:buChar char="•"/>
              </a:pPr>
              <a:r>
                <a:rPr lang="it-IT" sz="2000" dirty="0">
                  <a:solidFill>
                    <a:srgbClr val="222222"/>
                  </a:solidFill>
                  <a:latin typeface="+mj-lt"/>
                </a:rPr>
                <a:t>Inattivazione o modificazione del sito bersaglio</a:t>
              </a:r>
            </a:p>
            <a:p>
              <a:pPr marL="342900" indent="-342900">
                <a:buFont typeface="Arial" panose="020B0604020202020204" pitchFamily="34" charset="0"/>
                <a:buChar char="•"/>
              </a:pPr>
              <a:r>
                <a:rPr lang="it-IT" sz="2000" dirty="0">
                  <a:solidFill>
                    <a:srgbClr val="222222"/>
                  </a:solidFill>
                  <a:latin typeface="+mj-lt"/>
                </a:rPr>
                <a:t>riduzione della permeabilità della membrana esterna</a:t>
              </a:r>
            </a:p>
          </p:txBody>
        </p:sp>
      </p:grpSp>
      <p:sp>
        <p:nvSpPr>
          <p:cNvPr id="14" name="CasellaDiTesto 13">
            <a:extLst>
              <a:ext uri="{FF2B5EF4-FFF2-40B4-BE49-F238E27FC236}">
                <a16:creationId xmlns:a16="http://schemas.microsoft.com/office/drawing/2014/main" id="{62C186C8-00AA-328D-3568-F95B176975DB}"/>
              </a:ext>
            </a:extLst>
          </p:cNvPr>
          <p:cNvSpPr txBox="1"/>
          <p:nvPr/>
        </p:nvSpPr>
        <p:spPr>
          <a:xfrm>
            <a:off x="407701" y="1748305"/>
            <a:ext cx="2012467" cy="830997"/>
          </a:xfrm>
          <a:prstGeom prst="rect">
            <a:avLst/>
          </a:prstGeom>
          <a:noFill/>
        </p:spPr>
        <p:txBody>
          <a:bodyPr wrap="square" rtlCol="0">
            <a:spAutoFit/>
          </a:bodyPr>
          <a:lstStyle/>
          <a:p>
            <a:pPr algn="r"/>
            <a:r>
              <a:rPr lang="it-IT" sz="2400" dirty="0">
                <a:latin typeface="+mj-lt"/>
              </a:rPr>
              <a:t>CONTRIBUTO BATTERICO</a:t>
            </a:r>
            <a:endParaRPr lang="en-GB" sz="2400" dirty="0">
              <a:latin typeface="+mj-lt"/>
            </a:endParaRPr>
          </a:p>
        </p:txBody>
      </p:sp>
      <p:sp>
        <p:nvSpPr>
          <p:cNvPr id="15" name="CasellaDiTesto 14">
            <a:extLst>
              <a:ext uri="{FF2B5EF4-FFF2-40B4-BE49-F238E27FC236}">
                <a16:creationId xmlns:a16="http://schemas.microsoft.com/office/drawing/2014/main" id="{26B42594-D241-14B1-C8CB-0A9C7DEDFB54}"/>
              </a:ext>
            </a:extLst>
          </p:cNvPr>
          <p:cNvSpPr txBox="1"/>
          <p:nvPr/>
        </p:nvSpPr>
        <p:spPr>
          <a:xfrm>
            <a:off x="5909456" y="1757829"/>
            <a:ext cx="2407040" cy="830997"/>
          </a:xfrm>
          <a:prstGeom prst="rect">
            <a:avLst/>
          </a:prstGeom>
          <a:noFill/>
        </p:spPr>
        <p:txBody>
          <a:bodyPr wrap="square" rtlCol="0">
            <a:spAutoFit/>
          </a:bodyPr>
          <a:lstStyle/>
          <a:p>
            <a:pPr algn="r"/>
            <a:r>
              <a:rPr lang="it-IT" sz="2400" dirty="0">
                <a:latin typeface="+mj-lt"/>
              </a:rPr>
              <a:t>CONTRIBUTO ANTROPOGENICO</a:t>
            </a:r>
            <a:endParaRPr lang="en-GB" sz="2400" dirty="0">
              <a:latin typeface="+mj-lt"/>
            </a:endParaRPr>
          </a:p>
        </p:txBody>
      </p:sp>
    </p:spTree>
    <p:extLst>
      <p:ext uri="{BB962C8B-B14F-4D97-AF65-F5344CB8AC3E}">
        <p14:creationId xmlns:p14="http://schemas.microsoft.com/office/powerpoint/2010/main" val="234595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wipe(down)">
                                      <p:cBhvr>
                                        <p:cTn id="7" dur="580">
                                          <p:stCondLst>
                                            <p:cond delay="0"/>
                                          </p:stCondLst>
                                        </p:cTn>
                                        <p:tgtEl>
                                          <p:spTgt spid="3078"/>
                                        </p:tgtEl>
                                      </p:cBhvr>
                                    </p:animEffect>
                                    <p:anim calcmode="lin" valueType="num">
                                      <p:cBhvr>
                                        <p:cTn id="8" dur="1822" tmFilter="0,0; 0.14,0.36; 0.43,0.73; 0.71,0.91; 1.0,1.0">
                                          <p:stCondLst>
                                            <p:cond delay="0"/>
                                          </p:stCondLst>
                                        </p:cTn>
                                        <p:tgtEl>
                                          <p:spTgt spid="307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07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07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07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078"/>
                                        </p:tgtEl>
                                        <p:attrNameLst>
                                          <p:attrName>ppt_y</p:attrName>
                                        </p:attrNameLst>
                                      </p:cBhvr>
                                      <p:tavLst>
                                        <p:tav tm="0" fmla="#ppt_y-sin(pi*$)/81">
                                          <p:val>
                                            <p:fltVal val="0"/>
                                          </p:val>
                                        </p:tav>
                                        <p:tav tm="100000">
                                          <p:val>
                                            <p:fltVal val="1"/>
                                          </p:val>
                                        </p:tav>
                                      </p:tavLst>
                                    </p:anim>
                                    <p:animScale>
                                      <p:cBhvr>
                                        <p:cTn id="13" dur="26">
                                          <p:stCondLst>
                                            <p:cond delay="650"/>
                                          </p:stCondLst>
                                        </p:cTn>
                                        <p:tgtEl>
                                          <p:spTgt spid="3078"/>
                                        </p:tgtEl>
                                      </p:cBhvr>
                                      <p:to x="100000" y="60000"/>
                                    </p:animScale>
                                    <p:animScale>
                                      <p:cBhvr>
                                        <p:cTn id="14" dur="166" decel="50000">
                                          <p:stCondLst>
                                            <p:cond delay="676"/>
                                          </p:stCondLst>
                                        </p:cTn>
                                        <p:tgtEl>
                                          <p:spTgt spid="3078"/>
                                        </p:tgtEl>
                                      </p:cBhvr>
                                      <p:to x="100000" y="100000"/>
                                    </p:animScale>
                                    <p:animScale>
                                      <p:cBhvr>
                                        <p:cTn id="15" dur="26">
                                          <p:stCondLst>
                                            <p:cond delay="1312"/>
                                          </p:stCondLst>
                                        </p:cTn>
                                        <p:tgtEl>
                                          <p:spTgt spid="3078"/>
                                        </p:tgtEl>
                                      </p:cBhvr>
                                      <p:to x="100000" y="80000"/>
                                    </p:animScale>
                                    <p:animScale>
                                      <p:cBhvr>
                                        <p:cTn id="16" dur="166" decel="50000">
                                          <p:stCondLst>
                                            <p:cond delay="1338"/>
                                          </p:stCondLst>
                                        </p:cTn>
                                        <p:tgtEl>
                                          <p:spTgt spid="3078"/>
                                        </p:tgtEl>
                                      </p:cBhvr>
                                      <p:to x="100000" y="100000"/>
                                    </p:animScale>
                                    <p:animScale>
                                      <p:cBhvr>
                                        <p:cTn id="17" dur="26">
                                          <p:stCondLst>
                                            <p:cond delay="1642"/>
                                          </p:stCondLst>
                                        </p:cTn>
                                        <p:tgtEl>
                                          <p:spTgt spid="3078"/>
                                        </p:tgtEl>
                                      </p:cBhvr>
                                      <p:to x="100000" y="90000"/>
                                    </p:animScale>
                                    <p:animScale>
                                      <p:cBhvr>
                                        <p:cTn id="18" dur="166" decel="50000">
                                          <p:stCondLst>
                                            <p:cond delay="1668"/>
                                          </p:stCondLst>
                                        </p:cTn>
                                        <p:tgtEl>
                                          <p:spTgt spid="3078"/>
                                        </p:tgtEl>
                                      </p:cBhvr>
                                      <p:to x="100000" y="100000"/>
                                    </p:animScale>
                                    <p:animScale>
                                      <p:cBhvr>
                                        <p:cTn id="19" dur="26">
                                          <p:stCondLst>
                                            <p:cond delay="1808"/>
                                          </p:stCondLst>
                                        </p:cTn>
                                        <p:tgtEl>
                                          <p:spTgt spid="3078"/>
                                        </p:tgtEl>
                                      </p:cBhvr>
                                      <p:to x="100000" y="95000"/>
                                    </p:animScale>
                                    <p:animScale>
                                      <p:cBhvr>
                                        <p:cTn id="20" dur="166" decel="50000">
                                          <p:stCondLst>
                                            <p:cond delay="1834"/>
                                          </p:stCondLst>
                                        </p:cTn>
                                        <p:tgtEl>
                                          <p:spTgt spid="307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23580C3A-96CC-20C7-25B0-60794D4C5651}"/>
              </a:ext>
            </a:extLst>
          </p:cNvPr>
          <p:cNvSpPr txBox="1"/>
          <p:nvPr/>
        </p:nvSpPr>
        <p:spPr>
          <a:xfrm>
            <a:off x="899878" y="2002525"/>
            <a:ext cx="1378267" cy="1631216"/>
          </a:xfrm>
          <a:prstGeom prst="rect">
            <a:avLst/>
          </a:prstGeom>
          <a:noFill/>
        </p:spPr>
        <p:txBody>
          <a:bodyPr wrap="square" rtlCol="0">
            <a:spAutoFit/>
          </a:bodyPr>
          <a:lstStyle/>
          <a:p>
            <a:r>
              <a:rPr lang="it-IT" sz="10000" b="1" dirty="0">
                <a:solidFill>
                  <a:schemeClr val="accent2">
                    <a:lumMod val="20000"/>
                    <a:lumOff val="80000"/>
                  </a:schemeClr>
                </a:solidFill>
                <a:latin typeface="Candara Light" panose="020E0502030303020204" pitchFamily="34" charset="0"/>
                <a:ea typeface="Calibri Light" panose="020F0302020204030204" pitchFamily="34" charset="0"/>
                <a:cs typeface="Calibri Light" panose="020F0302020204030204" pitchFamily="34" charset="0"/>
              </a:rPr>
              <a:t>2.</a:t>
            </a:r>
            <a:endParaRPr lang="en-GB" sz="10000" b="1" dirty="0">
              <a:solidFill>
                <a:schemeClr val="accent2">
                  <a:lumMod val="20000"/>
                  <a:lumOff val="80000"/>
                </a:schemeClr>
              </a:solidFill>
              <a:latin typeface="Candara Light" panose="020E0502030303020204" pitchFamily="34" charset="0"/>
              <a:ea typeface="Calibri Light" panose="020F0302020204030204" pitchFamily="34" charset="0"/>
              <a:cs typeface="Calibri Light" panose="020F0302020204030204" pitchFamily="34" charset="0"/>
            </a:endParaRPr>
          </a:p>
        </p:txBody>
      </p:sp>
      <p:sp>
        <p:nvSpPr>
          <p:cNvPr id="2" name="Titolo 1">
            <a:extLst>
              <a:ext uri="{FF2B5EF4-FFF2-40B4-BE49-F238E27FC236}">
                <a16:creationId xmlns:a16="http://schemas.microsoft.com/office/drawing/2014/main" id="{C0F75C0D-1F2E-5CDF-CF3B-CE131ECC0B80}"/>
              </a:ext>
            </a:extLst>
          </p:cNvPr>
          <p:cNvSpPr>
            <a:spLocks noGrp="1"/>
          </p:cNvSpPr>
          <p:nvPr>
            <p:ph type="title"/>
          </p:nvPr>
        </p:nvSpPr>
        <p:spPr>
          <a:xfrm>
            <a:off x="1007706" y="896683"/>
            <a:ext cx="3582955" cy="4979728"/>
          </a:xfrm>
        </p:spPr>
        <p:txBody>
          <a:bodyPr anchor="ctr">
            <a:normAutofit/>
          </a:bodyPr>
          <a:lstStyle/>
          <a:p>
            <a:pPr algn="r"/>
            <a:r>
              <a:rPr lang="it-IT" sz="4800" b="1" dirty="0">
                <a:solidFill>
                  <a:schemeClr val="accent1">
                    <a:lumMod val="50000"/>
                  </a:schemeClr>
                </a:solidFill>
                <a:latin typeface="Calibri Light" panose="020F0302020204030204" pitchFamily="34" charset="0"/>
                <a:ea typeface="Calibri Light" panose="020F0302020204030204" pitchFamily="34" charset="0"/>
                <a:cs typeface="Calibri Light" panose="020F0302020204030204" pitchFamily="34" charset="0"/>
              </a:rPr>
              <a:t>I MECCANISMI DI RESISTENZA</a:t>
            </a:r>
            <a:endParaRPr lang="en-GB" sz="4800" b="1" dirty="0">
              <a:solidFill>
                <a:schemeClr val="accent1">
                  <a:lumMod val="50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Segnaposto contenuto 2">
            <a:extLst>
              <a:ext uri="{FF2B5EF4-FFF2-40B4-BE49-F238E27FC236}">
                <a16:creationId xmlns:a16="http://schemas.microsoft.com/office/drawing/2014/main" id="{4FF82DA0-F55A-8BE1-5F23-A3B9C6F841B3}"/>
              </a:ext>
            </a:extLst>
          </p:cNvPr>
          <p:cNvSpPr>
            <a:spLocks noGrp="1"/>
          </p:cNvSpPr>
          <p:nvPr>
            <p:ph idx="1"/>
          </p:nvPr>
        </p:nvSpPr>
        <p:spPr>
          <a:xfrm>
            <a:off x="4971742" y="948001"/>
            <a:ext cx="5931644" cy="5064633"/>
          </a:xfrm>
        </p:spPr>
        <p:txBody>
          <a:bodyPr anchor="ctr">
            <a:normAutofit/>
          </a:bodyPr>
          <a:lstStyle/>
          <a:p>
            <a:pPr marL="0" indent="0" algn="just">
              <a:lnSpc>
                <a:spcPct val="150000"/>
              </a:lnSpc>
              <a:buNone/>
            </a:pPr>
            <a:r>
              <a:rPr lang="it-IT" sz="1800" dirty="0">
                <a:latin typeface="+mj-lt"/>
              </a:rPr>
              <a:t>I meccanismi di resistenza batterica rappresentano l'insieme delle strategie molecolari, biochimiche e genetiche adottate dai batteri per sopravvivere e proliferare in presenza di antibiotici. </a:t>
            </a:r>
          </a:p>
          <a:p>
            <a:pPr marL="0" indent="0">
              <a:lnSpc>
                <a:spcPct val="150000"/>
              </a:lnSpc>
              <a:buNone/>
            </a:pPr>
            <a:endParaRPr lang="en-GB" sz="1800" dirty="0"/>
          </a:p>
        </p:txBody>
      </p:sp>
      <p:cxnSp>
        <p:nvCxnSpPr>
          <p:cNvPr id="9" name="Connettore diritto 8">
            <a:extLst>
              <a:ext uri="{FF2B5EF4-FFF2-40B4-BE49-F238E27FC236}">
                <a16:creationId xmlns:a16="http://schemas.microsoft.com/office/drawing/2014/main" id="{D12DB736-9197-4A15-1FA6-A34D17CD4E84}"/>
              </a:ext>
            </a:extLst>
          </p:cNvPr>
          <p:cNvCxnSpPr/>
          <p:nvPr/>
        </p:nvCxnSpPr>
        <p:spPr>
          <a:xfrm>
            <a:off x="4590661" y="1455576"/>
            <a:ext cx="0" cy="4049485"/>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858237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ttangolo con angoli arrotondati 19">
            <a:extLst>
              <a:ext uri="{FF2B5EF4-FFF2-40B4-BE49-F238E27FC236}">
                <a16:creationId xmlns:a16="http://schemas.microsoft.com/office/drawing/2014/main" id="{D096DDD8-06F9-BE54-FBBF-4F386F05AF83}"/>
              </a:ext>
            </a:extLst>
          </p:cNvPr>
          <p:cNvSpPr/>
          <p:nvPr/>
        </p:nvSpPr>
        <p:spPr>
          <a:xfrm>
            <a:off x="8392217" y="1876629"/>
            <a:ext cx="3624537" cy="397366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sp>
        <p:nvSpPr>
          <p:cNvPr id="17" name="Rettangolo con angoli arrotondati 16">
            <a:extLst>
              <a:ext uri="{FF2B5EF4-FFF2-40B4-BE49-F238E27FC236}">
                <a16:creationId xmlns:a16="http://schemas.microsoft.com/office/drawing/2014/main" id="{6B2780F0-671A-4505-72C9-9BD7EF2F36AA}"/>
              </a:ext>
            </a:extLst>
          </p:cNvPr>
          <p:cNvSpPr/>
          <p:nvPr/>
        </p:nvSpPr>
        <p:spPr>
          <a:xfrm>
            <a:off x="141292" y="1911100"/>
            <a:ext cx="7816128" cy="4882071"/>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sp>
        <p:nvSpPr>
          <p:cNvPr id="4" name="CasellaDiTesto 3">
            <a:extLst>
              <a:ext uri="{FF2B5EF4-FFF2-40B4-BE49-F238E27FC236}">
                <a16:creationId xmlns:a16="http://schemas.microsoft.com/office/drawing/2014/main" id="{80C54FF8-1788-8981-DC47-C451BFB7AF7A}"/>
              </a:ext>
            </a:extLst>
          </p:cNvPr>
          <p:cNvSpPr txBox="1"/>
          <p:nvPr/>
        </p:nvSpPr>
        <p:spPr>
          <a:xfrm>
            <a:off x="252308" y="-65314"/>
            <a:ext cx="2518884" cy="1631216"/>
          </a:xfrm>
          <a:prstGeom prst="rect">
            <a:avLst/>
          </a:prstGeom>
          <a:noFill/>
        </p:spPr>
        <p:txBody>
          <a:bodyPr wrap="square" rtlCol="0">
            <a:spAutoFit/>
          </a:bodyPr>
          <a:lstStyle/>
          <a:p>
            <a:r>
              <a:rPr lang="it-IT" sz="10000" b="1" dirty="0">
                <a:solidFill>
                  <a:schemeClr val="accent2">
                    <a:lumMod val="20000"/>
                    <a:lumOff val="80000"/>
                  </a:schemeClr>
                </a:solidFill>
                <a:latin typeface="Candara Light" panose="020E0502030303020204" pitchFamily="34" charset="0"/>
              </a:rPr>
              <a:t>2..</a:t>
            </a:r>
            <a:endParaRPr lang="en-GB" sz="9000" b="1" dirty="0">
              <a:solidFill>
                <a:schemeClr val="accent2">
                  <a:lumMod val="20000"/>
                  <a:lumOff val="80000"/>
                </a:schemeClr>
              </a:solidFill>
              <a:latin typeface="Candara Light" panose="020E0502030303020204" pitchFamily="34" charset="0"/>
            </a:endParaRPr>
          </a:p>
        </p:txBody>
      </p:sp>
      <p:sp>
        <p:nvSpPr>
          <p:cNvPr id="3" name="Segnaposto contenuto 2">
            <a:extLst>
              <a:ext uri="{FF2B5EF4-FFF2-40B4-BE49-F238E27FC236}">
                <a16:creationId xmlns:a16="http://schemas.microsoft.com/office/drawing/2014/main" id="{33611F9D-5B9B-9941-D685-483493F3B8F1}"/>
              </a:ext>
            </a:extLst>
          </p:cNvPr>
          <p:cNvSpPr>
            <a:spLocks noGrp="1"/>
          </p:cNvSpPr>
          <p:nvPr>
            <p:ph idx="1"/>
          </p:nvPr>
        </p:nvSpPr>
        <p:spPr>
          <a:xfrm>
            <a:off x="632468" y="638330"/>
            <a:ext cx="6416515" cy="927572"/>
          </a:xfrm>
        </p:spPr>
        <p:txBody>
          <a:bodyPr>
            <a:normAutofit/>
          </a:bodyPr>
          <a:lstStyle/>
          <a:p>
            <a:pPr marL="0" indent="0">
              <a:buNone/>
            </a:pPr>
            <a:r>
              <a:rPr lang="it-IT" b="1" dirty="0">
                <a:solidFill>
                  <a:srgbClr val="C00000"/>
                </a:solidFill>
                <a:latin typeface="Calibri Light" panose="020F0302020204030204" pitchFamily="34" charset="0"/>
                <a:ea typeface="Calibri Light" panose="020F0302020204030204" pitchFamily="34" charset="0"/>
                <a:cs typeface="Calibri Light" panose="020F0302020204030204" pitchFamily="34" charset="0"/>
              </a:rPr>
              <a:t>COME DIVENTANO RESISTENTI I BATTERI?</a:t>
            </a:r>
          </a:p>
          <a:p>
            <a:pPr marL="0" indent="0">
              <a:buNone/>
            </a:pPr>
            <a:endParaRPr lang="it-IT" b="1" dirty="0">
              <a:latin typeface="Calibri Light" panose="020F0302020204030204" pitchFamily="34" charset="0"/>
              <a:ea typeface="Calibri Light" panose="020F0302020204030204" pitchFamily="34" charset="0"/>
              <a:cs typeface="Calibri Light" panose="020F0302020204030204" pitchFamily="34" charset="0"/>
            </a:endParaRPr>
          </a:p>
        </p:txBody>
      </p:sp>
      <p:grpSp>
        <p:nvGrpSpPr>
          <p:cNvPr id="9" name="Gruppo 8">
            <a:extLst>
              <a:ext uri="{FF2B5EF4-FFF2-40B4-BE49-F238E27FC236}">
                <a16:creationId xmlns:a16="http://schemas.microsoft.com/office/drawing/2014/main" id="{0FCEC94F-B4B7-9F91-14BC-7B60044CDF78}"/>
              </a:ext>
            </a:extLst>
          </p:cNvPr>
          <p:cNvGrpSpPr/>
          <p:nvPr/>
        </p:nvGrpSpPr>
        <p:grpSpPr>
          <a:xfrm>
            <a:off x="8247148" y="1876630"/>
            <a:ext cx="3805929" cy="3894978"/>
            <a:chOff x="4110331" y="1589904"/>
            <a:chExt cx="3805929" cy="4210879"/>
          </a:xfrm>
        </p:grpSpPr>
        <p:grpSp>
          <p:nvGrpSpPr>
            <p:cNvPr id="14" name="Gruppo 13">
              <a:extLst>
                <a:ext uri="{FF2B5EF4-FFF2-40B4-BE49-F238E27FC236}">
                  <a16:creationId xmlns:a16="http://schemas.microsoft.com/office/drawing/2014/main" id="{3996BAEC-BDD6-DC7F-2DB2-580C81735E15}"/>
                </a:ext>
              </a:extLst>
            </p:cNvPr>
            <p:cNvGrpSpPr/>
            <p:nvPr/>
          </p:nvGrpSpPr>
          <p:grpSpPr>
            <a:xfrm>
              <a:off x="4110331" y="1589904"/>
              <a:ext cx="3805929" cy="4210879"/>
              <a:chOff x="4100672" y="1983443"/>
              <a:chExt cx="3805929" cy="4210879"/>
            </a:xfrm>
          </p:grpSpPr>
          <p:sp>
            <p:nvSpPr>
              <p:cNvPr id="2" name="CasellaDiTesto 1">
                <a:extLst>
                  <a:ext uri="{FF2B5EF4-FFF2-40B4-BE49-F238E27FC236}">
                    <a16:creationId xmlns:a16="http://schemas.microsoft.com/office/drawing/2014/main" id="{F61F4C26-F99D-5CE4-5155-1D87B5B4F283}"/>
                  </a:ext>
                </a:extLst>
              </p:cNvPr>
              <p:cNvSpPr txBox="1"/>
              <p:nvPr/>
            </p:nvSpPr>
            <p:spPr>
              <a:xfrm>
                <a:off x="4100672" y="1983443"/>
                <a:ext cx="3552524" cy="954107"/>
              </a:xfrm>
              <a:prstGeom prst="rect">
                <a:avLst/>
              </a:prstGeom>
              <a:noFill/>
            </p:spPr>
            <p:txBody>
              <a:bodyPr wrap="square" rtlCol="0">
                <a:spAutoFit/>
              </a:bodyPr>
              <a:lstStyle/>
              <a:p>
                <a:pPr lvl="1" algn="ctr"/>
                <a:r>
                  <a:rPr lang="it-IT" sz="2800" b="1" dirty="0">
                    <a:solidFill>
                      <a:schemeClr val="accent3">
                        <a:lumMod val="50000"/>
                      </a:schemeClr>
                    </a:solidFill>
                    <a:latin typeface="+mj-lt"/>
                  </a:rPr>
                  <a:t>Resistenza acquisita</a:t>
                </a:r>
              </a:p>
              <a:p>
                <a:pPr lvl="1"/>
                <a:endParaRPr lang="it-IT" sz="2800" dirty="0">
                  <a:latin typeface="+mj-lt"/>
                </a:endParaRPr>
              </a:p>
            </p:txBody>
          </p:sp>
          <p:sp>
            <p:nvSpPr>
              <p:cNvPr id="8" name="CasellaDiTesto 7">
                <a:extLst>
                  <a:ext uri="{FF2B5EF4-FFF2-40B4-BE49-F238E27FC236}">
                    <a16:creationId xmlns:a16="http://schemas.microsoft.com/office/drawing/2014/main" id="{3E3388E0-3229-E8DC-158C-59462EDB432B}"/>
                  </a:ext>
                </a:extLst>
              </p:cNvPr>
              <p:cNvSpPr txBox="1"/>
              <p:nvPr/>
            </p:nvSpPr>
            <p:spPr>
              <a:xfrm>
                <a:off x="4354077" y="2501003"/>
                <a:ext cx="3552524" cy="3693319"/>
              </a:xfrm>
              <a:prstGeom prst="rect">
                <a:avLst/>
              </a:prstGeom>
              <a:noFill/>
            </p:spPr>
            <p:txBody>
              <a:bodyPr wrap="square" rtlCol="0">
                <a:spAutoFit/>
              </a:bodyPr>
              <a:lstStyle/>
              <a:p>
                <a:r>
                  <a:rPr lang="it-IT" dirty="0">
                    <a:latin typeface="+mj-lt"/>
                  </a:rPr>
                  <a:t>Resistenza sviluppata da un batterio inizialmente sensibile, a seguito di:</a:t>
                </a:r>
              </a:p>
              <a:p>
                <a:pPr marL="285750" indent="-285750">
                  <a:buFont typeface="Arial" panose="020B0604020202020204" pitchFamily="34" charset="0"/>
                  <a:buChar char="•"/>
                </a:pPr>
                <a:r>
                  <a:rPr lang="it-IT" b="1" dirty="0">
                    <a:latin typeface="+mj-lt"/>
                  </a:rPr>
                  <a:t>Mutazioni</a:t>
                </a:r>
                <a:r>
                  <a:rPr lang="it-IT" dirty="0">
                    <a:latin typeface="+mj-lt"/>
                  </a:rPr>
                  <a:t> spontanee nel genoma</a:t>
                </a:r>
              </a:p>
              <a:p>
                <a:pPr marL="285750" indent="-285750">
                  <a:buFont typeface="Arial" panose="020B0604020202020204" pitchFamily="34" charset="0"/>
                  <a:buChar char="•"/>
                </a:pPr>
                <a:r>
                  <a:rPr lang="it-IT" b="1" dirty="0">
                    <a:latin typeface="+mj-lt"/>
                  </a:rPr>
                  <a:t>Acquisizione di geni di resistenza</a:t>
                </a:r>
                <a:r>
                  <a:rPr lang="it-IT" dirty="0">
                    <a:latin typeface="+mj-lt"/>
                  </a:rPr>
                  <a:t> da fonti esterne, tramite </a:t>
                </a:r>
                <a:r>
                  <a:rPr lang="it-IT" b="1" dirty="0">
                    <a:latin typeface="+mj-lt"/>
                  </a:rPr>
                  <a:t>trasferimento genico orizzontale</a:t>
                </a:r>
                <a:br>
                  <a:rPr lang="it-IT" dirty="0">
                    <a:latin typeface="+mj-lt"/>
                  </a:rPr>
                </a:br>
                <a:r>
                  <a:rPr lang="it-IT" dirty="0">
                    <a:latin typeface="+mj-lt"/>
                  </a:rPr>
                  <a:t>(es. coniugazione, trasformazione, trasduzione)</a:t>
                </a:r>
              </a:p>
              <a:p>
                <a:endParaRPr lang="it-IT" dirty="0">
                  <a:latin typeface="+mj-lt"/>
                </a:endParaRPr>
              </a:p>
              <a:p>
                <a:r>
                  <a:rPr lang="it-IT" b="1" dirty="0">
                    <a:latin typeface="+mj-lt"/>
                  </a:rPr>
                  <a:t>    Caratteristica principale:</a:t>
                </a:r>
                <a:br>
                  <a:rPr lang="it-IT" dirty="0">
                    <a:latin typeface="+mj-lt"/>
                  </a:rPr>
                </a:br>
                <a:r>
                  <a:rPr lang="it-IT" dirty="0">
                    <a:latin typeface="+mj-lt"/>
                  </a:rPr>
                  <a:t>È </a:t>
                </a:r>
                <a:r>
                  <a:rPr lang="it-IT" b="1" dirty="0">
                    <a:latin typeface="+mj-lt"/>
                  </a:rPr>
                  <a:t>stabile</a:t>
                </a:r>
                <a:r>
                  <a:rPr lang="it-IT" dirty="0">
                    <a:latin typeface="+mj-lt"/>
                  </a:rPr>
                  <a:t> e </a:t>
                </a:r>
                <a:r>
                  <a:rPr lang="it-IT" b="1" dirty="0">
                    <a:latin typeface="+mj-lt"/>
                  </a:rPr>
                  <a:t>trasmissibile</a:t>
                </a:r>
                <a:r>
                  <a:rPr lang="it-IT" dirty="0">
                    <a:latin typeface="+mj-lt"/>
                  </a:rPr>
                  <a:t> ad altre cellule.</a:t>
                </a:r>
              </a:p>
              <a:p>
                <a:pPr algn="just"/>
                <a:endParaRPr lang="en-GB" dirty="0"/>
              </a:p>
            </p:txBody>
          </p:sp>
        </p:grpSp>
        <p:pic>
          <p:nvPicPr>
            <p:cNvPr id="25" name="Elemento grafico 24" descr="Graffetta contorno">
              <a:extLst>
                <a:ext uri="{FF2B5EF4-FFF2-40B4-BE49-F238E27FC236}">
                  <a16:creationId xmlns:a16="http://schemas.microsoft.com/office/drawing/2014/main" id="{DBFF2C1D-29AD-311F-6216-95D411A588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20717" y="4669023"/>
              <a:ext cx="457200" cy="457200"/>
            </a:xfrm>
            <a:prstGeom prst="rect">
              <a:avLst/>
            </a:prstGeom>
          </p:spPr>
        </p:pic>
      </p:grpSp>
      <p:grpSp>
        <p:nvGrpSpPr>
          <p:cNvPr id="11" name="Gruppo 10">
            <a:extLst>
              <a:ext uri="{FF2B5EF4-FFF2-40B4-BE49-F238E27FC236}">
                <a16:creationId xmlns:a16="http://schemas.microsoft.com/office/drawing/2014/main" id="{9768EC29-741C-44B7-2F2D-B3523E12805E}"/>
              </a:ext>
            </a:extLst>
          </p:cNvPr>
          <p:cNvGrpSpPr/>
          <p:nvPr/>
        </p:nvGrpSpPr>
        <p:grpSpPr>
          <a:xfrm>
            <a:off x="3839825" y="1905858"/>
            <a:ext cx="3921651" cy="4761439"/>
            <a:chOff x="8018041" y="1593342"/>
            <a:chExt cx="3921651" cy="4761439"/>
          </a:xfrm>
        </p:grpSpPr>
        <p:grpSp>
          <p:nvGrpSpPr>
            <p:cNvPr id="16" name="Gruppo 15">
              <a:extLst>
                <a:ext uri="{FF2B5EF4-FFF2-40B4-BE49-F238E27FC236}">
                  <a16:creationId xmlns:a16="http://schemas.microsoft.com/office/drawing/2014/main" id="{5D92ED99-FA25-E154-0CC1-E3C062B417CA}"/>
                </a:ext>
              </a:extLst>
            </p:cNvPr>
            <p:cNvGrpSpPr/>
            <p:nvPr/>
          </p:nvGrpSpPr>
          <p:grpSpPr>
            <a:xfrm>
              <a:off x="8018041" y="1593342"/>
              <a:ext cx="3921651" cy="4761439"/>
              <a:chOff x="8172964" y="1986881"/>
              <a:chExt cx="3921651" cy="4761439"/>
            </a:xfrm>
          </p:grpSpPr>
          <p:sp>
            <p:nvSpPr>
              <p:cNvPr id="6" name="CasellaDiTesto 5">
                <a:extLst>
                  <a:ext uri="{FF2B5EF4-FFF2-40B4-BE49-F238E27FC236}">
                    <a16:creationId xmlns:a16="http://schemas.microsoft.com/office/drawing/2014/main" id="{763211A0-E8DD-9AED-9824-242EDC17CFAC}"/>
                  </a:ext>
                </a:extLst>
              </p:cNvPr>
              <p:cNvSpPr txBox="1"/>
              <p:nvPr/>
            </p:nvSpPr>
            <p:spPr>
              <a:xfrm>
                <a:off x="8172964" y="1986881"/>
                <a:ext cx="3759035" cy="954107"/>
              </a:xfrm>
              <a:prstGeom prst="rect">
                <a:avLst/>
              </a:prstGeom>
              <a:noFill/>
            </p:spPr>
            <p:txBody>
              <a:bodyPr wrap="square" rtlCol="0">
                <a:spAutoFit/>
              </a:bodyPr>
              <a:lstStyle/>
              <a:p>
                <a:pPr lvl="1"/>
                <a:r>
                  <a:rPr lang="it-IT" sz="2800" b="1" dirty="0">
                    <a:solidFill>
                      <a:schemeClr val="accent1">
                        <a:lumMod val="50000"/>
                      </a:schemeClr>
                    </a:solidFill>
                    <a:latin typeface="+mj-lt"/>
                  </a:rPr>
                  <a:t>Resistenza adattativa</a:t>
                </a:r>
              </a:p>
              <a:p>
                <a:pPr lvl="1"/>
                <a:endParaRPr lang="it-IT" sz="2800" b="1" dirty="0">
                  <a:latin typeface="+mj-lt"/>
                </a:endParaRPr>
              </a:p>
            </p:txBody>
          </p:sp>
          <p:sp>
            <p:nvSpPr>
              <p:cNvPr id="10" name="CasellaDiTesto 9">
                <a:extLst>
                  <a:ext uri="{FF2B5EF4-FFF2-40B4-BE49-F238E27FC236}">
                    <a16:creationId xmlns:a16="http://schemas.microsoft.com/office/drawing/2014/main" id="{34C0A6AC-464E-0D61-9F7F-917E9796FF9E}"/>
                  </a:ext>
                </a:extLst>
              </p:cNvPr>
              <p:cNvSpPr txBox="1"/>
              <p:nvPr/>
            </p:nvSpPr>
            <p:spPr>
              <a:xfrm>
                <a:off x="8335580" y="2501003"/>
                <a:ext cx="3759035" cy="4247317"/>
              </a:xfrm>
              <a:prstGeom prst="rect">
                <a:avLst/>
              </a:prstGeom>
              <a:noFill/>
            </p:spPr>
            <p:txBody>
              <a:bodyPr wrap="square" rtlCol="0">
                <a:spAutoFit/>
              </a:bodyPr>
              <a:lstStyle/>
              <a:p>
                <a:pPr algn="just"/>
                <a:r>
                  <a:rPr lang="it-IT" dirty="0">
                    <a:latin typeface="+mj-lt"/>
                  </a:rPr>
                  <a:t>Resistenza temporanea a uno o più antibiotici, attivata in risposta a specifici segnali ambientali.</a:t>
                </a:r>
              </a:p>
              <a:p>
                <a:pPr algn="just"/>
                <a:r>
                  <a:rPr lang="it-IT" b="1" dirty="0">
                    <a:latin typeface="+mj-lt"/>
                  </a:rPr>
                  <a:t>Esempi di segnali ambientali:</a:t>
                </a:r>
                <a:endParaRPr lang="it-IT" dirty="0">
                  <a:latin typeface="+mj-lt"/>
                </a:endParaRPr>
              </a:p>
              <a:p>
                <a:pPr marL="285750" indent="-285750">
                  <a:buFont typeface="Arial" panose="020B0604020202020204" pitchFamily="34" charset="0"/>
                  <a:buChar char="•"/>
                </a:pPr>
                <a:r>
                  <a:rPr lang="it-IT" dirty="0">
                    <a:latin typeface="+mj-lt"/>
                  </a:rPr>
                  <a:t>Stress cellulare</a:t>
                </a:r>
              </a:p>
              <a:p>
                <a:pPr marL="285750" indent="-285750">
                  <a:buFont typeface="Arial" panose="020B0604020202020204" pitchFamily="34" charset="0"/>
                  <a:buChar char="•"/>
                </a:pPr>
                <a:r>
                  <a:rPr lang="it-IT" dirty="0">
                    <a:latin typeface="+mj-lt"/>
                  </a:rPr>
                  <a:t>Stato di crescita batterica</a:t>
                </a:r>
              </a:p>
              <a:p>
                <a:pPr marL="285750" indent="-285750">
                  <a:buFont typeface="Arial" panose="020B0604020202020204" pitchFamily="34" charset="0"/>
                  <a:buChar char="•"/>
                </a:pPr>
                <a:r>
                  <a:rPr lang="it-IT" dirty="0">
                    <a:latin typeface="+mj-lt"/>
                  </a:rPr>
                  <a:t>pH</a:t>
                </a:r>
              </a:p>
              <a:p>
                <a:pPr marL="285750" indent="-285750">
                  <a:buFont typeface="Arial" panose="020B0604020202020204" pitchFamily="34" charset="0"/>
                  <a:buChar char="•"/>
                </a:pPr>
                <a:r>
                  <a:rPr lang="it-IT" dirty="0">
                    <a:latin typeface="+mj-lt"/>
                  </a:rPr>
                  <a:t>Concentrazione di ioni o nutrienti</a:t>
                </a:r>
              </a:p>
              <a:p>
                <a:pPr marL="285750" indent="-285750">
                  <a:buFont typeface="Arial" panose="020B0604020202020204" pitchFamily="34" charset="0"/>
                  <a:buChar char="•"/>
                </a:pPr>
                <a:r>
                  <a:rPr lang="it-IT" dirty="0">
                    <a:latin typeface="+mj-lt"/>
                  </a:rPr>
                  <a:t>Presenza di antibiotici a livelli sub-inibitori</a:t>
                </a:r>
              </a:p>
              <a:p>
                <a:pPr algn="just"/>
                <a:endParaRPr lang="en-GB" dirty="0">
                  <a:latin typeface="+mj-lt"/>
                </a:endParaRPr>
              </a:p>
              <a:p>
                <a:r>
                  <a:rPr lang="it-IT" b="1" dirty="0">
                    <a:latin typeface="+mj-lt"/>
                  </a:rPr>
                  <a:t>    Caratteristica principale:</a:t>
                </a:r>
                <a:br>
                  <a:rPr lang="it-IT" dirty="0">
                    <a:latin typeface="+mj-lt"/>
                  </a:rPr>
                </a:br>
                <a:r>
                  <a:rPr lang="it-IT" dirty="0">
                    <a:latin typeface="+mj-lt"/>
                  </a:rPr>
                  <a:t>A differenza della </a:t>
                </a:r>
                <a:r>
                  <a:rPr lang="it-IT" b="1" dirty="0">
                    <a:latin typeface="+mj-lt"/>
                  </a:rPr>
                  <a:t>resistenza intrinseca</a:t>
                </a:r>
                <a:r>
                  <a:rPr lang="it-IT" dirty="0">
                    <a:latin typeface="+mj-lt"/>
                  </a:rPr>
                  <a:t> e </a:t>
                </a:r>
                <a:r>
                  <a:rPr lang="it-IT" b="1" dirty="0">
                    <a:latin typeface="+mj-lt"/>
                  </a:rPr>
                  <a:t>acquisita</a:t>
                </a:r>
                <a:r>
                  <a:rPr lang="it-IT" dirty="0">
                    <a:latin typeface="+mj-lt"/>
                  </a:rPr>
                  <a:t>, la </a:t>
                </a:r>
                <a:r>
                  <a:rPr lang="it-IT" b="1" dirty="0">
                    <a:latin typeface="+mj-lt"/>
                  </a:rPr>
                  <a:t>resistenza adattativa è transitoria</a:t>
                </a:r>
                <a:r>
                  <a:rPr lang="it-IT" dirty="0">
                    <a:latin typeface="+mj-lt"/>
                  </a:rPr>
                  <a:t> e dipendente dall’ambiente.</a:t>
                </a:r>
                <a:endParaRPr lang="en-GB" dirty="0">
                  <a:latin typeface="+mj-lt"/>
                </a:endParaRPr>
              </a:p>
            </p:txBody>
          </p:sp>
        </p:grpSp>
        <p:pic>
          <p:nvPicPr>
            <p:cNvPr id="26" name="Elemento grafico 25" descr="Graffetta contorno">
              <a:extLst>
                <a:ext uri="{FF2B5EF4-FFF2-40B4-BE49-F238E27FC236}">
                  <a16:creationId xmlns:a16="http://schemas.microsoft.com/office/drawing/2014/main" id="{C00F27BB-DBC2-C30D-7C69-C69A29C5D84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21542" y="5001891"/>
              <a:ext cx="457200" cy="457200"/>
            </a:xfrm>
            <a:prstGeom prst="rect">
              <a:avLst/>
            </a:prstGeom>
          </p:spPr>
        </p:pic>
      </p:grpSp>
      <p:grpSp>
        <p:nvGrpSpPr>
          <p:cNvPr id="13" name="Gruppo 12">
            <a:extLst>
              <a:ext uri="{FF2B5EF4-FFF2-40B4-BE49-F238E27FC236}">
                <a16:creationId xmlns:a16="http://schemas.microsoft.com/office/drawing/2014/main" id="{9841C521-6AE3-F9DC-9B13-49A8B9F661A9}"/>
              </a:ext>
            </a:extLst>
          </p:cNvPr>
          <p:cNvGrpSpPr/>
          <p:nvPr/>
        </p:nvGrpSpPr>
        <p:grpSpPr>
          <a:xfrm>
            <a:off x="-857" y="1911100"/>
            <a:ext cx="4167790" cy="5038487"/>
            <a:chOff x="-4993" y="1598584"/>
            <a:chExt cx="4167790" cy="5038487"/>
          </a:xfrm>
        </p:grpSpPr>
        <p:grpSp>
          <p:nvGrpSpPr>
            <p:cNvPr id="18" name="Gruppo 17">
              <a:extLst>
                <a:ext uri="{FF2B5EF4-FFF2-40B4-BE49-F238E27FC236}">
                  <a16:creationId xmlns:a16="http://schemas.microsoft.com/office/drawing/2014/main" id="{9C0BAD3C-CDC5-6AED-E65E-362C4D38C0EB}"/>
                </a:ext>
              </a:extLst>
            </p:cNvPr>
            <p:cNvGrpSpPr/>
            <p:nvPr/>
          </p:nvGrpSpPr>
          <p:grpSpPr>
            <a:xfrm>
              <a:off x="-4993" y="1598584"/>
              <a:ext cx="4167790" cy="5038487"/>
              <a:chOff x="-74800" y="1991498"/>
              <a:chExt cx="4167790" cy="5038487"/>
            </a:xfrm>
          </p:grpSpPr>
          <p:sp>
            <p:nvSpPr>
              <p:cNvPr id="5" name="CasellaDiTesto 4">
                <a:extLst>
                  <a:ext uri="{FF2B5EF4-FFF2-40B4-BE49-F238E27FC236}">
                    <a16:creationId xmlns:a16="http://schemas.microsoft.com/office/drawing/2014/main" id="{F33C4D57-0717-983F-BFD2-4FADD7712B1B}"/>
                  </a:ext>
                </a:extLst>
              </p:cNvPr>
              <p:cNvSpPr txBox="1"/>
              <p:nvPr/>
            </p:nvSpPr>
            <p:spPr>
              <a:xfrm>
                <a:off x="-74800" y="1991498"/>
                <a:ext cx="4167790" cy="523220"/>
              </a:xfrm>
              <a:prstGeom prst="rect">
                <a:avLst/>
              </a:prstGeom>
              <a:noFill/>
            </p:spPr>
            <p:txBody>
              <a:bodyPr wrap="square" rtlCol="0">
                <a:spAutoFit/>
              </a:bodyPr>
              <a:lstStyle/>
              <a:p>
                <a:pPr lvl="1"/>
                <a:r>
                  <a:rPr lang="it-IT" sz="2800" b="1" dirty="0">
                    <a:solidFill>
                      <a:schemeClr val="accent1">
                        <a:lumMod val="50000"/>
                      </a:schemeClr>
                    </a:solidFill>
                    <a:latin typeface="+mj-lt"/>
                  </a:rPr>
                  <a:t>Resistenza intrinseca</a:t>
                </a:r>
                <a:r>
                  <a:rPr lang="it-IT" sz="2800" dirty="0">
                    <a:solidFill>
                      <a:schemeClr val="accent1">
                        <a:lumMod val="50000"/>
                      </a:schemeClr>
                    </a:solidFill>
                    <a:latin typeface="+mj-lt"/>
                  </a:rPr>
                  <a:t> </a:t>
                </a:r>
              </a:p>
            </p:txBody>
          </p:sp>
          <p:sp>
            <p:nvSpPr>
              <p:cNvPr id="12" name="CasellaDiTesto 11">
                <a:extLst>
                  <a:ext uri="{FF2B5EF4-FFF2-40B4-BE49-F238E27FC236}">
                    <a16:creationId xmlns:a16="http://schemas.microsoft.com/office/drawing/2014/main" id="{13ED6F32-E2D5-C42E-05BB-F46C810A8BC0}"/>
                  </a:ext>
                </a:extLst>
              </p:cNvPr>
              <p:cNvSpPr txBox="1"/>
              <p:nvPr/>
            </p:nvSpPr>
            <p:spPr>
              <a:xfrm>
                <a:off x="252308" y="2505670"/>
                <a:ext cx="3523561" cy="4524315"/>
              </a:xfrm>
              <a:prstGeom prst="rect">
                <a:avLst/>
              </a:prstGeom>
              <a:noFill/>
            </p:spPr>
            <p:txBody>
              <a:bodyPr wrap="square" rtlCol="0">
                <a:spAutoFit/>
              </a:bodyPr>
              <a:lstStyle/>
              <a:p>
                <a:r>
                  <a:rPr lang="it-IT" dirty="0">
                    <a:latin typeface="+mj-lt"/>
                  </a:rPr>
                  <a:t>Resistenza naturale presente in un batterio, dovuta alle sue </a:t>
                </a:r>
                <a:r>
                  <a:rPr lang="it-IT" b="1" dirty="0">
                    <a:latin typeface="+mj-lt"/>
                  </a:rPr>
                  <a:t>caratteristiche strutturali o fisiologiche</a:t>
                </a:r>
                <a:r>
                  <a:rPr lang="it-IT" dirty="0">
                    <a:latin typeface="+mj-lt"/>
                  </a:rPr>
                  <a:t>.</a:t>
                </a:r>
              </a:p>
              <a:p>
                <a:r>
                  <a:rPr lang="it-IT" b="1" dirty="0">
                    <a:latin typeface="+mj-lt"/>
                  </a:rPr>
                  <a:t>Esempi di meccanismi intrinseci:</a:t>
                </a:r>
                <a:endParaRPr lang="it-IT" dirty="0">
                  <a:latin typeface="+mj-lt"/>
                </a:endParaRPr>
              </a:p>
              <a:p>
                <a:pPr marL="285750" indent="-285750">
                  <a:buFont typeface="Arial" panose="020B0604020202020204" pitchFamily="34" charset="0"/>
                  <a:buChar char="•"/>
                </a:pPr>
                <a:r>
                  <a:rPr lang="it-IT" dirty="0">
                    <a:latin typeface="+mj-lt"/>
                  </a:rPr>
                  <a:t>Barriera della membrana esterna (es. </a:t>
                </a:r>
                <a:r>
                  <a:rPr lang="it-IT" i="1" dirty="0">
                    <a:latin typeface="+mj-lt"/>
                  </a:rPr>
                  <a:t>Pseudomonas</a:t>
                </a:r>
                <a:r>
                  <a:rPr lang="it-IT" dirty="0">
                    <a:latin typeface="+mj-lt"/>
                  </a:rPr>
                  <a:t>)</a:t>
                </a:r>
              </a:p>
              <a:p>
                <a:pPr marL="285750" indent="-285750">
                  <a:buFont typeface="Arial" panose="020B0604020202020204" pitchFamily="34" charset="0"/>
                  <a:buChar char="•"/>
                </a:pPr>
                <a:r>
                  <a:rPr lang="it-IT" dirty="0">
                    <a:latin typeface="+mj-lt"/>
                  </a:rPr>
                  <a:t>Assenza del bersaglio dell’antibiotico</a:t>
                </a:r>
              </a:p>
              <a:p>
                <a:pPr marL="285750" indent="-285750">
                  <a:buFont typeface="Arial" panose="020B0604020202020204" pitchFamily="34" charset="0"/>
                  <a:buChar char="•"/>
                </a:pPr>
                <a:r>
                  <a:rPr lang="it-IT" dirty="0">
                    <a:latin typeface="+mj-lt"/>
                  </a:rPr>
                  <a:t>Espulsione attiva tramite pompe di efflusso</a:t>
                </a:r>
              </a:p>
              <a:p>
                <a:endParaRPr lang="it-IT" dirty="0">
                  <a:latin typeface="+mj-lt"/>
                </a:endParaRPr>
              </a:p>
              <a:p>
                <a:r>
                  <a:rPr lang="it-IT" b="1" dirty="0">
                    <a:latin typeface="+mj-lt"/>
                  </a:rPr>
                  <a:t>    Caratteristica principale:</a:t>
                </a:r>
                <a:br>
                  <a:rPr lang="it-IT" dirty="0">
                    <a:latin typeface="+mj-lt"/>
                  </a:rPr>
                </a:br>
                <a:r>
                  <a:rPr lang="it-IT" dirty="0">
                    <a:latin typeface="+mj-lt"/>
                  </a:rPr>
                  <a:t>È </a:t>
                </a:r>
                <a:r>
                  <a:rPr lang="it-IT" b="1" dirty="0">
                    <a:latin typeface="+mj-lt"/>
                  </a:rPr>
                  <a:t>costitutiva</a:t>
                </a:r>
                <a:r>
                  <a:rPr lang="it-IT" dirty="0">
                    <a:latin typeface="+mj-lt"/>
                  </a:rPr>
                  <a:t>, </a:t>
                </a:r>
                <a:r>
                  <a:rPr lang="it-IT" b="1" dirty="0">
                    <a:latin typeface="+mj-lt"/>
                  </a:rPr>
                  <a:t>non acquisita</a:t>
                </a:r>
                <a:r>
                  <a:rPr lang="it-IT" dirty="0">
                    <a:latin typeface="+mj-lt"/>
                  </a:rPr>
                  <a:t> e </a:t>
                </a:r>
                <a:r>
                  <a:rPr lang="it-IT" b="1" dirty="0">
                    <a:latin typeface="+mj-lt"/>
                  </a:rPr>
                  <a:t>non modificabile</a:t>
                </a:r>
                <a:r>
                  <a:rPr lang="it-IT" dirty="0">
                    <a:latin typeface="+mj-lt"/>
                  </a:rPr>
                  <a:t> in condizioni normali.</a:t>
                </a:r>
              </a:p>
              <a:p>
                <a:endParaRPr lang="en-GB" dirty="0"/>
              </a:p>
            </p:txBody>
          </p:sp>
        </p:grpSp>
        <p:pic>
          <p:nvPicPr>
            <p:cNvPr id="27" name="Elemento grafico 26" descr="Graffetta contorno">
              <a:extLst>
                <a:ext uri="{FF2B5EF4-FFF2-40B4-BE49-F238E27FC236}">
                  <a16:creationId xmlns:a16="http://schemas.microsoft.com/office/drawing/2014/main" id="{5B5926C3-2ADD-6AD9-EB5E-612C3944280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2308" y="5252838"/>
              <a:ext cx="457200" cy="457200"/>
            </a:xfrm>
            <a:prstGeom prst="rect">
              <a:avLst/>
            </a:prstGeom>
          </p:spPr>
        </p:pic>
      </p:grpSp>
      <p:sp>
        <p:nvSpPr>
          <p:cNvPr id="15" name="CasellaDiTesto 14">
            <a:extLst>
              <a:ext uri="{FF2B5EF4-FFF2-40B4-BE49-F238E27FC236}">
                <a16:creationId xmlns:a16="http://schemas.microsoft.com/office/drawing/2014/main" id="{EBBD6F0C-ABBB-2A6F-D756-672DA7CC5F92}"/>
              </a:ext>
            </a:extLst>
          </p:cNvPr>
          <p:cNvSpPr txBox="1"/>
          <p:nvPr/>
        </p:nvSpPr>
        <p:spPr>
          <a:xfrm>
            <a:off x="1554689" y="1291854"/>
            <a:ext cx="4777274" cy="584775"/>
          </a:xfrm>
          <a:prstGeom prst="rect">
            <a:avLst/>
          </a:prstGeom>
          <a:noFill/>
        </p:spPr>
        <p:txBody>
          <a:bodyPr wrap="square" rtlCol="0">
            <a:spAutoFit/>
          </a:bodyPr>
          <a:lstStyle/>
          <a:p>
            <a:pPr algn="ctr"/>
            <a:r>
              <a:rPr lang="it-IT" sz="3200" b="1" dirty="0">
                <a:latin typeface="+mj-lt"/>
              </a:rPr>
              <a:t>RESISTENZA FENOTIPICA </a:t>
            </a:r>
            <a:endParaRPr lang="en-GB" sz="3200" b="1" dirty="0">
              <a:latin typeface="+mj-lt"/>
            </a:endParaRPr>
          </a:p>
        </p:txBody>
      </p:sp>
      <p:sp>
        <p:nvSpPr>
          <p:cNvPr id="19" name="CasellaDiTesto 18">
            <a:extLst>
              <a:ext uri="{FF2B5EF4-FFF2-40B4-BE49-F238E27FC236}">
                <a16:creationId xmlns:a16="http://schemas.microsoft.com/office/drawing/2014/main" id="{4A56547A-FDF4-DCFC-C412-66371E2ADD5F}"/>
              </a:ext>
            </a:extLst>
          </p:cNvPr>
          <p:cNvSpPr txBox="1"/>
          <p:nvPr/>
        </p:nvSpPr>
        <p:spPr>
          <a:xfrm>
            <a:off x="7761476" y="1310661"/>
            <a:ext cx="4777274" cy="584775"/>
          </a:xfrm>
          <a:prstGeom prst="rect">
            <a:avLst/>
          </a:prstGeom>
          <a:noFill/>
        </p:spPr>
        <p:txBody>
          <a:bodyPr wrap="square" rtlCol="0">
            <a:spAutoFit/>
          </a:bodyPr>
          <a:lstStyle/>
          <a:p>
            <a:pPr algn="ctr"/>
            <a:r>
              <a:rPr lang="it-IT" sz="3200" b="1" dirty="0">
                <a:latin typeface="+mj-lt"/>
              </a:rPr>
              <a:t>RESISTENZA GENOTIPICA </a:t>
            </a:r>
            <a:endParaRPr lang="en-GB" sz="3200" b="1" dirty="0">
              <a:latin typeface="+mj-lt"/>
            </a:endParaRPr>
          </a:p>
        </p:txBody>
      </p:sp>
    </p:spTree>
    <p:extLst>
      <p:ext uri="{BB962C8B-B14F-4D97-AF65-F5344CB8AC3E}">
        <p14:creationId xmlns:p14="http://schemas.microsoft.com/office/powerpoint/2010/main" val="3445442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tangolo 12">
            <a:extLst>
              <a:ext uri="{FF2B5EF4-FFF2-40B4-BE49-F238E27FC236}">
                <a16:creationId xmlns:a16="http://schemas.microsoft.com/office/drawing/2014/main" id="{325DD0F1-04D8-79EC-25A0-142EB88A70DF}"/>
              </a:ext>
            </a:extLst>
          </p:cNvPr>
          <p:cNvSpPr/>
          <p:nvPr/>
        </p:nvSpPr>
        <p:spPr>
          <a:xfrm>
            <a:off x="0" y="0"/>
            <a:ext cx="403348" cy="6858000"/>
          </a:xfrm>
          <a:prstGeom prst="rect">
            <a:avLst/>
          </a:prstGeom>
          <a:solidFill>
            <a:srgbClr val="F8F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ttangolo 7">
            <a:extLst>
              <a:ext uri="{FF2B5EF4-FFF2-40B4-BE49-F238E27FC236}">
                <a16:creationId xmlns:a16="http://schemas.microsoft.com/office/drawing/2014/main" id="{FF43864A-FD8B-24BE-E3DC-E717F8B9D62D}"/>
              </a:ext>
            </a:extLst>
          </p:cNvPr>
          <p:cNvSpPr/>
          <p:nvPr/>
        </p:nvSpPr>
        <p:spPr>
          <a:xfrm>
            <a:off x="4560425" y="0"/>
            <a:ext cx="4791919" cy="6858000"/>
          </a:xfrm>
          <a:prstGeom prst="rect">
            <a:avLst/>
          </a:prstGeom>
          <a:solidFill>
            <a:srgbClr val="F8F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46" name="Picture 2">
            <a:extLst>
              <a:ext uri="{FF2B5EF4-FFF2-40B4-BE49-F238E27FC236}">
                <a16:creationId xmlns:a16="http://schemas.microsoft.com/office/drawing/2014/main" id="{A10FA137-A83A-358E-853B-717C7DFB56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9992"/>
          <a:stretch/>
        </p:blipFill>
        <p:spPr bwMode="auto">
          <a:xfrm>
            <a:off x="4691271" y="254643"/>
            <a:ext cx="4472022" cy="6348714"/>
          </a:xfrm>
          <a:prstGeom prst="rect">
            <a:avLst/>
          </a:prstGeom>
          <a:ln>
            <a:noFill/>
          </a:ln>
          <a:effectLst>
            <a:outerShdw blurRad="50800" dist="38100" algn="l" rotWithShape="0">
              <a:prstClr val="black">
                <a:alpha val="40000"/>
              </a:prstClr>
            </a:outerShdw>
            <a:softEdge rad="112500"/>
          </a:effectLst>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FBD9D34E-EA07-23B2-C085-0B1EF29E5EE3}"/>
              </a:ext>
            </a:extLst>
          </p:cNvPr>
          <p:cNvSpPr txBox="1"/>
          <p:nvPr/>
        </p:nvSpPr>
        <p:spPr>
          <a:xfrm>
            <a:off x="298605" y="-88271"/>
            <a:ext cx="2518884" cy="1631216"/>
          </a:xfrm>
          <a:prstGeom prst="rect">
            <a:avLst/>
          </a:prstGeom>
          <a:noFill/>
        </p:spPr>
        <p:txBody>
          <a:bodyPr wrap="square" rtlCol="0">
            <a:spAutoFit/>
          </a:bodyPr>
          <a:lstStyle/>
          <a:p>
            <a:r>
              <a:rPr lang="it-IT" sz="10000" b="1" dirty="0">
                <a:solidFill>
                  <a:schemeClr val="accent2">
                    <a:lumMod val="20000"/>
                    <a:lumOff val="80000"/>
                  </a:schemeClr>
                </a:solidFill>
                <a:latin typeface="Candara Light" panose="020E0502030303020204" pitchFamily="34" charset="0"/>
              </a:rPr>
              <a:t>2..</a:t>
            </a:r>
            <a:endParaRPr lang="en-GB" sz="9000" b="1" dirty="0">
              <a:solidFill>
                <a:schemeClr val="accent2">
                  <a:lumMod val="20000"/>
                  <a:lumOff val="80000"/>
                </a:schemeClr>
              </a:solidFill>
              <a:latin typeface="Candara Light" panose="020E0502030303020204" pitchFamily="34" charset="0"/>
            </a:endParaRPr>
          </a:p>
        </p:txBody>
      </p:sp>
      <p:sp>
        <p:nvSpPr>
          <p:cNvPr id="7" name="Segnaposto contenuto 2">
            <a:extLst>
              <a:ext uri="{FF2B5EF4-FFF2-40B4-BE49-F238E27FC236}">
                <a16:creationId xmlns:a16="http://schemas.microsoft.com/office/drawing/2014/main" id="{C4C059BE-6E99-F5AE-2CD8-F1546AFB8223}"/>
              </a:ext>
            </a:extLst>
          </p:cNvPr>
          <p:cNvSpPr txBox="1">
            <a:spLocks/>
          </p:cNvSpPr>
          <p:nvPr/>
        </p:nvSpPr>
        <p:spPr>
          <a:xfrm>
            <a:off x="678765" y="615373"/>
            <a:ext cx="6416515" cy="9275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b="1" dirty="0">
                <a:solidFill>
                  <a:srgbClr val="C00000"/>
                </a:solidFill>
                <a:latin typeface="Calibri Light" panose="020F0302020204030204" pitchFamily="34" charset="0"/>
                <a:ea typeface="Calibri Light" panose="020F0302020204030204" pitchFamily="34" charset="0"/>
                <a:cs typeface="Calibri Light" panose="020F0302020204030204" pitchFamily="34" charset="0"/>
              </a:rPr>
              <a:t>RESISTENZA ACQUISITA</a:t>
            </a:r>
          </a:p>
        </p:txBody>
      </p:sp>
      <p:sp>
        <p:nvSpPr>
          <p:cNvPr id="10" name="Ovale 9">
            <a:extLst>
              <a:ext uri="{FF2B5EF4-FFF2-40B4-BE49-F238E27FC236}">
                <a16:creationId xmlns:a16="http://schemas.microsoft.com/office/drawing/2014/main" id="{357008C0-BDD0-24C7-9F2D-A65C66243677}"/>
              </a:ext>
            </a:extLst>
          </p:cNvPr>
          <p:cNvSpPr/>
          <p:nvPr/>
        </p:nvSpPr>
        <p:spPr>
          <a:xfrm>
            <a:off x="4875370" y="1458409"/>
            <a:ext cx="1542957" cy="405009"/>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e 10">
            <a:extLst>
              <a:ext uri="{FF2B5EF4-FFF2-40B4-BE49-F238E27FC236}">
                <a16:creationId xmlns:a16="http://schemas.microsoft.com/office/drawing/2014/main" id="{C2E294B9-0E29-49F7-2882-2E38CA3FDD42}"/>
              </a:ext>
            </a:extLst>
          </p:cNvPr>
          <p:cNvSpPr/>
          <p:nvPr/>
        </p:nvSpPr>
        <p:spPr>
          <a:xfrm>
            <a:off x="6886937" y="1392579"/>
            <a:ext cx="1359981" cy="405009"/>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e 11">
            <a:extLst>
              <a:ext uri="{FF2B5EF4-FFF2-40B4-BE49-F238E27FC236}">
                <a16:creationId xmlns:a16="http://schemas.microsoft.com/office/drawing/2014/main" id="{04CDF53D-4668-2B60-0A1A-E061A7308FEC}"/>
              </a:ext>
            </a:extLst>
          </p:cNvPr>
          <p:cNvSpPr/>
          <p:nvPr/>
        </p:nvSpPr>
        <p:spPr>
          <a:xfrm>
            <a:off x="4875370" y="5708247"/>
            <a:ext cx="1220630" cy="405009"/>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ttangolo con angoli arrotondati 13">
            <a:extLst>
              <a:ext uri="{FF2B5EF4-FFF2-40B4-BE49-F238E27FC236}">
                <a16:creationId xmlns:a16="http://schemas.microsoft.com/office/drawing/2014/main" id="{4B8B6E91-C986-9BF8-D6DF-5952B12A837F}"/>
              </a:ext>
            </a:extLst>
          </p:cNvPr>
          <p:cNvSpPr/>
          <p:nvPr/>
        </p:nvSpPr>
        <p:spPr>
          <a:xfrm>
            <a:off x="5949388" y="3692324"/>
            <a:ext cx="659757" cy="173620"/>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ttangolo 14">
            <a:extLst>
              <a:ext uri="{FF2B5EF4-FFF2-40B4-BE49-F238E27FC236}">
                <a16:creationId xmlns:a16="http://schemas.microsoft.com/office/drawing/2014/main" id="{3292E5C4-ADF0-03BD-F038-43D0039DDA15}"/>
              </a:ext>
            </a:extLst>
          </p:cNvPr>
          <p:cNvSpPr/>
          <p:nvPr/>
        </p:nvSpPr>
        <p:spPr>
          <a:xfrm>
            <a:off x="11513235" y="0"/>
            <a:ext cx="678765" cy="6858000"/>
          </a:xfrm>
          <a:prstGeom prst="rect">
            <a:avLst/>
          </a:prstGeom>
          <a:solidFill>
            <a:srgbClr val="F8F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igura a mano libera: forma 16">
            <a:extLst>
              <a:ext uri="{FF2B5EF4-FFF2-40B4-BE49-F238E27FC236}">
                <a16:creationId xmlns:a16="http://schemas.microsoft.com/office/drawing/2014/main" id="{600AA0D4-0450-0101-FA1E-5A413E407902}"/>
              </a:ext>
            </a:extLst>
          </p:cNvPr>
          <p:cNvSpPr/>
          <p:nvPr/>
        </p:nvSpPr>
        <p:spPr>
          <a:xfrm>
            <a:off x="3634451" y="1319516"/>
            <a:ext cx="1365813" cy="322333"/>
          </a:xfrm>
          <a:custGeom>
            <a:avLst/>
            <a:gdLst>
              <a:gd name="connsiteX0" fmla="*/ 1365813 w 1365813"/>
              <a:gd name="connsiteY0" fmla="*/ 163805 h 256402"/>
              <a:gd name="connsiteX1" fmla="*/ 775504 w 1365813"/>
              <a:gd name="connsiteY1" fmla="*/ 1759 h 256402"/>
              <a:gd name="connsiteX2" fmla="*/ 0 w 1365813"/>
              <a:gd name="connsiteY2" fmla="*/ 256402 h 256402"/>
            </a:gdLst>
            <a:ahLst/>
            <a:cxnLst>
              <a:cxn ang="0">
                <a:pos x="connsiteX0" y="connsiteY0"/>
              </a:cxn>
              <a:cxn ang="0">
                <a:pos x="connsiteX1" y="connsiteY1"/>
              </a:cxn>
              <a:cxn ang="0">
                <a:pos x="connsiteX2" y="connsiteY2"/>
              </a:cxn>
            </a:cxnLst>
            <a:rect l="l" t="t" r="r" b="b"/>
            <a:pathLst>
              <a:path w="1365813" h="256402">
                <a:moveTo>
                  <a:pt x="1365813" y="163805"/>
                </a:moveTo>
                <a:cubicBezTo>
                  <a:pt x="1184476" y="75065"/>
                  <a:pt x="1003139" y="-13674"/>
                  <a:pt x="775504" y="1759"/>
                </a:cubicBezTo>
                <a:cubicBezTo>
                  <a:pt x="547869" y="17192"/>
                  <a:pt x="273934" y="136797"/>
                  <a:pt x="0" y="256402"/>
                </a:cubicBezTo>
              </a:path>
            </a:pathLst>
          </a:custGeom>
          <a:noFill/>
          <a:ln w="6350">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igura a mano libera: forma 18">
            <a:extLst>
              <a:ext uri="{FF2B5EF4-FFF2-40B4-BE49-F238E27FC236}">
                <a16:creationId xmlns:a16="http://schemas.microsoft.com/office/drawing/2014/main" id="{9BB63967-1551-1C04-0D7F-87C73F969720}"/>
              </a:ext>
            </a:extLst>
          </p:cNvPr>
          <p:cNvSpPr/>
          <p:nvPr/>
        </p:nvSpPr>
        <p:spPr>
          <a:xfrm rot="20728344">
            <a:off x="3252126" y="5978223"/>
            <a:ext cx="1771133" cy="515400"/>
          </a:xfrm>
          <a:custGeom>
            <a:avLst/>
            <a:gdLst>
              <a:gd name="connsiteX0" fmla="*/ 2268638 w 2268638"/>
              <a:gd name="connsiteY0" fmla="*/ 243069 h 436682"/>
              <a:gd name="connsiteX1" fmla="*/ 636607 w 2268638"/>
              <a:gd name="connsiteY1" fmla="*/ 428263 h 436682"/>
              <a:gd name="connsiteX2" fmla="*/ 0 w 2268638"/>
              <a:gd name="connsiteY2" fmla="*/ 0 h 436682"/>
            </a:gdLst>
            <a:ahLst/>
            <a:cxnLst>
              <a:cxn ang="0">
                <a:pos x="connsiteX0" y="connsiteY0"/>
              </a:cxn>
              <a:cxn ang="0">
                <a:pos x="connsiteX1" y="connsiteY1"/>
              </a:cxn>
              <a:cxn ang="0">
                <a:pos x="connsiteX2" y="connsiteY2"/>
              </a:cxn>
            </a:cxnLst>
            <a:rect l="l" t="t" r="r" b="b"/>
            <a:pathLst>
              <a:path w="2268638" h="436682">
                <a:moveTo>
                  <a:pt x="2268638" y="243069"/>
                </a:moveTo>
                <a:cubicBezTo>
                  <a:pt x="1641675" y="355921"/>
                  <a:pt x="1014713" y="468774"/>
                  <a:pt x="636607" y="428263"/>
                </a:cubicBezTo>
                <a:cubicBezTo>
                  <a:pt x="258501" y="387752"/>
                  <a:pt x="129250" y="193876"/>
                  <a:pt x="0" y="0"/>
                </a:cubicBezTo>
              </a:path>
            </a:pathLst>
          </a:custGeom>
          <a:noFill/>
          <a:ln w="6350">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igura a mano libera: forma 19">
            <a:extLst>
              <a:ext uri="{FF2B5EF4-FFF2-40B4-BE49-F238E27FC236}">
                <a16:creationId xmlns:a16="http://schemas.microsoft.com/office/drawing/2014/main" id="{EF91044F-320D-BD0A-4A9B-E2ED35211225}"/>
              </a:ext>
            </a:extLst>
          </p:cNvPr>
          <p:cNvSpPr/>
          <p:nvPr/>
        </p:nvSpPr>
        <p:spPr>
          <a:xfrm rot="635343" flipH="1">
            <a:off x="8070916" y="1354446"/>
            <a:ext cx="1798919" cy="405009"/>
          </a:xfrm>
          <a:custGeom>
            <a:avLst/>
            <a:gdLst>
              <a:gd name="connsiteX0" fmla="*/ 1365813 w 1365813"/>
              <a:gd name="connsiteY0" fmla="*/ 163805 h 256402"/>
              <a:gd name="connsiteX1" fmla="*/ 775504 w 1365813"/>
              <a:gd name="connsiteY1" fmla="*/ 1759 h 256402"/>
              <a:gd name="connsiteX2" fmla="*/ 0 w 1365813"/>
              <a:gd name="connsiteY2" fmla="*/ 256402 h 256402"/>
            </a:gdLst>
            <a:ahLst/>
            <a:cxnLst>
              <a:cxn ang="0">
                <a:pos x="connsiteX0" y="connsiteY0"/>
              </a:cxn>
              <a:cxn ang="0">
                <a:pos x="connsiteX1" y="connsiteY1"/>
              </a:cxn>
              <a:cxn ang="0">
                <a:pos x="connsiteX2" y="connsiteY2"/>
              </a:cxn>
            </a:cxnLst>
            <a:rect l="l" t="t" r="r" b="b"/>
            <a:pathLst>
              <a:path w="1365813" h="256402">
                <a:moveTo>
                  <a:pt x="1365813" y="163805"/>
                </a:moveTo>
                <a:cubicBezTo>
                  <a:pt x="1184476" y="75065"/>
                  <a:pt x="1003139" y="-13674"/>
                  <a:pt x="775504" y="1759"/>
                </a:cubicBezTo>
                <a:cubicBezTo>
                  <a:pt x="547869" y="17192"/>
                  <a:pt x="273934" y="136797"/>
                  <a:pt x="0" y="256402"/>
                </a:cubicBezTo>
              </a:path>
            </a:pathLst>
          </a:custGeom>
          <a:noFill/>
          <a:ln w="6350">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asellaDiTesto 20">
            <a:extLst>
              <a:ext uri="{FF2B5EF4-FFF2-40B4-BE49-F238E27FC236}">
                <a16:creationId xmlns:a16="http://schemas.microsoft.com/office/drawing/2014/main" id="{B9F04168-4B76-CDB4-BF41-8729C326DC64}"/>
              </a:ext>
            </a:extLst>
          </p:cNvPr>
          <p:cNvSpPr txBox="1"/>
          <p:nvPr/>
        </p:nvSpPr>
        <p:spPr>
          <a:xfrm>
            <a:off x="421385" y="1392579"/>
            <a:ext cx="3166006" cy="1569660"/>
          </a:xfrm>
          <a:prstGeom prst="rect">
            <a:avLst/>
          </a:prstGeom>
          <a:noFill/>
        </p:spPr>
        <p:txBody>
          <a:bodyPr wrap="square" rtlCol="0">
            <a:spAutoFit/>
          </a:bodyPr>
          <a:lstStyle/>
          <a:p>
            <a:pPr algn="just"/>
            <a:r>
              <a:rPr lang="it-IT" sz="1600" dirty="0">
                <a:latin typeface="+mj-lt"/>
              </a:rPr>
              <a:t>Processo di </a:t>
            </a:r>
            <a:r>
              <a:rPr lang="it-IT" sz="1600" b="1" dirty="0">
                <a:latin typeface="+mj-lt"/>
              </a:rPr>
              <a:t>ricombinazione genetica</a:t>
            </a:r>
            <a:r>
              <a:rPr lang="it-IT" sz="1600" dirty="0">
                <a:latin typeface="+mj-lt"/>
              </a:rPr>
              <a:t> in cui un batterio ricevente </a:t>
            </a:r>
            <a:r>
              <a:rPr lang="it-IT" sz="1600" b="1" dirty="0">
                <a:latin typeface="+mj-lt"/>
              </a:rPr>
              <a:t>assorbe frammenti di DNA libero</a:t>
            </a:r>
            <a:r>
              <a:rPr lang="it-IT" sz="1600" dirty="0">
                <a:latin typeface="+mj-lt"/>
              </a:rPr>
              <a:t> provenienti da un altro batterio (solitamente morto o lisato) e li </a:t>
            </a:r>
            <a:r>
              <a:rPr lang="it-IT" sz="1600" b="1" dirty="0">
                <a:latin typeface="+mj-lt"/>
              </a:rPr>
              <a:t>integra nel proprio genoma</a:t>
            </a:r>
            <a:r>
              <a:rPr lang="it-IT" sz="1600" dirty="0">
                <a:latin typeface="+mj-lt"/>
              </a:rPr>
              <a:t>.</a:t>
            </a:r>
            <a:endParaRPr lang="en-GB" sz="1600" dirty="0">
              <a:latin typeface="+mj-lt"/>
            </a:endParaRPr>
          </a:p>
        </p:txBody>
      </p:sp>
      <p:sp>
        <p:nvSpPr>
          <p:cNvPr id="22" name="CasellaDiTesto 21">
            <a:extLst>
              <a:ext uri="{FF2B5EF4-FFF2-40B4-BE49-F238E27FC236}">
                <a16:creationId xmlns:a16="http://schemas.microsoft.com/office/drawing/2014/main" id="{DDB1BA30-4F2F-0736-FB03-A1B62D5A8C57}"/>
              </a:ext>
            </a:extLst>
          </p:cNvPr>
          <p:cNvSpPr txBox="1"/>
          <p:nvPr/>
        </p:nvSpPr>
        <p:spPr>
          <a:xfrm>
            <a:off x="9537539" y="2025570"/>
            <a:ext cx="1975696" cy="2308324"/>
          </a:xfrm>
          <a:prstGeom prst="rect">
            <a:avLst/>
          </a:prstGeom>
          <a:noFill/>
        </p:spPr>
        <p:txBody>
          <a:bodyPr wrap="square" rtlCol="0">
            <a:spAutoFit/>
          </a:bodyPr>
          <a:lstStyle/>
          <a:p>
            <a:r>
              <a:rPr lang="it-IT" sz="1600" dirty="0">
                <a:effectLst/>
                <a:latin typeface="+mj-lt"/>
                <a:ea typeface="Calibri" panose="020F0502020204030204" pitchFamily="34" charset="0"/>
                <a:cs typeface="Times New Roman" panose="02020603050405020304" pitchFamily="18" charset="0"/>
              </a:rPr>
              <a:t>Meccanismo di </a:t>
            </a:r>
            <a:r>
              <a:rPr lang="it-IT" sz="1600" b="1" dirty="0">
                <a:effectLst/>
                <a:latin typeface="+mj-lt"/>
                <a:ea typeface="Calibri" panose="020F0502020204030204" pitchFamily="34" charset="0"/>
                <a:cs typeface="Times New Roman" panose="02020603050405020304" pitchFamily="18" charset="0"/>
              </a:rPr>
              <a:t>trasferimento genico orizzontale</a:t>
            </a:r>
            <a:r>
              <a:rPr lang="it-IT" sz="1600" dirty="0">
                <a:effectLst/>
                <a:latin typeface="+mj-lt"/>
                <a:ea typeface="Calibri" panose="020F0502020204030204" pitchFamily="34" charset="0"/>
                <a:cs typeface="Times New Roman" panose="02020603050405020304" pitchFamily="18" charset="0"/>
              </a:rPr>
              <a:t> in cui il </a:t>
            </a:r>
            <a:r>
              <a:rPr lang="it-IT" sz="1600" b="1" dirty="0">
                <a:effectLst/>
                <a:latin typeface="+mj-lt"/>
                <a:ea typeface="Calibri" panose="020F0502020204030204" pitchFamily="34" charset="0"/>
                <a:cs typeface="Times New Roman" panose="02020603050405020304" pitchFamily="18" charset="0"/>
              </a:rPr>
              <a:t>materiale genetico viene trasferito da un batterio all’altro tramite un batteriofago</a:t>
            </a:r>
            <a:r>
              <a:rPr lang="it-IT" sz="1600" dirty="0">
                <a:effectLst/>
                <a:latin typeface="+mj-lt"/>
                <a:ea typeface="Calibri" panose="020F0502020204030204" pitchFamily="34" charset="0"/>
                <a:cs typeface="Times New Roman" panose="02020603050405020304" pitchFamily="18" charset="0"/>
              </a:rPr>
              <a:t> (virus che infetta i batteri).</a:t>
            </a:r>
            <a:endParaRPr lang="en-GB" sz="1600" dirty="0">
              <a:latin typeface="+mj-lt"/>
            </a:endParaRPr>
          </a:p>
        </p:txBody>
      </p:sp>
      <p:sp>
        <p:nvSpPr>
          <p:cNvPr id="23" name="CasellaDiTesto 22">
            <a:extLst>
              <a:ext uri="{FF2B5EF4-FFF2-40B4-BE49-F238E27FC236}">
                <a16:creationId xmlns:a16="http://schemas.microsoft.com/office/drawing/2014/main" id="{65809238-E2A9-1B1A-6129-5C1AEF7304C8}"/>
              </a:ext>
            </a:extLst>
          </p:cNvPr>
          <p:cNvSpPr txBox="1"/>
          <p:nvPr/>
        </p:nvSpPr>
        <p:spPr>
          <a:xfrm>
            <a:off x="418476" y="3895762"/>
            <a:ext cx="3973139" cy="2554545"/>
          </a:xfrm>
          <a:prstGeom prst="rect">
            <a:avLst/>
          </a:prstGeom>
          <a:noFill/>
        </p:spPr>
        <p:txBody>
          <a:bodyPr wrap="square" rtlCol="0">
            <a:spAutoFit/>
          </a:bodyPr>
          <a:lstStyle/>
          <a:p>
            <a:pPr algn="just"/>
            <a:r>
              <a:rPr lang="it-IT" sz="1600" dirty="0">
                <a:latin typeface="+mj-lt"/>
              </a:rPr>
              <a:t>Trasferimento genico orizzontale che avviene tramite </a:t>
            </a:r>
            <a:r>
              <a:rPr lang="it-IT" sz="1600" b="1" dirty="0">
                <a:latin typeface="+mj-lt"/>
              </a:rPr>
              <a:t>contatto fisico diretto </a:t>
            </a:r>
            <a:r>
              <a:rPr lang="it-IT" sz="1600" dirty="0">
                <a:latin typeface="+mj-lt"/>
              </a:rPr>
              <a:t>tra due cellule batteriche. Questo processo richiede la presenza di un </a:t>
            </a:r>
            <a:r>
              <a:rPr lang="it-IT" sz="1600" b="1" dirty="0">
                <a:latin typeface="+mj-lt"/>
              </a:rPr>
              <a:t>pilo sessuale</a:t>
            </a:r>
            <a:r>
              <a:rPr lang="it-IT" sz="1600" dirty="0">
                <a:latin typeface="+mj-lt"/>
              </a:rPr>
              <a:t>, una struttura proteica che consente alla </a:t>
            </a:r>
            <a:r>
              <a:rPr lang="it-IT" sz="1600" b="1" dirty="0">
                <a:latin typeface="+mj-lt"/>
              </a:rPr>
              <a:t>cellula donatrice </a:t>
            </a:r>
            <a:r>
              <a:rPr lang="it-IT" sz="1600" dirty="0">
                <a:latin typeface="+mj-lt"/>
              </a:rPr>
              <a:t>di collegarsi a quella </a:t>
            </a:r>
            <a:r>
              <a:rPr lang="it-IT" sz="1600" b="1" dirty="0">
                <a:latin typeface="+mj-lt"/>
              </a:rPr>
              <a:t>ricevente</a:t>
            </a:r>
            <a:r>
              <a:rPr lang="it-IT" sz="1600" dirty="0">
                <a:latin typeface="+mj-lt"/>
              </a:rPr>
              <a:t> e trasferire materiale genetico </a:t>
            </a:r>
            <a:r>
              <a:rPr lang="it-IT" sz="1600" dirty="0">
                <a:latin typeface="+mj-lt"/>
                <a:sym typeface="Wingdings" panose="05000000000000000000" pitchFamily="2" charset="2"/>
              </a:rPr>
              <a:t></a:t>
            </a:r>
            <a:endParaRPr lang="it-IT" sz="1600" dirty="0">
              <a:latin typeface="+mj-lt"/>
            </a:endParaRPr>
          </a:p>
          <a:p>
            <a:pPr algn="just"/>
            <a:r>
              <a:rPr lang="it-IT" sz="1600" b="1" dirty="0"/>
              <a:t>plasmide</a:t>
            </a:r>
            <a:r>
              <a:rPr lang="it-IT" sz="1600" dirty="0"/>
              <a:t>, DNA circolare </a:t>
            </a:r>
            <a:r>
              <a:rPr lang="it-IT" sz="1600" dirty="0" err="1"/>
              <a:t>extracromosomico</a:t>
            </a:r>
            <a:r>
              <a:rPr lang="it-IT" sz="1600" dirty="0"/>
              <a:t>, che spesso contiene </a:t>
            </a:r>
            <a:r>
              <a:rPr lang="it-IT" sz="1600" b="1" dirty="0"/>
              <a:t>geni di resistenza agli antibiotici</a:t>
            </a:r>
            <a:r>
              <a:rPr lang="it-IT" sz="1600" dirty="0">
                <a:latin typeface="+mj-lt"/>
              </a:rPr>
              <a:t>.</a:t>
            </a:r>
            <a:endParaRPr lang="en-GB" sz="1600" dirty="0">
              <a:latin typeface="+mj-lt"/>
            </a:endParaRPr>
          </a:p>
        </p:txBody>
      </p:sp>
    </p:spTree>
    <p:extLst>
      <p:ext uri="{BB962C8B-B14F-4D97-AF65-F5344CB8AC3E}">
        <p14:creationId xmlns:p14="http://schemas.microsoft.com/office/powerpoint/2010/main" val="4112541409"/>
      </p:ext>
    </p:extLst>
  </p:cSld>
  <p:clrMapOvr>
    <a:masterClrMapping/>
  </p:clrMapOvr>
</p:sld>
</file>

<file path=ppt/theme/theme1.xml><?xml version="1.0" encoding="utf-8"?>
<a:theme xmlns:a="http://schemas.openxmlformats.org/drawingml/2006/main" name="Tema di Office">
  <a:themeElements>
    <a:clrScheme name="Blu verde">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ucido">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docProps/app.xml><?xml version="1.0" encoding="utf-8"?>
<Properties xmlns="http://schemas.openxmlformats.org/officeDocument/2006/extended-properties" xmlns:vt="http://schemas.openxmlformats.org/officeDocument/2006/docPropsVTypes">
  <Template>Office Theme 2013 - 2022</Template>
  <TotalTime>45652</TotalTime>
  <Words>3718</Words>
  <Application>Microsoft Office PowerPoint</Application>
  <PresentationFormat>Widescreen</PresentationFormat>
  <Paragraphs>441</Paragraphs>
  <Slides>48</Slides>
  <Notes>0</Notes>
  <HiddenSlides>0</HiddenSlides>
  <MMClips>0</MMClips>
  <ScaleCrop>false</ScaleCrop>
  <HeadingPairs>
    <vt:vector size="6" baseType="variant">
      <vt:variant>
        <vt:lpstr>Caratteri utilizzati</vt:lpstr>
      </vt:variant>
      <vt:variant>
        <vt:i4>10</vt:i4>
      </vt:variant>
      <vt:variant>
        <vt:lpstr>Tema</vt:lpstr>
      </vt:variant>
      <vt:variant>
        <vt:i4>1</vt:i4>
      </vt:variant>
      <vt:variant>
        <vt:lpstr>Titoli diapositive</vt:lpstr>
      </vt:variant>
      <vt:variant>
        <vt:i4>48</vt:i4>
      </vt:variant>
    </vt:vector>
  </HeadingPairs>
  <TitlesOfParts>
    <vt:vector size="59" baseType="lpstr">
      <vt:lpstr>Arial</vt:lpstr>
      <vt:lpstr>Calibri</vt:lpstr>
      <vt:lpstr>Calibri Light</vt:lpstr>
      <vt:lpstr>Cambria</vt:lpstr>
      <vt:lpstr>Candara Light</vt:lpstr>
      <vt:lpstr>Harding</vt:lpstr>
      <vt:lpstr>Merriweather</vt:lpstr>
      <vt:lpstr>Source Sans Pro Web</vt:lpstr>
      <vt:lpstr>Symbol</vt:lpstr>
      <vt:lpstr>Wingdings</vt:lpstr>
      <vt:lpstr>Tema di Office</vt:lpstr>
      <vt:lpstr>     ANTIBATTERICI CHE AGISCONO SULLA VIRULENZA   Strategie alternative per eludere l’antibiotico resistenza </vt:lpstr>
      <vt:lpstr>La  Resistenza Antimicrobica (AMR)</vt:lpstr>
      <vt:lpstr>Presentazione standard di PowerPoint</vt:lpstr>
      <vt:lpstr>Presentazione standard di PowerPoint</vt:lpstr>
      <vt:lpstr>SPECIE BATTERICHE ATTENZIONATE</vt:lpstr>
      <vt:lpstr>Presentazione standard di PowerPoint</vt:lpstr>
      <vt:lpstr>I MECCANISMI DI RESISTENZA</vt:lpstr>
      <vt:lpstr>Presentazione standard di PowerPoint</vt:lpstr>
      <vt:lpstr>Presentazione standard di PowerPoint</vt:lpstr>
      <vt:lpstr>Presentazione standard di PowerPoint</vt:lpstr>
      <vt:lpstr>INATTIVAZIONE DELL’ANTIBIOTICO</vt:lpstr>
      <vt:lpstr>MODIFICAZIONE DEL TARGET</vt:lpstr>
      <vt:lpstr>DIMINUZIONE DELLA PERMEABILITÀ</vt:lpstr>
      <vt:lpstr>POMPE DI EFFLUSSO</vt:lpstr>
      <vt:lpstr>RESISTENZA COMBINATA E PATOGENI PDR</vt:lpstr>
      <vt:lpstr>I  FATTORI  DI VIRULENZA</vt:lpstr>
      <vt:lpstr>Presentazione standard di PowerPoint</vt:lpstr>
      <vt:lpstr>Presentazione standard di PowerPoint</vt:lpstr>
      <vt:lpstr>STRATEGIE  ALTERNATIVE</vt:lpstr>
      <vt:lpstr>POSSIBILI STRATEGIE ANTIMICROBICHE</vt:lpstr>
      <vt:lpstr>1. La terapia antisenso</vt:lpstr>
      <vt:lpstr>1. La terapia antisenso</vt:lpstr>
      <vt:lpstr>2. Gli AACs</vt:lpstr>
      <vt:lpstr>2. Gli AACs</vt:lpstr>
      <vt:lpstr>3. I Batteriofagi</vt:lpstr>
      <vt:lpstr>4. I peptidi antimicrobici</vt:lpstr>
      <vt:lpstr>4. I peptidi antimicrobici</vt:lpstr>
      <vt:lpstr>Presentazione standard di PowerPoint</vt:lpstr>
      <vt:lpstr> ANTI- VIRULENZA  </vt:lpstr>
      <vt:lpstr>Presentazione standard di PowerPoint</vt:lpstr>
      <vt:lpstr>Presentazione standard di PowerPoint</vt:lpstr>
      <vt:lpstr>Presentazione standard di PowerPoint</vt:lpstr>
      <vt:lpstr>ESEMPIO DI UNO STUDIO SULL’ATTIVITÀ  ANTI-VIRULENZA</vt:lpstr>
      <vt:lpstr>Studio dell’attività anti-virulenza di un peptide antimicrobico su alcuni fattori di patogenicità di Acinetobacter baumannii</vt:lpstr>
      <vt:lpstr>Acinetobacter baumannii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Valutazione della MIC e dell’MBC</vt:lpstr>
      <vt:lpstr>Presentazione standard di PowerPoint</vt:lpstr>
      <vt:lpstr>Presentazione standard di PowerPoint</vt:lpstr>
      <vt:lpstr>Presentazione standard di PowerPoint</vt:lpstr>
      <vt:lpstr>Presentazione standard di PowerPoint</vt:lpstr>
      <vt:lpstr>Presentazione standard di PowerPoint</vt:lpstr>
      <vt:lpstr>BIBLIOGRAFIA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Terapie alternative</dc:title>
  <dc:creator>irene paris</dc:creator>
  <cp:lastModifiedBy>irene paris</cp:lastModifiedBy>
  <cp:revision>9</cp:revision>
  <dcterms:created xsi:type="dcterms:W3CDTF">2025-04-22T09:28:54Z</dcterms:created>
  <dcterms:modified xsi:type="dcterms:W3CDTF">2025-05-28T15:06:26Z</dcterms:modified>
</cp:coreProperties>
</file>