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8" r:id="rId3"/>
    <p:sldId id="752" r:id="rId4"/>
    <p:sldId id="261" r:id="rId5"/>
    <p:sldId id="382" r:id="rId6"/>
    <p:sldId id="786" r:id="rId7"/>
    <p:sldId id="792" r:id="rId8"/>
    <p:sldId id="793" r:id="rId9"/>
    <p:sldId id="284" r:id="rId10"/>
    <p:sldId id="259" r:id="rId11"/>
    <p:sldId id="380" r:id="rId12"/>
    <p:sldId id="783" r:id="rId13"/>
    <p:sldId id="271" r:id="rId14"/>
    <p:sldId id="272" r:id="rId15"/>
    <p:sldId id="784" r:id="rId16"/>
    <p:sldId id="785" r:id="rId17"/>
    <p:sldId id="266" r:id="rId18"/>
    <p:sldId id="263" r:id="rId19"/>
    <p:sldId id="269" r:id="rId20"/>
    <p:sldId id="757" r:id="rId21"/>
    <p:sldId id="767" r:id="rId22"/>
    <p:sldId id="788" r:id="rId23"/>
    <p:sldId id="762" r:id="rId24"/>
    <p:sldId id="764" r:id="rId25"/>
    <p:sldId id="765" r:id="rId26"/>
    <p:sldId id="789" r:id="rId27"/>
    <p:sldId id="297" r:id="rId28"/>
    <p:sldId id="794" r:id="rId29"/>
    <p:sldId id="343" r:id="rId30"/>
    <p:sldId id="347" r:id="rId31"/>
    <p:sldId id="344" r:id="rId32"/>
    <p:sldId id="346" r:id="rId33"/>
    <p:sldId id="275" r:id="rId34"/>
    <p:sldId id="666" r:id="rId35"/>
    <p:sldId id="779" r:id="rId36"/>
    <p:sldId id="362" r:id="rId37"/>
    <p:sldId id="795" r:id="rId38"/>
    <p:sldId id="777" r:id="rId39"/>
    <p:sldId id="373" r:id="rId40"/>
    <p:sldId id="616" r:id="rId41"/>
    <p:sldId id="631" r:id="rId42"/>
    <p:sldId id="620" r:id="rId43"/>
    <p:sldId id="798" r:id="rId44"/>
    <p:sldId id="796" r:id="rId45"/>
    <p:sldId id="797" r:id="rId46"/>
    <p:sldId id="717" r:id="rId47"/>
    <p:sldId id="718" r:id="rId48"/>
    <p:sldId id="713" r:id="rId49"/>
    <p:sldId id="721" r:id="rId50"/>
    <p:sldId id="732" r:id="rId51"/>
    <p:sldId id="733" r:id="rId52"/>
    <p:sldId id="375" r:id="rId53"/>
    <p:sldId id="376" r:id="rId54"/>
    <p:sldId id="378" r:id="rId55"/>
    <p:sldId id="742" r:id="rId56"/>
    <p:sldId id="566" r:id="rId57"/>
    <p:sldId id="799" r:id="rId5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/>
    <p:restoredTop sz="94884"/>
  </p:normalViewPr>
  <p:slideViewPr>
    <p:cSldViewPr>
      <p:cViewPr varScale="1">
        <p:scale>
          <a:sx n="101" d="100"/>
          <a:sy n="101" d="100"/>
        </p:scale>
        <p:origin x="15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>
            <a:extLst>
              <a:ext uri="{FF2B5EF4-FFF2-40B4-BE49-F238E27FC236}">
                <a16:creationId xmlns:a16="http://schemas.microsoft.com/office/drawing/2014/main" id="{F15257EF-DB05-AF35-8546-B260AC42B2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45155" name="Rectangle 3">
            <a:extLst>
              <a:ext uri="{FF2B5EF4-FFF2-40B4-BE49-F238E27FC236}">
                <a16:creationId xmlns:a16="http://schemas.microsoft.com/office/drawing/2014/main" id="{9A241DD1-47A9-5D82-63EF-70EB9EAB545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45156" name="Rectangle 4">
            <a:extLst>
              <a:ext uri="{FF2B5EF4-FFF2-40B4-BE49-F238E27FC236}">
                <a16:creationId xmlns:a16="http://schemas.microsoft.com/office/drawing/2014/main" id="{AC6C6E3C-FD93-A2AA-D98C-5B97482AB74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45157" name="Rectangle 5">
            <a:extLst>
              <a:ext uri="{FF2B5EF4-FFF2-40B4-BE49-F238E27FC236}">
                <a16:creationId xmlns:a16="http://schemas.microsoft.com/office/drawing/2014/main" id="{75D357BD-8AAB-290E-FE3E-5096CA857D5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B9133A-6E10-5647-9647-4825D2A3FC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F1F97360-671F-EEC4-F95E-F53AD298AA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B3DD97E1-641D-8E5F-6B72-8BBE68564BF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103F2E8E-6E88-4499-5765-27A2C56FDF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EE927F6C-D175-C17E-B329-8E58A1E70FD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20838" name="Rectangle 6">
            <a:extLst>
              <a:ext uri="{FF2B5EF4-FFF2-40B4-BE49-F238E27FC236}">
                <a16:creationId xmlns:a16="http://schemas.microsoft.com/office/drawing/2014/main" id="{E5F55ECA-AD91-939F-8738-DA0D9744C1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0839" name="Rectangle 7">
            <a:extLst>
              <a:ext uri="{FF2B5EF4-FFF2-40B4-BE49-F238E27FC236}">
                <a16:creationId xmlns:a16="http://schemas.microsoft.com/office/drawing/2014/main" id="{EAB7041A-4F66-94D8-BFCB-AFBD8B331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34A098-55CA-3948-99A1-3F22B5C1E7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6BE58C75-4CE3-5411-2FD0-D631B9830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5AB601-DA0A-934D-B2AF-009B306A5F38}" type="slidenum">
              <a:rPr lang="it-IT" altLang="it-IT" smtClean="0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49ED8636-72F8-F957-6337-99637AF62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E05B5439-DB6F-CC88-642F-D4B3B3C9D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306F90F-9D97-609E-8B2F-179645A6D6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FFA8B7-53EB-3D4A-8D71-9C7E48D8805B}" type="slidenum">
              <a:rPr lang="it-IT" altLang="it-IT" smtClean="0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ED6E4C9-07FF-43E2-9143-E12D006533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E07A7115-0841-8CFD-1968-C502E1838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ED39A744-712B-A501-AB95-AC6C2822E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95F120-BDC3-A141-8C5A-8D852EC49888}" type="slidenum">
              <a:rPr lang="it-IT" altLang="it-IT" smtClean="0"/>
              <a:pPr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C225C982-B55B-2050-6E88-D79A28DCEA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6ED301AE-6C5A-6C36-B0F8-640E00F12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A466AE00-21CD-5FC4-5C83-3F9780933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A036850-7239-4F45-B19E-9088BF3AF1BF}" type="slidenum">
              <a:rPr lang="it-IT" altLang="it-IT" smtClean="0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11BE442-A83C-357A-EB7E-A9682D7D0A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D15BC9B9-177A-7C21-32CE-2489A38B9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9E05988D-638D-47D8-2FA4-8086148A3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399DA3-0938-2943-A1C1-E501E9CB3036}" type="slidenum">
              <a:rPr lang="it-IT" altLang="it-IT" smtClean="0"/>
              <a:pPr>
                <a:spcBef>
                  <a:spcPct val="0"/>
                </a:spcBef>
              </a:pPr>
              <a:t>18</a:t>
            </a:fld>
            <a:endParaRPr lang="it-IT" altLang="it-IT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8B72270-B868-C881-78D4-897A08EB8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4D2937BE-5101-B9E1-E0CD-713D488D8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4267B280-EEE0-92B7-1306-500A4987D9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F26011-1D70-B443-AFE3-055C7FC0A309}" type="slidenum">
              <a:rPr lang="it-IT" altLang="it-IT" smtClean="0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8F1B918E-BFD9-1C36-7F77-AD1DF62FB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B1CB62E7-BCDE-252D-A582-31073FC22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F420A619-B85F-91DD-4C08-933A8E7B98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F3AB58-341B-244F-A2AD-6987F8DE92FB}" type="slidenum">
              <a:rPr lang="it-IT" altLang="it-IT" smtClean="0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966C46F5-4F1F-DD1C-3B6F-47E3926C65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8BC42D2-F5D7-1B3A-5BA4-FDEC549E6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72081A07-706B-66D6-B3E9-CC0AC4267F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B32834F2-DD24-FADF-D639-47A13A52D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1DA326CF-A7B0-929A-E986-B236F3E57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D5B5DE-BE2E-1746-9FC4-BB3FA0BF2DCF}" type="slidenum">
              <a:rPr lang="it-IT" altLang="it-IT" smtClean="0"/>
              <a:pPr>
                <a:spcBef>
                  <a:spcPct val="0"/>
                </a:spcBef>
              </a:pPr>
              <a:t>23</a:t>
            </a:fld>
            <a:endParaRPr lang="it-IT" altLang="it-IT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C4EA62D-F030-46B1-DC29-D24CB2F53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6890BCC-D519-858B-A6D4-C189A8278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0482AB81-2164-3C55-F7C5-0BC66BC85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9997A2-85FA-5945-A940-39C55227040B}" type="slidenum">
              <a:rPr lang="it-IT" altLang="it-IT" smtClean="0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9B7FFD03-F5FE-6496-E078-0707614D6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785958F-E28B-6D91-1D31-5B86CCF1D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6BC07132-64F3-14E6-1CDC-75364F3B0C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B39658-86F4-B94D-955E-8C5812A106DF}" type="slidenum">
              <a:rPr lang="it-IT" altLang="it-IT" smtClean="0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D610893-7426-1EFF-94DD-C42A7DE76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394088D-B0D4-C962-1802-104D23435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9E93EE-60B7-AD1F-CC9E-D30CC1A3F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8A3143-070E-574D-B125-87CBFBFE09A5}" type="slidenum">
              <a:rPr lang="it-IT" altLang="it-IT" smtClean="0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BB8F9E5-819C-122F-D365-DB98D3A26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CE7000A9-BD8A-43E0-93A1-007D80805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07BCCBD6-1DB7-B4EA-9057-52663CFD1E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81BAA0-46D6-BA49-8068-F9823F805E22}" type="slidenum">
              <a:rPr lang="it-IT" altLang="it-IT" smtClean="0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CA79D374-A55D-0FE3-B884-F70BD2460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4CDD553C-3580-F647-E5A0-57F83D838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6035E56D-DB58-0CCF-A5FA-B6758254A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3D4947-CE15-2B4E-8515-DCFFE865F91F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9B18B6C0-F3C7-0AC2-EE74-EE39484A1E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4A8F7295-FA3B-AC62-222B-1D5790E93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F810129E-FFD1-6023-9972-5ABAF29177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695F34-8833-DC40-B6B2-BD2DF480AA86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23E7285-B1EA-8D5A-73D1-D090E5A3AD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F008C40A-3C42-3D19-2DCA-7B4E9B863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61721022-B419-0F67-141E-3D2738A213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3C79E2-7C9F-6F4B-9B31-140F91A15DD2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209E6A20-EFBB-9313-CF42-5A0804362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F4B9EFCD-1E0D-AB6D-3783-E71B30854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43480596-5EBA-D491-07DF-36A2346EC6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A6093F-5BAF-F544-8632-B8638FFE5875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B6D1B5A-4589-FCDA-46F0-B9B62E2FF1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2D2C7706-3859-2B2F-06BF-67A81A85A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AF5BC552-7CDD-BFF2-ECF7-946397BD0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372B755-A7B6-5D41-86B3-3CFE65FB4BD5}" type="slidenum">
              <a:rPr lang="it-IT" altLang="it-IT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33</a:t>
            </a:fld>
            <a:endParaRPr lang="it-IT" alt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B79D275F-B2E2-0323-B6BE-0805A6921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>
            <a:extLst>
              <a:ext uri="{FF2B5EF4-FFF2-40B4-BE49-F238E27FC236}">
                <a16:creationId xmlns:a16="http://schemas.microsoft.com/office/drawing/2014/main" id="{856D9A31-2B78-E90E-2208-B6DC00AE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01771383-69EC-E827-0423-84E2067E4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305ABC-FA9D-C245-9E13-7D40C155D7AB}" type="slidenum">
              <a:rPr lang="it-IT" altLang="it-IT" smtClean="0"/>
              <a:pPr>
                <a:spcBef>
                  <a:spcPct val="0"/>
                </a:spcBef>
              </a:pPr>
              <a:t>34</a:t>
            </a:fld>
            <a:endParaRPr lang="it-IT" altLang="it-IT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154A7775-248F-FE23-6B1E-EF4006A87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3059" name="Rectangle 3">
            <a:extLst>
              <a:ext uri="{FF2B5EF4-FFF2-40B4-BE49-F238E27FC236}">
                <a16:creationId xmlns:a16="http://schemas.microsoft.com/office/drawing/2014/main" id="{F68FD5E3-80E1-1654-EA06-E1C05F1EA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251F8C07-27B8-1DD1-1E03-922C2D9AB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7DEBB8-97DA-C043-85FD-7C036E3B8309}" type="slidenum">
              <a:rPr lang="it-IT" altLang="it-IT" smtClean="0">
                <a:latin typeface="Arial" panose="020B0604020202020204" pitchFamily="34" charset="0"/>
              </a:rPr>
              <a:pPr/>
              <a:t>35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A49077D4-68E8-71ED-55E8-D9EC6401E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>
            <a:extLst>
              <a:ext uri="{FF2B5EF4-FFF2-40B4-BE49-F238E27FC236}">
                <a16:creationId xmlns:a16="http://schemas.microsoft.com/office/drawing/2014/main" id="{BA87EFF6-66CB-2EDE-4ACA-150B0A788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3A92B447-8743-2C8D-EA95-5960222787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742718-25EF-2A4D-9D66-81F138121BD0}" type="slidenum">
              <a:rPr lang="it-IT" altLang="it-IT" smtClean="0"/>
              <a:pPr>
                <a:spcBef>
                  <a:spcPct val="0"/>
                </a:spcBef>
              </a:pPr>
              <a:t>40</a:t>
            </a:fld>
            <a:endParaRPr lang="it-IT" altLang="it-IT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229D94E6-D791-37CF-1D22-829F53326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0659" name="Rectangle 3">
            <a:extLst>
              <a:ext uri="{FF2B5EF4-FFF2-40B4-BE49-F238E27FC236}">
                <a16:creationId xmlns:a16="http://schemas.microsoft.com/office/drawing/2014/main" id="{4AFAEF75-2F2F-AC90-12A3-44BFD2D27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1B7FC2F1-6C47-6831-0394-A1E608CB80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268E21-544E-E344-B5FE-6222FC2E7301}" type="slidenum">
              <a:rPr lang="it-IT" altLang="it-IT" smtClean="0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4BE55CF6-9180-FFD2-5445-714ECE00A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AF72CDDE-3629-315F-E603-B0A9AA789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A8D38F0E-3E50-707F-E37A-3ED871CBA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FF03AA-35DC-3442-9E0C-EE602893B759}" type="slidenum">
              <a:rPr lang="it-IT" altLang="it-IT" smtClean="0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A019FBA9-5FEF-2439-AF1B-5DC723AF38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283" name="Rectangle 3">
            <a:extLst>
              <a:ext uri="{FF2B5EF4-FFF2-40B4-BE49-F238E27FC236}">
                <a16:creationId xmlns:a16="http://schemas.microsoft.com/office/drawing/2014/main" id="{A18DC474-956E-CED2-B90B-1FC57E18D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2F411271-CD27-9783-D789-72F503F64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A52A77-DD36-E74E-8264-878BBA556E3F}" type="slidenum">
              <a:rPr lang="it-IT" altLang="it-IT" smtClean="0"/>
              <a:pPr>
                <a:spcBef>
                  <a:spcPct val="0"/>
                </a:spcBef>
              </a:pPr>
              <a:t>42</a:t>
            </a:fld>
            <a:endParaRPr lang="it-IT" altLang="it-IT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2D069B58-8A71-63BE-65CB-FDC6FFEC2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8851" name="Rectangle 3">
            <a:extLst>
              <a:ext uri="{FF2B5EF4-FFF2-40B4-BE49-F238E27FC236}">
                <a16:creationId xmlns:a16="http://schemas.microsoft.com/office/drawing/2014/main" id="{92A1E587-4CAA-431B-13AC-AB7A19F6B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7EF599AC-BF6F-4F19-4854-D5E4710EE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EBB6B2-DA63-C24E-AB89-7AB9C7877454}" type="slidenum">
              <a:rPr lang="it-IT" altLang="it-IT" smtClean="0"/>
              <a:pPr>
                <a:spcBef>
                  <a:spcPct val="0"/>
                </a:spcBef>
              </a:pPr>
              <a:t>46</a:t>
            </a:fld>
            <a:endParaRPr lang="it-IT" altLang="it-IT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692A9BC4-0E52-66F3-4E85-D15145110E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7507" name="Rectangle 3">
            <a:extLst>
              <a:ext uri="{FF2B5EF4-FFF2-40B4-BE49-F238E27FC236}">
                <a16:creationId xmlns:a16="http://schemas.microsoft.com/office/drawing/2014/main" id="{1A0CDA1A-814B-8DEA-B2B4-C886945EB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770AA36E-5771-4520-A4AE-2793F0098A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EFE03A-9E90-F149-B20A-4A61EB0DB653}" type="slidenum">
              <a:rPr lang="it-IT" altLang="it-IT" smtClean="0"/>
              <a:pPr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219F4815-19BE-2750-2308-BE4490202A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9555" name="Rectangle 3">
            <a:extLst>
              <a:ext uri="{FF2B5EF4-FFF2-40B4-BE49-F238E27FC236}">
                <a16:creationId xmlns:a16="http://schemas.microsoft.com/office/drawing/2014/main" id="{A6F90954-D578-93F1-3B9C-28C917E30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D63F01C0-5DBD-6253-FB97-F421B1F1C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68B9D4-3469-7F41-9427-C11B7B33C6B5}" type="slidenum">
              <a:rPr lang="it-IT" altLang="it-IT" smtClean="0"/>
              <a:pPr>
                <a:spcBef>
                  <a:spcPct val="0"/>
                </a:spcBef>
              </a:pPr>
              <a:t>48</a:t>
            </a:fld>
            <a:endParaRPr lang="it-IT" altLang="it-IT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F9395961-7949-F586-2788-60019DF13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>
            <a:extLst>
              <a:ext uri="{FF2B5EF4-FFF2-40B4-BE49-F238E27FC236}">
                <a16:creationId xmlns:a16="http://schemas.microsoft.com/office/drawing/2014/main" id="{EFDA805B-4081-838D-B62E-DA21DF96F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07917F5E-AE67-2BE8-E214-734738307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E8D38F-1D82-7448-8A4F-E3A284806F7A}" type="slidenum">
              <a:rPr lang="it-IT" altLang="it-IT" smtClean="0"/>
              <a:pPr>
                <a:spcBef>
                  <a:spcPct val="0"/>
                </a:spcBef>
              </a:pPr>
              <a:t>49</a:t>
            </a:fld>
            <a:endParaRPr lang="it-IT" altLang="it-IT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F27BD658-3EC7-B0F7-69EF-088043C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5699" name="Rectangle 3">
            <a:extLst>
              <a:ext uri="{FF2B5EF4-FFF2-40B4-BE49-F238E27FC236}">
                <a16:creationId xmlns:a16="http://schemas.microsoft.com/office/drawing/2014/main" id="{888B55E0-7322-084B-D7D2-BCA4E8676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20CC8854-2202-C304-21A5-5C88A6D32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7830CF-3BB5-E14A-95D9-4C604F14F294}" type="slidenum">
              <a:rPr lang="it-IT" altLang="it-IT" smtClean="0"/>
              <a:pPr>
                <a:spcBef>
                  <a:spcPct val="0"/>
                </a:spcBef>
              </a:pPr>
              <a:t>50</a:t>
            </a:fld>
            <a:endParaRPr lang="it-IT" altLang="it-IT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E54A44A-4F08-26DD-210E-5068BFD139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>
            <a:extLst>
              <a:ext uri="{FF2B5EF4-FFF2-40B4-BE49-F238E27FC236}">
                <a16:creationId xmlns:a16="http://schemas.microsoft.com/office/drawing/2014/main" id="{1491B845-256C-11EF-8A3E-0B003FFBE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114C3CB7-BEAF-ED50-A0D5-CA56C1599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613FC9-125C-F44B-849C-E019CA9BE73C}" type="slidenum">
              <a:rPr lang="it-IT" altLang="it-IT" smtClean="0"/>
              <a:pPr>
                <a:spcBef>
                  <a:spcPct val="0"/>
                </a:spcBef>
              </a:pPr>
              <a:t>51</a:t>
            </a:fld>
            <a:endParaRPr lang="it-IT" altLang="it-IT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38068F4C-4981-701B-1565-741576E1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23" name="Rectangle 3">
            <a:extLst>
              <a:ext uri="{FF2B5EF4-FFF2-40B4-BE49-F238E27FC236}">
                <a16:creationId xmlns:a16="http://schemas.microsoft.com/office/drawing/2014/main" id="{C2050A35-48A8-4BFB-D5BD-3685E733A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CFD14DA-E932-799A-4AA5-D064BAEAF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28D9DF6-F389-4D4A-8C72-A0454440F7C2}" type="slidenum">
              <a:rPr lang="it-IT" altLang="it-IT" smtClean="0">
                <a:latin typeface="Arial" panose="020B0604020202020204" pitchFamily="34" charset="0"/>
              </a:rPr>
              <a:pPr/>
              <a:t>52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8B4E809C-85C8-1DCF-D77E-22FE2D20C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4371" name="Rectangle 3">
            <a:extLst>
              <a:ext uri="{FF2B5EF4-FFF2-40B4-BE49-F238E27FC236}">
                <a16:creationId xmlns:a16="http://schemas.microsoft.com/office/drawing/2014/main" id="{E9BB7293-98BE-86D4-B79F-590B88CED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1748EA0B-FD1E-ECCF-24F5-FE8237B112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199279-7838-C147-82D1-A4A13D180BDC}" type="slidenum">
              <a:rPr lang="it-IT" altLang="it-IT" smtClean="0">
                <a:latin typeface="Arial" panose="020B0604020202020204" pitchFamily="34" charset="0"/>
              </a:rPr>
              <a:pPr/>
              <a:t>53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5B7C2B93-932A-6FC3-0DB9-3A65871F4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6419" name="Rectangle 3">
            <a:extLst>
              <a:ext uri="{FF2B5EF4-FFF2-40B4-BE49-F238E27FC236}">
                <a16:creationId xmlns:a16="http://schemas.microsoft.com/office/drawing/2014/main" id="{1CE522E0-D7C3-A972-C914-B10D85C47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D7CD6D37-14D4-3929-FBBD-EEBDDFE28B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53038B7-56C1-2B46-A38B-2B1416F29B5F}" type="slidenum">
              <a:rPr lang="it-IT" altLang="it-IT" smtClean="0">
                <a:latin typeface="Arial" panose="020B0604020202020204" pitchFamily="34" charset="0"/>
              </a:rPr>
              <a:pPr/>
              <a:t>54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94E1AE34-6CC1-9DAC-4D14-2D86A6A0F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>
            <a:extLst>
              <a:ext uri="{FF2B5EF4-FFF2-40B4-BE49-F238E27FC236}">
                <a16:creationId xmlns:a16="http://schemas.microsoft.com/office/drawing/2014/main" id="{2778A270-6EA0-6B8D-EB01-51912E53F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DF89EEF1-455B-9520-1CD3-426625D9B5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2449FE-E987-3146-A2B8-CBBFE2DD67F1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B3F75898-4343-368F-DABB-7F2F2FC54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5C462FAC-E1B0-39A7-0F0F-68EA8658C9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4095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4B068FE5-6D79-3C9A-F5F3-5CAD9B615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A40C6E-06F8-684C-BF50-2DF6EBB57162}" type="slidenum">
              <a:rPr lang="it-IT" altLang="it-IT" smtClean="0"/>
              <a:pPr>
                <a:spcBef>
                  <a:spcPct val="0"/>
                </a:spcBef>
              </a:pPr>
              <a:t>55</a:t>
            </a:fld>
            <a:endParaRPr lang="it-IT" altLang="it-IT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E21A9861-6D44-CE9C-DA08-873274FFFA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0755" name="Rectangle 3">
            <a:extLst>
              <a:ext uri="{FF2B5EF4-FFF2-40B4-BE49-F238E27FC236}">
                <a16:creationId xmlns:a16="http://schemas.microsoft.com/office/drawing/2014/main" id="{EC4BCEC0-1545-4C8B-6A13-A699DC33E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EE4E4695-E3FE-D12A-18CC-F4D5CFE532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84C4D5-A7DA-154A-9FFD-D862C812A39A}" type="slidenum">
              <a:rPr lang="it-IT" altLang="it-IT" smtClean="0"/>
              <a:pPr>
                <a:spcBef>
                  <a:spcPct val="0"/>
                </a:spcBef>
              </a:pPr>
              <a:t>56</a:t>
            </a:fld>
            <a:endParaRPr lang="it-IT" altLang="it-IT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838B6F68-49C2-E896-3F88-30A37E6B3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>
            <a:extLst>
              <a:ext uri="{FF2B5EF4-FFF2-40B4-BE49-F238E27FC236}">
                <a16:creationId xmlns:a16="http://schemas.microsoft.com/office/drawing/2014/main" id="{34C7A0D8-3DEB-2D21-4727-8DBD665BF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47C90061-BD6E-69A6-3A11-30EF49B616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8DCD47-FB9A-454F-9C4B-45CB05EFBEC2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9748201-80F2-34E6-1591-38112A399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6A96A952-CE53-5787-0D54-2701C296A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2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34A098-55CA-3948-99A1-3F22B5C1E7D0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994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ABDAFCA6-E946-EFD3-9BDE-6E4BAF6AE1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573926-3DBA-FB42-BD09-47303093A124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EABAABC-D0C1-8485-2B2E-741AA6B35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8E5954DF-5675-777A-2B23-FB0790A7CC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8DDB594A-9622-7428-13FC-9FCA9B0E26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8F242D-5D3B-5E4D-9D10-16194AD9FF2D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275F37B1-E5D3-2A4D-8B9D-28BB6DACDF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6C09C1A4-C230-6F34-0C8F-E2841E1FD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03948C37-AC9D-7889-A7F2-1E8C27D7B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8219D6-6B68-1948-804A-51EEE88EA39D}" type="slidenum">
              <a:rPr lang="it-IT" altLang="it-IT" smtClean="0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E0A66873-6730-96A7-2B55-0EDA552616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4291EDB0-DE01-F812-1E63-A177FAB49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81D8C2-C4CE-E70C-2154-CE9D78598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6DAC69-5E28-FC95-27CE-0DF697782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F44696-1F55-3B83-9284-B2C1B4ED90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5927F-1CCC-594E-8DEA-372CECC3CE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237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4527C7-3BD3-2CAA-BDED-9BA308900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4C948-2500-34D6-1134-986506780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D754D7-0CE8-2FD6-C040-B21CDB89D6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BA961-4E89-0043-88CC-B1BEF0C85C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438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88CEF1-54C0-C527-A6A2-82B811155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0F15ED-67F9-E54B-BC50-4AF65E6E2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8341C7-8DBC-C970-E3B9-AF6992847A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7FFB3-25EC-E240-B916-50E4F4529B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482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C9DC65-4D0E-DC2A-E2AF-AE0E71BDE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B3319AA-B464-0737-5F7B-5FE340A3C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0450137-F51A-CE9B-20B3-823320601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C5DAC-BACC-0849-BFDB-BFC46CCFB8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6677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5B5E4C-5905-1A1D-CDF9-91483F399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768D2-4DF5-0645-8881-1E6477137C12}" type="datetime1">
              <a:rPr lang="it-IT" altLang="it-IT"/>
              <a:pPr>
                <a:defRPr/>
              </a:pPr>
              <a:t>15/05/25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E52BD0-C582-8450-4056-5847005442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509B94-E0CD-F231-5195-3023B56CE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72F4F42-EB54-E347-BBCF-5A8DAFE683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623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B51758-1DD9-E743-C498-681836979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2074C4-AEA0-59D2-D75A-8A55F28857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CCEC4F-B6D5-95D7-5610-4A84F34E7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1F0D0-8C3C-B64A-B4E9-A1899E328AA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477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94D028-3EE8-F1D9-110E-85158CADF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E90422-B5DE-4AB5-07BD-629413F2C1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AACD93-FFB9-1598-0B79-EBCCF85418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0413-2167-8A46-89DE-83FEFF049B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633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09F76-1E71-F704-D425-EFFC373D6E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6BF6B-D153-7F9E-59CE-65C2C9BEED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02987B-BBB5-B11D-B235-861A8B093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F957B-606D-8A47-B3B8-932EFDC2B1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207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C4F215A-1CCA-05B8-7B51-5435F8860F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00ED40-026F-0008-2328-A693C1482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E5D157-7DC5-0758-D373-895A7DD15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A0F77-20AC-DA49-B601-4ED753048D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605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BEE21E-D7EE-ED5C-9A85-3E0A7DB55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804628-5CC5-951D-4EC2-C9AD0077B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9B1CF2-E30B-BC7E-B76E-2DD8E61FF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BA99C-F3C4-4E41-904F-5FBD6E63F2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099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E88643-8DED-D4B7-6714-30705E834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0E01B7-0A22-9786-F8AE-79EB76352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68A2E29-56F6-08B8-091A-9C3718034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85CF-C264-6A44-A616-827A1B8C77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289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10DAF-A501-1786-9992-BA37F80EE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7CE59B-A647-59FE-0257-C8E62ED38C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25CA09-10CF-194E-45A8-D05D86AD3C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205C5-F395-A347-B315-F49EB08E07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6578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282EA5-1F8B-668B-E0F4-52EBDE020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264E75-D161-0F24-3163-A467782308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A5C297-B1E3-A23C-BD63-A13B15E2B0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57266-23FE-4A4B-9D33-9E52F2353B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645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554CB33-0C84-CDFB-0822-9D97B9F1F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71149A-443F-109E-E2E9-051592EE7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C759EB-53A7-4C11-4D68-3AF4525837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0DC033-E38C-FCB0-713A-14A8F4D5E6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9DE8F6F-33DC-85F6-0811-C2F06AFB1E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BBB534-C3FB-8D4F-9647-8BE51A819A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3389/fmicb.2019.0299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ukarya" TargetMode="External"/><Relationship Id="rId5" Type="http://schemas.openxmlformats.org/officeDocument/2006/relationships/hyperlink" Target="https://en.wikipedia.org/wiki/Bacteria" TargetMode="External"/><Relationship Id="rId4" Type="http://schemas.openxmlformats.org/officeDocument/2006/relationships/hyperlink" Target="https://en.wikipedia.org/wiki/Archae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drudis.2008.11.013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>
            <a:extLst>
              <a:ext uri="{FF2B5EF4-FFF2-40B4-BE49-F238E27FC236}">
                <a16:creationId xmlns:a16="http://schemas.microsoft.com/office/drawing/2014/main" id="{817A244E-9BCA-17C1-D769-AB36CD09F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90525"/>
            <a:ext cx="542925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6">
            <a:extLst>
              <a:ext uri="{FF2B5EF4-FFF2-40B4-BE49-F238E27FC236}">
                <a16:creationId xmlns:a16="http://schemas.microsoft.com/office/drawing/2014/main" id="{60721695-55B7-D45F-17E0-262B95F0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628775"/>
            <a:ext cx="7991475" cy="519113"/>
          </a:xfrm>
          <a:prstGeom prst="rect">
            <a:avLst/>
          </a:prstGeom>
          <a:solidFill>
            <a:srgbClr val="D0EA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chemeClr val="tx2"/>
                </a:solidFill>
              </a:rPr>
              <a:t>Elementi di micologia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31B4DB8C-F61A-9C92-55B2-1A7329F35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" y="25400"/>
            <a:ext cx="9105900" cy="6119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Immobili, eterotrofi, privi di clorofilla.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Unicellulari  (lieviti)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Pluricellulari (muffe)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2800" dirty="0">
              <a:cs typeface="+mn-cs"/>
            </a:endParaRPr>
          </a:p>
        </p:txBody>
      </p:sp>
      <p:pic>
        <p:nvPicPr>
          <p:cNvPr id="27650" name="Picture 4" descr="1303">
            <a:extLst>
              <a:ext uri="{FF2B5EF4-FFF2-40B4-BE49-F238E27FC236}">
                <a16:creationId xmlns:a16="http://schemas.microsoft.com/office/drawing/2014/main" id="{E3E1A4E0-8ADF-EEB0-8CFD-B2B79E2E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31193"/>
            <a:ext cx="4622577" cy="520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1301b">
            <a:extLst>
              <a:ext uri="{FF2B5EF4-FFF2-40B4-BE49-F238E27FC236}">
                <a16:creationId xmlns:a16="http://schemas.microsoft.com/office/drawing/2014/main" id="{5A1EA063-80A2-CFE6-F27A-C03664BC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40" y="187487"/>
            <a:ext cx="3235995" cy="402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1301a">
            <a:extLst>
              <a:ext uri="{FF2B5EF4-FFF2-40B4-BE49-F238E27FC236}">
                <a16:creationId xmlns:a16="http://schemas.microsoft.com/office/drawing/2014/main" id="{1D205946-BE47-BBBC-F3A5-2565CB6AC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35" y="3982396"/>
            <a:ext cx="2752836" cy="28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>
            <a:extLst>
              <a:ext uri="{FF2B5EF4-FFF2-40B4-BE49-F238E27FC236}">
                <a16:creationId xmlns:a16="http://schemas.microsoft.com/office/drawing/2014/main" id="{3CE4D04E-1FFA-7A21-0FD1-BA546A1F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2013" y="-1843088"/>
            <a:ext cx="4967288" cy="917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8977EC-65A8-5514-A348-1C2BD60053B8}"/>
              </a:ext>
            </a:extLst>
          </p:cNvPr>
          <p:cNvSpPr txBox="1"/>
          <p:nvPr/>
        </p:nvSpPr>
        <p:spPr>
          <a:xfrm>
            <a:off x="395536" y="55172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Colonie fungine: muffe                                                                         lieviti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C973002-D69A-F6FE-CC39-22854F36F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36908"/>
            <a:ext cx="903649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</a:rPr>
              <a:t>Lieviti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</a:rPr>
              <a:t>Con il termine di </a:t>
            </a:r>
            <a:r>
              <a:rPr lang="ja-JP" altLang="it-IT" sz="2400">
                <a:latin typeface="Times New Roman" panose="02020603050405020304" pitchFamily="18" charset="0"/>
              </a:rPr>
              <a:t>“</a:t>
            </a:r>
            <a:r>
              <a:rPr lang="it-IT" altLang="ja-JP" sz="2400" dirty="0">
                <a:latin typeface="Times New Roman" panose="02020603050405020304" pitchFamily="18" charset="0"/>
              </a:rPr>
              <a:t>lieviti</a:t>
            </a:r>
            <a:r>
              <a:rPr lang="ja-JP" altLang="it-IT" sz="2400">
                <a:latin typeface="Times New Roman" panose="02020603050405020304" pitchFamily="18" charset="0"/>
              </a:rPr>
              <a:t>”</a:t>
            </a:r>
            <a:r>
              <a:rPr lang="it-IT" altLang="ja-JP" sz="2400" dirty="0">
                <a:latin typeface="Times New Roman" panose="02020603050405020304" pitchFamily="18" charset="0"/>
              </a:rPr>
              <a:t>ci si riferisce ad un gruppo di funghi unicellulari di varia forma e dimensione, filogeneticamente diversi, che si riproducono asessualmente per gemmazione. In talune condizioni sia </a:t>
            </a:r>
            <a:r>
              <a:rPr lang="it-IT" altLang="ja-JP" sz="2400" i="1" dirty="0">
                <a:latin typeface="Times New Roman" panose="02020603050405020304" pitchFamily="18" charset="0"/>
              </a:rPr>
              <a:t>in vitro</a:t>
            </a:r>
            <a:r>
              <a:rPr lang="it-IT" altLang="ja-JP" sz="2400" dirty="0">
                <a:latin typeface="Times New Roman" panose="02020603050405020304" pitchFamily="18" charset="0"/>
              </a:rPr>
              <a:t> che </a:t>
            </a:r>
            <a:r>
              <a:rPr lang="it-IT" altLang="ja-JP" sz="2400" i="1" dirty="0">
                <a:latin typeface="Times New Roman" panose="02020603050405020304" pitchFamily="18" charset="0"/>
              </a:rPr>
              <a:t>in vivo</a:t>
            </a:r>
            <a:r>
              <a:rPr lang="it-IT" altLang="ja-JP" sz="2400" dirty="0">
                <a:latin typeface="Times New Roman" panose="02020603050405020304" pitchFamily="18" charset="0"/>
              </a:rPr>
              <a:t>, alcuni lieviti possono presentare morfologie differenti ( ife, </a:t>
            </a:r>
            <a:r>
              <a:rPr lang="it-IT" altLang="ja-JP" sz="2400" dirty="0" err="1">
                <a:latin typeface="Times New Roman" panose="02020603050405020304" pitchFamily="18" charset="0"/>
              </a:rPr>
              <a:t>pseudoife</a:t>
            </a:r>
            <a:r>
              <a:rPr lang="it-IT" altLang="ja-JP" sz="2400" dirty="0">
                <a:latin typeface="Times New Roman" panose="02020603050405020304" pitchFamily="18" charset="0"/>
              </a:rPr>
              <a:t>).</a:t>
            </a:r>
          </a:p>
        </p:txBody>
      </p:sp>
      <p:pic>
        <p:nvPicPr>
          <p:cNvPr id="3" name="Picture 3" descr="ANd9GcTDBftKthu8NOXzzDBD9-fNixv9dAeVTktrNvMMEWCK69l6eYegLg">
            <a:extLst>
              <a:ext uri="{FF2B5EF4-FFF2-40B4-BE49-F238E27FC236}">
                <a16:creationId xmlns:a16="http://schemas.microsoft.com/office/drawing/2014/main" id="{62E95FFB-EB35-4E00-75F0-82817375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3332972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Nd9GcQxBxqW-ZByE3HDGb7oDr7GGBG1eQ-8XWAM2_sKACimftd-PL8kmQ">
            <a:extLst>
              <a:ext uri="{FF2B5EF4-FFF2-40B4-BE49-F238E27FC236}">
                <a16:creationId xmlns:a16="http://schemas.microsoft.com/office/drawing/2014/main" id="{9451585F-2888-6B5C-30F9-6A1F52414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/>
          <a:stretch/>
        </p:blipFill>
        <p:spPr bwMode="auto">
          <a:xfrm>
            <a:off x="2307207" y="3258115"/>
            <a:ext cx="417534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B0037BB-D65C-1800-A563-50CE2CFCF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233" y="5532139"/>
            <a:ext cx="2736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Cryptococcus</a:t>
            </a: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neoformans</a:t>
            </a:r>
            <a:endParaRPr lang="it-IT" alt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5BF2F56-4999-0106-ED60-2D720DDE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652" y="5557752"/>
            <a:ext cx="3024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 </a:t>
            </a:r>
            <a:r>
              <a:rPr lang="it-IT" alt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albicans</a:t>
            </a:r>
            <a:endParaRPr lang="it-IT" alt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92594a">
            <a:extLst>
              <a:ext uri="{FF2B5EF4-FFF2-40B4-BE49-F238E27FC236}">
                <a16:creationId xmlns:a16="http://schemas.microsoft.com/office/drawing/2014/main" id="{D1C0DA5F-BBB9-CB1E-F122-1A5E7F2BB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r="7657"/>
          <a:stretch/>
        </p:blipFill>
        <p:spPr bwMode="auto">
          <a:xfrm>
            <a:off x="6658791" y="3272249"/>
            <a:ext cx="2385146" cy="223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277060-B36C-4621-F8DC-71398F67146C}"/>
              </a:ext>
            </a:extLst>
          </p:cNvPr>
          <p:cNvSpPr txBox="1"/>
          <p:nvPr/>
        </p:nvSpPr>
        <p:spPr>
          <a:xfrm>
            <a:off x="6734519" y="5532139"/>
            <a:ext cx="223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Gemmazione lieviti</a:t>
            </a:r>
          </a:p>
        </p:txBody>
      </p:sp>
    </p:spTree>
    <p:extLst>
      <p:ext uri="{BB962C8B-B14F-4D97-AF65-F5344CB8AC3E}">
        <p14:creationId xmlns:p14="http://schemas.microsoft.com/office/powerpoint/2010/main" val="1444989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85314DC-A43E-7CF2-E66E-40757BF8C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96" y="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Muffe</a:t>
            </a:r>
          </a:p>
        </p:txBody>
      </p:sp>
      <p:pic>
        <p:nvPicPr>
          <p:cNvPr id="39938" name="Picture 3" descr="FG14_18">
            <a:extLst>
              <a:ext uri="{FF2B5EF4-FFF2-40B4-BE49-F238E27FC236}">
                <a16:creationId xmlns:a16="http://schemas.microsoft.com/office/drawing/2014/main" id="{FFE318F1-6F3D-214F-A5FD-BC74C2A830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389" r="2500" b="9387"/>
          <a:stretch/>
        </p:blipFill>
        <p:spPr>
          <a:xfrm>
            <a:off x="2249116" y="132871"/>
            <a:ext cx="5976664" cy="3278513"/>
          </a:xfrm>
          <a:noFill/>
          <a:ln w="28575">
            <a:noFill/>
            <a:miter lim="800000"/>
            <a:headEnd/>
            <a:tailEnd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B28000-FE17-6695-AB69-CDBF3E5186E6}"/>
              </a:ext>
            </a:extLst>
          </p:cNvPr>
          <p:cNvSpPr txBox="1"/>
          <p:nvPr/>
        </p:nvSpPr>
        <p:spPr>
          <a:xfrm>
            <a:off x="0" y="3441680"/>
            <a:ext cx="91181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dirty="0"/>
              <a:t>Le </a:t>
            </a:r>
            <a:r>
              <a:rPr lang="it-IT" sz="2400" b="1" dirty="0"/>
              <a:t>muffe</a:t>
            </a:r>
            <a:r>
              <a:rPr lang="it-IT" sz="2400" dirty="0"/>
              <a:t> sono funghi </a:t>
            </a:r>
            <a:r>
              <a:rPr lang="it-IT" sz="2400" b="1" dirty="0"/>
              <a:t>filamentosi pluricellulari</a:t>
            </a:r>
            <a:r>
              <a:rPr lang="it-IT" sz="2400" dirty="0"/>
              <a:t> che crescono sotto forma di </a:t>
            </a:r>
            <a:r>
              <a:rPr lang="it-IT" sz="2400" b="1" dirty="0"/>
              <a:t>ife</a:t>
            </a:r>
            <a:r>
              <a:rPr lang="it-IT" sz="2400" dirty="0"/>
              <a:t> formando una struttura complessa chiamata </a:t>
            </a:r>
            <a:r>
              <a:rPr lang="it-IT" sz="2400" b="1" dirty="0"/>
              <a:t>micelio</a:t>
            </a:r>
            <a:r>
              <a:rPr lang="it-IT" sz="2400" dirty="0"/>
              <a:t>. Si riproducono tramite conidi, riproduzione asessuata o tramite spore (riproduzione sessuata), e colonizzano ambienti umidi e nutrienti degradabili.</a:t>
            </a:r>
          </a:p>
          <a:p>
            <a:r>
              <a:rPr lang="it-IT" sz="2400" dirty="0"/>
              <a:t>Dal punto di vista ecologico, le muffe svolgono un ruolo fondamentale nella </a:t>
            </a:r>
            <a:r>
              <a:rPr lang="it-IT" sz="2400" b="1" dirty="0"/>
              <a:t>decomposizione della materia organica</a:t>
            </a:r>
            <a:r>
              <a:rPr lang="it-IT" sz="2400" dirty="0"/>
              <a:t>, mentre in ambito medico e alimentare possono avere effetti </a:t>
            </a:r>
            <a:r>
              <a:rPr lang="it-IT" sz="2400" b="1" dirty="0"/>
              <a:t>positivi</a:t>
            </a:r>
            <a:r>
              <a:rPr lang="it-IT" sz="2400" dirty="0"/>
              <a:t> (es. produzione di antibiotici, fermentazioni) o </a:t>
            </a:r>
            <a:r>
              <a:rPr lang="it-IT" sz="2400" b="1" dirty="0"/>
              <a:t>negativi</a:t>
            </a:r>
            <a:r>
              <a:rPr lang="it-IT" sz="2400" dirty="0"/>
              <a:t> (es. allergie, </a:t>
            </a:r>
            <a:r>
              <a:rPr lang="it-IT" sz="2400" dirty="0" err="1"/>
              <a:t>micotossicosi</a:t>
            </a:r>
            <a:r>
              <a:rPr lang="it-IT" sz="2400" dirty="0"/>
              <a:t>, contaminazioni)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6538FD50-0D10-1317-047B-26F84B58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16" y="-30336"/>
            <a:ext cx="3744911" cy="6803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ext Box 3">
            <a:extLst>
              <a:ext uri="{FF2B5EF4-FFF2-40B4-BE49-F238E27FC236}">
                <a16:creationId xmlns:a16="http://schemas.microsoft.com/office/drawing/2014/main" id="{AF7E92B9-D0B9-18B6-E3C0-A8F59C13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116632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IFE</a:t>
            </a:r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FB605C8A-3229-AD68-215B-D17293694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2" y="1129373"/>
            <a:ext cx="4185003" cy="4975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Ife cenocitiche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interrotte da setti</a:t>
            </a:r>
          </a:p>
          <a:p>
            <a:pPr>
              <a:spcBef>
                <a:spcPct val="0"/>
              </a:spcBef>
            </a:pPr>
            <a:r>
              <a:rPr lang="it-IT" alt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Ife settate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Interrotte da pareti trasversali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setti trasversali sono perforati per consentire il flusso di materiale citoplasmatico</a:t>
            </a:r>
          </a:p>
          <a:p>
            <a:pPr>
              <a:lnSpc>
                <a:spcPct val="60000"/>
              </a:lnSpc>
              <a:spcBef>
                <a:spcPct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perforazione può essere semplice o multipla</a:t>
            </a:r>
          </a:p>
          <a:p>
            <a:pPr>
              <a:lnSpc>
                <a:spcPct val="60000"/>
              </a:lnSpc>
              <a:spcBef>
                <a:spcPct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Ciascuna cellula può contare uno o più nuclei mobili ed in grado di attraversare i pori.</a:t>
            </a:r>
          </a:p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77A413E9-571B-3915-DD71-796FE94A8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2" y="655380"/>
            <a:ext cx="3744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filamenti tubolari &gt;1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m </a:t>
            </a: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8163A2-0E75-5FBE-7BB4-B3B046EAB4C1}"/>
              </a:ext>
            </a:extLst>
          </p:cNvPr>
          <p:cNvSpPr txBox="1"/>
          <p:nvPr/>
        </p:nvSpPr>
        <p:spPr>
          <a:xfrm>
            <a:off x="0" y="5904"/>
            <a:ext cx="9144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800" dirty="0"/>
              <a:t>Riproduzione asessuata</a:t>
            </a:r>
          </a:p>
          <a:p>
            <a:r>
              <a:rPr lang="it-IT" altLang="it-IT" sz="2400" dirty="0"/>
              <a:t>Definita imperfetta o anamorfica</a:t>
            </a:r>
            <a:r>
              <a:rPr lang="it-IT" altLang="it-IT" sz="2400" i="1" dirty="0"/>
              <a:t>. </a:t>
            </a:r>
            <a:r>
              <a:rPr lang="it-IT" sz="2400" dirty="0"/>
              <a:t>Produce individui geneticamente identici (cloni). </a:t>
            </a:r>
            <a:endParaRPr lang="it-IT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Frammentazione</a:t>
            </a:r>
            <a:r>
              <a:rPr lang="it-IT" sz="2400" dirty="0"/>
              <a:t>: il micelio si spezza e ogni frammento può sviluppare un nuovo individuo.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Gemmazione</a:t>
            </a:r>
            <a:r>
              <a:rPr lang="it-IT" sz="2400" dirty="0"/>
              <a:t>: tipica dei lieviti (</a:t>
            </a:r>
            <a:r>
              <a:rPr lang="it-IT" sz="2400" i="1" dirty="0"/>
              <a:t>es. </a:t>
            </a:r>
            <a:r>
              <a:rPr lang="it-IT" sz="2400" i="1" dirty="0" err="1"/>
              <a:t>Saccharomyces</a:t>
            </a:r>
            <a:r>
              <a:rPr lang="it-IT" sz="2400" i="1" dirty="0"/>
              <a:t> </a:t>
            </a:r>
            <a:r>
              <a:rPr lang="it-IT" sz="2400" i="1" dirty="0" err="1"/>
              <a:t>cerevisiae</a:t>
            </a:r>
            <a:r>
              <a:rPr lang="it-IT" sz="2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Formazione di spore asessuate</a:t>
            </a:r>
            <a:r>
              <a:rPr lang="it-IT" sz="2400" dirty="0"/>
              <a:t>: </a:t>
            </a:r>
            <a:r>
              <a:rPr lang="it-IT" sz="2400" b="1" dirty="0"/>
              <a:t>conidi </a:t>
            </a:r>
            <a:r>
              <a:rPr lang="it-IT" sz="2400" dirty="0"/>
              <a:t>(</a:t>
            </a:r>
            <a:r>
              <a:rPr lang="it-IT" sz="2400" dirty="0" err="1"/>
              <a:t>conidiogenesi</a:t>
            </a:r>
            <a:r>
              <a:rPr lang="it-IT" sz="2400" dirty="0"/>
              <a:t> tallica o blastica)</a:t>
            </a:r>
            <a:endParaRPr lang="it-IT" dirty="0"/>
          </a:p>
        </p:txBody>
      </p:sp>
      <p:pic>
        <p:nvPicPr>
          <p:cNvPr id="4" name="Picture 4" descr="1310">
            <a:extLst>
              <a:ext uri="{FF2B5EF4-FFF2-40B4-BE49-F238E27FC236}">
                <a16:creationId xmlns:a16="http://schemas.microsoft.com/office/drawing/2014/main" id="{80997F9E-7DAD-78D0-5CDE-D482074C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37" y="2851596"/>
            <a:ext cx="2949863" cy="394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309a">
            <a:extLst>
              <a:ext uri="{FF2B5EF4-FFF2-40B4-BE49-F238E27FC236}">
                <a16:creationId xmlns:a16="http://schemas.microsoft.com/office/drawing/2014/main" id="{79726517-6071-C340-357A-56DE70D3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1596"/>
            <a:ext cx="308133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00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41FD7D-CA4A-4112-C4E0-DA65EDC92397}"/>
              </a:ext>
            </a:extLst>
          </p:cNvPr>
          <p:cNvSpPr txBox="1"/>
          <p:nvPr/>
        </p:nvSpPr>
        <p:spPr>
          <a:xfrm>
            <a:off x="0" y="188641"/>
            <a:ext cx="903649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800" dirty="0"/>
              <a:t>Riproduzione sessuata</a:t>
            </a:r>
          </a:p>
          <a:p>
            <a:pPr>
              <a:buNone/>
            </a:pPr>
            <a:r>
              <a:rPr lang="it-IT" altLang="it-IT" sz="2400" dirty="0" err="1"/>
              <a:t>S</a:t>
            </a:r>
            <a:r>
              <a:rPr lang="it-IT" altLang="it-IT" sz="2400" dirty="0" err="1">
                <a:latin typeface="Times New Roman" panose="02020603050405020304" pitchFamily="18" charset="0"/>
              </a:rPr>
              <a:t>efinita</a:t>
            </a:r>
            <a:r>
              <a:rPr lang="it-IT" altLang="it-IT" sz="2400" dirty="0">
                <a:latin typeface="Times New Roman" panose="02020603050405020304" pitchFamily="18" charset="0"/>
              </a:rPr>
              <a:t> </a:t>
            </a:r>
            <a:r>
              <a:rPr lang="it-IT" altLang="it-IT" sz="2400" i="1" dirty="0">
                <a:latin typeface="Times New Roman" panose="02020603050405020304" pitchFamily="18" charset="0"/>
              </a:rPr>
              <a:t>perfetta o </a:t>
            </a:r>
            <a:r>
              <a:rPr lang="it-IT" altLang="it-IT" sz="2400" i="1" dirty="0" err="1">
                <a:latin typeface="Times New Roman" panose="02020603050405020304" pitchFamily="18" charset="0"/>
              </a:rPr>
              <a:t>telomorfica</a:t>
            </a:r>
            <a:r>
              <a:rPr lang="it-IT" altLang="it-IT" sz="2400" i="1" dirty="0">
                <a:latin typeface="Times New Roman" panose="02020603050405020304" pitchFamily="18" charset="0"/>
              </a:rPr>
              <a:t>.  </a:t>
            </a:r>
            <a:r>
              <a:rPr lang="it-IT" sz="2400" dirty="0"/>
              <a:t>Avviene attraverso la </a:t>
            </a:r>
            <a:r>
              <a:rPr lang="it-IT" sz="2400" b="1" dirty="0"/>
              <a:t>fusione di due cellule compatibili</a:t>
            </a:r>
            <a:r>
              <a:rPr lang="it-IT" sz="2400" dirty="0"/>
              <a:t> (</a:t>
            </a:r>
            <a:r>
              <a:rPr lang="it-IT" sz="2400" dirty="0" err="1"/>
              <a:t>plasmogamia</a:t>
            </a:r>
            <a:r>
              <a:rPr lang="it-IT" sz="2400" dirty="0"/>
              <a:t>), seguita da fusione dei nuclei (cariogamia) e successiva </a:t>
            </a:r>
            <a:r>
              <a:rPr lang="it-IT" sz="2400" b="1" dirty="0"/>
              <a:t>meiosi</a:t>
            </a:r>
            <a:r>
              <a:rPr lang="it-IT" sz="2400" dirty="0"/>
              <a:t>.</a:t>
            </a:r>
          </a:p>
          <a:p>
            <a:pPr>
              <a:buNone/>
            </a:pPr>
            <a:endParaRPr lang="it-IT" sz="2400" dirty="0"/>
          </a:p>
          <a:p>
            <a:pPr>
              <a:buNone/>
            </a:pPr>
            <a:r>
              <a:rPr lang="it-IT" sz="2400" b="1" dirty="0"/>
              <a:t>Tipi di spore sessuate: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Zigospore</a:t>
            </a:r>
            <a:r>
              <a:rPr lang="it-IT" sz="2400" dirty="0"/>
              <a:t>: formate da </a:t>
            </a:r>
            <a:r>
              <a:rPr lang="it-IT" sz="2400" dirty="0" err="1"/>
              <a:t>Zygomycota</a:t>
            </a:r>
            <a:r>
              <a:rPr lang="it-IT" sz="2400" dirty="0"/>
              <a:t>, con parete spessa, derivano dalla fusione di ife compatibili.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Ascospore</a:t>
            </a:r>
            <a:r>
              <a:rPr lang="it-IT" sz="2400" dirty="0"/>
              <a:t>: prodotte all’interno di un </a:t>
            </a:r>
            <a:r>
              <a:rPr lang="it-IT" sz="2400" b="1" dirty="0"/>
              <a:t>asco</a:t>
            </a:r>
            <a:r>
              <a:rPr lang="it-IT" sz="2400" dirty="0"/>
              <a:t> da funghi </a:t>
            </a:r>
            <a:r>
              <a:rPr lang="it-IT" sz="2400" dirty="0" err="1"/>
              <a:t>Ascomycota</a:t>
            </a:r>
            <a:r>
              <a:rPr lang="it-IT" sz="2400" dirty="0"/>
              <a:t> (es. </a:t>
            </a:r>
            <a:r>
              <a:rPr lang="it-IT" sz="2400" i="1" dirty="0" err="1"/>
              <a:t>Saccharomyces</a:t>
            </a:r>
            <a:r>
              <a:rPr lang="it-IT" sz="2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Basidiospore</a:t>
            </a:r>
            <a:r>
              <a:rPr lang="it-IT" sz="2400" dirty="0"/>
              <a:t>: formate su una struttura chiamata </a:t>
            </a:r>
            <a:r>
              <a:rPr lang="it-IT" sz="2400" b="1" dirty="0"/>
              <a:t>basidio</a:t>
            </a:r>
            <a:r>
              <a:rPr lang="it-IT" sz="2400" dirty="0"/>
              <a:t>, tipiche dei </a:t>
            </a:r>
            <a:r>
              <a:rPr lang="it-IT" sz="2400" dirty="0" err="1"/>
              <a:t>Basidiomycota</a:t>
            </a:r>
            <a:r>
              <a:rPr lang="it-IT" sz="2400" dirty="0"/>
              <a:t> (es. funghi a cappello come </a:t>
            </a:r>
            <a:r>
              <a:rPr lang="it-IT" sz="2400" i="1" dirty="0"/>
              <a:t>Amanita</a:t>
            </a:r>
            <a:r>
              <a:rPr lang="it-IT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0629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690722F-9FC4-2BB3-D7E7-33FB8B565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756" y="116793"/>
            <a:ext cx="8229600" cy="725488"/>
          </a:xfrm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</a:rPr>
              <a:t>Cellula fungina: membrana cellulare</a:t>
            </a:r>
          </a:p>
        </p:txBody>
      </p:sp>
      <p:pic>
        <p:nvPicPr>
          <p:cNvPr id="33794" name="Picture 4" descr="1415">
            <a:extLst>
              <a:ext uri="{FF2B5EF4-FFF2-40B4-BE49-F238E27FC236}">
                <a16:creationId xmlns:a16="http://schemas.microsoft.com/office/drawing/2014/main" id="{086DDF11-70FB-C85D-F4CA-29FE0EC3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5" b="15593"/>
          <a:stretch>
            <a:fillRect/>
          </a:stretch>
        </p:blipFill>
        <p:spPr bwMode="auto">
          <a:xfrm>
            <a:off x="243756" y="985837"/>
            <a:ext cx="8892480" cy="440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AB6FC2F5-F686-13FB-7A8C-74AE3F9C5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12" y="4149080"/>
            <a:ext cx="1860228" cy="79208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BC194D-1BFA-3953-3438-0E5A7D054391}"/>
              </a:ext>
            </a:extLst>
          </p:cNvPr>
          <p:cNvSpPr txBox="1"/>
          <p:nvPr/>
        </p:nvSpPr>
        <p:spPr>
          <a:xfrm>
            <a:off x="456815" y="5678852"/>
            <a:ext cx="8230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Sterolo di membrana: ergosterolo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4">
            <a:extLst>
              <a:ext uri="{FF2B5EF4-FFF2-40B4-BE49-F238E27FC236}">
                <a16:creationId xmlns:a16="http://schemas.microsoft.com/office/drawing/2014/main" id="{AAE45A56-E854-2D87-2966-873E3E123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800"/>
            <a:ext cx="6072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</a:rPr>
              <a:t>Cellula fungina: parete cellulare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7C8EA9-9EF8-0B41-1DBC-815FE1FD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9" y="416896"/>
            <a:ext cx="8964488" cy="52479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BEC6F7-1771-C2CC-731B-B71EE6D617F2}"/>
              </a:ext>
            </a:extLst>
          </p:cNvPr>
          <p:cNvSpPr txBox="1"/>
          <p:nvPr/>
        </p:nvSpPr>
        <p:spPr>
          <a:xfrm>
            <a:off x="-41920" y="5373216"/>
            <a:ext cx="91374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Fibrille di chitina ( polimero </a:t>
            </a:r>
            <a:r>
              <a:rPr lang="it-IT" altLang="it-IT" sz="2000" dirty="0" err="1"/>
              <a:t>N-acetilglucosamina</a:t>
            </a:r>
            <a:r>
              <a:rPr lang="it-IT" altLang="it-IT" sz="2000" dirty="0"/>
              <a:t> con legami </a:t>
            </a:r>
            <a:r>
              <a:rPr lang="it-IT" altLang="it-IT" sz="2000" dirty="0">
                <a:sym typeface="Symbol" pitchFamily="2" charset="2"/>
              </a:rPr>
              <a:t>1-4)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ym typeface="Symbol" pitchFamily="2" charset="2"/>
              </a:rPr>
              <a:t>Glucani (polimeri del D-</a:t>
            </a:r>
            <a:r>
              <a:rPr lang="it-IT" altLang="it-IT" sz="2000" dirty="0" err="1">
                <a:sym typeface="Symbol" pitchFamily="2" charset="2"/>
              </a:rPr>
              <a:t>glucoso</a:t>
            </a:r>
            <a:r>
              <a:rPr lang="it-IT" altLang="it-IT" sz="2000" dirty="0">
                <a:sym typeface="Symbol" pitchFamily="2" charset="2"/>
              </a:rPr>
              <a:t>). Mannani (polimeri del D-mannoso)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ym typeface="Symbol" pitchFamily="2" charset="2"/>
              </a:rPr>
              <a:t>Proteine (rigidità dovuta ai ponti  </a:t>
            </a:r>
            <a:r>
              <a:rPr lang="it-IT" altLang="it-IT" sz="2000" dirty="0" err="1">
                <a:sym typeface="Symbol" pitchFamily="2" charset="2"/>
              </a:rPr>
              <a:t>disulfurici</a:t>
            </a:r>
            <a:r>
              <a:rPr lang="it-IT" altLang="it-IT" sz="2000" dirty="0">
                <a:sym typeface="Symbol" pitchFamily="2" charset="2"/>
              </a:rPr>
              <a:t> tra residui </a:t>
            </a:r>
            <a:r>
              <a:rPr lang="it-IT" altLang="it-IT" sz="2000" dirty="0" err="1">
                <a:sym typeface="Symbol" pitchFamily="2" charset="2"/>
              </a:rPr>
              <a:t>cisteinici</a:t>
            </a:r>
            <a:r>
              <a:rPr lang="it-IT" altLang="it-IT" sz="2000" dirty="0">
                <a:sym typeface="Symbol" pitchFamily="2" charset="2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ym typeface="Symbol" pitchFamily="2" charset="2"/>
              </a:rPr>
              <a:t> 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926D30-F160-22F7-F456-A24CED0D2CD1}"/>
              </a:ext>
            </a:extLst>
          </p:cNvPr>
          <p:cNvSpPr txBox="1"/>
          <p:nvPr/>
        </p:nvSpPr>
        <p:spPr>
          <a:xfrm>
            <a:off x="251520" y="6442716"/>
            <a:ext cx="7418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0" i="0" dirty="0">
                <a:solidFill>
                  <a:srgbClr val="282828"/>
                </a:solidFill>
                <a:effectLst/>
                <a:latin typeface="MuseoSans"/>
              </a:rPr>
              <a:t>Front. </a:t>
            </a:r>
            <a:r>
              <a:rPr lang="it-IT" b="0" i="0" dirty="0" err="1">
                <a:solidFill>
                  <a:srgbClr val="282828"/>
                </a:solidFill>
                <a:effectLst/>
                <a:latin typeface="MuseoSans"/>
              </a:rPr>
              <a:t>Microbiol</a:t>
            </a:r>
            <a:r>
              <a:rPr lang="it-IT" b="0" i="0" dirty="0">
                <a:solidFill>
                  <a:srgbClr val="282828"/>
                </a:solidFill>
                <a:effectLst/>
                <a:latin typeface="MuseoSans"/>
              </a:rPr>
              <a:t>., 2020</a:t>
            </a:r>
            <a:r>
              <a:rPr lang="it-IT" dirty="0">
                <a:solidFill>
                  <a:srgbClr val="282828"/>
                </a:solidFill>
                <a:latin typeface="MuseoSans"/>
              </a:rPr>
              <a:t>. </a:t>
            </a:r>
            <a:r>
              <a:rPr lang="it-IT" b="0" i="0" dirty="0">
                <a:solidFill>
                  <a:srgbClr val="282828"/>
                </a:solidFill>
                <a:effectLst/>
                <a:latin typeface="MuseoSans"/>
              </a:rPr>
              <a:t> </a:t>
            </a:r>
            <a:r>
              <a:rPr lang="it-IT" b="0" i="0" u="none" strike="noStrike" dirty="0">
                <a:solidFill>
                  <a:srgbClr val="282828"/>
                </a:solidFill>
                <a:effectLst/>
                <a:latin typeface="MuseoSans"/>
                <a:hlinkClick r:id="rId4"/>
              </a:rPr>
              <a:t>https://doi.org/10.3389/fmicb.2019.02993</a:t>
            </a:r>
            <a:endParaRPr lang="it-IT" b="0" i="0" dirty="0">
              <a:solidFill>
                <a:srgbClr val="282828"/>
              </a:solidFill>
              <a:effectLst/>
              <a:latin typeface="Museo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rypto">
            <a:extLst>
              <a:ext uri="{FF2B5EF4-FFF2-40B4-BE49-F238E27FC236}">
                <a16:creationId xmlns:a16="http://schemas.microsoft.com/office/drawing/2014/main" id="{17791A9E-F3CA-07BA-6BCC-B8A65656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52" y="93462"/>
            <a:ext cx="2096415" cy="158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>
            <a:extLst>
              <a:ext uri="{FF2B5EF4-FFF2-40B4-BE49-F238E27FC236}">
                <a16:creationId xmlns:a16="http://schemas.microsoft.com/office/drawing/2014/main" id="{B66D28B2-F31B-1010-BFB8-04059E795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8" y="1677985"/>
            <a:ext cx="2807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Cryptococcus</a:t>
            </a:r>
            <a:r>
              <a:rPr lang="it-IT" altLang="it-IT" sz="1800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1800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neoformans</a:t>
            </a:r>
            <a:endParaRPr lang="it-IT" altLang="it-IT" sz="1800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06408-720B-A8AD-C265-25750DBAEBA2}"/>
              </a:ext>
            </a:extLst>
          </p:cNvPr>
          <p:cNvSpPr txBox="1"/>
          <p:nvPr/>
        </p:nvSpPr>
        <p:spPr>
          <a:xfrm>
            <a:off x="106503" y="100110"/>
            <a:ext cx="366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Cellula fungina: capsula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C129D2-5DFA-D72A-4949-09D5D99A6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3" y="2189153"/>
            <a:ext cx="9061657" cy="383232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02128-1406-9AD2-F3D5-AFED93EB666A}"/>
              </a:ext>
            </a:extLst>
          </p:cNvPr>
          <p:cNvSpPr txBox="1"/>
          <p:nvPr/>
        </p:nvSpPr>
        <p:spPr>
          <a:xfrm>
            <a:off x="2771800" y="5605980"/>
            <a:ext cx="4613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GXM: </a:t>
            </a:r>
            <a:r>
              <a:rPr kumimoji="0" lang="it-IT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Glucuronoxilomannano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, </a:t>
            </a:r>
            <a:r>
              <a:rPr kumimoji="0" lang="it-IT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GalXM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: </a:t>
            </a:r>
            <a:r>
              <a:rPr kumimoji="0" lang="it-IT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sym typeface="Symbol" pitchFamily="2" charset="2"/>
              </a:rPr>
              <a:t>Galattoxilomannano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EC3D9C-A15B-C864-0F87-DD92A647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69"/>
          <a:stretch/>
        </p:blipFill>
        <p:spPr>
          <a:xfrm>
            <a:off x="0" y="0"/>
            <a:ext cx="1210657" cy="68805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AAE00D-F132-B890-963A-854FBE990A12}"/>
              </a:ext>
            </a:extLst>
          </p:cNvPr>
          <p:cNvSpPr txBox="1"/>
          <p:nvPr/>
        </p:nvSpPr>
        <p:spPr>
          <a:xfrm>
            <a:off x="1331641" y="888395"/>
            <a:ext cx="6101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2400" i="0" u="sng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Archae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Archaea</a:t>
            </a:r>
            <a:r>
              <a:rPr lang="it-IT" sz="240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0" u="sng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 tooltip="Bacter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</a:t>
            </a:r>
            <a:r>
              <a:rPr lang="it-IT" sz="240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 </a:t>
            </a:r>
            <a:r>
              <a:rPr lang="it-IT" sz="2400" b="1" i="0" u="sng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 tooltip="Eukary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Eukarya</a:t>
            </a:r>
            <a:r>
              <a:rPr lang="it-IT" sz="24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it-IT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F97A38-CE0D-FD8B-1140-06F4DFD97A1B}"/>
              </a:ext>
            </a:extLst>
          </p:cNvPr>
          <p:cNvSpPr txBox="1"/>
          <p:nvPr/>
        </p:nvSpPr>
        <p:spPr>
          <a:xfrm>
            <a:off x="1282800" y="1445593"/>
            <a:ext cx="108857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Protozoa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(protisti eterotrofi), </a:t>
            </a:r>
          </a:p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Chromista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protisti fotosintetici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Fungi,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Plantae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Animalia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6FAA4D4A-7F23-9C7A-A55C-D4E5803A803B}"/>
              </a:ext>
            </a:extLst>
          </p:cNvPr>
          <p:cNvSpPr/>
          <p:nvPr/>
        </p:nvSpPr>
        <p:spPr>
          <a:xfrm>
            <a:off x="1210657" y="1628800"/>
            <a:ext cx="120984" cy="576064"/>
          </a:xfrm>
          <a:prstGeom prst="leftBrac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ysClr val="windowText" lastClr="000000"/>
              </a:solidFill>
            </a:endParaRPr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F1A61904-D803-5128-DB30-E9C961F9D4BC}"/>
              </a:ext>
            </a:extLst>
          </p:cNvPr>
          <p:cNvSpPr/>
          <p:nvPr/>
        </p:nvSpPr>
        <p:spPr>
          <a:xfrm>
            <a:off x="1210657" y="980728"/>
            <a:ext cx="120984" cy="369332"/>
          </a:xfrm>
          <a:prstGeom prst="leftBrac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g">
            <a:extLst>
              <a:ext uri="{FF2B5EF4-FFF2-40B4-BE49-F238E27FC236}">
                <a16:creationId xmlns:a16="http://schemas.microsoft.com/office/drawing/2014/main" id="{04B0471A-E985-1E74-EC23-390A08E2D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678185"/>
            <a:ext cx="6413500" cy="61880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48E125-7E9C-139A-1370-0441F5EA78A7}"/>
              </a:ext>
            </a:extLst>
          </p:cNvPr>
          <p:cNvSpPr txBox="1"/>
          <p:nvPr/>
        </p:nvSpPr>
        <p:spPr>
          <a:xfrm>
            <a:off x="45144" y="84917"/>
            <a:ext cx="6111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Farmaci antifungini: principali b</a:t>
            </a:r>
            <a:r>
              <a:rPr lang="it-IT" altLang="it-IT" sz="2800" dirty="0"/>
              <a:t>ersagli</a:t>
            </a:r>
          </a:p>
          <a:p>
            <a:endParaRPr lang="it-IT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4">
            <a:extLst>
              <a:ext uri="{FF2B5EF4-FFF2-40B4-BE49-F238E27FC236}">
                <a16:creationId xmlns:a16="http://schemas.microsoft.com/office/drawing/2014/main" id="{548D2113-AE3C-15F5-D772-5433A95E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38"/>
            <a:ext cx="5782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Bersaglio: sintesi dell’</a:t>
            </a:r>
            <a:r>
              <a:rPr lang="it-IT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ergosterolo</a:t>
            </a:r>
            <a:endParaRPr lang="it-IT" alt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2" name="Immagine 4">
            <a:extLst>
              <a:ext uri="{FF2B5EF4-FFF2-40B4-BE49-F238E27FC236}">
                <a16:creationId xmlns:a16="http://schemas.microsoft.com/office/drawing/2014/main" id="{4C7DBB9B-2845-FF4E-F092-281B98FC7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838" r="5298" b="8733"/>
          <a:stretch/>
        </p:blipFill>
        <p:spPr bwMode="auto">
          <a:xfrm>
            <a:off x="601289" y="728663"/>
            <a:ext cx="5782842" cy="561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ttangolo 5">
            <a:extLst>
              <a:ext uri="{FF2B5EF4-FFF2-40B4-BE49-F238E27FC236}">
                <a16:creationId xmlns:a16="http://schemas.microsoft.com/office/drawing/2014/main" id="{C1422001-5B4D-CB01-4025-961DC588A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957" y="6480702"/>
            <a:ext cx="3327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latin typeface="Times New Roman" panose="02020603050405020304" pitchFamily="18" charset="0"/>
                <a:hlinkClick r:id="rId4" tooltip="Persistent link using digital object identifier"/>
              </a:rPr>
              <a:t>ttps://doi.org/10.1016/j.drudis.2008.11.013</a:t>
            </a:r>
            <a:endParaRPr lang="it-IT" altLang="it-IT" sz="1200" dirty="0">
              <a:latin typeface="Times New Roman" panose="02020603050405020304" pitchFamily="18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7422303-33C0-3912-3893-4D9042FEDD64}"/>
              </a:ext>
            </a:extLst>
          </p:cNvPr>
          <p:cNvCxnSpPr/>
          <p:nvPr/>
        </p:nvCxnSpPr>
        <p:spPr>
          <a:xfrm>
            <a:off x="6511131" y="1747044"/>
            <a:ext cx="5048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FE1FF4D-B350-D49D-ADF7-20232AE6F31C}"/>
              </a:ext>
            </a:extLst>
          </p:cNvPr>
          <p:cNvCxnSpPr/>
          <p:nvPr/>
        </p:nvCxnSpPr>
        <p:spPr>
          <a:xfrm>
            <a:off x="6548438" y="3429000"/>
            <a:ext cx="5349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6CFA264-A15C-6FB8-2C7D-E47031539A65}"/>
              </a:ext>
            </a:extLst>
          </p:cNvPr>
          <p:cNvCxnSpPr/>
          <p:nvPr/>
        </p:nvCxnSpPr>
        <p:spPr>
          <a:xfrm>
            <a:off x="6156325" y="2997200"/>
            <a:ext cx="5349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67" name="CasellaDiTesto 12">
            <a:extLst>
              <a:ext uri="{FF2B5EF4-FFF2-40B4-BE49-F238E27FC236}">
                <a16:creationId xmlns:a16="http://schemas.microsoft.com/office/drawing/2014/main" id="{D74C1E8B-F007-59B8-717E-90C4BACD1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0" y="1562100"/>
            <a:ext cx="129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Times New Roman" panose="02020603050405020304" pitchFamily="18" charset="0"/>
              </a:rPr>
              <a:t>terbinafina</a:t>
            </a:r>
          </a:p>
        </p:txBody>
      </p:sp>
      <p:sp>
        <p:nvSpPr>
          <p:cNvPr id="66568" name="CasellaDiTesto 15">
            <a:extLst>
              <a:ext uri="{FF2B5EF4-FFF2-40B4-BE49-F238E27FC236}">
                <a16:creationId xmlns:a16="http://schemas.microsoft.com/office/drawing/2014/main" id="{2D7C606A-88F2-F92A-75E1-D5D451AEB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425" y="325278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Times New Roman" panose="02020603050405020304" pitchFamily="18" charset="0"/>
              </a:rPr>
              <a:t>amolorfina</a:t>
            </a:r>
          </a:p>
        </p:txBody>
      </p:sp>
      <p:sp>
        <p:nvSpPr>
          <p:cNvPr id="66569" name="CasellaDiTesto 16">
            <a:extLst>
              <a:ext uri="{FF2B5EF4-FFF2-40B4-BE49-F238E27FC236}">
                <a16:creationId xmlns:a16="http://schemas.microsoft.com/office/drawing/2014/main" id="{7493FCD8-2476-6E72-648C-F3B4D84A4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2606675"/>
            <a:ext cx="2044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Times New Roman" panose="02020603050405020304" pitchFamily="18" charset="0"/>
              </a:rPr>
              <a:t>fluconazolo, itraconazolo</a:t>
            </a:r>
          </a:p>
        </p:txBody>
      </p:sp>
      <p:sp>
        <p:nvSpPr>
          <p:cNvPr id="66570" name="CasellaDiTesto 14">
            <a:extLst>
              <a:ext uri="{FF2B5EF4-FFF2-40B4-BE49-F238E27FC236}">
                <a16:creationId xmlns:a16="http://schemas.microsoft.com/office/drawing/2014/main" id="{D6A35281-A2E8-51FF-160D-59914DD8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5" y="6314884"/>
            <a:ext cx="734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Times New Roman" panose="02020603050405020304" pitchFamily="18" charset="0"/>
              </a:rPr>
              <a:t>Legame con ergosterolo =   Polieni    (</a:t>
            </a:r>
            <a:r>
              <a:rPr lang="it-IT" altLang="it-IT" sz="1800" dirty="0" err="1">
                <a:latin typeface="Times New Roman" panose="02020603050405020304" pitchFamily="18" charset="0"/>
              </a:rPr>
              <a:t>amfotericina</a:t>
            </a:r>
            <a:r>
              <a:rPr lang="it-IT" altLang="it-IT" sz="1800" dirty="0">
                <a:latin typeface="Times New Roman" panose="02020603050405020304" pitchFamily="18" charset="0"/>
              </a:rPr>
              <a:t>)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DEDAAC2-66C2-022F-1599-C2ABF69A3BF8}"/>
              </a:ext>
            </a:extLst>
          </p:cNvPr>
          <p:cNvCxnSpPr/>
          <p:nvPr/>
        </p:nvCxnSpPr>
        <p:spPr>
          <a:xfrm>
            <a:off x="4368800" y="6321822"/>
            <a:ext cx="5349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DAE39A2-82B0-B9C9-186D-4681E4F7E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788622"/>
              </p:ext>
            </p:extLst>
          </p:nvPr>
        </p:nvGraphicFramePr>
        <p:xfrm>
          <a:off x="89756" y="476672"/>
          <a:ext cx="8964488" cy="3996344"/>
        </p:xfrm>
        <a:graphic>
          <a:graphicData uri="http://schemas.openxmlformats.org/drawingml/2006/table">
            <a:tbl>
              <a:tblPr/>
              <a:tblGrid>
                <a:gridCol w="3618148">
                  <a:extLst>
                    <a:ext uri="{9D8B030D-6E8A-4147-A177-3AD203B41FA5}">
                      <a16:colId xmlns:a16="http://schemas.microsoft.com/office/drawing/2014/main" val="1846579125"/>
                    </a:ext>
                  </a:extLst>
                </a:gridCol>
                <a:gridCol w="5346340">
                  <a:extLst>
                    <a:ext uri="{9D8B030D-6E8A-4147-A177-3AD203B41FA5}">
                      <a16:colId xmlns:a16="http://schemas.microsoft.com/office/drawing/2014/main" val="4275087159"/>
                    </a:ext>
                  </a:extLst>
                </a:gridCol>
              </a:tblGrid>
              <a:tr h="357447">
                <a:tc>
                  <a:txBody>
                    <a:bodyPr/>
                    <a:lstStyle/>
                    <a:p>
                      <a:endParaRPr lang="it-IT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592196"/>
                  </a:ext>
                </a:extLst>
              </a:tr>
              <a:tr h="1161704"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Mutazioni in </a:t>
                      </a:r>
                      <a:r>
                        <a:rPr lang="it-IT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ERG11</a:t>
                      </a:r>
                      <a:endParaRPr lang="it-IT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Codifica per la 14</a:t>
                      </a:r>
                      <a:r>
                        <a:rPr lang="el-GR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α-</a:t>
                      </a:r>
                      <a:r>
                        <a:rPr lang="it-IT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demetilasi</a:t>
                      </a:r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ridotta affinità del farmaco.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051779"/>
                  </a:ext>
                </a:extLst>
              </a:tr>
              <a:tr h="804256"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Sovraespressione di </a:t>
                      </a:r>
                      <a:r>
                        <a:rPr lang="it-IT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ERG11</a:t>
                      </a:r>
                      <a:endParaRPr lang="it-IT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Più enzima bersaglio → diluisce l'effetto del farmaco.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451730"/>
                  </a:ext>
                </a:extLst>
              </a:tr>
              <a:tr h="804256"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Aumento delle pompe di efflusso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CDR1</a:t>
                      </a:r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CDR2</a:t>
                      </a:r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MDR1</a:t>
                      </a:r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espellono attivamente il farmaco.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458995"/>
                  </a:ext>
                </a:extLst>
              </a:tr>
              <a:tr h="804256"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Alterazioni nella biosintesi dell’ergosterolo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Deviazioni della via biosintetica per eludere il blocco enzimatico.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142073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43FC7EBF-9331-4C93-1A93-12062AE69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613612"/>
              </p:ext>
            </p:extLst>
          </p:nvPr>
        </p:nvGraphicFramePr>
        <p:xfrm>
          <a:off x="0" y="4725144"/>
          <a:ext cx="9144000" cy="2101271"/>
        </p:xfrm>
        <a:graphic>
          <a:graphicData uri="http://schemas.openxmlformats.org/drawingml/2006/table">
            <a:tbl>
              <a:tblPr/>
              <a:tblGrid>
                <a:gridCol w="2987824">
                  <a:extLst>
                    <a:ext uri="{9D8B030D-6E8A-4147-A177-3AD203B41FA5}">
                      <a16:colId xmlns:a16="http://schemas.microsoft.com/office/drawing/2014/main" val="823971577"/>
                    </a:ext>
                  </a:extLst>
                </a:gridCol>
                <a:gridCol w="6156176">
                  <a:extLst>
                    <a:ext uri="{9D8B030D-6E8A-4147-A177-3AD203B41FA5}">
                      <a16:colId xmlns:a16="http://schemas.microsoft.com/office/drawing/2014/main" val="4024651645"/>
                    </a:ext>
                  </a:extLst>
                </a:gridCol>
              </a:tblGrid>
              <a:tr h="36502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61898"/>
                  </a:ext>
                </a:extLst>
              </a:tr>
              <a:tr h="912551"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Perdita o alterazione dell’ergosterolo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Amfotericina</a:t>
                      </a:r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lega ergosterolo → sua assenza rende la membrana meno permeabile al farmaco.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891837"/>
                  </a:ext>
                </a:extLst>
              </a:tr>
              <a:tr h="638786"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Mutazioni nei geni </a:t>
                      </a:r>
                      <a:r>
                        <a:rPr lang="it-IT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ERG3</a:t>
                      </a:r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ERG6</a:t>
                      </a:r>
                      <a:endParaRPr lang="it-IT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Bloccano la sintesi dell’ergosterolo o lo sostituiscono con steroli alternativi.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108601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454FEFE4-3D29-D9AF-899D-D299924D2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260" y="50935"/>
            <a:ext cx="796901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Principali meccanismi di resistenza antifungina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Azoli </a:t>
            </a: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(es. </a:t>
            </a:r>
            <a:r>
              <a:rPr kumimoji="0" lang="it-IT" alt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fluconazolo</a:t>
            </a: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kumimoji="0" lang="it-IT" alt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itraconazolo</a:t>
            </a: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kumimoji="0" lang="it-IT" alt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voriconazolo</a:t>
            </a: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05A9DF4-BE41-C35A-28F3-8AC091A03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261" y="4623861"/>
            <a:ext cx="3812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Polieni</a:t>
            </a: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(</a:t>
            </a:r>
            <a:r>
              <a:rPr kumimoji="0" lang="it-IT" alt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Amfotericina</a:t>
            </a: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B)</a:t>
            </a:r>
          </a:p>
        </p:txBody>
      </p:sp>
    </p:spTree>
    <p:extLst>
      <p:ext uri="{BB962C8B-B14F-4D97-AF65-F5344CB8AC3E}">
        <p14:creationId xmlns:p14="http://schemas.microsoft.com/office/powerpoint/2010/main" val="1544442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4">
            <a:extLst>
              <a:ext uri="{FF2B5EF4-FFF2-40B4-BE49-F238E27FC236}">
                <a16:creationId xmlns:a16="http://schemas.microsoft.com/office/drawing/2014/main" id="{8352DA5A-A809-9022-501E-6626AA012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950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Bersaglio: sintesi parete cellulare</a:t>
            </a:r>
          </a:p>
        </p:txBody>
      </p:sp>
      <p:sp>
        <p:nvSpPr>
          <p:cNvPr id="264197" name="Rectangle 5">
            <a:extLst>
              <a:ext uri="{FF2B5EF4-FFF2-40B4-BE49-F238E27FC236}">
                <a16:creationId xmlns:a16="http://schemas.microsoft.com/office/drawing/2014/main" id="{4F8831C4-0BDE-E556-8443-3C5F8C40C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44" y="1124744"/>
            <a:ext cx="9157444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24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Times New Roman" panose="02020603050405020304" pitchFamily="18" charset="0"/>
              </a:rPr>
              <a:t>ECHINOCANDINE</a:t>
            </a:r>
            <a:r>
              <a:rPr lang="it-IT" sz="24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Times New Roman" panose="02020603050405020304" pitchFamily="18" charset="0"/>
              </a:rPr>
              <a:t> (</a:t>
            </a:r>
            <a:r>
              <a:rPr lang="it-IT" sz="2400" b="1" dirty="0" err="1"/>
              <a:t>Caspofungina</a:t>
            </a:r>
            <a:r>
              <a:rPr lang="it-IT" sz="2400" b="1" dirty="0"/>
              <a:t>)</a:t>
            </a:r>
            <a:endParaRPr lang="it-IT" sz="2400" b="1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it-IT" sz="2400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it-IT" sz="2400" b="1" dirty="0"/>
              <a:t>Meccanismo d'azione</a:t>
            </a:r>
            <a:r>
              <a:rPr lang="it-IT" sz="2400" dirty="0"/>
              <a:t>: Inibiscono l'enzima </a:t>
            </a:r>
            <a:r>
              <a:rPr lang="it-IT" sz="2400" b="1" dirty="0"/>
              <a:t>1,3-</a:t>
            </a:r>
            <a:r>
              <a:rPr lang="el-GR" sz="2400" b="1" dirty="0"/>
              <a:t>β-</a:t>
            </a:r>
            <a:r>
              <a:rPr lang="it-IT" sz="2400" b="1" dirty="0"/>
              <a:t>D-glucano </a:t>
            </a:r>
            <a:r>
              <a:rPr lang="it-IT" sz="2400" b="1" dirty="0" err="1"/>
              <a:t>sintasi</a:t>
            </a:r>
            <a:r>
              <a:rPr lang="it-IT" sz="2400" dirty="0"/>
              <a:t> (codificato dal gene </a:t>
            </a:r>
            <a:r>
              <a:rPr lang="it-IT" sz="2400" i="1" dirty="0"/>
              <a:t>FKS1</a:t>
            </a:r>
            <a:r>
              <a:rPr lang="it-IT" sz="2400" dirty="0"/>
              <a:t>), essenziale per la sintesi del </a:t>
            </a:r>
            <a:r>
              <a:rPr lang="el-GR" sz="2400" b="1" dirty="0"/>
              <a:t>β-1,3-</a:t>
            </a:r>
            <a:r>
              <a:rPr lang="it-IT" sz="2400" b="1" dirty="0"/>
              <a:t>glucano</a:t>
            </a:r>
            <a:r>
              <a:rPr lang="it-IT" sz="2400" dirty="0"/>
              <a:t>, un componente strutturale chiave della parete cellulare fungina.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Spettro d'azione</a:t>
            </a:r>
            <a:r>
              <a:rPr lang="it-IT" sz="2400" dirty="0"/>
              <a:t>: Efficaci contro molte specie di </a:t>
            </a:r>
            <a:r>
              <a:rPr lang="it-IT" sz="2400" i="1" dirty="0"/>
              <a:t>Candida</a:t>
            </a:r>
            <a:r>
              <a:rPr lang="it-IT" sz="2400" dirty="0"/>
              <a:t> e </a:t>
            </a:r>
            <a:r>
              <a:rPr lang="it-IT" sz="2400" i="1" dirty="0" err="1"/>
              <a:t>Aspergillus</a:t>
            </a:r>
            <a:r>
              <a:rPr lang="it-IT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Resistenza</a:t>
            </a:r>
            <a:r>
              <a:rPr lang="it-IT" sz="2400" dirty="0"/>
              <a:t>: Mutazioni nei geni </a:t>
            </a:r>
            <a:r>
              <a:rPr lang="it-IT" sz="2400" i="1" dirty="0"/>
              <a:t>FKS1</a:t>
            </a:r>
            <a:r>
              <a:rPr lang="it-IT" sz="2400" dirty="0"/>
              <a:t> e </a:t>
            </a:r>
            <a:r>
              <a:rPr lang="it-IT" sz="2400" i="1" dirty="0"/>
              <a:t>FKS2</a:t>
            </a:r>
            <a:r>
              <a:rPr lang="it-IT" sz="2400" dirty="0"/>
              <a:t> possono conferire resistenza</a:t>
            </a:r>
          </a:p>
          <a:p>
            <a:pPr eaLnBrk="1" hangingPunct="1">
              <a:defRPr/>
            </a:pPr>
            <a:endParaRPr lang="it-IT" altLang="it-IT" sz="2400" dirty="0"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it-IT" sz="2400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it-IT" sz="2800" dirty="0">
              <a:solidFill>
                <a:srgbClr val="CC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4">
            <a:extLst>
              <a:ext uri="{FF2B5EF4-FFF2-40B4-BE49-F238E27FC236}">
                <a16:creationId xmlns:a16="http://schemas.microsoft.com/office/drawing/2014/main" id="{10C1339A-4AE1-9393-2CFC-03D993CD2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4059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Bersaglio: sintesi del DNA</a:t>
            </a:r>
          </a:p>
        </p:txBody>
      </p:sp>
      <p:sp>
        <p:nvSpPr>
          <p:cNvPr id="225285" name="Text Box 5">
            <a:extLst>
              <a:ext uri="{FF2B5EF4-FFF2-40B4-BE49-F238E27FC236}">
                <a16:creationId xmlns:a16="http://schemas.microsoft.com/office/drawing/2014/main" id="{06EB4F8B-86F1-075B-DB96-D588FD2DA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752"/>
            <a:ext cx="93965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FLUCITOSINA</a:t>
            </a:r>
            <a:r>
              <a:rPr lang="it-IT" b="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(5-fluorocitosina ) (analogo competitivo delle pirimidine)</a:t>
            </a:r>
          </a:p>
          <a:p>
            <a:pPr eaLnBrk="1" hangingPunct="1">
              <a:defRPr/>
            </a:pP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b="0" dirty="0">
              <a:effectLst>
                <a:outerShdw blurRad="38100" dist="38100" dir="2700000" algn="tl">
                  <a:srgbClr val="DDDDD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Meccanismo d’azione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viene trasportata nella cellula fungina tramite la </a:t>
            </a:r>
            <a:r>
              <a:rPr lang="it-IT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citidina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permeasi. All’interno, è convertita in 5-fluorouracile (5-FU), </a:t>
            </a:r>
            <a:r>
              <a:rPr lang="it-IT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che:Inibisce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it-IT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timidilato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sintetasi, bloccando la sintesi del DNA (e anche dell’RNA).</a:t>
            </a:r>
          </a:p>
          <a:p>
            <a:pPr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Spettro d’azione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efficace contro </a:t>
            </a:r>
            <a:r>
              <a:rPr lang="it-IT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 spp.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Cryptococcus</a:t>
            </a:r>
            <a:r>
              <a:rPr lang="it-IT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neoformans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alcuni </a:t>
            </a:r>
            <a:r>
              <a:rPr lang="it-IT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Resistenza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può emergere rapidamente se usata in monoterapia</a:t>
            </a:r>
          </a:p>
          <a:p>
            <a:pPr eaLnBrk="1" hangingPunct="1">
              <a:defRPr/>
            </a:pPr>
            <a:r>
              <a:rPr lang="it-IT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8">
            <a:extLst>
              <a:ext uri="{FF2B5EF4-FFF2-40B4-BE49-F238E27FC236}">
                <a16:creationId xmlns:a16="http://schemas.microsoft.com/office/drawing/2014/main" id="{9DCA63AB-90E5-610D-0F99-3E746EAB3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" y="1268760"/>
            <a:ext cx="9324528" cy="46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GRISEOFULVINA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(metabolita secondario del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Penicillium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griseofulvum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Meccanismo d’azione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 griseofulvina si lega alla tubulina nelle cellule fungine. Questo impedisce l’assemblaggio dei microtubuli, bloccando la formazione del fuso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mitotico.Il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risultato è un arresto della mitosi in fase metafase, con conseguente inibizione della crescita cellulare.</a:t>
            </a:r>
          </a:p>
          <a:p>
            <a:pPr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Specificità d’azione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Fungistatico (non fungicida). La griseofulvina si accumula nei cheratinociti della pelle, unghie e capelli. Efficace solo su funghi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cheratinofili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(dermatofiti).</a:t>
            </a:r>
          </a:p>
          <a:p>
            <a:pPr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Resistenza: rara.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1800" b="1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1800" b="1" dirty="0"/>
          </a:p>
        </p:txBody>
      </p:sp>
      <p:sp>
        <p:nvSpPr>
          <p:cNvPr id="72709" name="Text Box 4">
            <a:extLst>
              <a:ext uri="{FF2B5EF4-FFF2-40B4-BE49-F238E27FC236}">
                <a16:creationId xmlns:a16="http://schemas.microsoft.com/office/drawing/2014/main" id="{BC62D95E-60A3-8856-610A-51542EF1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8"/>
            <a:ext cx="4886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Bersaglio: formazione dei microtubuli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2EB54E1C-364A-67B5-D020-C798DBFB7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16" y="509192"/>
            <a:ext cx="8712968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it-IT" alt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Strategie di resistenza comuni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2800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Biofilm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: struttura protettiva che ostacola la penetrazione degli antifungini.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Persister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cells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: sottopopolazioni dormienti temporaneamente tolleranti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97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>
            <a:extLst>
              <a:ext uri="{FF2B5EF4-FFF2-40B4-BE49-F238E27FC236}">
                <a16:creationId xmlns:a16="http://schemas.microsoft.com/office/drawing/2014/main" id="{024D4579-CE51-819B-FB45-7D2BCFB16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2904"/>
            <a:ext cx="8229600" cy="7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di virulenza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B19800-1067-40E5-6966-48096EF098CA}"/>
              </a:ext>
            </a:extLst>
          </p:cNvPr>
          <p:cNvSpPr txBox="1"/>
          <p:nvPr/>
        </p:nvSpPr>
        <p:spPr>
          <a:xfrm>
            <a:off x="323528" y="1124744"/>
            <a:ext cx="835292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Adattamenti alla nicchia ospite: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Tolleranza a 37 °C, pH fisiologico, CO₂ elevata, carenza nutrizionale.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b="1" dirty="0">
                <a:cs typeface="Times New Roman" panose="02020603050405020304" pitchFamily="18" charset="0"/>
              </a:rPr>
              <a:t>Adesione: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dirty="0" err="1">
                <a:cs typeface="Times New Roman" panose="02020603050405020304" pitchFamily="18" charset="0"/>
              </a:rPr>
              <a:t>Adesine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b="1" dirty="0" err="1">
                <a:cs typeface="Times New Roman" panose="02020603050405020304" pitchFamily="18" charset="0"/>
              </a:rPr>
              <a:t>Colonizazione</a:t>
            </a:r>
            <a:r>
              <a:rPr lang="it-IT" sz="2400" b="1" dirty="0"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dirty="0">
                <a:cs typeface="Times New Roman" panose="02020603050405020304" pitchFamily="18" charset="0"/>
              </a:rPr>
              <a:t>Acquisizione nutrienti: </a:t>
            </a:r>
            <a:r>
              <a:rPr lang="it-IT" sz="2400" dirty="0" err="1">
                <a:cs typeface="Times New Roman" panose="02020603050405020304" pitchFamily="18" charset="0"/>
              </a:rPr>
              <a:t>siderofori</a:t>
            </a:r>
            <a:r>
              <a:rPr lang="it-IT" sz="2400" dirty="0"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cs typeface="Times New Roman" panose="02020603050405020304" pitchFamily="18" charset="0"/>
              </a:rPr>
              <a:t>zincofori</a:t>
            </a:r>
            <a:r>
              <a:rPr lang="it-IT" sz="2400" dirty="0">
                <a:cs typeface="Times New Roman" panose="02020603050405020304" pitchFamily="18" charset="0"/>
              </a:rPr>
              <a:t>, recettori ferro.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Difesa dal sistema immunitario dell’ospite: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Dimorfismo, Polimorfismo</a:t>
            </a:r>
            <a:r>
              <a:rPr lang="it-IT" sz="2400" dirty="0">
                <a:cs typeface="Times New Roman" panose="02020603050405020304" pitchFamily="18" charset="0"/>
              </a:rPr>
              <a:t>, capsula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Disseminazione e danno: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dirty="0">
                <a:cs typeface="Times New Roman" panose="02020603050405020304" pitchFamily="18" charset="0"/>
              </a:rPr>
              <a:t>Enzimi/tossine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cs typeface="Times New Roman" panose="02020603050405020304" pitchFamily="18" charset="0"/>
              </a:rPr>
              <a:t>Forme filamentose invasive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'Trojan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horse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': tramite cellule immunitarie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2">
            <a:extLst>
              <a:ext uri="{FF2B5EF4-FFF2-40B4-BE49-F238E27FC236}">
                <a16:creationId xmlns:a16="http://schemas.microsoft.com/office/drawing/2014/main" id="{B8DEC8FE-966A-A77B-17C6-AE9B0B50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750"/>
            <a:ext cx="9368215" cy="66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7A1A2C0-4E52-355E-7B8D-52A8BE6F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5589240"/>
            <a:ext cx="6553768" cy="2743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DD1D8C-AE9B-E367-6A77-E86EEF7DAFFA}"/>
              </a:ext>
            </a:extLst>
          </p:cNvPr>
          <p:cNvSpPr txBox="1"/>
          <p:nvPr/>
        </p:nvSpPr>
        <p:spPr>
          <a:xfrm>
            <a:off x="6127854" y="6457890"/>
            <a:ext cx="3240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Brown et al. Nat Rev </a:t>
            </a:r>
            <a:r>
              <a:rPr lang="en-US" sz="1000" dirty="0" err="1"/>
              <a:t>Microbiol</a:t>
            </a:r>
            <a:r>
              <a:rPr lang="en-US" sz="1000" dirty="0"/>
              <a:t> 22, 687–704 (2024). </a:t>
            </a:r>
          </a:p>
          <a:p>
            <a:r>
              <a:rPr lang="en-US" sz="1000" dirty="0"/>
              <a:t>https://doi.org/10.1038/s41579-024-01062-w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4175278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>
            <a:extLst>
              <a:ext uri="{FF2B5EF4-FFF2-40B4-BE49-F238E27FC236}">
                <a16:creationId xmlns:a16="http://schemas.microsoft.com/office/drawing/2014/main" id="{B0A6AFA4-0B95-AB7D-13AE-F4C8D444C56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7795394" cy="53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5">
            <a:extLst>
              <a:ext uri="{FF2B5EF4-FFF2-40B4-BE49-F238E27FC236}">
                <a16:creationId xmlns:a16="http://schemas.microsoft.com/office/drawing/2014/main" id="{4C0FE48C-A6D8-0F9C-98D0-94DA7902B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10" y="259090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Tossine fungine: micotossine</a:t>
            </a:r>
          </a:p>
        </p:txBody>
      </p:sp>
      <p:sp>
        <p:nvSpPr>
          <p:cNvPr id="54275" name="Line 6">
            <a:extLst>
              <a:ext uri="{FF2B5EF4-FFF2-40B4-BE49-F238E27FC236}">
                <a16:creationId xmlns:a16="http://schemas.microsoft.com/office/drawing/2014/main" id="{CAA3E11B-14ED-49FA-BF18-AB1B5FB4F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7850" y="742950"/>
            <a:ext cx="12700" cy="448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76" name="Text Box 8">
            <a:extLst>
              <a:ext uri="{FF2B5EF4-FFF2-40B4-BE49-F238E27FC236}">
                <a16:creationId xmlns:a16="http://schemas.microsoft.com/office/drawing/2014/main" id="{43776EA8-B773-BFA3-9FC3-72EE0500B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61025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800000"/>
                </a:solidFill>
                <a:latin typeface="Times New Roman" panose="02020603050405020304" pitchFamily="18" charset="0"/>
              </a:rPr>
              <a:t>Satratossina         </a:t>
            </a:r>
            <a:r>
              <a:rPr lang="it-IT" altLang="it-IT" sz="2400" i="1">
                <a:solidFill>
                  <a:srgbClr val="800000"/>
                </a:solidFill>
                <a:latin typeface="Times New Roman" panose="02020603050405020304" pitchFamily="18" charset="0"/>
              </a:rPr>
              <a:t>Stachybotrys chartarum</a:t>
            </a:r>
            <a:r>
              <a:rPr lang="it-IT" altLang="it-IT" sz="2400">
                <a:solidFill>
                  <a:srgbClr val="800000"/>
                </a:solidFill>
                <a:latin typeface="Times New Roman" panose="02020603050405020304" pitchFamily="18" charset="0"/>
              </a:rPr>
              <a:t>   carta da parati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BB47D56A-F25A-71AF-C842-72A5CE91D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1143000"/>
            <a:ext cx="46038" cy="46038"/>
          </a:xfrm>
          <a:prstGeom prst="ellipse">
            <a:avLst/>
          </a:prstGeom>
          <a:gradFill rotWithShape="1">
            <a:gsLst>
              <a:gs pos="0">
                <a:srgbClr val="B5E5E9"/>
              </a:gs>
              <a:gs pos="100000">
                <a:srgbClr val="CBFFFF"/>
              </a:gs>
            </a:gsLst>
            <a:lin ang="162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ED96F1-BF7F-AF45-9044-2485C169AEC7}"/>
              </a:ext>
            </a:extLst>
          </p:cNvPr>
          <p:cNvSpPr txBox="1"/>
          <p:nvPr/>
        </p:nvSpPr>
        <p:spPr>
          <a:xfrm>
            <a:off x="71500" y="260648"/>
            <a:ext cx="90010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Dove si trovano i funghi?</a:t>
            </a:r>
            <a:r>
              <a:rPr lang="it-IT" altLang="it-IT" sz="2800" dirty="0"/>
              <a:t> </a:t>
            </a:r>
          </a:p>
          <a:p>
            <a:r>
              <a:rPr lang="it-IT" altLang="it-IT" sz="2400" dirty="0"/>
              <a:t>Diffusi  in Natura, vivono come saprofiti negli strati superficiali del suolo </a:t>
            </a:r>
          </a:p>
          <a:p>
            <a:r>
              <a:rPr lang="it-IT" altLang="it-IT" sz="2400" dirty="0"/>
              <a:t>Commensali e patogeni di diversi organismi vegetali ed animali</a:t>
            </a:r>
            <a:endParaRPr lang="it-IT" sz="2400" b="1" dirty="0"/>
          </a:p>
          <a:p>
            <a:pPr>
              <a:buNone/>
            </a:pPr>
            <a:r>
              <a:rPr lang="it-IT" sz="2400" b="1" dirty="0"/>
              <a:t>Ambienti naturali:</a:t>
            </a: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Suolo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Piante</a:t>
            </a:r>
          </a:p>
          <a:p>
            <a:pPr>
              <a:buNone/>
            </a:pPr>
            <a:r>
              <a:rPr lang="it-IT" sz="2400" b="1" dirty="0"/>
              <a:t>Ambienti domestici:</a:t>
            </a: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Ambienti domestici umidi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Cibo come pane, frutta e formaggi</a:t>
            </a:r>
          </a:p>
          <a:p>
            <a:pPr>
              <a:buNone/>
            </a:pPr>
            <a:r>
              <a:rPr lang="it-IT" sz="2400" b="1" dirty="0"/>
              <a:t>Corpo umano e animale:</a:t>
            </a: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Cute e annessi cutanei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Cavo orale, intestino, vagina</a:t>
            </a:r>
          </a:p>
          <a:p>
            <a:pPr>
              <a:buNone/>
            </a:pPr>
            <a:r>
              <a:rPr lang="it-IT" sz="2400" b="1" dirty="0"/>
              <a:t>Ambienti industriali:</a:t>
            </a: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Produzione alimentare (lieviti nei prodotti da forno)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Cantine di stagionatura (formaggi, salumi)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1" name="Picture 4">
            <a:extLst>
              <a:ext uri="{FF2B5EF4-FFF2-40B4-BE49-F238E27FC236}">
                <a16:creationId xmlns:a16="http://schemas.microsoft.com/office/drawing/2014/main" id="{7A40DDC1-0329-340F-7F4F-DC61E696B1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847694"/>
              </p:ext>
            </p:extLst>
          </p:nvPr>
        </p:nvGraphicFramePr>
        <p:xfrm>
          <a:off x="199948" y="980728"/>
          <a:ext cx="8208912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3" imgW="7327900" imgH="3898900" progId="MSGraph.Chart.8">
                  <p:embed followColorScheme="full"/>
                </p:oleObj>
              </mc:Choice>
              <mc:Fallback>
                <p:oleObj name="Grafico" r:id="rId3" imgW="7327900" imgH="3898900" progId="MSGraph.Chart.8">
                  <p:embed followColorScheme="full"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48" y="980728"/>
                        <a:ext cx="8208912" cy="3816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2" name="Rectangle 6">
            <a:extLst>
              <a:ext uri="{FF2B5EF4-FFF2-40B4-BE49-F238E27FC236}">
                <a16:creationId xmlns:a16="http://schemas.microsoft.com/office/drawing/2014/main" id="{EA3A16DD-F2B8-EA1D-0025-8EE5C3456C8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79388" y="5084763"/>
            <a:ext cx="89646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produzione di micotossine dipende da: temperatura, l’</a:t>
            </a:r>
            <a:r>
              <a:rPr lang="it-IT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umidità, pH, di flora competitiva, condizioni di stress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4">
            <a:extLst>
              <a:ext uri="{FF2B5EF4-FFF2-40B4-BE49-F238E27FC236}">
                <a16:creationId xmlns:a16="http://schemas.microsoft.com/office/drawing/2014/main" id="{926E99C7-BADB-BE21-21AC-9D70A51E9C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88" y="1698625"/>
          <a:ext cx="9353550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6121400" imgH="177800" progId="Word.Document.8">
                  <p:embed/>
                </p:oleObj>
              </mc:Choice>
              <mc:Fallback>
                <p:oleObj name="Documento" r:id="rId3" imgW="6121400" imgH="1778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698625"/>
                        <a:ext cx="9353550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0" name="Object 5">
            <a:extLst>
              <a:ext uri="{FF2B5EF4-FFF2-40B4-BE49-F238E27FC236}">
                <a16:creationId xmlns:a16="http://schemas.microsoft.com/office/drawing/2014/main" id="{E63A0A8E-CFD4-3B96-9F26-2FC2DCFECE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515593"/>
              </p:ext>
            </p:extLst>
          </p:nvPr>
        </p:nvGraphicFramePr>
        <p:xfrm>
          <a:off x="-2556792" y="1572337"/>
          <a:ext cx="12081618" cy="371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5" imgW="6845300" imgH="1905000" progId="Word.Document.8">
                  <p:embed/>
                </p:oleObj>
              </mc:Choice>
              <mc:Fallback>
                <p:oleObj name="Documento" r:id="rId5" imgW="6845300" imgH="19050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56792" y="1572337"/>
                        <a:ext cx="12081618" cy="3713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>
            <a:extLst>
              <a:ext uri="{FF2B5EF4-FFF2-40B4-BE49-F238E27FC236}">
                <a16:creationId xmlns:a16="http://schemas.microsoft.com/office/drawing/2014/main" id="{18C69B5C-4ED8-8928-05AD-BC7C72607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465" y="1423888"/>
            <a:ext cx="2036568" cy="37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Limite (</a:t>
            </a: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m</a:t>
            </a: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g/kg)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5-50</a:t>
            </a:r>
            <a:b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10-1000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0.05-0.5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1-300</a:t>
            </a:r>
            <a:b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1000-4000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20-50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30-1000</a:t>
            </a:r>
          </a:p>
        </p:txBody>
      </p:sp>
      <p:sp>
        <p:nvSpPr>
          <p:cNvPr id="60418" name="Rectangle 5">
            <a:extLst>
              <a:ext uri="{FF2B5EF4-FFF2-40B4-BE49-F238E27FC236}">
                <a16:creationId xmlns:a16="http://schemas.microsoft.com/office/drawing/2014/main" id="{2302BEEC-701E-788B-E0EC-517B9B3C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412776"/>
            <a:ext cx="2443882" cy="341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Micotossina</a:t>
            </a: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Aflatossine B + G</a:t>
            </a:r>
            <a:b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Aflatossina M</a:t>
            </a:r>
            <a:r>
              <a:rPr lang="it-IT" altLang="it-IT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Ocratossina A</a:t>
            </a:r>
            <a:b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Deossinivalenolo</a:t>
            </a: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Patulina</a:t>
            </a: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Zearalenone</a:t>
            </a: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19" name="Rectangle 6">
            <a:extLst>
              <a:ext uri="{FF2B5EF4-FFF2-40B4-BE49-F238E27FC236}">
                <a16:creationId xmlns:a16="http://schemas.microsoft.com/office/drawing/2014/main" id="{7A71F784-41FE-58C4-074C-6DA7434CD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240" y="1412776"/>
            <a:ext cx="3339972" cy="341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Prodotti</a:t>
            </a:r>
            <a:endParaRPr lang="it-IT" alt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Mais, arachidi, altri cibi</a:t>
            </a:r>
            <a:b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Alimenti per animali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Latte, latticini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Riso, mais, orzo, fagioli, fegato di maiale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Frumento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Succo di mela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Tutti i cibi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33F51D4E-74AA-75F4-4831-372261AF6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63513"/>
            <a:ext cx="6372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Candida </a:t>
            </a:r>
            <a:r>
              <a:rPr lang="it-IT" altLang="it-IT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spp</a:t>
            </a:r>
            <a:endParaRPr lang="it-IT" altLang="it-IT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8EC08970-69B2-80DB-B08C-74D17214D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786606"/>
            <a:ext cx="5871231" cy="21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7175" indent="-257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20000"/>
              </a:lnSpc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Micete polimorfo (lievito, ife e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pseudoife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marL="0" algn="just">
              <a:spcBef>
                <a:spcPts val="0"/>
              </a:spcBef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Presente nel microbiota umano 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del:	</a:t>
            </a:r>
          </a:p>
          <a:p>
            <a:pPr marL="0">
              <a:spcBef>
                <a:spcPts val="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Cavo orale</a:t>
            </a:r>
          </a:p>
          <a:p>
            <a:pPr marL="0">
              <a:spcBef>
                <a:spcPts val="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Intestino</a:t>
            </a:r>
          </a:p>
          <a:p>
            <a:pPr marL="0">
              <a:spcBef>
                <a:spcPts val="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Vagina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Cute</a:t>
            </a:r>
          </a:p>
        </p:txBody>
      </p:sp>
      <p:pic>
        <p:nvPicPr>
          <p:cNvPr id="84995" name="Picture 4" descr="chlamydo1">
            <a:extLst>
              <a:ext uri="{FF2B5EF4-FFF2-40B4-BE49-F238E27FC236}">
                <a16:creationId xmlns:a16="http://schemas.microsoft.com/office/drawing/2014/main" id="{5F86188D-C76A-30D0-B0A2-7ECE5B71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1300"/>
            <a:ext cx="2928937" cy="2122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5" descr="candida">
            <a:extLst>
              <a:ext uri="{FF2B5EF4-FFF2-40B4-BE49-F238E27FC236}">
                <a16:creationId xmlns:a16="http://schemas.microsoft.com/office/drawing/2014/main" id="{2A656C2D-0FB1-23D4-4110-56792D5E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363788"/>
            <a:ext cx="2963862" cy="19796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6" descr="c">
            <a:extLst>
              <a:ext uri="{FF2B5EF4-FFF2-40B4-BE49-F238E27FC236}">
                <a16:creationId xmlns:a16="http://schemas.microsoft.com/office/drawing/2014/main" id="{9AD44091-0BC2-62E2-C7A3-C95E8780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4343400"/>
            <a:ext cx="320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56BCE1-7445-DB13-945F-301186864FB2}"/>
              </a:ext>
            </a:extLst>
          </p:cNvPr>
          <p:cNvSpPr txBox="1"/>
          <p:nvPr/>
        </p:nvSpPr>
        <p:spPr>
          <a:xfrm>
            <a:off x="107504" y="3140968"/>
            <a:ext cx="59673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Specie più comuni riscontrate nel microbiota umano: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Candida 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albicans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(più frequente)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Candida 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glabrata</a:t>
            </a: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(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Nakaseomyces</a:t>
            </a: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glabratus</a:t>
            </a: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)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Candida 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parapsilosis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Candida 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tropicalis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Candida 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krusei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(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Pichia</a:t>
            </a: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kudriavzevii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)(più rara, ma clinicamente rilevante)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>
            <a:extLst>
              <a:ext uri="{FF2B5EF4-FFF2-40B4-BE49-F238E27FC236}">
                <a16:creationId xmlns:a16="http://schemas.microsoft.com/office/drawing/2014/main" id="{13161969-AA98-6360-59E6-AAC817968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di virulenza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1DAEA18F-85AF-24BE-54BB-7455B8D6F1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Adesione</a:t>
            </a:r>
            <a:endParaRPr lang="it-IT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Enzimi extracellulari che facilitano la diffusione (</a:t>
            </a:r>
            <a:r>
              <a:rPr lang="it-IT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Fosfolipasi A, B e C, </a:t>
            </a:r>
            <a:r>
              <a:rPr lang="it-IT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Lipofosfolipasi</a:t>
            </a:r>
            <a:r>
              <a:rPr lang="it-IT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Proteinasi).</a:t>
            </a:r>
          </a:p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Evasione della risposta immunitaria dell’</a:t>
            </a:r>
            <a:r>
              <a:rPr lang="it-IT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ospite. </a:t>
            </a: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Resistenza al sistema immunitario e all’azione degli antifungini (Biofilm)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>
            <a:extLst>
              <a:ext uri="{FF2B5EF4-FFF2-40B4-BE49-F238E27FC236}">
                <a16:creationId xmlns:a16="http://schemas.microsoft.com/office/drawing/2014/main" id="{B427EA52-AB07-7B0B-11F6-F1233A611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42" y="911697"/>
            <a:ext cx="5111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t-IT" alt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Candidosi intertriginosa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sviluppa tipicamente nelle pieghe cutanee dove si verifica sfregamento e umidità costante.   </a:t>
            </a:r>
          </a:p>
          <a:p>
            <a:pPr marL="0" indent="0">
              <a:spcBef>
                <a:spcPts val="0"/>
              </a:spcBef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alt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Candidosi ungueale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Riscontrabile nei bambini avvezzi a succhiarsi il dito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altLang="it-IT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Dermatite da pannolino</a:t>
            </a:r>
            <a:endParaRPr kumimoji="0" lang="it-IT" altLang="it-IT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091" name="Picture 4" descr="candida06">
            <a:extLst>
              <a:ext uri="{FF2B5EF4-FFF2-40B4-BE49-F238E27FC236}">
                <a16:creationId xmlns:a16="http://schemas.microsoft.com/office/drawing/2014/main" id="{8D54177E-5961-1D2C-4D33-7A4B5EF4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3433763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candida13">
            <a:extLst>
              <a:ext uri="{FF2B5EF4-FFF2-40B4-BE49-F238E27FC236}">
                <a16:creationId xmlns:a16="http://schemas.microsoft.com/office/drawing/2014/main" id="{D3572191-2A0E-8F06-F9B4-B9ADB3969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99" y="2027676"/>
            <a:ext cx="3433763" cy="23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9277EBD-9B17-E72C-7C37-5D1592F86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42" y="149697"/>
            <a:ext cx="77724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r>
              <a:rPr lang="it-IT" sz="2800" dirty="0">
                <a:solidFill>
                  <a:schemeClr val="tx2"/>
                </a:solidFill>
                <a:ea typeface="ＭＳ Ｐゴシック" charset="0"/>
                <a:cs typeface="Times New Roman" panose="02020603050405020304" pitchFamily="18" charset="0"/>
              </a:rPr>
              <a:t>Malattie</a:t>
            </a:r>
            <a:br>
              <a:rPr lang="it-IT" sz="2800" dirty="0">
                <a:solidFill>
                  <a:srgbClr val="FF0000"/>
                </a:solidFill>
                <a:ea typeface="ＭＳ Ｐゴシック" charset="0"/>
                <a:cs typeface="Times New Roman" panose="02020603050405020304" pitchFamily="18" charset="0"/>
              </a:rPr>
            </a:br>
            <a:endParaRPr lang="it-IT" sz="2400" b="1" dirty="0">
              <a:solidFill>
                <a:srgbClr val="FF0000"/>
              </a:solidFill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BE8476D-3747-9752-C8E0-6D8EE6FFA2D9}"/>
              </a:ext>
            </a:extLst>
          </p:cNvPr>
          <p:cNvSpPr txBox="1">
            <a:spLocks noChangeArrowheads="1"/>
          </p:cNvSpPr>
          <p:nvPr/>
        </p:nvSpPr>
        <p:spPr>
          <a:xfrm>
            <a:off x="546100" y="342900"/>
            <a:ext cx="4160838" cy="3746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altLang="it-IT" sz="2800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501A52-D560-82AA-619A-D3BAD5BFFE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23" t="11658" r="6663" b="11318"/>
          <a:stretch/>
        </p:blipFill>
        <p:spPr>
          <a:xfrm>
            <a:off x="5435598" y="4283020"/>
            <a:ext cx="3433763" cy="25520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3" name="CasellaDiTesto 11">
            <a:extLst>
              <a:ext uri="{FF2B5EF4-FFF2-40B4-BE49-F238E27FC236}">
                <a16:creationId xmlns:a16="http://schemas.microsoft.com/office/drawing/2014/main" id="{8BC78D77-1850-EDE0-6911-72E9670C7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" y="1052736"/>
            <a:ext cx="585628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Candidosi pseudomembranosa 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mughetto)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altLang="it-IT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Candidosi vulvovaginale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altLang="it-IT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Candidosi invasiva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FEBB8E-4BD4-C1DC-6ED5-F977827B8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187" y="794942"/>
            <a:ext cx="3377477" cy="22618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2DEA9B-B325-9799-4DF9-99FB200A3DA4}"/>
              </a:ext>
            </a:extLst>
          </p:cNvPr>
          <p:cNvSpPr txBox="1"/>
          <p:nvPr/>
        </p:nvSpPr>
        <p:spPr>
          <a:xfrm>
            <a:off x="21336" y="2717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Malattie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67DE90-CC99-C3CA-9B16-3A9F3EB18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87" y="3044170"/>
            <a:ext cx="2328832" cy="38069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3D6E04-6E29-2CF4-33A0-B1B95E76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08721"/>
            <a:ext cx="8352928" cy="504056"/>
          </a:xfrm>
        </p:spPr>
        <p:txBody>
          <a:bodyPr/>
          <a:lstStyle/>
          <a:p>
            <a:pPr algn="l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di rischio comuni per la candidosi invasiva: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cateteri endovenosi, nutrizione parenterale totale, post-procedura, antibiotici ad ampio spettro, colonizzazione in siti non sterili, chemioterapia, pazienti sottoposti a trapianto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0B00AB2-2465-657D-1E44-6EEFDE257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2132856"/>
            <a:ext cx="7143750" cy="44672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5121EF-BC79-3020-50FD-97808A0574E8}"/>
              </a:ext>
            </a:extLst>
          </p:cNvPr>
          <p:cNvSpPr txBox="1"/>
          <p:nvPr/>
        </p:nvSpPr>
        <p:spPr>
          <a:xfrm>
            <a:off x="4283968" y="6600081"/>
            <a:ext cx="4860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Clin Epidemiol.  2024 Aug 28:16:549-566. </a:t>
            </a:r>
            <a:r>
              <a:rPr lang="en-US" sz="900" dirty="0" err="1"/>
              <a:t>doi</a:t>
            </a:r>
            <a:r>
              <a:rPr lang="en-US" sz="900" dirty="0"/>
              <a:t>: 10.2147/CLEP.S459600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320938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olo 1">
            <a:extLst>
              <a:ext uri="{FF2B5EF4-FFF2-40B4-BE49-F238E27FC236}">
                <a16:creationId xmlns:a16="http://schemas.microsoft.com/office/drawing/2014/main" id="{770FFACA-AA7A-C461-49C6-467C9EE4B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3200" i="1" dirty="0" err="1"/>
              <a:t>Malassezia</a:t>
            </a:r>
            <a:r>
              <a:rPr lang="it-IT" altLang="it-IT" sz="3200" i="1" dirty="0"/>
              <a:t> </a:t>
            </a:r>
            <a:r>
              <a:rPr lang="it-IT" altLang="it-IT" sz="3200" dirty="0"/>
              <a:t>spp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40EAE3-7934-3DA7-6BE7-8B89FB7C7582}"/>
              </a:ext>
            </a:extLst>
          </p:cNvPr>
          <p:cNvSpPr txBox="1"/>
          <p:nvPr/>
        </p:nvSpPr>
        <p:spPr>
          <a:xfrm>
            <a:off x="323528" y="126876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Lievito lipofilo</a:t>
            </a:r>
          </a:p>
          <a:p>
            <a:r>
              <a:rPr lang="it-IT" b="1" dirty="0"/>
              <a:t>Presente nel microbiota cutaneo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97A189-84A6-947C-5D9D-708C82C7C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4095"/>
            <a:ext cx="7575247" cy="437926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>
            <a:extLst>
              <a:ext uri="{FF2B5EF4-FFF2-40B4-BE49-F238E27FC236}">
                <a16:creationId xmlns:a16="http://schemas.microsoft.com/office/drawing/2014/main" id="{2CABAE09-A912-BDED-0B85-DD6D837E0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525"/>
            <a:ext cx="9144000" cy="5048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Malattie </a:t>
            </a:r>
          </a:p>
        </p:txBody>
      </p:sp>
      <p:sp>
        <p:nvSpPr>
          <p:cNvPr id="109572" name="Text Box 5">
            <a:extLst>
              <a:ext uri="{FF2B5EF4-FFF2-40B4-BE49-F238E27FC236}">
                <a16:creationId xmlns:a16="http://schemas.microsoft.com/office/drawing/2014/main" id="{CF9BEA0D-A5E7-A618-7F6B-5D918895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35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Malassezia</a:t>
            </a:r>
            <a:r>
              <a:rPr lang="it-IT" altLang="it-IT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comporta da patogeno opportunista dando origine a infezioni localizzate e/o sistemiche. </a:t>
            </a:r>
            <a:endParaRPr lang="it-IT" altLang="it-IT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4" name="CasellaDiTesto 4">
            <a:extLst>
              <a:ext uri="{FF2B5EF4-FFF2-40B4-BE49-F238E27FC236}">
                <a16:creationId xmlns:a16="http://schemas.microsoft.com/office/drawing/2014/main" id="{F5DF9A69-6ABA-2F87-C408-1BF73E3E3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42" y="1441260"/>
            <a:ext cx="367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PITIRIASI VERSICOLOR</a:t>
            </a:r>
          </a:p>
        </p:txBody>
      </p:sp>
      <p:sp>
        <p:nvSpPr>
          <p:cNvPr id="109575" name="CasellaDiTesto 5">
            <a:extLst>
              <a:ext uri="{FF2B5EF4-FFF2-40B4-BE49-F238E27FC236}">
                <a16:creationId xmlns:a16="http://schemas.microsoft.com/office/drawing/2014/main" id="{17C4896E-5D82-56AB-FFF9-88C3A0D2C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42" y="2442370"/>
            <a:ext cx="2195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DERMATITE SEBORROICA</a:t>
            </a:r>
          </a:p>
        </p:txBody>
      </p:sp>
      <p:sp>
        <p:nvSpPr>
          <p:cNvPr id="109576" name="CasellaDiTesto 6">
            <a:extLst>
              <a:ext uri="{FF2B5EF4-FFF2-40B4-BE49-F238E27FC236}">
                <a16:creationId xmlns:a16="http://schemas.microsoft.com/office/drawing/2014/main" id="{FF79D73B-0A83-0BD0-BA21-CC51CC331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7813" y="4616641"/>
            <a:ext cx="350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FOLLICOLITE</a:t>
            </a:r>
          </a:p>
        </p:txBody>
      </p:sp>
      <p:sp>
        <p:nvSpPr>
          <p:cNvPr id="109577" name="CasellaDiTesto 7">
            <a:extLst>
              <a:ext uri="{FF2B5EF4-FFF2-40B4-BE49-F238E27FC236}">
                <a16:creationId xmlns:a16="http://schemas.microsoft.com/office/drawing/2014/main" id="{A6114B21-6260-BC54-3E5A-E164D03FD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22" y="3690541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FORFORA</a:t>
            </a:r>
          </a:p>
        </p:txBody>
      </p:sp>
      <p:sp>
        <p:nvSpPr>
          <p:cNvPr id="109579" name="CasellaDiTesto 10">
            <a:extLst>
              <a:ext uri="{FF2B5EF4-FFF2-40B4-BE49-F238E27FC236}">
                <a16:creationId xmlns:a16="http://schemas.microsoft.com/office/drawing/2014/main" id="{FCC47B94-82A7-D78A-AD11-F8D3F334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42" y="5874124"/>
            <a:ext cx="3278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INFEZIONI SISTEMICHE</a:t>
            </a:r>
          </a:p>
        </p:txBody>
      </p:sp>
      <p:sp>
        <p:nvSpPr>
          <p:cNvPr id="109586" name="CasellaDiTesto 13">
            <a:extLst>
              <a:ext uri="{FF2B5EF4-FFF2-40B4-BE49-F238E27FC236}">
                <a16:creationId xmlns:a16="http://schemas.microsoft.com/office/drawing/2014/main" id="{C56EC8F9-E090-D46A-F22D-9E81D0749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42" y="1857720"/>
            <a:ext cx="26003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Harada k.et al. J. </a:t>
            </a: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Dermatol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42:250-257.2015</a:t>
            </a:r>
          </a:p>
        </p:txBody>
      </p:sp>
      <p:sp>
        <p:nvSpPr>
          <p:cNvPr id="109587" name="CasellaDiTesto 14">
            <a:extLst>
              <a:ext uri="{FF2B5EF4-FFF2-40B4-BE49-F238E27FC236}">
                <a16:creationId xmlns:a16="http://schemas.microsoft.com/office/drawing/2014/main" id="{5CB202CB-0ABB-F93C-634F-115B8C84B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94" y="3164682"/>
            <a:ext cx="2374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Mameri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et al. </a:t>
            </a: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Med,15:187-194.217 </a:t>
            </a:r>
          </a:p>
        </p:txBody>
      </p:sp>
      <p:sp>
        <p:nvSpPr>
          <p:cNvPr id="109588" name="CasellaDiTesto 15">
            <a:extLst>
              <a:ext uri="{FF2B5EF4-FFF2-40B4-BE49-F238E27FC236}">
                <a16:creationId xmlns:a16="http://schemas.microsoft.com/office/drawing/2014/main" id="{80D10E75-7B54-88F7-5712-2DA3FF992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46" y="4036513"/>
            <a:ext cx="279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Dawson T.J. Invest. </a:t>
            </a: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P.12:15-19.2007</a:t>
            </a:r>
          </a:p>
        </p:txBody>
      </p:sp>
      <p:sp>
        <p:nvSpPr>
          <p:cNvPr id="109589" name="CasellaDiTesto 16">
            <a:extLst>
              <a:ext uri="{FF2B5EF4-FFF2-40B4-BE49-F238E27FC236}">
                <a16:creationId xmlns:a16="http://schemas.microsoft.com/office/drawing/2014/main" id="{79FA9D0C-FD83-DF3F-0B48-9888B8905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80" y="5099001"/>
            <a:ext cx="250348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Song. H.et </a:t>
            </a: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al.Ann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Dermatol.25:598-602.2014</a:t>
            </a:r>
          </a:p>
        </p:txBody>
      </p:sp>
      <p:sp>
        <p:nvSpPr>
          <p:cNvPr id="109590" name="CasellaDiTesto 17">
            <a:extLst>
              <a:ext uri="{FF2B5EF4-FFF2-40B4-BE49-F238E27FC236}">
                <a16:creationId xmlns:a16="http://schemas.microsoft.com/office/drawing/2014/main" id="{D6FB64E0-4062-3176-AF9A-0DC28966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41" y="6435863"/>
            <a:ext cx="32781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Tragiannids,A.et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al.Mycoses</a:t>
            </a:r>
            <a:r>
              <a:rPr lang="it-IT" altLang="it-IT" sz="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53:187-195.2010.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5BB417-6E97-5809-2BE9-001083D2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90" t="4609" r="52693" b="16672"/>
          <a:stretch/>
        </p:blipFill>
        <p:spPr>
          <a:xfrm>
            <a:off x="5909960" y="4704705"/>
            <a:ext cx="2106311" cy="211472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0649137-1A64-B93F-185D-089E9911D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94" y="2850838"/>
            <a:ext cx="2895600" cy="17931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C7673AE-D6EA-3399-2EF6-9BC492EB8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694" y="970200"/>
            <a:ext cx="2394920" cy="17931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5">
            <a:extLst>
              <a:ext uri="{FF2B5EF4-FFF2-40B4-BE49-F238E27FC236}">
                <a16:creationId xmlns:a16="http://schemas.microsoft.com/office/drawing/2014/main" id="{7CEDAA78-8C89-2535-E56C-ED688CB39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88913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sono importanti i funghi?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Funghi usati in campo alimentare</a:t>
            </a:r>
          </a:p>
        </p:txBody>
      </p:sp>
      <p:pic>
        <p:nvPicPr>
          <p:cNvPr id="50178" name="Picture 6" descr="pane e co">
            <a:extLst>
              <a:ext uri="{FF2B5EF4-FFF2-40B4-BE49-F238E27FC236}">
                <a16:creationId xmlns:a16="http://schemas.microsoft.com/office/drawing/2014/main" id="{53C62F25-5BF6-208D-7CDC-A4F56980B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1134318"/>
            <a:ext cx="3779912" cy="338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asellaDiTesto 1">
            <a:extLst>
              <a:ext uri="{FF2B5EF4-FFF2-40B4-BE49-F238E27FC236}">
                <a16:creationId xmlns:a16="http://schemas.microsoft.com/office/drawing/2014/main" id="{D624DA59-B443-CEDC-3C63-13FF5FA8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84" y="4984825"/>
            <a:ext cx="7486600" cy="146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i="1" dirty="0" err="1">
                <a:latin typeface="Times New Roman" panose="02020603050405020304" pitchFamily="18" charset="0"/>
              </a:rPr>
              <a:t>Saccharomyces</a:t>
            </a:r>
            <a:r>
              <a:rPr lang="it-IT" altLang="it-IT" sz="2400" i="1" dirty="0">
                <a:latin typeface="Times New Roman" panose="02020603050405020304" pitchFamily="18" charset="0"/>
              </a:rPr>
              <a:t> </a:t>
            </a:r>
            <a:r>
              <a:rPr lang="it-IT" altLang="it-IT" sz="2400" i="1" dirty="0" err="1">
                <a:latin typeface="Times New Roman" panose="02020603050405020304" pitchFamily="18" charset="0"/>
              </a:rPr>
              <a:t>cerevisiae</a:t>
            </a:r>
            <a:r>
              <a:rPr lang="it-IT" altLang="it-IT" sz="2400" dirty="0">
                <a:latin typeface="Times New Roman" panose="02020603050405020304" pitchFamily="18" charset="0"/>
              </a:rPr>
              <a:t>: produzione pane  e birra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i="1" dirty="0">
                <a:latin typeface="Times New Roman" panose="02020603050405020304" pitchFamily="18" charset="0"/>
              </a:rPr>
              <a:t>Penicillium </a:t>
            </a:r>
            <a:r>
              <a:rPr lang="it-IT" altLang="it-IT" sz="2400" i="1" dirty="0" err="1">
                <a:latin typeface="Times New Roman" panose="02020603050405020304" pitchFamily="18" charset="0"/>
              </a:rPr>
              <a:t>camemberti</a:t>
            </a:r>
            <a:r>
              <a:rPr lang="it-IT" altLang="it-IT" sz="2400" dirty="0">
                <a:latin typeface="Times New Roman" panose="02020603050405020304" pitchFamily="18" charset="0"/>
              </a:rPr>
              <a:t>: camembert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i="1" dirty="0">
                <a:latin typeface="Times New Roman" panose="02020603050405020304" pitchFamily="18" charset="0"/>
              </a:rPr>
              <a:t>Penicillium </a:t>
            </a:r>
            <a:r>
              <a:rPr lang="it-IT" altLang="it-IT" sz="2400" i="1" dirty="0" err="1">
                <a:latin typeface="Times New Roman" panose="02020603050405020304" pitchFamily="18" charset="0"/>
              </a:rPr>
              <a:t>roquefortii</a:t>
            </a:r>
            <a:r>
              <a:rPr lang="it-IT" altLang="it-IT" sz="2400" dirty="0">
                <a:latin typeface="Times New Roman" panose="02020603050405020304" pitchFamily="18" charset="0"/>
              </a:rPr>
              <a:t>: gorgonzola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92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>
            <a:extLst>
              <a:ext uri="{FF2B5EF4-FFF2-40B4-BE49-F238E27FC236}">
                <a16:creationId xmlns:a16="http://schemas.microsoft.com/office/drawing/2014/main" id="{A08B6A85-56AD-6685-5A00-B2BFFA99C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it-IT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</a:p>
        </p:txBody>
      </p:sp>
      <p:pic>
        <p:nvPicPr>
          <p:cNvPr id="115714" name="Picture 3" descr="aspergillus10">
            <a:extLst>
              <a:ext uri="{FF2B5EF4-FFF2-40B4-BE49-F238E27FC236}">
                <a16:creationId xmlns:a16="http://schemas.microsoft.com/office/drawing/2014/main" id="{E30979CC-8090-FF12-9447-DD9D11B9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38200"/>
            <a:ext cx="5064670" cy="341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638DE5-3EE4-4B40-70CA-09972C8359BC}"/>
              </a:ext>
            </a:extLst>
          </p:cNvPr>
          <p:cNvSpPr txBox="1"/>
          <p:nvPr/>
        </p:nvSpPr>
        <p:spPr>
          <a:xfrm>
            <a:off x="457661" y="1095127"/>
            <a:ext cx="4030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Fungo filamentoso</a:t>
            </a:r>
          </a:p>
          <a:p>
            <a:r>
              <a:rPr lang="it-IT" dirty="0"/>
              <a:t>Ambientale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 descr="A">
            <a:extLst>
              <a:ext uri="{FF2B5EF4-FFF2-40B4-BE49-F238E27FC236}">
                <a16:creationId xmlns:a16="http://schemas.microsoft.com/office/drawing/2014/main" id="{12F65C60-F751-D3BA-58E7-A47B5C25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2177" r="14760" b="24969"/>
          <a:stretch>
            <a:fillRect/>
          </a:stretch>
        </p:blipFill>
        <p:spPr bwMode="auto">
          <a:xfrm>
            <a:off x="971550" y="14288"/>
            <a:ext cx="31115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8" name="Picture 3" descr="A">
            <a:extLst>
              <a:ext uri="{FF2B5EF4-FFF2-40B4-BE49-F238E27FC236}">
                <a16:creationId xmlns:a16="http://schemas.microsoft.com/office/drawing/2014/main" id="{9B96A0DB-B625-7763-47F9-2BAE5B81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3513" r="5209" b="18343"/>
          <a:stretch>
            <a:fillRect/>
          </a:stretch>
        </p:blipFill>
        <p:spPr bwMode="auto">
          <a:xfrm>
            <a:off x="5436096" y="0"/>
            <a:ext cx="3059112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 descr="A">
            <a:extLst>
              <a:ext uri="{FF2B5EF4-FFF2-40B4-BE49-F238E27FC236}">
                <a16:creationId xmlns:a16="http://schemas.microsoft.com/office/drawing/2014/main" id="{B8152BBC-5507-2160-7917-FCD71A1B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3711" r="8521" b="23929"/>
          <a:stretch>
            <a:fillRect/>
          </a:stretch>
        </p:blipFill>
        <p:spPr bwMode="auto">
          <a:xfrm>
            <a:off x="985838" y="3689350"/>
            <a:ext cx="30972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3" descr="A">
            <a:extLst>
              <a:ext uri="{FF2B5EF4-FFF2-40B4-BE49-F238E27FC236}">
                <a16:creationId xmlns:a16="http://schemas.microsoft.com/office/drawing/2014/main" id="{1668D9B9-674A-178B-4779-A853BC06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-9367" r="5713" b="42665"/>
          <a:stretch>
            <a:fillRect/>
          </a:stretch>
        </p:blipFill>
        <p:spPr bwMode="auto">
          <a:xfrm>
            <a:off x="5436096" y="3567711"/>
            <a:ext cx="323253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CasellaDiTesto 1">
            <a:extLst>
              <a:ext uri="{FF2B5EF4-FFF2-40B4-BE49-F238E27FC236}">
                <a16:creationId xmlns:a16="http://schemas.microsoft.com/office/drawing/2014/main" id="{89A328BB-7AFE-6A4F-9B10-2792AF36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924175"/>
            <a:ext cx="2233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i="1">
                <a:latin typeface="Times New Roman" panose="02020603050405020304" pitchFamily="18" charset="0"/>
              </a:rPr>
              <a:t>A. fumigatus</a:t>
            </a:r>
          </a:p>
        </p:txBody>
      </p:sp>
      <p:sp>
        <p:nvSpPr>
          <p:cNvPr id="121862" name="CasellaDiTesto 2">
            <a:extLst>
              <a:ext uri="{FF2B5EF4-FFF2-40B4-BE49-F238E27FC236}">
                <a16:creationId xmlns:a16="http://schemas.microsoft.com/office/drawing/2014/main" id="{9C0D3C22-4F80-9439-5272-C97B0999A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573463"/>
            <a:ext cx="1439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i="1" dirty="0" err="1">
                <a:latin typeface="Times New Roman" panose="02020603050405020304" pitchFamily="18" charset="0"/>
              </a:rPr>
              <a:t>A.niger</a:t>
            </a:r>
            <a:endParaRPr lang="it-IT" altLang="it-IT" sz="28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>
            <a:extLst>
              <a:ext uri="{FF2B5EF4-FFF2-40B4-BE49-F238E27FC236}">
                <a16:creationId xmlns:a16="http://schemas.microsoft.com/office/drawing/2014/main" id="{F5EAD66A-28B2-FEE3-BD5C-251488937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77724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Trasmissione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12C43951-9B9C-4CF5-920F-BA2683B1E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38" y="620688"/>
            <a:ext cx="9128124" cy="5951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Propagazione dei conidi attraverso l’</a:t>
            </a:r>
            <a:r>
              <a:rPr lang="it-IT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aria: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metro cubo di aria contiene da 1 a 20 spore.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Inalazione di cellule fungine 6.10</a:t>
            </a:r>
            <a:r>
              <a:rPr lang="it-IT" alt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/die (8% </a:t>
            </a:r>
            <a:r>
              <a:rPr lang="it-IT" alt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conidi aspergillari, dopo essere stati inalati, arrivano alle basse vie aeree e germinano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780ED6-3B5B-28E6-1E76-6DE058BE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di virulenza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BED492-1AA0-F3B9-677D-00B3C4645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Produzione di tossine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invasione vascolare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resistenza agli antifungini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7356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948B8A-7290-B00B-315D-29D9908B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088"/>
            <a:ext cx="8229600" cy="1143000"/>
          </a:xfrm>
        </p:spPr>
        <p:txBody>
          <a:bodyPr/>
          <a:lstStyle/>
          <a:p>
            <a:pPr algn="l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Malattie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CB069-6BAF-F4A7-7979-7971CF0F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0298"/>
            <a:ext cx="8229600" cy="485740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defRPr/>
            </a:pPr>
            <a:r>
              <a:rPr kumimoji="0" lang="it-IT" altLang="it-IT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Aspergilloma</a:t>
            </a:r>
            <a:r>
              <a:rPr kumimoji="0" lang="it-IT" altLang="it-IT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si instaura in una cavità polmonare preesistente quale </a:t>
            </a:r>
            <a:r>
              <a:rPr lang="it-IT" altLang="it-IT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caverna tubercolare o nelle cavità nasali.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Otomicosi od otiti esterne</a:t>
            </a: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b="1" u="sng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</a:t>
            </a:r>
            <a:r>
              <a:rPr kumimoji="0" lang="it-IT" altLang="it-IT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orme cutanee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sia primarie che secondari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2400" kern="12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invasiva: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sviluppa soprattutto in pazienti immunodepressi. Forma rara nel paziente immunocompetente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Aspergillosi broncopolmonare primaria allergica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soggetti precedentemente sensibilizzati che vengano a contatto con i conidi aspergillari. Il danno tissutale è riferibile alla reazione immunitaria dell’</a:t>
            </a:r>
            <a:r>
              <a:rPr lang="it-IT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ospite</a:t>
            </a:r>
            <a:endParaRPr lang="it-IT" altLang="it-IT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5170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DBFA3D-34E8-8F34-035F-3FD3AA3FD747}"/>
              </a:ext>
            </a:extLst>
          </p:cNvPr>
          <p:cNvSpPr txBox="1"/>
          <p:nvPr/>
        </p:nvSpPr>
        <p:spPr>
          <a:xfrm>
            <a:off x="539552" y="620688"/>
            <a:ext cx="45720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Cryptococcus</a:t>
            </a:r>
            <a:r>
              <a:rPr kumimoji="0" lang="it-IT" alt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spp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altLang="it-IT" sz="28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altLang="it-IT" sz="28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Lievito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Capsulato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ambientale</a:t>
            </a:r>
          </a:p>
        </p:txBody>
      </p:sp>
    </p:spTree>
    <p:extLst>
      <p:ext uri="{BB962C8B-B14F-4D97-AF65-F5344CB8AC3E}">
        <p14:creationId xmlns:p14="http://schemas.microsoft.com/office/powerpoint/2010/main" val="2824251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>
            <a:extLst>
              <a:ext uri="{FF2B5EF4-FFF2-40B4-BE49-F238E27FC236}">
                <a16:creationId xmlns:a16="http://schemas.microsoft.com/office/drawing/2014/main" id="{2633727A-6C21-DBAB-BAD9-0E39B2973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218487" cy="5792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endParaRPr lang="it-IT" altLang="it-IT" sz="2000" dirty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Trasmissione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avviene principalmente per inalazione di cellule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lievitiformi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principalmente presenti negli escrementi di piccione. </a:t>
            </a:r>
            <a:endParaRPr lang="it-IT" altLang="it-IT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000" dirty="0"/>
              <a:t> </a:t>
            </a:r>
            <a:endParaRPr lang="it-IT" altLang="it-IT" sz="2000" b="1" dirty="0"/>
          </a:p>
        </p:txBody>
      </p:sp>
      <p:pic>
        <p:nvPicPr>
          <p:cNvPr id="128002" name="Picture 3" descr="storia naturale c">
            <a:extLst>
              <a:ext uri="{FF2B5EF4-FFF2-40B4-BE49-F238E27FC236}">
                <a16:creationId xmlns:a16="http://schemas.microsoft.com/office/drawing/2014/main" id="{B8473539-F8A2-86D6-C838-56FD43EF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9625" r="5789" b="12804"/>
          <a:stretch>
            <a:fillRect/>
          </a:stretch>
        </p:blipFill>
        <p:spPr bwMode="auto">
          <a:xfrm>
            <a:off x="2267744" y="2132856"/>
            <a:ext cx="40227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053B2158-9FAD-D82B-2880-E67E0CAE2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424862" cy="55054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di virulenza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capsula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polisaccaridica inibisce la fagocitosi da parte dei macrofagi alveolari.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ja-JP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costituita da mucopolisaccaridi acidi:</a:t>
            </a:r>
          </a:p>
          <a:p>
            <a:pPr algn="just" eaLnBrk="1" hangingPunct="1">
              <a:buFontTx/>
              <a:buNone/>
              <a:defRPr/>
            </a:pP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Glucuronoxilomannano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Galattoxilomannano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,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Mannoproteine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it-IT" alt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capacità di crescere a 37°C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it-IT" altLang="it-I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49" name="Object 4">
            <a:extLst>
              <a:ext uri="{FF2B5EF4-FFF2-40B4-BE49-F238E27FC236}">
                <a16:creationId xmlns:a16="http://schemas.microsoft.com/office/drawing/2014/main" id="{0E8A4086-6F9D-5A1B-0F0A-10461AE0E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827866"/>
              </p:ext>
            </p:extLst>
          </p:nvPr>
        </p:nvGraphicFramePr>
        <p:xfrm>
          <a:off x="978426" y="2667000"/>
          <a:ext cx="16414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4500" imgH="412750" progId="Photoshop.Image.7">
                  <p:embed/>
                </p:oleObj>
              </mc:Choice>
              <mc:Fallback>
                <p:oleObj name="Image" r:id="rId3" imgW="444500" imgH="412750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426" y="2667000"/>
                        <a:ext cx="1641475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0" name="Object 5">
            <a:extLst>
              <a:ext uri="{FF2B5EF4-FFF2-40B4-BE49-F238E27FC236}">
                <a16:creationId xmlns:a16="http://schemas.microsoft.com/office/drawing/2014/main" id="{3B63B3E4-92E4-DD44-8470-0E1459FBB1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468522"/>
              </p:ext>
            </p:extLst>
          </p:nvPr>
        </p:nvGraphicFramePr>
        <p:xfrm>
          <a:off x="6347545" y="2486860"/>
          <a:ext cx="1798637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711200" imgH="698500" progId="Photoshop.Image.7">
                  <p:embed/>
                </p:oleObj>
              </mc:Choice>
              <mc:Fallback>
                <p:oleObj name="Image" r:id="rId5" imgW="711200" imgH="698500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7545" y="2486860"/>
                        <a:ext cx="1798637" cy="176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1" name="Line 6">
            <a:extLst>
              <a:ext uri="{FF2B5EF4-FFF2-40B4-BE49-F238E27FC236}">
                <a16:creationId xmlns:a16="http://schemas.microsoft.com/office/drawing/2014/main" id="{C58BAE09-2EEA-16F1-9C72-2D499BEAF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2847" y="2996927"/>
            <a:ext cx="1296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cs typeface="Times New Roman" panose="02020603050405020304" pitchFamily="18" charset="0"/>
            </a:endParaRPr>
          </a:p>
        </p:txBody>
      </p:sp>
      <p:sp>
        <p:nvSpPr>
          <p:cNvPr id="130052" name="Line 7">
            <a:extLst>
              <a:ext uri="{FF2B5EF4-FFF2-40B4-BE49-F238E27FC236}">
                <a16:creationId xmlns:a16="http://schemas.microsoft.com/office/drawing/2014/main" id="{4B515CB8-BABD-AFAA-5071-8BDB35598A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3159" y="3212827"/>
            <a:ext cx="1296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cs typeface="Times New Roman" panose="02020603050405020304" pitchFamily="18" charset="0"/>
            </a:endParaRPr>
          </a:p>
        </p:txBody>
      </p:sp>
      <p:sp>
        <p:nvSpPr>
          <p:cNvPr id="130053" name="Text Box 9">
            <a:extLst>
              <a:ext uri="{FF2B5EF4-FFF2-40B4-BE49-F238E27FC236}">
                <a16:creationId xmlns:a16="http://schemas.microsoft.com/office/drawing/2014/main" id="{020771DA-7590-9E73-B05D-3F899F3D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15665"/>
            <a:ext cx="7632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che influenzano la dimensione della capsula in </a:t>
            </a:r>
            <a:r>
              <a:rPr lang="it-IT" alt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Cryptococcus</a:t>
            </a:r>
            <a:r>
              <a:rPr lang="it-IT" alt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neoformans</a:t>
            </a:r>
            <a:endParaRPr lang="it-IT" alt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54" name="Text Box 10">
            <a:extLst>
              <a:ext uri="{FF2B5EF4-FFF2-40B4-BE49-F238E27FC236}">
                <a16:creationId xmlns:a16="http://schemas.microsoft.com/office/drawing/2014/main" id="{A4756922-684D-3CA2-B13A-9B553F42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497" y="1699940"/>
            <a:ext cx="41052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inducenti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infezione (</a:t>
            </a:r>
            <a:r>
              <a:rPr lang="it-IT" alt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vivo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pH basico - CO2 </a:t>
            </a:r>
          </a:p>
        </p:txBody>
      </p:sp>
      <p:sp>
        <p:nvSpPr>
          <p:cNvPr id="130055" name="Rectangle 11">
            <a:extLst>
              <a:ext uri="{FF2B5EF4-FFF2-40B4-BE49-F238E27FC236}">
                <a16:creationId xmlns:a16="http://schemas.microsoft.com/office/drawing/2014/main" id="{9C8CCED0-F168-AE20-26AF-BBCBC52BC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4353026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Condizioni repressive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Riproduzione in coltura(</a:t>
            </a:r>
            <a:r>
              <a:rPr lang="it-IT" alt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vitro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glucosio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AB9C4E77-6C34-C651-A9CE-4257671DE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Malattie</a:t>
            </a: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00D82137-CA70-89C8-3159-5EE0A7F11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7772400" cy="3886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it-IT" altLang="it-IT" sz="3500" dirty="0"/>
              <a:t>	</a:t>
            </a:r>
          </a:p>
          <a:p>
            <a:pPr algn="just" eaLnBrk="1" hangingPunct="1">
              <a:buFontTx/>
              <a:buNone/>
            </a:pPr>
            <a:r>
              <a:rPr lang="it-IT" altLang="it-IT" sz="3500" dirty="0"/>
              <a:t>	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polmonare primaria </a:t>
            </a:r>
          </a:p>
          <a:p>
            <a:pPr algn="just" eaLnBrk="1" hangingPunct="1"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-encefalite </a:t>
            </a:r>
          </a:p>
          <a:p>
            <a:pPr algn="just" eaLnBrk="1" hangingPunct="1">
              <a:buFontTx/>
              <a:buNone/>
            </a:pPr>
            <a:r>
              <a:rPr lang="it-IT" altLang="it-IT" sz="2000" dirty="0"/>
              <a:t>	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4">
            <a:extLst>
              <a:ext uri="{FF2B5EF4-FFF2-40B4-BE49-F238E27FC236}">
                <a16:creationId xmlns:a16="http://schemas.microsoft.com/office/drawing/2014/main" id="{98B5459B-0DBE-E0D3-9B07-30DD14EBF1C1}"/>
              </a:ext>
            </a:extLst>
          </p:cNvPr>
          <p:cNvGrpSpPr>
            <a:grpSpLocks/>
          </p:cNvGrpSpPr>
          <p:nvPr/>
        </p:nvGrpSpPr>
        <p:grpSpPr bwMode="auto">
          <a:xfrm>
            <a:off x="18728" y="1124744"/>
            <a:ext cx="9144000" cy="4794250"/>
            <a:chOff x="0" y="1108"/>
            <a:chExt cx="5760" cy="3020"/>
          </a:xfrm>
        </p:grpSpPr>
        <p:pic>
          <p:nvPicPr>
            <p:cNvPr id="52227" name="Picture 5">
              <a:extLst>
                <a:ext uri="{FF2B5EF4-FFF2-40B4-BE49-F238E27FC236}">
                  <a16:creationId xmlns:a16="http://schemas.microsoft.com/office/drawing/2014/main" id="{A12CC15E-6BD5-9D48-C08D-C94A50EC9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"/>
              <a:ext cx="5760" cy="3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8" name="Rectangle 6">
              <a:extLst>
                <a:ext uri="{FF2B5EF4-FFF2-40B4-BE49-F238E27FC236}">
                  <a16:creationId xmlns:a16="http://schemas.microsoft.com/office/drawing/2014/main" id="{D8622E0E-5F57-1074-CB64-80AFD32C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1108"/>
              <a:ext cx="657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2226" name="CasellaDiTesto 4">
            <a:extLst>
              <a:ext uri="{FF2B5EF4-FFF2-40B4-BE49-F238E27FC236}">
                <a16:creationId xmlns:a16="http://schemas.microsoft.com/office/drawing/2014/main" id="{475D9ACE-3D83-F7C5-7F1B-246A3B347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8" y="89887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sono importanti i funghi?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Funghi usati nell’</a:t>
            </a:r>
            <a:r>
              <a:rPr lang="it-IT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 farmaceutica</a:t>
            </a:r>
            <a:endParaRPr lang="it-IT" alt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02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Titolo 1">
            <a:extLst>
              <a:ext uri="{FF2B5EF4-FFF2-40B4-BE49-F238E27FC236}">
                <a16:creationId xmlns:a16="http://schemas.microsoft.com/office/drawing/2014/main" id="{C5A9F12B-A991-BE87-BE23-CCE54C0147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0063" y="500063"/>
            <a:ext cx="8229600" cy="785812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Patogeni primari: i </a:t>
            </a:r>
            <a:r>
              <a:rPr lang="it-IT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Dermatofiti</a:t>
            </a:r>
          </a:p>
        </p:txBody>
      </p:sp>
      <p:sp>
        <p:nvSpPr>
          <p:cNvPr id="136194" name="Segnaposto contenuto 2">
            <a:extLst>
              <a:ext uri="{FF2B5EF4-FFF2-40B4-BE49-F238E27FC236}">
                <a16:creationId xmlns:a16="http://schemas.microsoft.com/office/drawing/2014/main" id="{8066C625-E1DC-8F09-D593-295856C5B41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412875"/>
            <a:ext cx="8229600" cy="4643438"/>
          </a:xfrm>
        </p:spPr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Miceti filamentosi settati</a:t>
            </a:r>
          </a:p>
        </p:txBody>
      </p:sp>
      <p:pic>
        <p:nvPicPr>
          <p:cNvPr id="136195" name="Immagine 5" descr="microsporum.jpg">
            <a:extLst>
              <a:ext uri="{FF2B5EF4-FFF2-40B4-BE49-F238E27FC236}">
                <a16:creationId xmlns:a16="http://schemas.microsoft.com/office/drawing/2014/main" id="{69D71108-AFAD-6F36-1BA9-EB118447B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786188"/>
            <a:ext cx="15001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Immagine 3" descr="trichop.jpg">
            <a:extLst>
              <a:ext uri="{FF2B5EF4-FFF2-40B4-BE49-F238E27FC236}">
                <a16:creationId xmlns:a16="http://schemas.microsoft.com/office/drawing/2014/main" id="{9E55BF33-4552-E096-5E0A-E846060C1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214563"/>
            <a:ext cx="15001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Immagine 3" descr="epyder.jpg">
            <a:extLst>
              <a:ext uri="{FF2B5EF4-FFF2-40B4-BE49-F238E27FC236}">
                <a16:creationId xmlns:a16="http://schemas.microsoft.com/office/drawing/2014/main" id="{293B41F4-07C1-B984-53A9-495458B20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5214938"/>
            <a:ext cx="1714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CasellaDiTesto 7">
            <a:extLst>
              <a:ext uri="{FF2B5EF4-FFF2-40B4-BE49-F238E27FC236}">
                <a16:creationId xmlns:a16="http://schemas.microsoft.com/office/drawing/2014/main" id="{93AA0388-9241-F81F-4014-464240764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214813"/>
            <a:ext cx="1479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Microsporum</a:t>
            </a:r>
          </a:p>
        </p:txBody>
      </p:sp>
      <p:sp>
        <p:nvSpPr>
          <p:cNvPr id="136199" name="CasellaDiTesto 8">
            <a:extLst>
              <a:ext uri="{FF2B5EF4-FFF2-40B4-BE49-F238E27FC236}">
                <a16:creationId xmlns:a16="http://schemas.microsoft.com/office/drawing/2014/main" id="{56C0916B-B33F-A755-23AC-EB9F130DD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643188"/>
            <a:ext cx="147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Trichophyton</a:t>
            </a:r>
          </a:p>
        </p:txBody>
      </p:sp>
      <p:sp>
        <p:nvSpPr>
          <p:cNvPr id="136200" name="CasellaDiTesto 9">
            <a:extLst>
              <a:ext uri="{FF2B5EF4-FFF2-40B4-BE49-F238E27FC236}">
                <a16:creationId xmlns:a16="http://schemas.microsoft.com/office/drawing/2014/main" id="{BE2B67F1-B9EB-C1E3-9363-FA69347D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5715000"/>
            <a:ext cx="1774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Epidermophyton</a:t>
            </a:r>
          </a:p>
        </p:txBody>
      </p:sp>
      <p:pic>
        <p:nvPicPr>
          <p:cNvPr id="136201" name="Immagine 9" descr="genere tricho.jpg">
            <a:extLst>
              <a:ext uri="{FF2B5EF4-FFF2-40B4-BE49-F238E27FC236}">
                <a16:creationId xmlns:a16="http://schemas.microsoft.com/office/drawing/2014/main" id="{E3B13093-FDDA-1226-AB1D-6F89A9A56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214563"/>
            <a:ext cx="1428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Immagine 10" descr="genere micro.jpg">
            <a:extLst>
              <a:ext uri="{FF2B5EF4-FFF2-40B4-BE49-F238E27FC236}">
                <a16:creationId xmlns:a16="http://schemas.microsoft.com/office/drawing/2014/main" id="{C2B7078B-1EC9-3D83-C836-CFB90E527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786188"/>
            <a:ext cx="135731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CasellaDiTesto 11">
            <a:extLst>
              <a:ext uri="{FF2B5EF4-FFF2-40B4-BE49-F238E27FC236}">
                <a16:creationId xmlns:a16="http://schemas.microsoft.com/office/drawing/2014/main" id="{C7E93603-D643-F152-E9C0-42ED8A210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6604000"/>
            <a:ext cx="37147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050" dirty="0">
                <a:ea typeface="+mn-ea"/>
                <a:cs typeface="Times New Roman" panose="02020603050405020304" pitchFamily="18" charset="0"/>
              </a:rPr>
              <a:t>(Trattato di dermatologia, 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Giannetti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, 2001) </a:t>
            </a:r>
          </a:p>
        </p:txBody>
      </p:sp>
      <p:pic>
        <p:nvPicPr>
          <p:cNvPr id="136204" name="Immagine 12" descr="gene epider.jpg">
            <a:extLst>
              <a:ext uri="{FF2B5EF4-FFF2-40B4-BE49-F238E27FC236}">
                <a16:creationId xmlns:a16="http://schemas.microsoft.com/office/drawing/2014/main" id="{915241F1-66F0-DB28-D855-BD4676EF7F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5286375"/>
            <a:ext cx="13573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5" name="Immagine 15" descr="col t.jpg">
            <a:extLst>
              <a:ext uri="{FF2B5EF4-FFF2-40B4-BE49-F238E27FC236}">
                <a16:creationId xmlns:a16="http://schemas.microsoft.com/office/drawing/2014/main" id="{CF2FD8DB-7F55-3D8A-3FC3-CDE216971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928813"/>
            <a:ext cx="2714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Immagine 16" descr="col m.jpg">
            <a:extLst>
              <a:ext uri="{FF2B5EF4-FFF2-40B4-BE49-F238E27FC236}">
                <a16:creationId xmlns:a16="http://schemas.microsoft.com/office/drawing/2014/main" id="{49A15517-13F9-1E9D-CB5B-5FCCB21D4D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714750"/>
            <a:ext cx="27146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7" name="Immagine 17" descr="col e.jpg">
            <a:extLst>
              <a:ext uri="{FF2B5EF4-FFF2-40B4-BE49-F238E27FC236}">
                <a16:creationId xmlns:a16="http://schemas.microsoft.com/office/drawing/2014/main" id="{93A82378-3AC5-569D-8B7A-9B28DCBEB0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286375"/>
            <a:ext cx="14287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ttangolo 2">
            <a:extLst>
              <a:ext uri="{FF2B5EF4-FFF2-40B4-BE49-F238E27FC236}">
                <a16:creationId xmlns:a16="http://schemas.microsoft.com/office/drawing/2014/main" id="{273B24C6-2444-422B-5AE1-78F65DBDC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5357813"/>
            <a:ext cx="922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Geofili</a:t>
            </a:r>
          </a:p>
        </p:txBody>
      </p:sp>
      <p:sp>
        <p:nvSpPr>
          <p:cNvPr id="138242" name="Rettangolo 3">
            <a:extLst>
              <a:ext uri="{FF2B5EF4-FFF2-40B4-BE49-F238E27FC236}">
                <a16:creationId xmlns:a16="http://schemas.microsoft.com/office/drawing/2014/main" id="{4F2151C1-B6C0-FD0C-3596-4F999E6A5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214563"/>
            <a:ext cx="909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Zoofili</a:t>
            </a:r>
          </a:p>
        </p:txBody>
      </p:sp>
      <p:sp>
        <p:nvSpPr>
          <p:cNvPr id="138243" name="Rettangolo 4">
            <a:extLst>
              <a:ext uri="{FF2B5EF4-FFF2-40B4-BE49-F238E27FC236}">
                <a16:creationId xmlns:a16="http://schemas.microsoft.com/office/drawing/2014/main" id="{296DC738-D6A6-256F-ECCE-B1DDDF1C1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716338"/>
            <a:ext cx="1403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Antropofili</a:t>
            </a:r>
          </a:p>
        </p:txBody>
      </p:sp>
      <p:sp>
        <p:nvSpPr>
          <p:cNvPr id="138244" name="CasellaDiTesto 6">
            <a:extLst>
              <a:ext uri="{FF2B5EF4-FFF2-40B4-BE49-F238E27FC236}">
                <a16:creationId xmlns:a16="http://schemas.microsoft.com/office/drawing/2014/main" id="{9755C89A-E06F-3560-05CB-0B384E928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913" y="5286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it-IT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247" name="CasellaDiTesto 9">
            <a:extLst>
              <a:ext uri="{FF2B5EF4-FFF2-40B4-BE49-F238E27FC236}">
                <a16:creationId xmlns:a16="http://schemas.microsoft.com/office/drawing/2014/main" id="{87A5D70D-C2D3-D95D-A555-431E9986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338" y="2133600"/>
            <a:ext cx="1977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Microsporum canis</a:t>
            </a:r>
          </a:p>
        </p:txBody>
      </p:sp>
      <p:pic>
        <p:nvPicPr>
          <p:cNvPr id="138248" name="Immagine 3" descr="dermatofiti antropofili power point.jpg">
            <a:extLst>
              <a:ext uri="{FF2B5EF4-FFF2-40B4-BE49-F238E27FC236}">
                <a16:creationId xmlns:a16="http://schemas.microsoft.com/office/drawing/2014/main" id="{1A3D4F3E-5401-CB4D-B437-A023A32E4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45" y="2051406"/>
            <a:ext cx="3885955" cy="32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9" name="Rettangolo 12">
            <a:extLst>
              <a:ext uri="{FF2B5EF4-FFF2-40B4-BE49-F238E27FC236}">
                <a16:creationId xmlns:a16="http://schemas.microsoft.com/office/drawing/2014/main" id="{02C626ED-32AA-0114-752E-636958687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500063"/>
            <a:ext cx="5296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Trasmissione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13D110-88BC-F260-C872-C7FF9F438C88}"/>
              </a:ext>
            </a:extLst>
          </p:cNvPr>
          <p:cNvSpPr txBox="1"/>
          <p:nvPr/>
        </p:nvSpPr>
        <p:spPr>
          <a:xfrm>
            <a:off x="5352577" y="5387493"/>
            <a:ext cx="379142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050" dirty="0">
                <a:ea typeface="+mn-ea"/>
                <a:cs typeface="Times New Roman" panose="02020603050405020304" pitchFamily="18" charset="0"/>
              </a:rPr>
              <a:t>(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Fazii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 P. Dermatofiti e 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dermatofitosi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, Caleidoscopio italiano, 2002)</a:t>
            </a:r>
          </a:p>
        </p:txBody>
      </p:sp>
      <p:sp>
        <p:nvSpPr>
          <p:cNvPr id="138251" name="Text Box 17">
            <a:extLst>
              <a:ext uri="{FF2B5EF4-FFF2-40B4-BE49-F238E27FC236}">
                <a16:creationId xmlns:a16="http://schemas.microsoft.com/office/drawing/2014/main" id="{8C18D076-5217-C7D5-4228-4F1F6AE89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565400"/>
            <a:ext cx="2939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Trichophyton mentagrophytes</a:t>
            </a:r>
          </a:p>
        </p:txBody>
      </p:sp>
      <p:sp>
        <p:nvSpPr>
          <p:cNvPr id="138252" name="Text Box 18">
            <a:extLst>
              <a:ext uri="{FF2B5EF4-FFF2-40B4-BE49-F238E27FC236}">
                <a16:creationId xmlns:a16="http://schemas.microsoft.com/office/drawing/2014/main" id="{BC5765F2-B19A-A44E-57E4-20DFB3A44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3714750"/>
            <a:ext cx="2166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Trichophyton rubrum</a:t>
            </a:r>
          </a:p>
        </p:txBody>
      </p:sp>
      <p:sp>
        <p:nvSpPr>
          <p:cNvPr id="138253" name="Text Box 19">
            <a:extLst>
              <a:ext uri="{FF2B5EF4-FFF2-40B4-BE49-F238E27FC236}">
                <a16:creationId xmlns:a16="http://schemas.microsoft.com/office/drawing/2014/main" id="{29A94451-7057-369A-97EE-7B30ACBB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4143375"/>
            <a:ext cx="2384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Trichophyton tonsurans</a:t>
            </a:r>
          </a:p>
        </p:txBody>
      </p:sp>
      <p:sp>
        <p:nvSpPr>
          <p:cNvPr id="138254" name="Text Box 20">
            <a:extLst>
              <a:ext uri="{FF2B5EF4-FFF2-40B4-BE49-F238E27FC236}">
                <a16:creationId xmlns:a16="http://schemas.microsoft.com/office/drawing/2014/main" id="{64E071CF-957D-6DB7-5C49-088B59BAE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373688"/>
            <a:ext cx="2298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Microsporum gypseum</a:t>
            </a:r>
          </a:p>
        </p:txBody>
      </p:sp>
      <p:sp>
        <p:nvSpPr>
          <p:cNvPr id="138255" name="Text Box 21">
            <a:extLst>
              <a:ext uri="{FF2B5EF4-FFF2-40B4-BE49-F238E27FC236}">
                <a16:creationId xmlns:a16="http://schemas.microsoft.com/office/drawing/2014/main" id="{7165AB50-A540-8290-F4E3-85584E5E8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572000"/>
            <a:ext cx="27174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Epidermophyton floccosum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ttangolo 1">
            <a:extLst>
              <a:ext uri="{FF2B5EF4-FFF2-40B4-BE49-F238E27FC236}">
                <a16:creationId xmlns:a16="http://schemas.microsoft.com/office/drawing/2014/main" id="{42762CD3-0713-D0A3-C8C3-CA9D5D6D5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214313"/>
            <a:ext cx="5544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Fattori di virulenza</a:t>
            </a:r>
          </a:p>
        </p:txBody>
      </p:sp>
      <p:sp>
        <p:nvSpPr>
          <p:cNvPr id="95234" name="Rettangolo 2">
            <a:extLst>
              <a:ext uri="{FF2B5EF4-FFF2-40B4-BE49-F238E27FC236}">
                <a16:creationId xmlns:a16="http://schemas.microsoft.com/office/drawing/2014/main" id="{F4B34672-AC3C-2B07-B00E-AF431E1AE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46" y="926425"/>
            <a:ext cx="4611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>
                <a:cs typeface="Times New Roman" panose="02020603050405020304" pitchFamily="18" charset="0"/>
              </a:rPr>
              <a:t>Miceti </a:t>
            </a:r>
            <a:r>
              <a:rPr lang="it-IT" sz="2400" dirty="0" err="1">
                <a:cs typeface="Times New Roman" panose="02020603050405020304" pitchFamily="18" charset="0"/>
              </a:rPr>
              <a:t>cheratinofili</a:t>
            </a:r>
            <a:endParaRPr lang="it-IT" sz="2400" dirty="0">
              <a:cs typeface="Times New Roman" panose="02020603050405020304" pitchFamily="18" charset="0"/>
            </a:endParaRPr>
          </a:p>
        </p:txBody>
      </p:sp>
      <p:pic>
        <p:nvPicPr>
          <p:cNvPr id="140291" name="Immagine 5" descr="titolo mecca d'azione.jpg">
            <a:extLst>
              <a:ext uri="{FF2B5EF4-FFF2-40B4-BE49-F238E27FC236}">
                <a16:creationId xmlns:a16="http://schemas.microsoft.com/office/drawing/2014/main" id="{E80CBA55-14E1-4AAD-082E-4F380F19F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428750"/>
            <a:ext cx="40005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Immagine 3" descr="meccanismo d'azione patgena.jpg">
            <a:extLst>
              <a:ext uri="{FF2B5EF4-FFF2-40B4-BE49-F238E27FC236}">
                <a16:creationId xmlns:a16="http://schemas.microsoft.com/office/drawing/2014/main" id="{AF105916-73BE-6FCE-EB19-49AF70A3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00313"/>
            <a:ext cx="8358188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0CE67B-D0A2-48E7-DE90-C98A5E75CB79}"/>
              </a:ext>
            </a:extLst>
          </p:cNvPr>
          <p:cNvSpPr txBox="1"/>
          <p:nvPr/>
        </p:nvSpPr>
        <p:spPr>
          <a:xfrm>
            <a:off x="7500938" y="6604000"/>
            <a:ext cx="122501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dirty="0">
                <a:ea typeface="+mn-ea"/>
                <a:cs typeface="Times New Roman" panose="02020603050405020304" pitchFamily="18" charset="0"/>
              </a:rPr>
              <a:t>(Baldo 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et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 al., 2010)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CasellaDiTesto 1">
            <a:extLst>
              <a:ext uri="{FF2B5EF4-FFF2-40B4-BE49-F238E27FC236}">
                <a16:creationId xmlns:a16="http://schemas.microsoft.com/office/drawing/2014/main" id="{2D6C9768-2902-A604-B7EA-9D13A347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568232"/>
            <a:ext cx="2544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Dermatofitosi</a:t>
            </a: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tigne della cute glabra</a:t>
            </a:r>
          </a:p>
        </p:txBody>
      </p:sp>
      <p:sp>
        <p:nvSpPr>
          <p:cNvPr id="97285" name="Rettangolo 6">
            <a:extLst>
              <a:ext uri="{FF2B5EF4-FFF2-40B4-BE49-F238E27FC236}">
                <a16:creationId xmlns:a16="http://schemas.microsoft.com/office/drawing/2014/main" id="{389855A6-FF2B-8348-7C99-F7B05DADC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5750"/>
            <a:ext cx="416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cs typeface="Times New Roman" panose="02020603050405020304" pitchFamily="18" charset="0"/>
              </a:rPr>
              <a:t>Malattie</a:t>
            </a:r>
          </a:p>
        </p:txBody>
      </p:sp>
      <p:sp>
        <p:nvSpPr>
          <p:cNvPr id="142345" name="CasellaDiTesto 11">
            <a:extLst>
              <a:ext uri="{FF2B5EF4-FFF2-40B4-BE49-F238E27FC236}">
                <a16:creationId xmlns:a16="http://schemas.microsoft.com/office/drawing/2014/main" id="{097E69E4-8332-AD95-B67A-3F6DE2C7E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5" y="1677616"/>
            <a:ext cx="2160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tinea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corporis,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tinea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faciei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tinea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manuum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tinea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pedis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2346" name="CasellaDiTesto 12">
            <a:extLst>
              <a:ext uri="{FF2B5EF4-FFF2-40B4-BE49-F238E27FC236}">
                <a16:creationId xmlns:a16="http://schemas.microsoft.com/office/drawing/2014/main" id="{FC2EA2A2-F3EE-71DA-5AEA-7151EF351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721" y="4730186"/>
            <a:ext cx="2524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tinea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capitis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tinea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barbae</a:t>
            </a: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CFB6A31-9DD0-B870-A250-1C9DF83DE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375" y="148384"/>
            <a:ext cx="2786113" cy="37493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1458AB-14F9-44F2-D936-E7BD0E9C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40" y="4206384"/>
            <a:ext cx="2666114" cy="2001715"/>
          </a:xfrm>
          <a:prstGeom prst="rect">
            <a:avLst/>
          </a:prstGeom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92B84D2D-FD69-66BE-7E1D-E30DAB983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560910"/>
            <a:ext cx="2986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Dermatofitosi</a:t>
            </a: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tigne degli annessi cutanei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ttangolo 1">
            <a:extLst>
              <a:ext uri="{FF2B5EF4-FFF2-40B4-BE49-F238E27FC236}">
                <a16:creationId xmlns:a16="http://schemas.microsoft.com/office/drawing/2014/main" id="{C0E556FC-A341-738B-6A57-743ACD28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9" y="163093"/>
            <a:ext cx="137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Malattie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D44747C-A01C-0BD2-BE55-8A9864724BD9}"/>
              </a:ext>
            </a:extLst>
          </p:cNvPr>
          <p:cNvSpPr/>
          <p:nvPr/>
        </p:nvSpPr>
        <p:spPr>
          <a:xfrm>
            <a:off x="5853291" y="2192883"/>
            <a:ext cx="3286125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b="1" dirty="0" err="1">
                <a:ea typeface="+mn-ea"/>
                <a:cs typeface="Times New Roman" panose="02020603050405020304" pitchFamily="18" charset="0"/>
              </a:rPr>
              <a:t>Onicomicosi</a:t>
            </a:r>
            <a:endParaRPr lang="it-IT" b="1" dirty="0">
              <a:ea typeface="+mn-ea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b="1" dirty="0" err="1">
                <a:ea typeface="+mn-ea"/>
                <a:cs typeface="Times New Roman" panose="02020603050405020304" pitchFamily="18" charset="0"/>
              </a:rPr>
              <a:t>subungueale</a:t>
            </a:r>
            <a:r>
              <a:rPr lang="it-IT" b="1" dirty="0">
                <a:ea typeface="+mn-ea"/>
                <a:cs typeface="Times New Roman" panose="02020603050405020304" pitchFamily="18" charset="0"/>
              </a:rPr>
              <a:t> disto-laterale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9956F16-6E6B-A1D5-3F0A-F714605A8651}"/>
              </a:ext>
            </a:extLst>
          </p:cNvPr>
          <p:cNvSpPr/>
          <p:nvPr/>
        </p:nvSpPr>
        <p:spPr>
          <a:xfrm>
            <a:off x="81181" y="233099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b="1" dirty="0" err="1">
                <a:ea typeface="+mn-ea"/>
                <a:cs typeface="Times New Roman" panose="02020603050405020304" pitchFamily="18" charset="0"/>
              </a:rPr>
              <a:t>Onicomicosi</a:t>
            </a:r>
            <a:r>
              <a:rPr lang="it-IT" b="1" dirty="0"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b="1" dirty="0">
                <a:ea typeface="+mn-ea"/>
                <a:cs typeface="Times New Roman" panose="02020603050405020304" pitchFamily="18" charset="0"/>
              </a:rPr>
              <a:t>bianca superficiale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04ACD33-5DB5-9593-67FB-3B7794E72273}"/>
              </a:ext>
            </a:extLst>
          </p:cNvPr>
          <p:cNvSpPr/>
          <p:nvPr/>
        </p:nvSpPr>
        <p:spPr>
          <a:xfrm>
            <a:off x="2995791" y="2192883"/>
            <a:ext cx="2533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b="1" dirty="0" err="1">
                <a:ea typeface="+mn-ea"/>
                <a:cs typeface="Times New Roman" panose="02020603050405020304" pitchFamily="18" charset="0"/>
              </a:rPr>
              <a:t>Onicomicosi</a:t>
            </a:r>
            <a:r>
              <a:rPr lang="it-IT" b="1" dirty="0"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b="1" dirty="0" err="1">
                <a:ea typeface="+mn-ea"/>
                <a:cs typeface="Times New Roman" panose="02020603050405020304" pitchFamily="18" charset="0"/>
              </a:rPr>
              <a:t>subungueale</a:t>
            </a:r>
            <a:r>
              <a:rPr lang="it-IT" b="1" dirty="0">
                <a:ea typeface="+mn-ea"/>
                <a:cs typeface="Times New Roman" panose="02020603050405020304" pitchFamily="18" charset="0"/>
              </a:rPr>
              <a:t> prossimale</a:t>
            </a:r>
          </a:p>
        </p:txBody>
      </p:sp>
      <p:pic>
        <p:nvPicPr>
          <p:cNvPr id="147461" name="Segnaposto contenuto 4" descr="onicomicosi superficiale bianca.jpg">
            <a:extLst>
              <a:ext uri="{FF2B5EF4-FFF2-40B4-BE49-F238E27FC236}">
                <a16:creationId xmlns:a16="http://schemas.microsoft.com/office/drawing/2014/main" id="{911EA075-40FA-17E1-4ABC-4B3276AE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" y="3088924"/>
            <a:ext cx="27146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Segnaposto contenuto 4" descr="onicomicosi subungueale prossimale.jpg">
            <a:extLst>
              <a:ext uri="{FF2B5EF4-FFF2-40B4-BE49-F238E27FC236}">
                <a16:creationId xmlns:a16="http://schemas.microsoft.com/office/drawing/2014/main" id="{A7480168-8FFC-6F4A-1CE0-F48919E1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678" y="3043783"/>
            <a:ext cx="28067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8564F2E-614E-B734-CC3E-C73D90F7DA28}"/>
              </a:ext>
            </a:extLst>
          </p:cNvPr>
          <p:cNvSpPr txBox="1"/>
          <p:nvPr/>
        </p:nvSpPr>
        <p:spPr>
          <a:xfrm>
            <a:off x="3108503" y="6931571"/>
            <a:ext cx="58166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050" dirty="0" err="1">
                <a:ea typeface="+mn-ea"/>
                <a:cs typeface="Times New Roman" panose="02020603050405020304" pitchFamily="18" charset="0"/>
              </a:rPr>
              <a:t>Rodgers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et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 al.,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Treating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Onychomycosis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, American Family </a:t>
            </a:r>
            <a:r>
              <a:rPr lang="it-IT" sz="1050" dirty="0" err="1">
                <a:ea typeface="+mn-ea"/>
                <a:cs typeface="Times New Roman" panose="02020603050405020304" pitchFamily="18" charset="0"/>
              </a:rPr>
              <a:t>Physician</a:t>
            </a:r>
            <a:r>
              <a:rPr lang="it-IT" sz="1050" dirty="0">
                <a:ea typeface="+mn-ea"/>
                <a:cs typeface="Times New Roman" panose="02020603050405020304" pitchFamily="18" charset="0"/>
              </a:rPr>
              <a:t> 2001, 63(4):663-673.</a:t>
            </a:r>
          </a:p>
        </p:txBody>
      </p:sp>
      <p:pic>
        <p:nvPicPr>
          <p:cNvPr id="147464" name="Immagine 12" descr="oni dis.jpg">
            <a:extLst>
              <a:ext uri="{FF2B5EF4-FFF2-40B4-BE49-F238E27FC236}">
                <a16:creationId xmlns:a16="http://schemas.microsoft.com/office/drawing/2014/main" id="{F89A7838-2063-DAFA-0986-EAA2FD21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66" y="2972346"/>
            <a:ext cx="2782887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CasellaDiTesto 2">
            <a:extLst>
              <a:ext uri="{FF2B5EF4-FFF2-40B4-BE49-F238E27FC236}">
                <a16:creationId xmlns:a16="http://schemas.microsoft.com/office/drawing/2014/main" id="{76098171-66AA-728A-F883-B8A35674A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34" y="802661"/>
            <a:ext cx="1864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Onicomicosi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olo 1">
            <a:extLst>
              <a:ext uri="{FF2B5EF4-FFF2-40B4-BE49-F238E27FC236}">
                <a16:creationId xmlns:a16="http://schemas.microsoft.com/office/drawing/2014/main" id="{16D24A7D-2B08-3A1D-0A86-DCFBCE711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85750"/>
            <a:ext cx="8229600" cy="1428750"/>
          </a:xfrm>
        </p:spPr>
        <p:txBody>
          <a:bodyPr/>
          <a:lstStyle/>
          <a:p>
            <a:pPr algn="l" eaLnBrk="1" hangingPunct="1"/>
            <a:r>
              <a:rPr lang="it-IT" altLang="it-IT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Onicomicosi</a:t>
            </a:r>
            <a:br>
              <a:rPr lang="it-IT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Distribuzione in base all’</a:t>
            </a:r>
            <a:r>
              <a:rPr lang="it-IT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endParaRPr lang="it-IT" alt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9731" name="Segnaposto contenuto 2">
            <a:extLst>
              <a:ext uri="{FF2B5EF4-FFF2-40B4-BE49-F238E27FC236}">
                <a16:creationId xmlns:a16="http://schemas.microsoft.com/office/drawing/2014/main" id="{4BED2D02-B958-589E-CB76-CE0EA27F2379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 2" charset="0"/>
              <a:buNone/>
              <a:defRPr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1555" name="Grafico 3">
            <a:extLst>
              <a:ext uri="{FF2B5EF4-FFF2-40B4-BE49-F238E27FC236}">
                <a16:creationId xmlns:a16="http://schemas.microsoft.com/office/drawing/2014/main" id="{290FE5D1-B84A-A67A-97A4-296C91A1F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808016"/>
              </p:ext>
            </p:extLst>
          </p:nvPr>
        </p:nvGraphicFramePr>
        <p:xfrm>
          <a:off x="571500" y="2000250"/>
          <a:ext cx="7715250" cy="43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032750" imgH="4540250" progId="Excel.Chart.8">
                  <p:embed/>
                </p:oleObj>
              </mc:Choice>
              <mc:Fallback>
                <p:oleObj r:id="rId3" imgW="8032750" imgH="4540250" progId="Excel.Chart.8">
                  <p:embed/>
                  <p:pic>
                    <p:nvPicPr>
                      <p:cNvPr id="0" name="Grafico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000250"/>
                        <a:ext cx="7715250" cy="43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1556" name="Immagine 4" descr="b.jpg">
            <a:extLst>
              <a:ext uri="{FF2B5EF4-FFF2-40B4-BE49-F238E27FC236}">
                <a16:creationId xmlns:a16="http://schemas.microsoft.com/office/drawing/2014/main" id="{74813F96-95F4-FE69-65A8-E14FFBBD2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6286500"/>
            <a:ext cx="12287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Immagine 5" descr="c.jpg">
            <a:extLst>
              <a:ext uri="{FF2B5EF4-FFF2-40B4-BE49-F238E27FC236}">
                <a16:creationId xmlns:a16="http://schemas.microsoft.com/office/drawing/2014/main" id="{AC9CE7F1-0FB6-4313-E440-222333AE4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429375"/>
            <a:ext cx="42672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>
            <a:extLst>
              <a:ext uri="{FF2B5EF4-FFF2-40B4-BE49-F238E27FC236}">
                <a16:creationId xmlns:a16="http://schemas.microsoft.com/office/drawing/2014/main" id="{DAA8C2A1-6DC2-6766-8BEF-506CA127F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Identificazione dei dermatofiti</a:t>
            </a:r>
          </a:p>
        </p:txBody>
      </p:sp>
      <p:pic>
        <p:nvPicPr>
          <p:cNvPr id="157698" name="Picture 3" descr="26">
            <a:extLst>
              <a:ext uri="{FF2B5EF4-FFF2-40B4-BE49-F238E27FC236}">
                <a16:creationId xmlns:a16="http://schemas.microsoft.com/office/drawing/2014/main" id="{579FC14B-EE73-51BC-17C1-E95B6467D1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628775"/>
            <a:ext cx="6034087" cy="4525963"/>
          </a:xfrm>
          <a:noFill/>
        </p:spPr>
      </p:pic>
      <p:sp>
        <p:nvSpPr>
          <p:cNvPr id="157699" name="Rectangle 4">
            <a:extLst>
              <a:ext uri="{FF2B5EF4-FFF2-40B4-BE49-F238E27FC236}">
                <a16:creationId xmlns:a16="http://schemas.microsoft.com/office/drawing/2014/main" id="{5D6E607D-19BD-F395-0707-43392BF6F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205038"/>
            <a:ext cx="2808287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</a:rPr>
              <a:t>Filamentose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</a:rPr>
              <a:t>Si sviluppano lentamente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</a:rPr>
              <a:t>(5-15 giorni)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</a:rPr>
              <a:t>Aspetto farinoso o cotonoso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imes New Roman" panose="02020603050405020304" pitchFamily="18" charset="0"/>
              </a:rPr>
              <a:t>Pigmento che inizia dal retro</a:t>
            </a:r>
          </a:p>
          <a:p>
            <a:pPr eaLnBrk="1" hangingPunct="1">
              <a:spcBef>
                <a:spcPct val="50000"/>
              </a:spcBef>
            </a:pPr>
            <a:endParaRPr lang="it-IT" altLang="it-IT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4EE29ED-36FB-D896-8D15-B4B28B3E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5" y="0"/>
            <a:ext cx="8886169" cy="6858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F7C6A19-E091-33DD-4735-187FE3F75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619461"/>
            <a:ext cx="1669774" cy="23853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12A56D6-E098-7CB8-4329-1FBCECE50C12}"/>
              </a:ext>
            </a:extLst>
          </p:cNvPr>
          <p:cNvSpPr txBox="1"/>
          <p:nvPr/>
        </p:nvSpPr>
        <p:spPr>
          <a:xfrm>
            <a:off x="5004048" y="-993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Identificazione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643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BE46B9-1AE5-C61C-5DAD-D367292728A1}"/>
              </a:ext>
            </a:extLst>
          </p:cNvPr>
          <p:cNvSpPr txBox="1"/>
          <p:nvPr/>
        </p:nvSpPr>
        <p:spPr>
          <a:xfrm>
            <a:off x="71517" y="24048"/>
            <a:ext cx="778497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Perché sono importanti i funghi?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Funghi usati nella produzione di antibiotici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57B057-1F1C-F1D9-7810-BBD550D22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573800"/>
            <a:ext cx="4439768" cy="40845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4853222-1CEE-936C-05D0-43B026EFA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690467"/>
            <a:ext cx="3136927" cy="39924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A1C4F0-BE1A-6D1A-91AF-9375A40DC0E7}"/>
              </a:ext>
            </a:extLst>
          </p:cNvPr>
          <p:cNvSpPr txBox="1"/>
          <p:nvPr/>
        </p:nvSpPr>
        <p:spPr>
          <a:xfrm>
            <a:off x="71517" y="952675"/>
            <a:ext cx="9000966" cy="156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nel 1929,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leming notò, nelle  piastre contenenti  </a:t>
            </a:r>
            <a:r>
              <a:rPr lang="it-IT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sp., </a:t>
            </a:r>
            <a:r>
              <a:rPr lang="it-IT" dirty="0">
                <a:cs typeface="Times New Roman" panose="02020603050405020304" pitchFamily="18" charset="0"/>
              </a:rPr>
              <a:t>u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grande colonia di muffa attorno alla quale le colonie di </a:t>
            </a:r>
            <a:r>
              <a:rPr lang="it-IT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sp. si </a:t>
            </a:r>
            <a:r>
              <a:rPr lang="it-IT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lisero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La muffa venne identificata come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Penicillium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 "filtrati di brodo di muffa" furono chiamati "penicillina" (Fleming 1929).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egli anni '40 la penicillina era già in uso clinico regolare (Chain et al. 1940; Abraham et al. 1941)</a:t>
            </a:r>
            <a:endParaRPr lang="it-IT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F2BA48-92C8-8EF2-A9C1-8C109FE97DC3}"/>
              </a:ext>
            </a:extLst>
          </p:cNvPr>
          <p:cNvSpPr txBox="1"/>
          <p:nvPr/>
        </p:nvSpPr>
        <p:spPr>
          <a:xfrm>
            <a:off x="179512" y="260648"/>
            <a:ext cx="646246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Perché sono importanti i funghi?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Funghi presenti nel nostro microbiota.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A33400-CD74-7E1A-F60D-E8B6057B92D2}"/>
              </a:ext>
            </a:extLst>
          </p:cNvPr>
          <p:cNvSpPr txBox="1">
            <a:spLocks noChangeArrowheads="1"/>
          </p:cNvSpPr>
          <p:nvPr/>
        </p:nvSpPr>
        <p:spPr>
          <a:xfrm>
            <a:off x="863600" y="1066800"/>
            <a:ext cx="7416800" cy="4397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altLang="it-IT" sz="2400" kern="0">
                <a:latin typeface="Times New Roman" panose="02020603050405020304" pitchFamily="18" charset="0"/>
                <a:cs typeface="Times New Roman" panose="02020603050405020304" pitchFamily="18" charset="0"/>
              </a:rPr>
              <a:t>Micobiota dalla nascita all’età adulta</a:t>
            </a:r>
            <a:endParaRPr lang="it-IT" altLang="it-IT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8">
            <a:extLst>
              <a:ext uri="{FF2B5EF4-FFF2-40B4-BE49-F238E27FC236}">
                <a16:creationId xmlns:a16="http://schemas.microsoft.com/office/drawing/2014/main" id="{9C0725C7-5076-1987-5BE5-C958708D6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181725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it-IT" sz="900">
                <a:solidFill>
                  <a:srgbClr val="000000"/>
                </a:solidFill>
              </a:rPr>
              <a:t>                                                                                                       Ward et al. BMC Medicine (2017)</a:t>
            </a:r>
            <a:endParaRPr lang="it-IT" altLang="it-IT" sz="900">
              <a:solidFill>
                <a:srgbClr val="000000"/>
              </a:solidFill>
            </a:endParaRP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E9F2722F-4B1E-049F-7EFF-53264C0E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538"/>
            <a:ext cx="90233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14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g. 1">
            <a:extLst>
              <a:ext uri="{FF2B5EF4-FFF2-40B4-BE49-F238E27FC236}">
                <a16:creationId xmlns:a16="http://schemas.microsoft.com/office/drawing/2014/main" id="{0225160A-3F0D-359A-CAEB-9E477DEFC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" b="4001"/>
          <a:stretch/>
        </p:blipFill>
        <p:spPr bwMode="auto">
          <a:xfrm>
            <a:off x="2339752" y="257150"/>
            <a:ext cx="6804248" cy="658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BDC31D0-6CE3-5419-2191-BBA67FE6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325766"/>
            <a:ext cx="8229600" cy="1143000"/>
          </a:xfr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Perché sono importanti i funghi?</a:t>
            </a:r>
            <a:b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Funghi causa di malattia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9FB017-18E6-4D3A-5CD4-06E70EC6652F}"/>
              </a:ext>
            </a:extLst>
          </p:cNvPr>
          <p:cNvSpPr txBox="1"/>
          <p:nvPr/>
        </p:nvSpPr>
        <p:spPr>
          <a:xfrm>
            <a:off x="0" y="750020"/>
            <a:ext cx="26277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18 funghi patogeni classificati dall’OMS come a rischio critico, alto o medio per la salute umana nella prima </a:t>
            </a:r>
            <a:r>
              <a:rPr lang="it-IT" i="1" dirty="0" err="1"/>
              <a:t>Fungal</a:t>
            </a:r>
            <a:r>
              <a:rPr lang="it-IT" i="1" dirty="0"/>
              <a:t> </a:t>
            </a:r>
            <a:r>
              <a:rPr lang="it-IT" i="1" dirty="0" err="1"/>
              <a:t>Pathogens</a:t>
            </a:r>
            <a:r>
              <a:rPr lang="it-IT" i="1" dirty="0"/>
              <a:t> </a:t>
            </a:r>
            <a:r>
              <a:rPr lang="it-IT" i="1" dirty="0" err="1"/>
              <a:t>Priority</a:t>
            </a:r>
            <a:r>
              <a:rPr lang="it-IT" i="1" dirty="0"/>
              <a:t> List </a:t>
            </a:r>
            <a:r>
              <a:rPr lang="it-IT" dirty="0"/>
              <a:t>creata, valutando incidenza, mortalità, distribuzione globale, resistenza ai farmaci e accesso a diagnosi e cure. I funghi ambientali (cerchi verdi) possono infettare per inalazione o inoculazione, mentre i commensali umani (cerchi arancioni) possono causare malattia tramite traslocazione o inoculazione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26D99F-98E4-020E-D22A-89958F3B8B66}"/>
              </a:ext>
            </a:extLst>
          </p:cNvPr>
          <p:cNvSpPr txBox="1"/>
          <p:nvPr/>
        </p:nvSpPr>
        <p:spPr>
          <a:xfrm>
            <a:off x="5741876" y="3272966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/>
              <a:t>(Candida </a:t>
            </a:r>
            <a:r>
              <a:rPr lang="it-IT" sz="900" i="1" dirty="0" err="1"/>
              <a:t>glabrata</a:t>
            </a:r>
            <a:r>
              <a:rPr lang="it-IT" sz="9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792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8F9D74B1-A591-5523-C52E-551E78755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013" y="908050"/>
            <a:ext cx="7138987" cy="5030788"/>
          </a:xfrm>
        </p:spPr>
        <p:txBody>
          <a:bodyPr/>
          <a:lstStyle/>
          <a:p>
            <a:pPr eaLnBrk="1" hangingPunct="1">
              <a:defRPr/>
            </a:pPr>
            <a:endParaRPr lang="it-IT" dirty="0"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it-IT" dirty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generali miceti</a:t>
            </a:r>
          </a:p>
          <a:p>
            <a:pPr eaLnBrk="1" hangingPunct="1"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Struttura della cellula fungina</a:t>
            </a:r>
          </a:p>
          <a:p>
            <a:pPr eaLnBrk="1" hangingPunct="1"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Farmaci antifungini </a:t>
            </a:r>
          </a:p>
          <a:p>
            <a:pPr eaLnBrk="1" hangingPunct="1"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Meccanismi azione patogena</a:t>
            </a:r>
          </a:p>
          <a:p>
            <a:pPr eaLnBrk="1" hangingPunct="1"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Miceti di interesse medico</a:t>
            </a:r>
          </a:p>
          <a:p>
            <a:pPr eaLnBrk="1" hangingPunct="1"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it-IT" dirty="0"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5969</TotalTime>
  <Words>2109</Words>
  <Application>Microsoft Macintosh PowerPoint</Application>
  <PresentationFormat>Presentazione su schermo (4:3)</PresentationFormat>
  <Paragraphs>372</Paragraphs>
  <Slides>57</Slides>
  <Notes>41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MuseoSans</vt:lpstr>
      <vt:lpstr>Symbol</vt:lpstr>
      <vt:lpstr>Times New Roman</vt:lpstr>
      <vt:lpstr>Wingdings 2</vt:lpstr>
      <vt:lpstr>Struttura predefinita</vt:lpstr>
      <vt:lpstr>Grafico</vt:lpstr>
      <vt:lpstr>Documento</vt:lpstr>
      <vt:lpstr>Image</vt:lpstr>
      <vt:lpstr>Excel.Chart.8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Perché sono importanti i funghi? Funghi causa di malattia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Muffe</vt:lpstr>
      <vt:lpstr>Presentazione standard di PowerPoint</vt:lpstr>
      <vt:lpstr>Presentazione standard di PowerPoint</vt:lpstr>
      <vt:lpstr>Presentazione standard di PowerPoint</vt:lpstr>
      <vt:lpstr>Cellula fungina: membrana cellulare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Fattori di virulenza</vt:lpstr>
      <vt:lpstr>Presentazione standard di PowerPoint</vt:lpstr>
      <vt:lpstr>Presentazione standard di PowerPoint</vt:lpstr>
      <vt:lpstr>Fattori di rischio comuni per la candidosi invasiva: cateteri endovenosi, nutrizione parenterale totale, post-procedura, antibiotici ad ampio spettro, colonizzazione in siti non sterili, chemioterapia, pazienti sottoposti a trapianto.</vt:lpstr>
      <vt:lpstr>Malassezia spp</vt:lpstr>
      <vt:lpstr>Malattie </vt:lpstr>
      <vt:lpstr>Aspergillus spp</vt:lpstr>
      <vt:lpstr>Presentazione standard di PowerPoint</vt:lpstr>
      <vt:lpstr>Trasmissione</vt:lpstr>
      <vt:lpstr>Fattori di virulenza</vt:lpstr>
      <vt:lpstr>Malattie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Malattie</vt:lpstr>
      <vt:lpstr> Patogeni primari: i Dermatofiti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Onicomicosi Distribuzione in base all’età</vt:lpstr>
      <vt:lpstr>Identificazione dei dermatofiti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Struttura e modalità riproduttive dei principali miceti di interesse medico</dc:title>
  <dc:creator>Letizia Angiolella</dc:creator>
  <cp:lastModifiedBy>Giovanna Simonetti</cp:lastModifiedBy>
  <cp:revision>171</cp:revision>
  <dcterms:created xsi:type="dcterms:W3CDTF">2005-09-27T12:11:14Z</dcterms:created>
  <dcterms:modified xsi:type="dcterms:W3CDTF">2025-05-15T08:57:48Z</dcterms:modified>
</cp:coreProperties>
</file>