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7" r:id="rId3"/>
    <p:sldMasterId id="2147483692" r:id="rId4"/>
    <p:sldMasterId id="2147483705" r:id="rId5"/>
  </p:sldMasterIdLst>
  <p:notesMasterIdLst>
    <p:notesMasterId r:id="rId128"/>
  </p:notesMasterIdLst>
  <p:sldIdLst>
    <p:sldId id="364" r:id="rId6"/>
    <p:sldId id="270" r:id="rId7"/>
    <p:sldId id="269" r:id="rId8"/>
    <p:sldId id="257" r:id="rId9"/>
    <p:sldId id="256" r:id="rId10"/>
    <p:sldId id="271" r:id="rId11"/>
    <p:sldId id="267" r:id="rId12"/>
    <p:sldId id="258" r:id="rId13"/>
    <p:sldId id="26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83" r:id="rId22"/>
    <p:sldId id="272" r:id="rId23"/>
    <p:sldId id="280" r:id="rId24"/>
    <p:sldId id="274" r:id="rId25"/>
    <p:sldId id="281" r:id="rId26"/>
    <p:sldId id="754" r:id="rId27"/>
    <p:sldId id="284" r:id="rId28"/>
    <p:sldId id="285" r:id="rId29"/>
    <p:sldId id="301" r:id="rId30"/>
    <p:sldId id="388" r:id="rId31"/>
    <p:sldId id="366" r:id="rId32"/>
    <p:sldId id="368" r:id="rId33"/>
    <p:sldId id="369" r:id="rId34"/>
    <p:sldId id="367" r:id="rId35"/>
    <p:sldId id="370" r:id="rId36"/>
    <p:sldId id="319" r:id="rId37"/>
    <p:sldId id="360" r:id="rId38"/>
    <p:sldId id="302" r:id="rId39"/>
    <p:sldId id="303" r:id="rId40"/>
    <p:sldId id="304" r:id="rId41"/>
    <p:sldId id="306" r:id="rId42"/>
    <p:sldId id="307" r:id="rId43"/>
    <p:sldId id="308" r:id="rId44"/>
    <p:sldId id="321" r:id="rId45"/>
    <p:sldId id="372" r:id="rId46"/>
    <p:sldId id="755" r:id="rId47"/>
    <p:sldId id="757" r:id="rId48"/>
    <p:sldId id="758" r:id="rId49"/>
    <p:sldId id="756" r:id="rId50"/>
    <p:sldId id="305" r:id="rId51"/>
    <p:sldId id="320" r:id="rId52"/>
    <p:sldId id="375" r:id="rId53"/>
    <p:sldId id="309" r:id="rId54"/>
    <p:sldId id="310" r:id="rId55"/>
    <p:sldId id="311" r:id="rId56"/>
    <p:sldId id="313" r:id="rId57"/>
    <p:sldId id="316" r:id="rId58"/>
    <p:sldId id="374" r:id="rId59"/>
    <p:sldId id="373" r:id="rId60"/>
    <p:sldId id="317" r:id="rId61"/>
    <p:sldId id="322" r:id="rId62"/>
    <p:sldId id="376" r:id="rId63"/>
    <p:sldId id="286" r:id="rId64"/>
    <p:sldId id="287" r:id="rId65"/>
    <p:sldId id="289" r:id="rId66"/>
    <p:sldId id="288" r:id="rId67"/>
    <p:sldId id="290" r:id="rId68"/>
    <p:sldId id="291" r:id="rId69"/>
    <p:sldId id="390" r:id="rId70"/>
    <p:sldId id="391" r:id="rId71"/>
    <p:sldId id="294" r:id="rId72"/>
    <p:sldId id="295" r:id="rId73"/>
    <p:sldId id="296" r:id="rId74"/>
    <p:sldId id="297" r:id="rId75"/>
    <p:sldId id="298" r:id="rId76"/>
    <p:sldId id="299" r:id="rId77"/>
    <p:sldId id="300" r:id="rId78"/>
    <p:sldId id="344" r:id="rId79"/>
    <p:sldId id="325" r:id="rId80"/>
    <p:sldId id="326" r:id="rId81"/>
    <p:sldId id="327" r:id="rId82"/>
    <p:sldId id="329" r:id="rId83"/>
    <p:sldId id="328" r:id="rId84"/>
    <p:sldId id="332" r:id="rId85"/>
    <p:sldId id="338" r:id="rId86"/>
    <p:sldId id="333" r:id="rId87"/>
    <p:sldId id="334" r:id="rId88"/>
    <p:sldId id="335" r:id="rId89"/>
    <p:sldId id="336" r:id="rId90"/>
    <p:sldId id="339" r:id="rId91"/>
    <p:sldId id="340" r:id="rId92"/>
    <p:sldId id="341" r:id="rId93"/>
    <p:sldId id="409" r:id="rId94"/>
    <p:sldId id="342" r:id="rId95"/>
    <p:sldId id="343" r:id="rId96"/>
    <p:sldId id="405" r:id="rId97"/>
    <p:sldId id="406" r:id="rId98"/>
    <p:sldId id="407" r:id="rId99"/>
    <p:sldId id="346" r:id="rId100"/>
    <p:sldId id="351" r:id="rId101"/>
    <p:sldId id="352" r:id="rId102"/>
    <p:sldId id="353" r:id="rId103"/>
    <p:sldId id="399" r:id="rId104"/>
    <p:sldId id="400" r:id="rId105"/>
    <p:sldId id="401" r:id="rId106"/>
    <p:sldId id="402" r:id="rId107"/>
    <p:sldId id="403" r:id="rId108"/>
    <p:sldId id="404" r:id="rId109"/>
    <p:sldId id="392" r:id="rId110"/>
    <p:sldId id="393" r:id="rId111"/>
    <p:sldId id="394" r:id="rId112"/>
    <p:sldId id="395" r:id="rId113"/>
    <p:sldId id="396" r:id="rId114"/>
    <p:sldId id="397" r:id="rId115"/>
    <p:sldId id="398" r:id="rId116"/>
    <p:sldId id="359" r:id="rId117"/>
    <p:sldId id="377" r:id="rId118"/>
    <p:sldId id="378" r:id="rId119"/>
    <p:sldId id="380" r:id="rId120"/>
    <p:sldId id="381" r:id="rId121"/>
    <p:sldId id="383" r:id="rId122"/>
    <p:sldId id="384" r:id="rId123"/>
    <p:sldId id="385" r:id="rId124"/>
    <p:sldId id="387" r:id="rId125"/>
    <p:sldId id="386" r:id="rId126"/>
    <p:sldId id="382" r:id="rId127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66"/>
    <a:srgbClr val="439A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12" autoAdjust="0"/>
    <p:restoredTop sz="95407" autoAdjust="0"/>
  </p:normalViewPr>
  <p:slideViewPr>
    <p:cSldViewPr>
      <p:cViewPr>
        <p:scale>
          <a:sx n="83" d="100"/>
          <a:sy n="83" d="100"/>
        </p:scale>
        <p:origin x="56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2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slide" Target="slides/slide118.xml"/><Relationship Id="rId12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18" Type="http://schemas.openxmlformats.org/officeDocument/2006/relationships/slide" Target="slides/slide113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124" Type="http://schemas.openxmlformats.org/officeDocument/2006/relationships/slide" Target="slides/slide119.xml"/><Relationship Id="rId129" Type="http://schemas.openxmlformats.org/officeDocument/2006/relationships/presProps" Target="presProps.xml"/><Relationship Id="rId54" Type="http://schemas.openxmlformats.org/officeDocument/2006/relationships/slide" Target="slides/slide49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49" Type="http://schemas.openxmlformats.org/officeDocument/2006/relationships/slide" Target="slides/slide44.xml"/><Relationship Id="rId114" Type="http://schemas.openxmlformats.org/officeDocument/2006/relationships/slide" Target="slides/slide109.xml"/><Relationship Id="rId119" Type="http://schemas.openxmlformats.org/officeDocument/2006/relationships/slide" Target="slides/slide114.xml"/><Relationship Id="rId44" Type="http://schemas.openxmlformats.org/officeDocument/2006/relationships/slide" Target="slides/slide39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130" Type="http://schemas.openxmlformats.org/officeDocument/2006/relationships/viewProps" Target="viewProps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slide" Target="slides/slide115.xml"/><Relationship Id="rId125" Type="http://schemas.openxmlformats.org/officeDocument/2006/relationships/slide" Target="slides/slide120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Relationship Id="rId131" Type="http://schemas.openxmlformats.org/officeDocument/2006/relationships/theme" Target="theme/theme1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26" Type="http://schemas.openxmlformats.org/officeDocument/2006/relationships/slide" Target="slides/slide12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116" Type="http://schemas.openxmlformats.org/officeDocument/2006/relationships/slide" Target="slides/slide11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111" Type="http://schemas.openxmlformats.org/officeDocument/2006/relationships/slide" Target="slides/slide106.xml"/><Relationship Id="rId132" Type="http://schemas.openxmlformats.org/officeDocument/2006/relationships/tableStyles" Target="tableStyles.xml"/><Relationship Id="rId15" Type="http://schemas.openxmlformats.org/officeDocument/2006/relationships/slide" Target="slides/slide10.xml"/><Relationship Id="rId36" Type="http://schemas.openxmlformats.org/officeDocument/2006/relationships/slide" Target="slides/slide31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27" Type="http://schemas.openxmlformats.org/officeDocument/2006/relationships/slide" Target="slides/slide12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52" Type="http://schemas.openxmlformats.org/officeDocument/2006/relationships/slide" Target="slides/slide47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26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ulvio\Documents\My%20Dropbox\libro%20genetica\figure\figura%204%205%207%208%209%20ecc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ulvio\Documents\My%20Dropbox\libro%20genetica\figure\figura%2010%20-%2011%20-%2012%20-%2014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ulvio\Documents\My%20Dropbox\libro%20genetica\FINALE%2030%2011%202011\Figure%20jpg%20E%20EXCEL\figure%204-5-7-8-9-14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0435046331211"/>
          <c:y val="9.3283752047414403E-2"/>
          <c:w val="0.67702000238580995"/>
          <c:h val="0.67164301474138399"/>
        </c:manualLayout>
      </c:layout>
      <c:lineChart>
        <c:grouping val="standard"/>
        <c:varyColors val="0"/>
        <c:ser>
          <c:idx val="0"/>
          <c:order val="0"/>
          <c:tx>
            <c:strRef>
              <c:f>'Fig. 5 HW X-linked'!$C$4</c:f>
              <c:strCache>
                <c:ptCount val="1"/>
                <c:pt idx="0">
                  <c:v>maschi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'Fig. 5 HW X-linked'!$B$5:$B$15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'Fig. 5 HW X-linked'!$C$5:$C$15</c:f>
              <c:numCache>
                <c:formatCode>General</c:formatCode>
                <c:ptCount val="11"/>
                <c:pt idx="0">
                  <c:v>0.1</c:v>
                </c:pt>
                <c:pt idx="1">
                  <c:v>0.9</c:v>
                </c:pt>
                <c:pt idx="2">
                  <c:v>0.5</c:v>
                </c:pt>
                <c:pt idx="3">
                  <c:v>0.7</c:v>
                </c:pt>
                <c:pt idx="4">
                  <c:v>0.6</c:v>
                </c:pt>
                <c:pt idx="5">
                  <c:v>0.65</c:v>
                </c:pt>
                <c:pt idx="6">
                  <c:v>0.625</c:v>
                </c:pt>
                <c:pt idx="7">
                  <c:v>0.63749999999999996</c:v>
                </c:pt>
                <c:pt idx="8">
                  <c:v>0.63124999999999998</c:v>
                </c:pt>
                <c:pt idx="9">
                  <c:v>0.63437500000000002</c:v>
                </c:pt>
                <c:pt idx="10">
                  <c:v>0.6328125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3E-4BF2-A8CA-76F6703486E6}"/>
            </c:ext>
          </c:extLst>
        </c:ser>
        <c:ser>
          <c:idx val="1"/>
          <c:order val="1"/>
          <c:tx>
            <c:strRef>
              <c:f>'Fig. 5 HW X-linked'!$D$4</c:f>
              <c:strCache>
                <c:ptCount val="1"/>
                <c:pt idx="0">
                  <c:v>femmine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'Fig. 5 HW X-linked'!$B$5:$B$15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'Fig. 5 HW X-linked'!$D$5:$D$15</c:f>
              <c:numCache>
                <c:formatCode>General</c:formatCode>
                <c:ptCount val="11"/>
                <c:pt idx="0">
                  <c:v>0.9</c:v>
                </c:pt>
                <c:pt idx="1">
                  <c:v>0.5</c:v>
                </c:pt>
                <c:pt idx="2">
                  <c:v>0.7</c:v>
                </c:pt>
                <c:pt idx="3">
                  <c:v>0.6</c:v>
                </c:pt>
                <c:pt idx="4">
                  <c:v>0.65</c:v>
                </c:pt>
                <c:pt idx="5">
                  <c:v>0.625</c:v>
                </c:pt>
                <c:pt idx="6">
                  <c:v>0.63749999999999996</c:v>
                </c:pt>
                <c:pt idx="7">
                  <c:v>0.63124999999999998</c:v>
                </c:pt>
                <c:pt idx="8">
                  <c:v>0.63437500000000002</c:v>
                </c:pt>
                <c:pt idx="9">
                  <c:v>0.6328125</c:v>
                </c:pt>
                <c:pt idx="10">
                  <c:v>0.63359374999999996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3E-4BF2-A8CA-76F670348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595200"/>
        <c:axId val="79061376"/>
      </c:lineChart>
      <c:catAx>
        <c:axId val="365952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it-IT" sz="1200"/>
                  <a:t>Generazioni</a:t>
                </a:r>
              </a:p>
            </c:rich>
          </c:tx>
          <c:layout>
            <c:manualLayout>
              <c:xMode val="edge"/>
              <c:yMode val="edge"/>
              <c:x val="0.395446004032105"/>
              <c:y val="0.8656732087593530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90613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906137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it-IT" sz="1000" i="1"/>
                  <a:t>p</a:t>
                </a:r>
              </a:p>
            </c:rich>
          </c:tx>
          <c:layout>
            <c:manualLayout>
              <c:xMode val="edge"/>
              <c:yMode val="edge"/>
              <c:x val="3.3126293995859202E-2"/>
              <c:y val="0.37313472010028598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595200"/>
        <c:crosses val="autoZero"/>
        <c:crossBetween val="between"/>
      </c:valAx>
      <c:spPr>
        <a:solidFill>
          <a:srgbClr val="F79646">
            <a:lumMod val="40000"/>
            <a:lumOff val="60000"/>
          </a:srgbClr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000" b="0" i="1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000" b="0" i="1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80952554843687996"/>
          <c:y val="0.36940376855878099"/>
          <c:w val="0.182885182830407"/>
          <c:h val="0.17910486935401701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28575"/>
          </c:spPr>
          <c:marker>
            <c:symbol val="none"/>
          </c:marker>
          <c:xVal>
            <c:numRef>
              <c:f>'Figura 10 sel contro recessivo'!$E$4:$E$1004</c:f>
              <c:numCache>
                <c:formatCode>General</c:formatCode>
                <c:ptCount val="1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</c:numCache>
            </c:numRef>
          </c:xVal>
          <c:yVal>
            <c:numRef>
              <c:f>'Figura 10 sel contro recessivo'!$F$4:$F$1004</c:f>
              <c:numCache>
                <c:formatCode>General</c:formatCode>
                <c:ptCount val="1001"/>
                <c:pt idx="0">
                  <c:v>0.5</c:v>
                </c:pt>
                <c:pt idx="1">
                  <c:v>0.493670886075949</c:v>
                </c:pt>
                <c:pt idx="2">
                  <c:v>0.487424877736235</c:v>
                </c:pt>
                <c:pt idx="3">
                  <c:v>0.48126271947365101</c:v>
                </c:pt>
                <c:pt idx="4">
                  <c:v>0.47518499951035498</c:v>
                </c:pt>
                <c:pt idx="5">
                  <c:v>0.46919215817486098</c:v>
                </c:pt>
                <c:pt idx="6">
                  <c:v>0.463284496240495</c:v>
                </c:pt>
                <c:pt idx="7">
                  <c:v>0.45746218317861198</c:v>
                </c:pt>
                <c:pt idx="8">
                  <c:v>0.45172526528562001</c:v>
                </c:pt>
                <c:pt idx="9">
                  <c:v>0.446073673648333</c:v>
                </c:pt>
                <c:pt idx="10">
                  <c:v>0.44050723191733998</c:v>
                </c:pt>
                <c:pt idx="11">
                  <c:v>0.43502566386288999</c:v>
                </c:pt>
                <c:pt idx="12">
                  <c:v>0.42962860069230502</c:v>
                </c:pt>
                <c:pt idx="13">
                  <c:v>0.42431558811203601</c:v>
                </c:pt>
                <c:pt idx="14">
                  <c:v>0.41908609312127298</c:v>
                </c:pt>
                <c:pt idx="15">
                  <c:v>0.41393951052741501</c:v>
                </c:pt>
                <c:pt idx="16">
                  <c:v>0.40887516917681199</c:v>
                </c:pt>
                <c:pt idx="17">
                  <c:v>0.40389233789690498</c:v>
                </c:pt>
                <c:pt idx="18">
                  <c:v>0.39899023114836002</c:v>
                </c:pt>
                <c:pt idx="19">
                  <c:v>0.39416801438788002</c:v>
                </c:pt>
                <c:pt idx="20">
                  <c:v>0.38942480914427802</c:v>
                </c:pt>
                <c:pt idx="21">
                  <c:v>0.38475969781193298</c:v>
                </c:pt>
                <c:pt idx="22">
                  <c:v>0.38017172816717099</c:v>
                </c:pt>
                <c:pt idx="23">
                  <c:v>0.375659917614173</c:v>
                </c:pt>
                <c:pt idx="24">
                  <c:v>0.37122325716799698</c:v>
                </c:pt>
                <c:pt idx="25">
                  <c:v>0.36686071518303598</c:v>
                </c:pt>
                <c:pt idx="26">
                  <c:v>0.362571240835802</c:v>
                </c:pt>
                <c:pt idx="27">
                  <c:v>0.35835376737140501</c:v>
                </c:pt>
                <c:pt idx="28">
                  <c:v>0.354207215123374</c:v>
                </c:pt>
                <c:pt idx="29">
                  <c:v>0.35013049431669702</c:v>
                </c:pt>
                <c:pt idx="30">
                  <c:v>0.34612250766402303</c:v>
                </c:pt>
                <c:pt idx="31">
                  <c:v>0.34218215276503</c:v>
                </c:pt>
                <c:pt idx="32">
                  <c:v>0.33830832431886099</c:v>
                </c:pt>
                <c:pt idx="33">
                  <c:v>0.33449991615942598</c:v>
                </c:pt>
                <c:pt idx="34">
                  <c:v>0.33075582312321</c:v>
                </c:pt>
                <c:pt idx="35">
                  <c:v>0.32707494275897597</c:v>
                </c:pt>
                <c:pt idx="36">
                  <c:v>0.32345617688853001</c:v>
                </c:pt>
                <c:pt idx="37">
                  <c:v>0.319898433027409</c:v>
                </c:pt>
                <c:pt idx="38">
                  <c:v>0.31640062567407001</c:v>
                </c:pt>
                <c:pt idx="39">
                  <c:v>0.31296167747581899</c:v>
                </c:pt>
                <c:pt idx="40">
                  <c:v>0.30958052027940203</c:v>
                </c:pt>
                <c:pt idx="41">
                  <c:v>0.30625609607383503</c:v>
                </c:pt>
                <c:pt idx="42">
                  <c:v>0.30298735783269698</c:v>
                </c:pt>
                <c:pt idx="43">
                  <c:v>0.29977327026279899</c:v>
                </c:pt>
                <c:pt idx="44">
                  <c:v>0.296612810465744</c:v>
                </c:pt>
                <c:pt idx="45">
                  <c:v>0.293504968518632</c:v>
                </c:pt>
                <c:pt idx="46">
                  <c:v>0.29044874797975301</c:v>
                </c:pt>
                <c:pt idx="47">
                  <c:v>0.287443166324854</c:v>
                </c:pt>
                <c:pt idx="48">
                  <c:v>0.28448725531921298</c:v>
                </c:pt>
                <c:pt idx="49">
                  <c:v>0.28158006133046698</c:v>
                </c:pt>
                <c:pt idx="50">
                  <c:v>0.27872064558683002</c:v>
                </c:pt>
                <c:pt idx="51">
                  <c:v>0.27590808438508801</c:v>
                </c:pt>
                <c:pt idx="52">
                  <c:v>0.27314146925244198</c:v>
                </c:pt>
                <c:pt idx="53">
                  <c:v>0.27041990706604901</c:v>
                </c:pt>
                <c:pt idx="54">
                  <c:v>0.26774252013385502</c:v>
                </c:pt>
                <c:pt idx="55">
                  <c:v>0.26510844624005198</c:v>
                </c:pt>
                <c:pt idx="56">
                  <c:v>0.26251683865831699</c:v>
                </c:pt>
                <c:pt idx="57">
                  <c:v>0.25996686613572501</c:v>
                </c:pt>
                <c:pt idx="58">
                  <c:v>0.25745771285007801</c:v>
                </c:pt>
                <c:pt idx="59">
                  <c:v>0.25498857834315403</c:v>
                </c:pt>
                <c:pt idx="60">
                  <c:v>0.25255867743224703</c:v>
                </c:pt>
                <c:pt idx="61">
                  <c:v>0.25016724010216002</c:v>
                </c:pt>
                <c:pt idx="62">
                  <c:v>0.24781351137968699</c:v>
                </c:pt>
                <c:pt idx="63">
                  <c:v>0.24549675119244099</c:v>
                </c:pt>
                <c:pt idx="64">
                  <c:v>0.243216234213778</c:v>
                </c:pt>
                <c:pt idx="65">
                  <c:v>0.24097124969540001</c:v>
                </c:pt>
                <c:pt idx="66">
                  <c:v>0.238761101289128</c:v>
                </c:pt>
                <c:pt idx="67">
                  <c:v>0.23658510685919801</c:v>
                </c:pt>
                <c:pt idx="68">
                  <c:v>0.234442598286346</c:v>
                </c:pt>
                <c:pt idx="69">
                  <c:v>0.232332921264821</c:v>
                </c:pt>
                <c:pt idx="70">
                  <c:v>0.23025543509339999</c:v>
                </c:pt>
                <c:pt idx="71">
                  <c:v>0.228209512461375</c:v>
                </c:pt>
                <c:pt idx="72">
                  <c:v>0.22619453923039801</c:v>
                </c:pt>
                <c:pt idx="73">
                  <c:v>0.22420991421300501</c:v>
                </c:pt>
                <c:pt idx="74">
                  <c:v>0.22225504894856801</c:v>
                </c:pt>
                <c:pt idx="75">
                  <c:v>0.220329367477342</c:v>
                </c:pt>
                <c:pt idx="76">
                  <c:v>0.21843230611324499</c:v>
                </c:pt>
                <c:pt idx="77">
                  <c:v>0.21656331321591499</c:v>
                </c:pt>
                <c:pt idx="78">
                  <c:v>0.21472184896257199</c:v>
                </c:pt>
                <c:pt idx="79">
                  <c:v>0.21290738512012999</c:v>
                </c:pt>
                <c:pt idx="80">
                  <c:v>0.21111940481799499</c:v>
                </c:pt>
                <c:pt idx="81">
                  <c:v>0.209357402321905</c:v>
                </c:pt>
                <c:pt idx="82">
                  <c:v>0.20762088280917201</c:v>
                </c:pt>
                <c:pt idx="83">
                  <c:v>0.20590936214560701</c:v>
                </c:pt>
                <c:pt idx="84">
                  <c:v>0.20422236666441199</c:v>
                </c:pt>
                <c:pt idx="85">
                  <c:v>0.20255943294728099</c:v>
                </c:pt>
                <c:pt idx="86">
                  <c:v>0.20092010760790099</c:v>
                </c:pt>
                <c:pt idx="87">
                  <c:v>0.199303947078075</c:v>
                </c:pt>
                <c:pt idx="88">
                  <c:v>0.19771051739659201</c:v>
                </c:pt>
                <c:pt idx="89">
                  <c:v>0.19613939400101699</c:v>
                </c:pt>
                <c:pt idx="90">
                  <c:v>0.19459016152250999</c:v>
                </c:pt>
                <c:pt idx="91">
                  <c:v>0.19306241358376899</c:v>
                </c:pt>
                <c:pt idx="92">
                  <c:v>0.19155575260021299</c:v>
                </c:pt>
                <c:pt idx="93">
                  <c:v>0.19006978958444401</c:v>
                </c:pt>
                <c:pt idx="94">
                  <c:v>0.18860414395406999</c:v>
                </c:pt>
                <c:pt idx="95">
                  <c:v>0.18715844334293</c:v>
                </c:pt>
                <c:pt idx="96">
                  <c:v>0.18573232341575099</c:v>
                </c:pt>
                <c:pt idx="97">
                  <c:v>0.184325427686269</c:v>
                </c:pt>
                <c:pt idx="98">
                  <c:v>0.182937407338817</c:v>
                </c:pt>
                <c:pt idx="99">
                  <c:v>0.181567921053406</c:v>
                </c:pt>
                <c:pt idx="100">
                  <c:v>0.18021663483427799</c:v>
                </c:pt>
                <c:pt idx="101">
                  <c:v>0.178883221841935</c:v>
                </c:pt>
                <c:pt idx="102">
                  <c:v>0.17756736222863001</c:v>
                </c:pt>
                <c:pt idx="103">
                  <c:v>0.17626874297728501</c:v>
                </c:pt>
                <c:pt idx="104">
                  <c:v>0.17498705774383599</c:v>
                </c:pt>
                <c:pt idx="105">
                  <c:v>0.17372200670295501</c:v>
                </c:pt>
                <c:pt idx="106">
                  <c:v>0.172473296397122</c:v>
                </c:pt>
                <c:pt idx="107">
                  <c:v>0.17124063958901101</c:v>
                </c:pt>
                <c:pt idx="108">
                  <c:v>0.17002375511715501</c:v>
                </c:pt>
                <c:pt idx="109">
                  <c:v>0.168822367754835</c:v>
                </c:pt>
                <c:pt idx="110">
                  <c:v>0.16763620807215501</c:v>
                </c:pt>
                <c:pt idx="111">
                  <c:v>0.16646501230126501</c:v>
                </c:pt>
                <c:pt idx="112">
                  <c:v>0.165308522204661</c:v>
                </c:pt>
                <c:pt idx="113">
                  <c:v>0.16416648494653399</c:v>
                </c:pt>
                <c:pt idx="114">
                  <c:v>0.16303865296710399</c:v>
                </c:pt>
                <c:pt idx="115">
                  <c:v>0.16192478385988801</c:v>
                </c:pt>
                <c:pt idx="116">
                  <c:v>0.160824640251855</c:v>
                </c:pt>
                <c:pt idx="117">
                  <c:v>0.15973798968640701</c:v>
                </c:pt>
                <c:pt idx="118">
                  <c:v>0.158664604509133</c:v>
                </c:pt>
                <c:pt idx="119">
                  <c:v>0.157604261756286</c:v>
                </c:pt>
                <c:pt idx="120">
                  <c:v>0.15655674304592601</c:v>
                </c:pt>
                <c:pt idx="121">
                  <c:v>0.15552183447167101</c:v>
                </c:pt>
                <c:pt idx="122">
                  <c:v>0.154499326499005</c:v>
                </c:pt>
                <c:pt idx="123">
                  <c:v>0.153489013864091</c:v>
                </c:pt>
                <c:pt idx="124">
                  <c:v>0.15249069547503399</c:v>
                </c:pt>
                <c:pt idx="125">
                  <c:v>0.15150417431552901</c:v>
                </c:pt>
                <c:pt idx="126">
                  <c:v>0.150529257350863</c:v>
                </c:pt>
                <c:pt idx="127">
                  <c:v>0.14956575543619899</c:v>
                </c:pt>
                <c:pt idx="128">
                  <c:v>0.14861348322710199</c:v>
                </c:pt>
                <c:pt idx="129">
                  <c:v>0.14767225909224399</c:v>
                </c:pt>
                <c:pt idx="130">
                  <c:v>0.14674190502825599</c:v>
                </c:pt>
                <c:pt idx="131">
                  <c:v>0.14582224657665399</c:v>
                </c:pt>
                <c:pt idx="132">
                  <c:v>0.14491311274280999</c:v>
                </c:pt>
                <c:pt idx="133">
                  <c:v>0.14401433591690899</c:v>
                </c:pt>
                <c:pt idx="134">
                  <c:v>0.143125751796843</c:v>
                </c:pt>
                <c:pt idx="135">
                  <c:v>0.142247199313007</c:v>
                </c:pt>
                <c:pt idx="136">
                  <c:v>0.141378520554934</c:v>
                </c:pt>
                <c:pt idx="137">
                  <c:v>0.140519560699742</c:v>
                </c:pt>
                <c:pt idx="138">
                  <c:v>0.139670167942338</c:v>
                </c:pt>
                <c:pt idx="139">
                  <c:v>0.138830193427328</c:v>
                </c:pt>
                <c:pt idx="140">
                  <c:v>0.137999491182621</c:v>
                </c:pt>
                <c:pt idx="141">
                  <c:v>0.137177918054642</c:v>
                </c:pt>
                <c:pt idx="142">
                  <c:v>0.13636533364515399</c:v>
                </c:pt>
                <c:pt idx="143">
                  <c:v>0.13556160024962299</c:v>
                </c:pt>
                <c:pt idx="144">
                  <c:v>0.134766582797097</c:v>
                </c:pt>
                <c:pt idx="145">
                  <c:v>0.133980148791563</c:v>
                </c:pt>
                <c:pt idx="146">
                  <c:v>0.13320216825473399</c:v>
                </c:pt>
                <c:pt idx="147">
                  <c:v>0.132432513670248</c:v>
                </c:pt>
                <c:pt idx="148">
                  <c:v>0.13167105992922101</c:v>
                </c:pt>
                <c:pt idx="149">
                  <c:v>0.13091768427713901</c:v>
                </c:pt>
                <c:pt idx="150">
                  <c:v>0.13017226626204501</c:v>
                </c:pt>
                <c:pt idx="151">
                  <c:v>0.129434687683989</c:v>
                </c:pt>
                <c:pt idx="152">
                  <c:v>0.128704832545709</c:v>
                </c:pt>
                <c:pt idx="153">
                  <c:v>0.12798258700451401</c:v>
                </c:pt>
                <c:pt idx="154">
                  <c:v>0.127267839325337</c:v>
                </c:pt>
                <c:pt idx="155">
                  <c:v>0.12656047983492599</c:v>
                </c:pt>
                <c:pt idx="156">
                  <c:v>0.12586040087714501</c:v>
                </c:pt>
                <c:pt idx="157">
                  <c:v>0.12516749676935901</c:v>
                </c:pt>
                <c:pt idx="158">
                  <c:v>0.12448166375987001</c:v>
                </c:pt>
                <c:pt idx="159">
                  <c:v>0.12380279998638501</c:v>
                </c:pt>
                <c:pt idx="160">
                  <c:v>0.123130805435478</c:v>
                </c:pt>
                <c:pt idx="161">
                  <c:v>0.122465581903033</c:v>
                </c:pt>
                <c:pt idx="162">
                  <c:v>0.121807032955633</c:v>
                </c:pt>
                <c:pt idx="163">
                  <c:v>0.121155063892876</c:v>
                </c:pt>
                <c:pt idx="164">
                  <c:v>0.12050958171059099</c:v>
                </c:pt>
                <c:pt idx="165">
                  <c:v>0.11987049506493801</c:v>
                </c:pt>
                <c:pt idx="166">
                  <c:v>0.11923771423735301</c:v>
                </c:pt>
                <c:pt idx="167">
                  <c:v>0.118611151100343</c:v>
                </c:pt>
                <c:pt idx="168">
                  <c:v>0.11799071908407401</c:v>
                </c:pt>
                <c:pt idx="169">
                  <c:v>0.117376333143769</c:v>
                </c:pt>
                <c:pt idx="170">
                  <c:v>0.11676790972786499</c:v>
                </c:pt>
                <c:pt idx="171">
                  <c:v>0.116165366746928</c:v>
                </c:pt>
                <c:pt idx="172">
                  <c:v>0.115568623543298</c:v>
                </c:pt>
                <c:pt idx="173">
                  <c:v>0.11497760086144899</c:v>
                </c:pt>
                <c:pt idx="174">
                  <c:v>0.11439222081903901</c:v>
                </c:pt>
                <c:pt idx="175">
                  <c:v>0.113812406878651</c:v>
                </c:pt>
                <c:pt idx="176">
                  <c:v>0.113238083820175</c:v>
                </c:pt>
                <c:pt idx="177">
                  <c:v>0.112669177713852</c:v>
                </c:pt>
                <c:pt idx="178">
                  <c:v>0.112105615893937</c:v>
                </c:pt>
                <c:pt idx="179">
                  <c:v>0.111547326932966</c:v>
                </c:pt>
                <c:pt idx="180">
                  <c:v>0.110994240616637</c:v>
                </c:pt>
                <c:pt idx="181">
                  <c:v>0.110446287919252</c:v>
                </c:pt>
                <c:pt idx="182">
                  <c:v>0.109903400979738</c:v>
                </c:pt>
                <c:pt idx="183">
                  <c:v>0.109365513078215</c:v>
                </c:pt>
                <c:pt idx="184">
                  <c:v>0.10883255861310299</c:v>
                </c:pt>
                <c:pt idx="185">
                  <c:v>0.10830447307874901</c:v>
                </c:pt>
                <c:pt idx="186">
                  <c:v>0.10778119304356901</c:v>
                </c:pt>
                <c:pt idx="187">
                  <c:v>0.107262656128691</c:v>
                </c:pt>
                <c:pt idx="188">
                  <c:v>0.106748800987074</c:v>
                </c:pt>
                <c:pt idx="189">
                  <c:v>0.106239567283111</c:v>
                </c:pt>
                <c:pt idx="190">
                  <c:v>0.105734895672684</c:v>
                </c:pt>
                <c:pt idx="191">
                  <c:v>0.105234727783678</c:v>
                </c:pt>
                <c:pt idx="192">
                  <c:v>0.104739006196925</c:v>
                </c:pt>
                <c:pt idx="193">
                  <c:v>0.10424767442758399</c:v>
                </c:pt>
                <c:pt idx="194">
                  <c:v>0.103760676906934</c:v>
                </c:pt>
                <c:pt idx="195">
                  <c:v>0.10327795896457199</c:v>
                </c:pt>
                <c:pt idx="196">
                  <c:v>0.102799466811011</c:v>
                </c:pt>
                <c:pt idx="197">
                  <c:v>0.102325147520667</c:v>
                </c:pt>
                <c:pt idx="198">
                  <c:v>0.10185494901521699</c:v>
                </c:pt>
                <c:pt idx="199">
                  <c:v>0.10138882004732901</c:v>
                </c:pt>
                <c:pt idx="200">
                  <c:v>0.10092671018475501</c:v>
                </c:pt>
                <c:pt idx="201">
                  <c:v>0.100468569794764</c:v>
                </c:pt>
                <c:pt idx="202">
                  <c:v>0.100014350028929</c:v>
                </c:pt>
                <c:pt idx="203">
                  <c:v>9.9564002808235699E-2</c:v>
                </c:pt>
                <c:pt idx="204">
                  <c:v>9.9117480808526906E-2</c:v>
                </c:pt>
                <c:pt idx="205">
                  <c:v>9.8674737446255698E-2</c:v>
                </c:pt>
                <c:pt idx="206">
                  <c:v>9.8235726864553799E-2</c:v>
                </c:pt>
                <c:pt idx="207">
                  <c:v>9.7800403919599294E-2</c:v>
                </c:pt>
                <c:pt idx="208">
                  <c:v>9.7368724167280402E-2</c:v>
                </c:pt>
                <c:pt idx="209">
                  <c:v>9.6940643850146294E-2</c:v>
                </c:pt>
                <c:pt idx="210">
                  <c:v>9.6516119884638804E-2</c:v>
                </c:pt>
                <c:pt idx="211">
                  <c:v>9.6095109848598606E-2</c:v>
                </c:pt>
                <c:pt idx="212">
                  <c:v>9.56775719690377E-2</c:v>
                </c:pt>
                <c:pt idx="213">
                  <c:v>9.52634651101745E-2</c:v>
                </c:pt>
                <c:pt idx="214">
                  <c:v>9.48527487617222E-2</c:v>
                </c:pt>
                <c:pt idx="215">
                  <c:v>9.4445383027426999E-2</c:v>
                </c:pt>
                <c:pt idx="216">
                  <c:v>9.4041328613848493E-2</c:v>
                </c:pt>
                <c:pt idx="217">
                  <c:v>9.3640546819377099E-2</c:v>
                </c:pt>
                <c:pt idx="218">
                  <c:v>9.3242999523483694E-2</c:v>
                </c:pt>
                <c:pt idx="219">
                  <c:v>9.2848649176193801E-2</c:v>
                </c:pt>
                <c:pt idx="220">
                  <c:v>9.2457458787784094E-2</c:v>
                </c:pt>
                <c:pt idx="221">
                  <c:v>9.2069391918692997E-2</c:v>
                </c:pt>
                <c:pt idx="222">
                  <c:v>9.1684412669642307E-2</c:v>
                </c:pt>
                <c:pt idx="223">
                  <c:v>9.1302485671964098E-2</c:v>
                </c:pt>
                <c:pt idx="224">
                  <c:v>9.0923576078128607E-2</c:v>
                </c:pt>
                <c:pt idx="225">
                  <c:v>9.0547649552467704E-2</c:v>
                </c:pt>
                <c:pt idx="226">
                  <c:v>9.0174672262089695E-2</c:v>
                </c:pt>
                <c:pt idx="227">
                  <c:v>8.9804610867981902E-2</c:v>
                </c:pt>
                <c:pt idx="228">
                  <c:v>8.9437432516295004E-2</c:v>
                </c:pt>
                <c:pt idx="229">
                  <c:v>8.9073104829806099E-2</c:v>
                </c:pt>
                <c:pt idx="230">
                  <c:v>8.8711595899556697E-2</c:v>
                </c:pt>
                <c:pt idx="231">
                  <c:v>8.8352874276659693E-2</c:v>
                </c:pt>
                <c:pt idx="232">
                  <c:v>8.7996908964274506E-2</c:v>
                </c:pt>
                <c:pt idx="233">
                  <c:v>8.7643669409742997E-2</c:v>
                </c:pt>
                <c:pt idx="234">
                  <c:v>8.7293125496885796E-2</c:v>
                </c:pt>
                <c:pt idx="235">
                  <c:v>8.6945247538453202E-2</c:v>
                </c:pt>
                <c:pt idx="236">
                  <c:v>8.6600006268727506E-2</c:v>
                </c:pt>
                <c:pt idx="237">
                  <c:v>8.6257372836274507E-2</c:v>
                </c:pt>
                <c:pt idx="238">
                  <c:v>8.5917318796838796E-2</c:v>
                </c:pt>
                <c:pt idx="239">
                  <c:v>8.5579816106382503E-2</c:v>
                </c:pt>
                <c:pt idx="240">
                  <c:v>8.5244837114260105E-2</c:v>
                </c:pt>
                <c:pt idx="241">
                  <c:v>8.4912354556530997E-2</c:v>
                </c:pt>
                <c:pt idx="242">
                  <c:v>8.4582341549402904E-2</c:v>
                </c:pt>
                <c:pt idx="243">
                  <c:v>8.4254771582804797E-2</c:v>
                </c:pt>
                <c:pt idx="244">
                  <c:v>8.3929618514087298E-2</c:v>
                </c:pt>
                <c:pt idx="245">
                  <c:v>8.3606856561845605E-2</c:v>
                </c:pt>
                <c:pt idx="246">
                  <c:v>8.3286460299863904E-2</c:v>
                </c:pt>
                <c:pt idx="247">
                  <c:v>8.2968404651177996E-2</c:v>
                </c:pt>
                <c:pt idx="248">
                  <c:v>8.2652664882254007E-2</c:v>
                </c:pt>
                <c:pt idx="249">
                  <c:v>8.2339216597278705E-2</c:v>
                </c:pt>
                <c:pt idx="250">
                  <c:v>8.2028035732562496E-2</c:v>
                </c:pt>
                <c:pt idx="251">
                  <c:v>8.1719098551049099E-2</c:v>
                </c:pt>
                <c:pt idx="252">
                  <c:v>8.1412381636931402E-2</c:v>
                </c:pt>
                <c:pt idx="253">
                  <c:v>8.1107861890371405E-2</c:v>
                </c:pt>
                <c:pt idx="254">
                  <c:v>8.0805516522320195E-2</c:v>
                </c:pt>
                <c:pt idx="255">
                  <c:v>8.0505323049438499E-2</c:v>
                </c:pt>
                <c:pt idx="256">
                  <c:v>8.0207259289112695E-2</c:v>
                </c:pt>
                <c:pt idx="257">
                  <c:v>7.9911303354567198E-2</c:v>
                </c:pt>
                <c:pt idx="258">
                  <c:v>7.9617433650067598E-2</c:v>
                </c:pt>
                <c:pt idx="259">
                  <c:v>7.9325628866216399E-2</c:v>
                </c:pt>
                <c:pt idx="260">
                  <c:v>7.9035867975336793E-2</c:v>
                </c:pt>
                <c:pt idx="261">
                  <c:v>7.87481302269432E-2</c:v>
                </c:pt>
                <c:pt idx="262">
                  <c:v>7.8462395143297406E-2</c:v>
                </c:pt>
                <c:pt idx="263">
                  <c:v>7.8178642515047095E-2</c:v>
                </c:pt>
                <c:pt idx="264">
                  <c:v>7.7896852396947297E-2</c:v>
                </c:pt>
                <c:pt idx="265">
                  <c:v>7.7617005103659598E-2</c:v>
                </c:pt>
                <c:pt idx="266">
                  <c:v>7.7339081205631405E-2</c:v>
                </c:pt>
                <c:pt idx="267">
                  <c:v>7.7063061525050006E-2</c:v>
                </c:pt>
                <c:pt idx="268">
                  <c:v>7.6788927131872894E-2</c:v>
                </c:pt>
                <c:pt idx="269">
                  <c:v>7.6516659339929793E-2</c:v>
                </c:pt>
                <c:pt idx="270">
                  <c:v>7.6246239703097796E-2</c:v>
                </c:pt>
                <c:pt idx="271">
                  <c:v>7.59776500115458E-2</c:v>
                </c:pt>
                <c:pt idx="272">
                  <c:v>7.5710872288047501E-2</c:v>
                </c:pt>
                <c:pt idx="273">
                  <c:v>7.5445888784363202E-2</c:v>
                </c:pt>
                <c:pt idx="274">
                  <c:v>7.5182681977685406E-2</c:v>
                </c:pt>
                <c:pt idx="275">
                  <c:v>7.4921234567150496E-2</c:v>
                </c:pt>
                <c:pt idx="276">
                  <c:v>7.4661529470413102E-2</c:v>
                </c:pt>
                <c:pt idx="277">
                  <c:v>7.4403549820282203E-2</c:v>
                </c:pt>
                <c:pt idx="278">
                  <c:v>7.41472789614184E-2</c:v>
                </c:pt>
                <c:pt idx="279">
                  <c:v>7.3892700447089704E-2</c:v>
                </c:pt>
                <c:pt idx="280">
                  <c:v>7.3639798035986401E-2</c:v>
                </c:pt>
                <c:pt idx="281">
                  <c:v>7.3388555689092597E-2</c:v>
                </c:pt>
                <c:pt idx="282">
                  <c:v>7.3138957566613094E-2</c:v>
                </c:pt>
                <c:pt idx="283">
                  <c:v>7.2890988024955694E-2</c:v>
                </c:pt>
                <c:pt idx="284">
                  <c:v>7.2644631613766705E-2</c:v>
                </c:pt>
                <c:pt idx="285">
                  <c:v>7.2399873073018803E-2</c:v>
                </c:pt>
                <c:pt idx="286">
                  <c:v>7.2156697330150801E-2</c:v>
                </c:pt>
                <c:pt idx="287">
                  <c:v>7.1915089497257195E-2</c:v>
                </c:pt>
                <c:pt idx="288">
                  <c:v>7.1675034868327894E-2</c:v>
                </c:pt>
                <c:pt idx="289">
                  <c:v>7.1436518916535505E-2</c:v>
                </c:pt>
                <c:pt idx="290">
                  <c:v>7.1199527291570405E-2</c:v>
                </c:pt>
                <c:pt idx="291">
                  <c:v>7.09640458170228E-2</c:v>
                </c:pt>
                <c:pt idx="292">
                  <c:v>7.0730060487809499E-2</c:v>
                </c:pt>
                <c:pt idx="293">
                  <c:v>7.0497557467645702E-2</c:v>
                </c:pt>
                <c:pt idx="294">
                  <c:v>7.0266523086560798E-2</c:v>
                </c:pt>
                <c:pt idx="295">
                  <c:v>7.0036943838456794E-2</c:v>
                </c:pt>
                <c:pt idx="296">
                  <c:v>6.9808806378708704E-2</c:v>
                </c:pt>
                <c:pt idx="297">
                  <c:v>6.9582097521806899E-2</c:v>
                </c:pt>
                <c:pt idx="298">
                  <c:v>6.9356804239038297E-2</c:v>
                </c:pt>
                <c:pt idx="299">
                  <c:v>6.9132913656209494E-2</c:v>
                </c:pt>
                <c:pt idx="300">
                  <c:v>6.8910413051406397E-2</c:v>
                </c:pt>
                <c:pt idx="301">
                  <c:v>6.8689289852793697E-2</c:v>
                </c:pt>
                <c:pt idx="302">
                  <c:v>6.8469531636450906E-2</c:v>
                </c:pt>
                <c:pt idx="303">
                  <c:v>6.8251126124245096E-2</c:v>
                </c:pt>
                <c:pt idx="304">
                  <c:v>6.80340611817397E-2</c:v>
                </c:pt>
                <c:pt idx="305">
                  <c:v>6.7818324816138795E-2</c:v>
                </c:pt>
                <c:pt idx="306">
                  <c:v>6.7603905174264997E-2</c:v>
                </c:pt>
                <c:pt idx="307">
                  <c:v>6.7390790540572898E-2</c:v>
                </c:pt>
                <c:pt idx="308">
                  <c:v>6.7178969335193905E-2</c:v>
                </c:pt>
                <c:pt idx="309">
                  <c:v>6.6968430112014907E-2</c:v>
                </c:pt>
                <c:pt idx="310">
                  <c:v>6.6759161556788696E-2</c:v>
                </c:pt>
                <c:pt idx="311">
                  <c:v>6.65511524852756E-2</c:v>
                </c:pt>
                <c:pt idx="312">
                  <c:v>6.6344391841416106E-2</c:v>
                </c:pt>
                <c:pt idx="313">
                  <c:v>6.6138868695532801E-2</c:v>
                </c:pt>
                <c:pt idx="314">
                  <c:v>6.5934572242563799E-2</c:v>
                </c:pt>
                <c:pt idx="315">
                  <c:v>6.5731491800323505E-2</c:v>
                </c:pt>
                <c:pt idx="316">
                  <c:v>6.5529616807792498E-2</c:v>
                </c:pt>
                <c:pt idx="317">
                  <c:v>6.5328936823435602E-2</c:v>
                </c:pt>
                <c:pt idx="318">
                  <c:v>6.5129441523547299E-2</c:v>
                </c:pt>
                <c:pt idx="319">
                  <c:v>6.4931120700623998E-2</c:v>
                </c:pt>
                <c:pt idx="320">
                  <c:v>6.47339642617627E-2</c:v>
                </c:pt>
                <c:pt idx="321">
                  <c:v>6.4537962227086104E-2</c:v>
                </c:pt>
                <c:pt idx="322">
                  <c:v>6.4343104728192102E-2</c:v>
                </c:pt>
                <c:pt idx="323">
                  <c:v>6.4149382006630104E-2</c:v>
                </c:pt>
                <c:pt idx="324">
                  <c:v>6.3956784412399798E-2</c:v>
                </c:pt>
                <c:pt idx="325">
                  <c:v>6.3765302402475396E-2</c:v>
                </c:pt>
                <c:pt idx="326">
                  <c:v>6.3574926539353302E-2</c:v>
                </c:pt>
                <c:pt idx="327">
                  <c:v>6.3385647489622707E-2</c:v>
                </c:pt>
                <c:pt idx="328">
                  <c:v>6.3197456022558995E-2</c:v>
                </c:pt>
                <c:pt idx="329">
                  <c:v>6.3010343008739797E-2</c:v>
                </c:pt>
                <c:pt idx="330">
                  <c:v>6.2824299418682894E-2</c:v>
                </c:pt>
                <c:pt idx="331">
                  <c:v>6.2639316321505406E-2</c:v>
                </c:pt>
                <c:pt idx="332">
                  <c:v>6.2455384883604699E-2</c:v>
                </c:pt>
                <c:pt idx="333">
                  <c:v>6.2272496367359403E-2</c:v>
                </c:pt>
                <c:pt idx="334">
                  <c:v>6.2090642129851902E-2</c:v>
                </c:pt>
                <c:pt idx="335">
                  <c:v>6.19098136216093E-2</c:v>
                </c:pt>
                <c:pt idx="336">
                  <c:v>6.1730002385365697E-2</c:v>
                </c:pt>
                <c:pt idx="337">
                  <c:v>6.1551200054842999E-2</c:v>
                </c:pt>
                <c:pt idx="338">
                  <c:v>6.1373398353550303E-2</c:v>
                </c:pt>
                <c:pt idx="339">
                  <c:v>6.1196589093603003E-2</c:v>
                </c:pt>
                <c:pt idx="340">
                  <c:v>6.10207641745594E-2</c:v>
                </c:pt>
                <c:pt idx="341">
                  <c:v>6.0845915582275603E-2</c:v>
                </c:pt>
                <c:pt idx="342">
                  <c:v>6.0672035387778003E-2</c:v>
                </c:pt>
                <c:pt idx="343">
                  <c:v>6.0499115746153298E-2</c:v>
                </c:pt>
                <c:pt idx="344">
                  <c:v>6.0327148895455297E-2</c:v>
                </c:pt>
                <c:pt idx="345">
                  <c:v>6.0156127155628597E-2</c:v>
                </c:pt>
                <c:pt idx="346">
                  <c:v>5.9986042927448899E-2</c:v>
                </c:pt>
                <c:pt idx="347">
                  <c:v>5.98168886914794E-2</c:v>
                </c:pt>
                <c:pt idx="348">
                  <c:v>5.9648657007042603E-2</c:v>
                </c:pt>
                <c:pt idx="349">
                  <c:v>5.9481340511208701E-2</c:v>
                </c:pt>
                <c:pt idx="350">
                  <c:v>5.9314931917798401E-2</c:v>
                </c:pt>
                <c:pt idx="351">
                  <c:v>5.9149424016401102E-2</c:v>
                </c:pt>
                <c:pt idx="352">
                  <c:v>5.89848096714084E-2</c:v>
                </c:pt>
                <c:pt idx="353">
                  <c:v>5.8821081821061202E-2</c:v>
                </c:pt>
                <c:pt idx="354">
                  <c:v>5.8658233476511903E-2</c:v>
                </c:pt>
                <c:pt idx="355">
                  <c:v>5.8496257720900301E-2</c:v>
                </c:pt>
                <c:pt idx="356">
                  <c:v>5.8335147708443398E-2</c:v>
                </c:pt>
                <c:pt idx="357">
                  <c:v>5.8174896663538901E-2</c:v>
                </c:pt>
                <c:pt idx="358">
                  <c:v>5.8015497879881701E-2</c:v>
                </c:pt>
                <c:pt idx="359">
                  <c:v>5.7856944719593698E-2</c:v>
                </c:pt>
                <c:pt idx="360">
                  <c:v>5.76992306123668E-2</c:v>
                </c:pt>
                <c:pt idx="361">
                  <c:v>5.7542349054618198E-2</c:v>
                </c:pt>
                <c:pt idx="362">
                  <c:v>5.7386293608657997E-2</c:v>
                </c:pt>
                <c:pt idx="363">
                  <c:v>5.7231057901869699E-2</c:v>
                </c:pt>
                <c:pt idx="364">
                  <c:v>5.7076635625902199E-2</c:v>
                </c:pt>
                <c:pt idx="365">
                  <c:v>5.69230205358736E-2</c:v>
                </c:pt>
                <c:pt idx="366">
                  <c:v>5.67702064495871E-2</c:v>
                </c:pt>
                <c:pt idx="367">
                  <c:v>5.6618187246758003E-2</c:v>
                </c:pt>
                <c:pt idx="368">
                  <c:v>5.64669568682519E-2</c:v>
                </c:pt>
                <c:pt idx="369">
                  <c:v>5.6316509315334197E-2</c:v>
                </c:pt>
                <c:pt idx="370">
                  <c:v>5.6166838648930503E-2</c:v>
                </c:pt>
                <c:pt idx="371">
                  <c:v>5.6017938988897203E-2</c:v>
                </c:pt>
                <c:pt idx="372">
                  <c:v>5.5869804513303298E-2</c:v>
                </c:pt>
                <c:pt idx="373">
                  <c:v>5.5722429457722301E-2</c:v>
                </c:pt>
                <c:pt idx="374">
                  <c:v>5.5575808114533901E-2</c:v>
                </c:pt>
                <c:pt idx="375">
                  <c:v>5.54299348322361E-2</c:v>
                </c:pt>
                <c:pt idx="376">
                  <c:v>5.5284804014767298E-2</c:v>
                </c:pt>
                <c:pt idx="377">
                  <c:v>5.5140410120837598E-2</c:v>
                </c:pt>
                <c:pt idx="378">
                  <c:v>5.4996747663269903E-2</c:v>
                </c:pt>
                <c:pt idx="379">
                  <c:v>5.4853811208350499E-2</c:v>
                </c:pt>
                <c:pt idx="380">
                  <c:v>5.4711595375188299E-2</c:v>
                </c:pt>
                <c:pt idx="381">
                  <c:v>5.4570094835084203E-2</c:v>
                </c:pt>
                <c:pt idx="382">
                  <c:v>5.4429304310907901E-2</c:v>
                </c:pt>
                <c:pt idx="383">
                  <c:v>5.4289218576485103E-2</c:v>
                </c:pt>
                <c:pt idx="384">
                  <c:v>5.4149832455991802E-2</c:v>
                </c:pt>
                <c:pt idx="385">
                  <c:v>5.4011140823358297E-2</c:v>
                </c:pt>
                <c:pt idx="386">
                  <c:v>5.3873138601680803E-2</c:v>
                </c:pt>
                <c:pt idx="387">
                  <c:v>5.3735820762641502E-2</c:v>
                </c:pt>
                <c:pt idx="388">
                  <c:v>5.3599182325937002E-2</c:v>
                </c:pt>
                <c:pt idx="389">
                  <c:v>5.3463218358714197E-2</c:v>
                </c:pt>
                <c:pt idx="390">
                  <c:v>5.3327923975013902E-2</c:v>
                </c:pt>
                <c:pt idx="391">
                  <c:v>5.31932943352234E-2</c:v>
                </c:pt>
                <c:pt idx="392">
                  <c:v>5.30593246455347E-2</c:v>
                </c:pt>
                <c:pt idx="393">
                  <c:v>5.2926010157411697E-2</c:v>
                </c:pt>
                <c:pt idx="394">
                  <c:v>5.2793346167064298E-2</c:v>
                </c:pt>
                <c:pt idx="395">
                  <c:v>5.2661328014929398E-2</c:v>
                </c:pt>
                <c:pt idx="396">
                  <c:v>5.2529951085159503E-2</c:v>
                </c:pt>
                <c:pt idx="397">
                  <c:v>5.2399210805117898E-2</c:v>
                </c:pt>
                <c:pt idx="398">
                  <c:v>5.2269102644880799E-2</c:v>
                </c:pt>
                <c:pt idx="399">
                  <c:v>5.2139622116746803E-2</c:v>
                </c:pt>
                <c:pt idx="400">
                  <c:v>5.2010764774752201E-2</c:v>
                </c:pt>
                <c:pt idx="401">
                  <c:v>5.1882526214193501E-2</c:v>
                </c:pt>
                <c:pt idx="402">
                  <c:v>5.17549020711561E-2</c:v>
                </c:pt>
                <c:pt idx="403">
                  <c:v>5.16278880220492E-2</c:v>
                </c:pt>
                <c:pt idx="404">
                  <c:v>5.1501479783147598E-2</c:v>
                </c:pt>
                <c:pt idx="405">
                  <c:v>5.1375673110138798E-2</c:v>
                </c:pt>
                <c:pt idx="406">
                  <c:v>5.1250463797677101E-2</c:v>
                </c:pt>
                <c:pt idx="407">
                  <c:v>5.11258476789428E-2</c:v>
                </c:pt>
                <c:pt idx="408">
                  <c:v>5.1001820625207799E-2</c:v>
                </c:pt>
                <c:pt idx="409">
                  <c:v>5.0878378545407103E-2</c:v>
                </c:pt>
                <c:pt idx="410">
                  <c:v>5.0755517385715598E-2</c:v>
                </c:pt>
                <c:pt idx="411">
                  <c:v>5.0633233129130803E-2</c:v>
                </c:pt>
                <c:pt idx="412">
                  <c:v>5.0511521795060799E-2</c:v>
                </c:pt>
                <c:pt idx="413">
                  <c:v>5.0390379438918297E-2</c:v>
                </c:pt>
                <c:pt idx="414">
                  <c:v>5.0269802151719299E-2</c:v>
                </c:pt>
                <c:pt idx="415">
                  <c:v>5.0149786059687201E-2</c:v>
                </c:pt>
                <c:pt idx="416">
                  <c:v>5.00303273238627E-2</c:v>
                </c:pt>
                <c:pt idx="417">
                  <c:v>4.9911422139718199E-2</c:v>
                </c:pt>
                <c:pt idx="418">
                  <c:v>4.9793066736777199E-2</c:v>
                </c:pt>
                <c:pt idx="419">
                  <c:v>4.9675257378239399E-2</c:v>
                </c:pt>
                <c:pt idx="420">
                  <c:v>4.9557990360609899E-2</c:v>
                </c:pt>
                <c:pt idx="421">
                  <c:v>4.9441262013333702E-2</c:v>
                </c:pt>
                <c:pt idx="422">
                  <c:v>4.9325068698434602E-2</c:v>
                </c:pt>
                <c:pt idx="423">
                  <c:v>4.9209406810159298E-2</c:v>
                </c:pt>
                <c:pt idx="424">
                  <c:v>4.9094272774625497E-2</c:v>
                </c:pt>
                <c:pt idx="425">
                  <c:v>4.8979663049474903E-2</c:v>
                </c:pt>
                <c:pt idx="426">
                  <c:v>4.8865574123530799E-2</c:v>
                </c:pt>
                <c:pt idx="427">
                  <c:v>4.8752002516459697E-2</c:v>
                </c:pt>
                <c:pt idx="428">
                  <c:v>4.86389447784377E-2</c:v>
                </c:pt>
                <c:pt idx="429">
                  <c:v>4.8526397489820398E-2</c:v>
                </c:pt>
                <c:pt idx="430">
                  <c:v>4.8414357260818497E-2</c:v>
                </c:pt>
                <c:pt idx="431">
                  <c:v>4.8302820731175602E-2</c:v>
                </c:pt>
                <c:pt idx="432">
                  <c:v>4.8191784569851799E-2</c:v>
                </c:pt>
                <c:pt idx="433">
                  <c:v>4.8081245474710502E-2</c:v>
                </c:pt>
                <c:pt idx="434">
                  <c:v>4.7971200172208898E-2</c:v>
                </c:pt>
                <c:pt idx="435">
                  <c:v>4.7861645417093403E-2</c:v>
                </c:pt>
                <c:pt idx="436">
                  <c:v>4.7752577992098102E-2</c:v>
                </c:pt>
                <c:pt idx="437">
                  <c:v>4.7643994707646901E-2</c:v>
                </c:pt>
                <c:pt idx="438">
                  <c:v>4.7535892401560302E-2</c:v>
                </c:pt>
                <c:pt idx="439">
                  <c:v>4.7428267938765097E-2</c:v>
                </c:pt>
                <c:pt idx="440">
                  <c:v>4.7321118211007797E-2</c:v>
                </c:pt>
                <c:pt idx="441">
                  <c:v>4.7214440136572E-2</c:v>
                </c:pt>
                <c:pt idx="442">
                  <c:v>4.7108230659999001E-2</c:v>
                </c:pt>
                <c:pt idx="443">
                  <c:v>4.7002486751811803E-2</c:v>
                </c:pt>
                <c:pt idx="444">
                  <c:v>4.6897205408242902E-2</c:v>
                </c:pt>
                <c:pt idx="445">
                  <c:v>4.6792383650965497E-2</c:v>
                </c:pt>
                <c:pt idx="446">
                  <c:v>4.6688018526827101E-2</c:v>
                </c:pt>
                <c:pt idx="447">
                  <c:v>4.6584107107588001E-2</c:v>
                </c:pt>
                <c:pt idx="448">
                  <c:v>4.6480646489661499E-2</c:v>
                </c:pt>
                <c:pt idx="449">
                  <c:v>4.6377633793858203E-2</c:v>
                </c:pt>
                <c:pt idx="450">
                  <c:v>4.6275066165133202E-2</c:v>
                </c:pt>
                <c:pt idx="451">
                  <c:v>4.6172940772336198E-2</c:v>
                </c:pt>
                <c:pt idx="452">
                  <c:v>4.6071254807965402E-2</c:v>
                </c:pt>
                <c:pt idx="453">
                  <c:v>4.5970005487923002E-2</c:v>
                </c:pt>
                <c:pt idx="454">
                  <c:v>4.5869190051275502E-2</c:v>
                </c:pt>
                <c:pt idx="455">
                  <c:v>4.5768805760015401E-2</c:v>
                </c:pt>
                <c:pt idx="456">
                  <c:v>4.5668849898826303E-2</c:v>
                </c:pt>
                <c:pt idx="457">
                  <c:v>4.5569319774851597E-2</c:v>
                </c:pt>
                <c:pt idx="458">
                  <c:v>4.5470212717464403E-2</c:v>
                </c:pt>
                <c:pt idx="459">
                  <c:v>4.5371526078042103E-2</c:v>
                </c:pt>
                <c:pt idx="460">
                  <c:v>4.5273257229741799E-2</c:v>
                </c:pt>
                <c:pt idx="461">
                  <c:v>4.5175403567279997E-2</c:v>
                </c:pt>
                <c:pt idx="462">
                  <c:v>4.5077962506714302E-2</c:v>
                </c:pt>
                <c:pt idx="463">
                  <c:v>4.49809314852272E-2</c:v>
                </c:pt>
                <c:pt idx="464">
                  <c:v>4.4884307960913403E-2</c:v>
                </c:pt>
                <c:pt idx="465">
                  <c:v>4.4788089412569301E-2</c:v>
                </c:pt>
                <c:pt idx="466">
                  <c:v>4.4692273339484702E-2</c:v>
                </c:pt>
                <c:pt idx="467">
                  <c:v>4.4596857261237598E-2</c:v>
                </c:pt>
                <c:pt idx="468">
                  <c:v>4.4501838717490597E-2</c:v>
                </c:pt>
                <c:pt idx="469">
                  <c:v>4.4407215267790803E-2</c:v>
                </c:pt>
                <c:pt idx="470">
                  <c:v>4.4312984491370902E-2</c:v>
                </c:pt>
                <c:pt idx="471">
                  <c:v>4.4219143986953702E-2</c:v>
                </c:pt>
                <c:pt idx="472">
                  <c:v>4.4125691372558097E-2</c:v>
                </c:pt>
                <c:pt idx="473">
                  <c:v>4.4032624285308103E-2</c:v>
                </c:pt>
                <c:pt idx="474">
                  <c:v>4.3939940381242999E-2</c:v>
                </c:pt>
                <c:pt idx="475">
                  <c:v>4.3847637335131501E-2</c:v>
                </c:pt>
                <c:pt idx="476">
                  <c:v>4.3755712840286003E-2</c:v>
                </c:pt>
                <c:pt idx="477">
                  <c:v>4.3664164608380698E-2</c:v>
                </c:pt>
                <c:pt idx="478">
                  <c:v>4.3572990369270898E-2</c:v>
                </c:pt>
                <c:pt idx="479">
                  <c:v>4.3482187870814697E-2</c:v>
                </c:pt>
                <c:pt idx="480">
                  <c:v>4.3391754878696898E-2</c:v>
                </c:pt>
                <c:pt idx="481">
                  <c:v>4.3301689176254501E-2</c:v>
                </c:pt>
                <c:pt idx="482">
                  <c:v>4.3211988564304998E-2</c:v>
                </c:pt>
                <c:pt idx="483">
                  <c:v>4.3122650860975803E-2</c:v>
                </c:pt>
                <c:pt idx="484">
                  <c:v>4.3033673901536201E-2</c:v>
                </c:pt>
                <c:pt idx="485">
                  <c:v>4.29450555382309E-2</c:v>
                </c:pt>
                <c:pt idx="486">
                  <c:v>4.2856793640115999E-2</c:v>
                </c:pt>
                <c:pt idx="487">
                  <c:v>4.27688860928961E-2</c:v>
                </c:pt>
                <c:pt idx="488">
                  <c:v>4.26813307987641E-2</c:v>
                </c:pt>
                <c:pt idx="489">
                  <c:v>4.2594125676242198E-2</c:v>
                </c:pt>
                <c:pt idx="490">
                  <c:v>4.25072686600248E-2</c:v>
                </c:pt>
                <c:pt idx="491">
                  <c:v>4.2420757700823798E-2</c:v>
                </c:pt>
                <c:pt idx="492">
                  <c:v>4.2334590765214501E-2</c:v>
                </c:pt>
                <c:pt idx="493">
                  <c:v>4.22487658354848E-2</c:v>
                </c:pt>
                <c:pt idx="494">
                  <c:v>4.2163280909484402E-2</c:v>
                </c:pt>
                <c:pt idx="495">
                  <c:v>4.2078134000477302E-2</c:v>
                </c:pt>
                <c:pt idx="496">
                  <c:v>4.1993323136994803E-2</c:v>
                </c:pt>
                <c:pt idx="497">
                  <c:v>4.1908846362690599E-2</c:v>
                </c:pt>
                <c:pt idx="498">
                  <c:v>4.1824701736197699E-2</c:v>
                </c:pt>
                <c:pt idx="499">
                  <c:v>4.1740887330986597E-2</c:v>
                </c:pt>
                <c:pt idx="500">
                  <c:v>4.1657401235225502E-2</c:v>
                </c:pt>
                <c:pt idx="501">
                  <c:v>4.15742415516413E-2</c:v>
                </c:pt>
                <c:pt idx="502">
                  <c:v>4.1491406397383197E-2</c:v>
                </c:pt>
                <c:pt idx="503">
                  <c:v>4.1408893903886697E-2</c:v>
                </c:pt>
                <c:pt idx="504">
                  <c:v>4.1326702216740202E-2</c:v>
                </c:pt>
                <c:pt idx="505">
                  <c:v>4.1244829495552297E-2</c:v>
                </c:pt>
                <c:pt idx="506">
                  <c:v>4.1163273913820998E-2</c:v>
                </c:pt>
                <c:pt idx="507">
                  <c:v>4.1082033658804001E-2</c:v>
                </c:pt>
                <c:pt idx="508">
                  <c:v>4.1001106931390599E-2</c:v>
                </c:pt>
                <c:pt idx="509">
                  <c:v>4.09204919459756E-2</c:v>
                </c:pt>
                <c:pt idx="510">
                  <c:v>4.0840186930333103E-2</c:v>
                </c:pt>
                <c:pt idx="511">
                  <c:v>4.0760190125493603E-2</c:v>
                </c:pt>
                <c:pt idx="512">
                  <c:v>4.0680499785620799E-2</c:v>
                </c:pt>
                <c:pt idx="513">
                  <c:v>4.0601114177890703E-2</c:v>
                </c:pt>
                <c:pt idx="514">
                  <c:v>4.0522031582371901E-2</c:v>
                </c:pt>
                <c:pt idx="515">
                  <c:v>4.0443250291906499E-2</c:v>
                </c:pt>
                <c:pt idx="516">
                  <c:v>4.0364768611993597E-2</c:v>
                </c:pt>
                <c:pt idx="517">
                  <c:v>4.0286584860672901E-2</c:v>
                </c:pt>
                <c:pt idx="518">
                  <c:v>4.0208697368410103E-2</c:v>
                </c:pt>
                <c:pt idx="519">
                  <c:v>4.0131104477983397E-2</c:v>
                </c:pt>
                <c:pt idx="520">
                  <c:v>4.0053804544371303E-2</c:v>
                </c:pt>
                <c:pt idx="521">
                  <c:v>3.9976795934641797E-2</c:v>
                </c:pt>
                <c:pt idx="522">
                  <c:v>3.99000770278422E-2</c:v>
                </c:pt>
                <c:pt idx="523">
                  <c:v>3.9823646214890797E-2</c:v>
                </c:pt>
                <c:pt idx="524">
                  <c:v>3.9747501898469297E-2</c:v>
                </c:pt>
                <c:pt idx="525">
                  <c:v>3.9671642492916499E-2</c:v>
                </c:pt>
                <c:pt idx="526">
                  <c:v>3.9596066424123201E-2</c:v>
                </c:pt>
                <c:pt idx="527">
                  <c:v>3.9520772129428297E-2</c:v>
                </c:pt>
                <c:pt idx="528">
                  <c:v>3.94457580575154E-2</c:v>
                </c:pt>
                <c:pt idx="529">
                  <c:v>3.9371022668311599E-2</c:v>
                </c:pt>
                <c:pt idx="530">
                  <c:v>3.9296564432886399E-2</c:v>
                </c:pt>
                <c:pt idx="531">
                  <c:v>3.9222381833352103E-2</c:v>
                </c:pt>
                <c:pt idx="532">
                  <c:v>3.91484733627653E-2</c:v>
                </c:pt>
                <c:pt idx="533">
                  <c:v>3.9074837525029098E-2</c:v>
                </c:pt>
                <c:pt idx="534">
                  <c:v>3.9001472834796901E-2</c:v>
                </c:pt>
                <c:pt idx="535">
                  <c:v>3.8928377817376798E-2</c:v>
                </c:pt>
                <c:pt idx="536">
                  <c:v>3.8855551008636698E-2</c:v>
                </c:pt>
                <c:pt idx="537">
                  <c:v>3.8782990954911702E-2</c:v>
                </c:pt>
                <c:pt idx="538">
                  <c:v>3.8710696212910498E-2</c:v>
                </c:pt>
                <c:pt idx="539">
                  <c:v>3.86386653496247E-2</c:v>
                </c:pt>
                <c:pt idx="540">
                  <c:v>3.8566896942237798E-2</c:v>
                </c:pt>
                <c:pt idx="541">
                  <c:v>3.8495389578035798E-2</c:v>
                </c:pt>
                <c:pt idx="542">
                  <c:v>3.8424141854318299E-2</c:v>
                </c:pt>
                <c:pt idx="543">
                  <c:v>3.8353152378310801E-2</c:v>
                </c:pt>
                <c:pt idx="544">
                  <c:v>3.8282419767077698E-2</c:v>
                </c:pt>
                <c:pt idx="545">
                  <c:v>3.8211942647436901E-2</c:v>
                </c:pt>
                <c:pt idx="546">
                  <c:v>3.8141719655873998E-2</c:v>
                </c:pt>
                <c:pt idx="547">
                  <c:v>3.8071749438458501E-2</c:v>
                </c:pt>
                <c:pt idx="548">
                  <c:v>3.80020306507605E-2</c:v>
                </c:pt>
                <c:pt idx="549">
                  <c:v>3.7932561957768202E-2</c:v>
                </c:pt>
                <c:pt idx="550">
                  <c:v>3.7863342033806202E-2</c:v>
                </c:pt>
                <c:pt idx="551">
                  <c:v>3.7794369562455001E-2</c:v>
                </c:pt>
                <c:pt idx="552">
                  <c:v>3.7725643236470902E-2</c:v>
                </c:pt>
                <c:pt idx="553">
                  <c:v>3.76571617577066E-2</c:v>
                </c:pt>
                <c:pt idx="554">
                  <c:v>3.7588923837033598E-2</c:v>
                </c:pt>
                <c:pt idx="555">
                  <c:v>3.75209281942641E-2</c:v>
                </c:pt>
                <c:pt idx="556">
                  <c:v>3.7453173558074503E-2</c:v>
                </c:pt>
                <c:pt idx="557">
                  <c:v>3.7385658665929501E-2</c:v>
                </c:pt>
                <c:pt idx="558">
                  <c:v>3.7318382264007098E-2</c:v>
                </c:pt>
                <c:pt idx="559">
                  <c:v>3.7251343107123698E-2</c:v>
                </c:pt>
                <c:pt idx="560">
                  <c:v>3.7184539958661202E-2</c:v>
                </c:pt>
                <c:pt idx="561">
                  <c:v>3.7117971590493397E-2</c:v>
                </c:pt>
                <c:pt idx="562">
                  <c:v>3.7051636782914399E-2</c:v>
                </c:pt>
                <c:pt idx="563">
                  <c:v>3.6985534324566902E-2</c:v>
                </c:pt>
                <c:pt idx="564">
                  <c:v>3.6919663012371602E-2</c:v>
                </c:pt>
                <c:pt idx="565">
                  <c:v>3.6854021651457201E-2</c:v>
                </c:pt>
                <c:pt idx="566">
                  <c:v>3.6788609055090897E-2</c:v>
                </c:pt>
                <c:pt idx="567">
                  <c:v>3.6723424044610299E-2</c:v>
                </c:pt>
                <c:pt idx="568">
                  <c:v>3.6658465449354999E-2</c:v>
                </c:pt>
                <c:pt idx="569">
                  <c:v>3.6593732106599698E-2</c:v>
                </c:pt>
                <c:pt idx="570">
                  <c:v>3.6529222861487499E-2</c:v>
                </c:pt>
                <c:pt idx="571">
                  <c:v>3.6464936566964097E-2</c:v>
                </c:pt>
                <c:pt idx="572">
                  <c:v>3.6400872083712503E-2</c:v>
                </c:pt>
                <c:pt idx="573">
                  <c:v>3.63370282800883E-2</c:v>
                </c:pt>
                <c:pt idx="574">
                  <c:v>3.62734040320562E-2</c:v>
                </c:pt>
                <c:pt idx="575">
                  <c:v>3.6209998223126101E-2</c:v>
                </c:pt>
                <c:pt idx="576">
                  <c:v>3.6146809744290902E-2</c:v>
                </c:pt>
                <c:pt idx="577">
                  <c:v>3.6083837493964203E-2</c:v>
                </c:pt>
                <c:pt idx="578">
                  <c:v>3.6021080377918797E-2</c:v>
                </c:pt>
                <c:pt idx="579">
                  <c:v>3.5958537309226199E-2</c:v>
                </c:pt>
                <c:pt idx="580">
                  <c:v>3.5896207208195897E-2</c:v>
                </c:pt>
                <c:pt idx="581">
                  <c:v>3.5834089002316001E-2</c:v>
                </c:pt>
                <c:pt idx="582">
                  <c:v>3.5772181626194097E-2</c:v>
                </c:pt>
                <c:pt idx="583">
                  <c:v>3.5710484021498901E-2</c:v>
                </c:pt>
                <c:pt idx="584">
                  <c:v>3.5648995136901999E-2</c:v>
                </c:pt>
                <c:pt idx="585">
                  <c:v>3.5587713928020799E-2</c:v>
                </c:pt>
                <c:pt idx="586">
                  <c:v>3.5526639357361597E-2</c:v>
                </c:pt>
                <c:pt idx="587">
                  <c:v>3.5465770394263497E-2</c:v>
                </c:pt>
                <c:pt idx="588">
                  <c:v>3.5405106014842501E-2</c:v>
                </c:pt>
                <c:pt idx="589">
                  <c:v>3.5344645201936302E-2</c:v>
                </c:pt>
                <c:pt idx="590">
                  <c:v>3.5284386945049998E-2</c:v>
                </c:pt>
                <c:pt idx="591">
                  <c:v>3.52243302403017E-2</c:v>
                </c:pt>
                <c:pt idx="592">
                  <c:v>3.5164474090368998E-2</c:v>
                </c:pt>
                <c:pt idx="593">
                  <c:v>3.51048175044361E-2</c:v>
                </c:pt>
                <c:pt idx="594">
                  <c:v>3.5045359498140999E-2</c:v>
                </c:pt>
                <c:pt idx="595">
                  <c:v>3.4986099093523598E-2</c:v>
                </c:pt>
                <c:pt idx="596">
                  <c:v>3.4927035318974099E-2</c:v>
                </c:pt>
                <c:pt idx="597">
                  <c:v>3.4868167209182198E-2</c:v>
                </c:pt>
                <c:pt idx="598">
                  <c:v>3.4809493805086203E-2</c:v>
                </c:pt>
                <c:pt idx="599">
                  <c:v>3.4751014153822903E-2</c:v>
                </c:pt>
                <c:pt idx="600">
                  <c:v>3.4692727308678298E-2</c:v>
                </c:pt>
                <c:pt idx="601">
                  <c:v>3.4634632329038399E-2</c:v>
                </c:pt>
                <c:pt idx="602">
                  <c:v>3.4576728280340301E-2</c:v>
                </c:pt>
                <c:pt idx="603">
                  <c:v>3.4519014234024203E-2</c:v>
                </c:pt>
                <c:pt idx="604">
                  <c:v>3.4461489267485698E-2</c:v>
                </c:pt>
                <c:pt idx="605">
                  <c:v>3.4404152464028302E-2</c:v>
                </c:pt>
                <c:pt idx="606">
                  <c:v>3.4347002912816803E-2</c:v>
                </c:pt>
                <c:pt idx="607">
                  <c:v>3.4290039708830697E-2</c:v>
                </c:pt>
                <c:pt idx="608">
                  <c:v>3.4233261952818297E-2</c:v>
                </c:pt>
                <c:pt idx="609">
                  <c:v>3.4176668751251298E-2</c:v>
                </c:pt>
                <c:pt idx="610">
                  <c:v>3.4120259216279397E-2</c:v>
                </c:pt>
                <c:pt idx="611">
                  <c:v>3.4064032465685803E-2</c:v>
                </c:pt>
                <c:pt idx="612">
                  <c:v>3.4007987622843197E-2</c:v>
                </c:pt>
                <c:pt idx="613">
                  <c:v>3.3952123816669302E-2</c:v>
                </c:pt>
                <c:pt idx="614">
                  <c:v>3.3896440181583998E-2</c:v>
                </c:pt>
                <c:pt idx="615">
                  <c:v>3.3840935857465997E-2</c:v>
                </c:pt>
                <c:pt idx="616">
                  <c:v>3.3785609989610201E-2</c:v>
                </c:pt>
                <c:pt idx="617">
                  <c:v>3.3730461728685698E-2</c:v>
                </c:pt>
                <c:pt idx="618">
                  <c:v>3.3675490230693599E-2</c:v>
                </c:pt>
                <c:pt idx="619">
                  <c:v>3.3620694656925701E-2</c:v>
                </c:pt>
                <c:pt idx="620">
                  <c:v>3.3566074173923703E-2</c:v>
                </c:pt>
                <c:pt idx="621">
                  <c:v>3.3511627953438101E-2</c:v>
                </c:pt>
                <c:pt idx="622">
                  <c:v>3.34573551723878E-2</c:v>
                </c:pt>
                <c:pt idx="623">
                  <c:v>3.3403255012820703E-2</c:v>
                </c:pt>
                <c:pt idx="624">
                  <c:v>3.3349326661873603E-2</c:v>
                </c:pt>
                <c:pt idx="625">
                  <c:v>3.3295569311733303E-2</c:v>
                </c:pt>
                <c:pt idx="626">
                  <c:v>3.3241982159597602E-2</c:v>
                </c:pt>
                <c:pt idx="627">
                  <c:v>3.3188564407636699E-2</c:v>
                </c:pt>
                <c:pt idx="628">
                  <c:v>3.3135315262955198E-2</c:v>
                </c:pt>
                <c:pt idx="629">
                  <c:v>3.3082233937554398E-2</c:v>
                </c:pt>
                <c:pt idx="630">
                  <c:v>3.30293196482946E-2</c:v>
                </c:pt>
                <c:pt idx="631">
                  <c:v>3.2976571616857901E-2</c:v>
                </c:pt>
                <c:pt idx="632">
                  <c:v>3.2923989069712001E-2</c:v>
                </c:pt>
                <c:pt idx="633">
                  <c:v>3.2871571238073098E-2</c:v>
                </c:pt>
                <c:pt idx="634">
                  <c:v>3.2819317357870102E-2</c:v>
                </c:pt>
                <c:pt idx="635">
                  <c:v>3.2767226669708799E-2</c:v>
                </c:pt>
                <c:pt idx="636">
                  <c:v>3.2715298418836199E-2</c:v>
                </c:pt>
                <c:pt idx="637">
                  <c:v>3.2663531855105898E-2</c:v>
                </c:pt>
                <c:pt idx="638">
                  <c:v>3.2611926232942699E-2</c:v>
                </c:pt>
                <c:pt idx="639">
                  <c:v>3.2560480811308301E-2</c:v>
                </c:pt>
                <c:pt idx="640">
                  <c:v>3.2509194853667198E-2</c:v>
                </c:pt>
                <c:pt idx="641">
                  <c:v>3.2458067627952697E-2</c:v>
                </c:pt>
                <c:pt idx="642">
                  <c:v>3.2407098406533198E-2</c:v>
                </c:pt>
                <c:pt idx="643">
                  <c:v>3.2356286466179197E-2</c:v>
                </c:pt>
                <c:pt idx="644">
                  <c:v>3.2305631088030001E-2</c:v>
                </c:pt>
                <c:pt idx="645">
                  <c:v>3.2255131557561101E-2</c:v>
                </c:pt>
                <c:pt idx="646">
                  <c:v>3.22047871645521E-2</c:v>
                </c:pt>
                <c:pt idx="647">
                  <c:v>3.21545972030539E-2</c:v>
                </c:pt>
                <c:pt idx="648">
                  <c:v>3.2104560971357603E-2</c:v>
                </c:pt>
                <c:pt idx="649">
                  <c:v>3.20546777719624E-2</c:v>
                </c:pt>
                <c:pt idx="650">
                  <c:v>3.20049469115447E-2</c:v>
                </c:pt>
                <c:pt idx="651">
                  <c:v>3.1955367700926801E-2</c:v>
                </c:pt>
                <c:pt idx="652">
                  <c:v>3.19059394550463E-2</c:v>
                </c:pt>
                <c:pt idx="653">
                  <c:v>3.1856661492925903E-2</c:v>
                </c:pt>
                <c:pt idx="654">
                  <c:v>3.1807533137642702E-2</c:v>
                </c:pt>
                <c:pt idx="655">
                  <c:v>3.1758553716298897E-2</c:v>
                </c:pt>
                <c:pt idx="656">
                  <c:v>3.1709722559991403E-2</c:v>
                </c:pt>
                <c:pt idx="657">
                  <c:v>3.1661039003783302E-2</c:v>
                </c:pt>
                <c:pt idx="658">
                  <c:v>3.1612502386673798E-2</c:v>
                </c:pt>
                <c:pt idx="659">
                  <c:v>3.1564112051570101E-2</c:v>
                </c:pt>
                <c:pt idx="660">
                  <c:v>3.1515867345258401E-2</c:v>
                </c:pt>
                <c:pt idx="661">
                  <c:v>3.1467767618375601E-2</c:v>
                </c:pt>
                <c:pt idx="662">
                  <c:v>3.1419812225381101E-2</c:v>
                </c:pt>
                <c:pt idx="663">
                  <c:v>3.1372000524529098E-2</c:v>
                </c:pt>
                <c:pt idx="664">
                  <c:v>3.1324331877840603E-2</c:v>
                </c:pt>
                <c:pt idx="665">
                  <c:v>3.12768056510766E-2</c:v>
                </c:pt>
                <c:pt idx="666">
                  <c:v>3.1229421213710001E-2</c:v>
                </c:pt>
                <c:pt idx="667">
                  <c:v>3.1182177938899699E-2</c:v>
                </c:pt>
                <c:pt idx="668">
                  <c:v>3.1135075203463199E-2</c:v>
                </c:pt>
                <c:pt idx="669">
                  <c:v>3.1088112387850499E-2</c:v>
                </c:pt>
                <c:pt idx="670">
                  <c:v>3.10412888761173E-2</c:v>
                </c:pt>
                <c:pt idx="671">
                  <c:v>3.0994604055899998E-2</c:v>
                </c:pt>
                <c:pt idx="672">
                  <c:v>3.0948057318388698E-2</c:v>
                </c:pt>
                <c:pt idx="673">
                  <c:v>3.09016480583027E-2</c:v>
                </c:pt>
                <c:pt idx="674">
                  <c:v>3.0855375673864299E-2</c:v>
                </c:pt>
                <c:pt idx="675">
                  <c:v>3.0809239566774199E-2</c:v>
                </c:pt>
                <c:pt idx="676">
                  <c:v>3.07632391421865E-2</c:v>
                </c:pt>
                <c:pt idx="677">
                  <c:v>3.0717373808683699E-2</c:v>
                </c:pt>
                <c:pt idx="678">
                  <c:v>3.0671642978252599E-2</c:v>
                </c:pt>
                <c:pt idx="679">
                  <c:v>3.06260460662598E-2</c:v>
                </c:pt>
                <c:pt idx="680">
                  <c:v>3.0580582491427401E-2</c:v>
                </c:pt>
                <c:pt idx="681">
                  <c:v>3.0535251675809599E-2</c:v>
                </c:pt>
                <c:pt idx="682">
                  <c:v>3.0490053044768699E-2</c:v>
                </c:pt>
                <c:pt idx="683">
                  <c:v>3.0444986026951799E-2</c:v>
                </c:pt>
                <c:pt idx="684">
                  <c:v>3.04000500542672E-2</c:v>
                </c:pt>
                <c:pt idx="685">
                  <c:v>3.03552445618618E-2</c:v>
                </c:pt>
                <c:pt idx="686">
                  <c:v>3.0310568988097902E-2</c:v>
                </c:pt>
                <c:pt idx="687">
                  <c:v>3.0266022774530402E-2</c:v>
                </c:pt>
                <c:pt idx="688">
                  <c:v>3.02216053658847E-2</c:v>
                </c:pt>
                <c:pt idx="689">
                  <c:v>3.0177316210034E-2</c:v>
                </c:pt>
                <c:pt idx="690">
                  <c:v>3.0133154757977398E-2</c:v>
                </c:pt>
                <c:pt idx="691">
                  <c:v>3.0089120463817801E-2</c:v>
                </c:pt>
                <c:pt idx="692">
                  <c:v>3.0045212784740299E-2</c:v>
                </c:pt>
                <c:pt idx="693">
                  <c:v>3.00014311809906E-2</c:v>
                </c:pt>
                <c:pt idx="694">
                  <c:v>2.9957775115853499E-2</c:v>
                </c:pt>
                <c:pt idx="695">
                  <c:v>2.99142440556317E-2</c:v>
                </c:pt>
                <c:pt idx="696">
                  <c:v>2.9870837469624899E-2</c:v>
                </c:pt>
                <c:pt idx="697">
                  <c:v>2.9827554830108599E-2</c:v>
                </c:pt>
                <c:pt idx="698">
                  <c:v>2.9784395612314E-2</c:v>
                </c:pt>
                <c:pt idx="699">
                  <c:v>2.9741359294406699E-2</c:v>
                </c:pt>
                <c:pt idx="700">
                  <c:v>2.9698445357467199E-2</c:v>
                </c:pt>
                <c:pt idx="701">
                  <c:v>2.9655653285469801E-2</c:v>
                </c:pt>
                <c:pt idx="702">
                  <c:v>2.9612982565263599E-2</c:v>
                </c:pt>
                <c:pt idx="703">
                  <c:v>2.9570432686551601E-2</c:v>
                </c:pt>
                <c:pt idx="704">
                  <c:v>2.95280031418718E-2</c:v>
                </c:pt>
                <c:pt idx="705">
                  <c:v>2.9485693426577399E-2</c:v>
                </c:pt>
                <c:pt idx="706">
                  <c:v>2.9443503038817299E-2</c:v>
                </c:pt>
                <c:pt idx="707">
                  <c:v>2.9401431479517001E-2</c:v>
                </c:pt>
                <c:pt idx="708">
                  <c:v>2.93594782523597E-2</c:v>
                </c:pt>
                <c:pt idx="709">
                  <c:v>2.9317642863767202E-2</c:v>
                </c:pt>
                <c:pt idx="710">
                  <c:v>2.9275924822881199E-2</c:v>
                </c:pt>
                <c:pt idx="711">
                  <c:v>2.9234323641544799E-2</c:v>
                </c:pt>
                <c:pt idx="712">
                  <c:v>2.9192838834283901E-2</c:v>
                </c:pt>
                <c:pt idx="713">
                  <c:v>2.91514699182891E-2</c:v>
                </c:pt>
                <c:pt idx="714">
                  <c:v>2.9110216413397502E-2</c:v>
                </c:pt>
                <c:pt idx="715">
                  <c:v>2.90690778420747E-2</c:v>
                </c:pt>
                <c:pt idx="716">
                  <c:v>2.9028053729396701E-2</c:v>
                </c:pt>
                <c:pt idx="717">
                  <c:v>2.89871436030327E-2</c:v>
                </c:pt>
                <c:pt idx="718">
                  <c:v>2.89463469932272E-2</c:v>
                </c:pt>
                <c:pt idx="719">
                  <c:v>2.89056634327827E-2</c:v>
                </c:pt>
                <c:pt idx="720">
                  <c:v>2.8865092457042298E-2</c:v>
                </c:pt>
                <c:pt idx="721">
                  <c:v>2.8824633603872801E-2</c:v>
                </c:pt>
                <c:pt idx="722">
                  <c:v>2.8784286413647199E-2</c:v>
                </c:pt>
                <c:pt idx="723">
                  <c:v>2.8744050429228601E-2</c:v>
                </c:pt>
                <c:pt idx="724">
                  <c:v>2.8703925195952901E-2</c:v>
                </c:pt>
                <c:pt idx="725">
                  <c:v>2.8663910261612299E-2</c:v>
                </c:pt>
                <c:pt idx="726">
                  <c:v>2.8624005176439E-2</c:v>
                </c:pt>
                <c:pt idx="727">
                  <c:v>2.8584209493088701E-2</c:v>
                </c:pt>
                <c:pt idx="728">
                  <c:v>2.85445227666246E-2</c:v>
                </c:pt>
                <c:pt idx="729">
                  <c:v>2.8504944554500901E-2</c:v>
                </c:pt>
                <c:pt idx="730">
                  <c:v>2.84654744165476E-2</c:v>
                </c:pt>
                <c:pt idx="731">
                  <c:v>2.8426111914953901E-2</c:v>
                </c:pt>
                <c:pt idx="732">
                  <c:v>2.8386856614253098E-2</c:v>
                </c:pt>
                <c:pt idx="733">
                  <c:v>2.8347708081306499E-2</c:v>
                </c:pt>
                <c:pt idx="734">
                  <c:v>2.83086658852886E-2</c:v>
                </c:pt>
                <c:pt idx="735">
                  <c:v>2.82697295976711E-2</c:v>
                </c:pt>
                <c:pt idx="736">
                  <c:v>2.8230898792208199E-2</c:v>
                </c:pt>
                <c:pt idx="737">
                  <c:v>2.8192173044921401E-2</c:v>
                </c:pt>
                <c:pt idx="738">
                  <c:v>2.8153551934084298E-2</c:v>
                </c:pt>
                <c:pt idx="739">
                  <c:v>2.8115035040208101E-2</c:v>
                </c:pt>
                <c:pt idx="740">
                  <c:v>2.8076621946026701E-2</c:v>
                </c:pt>
                <c:pt idx="741">
                  <c:v>2.8038312236482E-2</c:v>
                </c:pt>
                <c:pt idx="742">
                  <c:v>2.8000105498709699E-2</c:v>
                </c:pt>
                <c:pt idx="743">
                  <c:v>2.7962001322024501E-2</c:v>
                </c:pt>
                <c:pt idx="744">
                  <c:v>2.7923999297906101E-2</c:v>
                </c:pt>
                <c:pt idx="745">
                  <c:v>2.7886099019985199E-2</c:v>
                </c:pt>
                <c:pt idx="746">
                  <c:v>2.7848300084028998E-2</c:v>
                </c:pt>
                <c:pt idx="747">
                  <c:v>2.7810602087927599E-2</c:v>
                </c:pt>
                <c:pt idx="748">
                  <c:v>2.7773004631680101E-2</c:v>
                </c:pt>
                <c:pt idx="749">
                  <c:v>2.7735507317380899E-2</c:v>
                </c:pt>
                <c:pt idx="750">
                  <c:v>2.76981097492058E-2</c:v>
                </c:pt>
                <c:pt idx="751">
                  <c:v>2.7660811533398999E-2</c:v>
                </c:pt>
                <c:pt idx="752">
                  <c:v>2.76236122782593E-2</c:v>
                </c:pt>
                <c:pt idx="753">
                  <c:v>2.7586511594126801E-2</c:v>
                </c:pt>
                <c:pt idx="754">
                  <c:v>2.7549509093369999E-2</c:v>
                </c:pt>
                <c:pt idx="755">
                  <c:v>2.75126043903723E-2</c:v>
                </c:pt>
                <c:pt idx="756">
                  <c:v>2.7475797101519601E-2</c:v>
                </c:pt>
                <c:pt idx="757">
                  <c:v>2.7439086845186401E-2</c:v>
                </c:pt>
                <c:pt idx="758">
                  <c:v>2.74024732417242E-2</c:v>
                </c:pt>
                <c:pt idx="759">
                  <c:v>2.7365955913447901E-2</c:v>
                </c:pt>
                <c:pt idx="760">
                  <c:v>2.73295344846235E-2</c:v>
                </c:pt>
                <c:pt idx="761">
                  <c:v>2.72932085814558E-2</c:v>
                </c:pt>
                <c:pt idx="762">
                  <c:v>2.72569778320755E-2</c:v>
                </c:pt>
                <c:pt idx="763">
                  <c:v>2.7220841866527502E-2</c:v>
                </c:pt>
                <c:pt idx="764">
                  <c:v>2.7184800316758101E-2</c:v>
                </c:pt>
                <c:pt idx="765">
                  <c:v>2.7148852816603199E-2</c:v>
                </c:pt>
                <c:pt idx="766">
                  <c:v>2.7112999001776199E-2</c:v>
                </c:pt>
                <c:pt idx="767">
                  <c:v>2.7077238509856098E-2</c:v>
                </c:pt>
                <c:pt idx="768">
                  <c:v>2.7041570980275299E-2</c:v>
                </c:pt>
                <c:pt idx="769">
                  <c:v>2.7005996054308399E-2</c:v>
                </c:pt>
                <c:pt idx="770">
                  <c:v>2.6970513375060099E-2</c:v>
                </c:pt>
                <c:pt idx="771">
                  <c:v>2.69351225874538E-2</c:v>
                </c:pt>
                <c:pt idx="772">
                  <c:v>2.6899823338220101E-2</c:v>
                </c:pt>
                <c:pt idx="773">
                  <c:v>2.6864615275885202E-2</c:v>
                </c:pt>
                <c:pt idx="774">
                  <c:v>2.6829498050759602E-2</c:v>
                </c:pt>
                <c:pt idx="775">
                  <c:v>2.67944713149274E-2</c:v>
                </c:pt>
                <c:pt idx="776">
                  <c:v>2.6759534722234201E-2</c:v>
                </c:pt>
                <c:pt idx="777">
                  <c:v>2.67246879282768E-2</c:v>
                </c:pt>
                <c:pt idx="778">
                  <c:v>2.6689930590391899E-2</c:v>
                </c:pt>
                <c:pt idx="779">
                  <c:v>2.6655262367645101E-2</c:v>
                </c:pt>
                <c:pt idx="780">
                  <c:v>2.6620682920820399E-2</c:v>
                </c:pt>
                <c:pt idx="781">
                  <c:v>2.6586191912409102E-2</c:v>
                </c:pt>
                <c:pt idx="782">
                  <c:v>2.65517890065992E-2</c:v>
                </c:pt>
                <c:pt idx="783">
                  <c:v>2.6517473869265201E-2</c:v>
                </c:pt>
                <c:pt idx="784">
                  <c:v>2.64832461679569E-2</c:v>
                </c:pt>
                <c:pt idx="785">
                  <c:v>2.6449105571889599E-2</c:v>
                </c:pt>
                <c:pt idx="786">
                  <c:v>2.6415051751933399E-2</c:v>
                </c:pt>
                <c:pt idx="787">
                  <c:v>2.63810843806031E-2</c:v>
                </c:pt>
                <c:pt idx="788">
                  <c:v>2.63472031320479E-2</c:v>
                </c:pt>
                <c:pt idx="789">
                  <c:v>2.6313407682041299E-2</c:v>
                </c:pt>
                <c:pt idx="790">
                  <c:v>2.6279697707970898E-2</c:v>
                </c:pt>
                <c:pt idx="791">
                  <c:v>2.62460728888287E-2</c:v>
                </c:pt>
                <c:pt idx="792">
                  <c:v>2.6212532905201098E-2</c:v>
                </c:pt>
                <c:pt idx="793">
                  <c:v>2.6179077439258999E-2</c:v>
                </c:pt>
                <c:pt idx="794">
                  <c:v>2.6145706174747999E-2</c:v>
                </c:pt>
                <c:pt idx="795">
                  <c:v>2.6112418796978901E-2</c:v>
                </c:pt>
                <c:pt idx="796">
                  <c:v>2.6079214992818001E-2</c:v>
                </c:pt>
                <c:pt idx="797">
                  <c:v>2.60460944506774E-2</c:v>
                </c:pt>
                <c:pt idx="798">
                  <c:v>2.6013056860505802E-2</c:v>
                </c:pt>
                <c:pt idx="799">
                  <c:v>2.5980101913778801E-2</c:v>
                </c:pt>
                <c:pt idx="800">
                  <c:v>2.5947229303489899E-2</c:v>
                </c:pt>
                <c:pt idx="801">
                  <c:v>2.5914438724140901E-2</c:v>
                </c:pt>
                <c:pt idx="802">
                  <c:v>2.58817298717329E-2</c:v>
                </c:pt>
                <c:pt idx="803">
                  <c:v>2.58491024437572E-2</c:v>
                </c:pt>
                <c:pt idx="804">
                  <c:v>2.58165561391859E-2</c:v>
                </c:pt>
                <c:pt idx="805">
                  <c:v>2.5784090658463502E-2</c:v>
                </c:pt>
                <c:pt idx="806">
                  <c:v>2.5751705703497298E-2</c:v>
                </c:pt>
                <c:pt idx="807">
                  <c:v>2.5719400977649E-2</c:v>
                </c:pt>
                <c:pt idx="808">
                  <c:v>2.5687176185725701E-2</c:v>
                </c:pt>
                <c:pt idx="809">
                  <c:v>2.5655031033971099E-2</c:v>
                </c:pt>
                <c:pt idx="810">
                  <c:v>2.5622965230057099E-2</c:v>
                </c:pt>
                <c:pt idx="811">
                  <c:v>2.5590978483074799E-2</c:v>
                </c:pt>
                <c:pt idx="812">
                  <c:v>2.5559070503526099E-2</c:v>
                </c:pt>
                <c:pt idx="813">
                  <c:v>2.55272410033155E-2</c:v>
                </c:pt>
                <c:pt idx="814">
                  <c:v>2.5495489695740999E-2</c:v>
                </c:pt>
                <c:pt idx="815">
                  <c:v>2.5463816295486601E-2</c:v>
                </c:pt>
                <c:pt idx="816">
                  <c:v>2.5432220518613099E-2</c:v>
                </c:pt>
                <c:pt idx="817">
                  <c:v>2.5400702082550401E-2</c:v>
                </c:pt>
                <c:pt idx="818">
                  <c:v>2.5369260706089299E-2</c:v>
                </c:pt>
                <c:pt idx="819">
                  <c:v>2.5337896109373099E-2</c:v>
                </c:pt>
                <c:pt idx="820">
                  <c:v>2.5306608013889599E-2</c:v>
                </c:pt>
                <c:pt idx="821">
                  <c:v>2.52753961424632E-2</c:v>
                </c:pt>
                <c:pt idx="822">
                  <c:v>2.5244260219246899E-2</c:v>
                </c:pt>
                <c:pt idx="823">
                  <c:v>2.5213199969714301E-2</c:v>
                </c:pt>
                <c:pt idx="824">
                  <c:v>2.5182215120651798E-2</c:v>
                </c:pt>
                <c:pt idx="825">
                  <c:v>2.5151305400151001E-2</c:v>
                </c:pt>
                <c:pt idx="826">
                  <c:v>2.51204705376003E-2</c:v>
                </c:pt>
                <c:pt idx="827">
                  <c:v>2.5089710263678299E-2</c:v>
                </c:pt>
                <c:pt idx="828">
                  <c:v>2.50590243103451E-2</c:v>
                </c:pt>
                <c:pt idx="829">
                  <c:v>2.50284124108354E-2</c:v>
                </c:pt>
                <c:pt idx="830">
                  <c:v>2.4997874299650599E-2</c:v>
                </c:pt>
                <c:pt idx="831">
                  <c:v>2.49674097125516E-2</c:v>
                </c:pt>
                <c:pt idx="832">
                  <c:v>2.49370183865513E-2</c:v>
                </c:pt>
                <c:pt idx="833">
                  <c:v>2.4906700059907E-2</c:v>
                </c:pt>
                <c:pt idx="834">
                  <c:v>2.4876454472113601E-2</c:v>
                </c:pt>
                <c:pt idx="835">
                  <c:v>2.48462813638958E-2</c:v>
                </c:pt>
                <c:pt idx="836">
                  <c:v>2.4816180477201102E-2</c:v>
                </c:pt>
                <c:pt idx="837">
                  <c:v>2.47861515551927E-2</c:v>
                </c:pt>
                <c:pt idx="838">
                  <c:v>2.4756194342242299E-2</c:v>
                </c:pt>
                <c:pt idx="839">
                  <c:v>2.4726308583923301E-2</c:v>
                </c:pt>
                <c:pt idx="840">
                  <c:v>2.4696494027003201E-2</c:v>
                </c:pt>
                <c:pt idx="841">
                  <c:v>2.4666750419437299E-2</c:v>
                </c:pt>
                <c:pt idx="842">
                  <c:v>2.4637077510361299E-2</c:v>
                </c:pt>
                <c:pt idx="843">
                  <c:v>2.46074750500846E-2</c:v>
                </c:pt>
                <c:pt idx="844">
                  <c:v>2.4577942790083698E-2</c:v>
                </c:pt>
                <c:pt idx="845">
                  <c:v>2.45484804829951E-2</c:v>
                </c:pt>
                <c:pt idx="846">
                  <c:v>2.4519087882608599E-2</c:v>
                </c:pt>
                <c:pt idx="847">
                  <c:v>2.44897647438608E-2</c:v>
                </c:pt>
                <c:pt idx="848">
                  <c:v>2.4460510822828501E-2</c:v>
                </c:pt>
                <c:pt idx="849">
                  <c:v>2.44313258767219E-2</c:v>
                </c:pt>
                <c:pt idx="850">
                  <c:v>2.4402209663877999E-2</c:v>
                </c:pt>
                <c:pt idx="851">
                  <c:v>2.43731619437546E-2</c:v>
                </c:pt>
                <c:pt idx="852">
                  <c:v>2.4344182476923201E-2</c:v>
                </c:pt>
                <c:pt idx="853">
                  <c:v>2.4315271025063E-2</c:v>
                </c:pt>
                <c:pt idx="854">
                  <c:v>2.42864273509544E-2</c:v>
                </c:pt>
                <c:pt idx="855">
                  <c:v>2.4257651218473002E-2</c:v>
                </c:pt>
                <c:pt idx="856">
                  <c:v>2.4228942392582602E-2</c:v>
                </c:pt>
                <c:pt idx="857">
                  <c:v>2.4200300639329701E-2</c:v>
                </c:pt>
                <c:pt idx="858">
                  <c:v>2.4171725725836899E-2</c:v>
                </c:pt>
                <c:pt idx="859">
                  <c:v>2.41432174202969E-2</c:v>
                </c:pt>
                <c:pt idx="860">
                  <c:v>2.4114775491966299E-2</c:v>
                </c:pt>
                <c:pt idx="861">
                  <c:v>2.4086399711159698E-2</c:v>
                </c:pt>
                <c:pt idx="862">
                  <c:v>2.4058089849243399E-2</c:v>
                </c:pt>
                <c:pt idx="863">
                  <c:v>2.40298456786299E-2</c:v>
                </c:pt>
                <c:pt idx="864">
                  <c:v>2.4001666972771299E-2</c:v>
                </c:pt>
                <c:pt idx="865">
                  <c:v>2.3973553506153801E-2</c:v>
                </c:pt>
                <c:pt idx="866">
                  <c:v>2.3945505054292E-2</c:v>
                </c:pt>
                <c:pt idx="867">
                  <c:v>2.39175213937226E-2</c:v>
                </c:pt>
                <c:pt idx="868">
                  <c:v>2.3889602301999002E-2</c:v>
                </c:pt>
                <c:pt idx="869">
                  <c:v>2.38617475576854E-2</c:v>
                </c:pt>
                <c:pt idx="870">
                  <c:v>2.3833956940351099E-2</c:v>
                </c:pt>
                <c:pt idx="871">
                  <c:v>2.3806230230564999E-2</c:v>
                </c:pt>
                <c:pt idx="872">
                  <c:v>2.3778567209889499E-2</c:v>
                </c:pt>
                <c:pt idx="873">
                  <c:v>2.3750967660875501E-2</c:v>
                </c:pt>
                <c:pt idx="874">
                  <c:v>2.3723431367056499E-2</c:v>
                </c:pt>
                <c:pt idx="875">
                  <c:v>2.36959581129433E-2</c:v>
                </c:pt>
                <c:pt idx="876">
                  <c:v>2.3668547684018101E-2</c:v>
                </c:pt>
                <c:pt idx="877">
                  <c:v>2.3641199866729499E-2</c:v>
                </c:pt>
                <c:pt idx="878">
                  <c:v>2.3613914448487001E-2</c:v>
                </c:pt>
                <c:pt idx="879">
                  <c:v>2.3586691217655401E-2</c:v>
                </c:pt>
                <c:pt idx="880">
                  <c:v>2.3559529963549802E-2</c:v>
                </c:pt>
                <c:pt idx="881">
                  <c:v>2.353243047643E-2</c:v>
                </c:pt>
                <c:pt idx="882">
                  <c:v>2.35053925474954E-2</c:v>
                </c:pt>
                <c:pt idx="883">
                  <c:v>2.3478415968879798E-2</c:v>
                </c:pt>
                <c:pt idx="884">
                  <c:v>2.34515005336461E-2</c:v>
                </c:pt>
                <c:pt idx="885">
                  <c:v>2.3424646035781101E-2</c:v>
                </c:pt>
                <c:pt idx="886">
                  <c:v>2.3397852270190499E-2</c:v>
                </c:pt>
                <c:pt idx="887">
                  <c:v>2.3371119032694E-2</c:v>
                </c:pt>
                <c:pt idx="888">
                  <c:v>2.33444461200196E-2</c:v>
                </c:pt>
                <c:pt idx="889">
                  <c:v>2.3317833329799299E-2</c:v>
                </c:pt>
                <c:pt idx="890">
                  <c:v>2.3291280460563599E-2</c:v>
                </c:pt>
                <c:pt idx="891">
                  <c:v>2.3264787311736899E-2</c:v>
                </c:pt>
                <c:pt idx="892">
                  <c:v>2.32383536836324E-2</c:v>
                </c:pt>
                <c:pt idx="893">
                  <c:v>2.3211979377446901E-2</c:v>
                </c:pt>
                <c:pt idx="894">
                  <c:v>2.3185664195256799E-2</c:v>
                </c:pt>
                <c:pt idx="895">
                  <c:v>2.31594079400122E-2</c:v>
                </c:pt>
                <c:pt idx="896">
                  <c:v>2.3133210415532901E-2</c:v>
                </c:pt>
                <c:pt idx="897">
                  <c:v>2.3107071426503398E-2</c:v>
                </c:pt>
                <c:pt idx="898">
                  <c:v>2.30809907784679E-2</c:v>
                </c:pt>
                <c:pt idx="899">
                  <c:v>2.3054968277826202E-2</c:v>
                </c:pt>
                <c:pt idx="900">
                  <c:v>2.3029003731828201E-2</c:v>
                </c:pt>
                <c:pt idx="901">
                  <c:v>2.3003096948570001E-2</c:v>
                </c:pt>
                <c:pt idx="902">
                  <c:v>2.29772477369889E-2</c:v>
                </c:pt>
                <c:pt idx="903">
                  <c:v>2.29514559068589E-2</c:v>
                </c:pt>
                <c:pt idx="904">
                  <c:v>2.2925721268786298E-2</c:v>
                </c:pt>
                <c:pt idx="905">
                  <c:v>2.2900043634204899E-2</c:v>
                </c:pt>
                <c:pt idx="906">
                  <c:v>2.2874422815371501E-2</c:v>
                </c:pt>
                <c:pt idx="907">
                  <c:v>2.2848858625362001E-2</c:v>
                </c:pt>
                <c:pt idx="908">
                  <c:v>2.2823350878066102E-2</c:v>
                </c:pt>
                <c:pt idx="909">
                  <c:v>2.27978993881836E-2</c:v>
                </c:pt>
                <c:pt idx="910">
                  <c:v>2.2772503971219601E-2</c:v>
                </c:pt>
                <c:pt idx="911">
                  <c:v>2.2747164443480499E-2</c:v>
                </c:pt>
                <c:pt idx="912">
                  <c:v>2.2721880622069299E-2</c:v>
                </c:pt>
                <c:pt idx="913">
                  <c:v>2.2696652324881599E-2</c:v>
                </c:pt>
                <c:pt idx="914">
                  <c:v>2.26714793706011E-2</c:v>
                </c:pt>
                <c:pt idx="915">
                  <c:v>2.2646361578695599E-2</c:v>
                </c:pt>
                <c:pt idx="916">
                  <c:v>2.2621298769412601E-2</c:v>
                </c:pt>
                <c:pt idx="917">
                  <c:v>2.2596290763775301E-2</c:v>
                </c:pt>
                <c:pt idx="918">
                  <c:v>2.2571337383578201E-2</c:v>
                </c:pt>
                <c:pt idx="919">
                  <c:v>2.25464384513832E-2</c:v>
                </c:pt>
                <c:pt idx="920">
                  <c:v>2.2521593790515201E-2</c:v>
                </c:pt>
                <c:pt idx="921">
                  <c:v>2.2496803225058402E-2</c:v>
                </c:pt>
                <c:pt idx="922">
                  <c:v>2.2472066579851999E-2</c:v>
                </c:pt>
                <c:pt idx="923">
                  <c:v>2.2447383680486301E-2</c:v>
                </c:pt>
                <c:pt idx="924">
                  <c:v>2.2422754353298401E-2</c:v>
                </c:pt>
                <c:pt idx="925">
                  <c:v>2.23981784253688E-2</c:v>
                </c:pt>
                <c:pt idx="926">
                  <c:v>2.2373655724516699E-2</c:v>
                </c:pt>
                <c:pt idx="927">
                  <c:v>2.2349186079296899E-2</c:v>
                </c:pt>
                <c:pt idx="928">
                  <c:v>2.2324769318995099E-2</c:v>
                </c:pt>
                <c:pt idx="929">
                  <c:v>2.2300405273624702E-2</c:v>
                </c:pt>
                <c:pt idx="930">
                  <c:v>2.2276093773922302E-2</c:v>
                </c:pt>
                <c:pt idx="931">
                  <c:v>2.2251834651344699E-2</c:v>
                </c:pt>
                <c:pt idx="932">
                  <c:v>2.2227627738064099E-2</c:v>
                </c:pt>
                <c:pt idx="933">
                  <c:v>2.2203472866965199E-2</c:v>
                </c:pt>
                <c:pt idx="934">
                  <c:v>2.2179369871641E-2</c:v>
                </c:pt>
                <c:pt idx="935">
                  <c:v>2.2155318586389E-2</c:v>
                </c:pt>
                <c:pt idx="936">
                  <c:v>2.2131318846207899E-2</c:v>
                </c:pt>
                <c:pt idx="937">
                  <c:v>2.2107370486793398E-2</c:v>
                </c:pt>
                <c:pt idx="938">
                  <c:v>2.20834733445349E-2</c:v>
                </c:pt>
                <c:pt idx="939">
                  <c:v>2.20596272565118E-2</c:v>
                </c:pt>
                <c:pt idx="940">
                  <c:v>2.20358320604899E-2</c:v>
                </c:pt>
                <c:pt idx="941">
                  <c:v>2.20120875949174E-2</c:v>
                </c:pt>
                <c:pt idx="942">
                  <c:v>2.19883936989222E-2</c:v>
                </c:pt>
                <c:pt idx="943">
                  <c:v>2.19647502123075E-2</c:v>
                </c:pt>
                <c:pt idx="944">
                  <c:v>2.1941156975548499E-2</c:v>
                </c:pt>
                <c:pt idx="945">
                  <c:v>2.1917613829789299E-2</c:v>
                </c:pt>
                <c:pt idx="946">
                  <c:v>2.1894120616838899E-2</c:v>
                </c:pt>
                <c:pt idx="947">
                  <c:v>2.1870677179168001E-2</c:v>
                </c:pt>
                <c:pt idx="948">
                  <c:v>2.18472833599056E-2</c:v>
                </c:pt>
                <c:pt idx="949">
                  <c:v>2.1823939002835299E-2</c:v>
                </c:pt>
                <c:pt idx="950">
                  <c:v>2.1800643952392399E-2</c:v>
                </c:pt>
                <c:pt idx="951">
                  <c:v>2.1777398053659899E-2</c:v>
                </c:pt>
                <c:pt idx="952">
                  <c:v>2.1754201152365701E-2</c:v>
                </c:pt>
                <c:pt idx="953">
                  <c:v>2.17310530948789E-2</c:v>
                </c:pt>
                <c:pt idx="954">
                  <c:v>2.1707953728206601E-2</c:v>
                </c:pt>
                <c:pt idx="955">
                  <c:v>2.1684902899990699E-2</c:v>
                </c:pt>
                <c:pt idx="956">
                  <c:v>2.1661900458504701E-2</c:v>
                </c:pt>
                <c:pt idx="957">
                  <c:v>2.16389462526499E-2</c:v>
                </c:pt>
                <c:pt idx="958">
                  <c:v>2.16160401319529E-2</c:v>
                </c:pt>
                <c:pt idx="959">
                  <c:v>2.1593181946561998E-2</c:v>
                </c:pt>
                <c:pt idx="960">
                  <c:v>2.1570371547244001E-2</c:v>
                </c:pt>
                <c:pt idx="961">
                  <c:v>2.1547608785380999E-2</c:v>
                </c:pt>
                <c:pt idx="962">
                  <c:v>2.1524893512967502E-2</c:v>
                </c:pt>
                <c:pt idx="963">
                  <c:v>2.1502225582607101E-2</c:v>
                </c:pt>
                <c:pt idx="964">
                  <c:v>2.14796048475091E-2</c:v>
                </c:pt>
                <c:pt idx="965">
                  <c:v>2.14570311614861E-2</c:v>
                </c:pt>
                <c:pt idx="966">
                  <c:v>2.1434504378950201E-2</c:v>
                </c:pt>
                <c:pt idx="967">
                  <c:v>2.1412024354910301E-2</c:v>
                </c:pt>
                <c:pt idx="968">
                  <c:v>2.1389590944969099E-2</c:v>
                </c:pt>
                <c:pt idx="969">
                  <c:v>2.1367204005319999E-2</c:v>
                </c:pt>
                <c:pt idx="970">
                  <c:v>2.1344863392743899E-2</c:v>
                </c:pt>
                <c:pt idx="971">
                  <c:v>2.13225689646066E-2</c:v>
                </c:pt>
                <c:pt idx="972">
                  <c:v>2.1300320578855499E-2</c:v>
                </c:pt>
                <c:pt idx="973">
                  <c:v>2.12781180940168E-2</c:v>
                </c:pt>
                <c:pt idx="974">
                  <c:v>2.12559613691926E-2</c:v>
                </c:pt>
                <c:pt idx="975">
                  <c:v>2.1233850264057899E-2</c:v>
                </c:pt>
                <c:pt idx="976">
                  <c:v>2.12117846388577E-2</c:v>
                </c:pt>
                <c:pt idx="977">
                  <c:v>2.1189764354404301E-2</c:v>
                </c:pt>
                <c:pt idx="978">
                  <c:v>2.1167789272074002E-2</c:v>
                </c:pt>
                <c:pt idx="979">
                  <c:v>2.11458592538049E-2</c:v>
                </c:pt>
                <c:pt idx="980">
                  <c:v>2.1123974162093599E-2</c:v>
                </c:pt>
                <c:pt idx="981">
                  <c:v>2.1102133859992399E-2</c:v>
                </c:pt>
                <c:pt idx="982">
                  <c:v>2.1080338211106699E-2</c:v>
                </c:pt>
                <c:pt idx="983">
                  <c:v>2.1058587079592302E-2</c:v>
                </c:pt>
                <c:pt idx="984">
                  <c:v>2.1036880330152202E-2</c:v>
                </c:pt>
                <c:pt idx="985">
                  <c:v>2.1015217828034501E-2</c:v>
                </c:pt>
                <c:pt idx="986">
                  <c:v>2.0993599439028902E-2</c:v>
                </c:pt>
                <c:pt idx="987">
                  <c:v>2.09720250294647E-2</c:v>
                </c:pt>
                <c:pt idx="988">
                  <c:v>2.0950494466207701E-2</c:v>
                </c:pt>
                <c:pt idx="989">
                  <c:v>2.0929007616657801E-2</c:v>
                </c:pt>
                <c:pt idx="990">
                  <c:v>2.0907564348746001E-2</c:v>
                </c:pt>
                <c:pt idx="991">
                  <c:v>2.0886164530931998E-2</c:v>
                </c:pt>
                <c:pt idx="992">
                  <c:v>2.0864808032201299E-2</c:v>
                </c:pt>
                <c:pt idx="993">
                  <c:v>2.0843494722063202E-2</c:v>
                </c:pt>
                <c:pt idx="994">
                  <c:v>2.0822224470547299E-2</c:v>
                </c:pt>
                <c:pt idx="995">
                  <c:v>2.08009971482018E-2</c:v>
                </c:pt>
                <c:pt idx="996">
                  <c:v>2.07798126260904E-2</c:v>
                </c:pt>
                <c:pt idx="997">
                  <c:v>2.07586707757897E-2</c:v>
                </c:pt>
                <c:pt idx="998">
                  <c:v>2.0737571469387001E-2</c:v>
                </c:pt>
                <c:pt idx="999">
                  <c:v>2.07165145794777E-2</c:v>
                </c:pt>
                <c:pt idx="1000">
                  <c:v>2.06954999791625E-2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DF6-44F3-9383-080AEF8DC7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142272"/>
        <c:axId val="76219904"/>
      </c:scatterChart>
      <c:valAx>
        <c:axId val="79142272"/>
        <c:scaling>
          <c:orientation val="minMax"/>
          <c:max val="1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Generazioni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76219904"/>
        <c:crosses val="autoZero"/>
        <c:crossBetween val="midCat"/>
      </c:valAx>
      <c:valAx>
        <c:axId val="7621990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it-IT" i="1"/>
                  <a:t>q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7914227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'Dati Fig. 14 deriva + vantaggio'!$D$4:$D$504</c:f>
              <c:numCache>
                <c:formatCode>General</c:formatCode>
                <c:ptCount val="5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</c:numCache>
            </c:numRef>
          </c:xVal>
          <c:yVal>
            <c:numRef>
              <c:f>'Dati Fig. 14 deriva + vantaggio'!$E$4:$E$504</c:f>
              <c:numCache>
                <c:formatCode>General</c:formatCode>
                <c:ptCount val="501"/>
                <c:pt idx="0">
                  <c:v>0.1</c:v>
                </c:pt>
                <c:pt idx="1">
                  <c:v>0.17</c:v>
                </c:pt>
                <c:pt idx="2">
                  <c:v>0.20499999999999999</c:v>
                </c:pt>
                <c:pt idx="3">
                  <c:v>0.26250000000000001</c:v>
                </c:pt>
                <c:pt idx="4">
                  <c:v>0.33750000000000002</c:v>
                </c:pt>
                <c:pt idx="5">
                  <c:v>0.41249999999999998</c:v>
                </c:pt>
                <c:pt idx="6">
                  <c:v>0.435</c:v>
                </c:pt>
                <c:pt idx="7">
                  <c:v>0.49</c:v>
                </c:pt>
                <c:pt idx="8">
                  <c:v>0.55000000000000004</c:v>
                </c:pt>
                <c:pt idx="9">
                  <c:v>0.59</c:v>
                </c:pt>
                <c:pt idx="10">
                  <c:v>0.57999999999999996</c:v>
                </c:pt>
                <c:pt idx="11">
                  <c:v>0.61</c:v>
                </c:pt>
                <c:pt idx="12">
                  <c:v>0.67249999999999999</c:v>
                </c:pt>
                <c:pt idx="13">
                  <c:v>0.65749999999999997</c:v>
                </c:pt>
                <c:pt idx="14">
                  <c:v>0.6925</c:v>
                </c:pt>
                <c:pt idx="15">
                  <c:v>0.70750000000000002</c:v>
                </c:pt>
                <c:pt idx="16">
                  <c:v>0.72750000000000004</c:v>
                </c:pt>
                <c:pt idx="17">
                  <c:v>0.73750000000000004</c:v>
                </c:pt>
                <c:pt idx="18">
                  <c:v>0.72750000000000004</c:v>
                </c:pt>
                <c:pt idx="19">
                  <c:v>0.72750000000000004</c:v>
                </c:pt>
                <c:pt idx="20">
                  <c:v>0.76249999999999996</c:v>
                </c:pt>
                <c:pt idx="21">
                  <c:v>0.79500000000000004</c:v>
                </c:pt>
                <c:pt idx="22">
                  <c:v>0.79</c:v>
                </c:pt>
                <c:pt idx="23">
                  <c:v>0.79500000000000004</c:v>
                </c:pt>
                <c:pt idx="24">
                  <c:v>0.79500000000000004</c:v>
                </c:pt>
                <c:pt idx="25">
                  <c:v>0.75</c:v>
                </c:pt>
                <c:pt idx="26">
                  <c:v>0.77749999999999997</c:v>
                </c:pt>
                <c:pt idx="27">
                  <c:v>0.8</c:v>
                </c:pt>
                <c:pt idx="28">
                  <c:v>0.78749999999999998</c:v>
                </c:pt>
                <c:pt idx="29">
                  <c:v>0.80500000000000005</c:v>
                </c:pt>
                <c:pt idx="30">
                  <c:v>0.8125</c:v>
                </c:pt>
                <c:pt idx="31">
                  <c:v>0.82750000000000001</c:v>
                </c:pt>
                <c:pt idx="32">
                  <c:v>0.84750000000000003</c:v>
                </c:pt>
                <c:pt idx="33">
                  <c:v>0.86</c:v>
                </c:pt>
                <c:pt idx="34">
                  <c:v>0.84750000000000003</c:v>
                </c:pt>
                <c:pt idx="35">
                  <c:v>0.83499999999999996</c:v>
                </c:pt>
                <c:pt idx="36">
                  <c:v>0.83499999999999996</c:v>
                </c:pt>
                <c:pt idx="37">
                  <c:v>0.83499999999999996</c:v>
                </c:pt>
                <c:pt idx="38">
                  <c:v>0.83</c:v>
                </c:pt>
                <c:pt idx="39">
                  <c:v>0.83</c:v>
                </c:pt>
                <c:pt idx="40">
                  <c:v>0.83250000000000002</c:v>
                </c:pt>
                <c:pt idx="41">
                  <c:v>0.83</c:v>
                </c:pt>
                <c:pt idx="42">
                  <c:v>0.84</c:v>
                </c:pt>
                <c:pt idx="43">
                  <c:v>0.85</c:v>
                </c:pt>
                <c:pt idx="44">
                  <c:v>0.88</c:v>
                </c:pt>
                <c:pt idx="45">
                  <c:v>0.875</c:v>
                </c:pt>
                <c:pt idx="46">
                  <c:v>0.82250000000000001</c:v>
                </c:pt>
                <c:pt idx="47">
                  <c:v>0.79500000000000004</c:v>
                </c:pt>
                <c:pt idx="48">
                  <c:v>0.81</c:v>
                </c:pt>
                <c:pt idx="49">
                  <c:v>0.86250000000000004</c:v>
                </c:pt>
                <c:pt idx="50">
                  <c:v>0.83750000000000002</c:v>
                </c:pt>
                <c:pt idx="51">
                  <c:v>0.83250000000000002</c:v>
                </c:pt>
                <c:pt idx="52">
                  <c:v>0.84250000000000003</c:v>
                </c:pt>
                <c:pt idx="53">
                  <c:v>0.83</c:v>
                </c:pt>
                <c:pt idx="54">
                  <c:v>0.80249999999999999</c:v>
                </c:pt>
                <c:pt idx="55">
                  <c:v>0.80249999999999999</c:v>
                </c:pt>
                <c:pt idx="56">
                  <c:v>0.79</c:v>
                </c:pt>
                <c:pt idx="57">
                  <c:v>0.76</c:v>
                </c:pt>
                <c:pt idx="58">
                  <c:v>0.74750000000000005</c:v>
                </c:pt>
                <c:pt idx="59">
                  <c:v>0.74750000000000005</c:v>
                </c:pt>
                <c:pt idx="60">
                  <c:v>0.73750000000000004</c:v>
                </c:pt>
                <c:pt idx="61">
                  <c:v>0.71</c:v>
                </c:pt>
                <c:pt idx="62">
                  <c:v>0.76249999999999996</c:v>
                </c:pt>
                <c:pt idx="63">
                  <c:v>0.77500000000000002</c:v>
                </c:pt>
                <c:pt idx="64">
                  <c:v>0.77</c:v>
                </c:pt>
                <c:pt idx="65">
                  <c:v>0.76500000000000001</c:v>
                </c:pt>
                <c:pt idx="66">
                  <c:v>0.74750000000000005</c:v>
                </c:pt>
                <c:pt idx="67">
                  <c:v>0.75</c:v>
                </c:pt>
                <c:pt idx="68">
                  <c:v>0.73250000000000004</c:v>
                </c:pt>
                <c:pt idx="69">
                  <c:v>0.75749999999999995</c:v>
                </c:pt>
                <c:pt idx="70">
                  <c:v>0.81</c:v>
                </c:pt>
                <c:pt idx="71">
                  <c:v>0.8</c:v>
                </c:pt>
                <c:pt idx="72">
                  <c:v>0.79</c:v>
                </c:pt>
                <c:pt idx="73">
                  <c:v>0.77249999999999996</c:v>
                </c:pt>
                <c:pt idx="74">
                  <c:v>0.78</c:v>
                </c:pt>
                <c:pt idx="75">
                  <c:v>0.79749999999999999</c:v>
                </c:pt>
                <c:pt idx="76">
                  <c:v>0.8175</c:v>
                </c:pt>
                <c:pt idx="77">
                  <c:v>0.8125</c:v>
                </c:pt>
                <c:pt idx="78">
                  <c:v>0.83499999999999996</c:v>
                </c:pt>
                <c:pt idx="79">
                  <c:v>0.83499999999999996</c:v>
                </c:pt>
                <c:pt idx="80">
                  <c:v>0.81</c:v>
                </c:pt>
                <c:pt idx="81">
                  <c:v>0.78749999999999998</c:v>
                </c:pt>
                <c:pt idx="82">
                  <c:v>0.82250000000000001</c:v>
                </c:pt>
                <c:pt idx="83">
                  <c:v>0.82499999999999996</c:v>
                </c:pt>
                <c:pt idx="84">
                  <c:v>0.82499999999999996</c:v>
                </c:pt>
                <c:pt idx="85">
                  <c:v>0.83499999999999996</c:v>
                </c:pt>
                <c:pt idx="86">
                  <c:v>0.87250000000000005</c:v>
                </c:pt>
                <c:pt idx="87">
                  <c:v>0.84499999999999997</c:v>
                </c:pt>
                <c:pt idx="88">
                  <c:v>0.84250000000000003</c:v>
                </c:pt>
                <c:pt idx="89">
                  <c:v>0.84250000000000003</c:v>
                </c:pt>
                <c:pt idx="90">
                  <c:v>0.85</c:v>
                </c:pt>
                <c:pt idx="91">
                  <c:v>0.86750000000000005</c:v>
                </c:pt>
                <c:pt idx="92">
                  <c:v>0.84</c:v>
                </c:pt>
                <c:pt idx="93">
                  <c:v>0.84</c:v>
                </c:pt>
                <c:pt idx="94">
                  <c:v>0.83250000000000002</c:v>
                </c:pt>
                <c:pt idx="95">
                  <c:v>0.86750000000000005</c:v>
                </c:pt>
                <c:pt idx="96">
                  <c:v>0.84750000000000003</c:v>
                </c:pt>
                <c:pt idx="97">
                  <c:v>0.83</c:v>
                </c:pt>
                <c:pt idx="98">
                  <c:v>0.84750000000000003</c:v>
                </c:pt>
                <c:pt idx="99">
                  <c:v>0.83499999999999996</c:v>
                </c:pt>
                <c:pt idx="100">
                  <c:v>0.84499999999999997</c:v>
                </c:pt>
                <c:pt idx="101">
                  <c:v>0.81499999999999995</c:v>
                </c:pt>
                <c:pt idx="102">
                  <c:v>0.79</c:v>
                </c:pt>
                <c:pt idx="103">
                  <c:v>0.81</c:v>
                </c:pt>
                <c:pt idx="104">
                  <c:v>0.85</c:v>
                </c:pt>
                <c:pt idx="105">
                  <c:v>0.82750000000000001</c:v>
                </c:pt>
                <c:pt idx="106">
                  <c:v>0.81</c:v>
                </c:pt>
                <c:pt idx="107">
                  <c:v>0.8125</c:v>
                </c:pt>
                <c:pt idx="108">
                  <c:v>0.84499999999999997</c:v>
                </c:pt>
                <c:pt idx="109">
                  <c:v>0.83</c:v>
                </c:pt>
                <c:pt idx="110">
                  <c:v>0.82499999999999996</c:v>
                </c:pt>
                <c:pt idx="111">
                  <c:v>0.83</c:v>
                </c:pt>
                <c:pt idx="112">
                  <c:v>0.85250000000000004</c:v>
                </c:pt>
                <c:pt idx="113">
                  <c:v>0.83499999999999996</c:v>
                </c:pt>
                <c:pt idx="114">
                  <c:v>0.85750000000000004</c:v>
                </c:pt>
                <c:pt idx="115">
                  <c:v>0.83250000000000002</c:v>
                </c:pt>
                <c:pt idx="116">
                  <c:v>0.8075</c:v>
                </c:pt>
                <c:pt idx="117">
                  <c:v>0.8</c:v>
                </c:pt>
                <c:pt idx="118">
                  <c:v>0.80249999999999999</c:v>
                </c:pt>
                <c:pt idx="119">
                  <c:v>0.81</c:v>
                </c:pt>
                <c:pt idx="120">
                  <c:v>0.77749999999999997</c:v>
                </c:pt>
                <c:pt idx="121">
                  <c:v>0.78500000000000003</c:v>
                </c:pt>
                <c:pt idx="122">
                  <c:v>0.74750000000000005</c:v>
                </c:pt>
                <c:pt idx="123">
                  <c:v>0.76</c:v>
                </c:pt>
                <c:pt idx="124">
                  <c:v>0.77249999999999996</c:v>
                </c:pt>
                <c:pt idx="125">
                  <c:v>0.8075</c:v>
                </c:pt>
                <c:pt idx="126">
                  <c:v>0.83499999999999996</c:v>
                </c:pt>
                <c:pt idx="127">
                  <c:v>0.84499999999999997</c:v>
                </c:pt>
                <c:pt idx="128">
                  <c:v>0.84750000000000003</c:v>
                </c:pt>
                <c:pt idx="129">
                  <c:v>0.85750000000000004</c:v>
                </c:pt>
                <c:pt idx="130">
                  <c:v>0.84250000000000003</c:v>
                </c:pt>
                <c:pt idx="131">
                  <c:v>0.83750000000000002</c:v>
                </c:pt>
                <c:pt idx="132">
                  <c:v>0.85499999999999998</c:v>
                </c:pt>
                <c:pt idx="133">
                  <c:v>0.875</c:v>
                </c:pt>
                <c:pt idx="134">
                  <c:v>0.85499999999999998</c:v>
                </c:pt>
                <c:pt idx="135">
                  <c:v>0.86</c:v>
                </c:pt>
                <c:pt idx="136">
                  <c:v>0.85250000000000004</c:v>
                </c:pt>
                <c:pt idx="137">
                  <c:v>0.85750000000000004</c:v>
                </c:pt>
                <c:pt idx="138">
                  <c:v>0.88249999999999995</c:v>
                </c:pt>
                <c:pt idx="139">
                  <c:v>0.88500000000000001</c:v>
                </c:pt>
                <c:pt idx="140">
                  <c:v>0.88749999999999996</c:v>
                </c:pt>
                <c:pt idx="141">
                  <c:v>0.88</c:v>
                </c:pt>
                <c:pt idx="142">
                  <c:v>0.87250000000000005</c:v>
                </c:pt>
                <c:pt idx="143">
                  <c:v>0.87749999999999995</c:v>
                </c:pt>
                <c:pt idx="144">
                  <c:v>0.86250000000000004</c:v>
                </c:pt>
                <c:pt idx="145">
                  <c:v>0.85</c:v>
                </c:pt>
                <c:pt idx="146">
                  <c:v>0.85499999999999998</c:v>
                </c:pt>
                <c:pt idx="147">
                  <c:v>0.84750000000000003</c:v>
                </c:pt>
                <c:pt idx="148">
                  <c:v>0.84750000000000003</c:v>
                </c:pt>
                <c:pt idx="149">
                  <c:v>0.85750000000000004</c:v>
                </c:pt>
                <c:pt idx="150">
                  <c:v>0.85499999999999998</c:v>
                </c:pt>
                <c:pt idx="151">
                  <c:v>0.82499999999999996</c:v>
                </c:pt>
                <c:pt idx="152">
                  <c:v>0.85</c:v>
                </c:pt>
                <c:pt idx="153">
                  <c:v>0.875</c:v>
                </c:pt>
                <c:pt idx="154">
                  <c:v>0.88500000000000001</c:v>
                </c:pt>
                <c:pt idx="155">
                  <c:v>0.88249999999999995</c:v>
                </c:pt>
                <c:pt idx="156">
                  <c:v>0.86750000000000005</c:v>
                </c:pt>
                <c:pt idx="157">
                  <c:v>0.84499999999999997</c:v>
                </c:pt>
                <c:pt idx="158">
                  <c:v>0.86499999999999999</c:v>
                </c:pt>
                <c:pt idx="159">
                  <c:v>0.86750000000000005</c:v>
                </c:pt>
                <c:pt idx="160">
                  <c:v>0.89749999999999996</c:v>
                </c:pt>
                <c:pt idx="161">
                  <c:v>0.91</c:v>
                </c:pt>
                <c:pt idx="162">
                  <c:v>0.91249999999999998</c:v>
                </c:pt>
                <c:pt idx="163">
                  <c:v>0.92</c:v>
                </c:pt>
                <c:pt idx="164">
                  <c:v>0.92249999999999999</c:v>
                </c:pt>
                <c:pt idx="165">
                  <c:v>0.91500000000000004</c:v>
                </c:pt>
                <c:pt idx="166">
                  <c:v>0.90249999999999997</c:v>
                </c:pt>
                <c:pt idx="167">
                  <c:v>0.88249999999999995</c:v>
                </c:pt>
                <c:pt idx="168">
                  <c:v>0.87749999999999995</c:v>
                </c:pt>
                <c:pt idx="169">
                  <c:v>0.86</c:v>
                </c:pt>
                <c:pt idx="170">
                  <c:v>0.86250000000000004</c:v>
                </c:pt>
                <c:pt idx="171">
                  <c:v>0.86499999999999999</c:v>
                </c:pt>
                <c:pt idx="172">
                  <c:v>0.87250000000000005</c:v>
                </c:pt>
                <c:pt idx="173">
                  <c:v>0.85499999999999998</c:v>
                </c:pt>
                <c:pt idx="174">
                  <c:v>0.85499999999999998</c:v>
                </c:pt>
                <c:pt idx="175">
                  <c:v>0.84499999999999997</c:v>
                </c:pt>
                <c:pt idx="176">
                  <c:v>0.87</c:v>
                </c:pt>
                <c:pt idx="177">
                  <c:v>0.86750000000000005</c:v>
                </c:pt>
                <c:pt idx="178">
                  <c:v>0.86250000000000004</c:v>
                </c:pt>
                <c:pt idx="179">
                  <c:v>0.86250000000000004</c:v>
                </c:pt>
                <c:pt idx="180">
                  <c:v>0.87</c:v>
                </c:pt>
                <c:pt idx="181">
                  <c:v>0.86499999999999999</c:v>
                </c:pt>
                <c:pt idx="182">
                  <c:v>0.85250000000000004</c:v>
                </c:pt>
                <c:pt idx="183">
                  <c:v>0.84250000000000003</c:v>
                </c:pt>
                <c:pt idx="184">
                  <c:v>0.79749999999999999</c:v>
                </c:pt>
                <c:pt idx="185">
                  <c:v>0.82750000000000001</c:v>
                </c:pt>
                <c:pt idx="186">
                  <c:v>0.82750000000000001</c:v>
                </c:pt>
                <c:pt idx="187">
                  <c:v>0.83750000000000002</c:v>
                </c:pt>
                <c:pt idx="188">
                  <c:v>0.83750000000000002</c:v>
                </c:pt>
                <c:pt idx="189">
                  <c:v>0.82</c:v>
                </c:pt>
                <c:pt idx="190">
                  <c:v>0.84</c:v>
                </c:pt>
                <c:pt idx="191">
                  <c:v>0.82499999999999996</c:v>
                </c:pt>
                <c:pt idx="192">
                  <c:v>0.84</c:v>
                </c:pt>
                <c:pt idx="193">
                  <c:v>0.79500000000000004</c:v>
                </c:pt>
                <c:pt idx="194">
                  <c:v>0.78500000000000003</c:v>
                </c:pt>
                <c:pt idx="195">
                  <c:v>0.8075</c:v>
                </c:pt>
                <c:pt idx="196">
                  <c:v>0.78</c:v>
                </c:pt>
                <c:pt idx="197">
                  <c:v>0.78249999999999997</c:v>
                </c:pt>
                <c:pt idx="198">
                  <c:v>0.79</c:v>
                </c:pt>
                <c:pt idx="199">
                  <c:v>0.79749999999999999</c:v>
                </c:pt>
                <c:pt idx="200">
                  <c:v>0.8075</c:v>
                </c:pt>
                <c:pt idx="201">
                  <c:v>0.79500000000000004</c:v>
                </c:pt>
                <c:pt idx="202">
                  <c:v>0.76</c:v>
                </c:pt>
                <c:pt idx="203">
                  <c:v>0.755</c:v>
                </c:pt>
                <c:pt idx="204">
                  <c:v>0.8075</c:v>
                </c:pt>
                <c:pt idx="205">
                  <c:v>0.78</c:v>
                </c:pt>
                <c:pt idx="206">
                  <c:v>0.80500000000000005</c:v>
                </c:pt>
                <c:pt idx="207">
                  <c:v>0.78</c:v>
                </c:pt>
                <c:pt idx="208">
                  <c:v>0.79249999999999998</c:v>
                </c:pt>
                <c:pt idx="209">
                  <c:v>0.79500000000000004</c:v>
                </c:pt>
                <c:pt idx="210">
                  <c:v>0.79749999999999999</c:v>
                </c:pt>
                <c:pt idx="211">
                  <c:v>0.78749999999999998</c:v>
                </c:pt>
                <c:pt idx="212">
                  <c:v>0.79500000000000004</c:v>
                </c:pt>
                <c:pt idx="213">
                  <c:v>0.78500000000000003</c:v>
                </c:pt>
                <c:pt idx="214">
                  <c:v>0.755</c:v>
                </c:pt>
                <c:pt idx="215">
                  <c:v>0.76500000000000001</c:v>
                </c:pt>
                <c:pt idx="216">
                  <c:v>0.75749999999999995</c:v>
                </c:pt>
                <c:pt idx="217">
                  <c:v>0.76</c:v>
                </c:pt>
                <c:pt idx="218">
                  <c:v>0.77500000000000002</c:v>
                </c:pt>
                <c:pt idx="219">
                  <c:v>0.75</c:v>
                </c:pt>
                <c:pt idx="220">
                  <c:v>0.75</c:v>
                </c:pt>
                <c:pt idx="221">
                  <c:v>0.755</c:v>
                </c:pt>
                <c:pt idx="222">
                  <c:v>0.78249999999999997</c:v>
                </c:pt>
                <c:pt idx="223">
                  <c:v>0.78249999999999997</c:v>
                </c:pt>
                <c:pt idx="224">
                  <c:v>0.78249999999999997</c:v>
                </c:pt>
                <c:pt idx="225">
                  <c:v>0.76749999999999996</c:v>
                </c:pt>
                <c:pt idx="226">
                  <c:v>0.79</c:v>
                </c:pt>
                <c:pt idx="227">
                  <c:v>0.78</c:v>
                </c:pt>
                <c:pt idx="228">
                  <c:v>0.76</c:v>
                </c:pt>
                <c:pt idx="229">
                  <c:v>0.74</c:v>
                </c:pt>
                <c:pt idx="230">
                  <c:v>0.79</c:v>
                </c:pt>
                <c:pt idx="231">
                  <c:v>0.81</c:v>
                </c:pt>
                <c:pt idx="232">
                  <c:v>0.80249999999999999</c:v>
                </c:pt>
                <c:pt idx="233">
                  <c:v>0.8175</c:v>
                </c:pt>
                <c:pt idx="234">
                  <c:v>0.80500000000000005</c:v>
                </c:pt>
                <c:pt idx="235">
                  <c:v>0.81499999999999995</c:v>
                </c:pt>
                <c:pt idx="236">
                  <c:v>0.8075</c:v>
                </c:pt>
                <c:pt idx="237">
                  <c:v>0.79249999999999998</c:v>
                </c:pt>
                <c:pt idx="238">
                  <c:v>0.80500000000000005</c:v>
                </c:pt>
                <c:pt idx="239">
                  <c:v>0.84250000000000003</c:v>
                </c:pt>
                <c:pt idx="240">
                  <c:v>0.86499999999999999</c:v>
                </c:pt>
                <c:pt idx="241">
                  <c:v>0.86750000000000005</c:v>
                </c:pt>
                <c:pt idx="242">
                  <c:v>0.85250000000000004</c:v>
                </c:pt>
                <c:pt idx="243">
                  <c:v>0.83</c:v>
                </c:pt>
                <c:pt idx="244">
                  <c:v>0.85499999999999998</c:v>
                </c:pt>
                <c:pt idx="245">
                  <c:v>0.875</c:v>
                </c:pt>
                <c:pt idx="246">
                  <c:v>0.90249999999999997</c:v>
                </c:pt>
                <c:pt idx="247">
                  <c:v>0.9</c:v>
                </c:pt>
                <c:pt idx="248">
                  <c:v>0.91749999999999998</c:v>
                </c:pt>
                <c:pt idx="249">
                  <c:v>0.92749999999999999</c:v>
                </c:pt>
                <c:pt idx="250">
                  <c:v>0.94</c:v>
                </c:pt>
                <c:pt idx="251">
                  <c:v>0.93500000000000005</c:v>
                </c:pt>
                <c:pt idx="252">
                  <c:v>0.93</c:v>
                </c:pt>
                <c:pt idx="253">
                  <c:v>0.91749999999999998</c:v>
                </c:pt>
                <c:pt idx="254">
                  <c:v>0.92749999999999999</c:v>
                </c:pt>
                <c:pt idx="255">
                  <c:v>0.92</c:v>
                </c:pt>
                <c:pt idx="256">
                  <c:v>0.89500000000000002</c:v>
                </c:pt>
                <c:pt idx="257">
                  <c:v>0.89500000000000002</c:v>
                </c:pt>
                <c:pt idx="258">
                  <c:v>0.89249999999999996</c:v>
                </c:pt>
                <c:pt idx="259">
                  <c:v>0.89</c:v>
                </c:pt>
                <c:pt idx="260">
                  <c:v>0.89249999999999996</c:v>
                </c:pt>
                <c:pt idx="261">
                  <c:v>0.90500000000000003</c:v>
                </c:pt>
                <c:pt idx="262">
                  <c:v>0.90500000000000003</c:v>
                </c:pt>
                <c:pt idx="263">
                  <c:v>0.89500000000000002</c:v>
                </c:pt>
                <c:pt idx="264">
                  <c:v>0.88749999999999996</c:v>
                </c:pt>
                <c:pt idx="265">
                  <c:v>0.86250000000000004</c:v>
                </c:pt>
                <c:pt idx="266">
                  <c:v>0.87</c:v>
                </c:pt>
                <c:pt idx="267">
                  <c:v>0.875</c:v>
                </c:pt>
                <c:pt idx="268">
                  <c:v>0.89500000000000002</c:v>
                </c:pt>
                <c:pt idx="269">
                  <c:v>0.88749999999999996</c:v>
                </c:pt>
                <c:pt idx="270">
                  <c:v>0.90249999999999997</c:v>
                </c:pt>
                <c:pt idx="271">
                  <c:v>0.89500000000000002</c:v>
                </c:pt>
                <c:pt idx="272">
                  <c:v>0.89</c:v>
                </c:pt>
                <c:pt idx="273">
                  <c:v>0.86499999999999999</c:v>
                </c:pt>
                <c:pt idx="274">
                  <c:v>0.875</c:v>
                </c:pt>
                <c:pt idx="275">
                  <c:v>0.875</c:v>
                </c:pt>
                <c:pt idx="276">
                  <c:v>0.84250000000000003</c:v>
                </c:pt>
                <c:pt idx="277">
                  <c:v>0.86750000000000005</c:v>
                </c:pt>
                <c:pt idx="278">
                  <c:v>0.83499999999999996</c:v>
                </c:pt>
                <c:pt idx="279">
                  <c:v>0.85250000000000004</c:v>
                </c:pt>
                <c:pt idx="280">
                  <c:v>0.85750000000000004</c:v>
                </c:pt>
                <c:pt idx="281">
                  <c:v>0.88</c:v>
                </c:pt>
                <c:pt idx="282">
                  <c:v>0.875</c:v>
                </c:pt>
                <c:pt idx="283">
                  <c:v>0.86750000000000005</c:v>
                </c:pt>
                <c:pt idx="284">
                  <c:v>0.87</c:v>
                </c:pt>
                <c:pt idx="285">
                  <c:v>0.85250000000000004</c:v>
                </c:pt>
                <c:pt idx="286">
                  <c:v>0.81499999999999995</c:v>
                </c:pt>
                <c:pt idx="287">
                  <c:v>0.81</c:v>
                </c:pt>
                <c:pt idx="288">
                  <c:v>0.80500000000000005</c:v>
                </c:pt>
                <c:pt idx="289">
                  <c:v>0.84</c:v>
                </c:pt>
                <c:pt idx="290">
                  <c:v>0.84499999999999997</c:v>
                </c:pt>
                <c:pt idx="291">
                  <c:v>0.86250000000000004</c:v>
                </c:pt>
                <c:pt idx="292">
                  <c:v>0.86499999999999999</c:v>
                </c:pt>
                <c:pt idx="293">
                  <c:v>0.86499999999999999</c:v>
                </c:pt>
                <c:pt idx="294">
                  <c:v>0.85499999999999998</c:v>
                </c:pt>
                <c:pt idx="295">
                  <c:v>0.86250000000000004</c:v>
                </c:pt>
                <c:pt idx="296">
                  <c:v>0.86499999999999999</c:v>
                </c:pt>
                <c:pt idx="297">
                  <c:v>0.88749999999999996</c:v>
                </c:pt>
                <c:pt idx="298">
                  <c:v>0.9</c:v>
                </c:pt>
                <c:pt idx="299">
                  <c:v>0.90249999999999997</c:v>
                </c:pt>
                <c:pt idx="300">
                  <c:v>0.92</c:v>
                </c:pt>
                <c:pt idx="301">
                  <c:v>0.91749999999999998</c:v>
                </c:pt>
                <c:pt idx="302">
                  <c:v>0.90749999999999997</c:v>
                </c:pt>
                <c:pt idx="303">
                  <c:v>0.89</c:v>
                </c:pt>
                <c:pt idx="304">
                  <c:v>0.87749999999999995</c:v>
                </c:pt>
                <c:pt idx="305">
                  <c:v>0.88</c:v>
                </c:pt>
                <c:pt idx="306">
                  <c:v>0.83250000000000002</c:v>
                </c:pt>
                <c:pt idx="307">
                  <c:v>0.84250000000000003</c:v>
                </c:pt>
                <c:pt idx="308">
                  <c:v>0.85499999999999998</c:v>
                </c:pt>
                <c:pt idx="309">
                  <c:v>0.87</c:v>
                </c:pt>
                <c:pt idx="310">
                  <c:v>0.85</c:v>
                </c:pt>
                <c:pt idx="311">
                  <c:v>0.85250000000000004</c:v>
                </c:pt>
                <c:pt idx="312">
                  <c:v>0.84250000000000003</c:v>
                </c:pt>
                <c:pt idx="313">
                  <c:v>0.875</c:v>
                </c:pt>
                <c:pt idx="314">
                  <c:v>0.88249999999999995</c:v>
                </c:pt>
                <c:pt idx="315">
                  <c:v>0.88249999999999995</c:v>
                </c:pt>
                <c:pt idx="316">
                  <c:v>0.89500000000000002</c:v>
                </c:pt>
                <c:pt idx="317">
                  <c:v>0.88500000000000001</c:v>
                </c:pt>
                <c:pt idx="318">
                  <c:v>0.87250000000000005</c:v>
                </c:pt>
                <c:pt idx="319">
                  <c:v>0.88749999999999996</c:v>
                </c:pt>
                <c:pt idx="320">
                  <c:v>0.89249999999999996</c:v>
                </c:pt>
                <c:pt idx="321">
                  <c:v>0.89</c:v>
                </c:pt>
                <c:pt idx="322">
                  <c:v>0.89749999999999996</c:v>
                </c:pt>
                <c:pt idx="323">
                  <c:v>0.90749999999999997</c:v>
                </c:pt>
                <c:pt idx="324">
                  <c:v>0.91500000000000004</c:v>
                </c:pt>
                <c:pt idx="325">
                  <c:v>0.90500000000000003</c:v>
                </c:pt>
                <c:pt idx="326">
                  <c:v>0.92500000000000004</c:v>
                </c:pt>
                <c:pt idx="327">
                  <c:v>0.9325</c:v>
                </c:pt>
                <c:pt idx="328">
                  <c:v>0.9425</c:v>
                </c:pt>
                <c:pt idx="329">
                  <c:v>0.94750000000000001</c:v>
                </c:pt>
                <c:pt idx="330">
                  <c:v>0.94</c:v>
                </c:pt>
                <c:pt idx="331">
                  <c:v>0.95499999999999996</c:v>
                </c:pt>
                <c:pt idx="332">
                  <c:v>0.93</c:v>
                </c:pt>
                <c:pt idx="333">
                  <c:v>0.92749999999999999</c:v>
                </c:pt>
                <c:pt idx="334">
                  <c:v>0.91249999999999998</c:v>
                </c:pt>
                <c:pt idx="335">
                  <c:v>0.90500000000000003</c:v>
                </c:pt>
                <c:pt idx="336">
                  <c:v>0.92</c:v>
                </c:pt>
                <c:pt idx="337">
                  <c:v>0.91500000000000004</c:v>
                </c:pt>
                <c:pt idx="338">
                  <c:v>0.91500000000000004</c:v>
                </c:pt>
                <c:pt idx="339">
                  <c:v>0.91249999999999998</c:v>
                </c:pt>
                <c:pt idx="340">
                  <c:v>0.93500000000000005</c:v>
                </c:pt>
                <c:pt idx="341">
                  <c:v>0.94499999999999995</c:v>
                </c:pt>
                <c:pt idx="342">
                  <c:v>0.92249999999999999</c:v>
                </c:pt>
                <c:pt idx="343">
                  <c:v>0.92</c:v>
                </c:pt>
                <c:pt idx="344">
                  <c:v>0.91749999999999998</c:v>
                </c:pt>
                <c:pt idx="345">
                  <c:v>0.9425</c:v>
                </c:pt>
                <c:pt idx="346">
                  <c:v>0.9375</c:v>
                </c:pt>
                <c:pt idx="347">
                  <c:v>0.9425</c:v>
                </c:pt>
                <c:pt idx="348">
                  <c:v>0.9325</c:v>
                </c:pt>
                <c:pt idx="349">
                  <c:v>0.91500000000000004</c:v>
                </c:pt>
                <c:pt idx="350">
                  <c:v>0.87</c:v>
                </c:pt>
                <c:pt idx="351">
                  <c:v>0.83750000000000002</c:v>
                </c:pt>
                <c:pt idx="352">
                  <c:v>0.83750000000000002</c:v>
                </c:pt>
                <c:pt idx="353">
                  <c:v>0.84499999999999997</c:v>
                </c:pt>
                <c:pt idx="354">
                  <c:v>0.84499999999999997</c:v>
                </c:pt>
                <c:pt idx="355">
                  <c:v>0.84499999999999997</c:v>
                </c:pt>
                <c:pt idx="356">
                  <c:v>0.86</c:v>
                </c:pt>
                <c:pt idx="357">
                  <c:v>0.84750000000000003</c:v>
                </c:pt>
                <c:pt idx="358">
                  <c:v>0.79500000000000004</c:v>
                </c:pt>
                <c:pt idx="359">
                  <c:v>0.78</c:v>
                </c:pt>
                <c:pt idx="360">
                  <c:v>0.8125</c:v>
                </c:pt>
                <c:pt idx="361">
                  <c:v>0.82</c:v>
                </c:pt>
                <c:pt idx="362">
                  <c:v>0.86499999999999999</c:v>
                </c:pt>
                <c:pt idx="363">
                  <c:v>0.87</c:v>
                </c:pt>
                <c:pt idx="364">
                  <c:v>0.87749999999999995</c:v>
                </c:pt>
                <c:pt idx="365">
                  <c:v>0.88</c:v>
                </c:pt>
                <c:pt idx="366">
                  <c:v>0.86499999999999999</c:v>
                </c:pt>
                <c:pt idx="367">
                  <c:v>0.85</c:v>
                </c:pt>
                <c:pt idx="368">
                  <c:v>0.83</c:v>
                </c:pt>
                <c:pt idx="369">
                  <c:v>0.83250000000000002</c:v>
                </c:pt>
                <c:pt idx="370">
                  <c:v>0.84</c:v>
                </c:pt>
                <c:pt idx="371">
                  <c:v>0.8075</c:v>
                </c:pt>
                <c:pt idx="372">
                  <c:v>0.81</c:v>
                </c:pt>
                <c:pt idx="373">
                  <c:v>0.83499999999999996</c:v>
                </c:pt>
                <c:pt idx="374">
                  <c:v>0.82750000000000001</c:v>
                </c:pt>
                <c:pt idx="375">
                  <c:v>0.85</c:v>
                </c:pt>
                <c:pt idx="376">
                  <c:v>0.85</c:v>
                </c:pt>
                <c:pt idx="377">
                  <c:v>0.84499999999999997</c:v>
                </c:pt>
                <c:pt idx="378">
                  <c:v>0.83750000000000002</c:v>
                </c:pt>
                <c:pt idx="379">
                  <c:v>0.84499999999999997</c:v>
                </c:pt>
                <c:pt idx="380">
                  <c:v>0.85</c:v>
                </c:pt>
                <c:pt idx="381">
                  <c:v>0.84499999999999997</c:v>
                </c:pt>
                <c:pt idx="382">
                  <c:v>0.8</c:v>
                </c:pt>
                <c:pt idx="383">
                  <c:v>0.79749999999999999</c:v>
                </c:pt>
                <c:pt idx="384">
                  <c:v>0.8125</c:v>
                </c:pt>
                <c:pt idx="385">
                  <c:v>0.83250000000000002</c:v>
                </c:pt>
                <c:pt idx="386">
                  <c:v>0.82</c:v>
                </c:pt>
                <c:pt idx="387">
                  <c:v>0.83250000000000002</c:v>
                </c:pt>
                <c:pt idx="388">
                  <c:v>0.77749999999999997</c:v>
                </c:pt>
                <c:pt idx="389">
                  <c:v>0.76</c:v>
                </c:pt>
                <c:pt idx="390">
                  <c:v>0.76249999999999996</c:v>
                </c:pt>
                <c:pt idx="391">
                  <c:v>0.76</c:v>
                </c:pt>
                <c:pt idx="392">
                  <c:v>0.76500000000000001</c:v>
                </c:pt>
                <c:pt idx="393">
                  <c:v>0.74250000000000005</c:v>
                </c:pt>
                <c:pt idx="394">
                  <c:v>0.76749999999999996</c:v>
                </c:pt>
                <c:pt idx="395">
                  <c:v>0.8125</c:v>
                </c:pt>
                <c:pt idx="396">
                  <c:v>0.8075</c:v>
                </c:pt>
                <c:pt idx="397">
                  <c:v>0.83</c:v>
                </c:pt>
                <c:pt idx="398">
                  <c:v>0.86</c:v>
                </c:pt>
                <c:pt idx="399">
                  <c:v>0.85250000000000004</c:v>
                </c:pt>
                <c:pt idx="400">
                  <c:v>0.80500000000000005</c:v>
                </c:pt>
                <c:pt idx="401">
                  <c:v>0.79749999999999999</c:v>
                </c:pt>
                <c:pt idx="402">
                  <c:v>0.8125</c:v>
                </c:pt>
                <c:pt idx="403">
                  <c:v>0.82</c:v>
                </c:pt>
                <c:pt idx="404">
                  <c:v>0.82750000000000001</c:v>
                </c:pt>
                <c:pt idx="405">
                  <c:v>0.82250000000000001</c:v>
                </c:pt>
                <c:pt idx="406">
                  <c:v>0.8175</c:v>
                </c:pt>
                <c:pt idx="407">
                  <c:v>0.83499999999999996</c:v>
                </c:pt>
                <c:pt idx="408">
                  <c:v>0.84750000000000003</c:v>
                </c:pt>
                <c:pt idx="409">
                  <c:v>0.86250000000000004</c:v>
                </c:pt>
                <c:pt idx="410">
                  <c:v>0.87250000000000005</c:v>
                </c:pt>
                <c:pt idx="411">
                  <c:v>0.87250000000000005</c:v>
                </c:pt>
                <c:pt idx="412">
                  <c:v>0.83250000000000002</c:v>
                </c:pt>
                <c:pt idx="413">
                  <c:v>0.84</c:v>
                </c:pt>
                <c:pt idx="414">
                  <c:v>0.86</c:v>
                </c:pt>
                <c:pt idx="415">
                  <c:v>0.85750000000000004</c:v>
                </c:pt>
                <c:pt idx="416">
                  <c:v>0.86</c:v>
                </c:pt>
                <c:pt idx="417">
                  <c:v>0.89249999999999996</c:v>
                </c:pt>
                <c:pt idx="418">
                  <c:v>0.89749999999999996</c:v>
                </c:pt>
                <c:pt idx="419">
                  <c:v>0.90249999999999997</c:v>
                </c:pt>
                <c:pt idx="420">
                  <c:v>0.88500000000000001</c:v>
                </c:pt>
                <c:pt idx="421">
                  <c:v>0.88</c:v>
                </c:pt>
                <c:pt idx="422">
                  <c:v>0.90249999999999997</c:v>
                </c:pt>
                <c:pt idx="423">
                  <c:v>0.88500000000000001</c:v>
                </c:pt>
                <c:pt idx="424">
                  <c:v>0.9</c:v>
                </c:pt>
                <c:pt idx="425">
                  <c:v>0.89749999999999996</c:v>
                </c:pt>
                <c:pt idx="426">
                  <c:v>0.9</c:v>
                </c:pt>
                <c:pt idx="427">
                  <c:v>0.87749999999999995</c:v>
                </c:pt>
                <c:pt idx="428">
                  <c:v>0.86499999999999999</c:v>
                </c:pt>
                <c:pt idx="429">
                  <c:v>0.83750000000000002</c:v>
                </c:pt>
                <c:pt idx="430">
                  <c:v>0.8</c:v>
                </c:pt>
                <c:pt idx="431">
                  <c:v>0.82250000000000001</c:v>
                </c:pt>
                <c:pt idx="432">
                  <c:v>0.79500000000000004</c:v>
                </c:pt>
                <c:pt idx="433">
                  <c:v>0.79249999999999998</c:v>
                </c:pt>
                <c:pt idx="434">
                  <c:v>0.83</c:v>
                </c:pt>
                <c:pt idx="435">
                  <c:v>0.83250000000000002</c:v>
                </c:pt>
                <c:pt idx="436">
                  <c:v>0.82</c:v>
                </c:pt>
                <c:pt idx="437">
                  <c:v>0.83499999999999996</c:v>
                </c:pt>
                <c:pt idx="438">
                  <c:v>0.84</c:v>
                </c:pt>
                <c:pt idx="439">
                  <c:v>0.83</c:v>
                </c:pt>
                <c:pt idx="440">
                  <c:v>0.82499999999999996</c:v>
                </c:pt>
                <c:pt idx="441">
                  <c:v>0.8125</c:v>
                </c:pt>
                <c:pt idx="442">
                  <c:v>0.82499999999999996</c:v>
                </c:pt>
                <c:pt idx="443">
                  <c:v>0.83</c:v>
                </c:pt>
                <c:pt idx="444">
                  <c:v>0.84750000000000003</c:v>
                </c:pt>
                <c:pt idx="445">
                  <c:v>0.83750000000000002</c:v>
                </c:pt>
                <c:pt idx="446">
                  <c:v>0.82499999999999996</c:v>
                </c:pt>
                <c:pt idx="447">
                  <c:v>0.83499999999999996</c:v>
                </c:pt>
                <c:pt idx="448">
                  <c:v>0.82250000000000001</c:v>
                </c:pt>
                <c:pt idx="449">
                  <c:v>0.8175</c:v>
                </c:pt>
                <c:pt idx="450">
                  <c:v>0.78500000000000003</c:v>
                </c:pt>
                <c:pt idx="451">
                  <c:v>0.77749999999999997</c:v>
                </c:pt>
                <c:pt idx="452">
                  <c:v>0.76249999999999996</c:v>
                </c:pt>
                <c:pt idx="453">
                  <c:v>0.75249999999999995</c:v>
                </c:pt>
                <c:pt idx="454">
                  <c:v>0.73250000000000004</c:v>
                </c:pt>
                <c:pt idx="455">
                  <c:v>0.75</c:v>
                </c:pt>
                <c:pt idx="456">
                  <c:v>0.77249999999999996</c:v>
                </c:pt>
                <c:pt idx="457">
                  <c:v>0.79</c:v>
                </c:pt>
                <c:pt idx="458">
                  <c:v>0.77749999999999997</c:v>
                </c:pt>
                <c:pt idx="459">
                  <c:v>0.77749999999999997</c:v>
                </c:pt>
                <c:pt idx="460">
                  <c:v>0.78500000000000003</c:v>
                </c:pt>
                <c:pt idx="461">
                  <c:v>0.81</c:v>
                </c:pt>
                <c:pt idx="462">
                  <c:v>0.8075</c:v>
                </c:pt>
                <c:pt idx="463">
                  <c:v>0.82250000000000001</c:v>
                </c:pt>
                <c:pt idx="464">
                  <c:v>0.88249999999999995</c:v>
                </c:pt>
                <c:pt idx="465">
                  <c:v>0.87250000000000005</c:v>
                </c:pt>
                <c:pt idx="466">
                  <c:v>0.88</c:v>
                </c:pt>
                <c:pt idx="467">
                  <c:v>0.85499999999999998</c:v>
                </c:pt>
                <c:pt idx="468">
                  <c:v>0.83750000000000002</c:v>
                </c:pt>
                <c:pt idx="469">
                  <c:v>0.79</c:v>
                </c:pt>
                <c:pt idx="470">
                  <c:v>0.82750000000000001</c:v>
                </c:pt>
                <c:pt idx="471">
                  <c:v>0.84250000000000003</c:v>
                </c:pt>
                <c:pt idx="472">
                  <c:v>0.86</c:v>
                </c:pt>
                <c:pt idx="473">
                  <c:v>0.86</c:v>
                </c:pt>
                <c:pt idx="474">
                  <c:v>0.84250000000000003</c:v>
                </c:pt>
                <c:pt idx="475">
                  <c:v>0.85</c:v>
                </c:pt>
                <c:pt idx="476">
                  <c:v>0.82750000000000001</c:v>
                </c:pt>
                <c:pt idx="477">
                  <c:v>0.85</c:v>
                </c:pt>
                <c:pt idx="478">
                  <c:v>0.82</c:v>
                </c:pt>
                <c:pt idx="479">
                  <c:v>0.84250000000000003</c:v>
                </c:pt>
                <c:pt idx="480">
                  <c:v>0.82750000000000001</c:v>
                </c:pt>
                <c:pt idx="481">
                  <c:v>0.83750000000000002</c:v>
                </c:pt>
                <c:pt idx="482">
                  <c:v>0.84250000000000003</c:v>
                </c:pt>
                <c:pt idx="483">
                  <c:v>0.83499999999999996</c:v>
                </c:pt>
                <c:pt idx="484">
                  <c:v>0.84250000000000003</c:v>
                </c:pt>
                <c:pt idx="485">
                  <c:v>0.83250000000000002</c:v>
                </c:pt>
                <c:pt idx="486">
                  <c:v>0.83250000000000002</c:v>
                </c:pt>
                <c:pt idx="487">
                  <c:v>0.80500000000000005</c:v>
                </c:pt>
                <c:pt idx="488">
                  <c:v>0.77500000000000002</c:v>
                </c:pt>
                <c:pt idx="489">
                  <c:v>0.75749999999999995</c:v>
                </c:pt>
                <c:pt idx="490">
                  <c:v>0.78</c:v>
                </c:pt>
                <c:pt idx="491">
                  <c:v>0.76749999999999996</c:v>
                </c:pt>
                <c:pt idx="492">
                  <c:v>0.80249999999999999</c:v>
                </c:pt>
                <c:pt idx="493">
                  <c:v>0.81</c:v>
                </c:pt>
                <c:pt idx="494">
                  <c:v>0.80500000000000005</c:v>
                </c:pt>
                <c:pt idx="495">
                  <c:v>0.8125</c:v>
                </c:pt>
                <c:pt idx="496">
                  <c:v>0.79749999999999999</c:v>
                </c:pt>
                <c:pt idx="497">
                  <c:v>0.84</c:v>
                </c:pt>
                <c:pt idx="498">
                  <c:v>0.84250000000000003</c:v>
                </c:pt>
                <c:pt idx="499">
                  <c:v>0.85250000000000004</c:v>
                </c:pt>
                <c:pt idx="500">
                  <c:v>0.84250000000000003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926-4ACA-880D-8F11A3F76A20}"/>
            </c:ext>
          </c:extLst>
        </c:ser>
        <c:ser>
          <c:idx val="1"/>
          <c:order val="1"/>
          <c:marker>
            <c:symbol val="none"/>
          </c:marker>
          <c:xVal>
            <c:numRef>
              <c:f>'Dati Fig. 14 deriva + vantaggio'!$D$4:$D$504</c:f>
              <c:numCache>
                <c:formatCode>General</c:formatCode>
                <c:ptCount val="5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</c:numCache>
            </c:numRef>
          </c:xVal>
          <c:yVal>
            <c:numRef>
              <c:f>'Dati Fig. 14 deriva + vantaggio'!$F$4:$F$504</c:f>
              <c:numCache>
                <c:formatCode>General</c:formatCode>
                <c:ptCount val="501"/>
                <c:pt idx="0">
                  <c:v>0.1</c:v>
                </c:pt>
                <c:pt idx="1">
                  <c:v>0.1525</c:v>
                </c:pt>
                <c:pt idx="2">
                  <c:v>0.21</c:v>
                </c:pt>
                <c:pt idx="3">
                  <c:v>0.25</c:v>
                </c:pt>
                <c:pt idx="4">
                  <c:v>0.32250000000000001</c:v>
                </c:pt>
                <c:pt idx="5">
                  <c:v>0.4</c:v>
                </c:pt>
                <c:pt idx="6">
                  <c:v>0.46750000000000003</c:v>
                </c:pt>
                <c:pt idx="7">
                  <c:v>0.5</c:v>
                </c:pt>
                <c:pt idx="8">
                  <c:v>0.50749999999999995</c:v>
                </c:pt>
                <c:pt idx="9">
                  <c:v>0.55000000000000004</c:v>
                </c:pt>
                <c:pt idx="10">
                  <c:v>0.59750000000000003</c:v>
                </c:pt>
                <c:pt idx="11">
                  <c:v>0.59</c:v>
                </c:pt>
                <c:pt idx="12">
                  <c:v>0.63</c:v>
                </c:pt>
                <c:pt idx="13">
                  <c:v>0.66249999999999998</c:v>
                </c:pt>
                <c:pt idx="14">
                  <c:v>0.70499999999999996</c:v>
                </c:pt>
                <c:pt idx="15">
                  <c:v>0.67500000000000004</c:v>
                </c:pt>
                <c:pt idx="16">
                  <c:v>0.72499999999999998</c:v>
                </c:pt>
                <c:pt idx="17">
                  <c:v>0.76749999999999996</c:v>
                </c:pt>
                <c:pt idx="18">
                  <c:v>0.76249999999999996</c:v>
                </c:pt>
                <c:pt idx="19">
                  <c:v>0.76</c:v>
                </c:pt>
                <c:pt idx="20">
                  <c:v>0.745</c:v>
                </c:pt>
                <c:pt idx="21">
                  <c:v>0.77749999999999997</c:v>
                </c:pt>
                <c:pt idx="22">
                  <c:v>0.78</c:v>
                </c:pt>
                <c:pt idx="23">
                  <c:v>0.77249999999999996</c:v>
                </c:pt>
                <c:pt idx="24">
                  <c:v>0.77249999999999996</c:v>
                </c:pt>
                <c:pt idx="25">
                  <c:v>0.76249999999999996</c:v>
                </c:pt>
                <c:pt idx="26">
                  <c:v>0.73750000000000004</c:v>
                </c:pt>
                <c:pt idx="27">
                  <c:v>0.73750000000000004</c:v>
                </c:pt>
                <c:pt idx="28">
                  <c:v>0.71499999999999997</c:v>
                </c:pt>
                <c:pt idx="29">
                  <c:v>0.72250000000000003</c:v>
                </c:pt>
                <c:pt idx="30">
                  <c:v>0.71250000000000002</c:v>
                </c:pt>
                <c:pt idx="31">
                  <c:v>0.72499999999999998</c:v>
                </c:pt>
                <c:pt idx="32">
                  <c:v>0.70250000000000001</c:v>
                </c:pt>
                <c:pt idx="33">
                  <c:v>0.73499999999999999</c:v>
                </c:pt>
                <c:pt idx="34">
                  <c:v>0.69750000000000001</c:v>
                </c:pt>
                <c:pt idx="35">
                  <c:v>0.76500000000000001</c:v>
                </c:pt>
                <c:pt idx="36">
                  <c:v>0.75749999999999995</c:v>
                </c:pt>
                <c:pt idx="37">
                  <c:v>0.80500000000000005</c:v>
                </c:pt>
                <c:pt idx="38">
                  <c:v>0.78749999999999998</c:v>
                </c:pt>
                <c:pt idx="39">
                  <c:v>0.78</c:v>
                </c:pt>
                <c:pt idx="40">
                  <c:v>0.75</c:v>
                </c:pt>
                <c:pt idx="41">
                  <c:v>0.745</c:v>
                </c:pt>
                <c:pt idx="42">
                  <c:v>0.76249999999999996</c:v>
                </c:pt>
                <c:pt idx="43">
                  <c:v>0.77</c:v>
                </c:pt>
                <c:pt idx="44">
                  <c:v>0.77749999999999997</c:v>
                </c:pt>
                <c:pt idx="45">
                  <c:v>0.80500000000000005</c:v>
                </c:pt>
                <c:pt idx="46">
                  <c:v>0.77500000000000002</c:v>
                </c:pt>
                <c:pt idx="47">
                  <c:v>0.76500000000000001</c:v>
                </c:pt>
                <c:pt idx="48">
                  <c:v>0.74250000000000005</c:v>
                </c:pt>
                <c:pt idx="49">
                  <c:v>0.76</c:v>
                </c:pt>
                <c:pt idx="50">
                  <c:v>0.74250000000000005</c:v>
                </c:pt>
                <c:pt idx="51">
                  <c:v>0.75249999999999995</c:v>
                </c:pt>
                <c:pt idx="52">
                  <c:v>0.78</c:v>
                </c:pt>
                <c:pt idx="53">
                  <c:v>0.78500000000000003</c:v>
                </c:pt>
                <c:pt idx="54">
                  <c:v>0.75749999999999995</c:v>
                </c:pt>
                <c:pt idx="55">
                  <c:v>0.77500000000000002</c:v>
                </c:pt>
                <c:pt idx="56">
                  <c:v>0.73</c:v>
                </c:pt>
                <c:pt idx="57">
                  <c:v>0.73</c:v>
                </c:pt>
                <c:pt idx="58">
                  <c:v>0.72499999999999998</c:v>
                </c:pt>
                <c:pt idx="59">
                  <c:v>0.70750000000000002</c:v>
                </c:pt>
                <c:pt idx="60">
                  <c:v>0.75</c:v>
                </c:pt>
                <c:pt idx="61">
                  <c:v>0.76749999999999996</c:v>
                </c:pt>
                <c:pt idx="62">
                  <c:v>0.78749999999999998</c:v>
                </c:pt>
                <c:pt idx="63">
                  <c:v>0.77249999999999996</c:v>
                </c:pt>
                <c:pt idx="64">
                  <c:v>0.8</c:v>
                </c:pt>
                <c:pt idx="65">
                  <c:v>0.80249999999999999</c:v>
                </c:pt>
                <c:pt idx="66">
                  <c:v>0.83250000000000002</c:v>
                </c:pt>
                <c:pt idx="67">
                  <c:v>0.84250000000000003</c:v>
                </c:pt>
                <c:pt idx="68">
                  <c:v>0.84</c:v>
                </c:pt>
                <c:pt idx="69">
                  <c:v>0.85250000000000004</c:v>
                </c:pt>
                <c:pt idx="70">
                  <c:v>0.875</c:v>
                </c:pt>
                <c:pt idx="71">
                  <c:v>0.85750000000000004</c:v>
                </c:pt>
                <c:pt idx="72">
                  <c:v>0.82</c:v>
                </c:pt>
                <c:pt idx="73">
                  <c:v>0.79500000000000004</c:v>
                </c:pt>
                <c:pt idx="74">
                  <c:v>0.745</c:v>
                </c:pt>
                <c:pt idx="75">
                  <c:v>0.73499999999999999</c:v>
                </c:pt>
                <c:pt idx="76">
                  <c:v>0.74750000000000005</c:v>
                </c:pt>
                <c:pt idx="77">
                  <c:v>0.76749999999999996</c:v>
                </c:pt>
                <c:pt idx="78">
                  <c:v>0.74250000000000005</c:v>
                </c:pt>
                <c:pt idx="79">
                  <c:v>0.74750000000000005</c:v>
                </c:pt>
                <c:pt idx="80">
                  <c:v>0.75749999999999995</c:v>
                </c:pt>
                <c:pt idx="81">
                  <c:v>0.75749999999999995</c:v>
                </c:pt>
                <c:pt idx="82">
                  <c:v>0.78</c:v>
                </c:pt>
                <c:pt idx="83">
                  <c:v>0.74750000000000005</c:v>
                </c:pt>
                <c:pt idx="84">
                  <c:v>0.77249999999999996</c:v>
                </c:pt>
                <c:pt idx="85">
                  <c:v>0.79</c:v>
                </c:pt>
                <c:pt idx="86">
                  <c:v>0.75749999999999995</c:v>
                </c:pt>
                <c:pt idx="87">
                  <c:v>0.75</c:v>
                </c:pt>
                <c:pt idx="88">
                  <c:v>0.755</c:v>
                </c:pt>
                <c:pt idx="89">
                  <c:v>0.77249999999999996</c:v>
                </c:pt>
                <c:pt idx="90">
                  <c:v>0.77500000000000002</c:v>
                </c:pt>
                <c:pt idx="91">
                  <c:v>0.79249999999999998</c:v>
                </c:pt>
                <c:pt idx="92">
                  <c:v>0.80249999999999999</c:v>
                </c:pt>
                <c:pt idx="93">
                  <c:v>0.82</c:v>
                </c:pt>
                <c:pt idx="94">
                  <c:v>0.82750000000000001</c:v>
                </c:pt>
                <c:pt idx="95">
                  <c:v>0.84</c:v>
                </c:pt>
                <c:pt idx="96">
                  <c:v>0.82750000000000001</c:v>
                </c:pt>
                <c:pt idx="97">
                  <c:v>0.84750000000000003</c:v>
                </c:pt>
                <c:pt idx="98">
                  <c:v>0.83250000000000002</c:v>
                </c:pt>
                <c:pt idx="99">
                  <c:v>0.82750000000000001</c:v>
                </c:pt>
                <c:pt idx="100">
                  <c:v>0.83</c:v>
                </c:pt>
                <c:pt idx="101">
                  <c:v>0.83499999999999996</c:v>
                </c:pt>
                <c:pt idx="102">
                  <c:v>0.82</c:v>
                </c:pt>
                <c:pt idx="103">
                  <c:v>0.8175</c:v>
                </c:pt>
                <c:pt idx="104">
                  <c:v>0.80500000000000005</c:v>
                </c:pt>
                <c:pt idx="105">
                  <c:v>0.79749999999999999</c:v>
                </c:pt>
                <c:pt idx="106">
                  <c:v>0.8</c:v>
                </c:pt>
                <c:pt idx="107">
                  <c:v>0.83250000000000002</c:v>
                </c:pt>
                <c:pt idx="108">
                  <c:v>0.84750000000000003</c:v>
                </c:pt>
                <c:pt idx="109">
                  <c:v>0.84499999999999997</c:v>
                </c:pt>
                <c:pt idx="110">
                  <c:v>0.84499999999999997</c:v>
                </c:pt>
                <c:pt idx="111">
                  <c:v>0.82250000000000001</c:v>
                </c:pt>
                <c:pt idx="112">
                  <c:v>0.84750000000000003</c:v>
                </c:pt>
                <c:pt idx="113">
                  <c:v>0.87</c:v>
                </c:pt>
                <c:pt idx="114">
                  <c:v>0.90500000000000003</c:v>
                </c:pt>
                <c:pt idx="115">
                  <c:v>0.9</c:v>
                </c:pt>
                <c:pt idx="116">
                  <c:v>0.91249999999999998</c:v>
                </c:pt>
                <c:pt idx="117">
                  <c:v>0.9</c:v>
                </c:pt>
                <c:pt idx="118">
                  <c:v>0.90749999999999997</c:v>
                </c:pt>
                <c:pt idx="119">
                  <c:v>0.87250000000000005</c:v>
                </c:pt>
                <c:pt idx="120">
                  <c:v>0.88</c:v>
                </c:pt>
                <c:pt idx="121">
                  <c:v>0.89249999999999996</c:v>
                </c:pt>
                <c:pt idx="122">
                  <c:v>0.89500000000000002</c:v>
                </c:pt>
                <c:pt idx="123">
                  <c:v>0.90500000000000003</c:v>
                </c:pt>
                <c:pt idx="124">
                  <c:v>0.86250000000000004</c:v>
                </c:pt>
                <c:pt idx="125">
                  <c:v>0.84750000000000003</c:v>
                </c:pt>
                <c:pt idx="126">
                  <c:v>0.87250000000000005</c:v>
                </c:pt>
                <c:pt idx="127">
                  <c:v>0.88</c:v>
                </c:pt>
                <c:pt idx="128">
                  <c:v>0.86250000000000004</c:v>
                </c:pt>
                <c:pt idx="129">
                  <c:v>0.88500000000000001</c:v>
                </c:pt>
                <c:pt idx="130">
                  <c:v>0.87</c:v>
                </c:pt>
                <c:pt idx="131">
                  <c:v>0.86499999999999999</c:v>
                </c:pt>
                <c:pt idx="132">
                  <c:v>0.87749999999999995</c:v>
                </c:pt>
                <c:pt idx="133">
                  <c:v>0.84499999999999997</c:v>
                </c:pt>
                <c:pt idx="134">
                  <c:v>0.83250000000000002</c:v>
                </c:pt>
                <c:pt idx="135">
                  <c:v>0.8175</c:v>
                </c:pt>
                <c:pt idx="136">
                  <c:v>0.82499999999999996</c:v>
                </c:pt>
                <c:pt idx="137">
                  <c:v>0.80500000000000005</c:v>
                </c:pt>
                <c:pt idx="138">
                  <c:v>0.8175</c:v>
                </c:pt>
                <c:pt idx="139">
                  <c:v>0.8075</c:v>
                </c:pt>
                <c:pt idx="140">
                  <c:v>0.79749999999999999</c:v>
                </c:pt>
                <c:pt idx="141">
                  <c:v>0.79749999999999999</c:v>
                </c:pt>
                <c:pt idx="142">
                  <c:v>0.76249999999999996</c:v>
                </c:pt>
                <c:pt idx="143">
                  <c:v>0.82750000000000001</c:v>
                </c:pt>
                <c:pt idx="144">
                  <c:v>0.8075</c:v>
                </c:pt>
                <c:pt idx="145">
                  <c:v>0.82250000000000001</c:v>
                </c:pt>
                <c:pt idx="146">
                  <c:v>0.79749999999999999</c:v>
                </c:pt>
                <c:pt idx="147">
                  <c:v>0.78249999999999997</c:v>
                </c:pt>
                <c:pt idx="148">
                  <c:v>0.78</c:v>
                </c:pt>
                <c:pt idx="149">
                  <c:v>0.76500000000000001</c:v>
                </c:pt>
                <c:pt idx="150">
                  <c:v>0.78249999999999997</c:v>
                </c:pt>
                <c:pt idx="151">
                  <c:v>0.79</c:v>
                </c:pt>
                <c:pt idx="152">
                  <c:v>0.78749999999999998</c:v>
                </c:pt>
                <c:pt idx="153">
                  <c:v>0.77500000000000002</c:v>
                </c:pt>
                <c:pt idx="154">
                  <c:v>0.77249999999999996</c:v>
                </c:pt>
                <c:pt idx="155">
                  <c:v>0.745</c:v>
                </c:pt>
                <c:pt idx="156">
                  <c:v>0.76249999999999996</c:v>
                </c:pt>
                <c:pt idx="157">
                  <c:v>0.78500000000000003</c:v>
                </c:pt>
                <c:pt idx="158">
                  <c:v>0.77500000000000002</c:v>
                </c:pt>
                <c:pt idx="159">
                  <c:v>0.79249999999999998</c:v>
                </c:pt>
                <c:pt idx="160">
                  <c:v>0.77500000000000002</c:v>
                </c:pt>
                <c:pt idx="161">
                  <c:v>0.77749999999999997</c:v>
                </c:pt>
                <c:pt idx="162">
                  <c:v>0.77749999999999997</c:v>
                </c:pt>
                <c:pt idx="163">
                  <c:v>0.80500000000000005</c:v>
                </c:pt>
                <c:pt idx="164">
                  <c:v>0.8075</c:v>
                </c:pt>
                <c:pt idx="165">
                  <c:v>0.77500000000000002</c:v>
                </c:pt>
                <c:pt idx="166">
                  <c:v>0.73250000000000004</c:v>
                </c:pt>
                <c:pt idx="167">
                  <c:v>0.73250000000000004</c:v>
                </c:pt>
                <c:pt idx="168">
                  <c:v>0.71499999999999997</c:v>
                </c:pt>
                <c:pt idx="169">
                  <c:v>0.73</c:v>
                </c:pt>
                <c:pt idx="170">
                  <c:v>0.72750000000000004</c:v>
                </c:pt>
                <c:pt idx="171">
                  <c:v>0.73750000000000004</c:v>
                </c:pt>
                <c:pt idx="172">
                  <c:v>0.75749999999999995</c:v>
                </c:pt>
                <c:pt idx="173">
                  <c:v>0.79</c:v>
                </c:pt>
                <c:pt idx="174">
                  <c:v>0.78</c:v>
                </c:pt>
                <c:pt idx="175">
                  <c:v>0.77249999999999996</c:v>
                </c:pt>
                <c:pt idx="176">
                  <c:v>0.77749999999999997</c:v>
                </c:pt>
                <c:pt idx="177">
                  <c:v>0.77</c:v>
                </c:pt>
                <c:pt idx="178">
                  <c:v>0.77</c:v>
                </c:pt>
                <c:pt idx="179">
                  <c:v>0.77500000000000002</c:v>
                </c:pt>
                <c:pt idx="180">
                  <c:v>0.76249999999999996</c:v>
                </c:pt>
                <c:pt idx="181">
                  <c:v>0.74</c:v>
                </c:pt>
                <c:pt idx="182">
                  <c:v>0.69750000000000001</c:v>
                </c:pt>
                <c:pt idx="183">
                  <c:v>0.74</c:v>
                </c:pt>
                <c:pt idx="184">
                  <c:v>0.74</c:v>
                </c:pt>
                <c:pt idx="185">
                  <c:v>0.76749999999999996</c:v>
                </c:pt>
                <c:pt idx="186">
                  <c:v>0.77500000000000002</c:v>
                </c:pt>
                <c:pt idx="187">
                  <c:v>0.74750000000000005</c:v>
                </c:pt>
                <c:pt idx="188">
                  <c:v>0.745</c:v>
                </c:pt>
                <c:pt idx="189">
                  <c:v>0.755</c:v>
                </c:pt>
                <c:pt idx="190">
                  <c:v>0.78249999999999997</c:v>
                </c:pt>
                <c:pt idx="191">
                  <c:v>0.8075</c:v>
                </c:pt>
                <c:pt idx="192">
                  <c:v>0.77249999999999996</c:v>
                </c:pt>
                <c:pt idx="193">
                  <c:v>0.77500000000000002</c:v>
                </c:pt>
                <c:pt idx="194">
                  <c:v>0.80500000000000005</c:v>
                </c:pt>
                <c:pt idx="195">
                  <c:v>0.80249999999999999</c:v>
                </c:pt>
                <c:pt idx="196">
                  <c:v>0.78249999999999997</c:v>
                </c:pt>
                <c:pt idx="197">
                  <c:v>0.80249999999999999</c:v>
                </c:pt>
                <c:pt idx="198">
                  <c:v>0.8</c:v>
                </c:pt>
                <c:pt idx="199">
                  <c:v>0.77500000000000002</c:v>
                </c:pt>
                <c:pt idx="200">
                  <c:v>0.75749999999999995</c:v>
                </c:pt>
                <c:pt idx="201">
                  <c:v>0.75749999999999995</c:v>
                </c:pt>
                <c:pt idx="202">
                  <c:v>0.75</c:v>
                </c:pt>
                <c:pt idx="203">
                  <c:v>0.76500000000000001</c:v>
                </c:pt>
                <c:pt idx="204">
                  <c:v>0.74250000000000005</c:v>
                </c:pt>
                <c:pt idx="205">
                  <c:v>0.72750000000000004</c:v>
                </c:pt>
                <c:pt idx="206">
                  <c:v>0.76500000000000001</c:v>
                </c:pt>
                <c:pt idx="207">
                  <c:v>0.76749999999999996</c:v>
                </c:pt>
                <c:pt idx="208">
                  <c:v>0.77749999999999997</c:v>
                </c:pt>
                <c:pt idx="209">
                  <c:v>0.76249999999999996</c:v>
                </c:pt>
                <c:pt idx="210">
                  <c:v>0.78</c:v>
                </c:pt>
                <c:pt idx="211">
                  <c:v>0.78249999999999997</c:v>
                </c:pt>
                <c:pt idx="212">
                  <c:v>0.79249999999999998</c:v>
                </c:pt>
                <c:pt idx="213">
                  <c:v>0.78500000000000003</c:v>
                </c:pt>
                <c:pt idx="214">
                  <c:v>0.78</c:v>
                </c:pt>
                <c:pt idx="215">
                  <c:v>0.77249999999999996</c:v>
                </c:pt>
                <c:pt idx="216">
                  <c:v>0.76249999999999996</c:v>
                </c:pt>
                <c:pt idx="217">
                  <c:v>0.76</c:v>
                </c:pt>
                <c:pt idx="218">
                  <c:v>0.79749999999999999</c:v>
                </c:pt>
                <c:pt idx="219">
                  <c:v>0.76749999999999996</c:v>
                </c:pt>
                <c:pt idx="220">
                  <c:v>0.79249999999999998</c:v>
                </c:pt>
                <c:pt idx="221">
                  <c:v>0.83250000000000002</c:v>
                </c:pt>
                <c:pt idx="222">
                  <c:v>0.83250000000000002</c:v>
                </c:pt>
                <c:pt idx="223">
                  <c:v>0.82750000000000001</c:v>
                </c:pt>
                <c:pt idx="224">
                  <c:v>0.83750000000000002</c:v>
                </c:pt>
                <c:pt idx="225">
                  <c:v>0.82250000000000001</c:v>
                </c:pt>
                <c:pt idx="226">
                  <c:v>0.87</c:v>
                </c:pt>
                <c:pt idx="227">
                  <c:v>0.83750000000000002</c:v>
                </c:pt>
                <c:pt idx="228">
                  <c:v>0.84</c:v>
                </c:pt>
                <c:pt idx="229">
                  <c:v>0.84250000000000003</c:v>
                </c:pt>
                <c:pt idx="230">
                  <c:v>0.82</c:v>
                </c:pt>
                <c:pt idx="231">
                  <c:v>0.84</c:v>
                </c:pt>
                <c:pt idx="232">
                  <c:v>0.85</c:v>
                </c:pt>
                <c:pt idx="233">
                  <c:v>0.85250000000000004</c:v>
                </c:pt>
                <c:pt idx="234">
                  <c:v>0.86499999999999999</c:v>
                </c:pt>
                <c:pt idx="235">
                  <c:v>0.89749999999999996</c:v>
                </c:pt>
                <c:pt idx="236">
                  <c:v>0.86</c:v>
                </c:pt>
                <c:pt idx="237">
                  <c:v>0.85250000000000004</c:v>
                </c:pt>
                <c:pt idx="238">
                  <c:v>0.82250000000000001</c:v>
                </c:pt>
                <c:pt idx="239">
                  <c:v>0.82250000000000001</c:v>
                </c:pt>
                <c:pt idx="240">
                  <c:v>0.81</c:v>
                </c:pt>
                <c:pt idx="241">
                  <c:v>0.84</c:v>
                </c:pt>
                <c:pt idx="242">
                  <c:v>0.85250000000000004</c:v>
                </c:pt>
                <c:pt idx="243">
                  <c:v>0.85</c:v>
                </c:pt>
                <c:pt idx="244">
                  <c:v>0.85250000000000004</c:v>
                </c:pt>
                <c:pt idx="245">
                  <c:v>0.87250000000000005</c:v>
                </c:pt>
                <c:pt idx="246">
                  <c:v>0.87</c:v>
                </c:pt>
                <c:pt idx="247">
                  <c:v>0.84750000000000003</c:v>
                </c:pt>
                <c:pt idx="248">
                  <c:v>0.84</c:v>
                </c:pt>
                <c:pt idx="249">
                  <c:v>0.85250000000000004</c:v>
                </c:pt>
                <c:pt idx="250">
                  <c:v>0.87749999999999995</c:v>
                </c:pt>
                <c:pt idx="251">
                  <c:v>0.875</c:v>
                </c:pt>
                <c:pt idx="252">
                  <c:v>0.87749999999999995</c:v>
                </c:pt>
                <c:pt idx="253">
                  <c:v>0.87250000000000005</c:v>
                </c:pt>
                <c:pt idx="254">
                  <c:v>0.84750000000000003</c:v>
                </c:pt>
                <c:pt idx="255">
                  <c:v>0.8175</c:v>
                </c:pt>
                <c:pt idx="256">
                  <c:v>0.82499999999999996</c:v>
                </c:pt>
                <c:pt idx="257">
                  <c:v>0.83750000000000002</c:v>
                </c:pt>
                <c:pt idx="258">
                  <c:v>0.79</c:v>
                </c:pt>
                <c:pt idx="259">
                  <c:v>0.8175</c:v>
                </c:pt>
                <c:pt idx="260">
                  <c:v>0.8125</c:v>
                </c:pt>
                <c:pt idx="261">
                  <c:v>0.78749999999999998</c:v>
                </c:pt>
                <c:pt idx="262">
                  <c:v>0.77</c:v>
                </c:pt>
                <c:pt idx="263">
                  <c:v>0.76749999999999996</c:v>
                </c:pt>
                <c:pt idx="264">
                  <c:v>0.74250000000000005</c:v>
                </c:pt>
                <c:pt idx="265">
                  <c:v>0.75249999999999995</c:v>
                </c:pt>
                <c:pt idx="266">
                  <c:v>0.79500000000000004</c:v>
                </c:pt>
                <c:pt idx="267">
                  <c:v>0.80249999999999999</c:v>
                </c:pt>
                <c:pt idx="268">
                  <c:v>0.79</c:v>
                </c:pt>
                <c:pt idx="269">
                  <c:v>0.81</c:v>
                </c:pt>
                <c:pt idx="270">
                  <c:v>0.79249999999999998</c:v>
                </c:pt>
                <c:pt idx="271">
                  <c:v>0.78500000000000003</c:v>
                </c:pt>
                <c:pt idx="272">
                  <c:v>0.76500000000000001</c:v>
                </c:pt>
                <c:pt idx="273">
                  <c:v>0.73750000000000004</c:v>
                </c:pt>
                <c:pt idx="274">
                  <c:v>0.73</c:v>
                </c:pt>
                <c:pt idx="275">
                  <c:v>0.71</c:v>
                </c:pt>
                <c:pt idx="276">
                  <c:v>0.73499999999999999</c:v>
                </c:pt>
                <c:pt idx="277">
                  <c:v>0.76</c:v>
                </c:pt>
                <c:pt idx="278">
                  <c:v>0.78</c:v>
                </c:pt>
                <c:pt idx="279">
                  <c:v>0.755</c:v>
                </c:pt>
                <c:pt idx="280">
                  <c:v>0.77749999999999997</c:v>
                </c:pt>
                <c:pt idx="281">
                  <c:v>0.78</c:v>
                </c:pt>
                <c:pt idx="282">
                  <c:v>0.8125</c:v>
                </c:pt>
                <c:pt idx="283">
                  <c:v>0.8</c:v>
                </c:pt>
                <c:pt idx="284">
                  <c:v>0.79500000000000004</c:v>
                </c:pt>
                <c:pt idx="285">
                  <c:v>0.84750000000000003</c:v>
                </c:pt>
                <c:pt idx="286">
                  <c:v>0.86250000000000004</c:v>
                </c:pt>
                <c:pt idx="287">
                  <c:v>0.85499999999999998</c:v>
                </c:pt>
                <c:pt idx="288">
                  <c:v>0.84750000000000003</c:v>
                </c:pt>
                <c:pt idx="289">
                  <c:v>0.85750000000000004</c:v>
                </c:pt>
                <c:pt idx="290">
                  <c:v>0.86750000000000005</c:v>
                </c:pt>
                <c:pt idx="291">
                  <c:v>0.81</c:v>
                </c:pt>
                <c:pt idx="292">
                  <c:v>0.82499999999999996</c:v>
                </c:pt>
                <c:pt idx="293">
                  <c:v>0.82750000000000001</c:v>
                </c:pt>
                <c:pt idx="294">
                  <c:v>0.79749999999999999</c:v>
                </c:pt>
                <c:pt idx="295">
                  <c:v>0.8</c:v>
                </c:pt>
                <c:pt idx="296">
                  <c:v>0.79</c:v>
                </c:pt>
                <c:pt idx="297">
                  <c:v>0.77749999999999997</c:v>
                </c:pt>
                <c:pt idx="298">
                  <c:v>0.78500000000000003</c:v>
                </c:pt>
                <c:pt idx="299">
                  <c:v>0.78500000000000003</c:v>
                </c:pt>
                <c:pt idx="300">
                  <c:v>0.76249999999999996</c:v>
                </c:pt>
                <c:pt idx="301">
                  <c:v>0.76249999999999996</c:v>
                </c:pt>
                <c:pt idx="302">
                  <c:v>0.77</c:v>
                </c:pt>
                <c:pt idx="303">
                  <c:v>0.8</c:v>
                </c:pt>
                <c:pt idx="304">
                  <c:v>0.78500000000000003</c:v>
                </c:pt>
                <c:pt idx="305">
                  <c:v>0.745</c:v>
                </c:pt>
                <c:pt idx="306">
                  <c:v>0.73250000000000004</c:v>
                </c:pt>
                <c:pt idx="307">
                  <c:v>0.73499999999999999</c:v>
                </c:pt>
                <c:pt idx="308">
                  <c:v>0.72250000000000003</c:v>
                </c:pt>
                <c:pt idx="309">
                  <c:v>0.73250000000000004</c:v>
                </c:pt>
                <c:pt idx="310">
                  <c:v>0.745</c:v>
                </c:pt>
                <c:pt idx="311">
                  <c:v>0.74</c:v>
                </c:pt>
                <c:pt idx="312">
                  <c:v>0.78249999999999997</c:v>
                </c:pt>
                <c:pt idx="313">
                  <c:v>0.76249999999999996</c:v>
                </c:pt>
                <c:pt idx="314">
                  <c:v>0.78</c:v>
                </c:pt>
                <c:pt idx="315">
                  <c:v>0.78749999999999998</c:v>
                </c:pt>
                <c:pt idx="316">
                  <c:v>0.8175</c:v>
                </c:pt>
                <c:pt idx="317">
                  <c:v>0.82250000000000001</c:v>
                </c:pt>
                <c:pt idx="318">
                  <c:v>0.81</c:v>
                </c:pt>
                <c:pt idx="319">
                  <c:v>0.78749999999999998</c:v>
                </c:pt>
                <c:pt idx="320">
                  <c:v>0.77249999999999996</c:v>
                </c:pt>
                <c:pt idx="321">
                  <c:v>0.78</c:v>
                </c:pt>
                <c:pt idx="322">
                  <c:v>0.77500000000000002</c:v>
                </c:pt>
                <c:pt idx="323">
                  <c:v>0.79500000000000004</c:v>
                </c:pt>
                <c:pt idx="324">
                  <c:v>0.79249999999999998</c:v>
                </c:pt>
                <c:pt idx="325">
                  <c:v>0.77749999999999997</c:v>
                </c:pt>
                <c:pt idx="326">
                  <c:v>0.78249999999999997</c:v>
                </c:pt>
                <c:pt idx="327">
                  <c:v>0.78749999999999998</c:v>
                </c:pt>
                <c:pt idx="328">
                  <c:v>0.8</c:v>
                </c:pt>
                <c:pt idx="329">
                  <c:v>0.8</c:v>
                </c:pt>
                <c:pt idx="330">
                  <c:v>0.78500000000000003</c:v>
                </c:pt>
                <c:pt idx="331">
                  <c:v>0.755</c:v>
                </c:pt>
                <c:pt idx="332">
                  <c:v>0.74750000000000005</c:v>
                </c:pt>
                <c:pt idx="333">
                  <c:v>0.79</c:v>
                </c:pt>
                <c:pt idx="334">
                  <c:v>0.82</c:v>
                </c:pt>
                <c:pt idx="335">
                  <c:v>0.83</c:v>
                </c:pt>
                <c:pt idx="336">
                  <c:v>0.83750000000000002</c:v>
                </c:pt>
                <c:pt idx="337">
                  <c:v>0.80500000000000005</c:v>
                </c:pt>
                <c:pt idx="338">
                  <c:v>0.81499999999999995</c:v>
                </c:pt>
                <c:pt idx="339">
                  <c:v>0.81499999999999995</c:v>
                </c:pt>
                <c:pt idx="340">
                  <c:v>0.8175</c:v>
                </c:pt>
                <c:pt idx="341">
                  <c:v>0.82250000000000001</c:v>
                </c:pt>
                <c:pt idx="342">
                  <c:v>0.78749999999999998</c:v>
                </c:pt>
                <c:pt idx="343">
                  <c:v>0.79</c:v>
                </c:pt>
                <c:pt idx="344">
                  <c:v>0.79249999999999998</c:v>
                </c:pt>
                <c:pt idx="345">
                  <c:v>0.83</c:v>
                </c:pt>
                <c:pt idx="346">
                  <c:v>0.83250000000000002</c:v>
                </c:pt>
                <c:pt idx="347">
                  <c:v>0.81</c:v>
                </c:pt>
                <c:pt idx="348">
                  <c:v>0.80500000000000005</c:v>
                </c:pt>
                <c:pt idx="349">
                  <c:v>0.81499999999999995</c:v>
                </c:pt>
                <c:pt idx="350">
                  <c:v>0.8175</c:v>
                </c:pt>
                <c:pt idx="351">
                  <c:v>0.84</c:v>
                </c:pt>
                <c:pt idx="352">
                  <c:v>0.84</c:v>
                </c:pt>
                <c:pt idx="353">
                  <c:v>0.86</c:v>
                </c:pt>
                <c:pt idx="354">
                  <c:v>0.86499999999999999</c:v>
                </c:pt>
                <c:pt idx="355">
                  <c:v>0.89249999999999996</c:v>
                </c:pt>
                <c:pt idx="356">
                  <c:v>0.89749999999999996</c:v>
                </c:pt>
                <c:pt idx="357">
                  <c:v>0.88749999999999996</c:v>
                </c:pt>
                <c:pt idx="358">
                  <c:v>0.86750000000000005</c:v>
                </c:pt>
                <c:pt idx="359">
                  <c:v>0.90249999999999997</c:v>
                </c:pt>
                <c:pt idx="360">
                  <c:v>0.89500000000000002</c:v>
                </c:pt>
                <c:pt idx="361">
                  <c:v>0.87749999999999995</c:v>
                </c:pt>
                <c:pt idx="362">
                  <c:v>0.88500000000000001</c:v>
                </c:pt>
                <c:pt idx="363">
                  <c:v>0.88749999999999996</c:v>
                </c:pt>
                <c:pt idx="364">
                  <c:v>0.89500000000000002</c:v>
                </c:pt>
                <c:pt idx="365">
                  <c:v>0.87749999999999995</c:v>
                </c:pt>
                <c:pt idx="366">
                  <c:v>0.86750000000000005</c:v>
                </c:pt>
                <c:pt idx="367">
                  <c:v>0.86</c:v>
                </c:pt>
                <c:pt idx="368">
                  <c:v>0.84</c:v>
                </c:pt>
                <c:pt idx="369">
                  <c:v>0.86499999999999999</c:v>
                </c:pt>
                <c:pt idx="370">
                  <c:v>0.86</c:v>
                </c:pt>
                <c:pt idx="371">
                  <c:v>0.86750000000000005</c:v>
                </c:pt>
                <c:pt idx="372">
                  <c:v>0.83750000000000002</c:v>
                </c:pt>
                <c:pt idx="373">
                  <c:v>0.85</c:v>
                </c:pt>
                <c:pt idx="374">
                  <c:v>0.84499999999999997</c:v>
                </c:pt>
                <c:pt idx="375">
                  <c:v>0.83499999999999996</c:v>
                </c:pt>
                <c:pt idx="376">
                  <c:v>0.83250000000000002</c:v>
                </c:pt>
                <c:pt idx="377">
                  <c:v>0.85499999999999998</c:v>
                </c:pt>
                <c:pt idx="378">
                  <c:v>0.87</c:v>
                </c:pt>
                <c:pt idx="379">
                  <c:v>0.85499999999999998</c:v>
                </c:pt>
                <c:pt idx="380">
                  <c:v>0.86250000000000004</c:v>
                </c:pt>
                <c:pt idx="381">
                  <c:v>0.88500000000000001</c:v>
                </c:pt>
                <c:pt idx="382">
                  <c:v>0.87749999999999995</c:v>
                </c:pt>
                <c:pt idx="383">
                  <c:v>0.84499999999999997</c:v>
                </c:pt>
                <c:pt idx="384">
                  <c:v>0.84</c:v>
                </c:pt>
                <c:pt idx="385">
                  <c:v>0.83250000000000002</c:v>
                </c:pt>
                <c:pt idx="386">
                  <c:v>0.78500000000000003</c:v>
                </c:pt>
                <c:pt idx="387">
                  <c:v>0.76249999999999996</c:v>
                </c:pt>
                <c:pt idx="388">
                  <c:v>0.73250000000000004</c:v>
                </c:pt>
                <c:pt idx="389">
                  <c:v>0.745</c:v>
                </c:pt>
                <c:pt idx="390">
                  <c:v>0.7</c:v>
                </c:pt>
                <c:pt idx="391">
                  <c:v>0.68500000000000005</c:v>
                </c:pt>
                <c:pt idx="392">
                  <c:v>0.71</c:v>
                </c:pt>
                <c:pt idx="393">
                  <c:v>0.72499999999999998</c:v>
                </c:pt>
                <c:pt idx="394">
                  <c:v>0.72750000000000004</c:v>
                </c:pt>
                <c:pt idx="395">
                  <c:v>0.745</c:v>
                </c:pt>
                <c:pt idx="396">
                  <c:v>0.76</c:v>
                </c:pt>
                <c:pt idx="397">
                  <c:v>0.78</c:v>
                </c:pt>
                <c:pt idx="398">
                  <c:v>0.81</c:v>
                </c:pt>
                <c:pt idx="399">
                  <c:v>0.84250000000000003</c:v>
                </c:pt>
                <c:pt idx="400">
                  <c:v>0.85499999999999998</c:v>
                </c:pt>
                <c:pt idx="401">
                  <c:v>0.86750000000000005</c:v>
                </c:pt>
                <c:pt idx="402">
                  <c:v>0.86</c:v>
                </c:pt>
                <c:pt idx="403">
                  <c:v>0.85750000000000004</c:v>
                </c:pt>
                <c:pt idx="404">
                  <c:v>0.84750000000000003</c:v>
                </c:pt>
                <c:pt idx="405">
                  <c:v>0.86750000000000005</c:v>
                </c:pt>
                <c:pt idx="406">
                  <c:v>0.83499999999999996</c:v>
                </c:pt>
                <c:pt idx="407">
                  <c:v>0.82750000000000001</c:v>
                </c:pt>
                <c:pt idx="408">
                  <c:v>0.81499999999999995</c:v>
                </c:pt>
                <c:pt idx="409">
                  <c:v>0.8075</c:v>
                </c:pt>
                <c:pt idx="410">
                  <c:v>0.78249999999999997</c:v>
                </c:pt>
                <c:pt idx="411">
                  <c:v>0.78749999999999998</c:v>
                </c:pt>
                <c:pt idx="412">
                  <c:v>0.77500000000000002</c:v>
                </c:pt>
                <c:pt idx="413">
                  <c:v>0.78</c:v>
                </c:pt>
                <c:pt idx="414">
                  <c:v>0.78500000000000003</c:v>
                </c:pt>
                <c:pt idx="415">
                  <c:v>0.75249999999999995</c:v>
                </c:pt>
                <c:pt idx="416">
                  <c:v>0.77</c:v>
                </c:pt>
                <c:pt idx="417">
                  <c:v>0.76500000000000001</c:v>
                </c:pt>
                <c:pt idx="418">
                  <c:v>0.76</c:v>
                </c:pt>
                <c:pt idx="419">
                  <c:v>0.75</c:v>
                </c:pt>
                <c:pt idx="420">
                  <c:v>0.78749999999999998</c:v>
                </c:pt>
                <c:pt idx="421">
                  <c:v>0.74250000000000005</c:v>
                </c:pt>
                <c:pt idx="422">
                  <c:v>0.73750000000000004</c:v>
                </c:pt>
                <c:pt idx="423">
                  <c:v>0.75</c:v>
                </c:pt>
                <c:pt idx="424">
                  <c:v>0.79</c:v>
                </c:pt>
                <c:pt idx="425">
                  <c:v>0.77</c:v>
                </c:pt>
                <c:pt idx="426">
                  <c:v>0.77500000000000002</c:v>
                </c:pt>
                <c:pt idx="427">
                  <c:v>0.79</c:v>
                </c:pt>
                <c:pt idx="428">
                  <c:v>0.79249999999999998</c:v>
                </c:pt>
                <c:pt idx="429">
                  <c:v>0.79</c:v>
                </c:pt>
                <c:pt idx="430">
                  <c:v>0.77749999999999997</c:v>
                </c:pt>
                <c:pt idx="431">
                  <c:v>0.79249999999999998</c:v>
                </c:pt>
                <c:pt idx="432">
                  <c:v>0.76500000000000001</c:v>
                </c:pt>
                <c:pt idx="433">
                  <c:v>0.78500000000000003</c:v>
                </c:pt>
                <c:pt idx="434">
                  <c:v>0.80249999999999999</c:v>
                </c:pt>
                <c:pt idx="435">
                  <c:v>0.78</c:v>
                </c:pt>
                <c:pt idx="436">
                  <c:v>0.78500000000000003</c:v>
                </c:pt>
                <c:pt idx="437">
                  <c:v>0.77749999999999997</c:v>
                </c:pt>
                <c:pt idx="438">
                  <c:v>0.755</c:v>
                </c:pt>
                <c:pt idx="439">
                  <c:v>0.79749999999999999</c:v>
                </c:pt>
                <c:pt idx="440">
                  <c:v>0.79249999999999998</c:v>
                </c:pt>
                <c:pt idx="441">
                  <c:v>0.77749999999999997</c:v>
                </c:pt>
                <c:pt idx="442">
                  <c:v>0.78749999999999998</c:v>
                </c:pt>
                <c:pt idx="443">
                  <c:v>0.80500000000000005</c:v>
                </c:pt>
                <c:pt idx="444">
                  <c:v>0.8075</c:v>
                </c:pt>
                <c:pt idx="445">
                  <c:v>0.8075</c:v>
                </c:pt>
                <c:pt idx="446">
                  <c:v>0.78249999999999997</c:v>
                </c:pt>
                <c:pt idx="447">
                  <c:v>0.78500000000000003</c:v>
                </c:pt>
                <c:pt idx="448">
                  <c:v>0.78249999999999997</c:v>
                </c:pt>
                <c:pt idx="449">
                  <c:v>0.77500000000000002</c:v>
                </c:pt>
                <c:pt idx="450">
                  <c:v>0.76249999999999996</c:v>
                </c:pt>
                <c:pt idx="451">
                  <c:v>0.78249999999999997</c:v>
                </c:pt>
                <c:pt idx="452">
                  <c:v>0.78500000000000003</c:v>
                </c:pt>
                <c:pt idx="453">
                  <c:v>0.81</c:v>
                </c:pt>
                <c:pt idx="454">
                  <c:v>0.80249999999999999</c:v>
                </c:pt>
                <c:pt idx="455">
                  <c:v>0.82</c:v>
                </c:pt>
                <c:pt idx="456">
                  <c:v>0.82</c:v>
                </c:pt>
                <c:pt idx="457">
                  <c:v>0.85</c:v>
                </c:pt>
                <c:pt idx="458">
                  <c:v>0.86750000000000005</c:v>
                </c:pt>
                <c:pt idx="459">
                  <c:v>0.87749999999999995</c:v>
                </c:pt>
                <c:pt idx="460">
                  <c:v>0.91749999999999998</c:v>
                </c:pt>
                <c:pt idx="461">
                  <c:v>0.90249999999999997</c:v>
                </c:pt>
                <c:pt idx="462">
                  <c:v>0.90500000000000003</c:v>
                </c:pt>
                <c:pt idx="463">
                  <c:v>0.88249999999999995</c:v>
                </c:pt>
                <c:pt idx="464">
                  <c:v>0.86750000000000005</c:v>
                </c:pt>
                <c:pt idx="465">
                  <c:v>0.87</c:v>
                </c:pt>
                <c:pt idx="466">
                  <c:v>0.88249999999999995</c:v>
                </c:pt>
                <c:pt idx="467">
                  <c:v>0.85250000000000004</c:v>
                </c:pt>
                <c:pt idx="468">
                  <c:v>0.83499999999999996</c:v>
                </c:pt>
                <c:pt idx="469">
                  <c:v>0.83499999999999996</c:v>
                </c:pt>
                <c:pt idx="470">
                  <c:v>0.81</c:v>
                </c:pt>
                <c:pt idx="471">
                  <c:v>0.79249999999999998</c:v>
                </c:pt>
                <c:pt idx="472">
                  <c:v>0.79749999999999999</c:v>
                </c:pt>
                <c:pt idx="473">
                  <c:v>0.8</c:v>
                </c:pt>
                <c:pt idx="474">
                  <c:v>0.82</c:v>
                </c:pt>
                <c:pt idx="475">
                  <c:v>0.84750000000000003</c:v>
                </c:pt>
                <c:pt idx="476">
                  <c:v>0.83499999999999996</c:v>
                </c:pt>
                <c:pt idx="477">
                  <c:v>0.83</c:v>
                </c:pt>
                <c:pt idx="478">
                  <c:v>0.82</c:v>
                </c:pt>
                <c:pt idx="479">
                  <c:v>0.82</c:v>
                </c:pt>
                <c:pt idx="480">
                  <c:v>0.8175</c:v>
                </c:pt>
                <c:pt idx="481">
                  <c:v>0.83750000000000002</c:v>
                </c:pt>
                <c:pt idx="482">
                  <c:v>0.79749999999999999</c:v>
                </c:pt>
                <c:pt idx="483">
                  <c:v>0.85750000000000004</c:v>
                </c:pt>
                <c:pt idx="484">
                  <c:v>0.87250000000000005</c:v>
                </c:pt>
                <c:pt idx="485">
                  <c:v>0.84</c:v>
                </c:pt>
                <c:pt idx="486">
                  <c:v>0.85499999999999998</c:v>
                </c:pt>
                <c:pt idx="487">
                  <c:v>0.87749999999999995</c:v>
                </c:pt>
                <c:pt idx="488">
                  <c:v>0.86499999999999999</c:v>
                </c:pt>
                <c:pt idx="489">
                  <c:v>0.84499999999999997</c:v>
                </c:pt>
                <c:pt idx="490">
                  <c:v>0.83250000000000002</c:v>
                </c:pt>
                <c:pt idx="491">
                  <c:v>0.83750000000000002</c:v>
                </c:pt>
                <c:pt idx="492">
                  <c:v>0.82499999999999996</c:v>
                </c:pt>
                <c:pt idx="493">
                  <c:v>0.81499999999999995</c:v>
                </c:pt>
                <c:pt idx="494">
                  <c:v>0.81499999999999995</c:v>
                </c:pt>
                <c:pt idx="495">
                  <c:v>0.82499999999999996</c:v>
                </c:pt>
                <c:pt idx="496">
                  <c:v>0.8175</c:v>
                </c:pt>
                <c:pt idx="497">
                  <c:v>0.82750000000000001</c:v>
                </c:pt>
                <c:pt idx="498">
                  <c:v>0.85</c:v>
                </c:pt>
                <c:pt idx="499">
                  <c:v>0.86</c:v>
                </c:pt>
                <c:pt idx="500">
                  <c:v>0.86250000000000004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926-4ACA-880D-8F11A3F76A20}"/>
            </c:ext>
          </c:extLst>
        </c:ser>
        <c:ser>
          <c:idx val="2"/>
          <c:order val="2"/>
          <c:marker>
            <c:symbol val="none"/>
          </c:marker>
          <c:xVal>
            <c:numRef>
              <c:f>'Dati Fig. 14 deriva + vantaggio'!$D$4:$D$504</c:f>
              <c:numCache>
                <c:formatCode>General</c:formatCode>
                <c:ptCount val="5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</c:numCache>
            </c:numRef>
          </c:xVal>
          <c:yVal>
            <c:numRef>
              <c:f>'Dati Fig. 14 deriva + vantaggio'!$G$4:$G$504</c:f>
              <c:numCache>
                <c:formatCode>General</c:formatCode>
                <c:ptCount val="501"/>
                <c:pt idx="0">
                  <c:v>0.1</c:v>
                </c:pt>
                <c:pt idx="1">
                  <c:v>0.16750000000000001</c:v>
                </c:pt>
                <c:pt idx="2">
                  <c:v>0.22500000000000001</c:v>
                </c:pt>
                <c:pt idx="3">
                  <c:v>0.245</c:v>
                </c:pt>
                <c:pt idx="4">
                  <c:v>0.35</c:v>
                </c:pt>
                <c:pt idx="5">
                  <c:v>0.41499999999999998</c:v>
                </c:pt>
                <c:pt idx="6">
                  <c:v>0.45500000000000002</c:v>
                </c:pt>
                <c:pt idx="7">
                  <c:v>0.48</c:v>
                </c:pt>
                <c:pt idx="8">
                  <c:v>0.52749999999999997</c:v>
                </c:pt>
                <c:pt idx="9">
                  <c:v>0.56999999999999995</c:v>
                </c:pt>
                <c:pt idx="10">
                  <c:v>0.62749999999999995</c:v>
                </c:pt>
                <c:pt idx="11">
                  <c:v>0.69499999999999995</c:v>
                </c:pt>
                <c:pt idx="12">
                  <c:v>0.72</c:v>
                </c:pt>
                <c:pt idx="13">
                  <c:v>0.745</c:v>
                </c:pt>
                <c:pt idx="14">
                  <c:v>0.73499999999999999</c:v>
                </c:pt>
                <c:pt idx="15">
                  <c:v>0.73499999999999999</c:v>
                </c:pt>
                <c:pt idx="16">
                  <c:v>0.745</c:v>
                </c:pt>
                <c:pt idx="17">
                  <c:v>0.6925</c:v>
                </c:pt>
                <c:pt idx="18">
                  <c:v>0.7</c:v>
                </c:pt>
                <c:pt idx="19">
                  <c:v>0.72250000000000003</c:v>
                </c:pt>
                <c:pt idx="20">
                  <c:v>0.76749999999999996</c:v>
                </c:pt>
                <c:pt idx="21">
                  <c:v>0.77</c:v>
                </c:pt>
                <c:pt idx="22">
                  <c:v>0.78749999999999998</c:v>
                </c:pt>
                <c:pt idx="23">
                  <c:v>0.76500000000000001</c:v>
                </c:pt>
                <c:pt idx="24">
                  <c:v>0.72750000000000004</c:v>
                </c:pt>
                <c:pt idx="25">
                  <c:v>0.71750000000000003</c:v>
                </c:pt>
                <c:pt idx="26">
                  <c:v>0.72499999999999998</c:v>
                </c:pt>
                <c:pt idx="27">
                  <c:v>0.75</c:v>
                </c:pt>
                <c:pt idx="28">
                  <c:v>0.78249999999999997</c:v>
                </c:pt>
                <c:pt idx="29">
                  <c:v>0.74250000000000005</c:v>
                </c:pt>
                <c:pt idx="30">
                  <c:v>0.70250000000000001</c:v>
                </c:pt>
                <c:pt idx="31">
                  <c:v>0.72250000000000003</c:v>
                </c:pt>
                <c:pt idx="32">
                  <c:v>0.73499999999999999</c:v>
                </c:pt>
                <c:pt idx="33">
                  <c:v>0.72750000000000004</c:v>
                </c:pt>
                <c:pt idx="34">
                  <c:v>0.76</c:v>
                </c:pt>
                <c:pt idx="35">
                  <c:v>0.75</c:v>
                </c:pt>
                <c:pt idx="36">
                  <c:v>0.77</c:v>
                </c:pt>
                <c:pt idx="37">
                  <c:v>0.76500000000000001</c:v>
                </c:pt>
                <c:pt idx="38">
                  <c:v>0.745</c:v>
                </c:pt>
                <c:pt idx="39">
                  <c:v>0.78749999999999998</c:v>
                </c:pt>
                <c:pt idx="40">
                  <c:v>0.78500000000000003</c:v>
                </c:pt>
                <c:pt idx="41">
                  <c:v>0.745</c:v>
                </c:pt>
                <c:pt idx="42">
                  <c:v>0.74750000000000005</c:v>
                </c:pt>
                <c:pt idx="43">
                  <c:v>0.78249999999999997</c:v>
                </c:pt>
                <c:pt idx="44">
                  <c:v>0.755</c:v>
                </c:pt>
                <c:pt idx="45">
                  <c:v>0.77749999999999997</c:v>
                </c:pt>
                <c:pt idx="46">
                  <c:v>0.79749999999999999</c:v>
                </c:pt>
                <c:pt idx="47">
                  <c:v>0.81</c:v>
                </c:pt>
                <c:pt idx="48">
                  <c:v>0.78500000000000003</c:v>
                </c:pt>
                <c:pt idx="49">
                  <c:v>0.78749999999999998</c:v>
                </c:pt>
                <c:pt idx="50">
                  <c:v>0.8175</c:v>
                </c:pt>
                <c:pt idx="51">
                  <c:v>0.82499999999999996</c:v>
                </c:pt>
                <c:pt idx="52">
                  <c:v>0.83250000000000002</c:v>
                </c:pt>
                <c:pt idx="53">
                  <c:v>0.82</c:v>
                </c:pt>
                <c:pt idx="54">
                  <c:v>0.81499999999999995</c:v>
                </c:pt>
                <c:pt idx="55">
                  <c:v>0.8175</c:v>
                </c:pt>
                <c:pt idx="56">
                  <c:v>0.78500000000000003</c:v>
                </c:pt>
                <c:pt idx="57">
                  <c:v>0.77749999999999997</c:v>
                </c:pt>
                <c:pt idx="58">
                  <c:v>0.83250000000000002</c:v>
                </c:pt>
                <c:pt idx="59">
                  <c:v>0.83250000000000002</c:v>
                </c:pt>
                <c:pt idx="60">
                  <c:v>0.8175</c:v>
                </c:pt>
                <c:pt idx="61">
                  <c:v>0.8125</c:v>
                </c:pt>
                <c:pt idx="62">
                  <c:v>0.82499999999999996</c:v>
                </c:pt>
                <c:pt idx="63">
                  <c:v>0.82750000000000001</c:v>
                </c:pt>
                <c:pt idx="64">
                  <c:v>0.84250000000000003</c:v>
                </c:pt>
                <c:pt idx="65">
                  <c:v>0.87250000000000005</c:v>
                </c:pt>
                <c:pt idx="66">
                  <c:v>0.86750000000000005</c:v>
                </c:pt>
                <c:pt idx="67">
                  <c:v>0.84750000000000003</c:v>
                </c:pt>
                <c:pt idx="68">
                  <c:v>0.85499999999999998</c:v>
                </c:pt>
                <c:pt idx="69">
                  <c:v>0.83750000000000002</c:v>
                </c:pt>
                <c:pt idx="70">
                  <c:v>0.84</c:v>
                </c:pt>
                <c:pt idx="71">
                  <c:v>0.84</c:v>
                </c:pt>
                <c:pt idx="72">
                  <c:v>0.82250000000000001</c:v>
                </c:pt>
                <c:pt idx="73">
                  <c:v>0.84</c:v>
                </c:pt>
                <c:pt idx="74">
                  <c:v>0.82</c:v>
                </c:pt>
                <c:pt idx="75">
                  <c:v>0.81499999999999995</c:v>
                </c:pt>
                <c:pt idx="76">
                  <c:v>0.82</c:v>
                </c:pt>
                <c:pt idx="77">
                  <c:v>0.83750000000000002</c:v>
                </c:pt>
                <c:pt idx="78">
                  <c:v>0.83499999999999996</c:v>
                </c:pt>
                <c:pt idx="79">
                  <c:v>0.82</c:v>
                </c:pt>
                <c:pt idx="80">
                  <c:v>0.8125</c:v>
                </c:pt>
                <c:pt idx="81">
                  <c:v>0.79249999999999998</c:v>
                </c:pt>
                <c:pt idx="82">
                  <c:v>0.8175</c:v>
                </c:pt>
                <c:pt idx="83">
                  <c:v>0.8125</c:v>
                </c:pt>
                <c:pt idx="84">
                  <c:v>0.79500000000000004</c:v>
                </c:pt>
                <c:pt idx="85">
                  <c:v>0.83250000000000002</c:v>
                </c:pt>
                <c:pt idx="86">
                  <c:v>0.82250000000000001</c:v>
                </c:pt>
                <c:pt idx="87">
                  <c:v>0.83250000000000002</c:v>
                </c:pt>
                <c:pt idx="88">
                  <c:v>0.8125</c:v>
                </c:pt>
                <c:pt idx="89">
                  <c:v>0.79749999999999999</c:v>
                </c:pt>
                <c:pt idx="90">
                  <c:v>0.78500000000000003</c:v>
                </c:pt>
                <c:pt idx="91">
                  <c:v>0.79</c:v>
                </c:pt>
                <c:pt idx="92">
                  <c:v>0.81499999999999995</c:v>
                </c:pt>
                <c:pt idx="93">
                  <c:v>0.8125</c:v>
                </c:pt>
                <c:pt idx="94">
                  <c:v>0.83</c:v>
                </c:pt>
                <c:pt idx="95">
                  <c:v>0.84250000000000003</c:v>
                </c:pt>
                <c:pt idx="96">
                  <c:v>0.84750000000000003</c:v>
                </c:pt>
                <c:pt idx="97">
                  <c:v>0.82499999999999996</c:v>
                </c:pt>
                <c:pt idx="98">
                  <c:v>0.8</c:v>
                </c:pt>
                <c:pt idx="99">
                  <c:v>0.82250000000000001</c:v>
                </c:pt>
                <c:pt idx="100">
                  <c:v>0.8175</c:v>
                </c:pt>
                <c:pt idx="101">
                  <c:v>0.80500000000000005</c:v>
                </c:pt>
                <c:pt idx="102">
                  <c:v>0.8175</c:v>
                </c:pt>
                <c:pt idx="103">
                  <c:v>0.82250000000000001</c:v>
                </c:pt>
                <c:pt idx="104">
                  <c:v>0.81499999999999995</c:v>
                </c:pt>
                <c:pt idx="105">
                  <c:v>0.8075</c:v>
                </c:pt>
                <c:pt idx="106">
                  <c:v>0.80500000000000005</c:v>
                </c:pt>
                <c:pt idx="107">
                  <c:v>0.8125</c:v>
                </c:pt>
                <c:pt idx="108">
                  <c:v>0.82750000000000001</c:v>
                </c:pt>
                <c:pt idx="109">
                  <c:v>0.83499999999999996</c:v>
                </c:pt>
                <c:pt idx="110">
                  <c:v>0.80500000000000005</c:v>
                </c:pt>
                <c:pt idx="111">
                  <c:v>0.78749999999999998</c:v>
                </c:pt>
                <c:pt idx="112">
                  <c:v>0.79249999999999998</c:v>
                </c:pt>
                <c:pt idx="113">
                  <c:v>0.80500000000000005</c:v>
                </c:pt>
                <c:pt idx="114">
                  <c:v>0.82750000000000001</c:v>
                </c:pt>
                <c:pt idx="115">
                  <c:v>0.84499999999999997</c:v>
                </c:pt>
                <c:pt idx="116">
                  <c:v>0.85750000000000004</c:v>
                </c:pt>
                <c:pt idx="117">
                  <c:v>0.83499999999999996</c:v>
                </c:pt>
                <c:pt idx="118">
                  <c:v>0.81499999999999995</c:v>
                </c:pt>
                <c:pt idx="119">
                  <c:v>0.80500000000000005</c:v>
                </c:pt>
                <c:pt idx="120">
                  <c:v>0.83250000000000002</c:v>
                </c:pt>
                <c:pt idx="121">
                  <c:v>0.8075</c:v>
                </c:pt>
                <c:pt idx="122">
                  <c:v>0.84</c:v>
                </c:pt>
                <c:pt idx="123">
                  <c:v>0.82750000000000001</c:v>
                </c:pt>
                <c:pt idx="124">
                  <c:v>0.82250000000000001</c:v>
                </c:pt>
                <c:pt idx="125">
                  <c:v>0.81</c:v>
                </c:pt>
                <c:pt idx="126">
                  <c:v>0.84499999999999997</c:v>
                </c:pt>
                <c:pt idx="127">
                  <c:v>0.88</c:v>
                </c:pt>
                <c:pt idx="128">
                  <c:v>0.87749999999999995</c:v>
                </c:pt>
                <c:pt idx="129">
                  <c:v>0.85750000000000004</c:v>
                </c:pt>
                <c:pt idx="130">
                  <c:v>0.85750000000000004</c:v>
                </c:pt>
                <c:pt idx="131">
                  <c:v>0.86250000000000004</c:v>
                </c:pt>
                <c:pt idx="132">
                  <c:v>0.84499999999999997</c:v>
                </c:pt>
                <c:pt idx="133">
                  <c:v>0.87749999999999995</c:v>
                </c:pt>
                <c:pt idx="134">
                  <c:v>0.86499999999999999</c:v>
                </c:pt>
                <c:pt idx="135">
                  <c:v>0.87749999999999995</c:v>
                </c:pt>
                <c:pt idx="136">
                  <c:v>0.86750000000000005</c:v>
                </c:pt>
                <c:pt idx="137">
                  <c:v>0.84499999999999997</c:v>
                </c:pt>
                <c:pt idx="138">
                  <c:v>0.87</c:v>
                </c:pt>
                <c:pt idx="139">
                  <c:v>0.88</c:v>
                </c:pt>
                <c:pt idx="140">
                  <c:v>0.87250000000000005</c:v>
                </c:pt>
                <c:pt idx="141">
                  <c:v>0.87</c:v>
                </c:pt>
                <c:pt idx="142">
                  <c:v>0.88500000000000001</c:v>
                </c:pt>
                <c:pt idx="143">
                  <c:v>0.875</c:v>
                </c:pt>
                <c:pt idx="144">
                  <c:v>0.88749999999999996</c:v>
                </c:pt>
                <c:pt idx="145">
                  <c:v>0.87749999999999995</c:v>
                </c:pt>
                <c:pt idx="146">
                  <c:v>0.85250000000000004</c:v>
                </c:pt>
                <c:pt idx="147">
                  <c:v>0.85</c:v>
                </c:pt>
                <c:pt idx="148">
                  <c:v>0.84250000000000003</c:v>
                </c:pt>
                <c:pt idx="149">
                  <c:v>0.8125</c:v>
                </c:pt>
                <c:pt idx="150">
                  <c:v>0.79500000000000004</c:v>
                </c:pt>
                <c:pt idx="151">
                  <c:v>0.83250000000000002</c:v>
                </c:pt>
                <c:pt idx="152">
                  <c:v>0.87</c:v>
                </c:pt>
                <c:pt idx="153">
                  <c:v>0.86750000000000005</c:v>
                </c:pt>
                <c:pt idx="154">
                  <c:v>0.86</c:v>
                </c:pt>
                <c:pt idx="155">
                  <c:v>0.84250000000000003</c:v>
                </c:pt>
                <c:pt idx="156">
                  <c:v>0.87250000000000005</c:v>
                </c:pt>
                <c:pt idx="157">
                  <c:v>0.85250000000000004</c:v>
                </c:pt>
                <c:pt idx="158">
                  <c:v>0.87250000000000005</c:v>
                </c:pt>
                <c:pt idx="159">
                  <c:v>0.86</c:v>
                </c:pt>
                <c:pt idx="160">
                  <c:v>0.84499999999999997</c:v>
                </c:pt>
                <c:pt idx="161">
                  <c:v>0.82</c:v>
                </c:pt>
                <c:pt idx="162">
                  <c:v>0.84250000000000003</c:v>
                </c:pt>
                <c:pt idx="163">
                  <c:v>0.86499999999999999</c:v>
                </c:pt>
                <c:pt idx="164">
                  <c:v>0.83499999999999996</c:v>
                </c:pt>
                <c:pt idx="165">
                  <c:v>0.83</c:v>
                </c:pt>
                <c:pt idx="166">
                  <c:v>0.83499999999999996</c:v>
                </c:pt>
                <c:pt idx="167">
                  <c:v>0.82</c:v>
                </c:pt>
                <c:pt idx="168">
                  <c:v>0.83250000000000002</c:v>
                </c:pt>
                <c:pt idx="169">
                  <c:v>0.83750000000000002</c:v>
                </c:pt>
                <c:pt idx="170">
                  <c:v>0.86499999999999999</c:v>
                </c:pt>
                <c:pt idx="171">
                  <c:v>0.85750000000000004</c:v>
                </c:pt>
                <c:pt idx="172">
                  <c:v>0.86</c:v>
                </c:pt>
                <c:pt idx="173">
                  <c:v>0.83499999999999996</c:v>
                </c:pt>
                <c:pt idx="174">
                  <c:v>0.84750000000000003</c:v>
                </c:pt>
                <c:pt idx="175">
                  <c:v>0.86499999999999999</c:v>
                </c:pt>
                <c:pt idx="176">
                  <c:v>0.83</c:v>
                </c:pt>
                <c:pt idx="177">
                  <c:v>0.87</c:v>
                </c:pt>
                <c:pt idx="178">
                  <c:v>0.86750000000000005</c:v>
                </c:pt>
                <c:pt idx="179">
                  <c:v>0.89</c:v>
                </c:pt>
                <c:pt idx="180">
                  <c:v>0.84250000000000003</c:v>
                </c:pt>
                <c:pt idx="181">
                  <c:v>0.83750000000000002</c:v>
                </c:pt>
                <c:pt idx="182">
                  <c:v>0.86250000000000004</c:v>
                </c:pt>
                <c:pt idx="183">
                  <c:v>0.85499999999999998</c:v>
                </c:pt>
                <c:pt idx="184">
                  <c:v>0.85750000000000004</c:v>
                </c:pt>
                <c:pt idx="185">
                  <c:v>0.83499999999999996</c:v>
                </c:pt>
                <c:pt idx="186">
                  <c:v>0.83499999999999996</c:v>
                </c:pt>
                <c:pt idx="187">
                  <c:v>0.86750000000000005</c:v>
                </c:pt>
                <c:pt idx="188">
                  <c:v>0.86750000000000005</c:v>
                </c:pt>
                <c:pt idx="189">
                  <c:v>0.85250000000000004</c:v>
                </c:pt>
                <c:pt idx="190">
                  <c:v>0.82499999999999996</c:v>
                </c:pt>
                <c:pt idx="191">
                  <c:v>0.83499999999999996</c:v>
                </c:pt>
                <c:pt idx="192">
                  <c:v>0.84750000000000003</c:v>
                </c:pt>
                <c:pt idx="193">
                  <c:v>0.82</c:v>
                </c:pt>
                <c:pt idx="194">
                  <c:v>0.80249999999999999</c:v>
                </c:pt>
                <c:pt idx="195">
                  <c:v>0.82750000000000001</c:v>
                </c:pt>
                <c:pt idx="196">
                  <c:v>0.83250000000000002</c:v>
                </c:pt>
                <c:pt idx="197">
                  <c:v>0.83</c:v>
                </c:pt>
                <c:pt idx="198">
                  <c:v>0.8175</c:v>
                </c:pt>
                <c:pt idx="199">
                  <c:v>0.80500000000000005</c:v>
                </c:pt>
                <c:pt idx="200">
                  <c:v>0.79249999999999998</c:v>
                </c:pt>
                <c:pt idx="201">
                  <c:v>0.82499999999999996</c:v>
                </c:pt>
                <c:pt idx="202">
                  <c:v>0.79749999999999999</c:v>
                </c:pt>
                <c:pt idx="203">
                  <c:v>0.83</c:v>
                </c:pt>
                <c:pt idx="204">
                  <c:v>0.85</c:v>
                </c:pt>
                <c:pt idx="205">
                  <c:v>0.87250000000000005</c:v>
                </c:pt>
                <c:pt idx="206">
                  <c:v>0.88500000000000001</c:v>
                </c:pt>
                <c:pt idx="207">
                  <c:v>0.89749999999999996</c:v>
                </c:pt>
                <c:pt idx="208">
                  <c:v>0.91249999999999998</c:v>
                </c:pt>
                <c:pt idx="209">
                  <c:v>0.90249999999999997</c:v>
                </c:pt>
                <c:pt idx="210">
                  <c:v>0.90749999999999997</c:v>
                </c:pt>
                <c:pt idx="211">
                  <c:v>0.90500000000000003</c:v>
                </c:pt>
                <c:pt idx="212">
                  <c:v>0.87749999999999995</c:v>
                </c:pt>
                <c:pt idx="213">
                  <c:v>0.85750000000000004</c:v>
                </c:pt>
                <c:pt idx="214">
                  <c:v>0.86</c:v>
                </c:pt>
                <c:pt idx="215">
                  <c:v>0.83750000000000002</c:v>
                </c:pt>
                <c:pt idx="216">
                  <c:v>0.85250000000000004</c:v>
                </c:pt>
                <c:pt idx="217">
                  <c:v>0.86250000000000004</c:v>
                </c:pt>
                <c:pt idx="218">
                  <c:v>0.85</c:v>
                </c:pt>
                <c:pt idx="219">
                  <c:v>0.85</c:v>
                </c:pt>
                <c:pt idx="220">
                  <c:v>0.83250000000000002</c:v>
                </c:pt>
                <c:pt idx="221">
                  <c:v>0.85</c:v>
                </c:pt>
                <c:pt idx="222">
                  <c:v>0.83499999999999996</c:v>
                </c:pt>
                <c:pt idx="223">
                  <c:v>0.84</c:v>
                </c:pt>
                <c:pt idx="224">
                  <c:v>0.85250000000000004</c:v>
                </c:pt>
                <c:pt idx="225">
                  <c:v>0.83</c:v>
                </c:pt>
                <c:pt idx="226">
                  <c:v>0.82</c:v>
                </c:pt>
                <c:pt idx="227">
                  <c:v>0.80249999999999999</c:v>
                </c:pt>
                <c:pt idx="228">
                  <c:v>0.80249999999999999</c:v>
                </c:pt>
                <c:pt idx="229">
                  <c:v>0.80500000000000005</c:v>
                </c:pt>
                <c:pt idx="230">
                  <c:v>0.78749999999999998</c:v>
                </c:pt>
                <c:pt idx="231">
                  <c:v>0.77</c:v>
                </c:pt>
                <c:pt idx="232">
                  <c:v>0.76</c:v>
                </c:pt>
                <c:pt idx="233">
                  <c:v>0.76</c:v>
                </c:pt>
                <c:pt idx="234">
                  <c:v>0.73499999999999999</c:v>
                </c:pt>
                <c:pt idx="235">
                  <c:v>0.72750000000000004</c:v>
                </c:pt>
                <c:pt idx="236">
                  <c:v>0.72250000000000003</c:v>
                </c:pt>
                <c:pt idx="237">
                  <c:v>0.71750000000000003</c:v>
                </c:pt>
                <c:pt idx="238">
                  <c:v>0.74</c:v>
                </c:pt>
                <c:pt idx="239">
                  <c:v>0.73250000000000004</c:v>
                </c:pt>
                <c:pt idx="240">
                  <c:v>0.71750000000000003</c:v>
                </c:pt>
                <c:pt idx="241">
                  <c:v>0.72250000000000003</c:v>
                </c:pt>
                <c:pt idx="242">
                  <c:v>0.72</c:v>
                </c:pt>
                <c:pt idx="243">
                  <c:v>0.71250000000000002</c:v>
                </c:pt>
                <c:pt idx="244">
                  <c:v>0.71</c:v>
                </c:pt>
                <c:pt idx="245">
                  <c:v>0.745</c:v>
                </c:pt>
                <c:pt idx="246">
                  <c:v>0.75</c:v>
                </c:pt>
                <c:pt idx="247">
                  <c:v>0.76749999999999996</c:v>
                </c:pt>
                <c:pt idx="248">
                  <c:v>0.77749999999999997</c:v>
                </c:pt>
                <c:pt idx="249">
                  <c:v>0.76500000000000001</c:v>
                </c:pt>
                <c:pt idx="250">
                  <c:v>0.75249999999999995</c:v>
                </c:pt>
                <c:pt idx="251">
                  <c:v>0.76500000000000001</c:v>
                </c:pt>
                <c:pt idx="252">
                  <c:v>0.76500000000000001</c:v>
                </c:pt>
                <c:pt idx="253">
                  <c:v>0.77500000000000002</c:v>
                </c:pt>
                <c:pt idx="254">
                  <c:v>0.77</c:v>
                </c:pt>
                <c:pt idx="255">
                  <c:v>0.77500000000000002</c:v>
                </c:pt>
                <c:pt idx="256">
                  <c:v>0.79</c:v>
                </c:pt>
                <c:pt idx="257">
                  <c:v>0.77749999999999997</c:v>
                </c:pt>
                <c:pt idx="258">
                  <c:v>0.75749999999999995</c:v>
                </c:pt>
                <c:pt idx="259">
                  <c:v>0.76749999999999996</c:v>
                </c:pt>
                <c:pt idx="260">
                  <c:v>0.78</c:v>
                </c:pt>
                <c:pt idx="261">
                  <c:v>0.79</c:v>
                </c:pt>
                <c:pt idx="262">
                  <c:v>0.78500000000000003</c:v>
                </c:pt>
                <c:pt idx="263">
                  <c:v>0.77749999999999997</c:v>
                </c:pt>
                <c:pt idx="264">
                  <c:v>0.79</c:v>
                </c:pt>
                <c:pt idx="265">
                  <c:v>0.79500000000000004</c:v>
                </c:pt>
                <c:pt idx="266">
                  <c:v>0.79</c:v>
                </c:pt>
                <c:pt idx="267">
                  <c:v>0.78249999999999997</c:v>
                </c:pt>
                <c:pt idx="268">
                  <c:v>0.76749999999999996</c:v>
                </c:pt>
                <c:pt idx="269">
                  <c:v>0.75249999999999995</c:v>
                </c:pt>
                <c:pt idx="270">
                  <c:v>0.77249999999999996</c:v>
                </c:pt>
                <c:pt idx="271">
                  <c:v>0.75</c:v>
                </c:pt>
                <c:pt idx="272">
                  <c:v>0.77249999999999996</c:v>
                </c:pt>
                <c:pt idx="273">
                  <c:v>0.76500000000000001</c:v>
                </c:pt>
                <c:pt idx="274">
                  <c:v>0.8075</c:v>
                </c:pt>
                <c:pt idx="275">
                  <c:v>0.78749999999999998</c:v>
                </c:pt>
                <c:pt idx="276">
                  <c:v>0.79</c:v>
                </c:pt>
                <c:pt idx="277">
                  <c:v>0.83</c:v>
                </c:pt>
                <c:pt idx="278">
                  <c:v>0.83250000000000002</c:v>
                </c:pt>
                <c:pt idx="279">
                  <c:v>0.85750000000000004</c:v>
                </c:pt>
                <c:pt idx="280">
                  <c:v>0.86</c:v>
                </c:pt>
                <c:pt idx="281">
                  <c:v>0.82250000000000001</c:v>
                </c:pt>
                <c:pt idx="282">
                  <c:v>0.83499999999999996</c:v>
                </c:pt>
                <c:pt idx="283">
                  <c:v>0.81499999999999995</c:v>
                </c:pt>
                <c:pt idx="284">
                  <c:v>0.79249999999999998</c:v>
                </c:pt>
                <c:pt idx="285">
                  <c:v>0.75</c:v>
                </c:pt>
                <c:pt idx="286">
                  <c:v>0.74</c:v>
                </c:pt>
                <c:pt idx="287">
                  <c:v>0.72499999999999998</c:v>
                </c:pt>
                <c:pt idx="288">
                  <c:v>0.68</c:v>
                </c:pt>
                <c:pt idx="289">
                  <c:v>0.72250000000000003</c:v>
                </c:pt>
                <c:pt idx="290">
                  <c:v>0.6925</c:v>
                </c:pt>
                <c:pt idx="291">
                  <c:v>0.68500000000000005</c:v>
                </c:pt>
                <c:pt idx="292">
                  <c:v>0.6875</c:v>
                </c:pt>
                <c:pt idx="293">
                  <c:v>0.6825</c:v>
                </c:pt>
                <c:pt idx="294">
                  <c:v>0.66</c:v>
                </c:pt>
                <c:pt idx="295">
                  <c:v>0.67500000000000004</c:v>
                </c:pt>
                <c:pt idx="296">
                  <c:v>0.6825</c:v>
                </c:pt>
                <c:pt idx="297">
                  <c:v>0.70750000000000002</c:v>
                </c:pt>
                <c:pt idx="298">
                  <c:v>0.71499999999999997</c:v>
                </c:pt>
                <c:pt idx="299">
                  <c:v>0.76</c:v>
                </c:pt>
                <c:pt idx="300">
                  <c:v>0.77249999999999996</c:v>
                </c:pt>
                <c:pt idx="301">
                  <c:v>0.79</c:v>
                </c:pt>
                <c:pt idx="302">
                  <c:v>0.8125</c:v>
                </c:pt>
                <c:pt idx="303">
                  <c:v>0.8075</c:v>
                </c:pt>
                <c:pt idx="304">
                  <c:v>0.84</c:v>
                </c:pt>
                <c:pt idx="305">
                  <c:v>0.84</c:v>
                </c:pt>
                <c:pt idx="306">
                  <c:v>0.84750000000000003</c:v>
                </c:pt>
                <c:pt idx="307">
                  <c:v>0.85</c:v>
                </c:pt>
                <c:pt idx="308">
                  <c:v>0.85499999999999998</c:v>
                </c:pt>
                <c:pt idx="309">
                  <c:v>0.83499999999999996</c:v>
                </c:pt>
                <c:pt idx="310">
                  <c:v>0.80500000000000005</c:v>
                </c:pt>
                <c:pt idx="311">
                  <c:v>0.8125</c:v>
                </c:pt>
                <c:pt idx="312">
                  <c:v>0.80249999999999999</c:v>
                </c:pt>
                <c:pt idx="313">
                  <c:v>0.78749999999999998</c:v>
                </c:pt>
                <c:pt idx="314">
                  <c:v>0.81499999999999995</c:v>
                </c:pt>
                <c:pt idx="315">
                  <c:v>0.83</c:v>
                </c:pt>
                <c:pt idx="316">
                  <c:v>0.83</c:v>
                </c:pt>
                <c:pt idx="317">
                  <c:v>0.82499999999999996</c:v>
                </c:pt>
                <c:pt idx="318">
                  <c:v>0.85</c:v>
                </c:pt>
                <c:pt idx="319">
                  <c:v>0.86250000000000004</c:v>
                </c:pt>
                <c:pt idx="320">
                  <c:v>0.89</c:v>
                </c:pt>
                <c:pt idx="321">
                  <c:v>0.89500000000000002</c:v>
                </c:pt>
                <c:pt idx="322">
                  <c:v>0.90249999999999997</c:v>
                </c:pt>
                <c:pt idx="323">
                  <c:v>0.92249999999999999</c:v>
                </c:pt>
                <c:pt idx="324">
                  <c:v>0.90749999999999997</c:v>
                </c:pt>
                <c:pt idx="325">
                  <c:v>0.89500000000000002</c:v>
                </c:pt>
                <c:pt idx="326">
                  <c:v>0.92249999999999999</c:v>
                </c:pt>
                <c:pt idx="327">
                  <c:v>0.91500000000000004</c:v>
                </c:pt>
                <c:pt idx="328">
                  <c:v>0.92</c:v>
                </c:pt>
                <c:pt idx="329">
                  <c:v>0.92249999999999999</c:v>
                </c:pt>
                <c:pt idx="330">
                  <c:v>0.91</c:v>
                </c:pt>
                <c:pt idx="331">
                  <c:v>0.9</c:v>
                </c:pt>
                <c:pt idx="332">
                  <c:v>0.88500000000000001</c:v>
                </c:pt>
                <c:pt idx="333">
                  <c:v>0.89</c:v>
                </c:pt>
                <c:pt idx="334">
                  <c:v>0.89749999999999996</c:v>
                </c:pt>
                <c:pt idx="335">
                  <c:v>0.88749999999999996</c:v>
                </c:pt>
                <c:pt idx="336">
                  <c:v>0.89249999999999996</c:v>
                </c:pt>
                <c:pt idx="337">
                  <c:v>0.875</c:v>
                </c:pt>
                <c:pt idx="338">
                  <c:v>0.875</c:v>
                </c:pt>
                <c:pt idx="339">
                  <c:v>0.86499999999999999</c:v>
                </c:pt>
                <c:pt idx="340">
                  <c:v>0.86499999999999999</c:v>
                </c:pt>
                <c:pt idx="341">
                  <c:v>0.85750000000000004</c:v>
                </c:pt>
                <c:pt idx="342">
                  <c:v>0.88500000000000001</c:v>
                </c:pt>
                <c:pt idx="343">
                  <c:v>0.85750000000000004</c:v>
                </c:pt>
                <c:pt idx="344">
                  <c:v>0.83</c:v>
                </c:pt>
                <c:pt idx="345">
                  <c:v>0.82499999999999996</c:v>
                </c:pt>
                <c:pt idx="346">
                  <c:v>0.84750000000000003</c:v>
                </c:pt>
                <c:pt idx="347">
                  <c:v>0.84750000000000003</c:v>
                </c:pt>
                <c:pt idx="348">
                  <c:v>0.82499999999999996</c:v>
                </c:pt>
                <c:pt idx="349">
                  <c:v>0.80249999999999999</c:v>
                </c:pt>
                <c:pt idx="350">
                  <c:v>0.77749999999999997</c:v>
                </c:pt>
                <c:pt idx="351">
                  <c:v>0.78500000000000003</c:v>
                </c:pt>
                <c:pt idx="352">
                  <c:v>0.8</c:v>
                </c:pt>
                <c:pt idx="353">
                  <c:v>0.79500000000000004</c:v>
                </c:pt>
                <c:pt idx="354">
                  <c:v>0.76249999999999996</c:v>
                </c:pt>
                <c:pt idx="355">
                  <c:v>0.75</c:v>
                </c:pt>
                <c:pt idx="356">
                  <c:v>0.71750000000000003</c:v>
                </c:pt>
                <c:pt idx="357">
                  <c:v>0.73499999999999999</c:v>
                </c:pt>
                <c:pt idx="358">
                  <c:v>0.76500000000000001</c:v>
                </c:pt>
                <c:pt idx="359">
                  <c:v>0.755</c:v>
                </c:pt>
                <c:pt idx="360">
                  <c:v>0.76</c:v>
                </c:pt>
                <c:pt idx="361">
                  <c:v>0.745</c:v>
                </c:pt>
                <c:pt idx="362">
                  <c:v>0.76749999999999996</c:v>
                </c:pt>
                <c:pt idx="363">
                  <c:v>0.76749999999999996</c:v>
                </c:pt>
                <c:pt idx="364">
                  <c:v>0.755</c:v>
                </c:pt>
                <c:pt idx="365">
                  <c:v>0.78249999999999997</c:v>
                </c:pt>
                <c:pt idx="366">
                  <c:v>0.78</c:v>
                </c:pt>
                <c:pt idx="367">
                  <c:v>0.78</c:v>
                </c:pt>
                <c:pt idx="368">
                  <c:v>0.80249999999999999</c:v>
                </c:pt>
                <c:pt idx="369">
                  <c:v>0.82</c:v>
                </c:pt>
                <c:pt idx="370">
                  <c:v>0.79249999999999998</c:v>
                </c:pt>
                <c:pt idx="371">
                  <c:v>0.75249999999999995</c:v>
                </c:pt>
                <c:pt idx="372">
                  <c:v>0.75</c:v>
                </c:pt>
                <c:pt idx="373">
                  <c:v>0.76749999999999996</c:v>
                </c:pt>
                <c:pt idx="374">
                  <c:v>0.76249999999999996</c:v>
                </c:pt>
                <c:pt idx="375">
                  <c:v>0.78</c:v>
                </c:pt>
                <c:pt idx="376">
                  <c:v>0.74250000000000005</c:v>
                </c:pt>
                <c:pt idx="377">
                  <c:v>0.73250000000000004</c:v>
                </c:pt>
                <c:pt idx="378">
                  <c:v>0.75249999999999995</c:v>
                </c:pt>
                <c:pt idx="379">
                  <c:v>0.76500000000000001</c:v>
                </c:pt>
                <c:pt idx="380">
                  <c:v>0.70750000000000002</c:v>
                </c:pt>
                <c:pt idx="381">
                  <c:v>0.7</c:v>
                </c:pt>
                <c:pt idx="382">
                  <c:v>0.6925</c:v>
                </c:pt>
                <c:pt idx="383">
                  <c:v>0.71</c:v>
                </c:pt>
                <c:pt idx="384">
                  <c:v>0.67749999999999999</c:v>
                </c:pt>
                <c:pt idx="385">
                  <c:v>0.6825</c:v>
                </c:pt>
                <c:pt idx="386">
                  <c:v>0.70250000000000001</c:v>
                </c:pt>
                <c:pt idx="387">
                  <c:v>0.72750000000000004</c:v>
                </c:pt>
                <c:pt idx="388">
                  <c:v>0.72499999999999998</c:v>
                </c:pt>
                <c:pt idx="389">
                  <c:v>0.745</c:v>
                </c:pt>
                <c:pt idx="390">
                  <c:v>0.73499999999999999</c:v>
                </c:pt>
                <c:pt idx="391">
                  <c:v>0.73499999999999999</c:v>
                </c:pt>
                <c:pt idx="392">
                  <c:v>0.745</c:v>
                </c:pt>
                <c:pt idx="393">
                  <c:v>0.73750000000000004</c:v>
                </c:pt>
                <c:pt idx="394">
                  <c:v>0.77749999999999997</c:v>
                </c:pt>
                <c:pt idx="395">
                  <c:v>0.75749999999999995</c:v>
                </c:pt>
                <c:pt idx="396">
                  <c:v>0.76500000000000001</c:v>
                </c:pt>
                <c:pt idx="397">
                  <c:v>0.77249999999999996</c:v>
                </c:pt>
                <c:pt idx="398">
                  <c:v>0.755</c:v>
                </c:pt>
                <c:pt idx="399">
                  <c:v>0.78500000000000003</c:v>
                </c:pt>
                <c:pt idx="400">
                  <c:v>0.76</c:v>
                </c:pt>
                <c:pt idx="401">
                  <c:v>0.76</c:v>
                </c:pt>
                <c:pt idx="402">
                  <c:v>0.745</c:v>
                </c:pt>
                <c:pt idx="403">
                  <c:v>0.72</c:v>
                </c:pt>
                <c:pt idx="404">
                  <c:v>0.74</c:v>
                </c:pt>
                <c:pt idx="405">
                  <c:v>0.75249999999999995</c:v>
                </c:pt>
                <c:pt idx="406">
                  <c:v>0.75749999999999995</c:v>
                </c:pt>
                <c:pt idx="407">
                  <c:v>0.75</c:v>
                </c:pt>
                <c:pt idx="408">
                  <c:v>0.76249999999999996</c:v>
                </c:pt>
                <c:pt idx="409">
                  <c:v>0.77500000000000002</c:v>
                </c:pt>
                <c:pt idx="410">
                  <c:v>0.755</c:v>
                </c:pt>
                <c:pt idx="411">
                  <c:v>0.77249999999999996</c:v>
                </c:pt>
                <c:pt idx="412">
                  <c:v>0.75</c:v>
                </c:pt>
                <c:pt idx="413">
                  <c:v>0.72750000000000004</c:v>
                </c:pt>
                <c:pt idx="414">
                  <c:v>0.72</c:v>
                </c:pt>
                <c:pt idx="415">
                  <c:v>0.70750000000000002</c:v>
                </c:pt>
                <c:pt idx="416">
                  <c:v>0.73</c:v>
                </c:pt>
                <c:pt idx="417">
                  <c:v>0.76749999999999996</c:v>
                </c:pt>
                <c:pt idx="418">
                  <c:v>0.76</c:v>
                </c:pt>
                <c:pt idx="419">
                  <c:v>0.75249999999999995</c:v>
                </c:pt>
                <c:pt idx="420">
                  <c:v>0.73750000000000004</c:v>
                </c:pt>
                <c:pt idx="421">
                  <c:v>0.75249999999999995</c:v>
                </c:pt>
                <c:pt idx="422">
                  <c:v>0.7</c:v>
                </c:pt>
                <c:pt idx="423">
                  <c:v>0.6925</c:v>
                </c:pt>
                <c:pt idx="424">
                  <c:v>0.74250000000000005</c:v>
                </c:pt>
                <c:pt idx="425">
                  <c:v>0.76</c:v>
                </c:pt>
                <c:pt idx="426">
                  <c:v>0.76500000000000001</c:v>
                </c:pt>
                <c:pt idx="427">
                  <c:v>0.78749999999999998</c:v>
                </c:pt>
                <c:pt idx="428">
                  <c:v>0.79249999999999998</c:v>
                </c:pt>
                <c:pt idx="429">
                  <c:v>0.80500000000000005</c:v>
                </c:pt>
                <c:pt idx="430">
                  <c:v>0.78249999999999997</c:v>
                </c:pt>
                <c:pt idx="431">
                  <c:v>0.72250000000000003</c:v>
                </c:pt>
                <c:pt idx="432">
                  <c:v>0.74</c:v>
                </c:pt>
                <c:pt idx="433">
                  <c:v>0.77</c:v>
                </c:pt>
                <c:pt idx="434">
                  <c:v>0.755</c:v>
                </c:pt>
                <c:pt idx="435">
                  <c:v>0.76</c:v>
                </c:pt>
                <c:pt idx="436">
                  <c:v>0.76</c:v>
                </c:pt>
                <c:pt idx="437">
                  <c:v>0.755</c:v>
                </c:pt>
                <c:pt idx="438">
                  <c:v>0.72499999999999998</c:v>
                </c:pt>
                <c:pt idx="439">
                  <c:v>0.73</c:v>
                </c:pt>
                <c:pt idx="440">
                  <c:v>0.755</c:v>
                </c:pt>
                <c:pt idx="441">
                  <c:v>0.77</c:v>
                </c:pt>
                <c:pt idx="442">
                  <c:v>0.74750000000000005</c:v>
                </c:pt>
                <c:pt idx="443">
                  <c:v>0.75</c:v>
                </c:pt>
                <c:pt idx="444">
                  <c:v>0.74</c:v>
                </c:pt>
                <c:pt idx="445">
                  <c:v>0.78</c:v>
                </c:pt>
                <c:pt idx="446">
                  <c:v>0.8125</c:v>
                </c:pt>
                <c:pt idx="447">
                  <c:v>0.79500000000000004</c:v>
                </c:pt>
                <c:pt idx="448">
                  <c:v>0.77</c:v>
                </c:pt>
                <c:pt idx="449">
                  <c:v>0.79500000000000004</c:v>
                </c:pt>
                <c:pt idx="450">
                  <c:v>0.8</c:v>
                </c:pt>
                <c:pt idx="451">
                  <c:v>0.81</c:v>
                </c:pt>
                <c:pt idx="452">
                  <c:v>0.82750000000000001</c:v>
                </c:pt>
                <c:pt idx="453">
                  <c:v>0.80500000000000005</c:v>
                </c:pt>
                <c:pt idx="454">
                  <c:v>0.8125</c:v>
                </c:pt>
                <c:pt idx="455">
                  <c:v>0.82250000000000001</c:v>
                </c:pt>
                <c:pt idx="456">
                  <c:v>0.82750000000000001</c:v>
                </c:pt>
                <c:pt idx="457">
                  <c:v>0.83</c:v>
                </c:pt>
                <c:pt idx="458">
                  <c:v>0.85250000000000004</c:v>
                </c:pt>
                <c:pt idx="459">
                  <c:v>0.84499999999999997</c:v>
                </c:pt>
                <c:pt idx="460">
                  <c:v>0.84</c:v>
                </c:pt>
                <c:pt idx="461">
                  <c:v>0.79</c:v>
                </c:pt>
                <c:pt idx="462">
                  <c:v>0.81499999999999995</c:v>
                </c:pt>
                <c:pt idx="463">
                  <c:v>0.81499999999999995</c:v>
                </c:pt>
                <c:pt idx="464">
                  <c:v>0.82499999999999996</c:v>
                </c:pt>
                <c:pt idx="465">
                  <c:v>0.82750000000000001</c:v>
                </c:pt>
                <c:pt idx="466">
                  <c:v>0.85499999999999998</c:v>
                </c:pt>
                <c:pt idx="467">
                  <c:v>0.85</c:v>
                </c:pt>
                <c:pt idx="468">
                  <c:v>0.84499999999999997</c:v>
                </c:pt>
                <c:pt idx="469">
                  <c:v>0.83</c:v>
                </c:pt>
                <c:pt idx="470">
                  <c:v>0.81</c:v>
                </c:pt>
                <c:pt idx="471">
                  <c:v>0.76</c:v>
                </c:pt>
                <c:pt idx="472">
                  <c:v>0.78</c:v>
                </c:pt>
                <c:pt idx="473">
                  <c:v>0.77249999999999996</c:v>
                </c:pt>
                <c:pt idx="474">
                  <c:v>0.745</c:v>
                </c:pt>
                <c:pt idx="475">
                  <c:v>0.77</c:v>
                </c:pt>
                <c:pt idx="476">
                  <c:v>0.79</c:v>
                </c:pt>
                <c:pt idx="477">
                  <c:v>0.79500000000000004</c:v>
                </c:pt>
                <c:pt idx="478">
                  <c:v>0.77500000000000002</c:v>
                </c:pt>
                <c:pt idx="479">
                  <c:v>0.78249999999999997</c:v>
                </c:pt>
                <c:pt idx="480">
                  <c:v>0.79</c:v>
                </c:pt>
                <c:pt idx="481">
                  <c:v>0.81</c:v>
                </c:pt>
                <c:pt idx="482">
                  <c:v>0.8125</c:v>
                </c:pt>
                <c:pt idx="483">
                  <c:v>0.81</c:v>
                </c:pt>
                <c:pt idx="484">
                  <c:v>0.81499999999999995</c:v>
                </c:pt>
                <c:pt idx="485">
                  <c:v>0.79249999999999998</c:v>
                </c:pt>
                <c:pt idx="486">
                  <c:v>0.78500000000000003</c:v>
                </c:pt>
                <c:pt idx="487">
                  <c:v>0.79249999999999998</c:v>
                </c:pt>
                <c:pt idx="488">
                  <c:v>0.82250000000000001</c:v>
                </c:pt>
                <c:pt idx="489">
                  <c:v>0.8175</c:v>
                </c:pt>
                <c:pt idx="490">
                  <c:v>0.78500000000000003</c:v>
                </c:pt>
                <c:pt idx="491">
                  <c:v>0.82499999999999996</c:v>
                </c:pt>
                <c:pt idx="492">
                  <c:v>0.79249999999999998</c:v>
                </c:pt>
                <c:pt idx="493">
                  <c:v>0.73750000000000004</c:v>
                </c:pt>
                <c:pt idx="494">
                  <c:v>0.78</c:v>
                </c:pt>
                <c:pt idx="495">
                  <c:v>0.745</c:v>
                </c:pt>
                <c:pt idx="496">
                  <c:v>0.8125</c:v>
                </c:pt>
                <c:pt idx="497">
                  <c:v>0.81</c:v>
                </c:pt>
                <c:pt idx="498">
                  <c:v>0.81</c:v>
                </c:pt>
                <c:pt idx="499">
                  <c:v>0.79749999999999999</c:v>
                </c:pt>
                <c:pt idx="500">
                  <c:v>0.79249999999999998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2926-4ACA-880D-8F11A3F76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631424"/>
        <c:axId val="114633344"/>
      </c:scatterChart>
      <c:valAx>
        <c:axId val="114631424"/>
        <c:scaling>
          <c:orientation val="minMax"/>
          <c:max val="5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Generazioni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4633344"/>
        <c:crosses val="autoZero"/>
        <c:crossBetween val="midCat"/>
      </c:valAx>
      <c:valAx>
        <c:axId val="114633344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it-IT" i="1"/>
                  <a:t>q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4631424"/>
        <c:crosses val="autoZero"/>
        <c:crossBetween val="midCat"/>
      </c:valAx>
      <c:spPr>
        <a:solidFill>
          <a:schemeClr val="accent6">
            <a:lumMod val="20000"/>
            <a:lumOff val="80000"/>
          </a:schemeClr>
        </a:solidFill>
      </c:spPr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0F642-C5F7-4E7E-AEDF-6B8F9C55BC70}" type="datetimeFigureOut">
              <a:rPr lang="it-IT" smtClean="0"/>
              <a:pPr/>
              <a:t>23/04/2025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88947-AD79-4D33-A742-FFA30BCDD00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5232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2074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875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875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875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 gene PTPRD è considerato un gene «</a:t>
            </a:r>
            <a:r>
              <a:rPr lang="it-IT" dirty="0" err="1"/>
              <a:t>tumor-soppressor</a:t>
            </a:r>
            <a:r>
              <a:rPr lang="it-IT" dirty="0"/>
              <a:t>» nel glioblastoma (figura) ed in altri tipi di tumori.</a:t>
            </a:r>
            <a:r>
              <a:rPr lang="it-IT" baseline="0" dirty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875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8758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C’è una sostanziale concordanza tra codice civile e chiesa</a:t>
            </a:r>
            <a:r>
              <a:rPr lang="it-IT" baseline="0" dirty="0"/>
              <a:t> nel definire il grado di parentela/consanguineità, ma entrambi differiscono «numericamente» dalla definizione genetica di parentela/consanguineità. Nel primo caso, ad esempio, genitori-figli hanno un grado di consanguineità maggiore rispetto a coppie di fratelli, mentre geneticamente la quantità di genoma condivisa è la medesima (stesso coefficiente r e F).</a:t>
            </a:r>
          </a:p>
          <a:p>
            <a:r>
              <a:rPr lang="it-IT" dirty="0"/>
              <a:t>Ulteriore confusione viene dalla definizione dei gradi di parentela usati</a:t>
            </a:r>
            <a:r>
              <a:rPr lang="it-IT" baseline="0" dirty="0"/>
              <a:t> nella lingua corrente (esempio cugini di secondo grado, terzo grado ecc.)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41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3378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38684-ED0F-0B5E-F9EA-E27B7CA95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8555184-CEBB-C081-FB2B-55120BABAA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A4B2A73-BE2C-0D79-3687-F4656A8039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C’è una sostanziale concordanza tra codice civile e chiesa</a:t>
            </a:r>
            <a:r>
              <a:rPr lang="it-IT" baseline="0" dirty="0"/>
              <a:t> nel definire il grado di parentela/consanguineità, ma entrambi differiscono «numericamente» dalla definizione genetica di parentela/consanguineità. Nel primo caso, ad esempio, genitori-figli hanno un grado di consanguineità maggiore rispetto a coppie di fratelli, mentre geneticamente la quantità di genoma condivisa è la medesima (stesso coefficiente r e F).</a:t>
            </a:r>
          </a:p>
          <a:p>
            <a:r>
              <a:rPr lang="it-IT" dirty="0"/>
              <a:t>Ulteriore confusione viene dalla definizione dei gradi di parentela usati</a:t>
            </a:r>
            <a:r>
              <a:rPr lang="it-IT" baseline="0" dirty="0"/>
              <a:t> nella lingua corrente (esempio cugini di secondo grado, terzo grado ecc.) 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C334663-2B60-39AA-429B-698380885B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42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956410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B321D-16EB-9349-0D84-D022E38F4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EA8FF59-AC78-1BEF-53E3-B9C9A83D1B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5F3DE8C-678F-521F-5A3F-29BB25469E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C’è una sostanziale concordanza tra codice civile e chiesa</a:t>
            </a:r>
            <a:r>
              <a:rPr lang="it-IT" baseline="0" dirty="0"/>
              <a:t> nel definire il grado di parentela/consanguineità, ma entrambi differiscono «numericamente» dalla definizione genetica di parentela/consanguineità. Nel primo caso, ad esempio, genitori-figli hanno un grado di consanguineità maggiore rispetto a coppie di fratelli, mentre geneticamente la quantità di genoma condivisa è la medesima (stesso coefficiente r e F).</a:t>
            </a:r>
          </a:p>
          <a:p>
            <a:r>
              <a:rPr lang="it-IT" dirty="0"/>
              <a:t>Ulteriore confusione viene dalla definizione dei gradi di parentela usati</a:t>
            </a:r>
            <a:r>
              <a:rPr lang="it-IT" baseline="0" dirty="0"/>
              <a:t> nella lingua corrente (esempio cugini di secondo grado, terzo grado ecc.) 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1E08D9A-C5A7-216E-1DEE-D38D62502D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43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90877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E692B-B921-EE9B-4D7D-E7E42B8C2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F15D1CE-9A21-66C0-D0C5-DDDA857921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FF1DF12-50D9-F5E0-379F-89C6037971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C’è una sostanziale concordanza tra codice civile e chiesa</a:t>
            </a:r>
            <a:r>
              <a:rPr lang="it-IT" baseline="0" dirty="0"/>
              <a:t> nel definire il grado di parentela/consanguineità, ma entrambi differiscono «numericamente» dalla definizione genetica di parentela/consanguineità. Nel primo caso, ad esempio, genitori-figli hanno un grado di consanguineità maggiore rispetto a coppie di fratelli, mentre geneticamente la quantità di genoma condivisa è la medesima (stesso coefficiente r e F).</a:t>
            </a:r>
          </a:p>
          <a:p>
            <a:r>
              <a:rPr lang="it-IT" dirty="0"/>
              <a:t>Ulteriore confusione viene dalla definizione dei gradi di parentela usati</a:t>
            </a:r>
            <a:r>
              <a:rPr lang="it-IT" baseline="0" dirty="0"/>
              <a:t> nella lingua corrente (esempio cugini di secondo grado, terzo grado ecc.) 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62A04CC-CE18-170B-BF65-7ED4AD82BA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44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769994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B3D04-24D7-DC4B-7CBF-15DD9684F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D4076B3-9AF8-71C4-59B6-540621DE44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44AFFCE-4D4B-3042-D8AF-D206FFD11F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C’è una sostanziale concordanza tra codice civile e chiesa</a:t>
            </a:r>
            <a:r>
              <a:rPr lang="it-IT" baseline="0" dirty="0"/>
              <a:t> nel definire il grado di parentela/consanguineità, ma entrambi differiscono «numericamente» dalla definizione genetica di parentela/consanguineità. Nel primo caso, ad esempio, genitori-figli hanno un grado di consanguineità maggiore rispetto a coppie di fratelli, mentre geneticamente la quantità di genoma condivisa è la medesima (stesso coefficiente r e F).</a:t>
            </a:r>
          </a:p>
          <a:p>
            <a:r>
              <a:rPr lang="it-IT" dirty="0"/>
              <a:t>Ulteriore confusione viene dalla definizione dei gradi di parentela usati</a:t>
            </a:r>
            <a:r>
              <a:rPr lang="it-IT" baseline="0" dirty="0"/>
              <a:t> nella lingua corrente (esempio cugini di secondo grado, terzo grado ecc.) 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F52076B-0E1F-E3EB-929B-5A530D2B56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45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0331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8758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300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1200" dirty="0">
                <a:cs typeface="Arial" charset="0"/>
              </a:rPr>
              <a:t>R = [(1-F)q</a:t>
            </a:r>
            <a:r>
              <a:rPr lang="it-IT" altLang="it-IT" sz="1200" baseline="30000" dirty="0">
                <a:cs typeface="Arial" charset="0"/>
              </a:rPr>
              <a:t>2</a:t>
            </a:r>
            <a:r>
              <a:rPr lang="it-IT" altLang="it-IT" sz="1200" dirty="0">
                <a:cs typeface="Arial" charset="0"/>
              </a:rPr>
              <a:t> +</a:t>
            </a:r>
            <a:r>
              <a:rPr lang="it-IT" altLang="it-IT" sz="1200" dirty="0" err="1">
                <a:cs typeface="Arial" charset="0"/>
              </a:rPr>
              <a:t>Fq</a:t>
            </a:r>
            <a:r>
              <a:rPr lang="it-IT" altLang="it-IT" sz="1200" dirty="0">
                <a:cs typeface="Arial" charset="0"/>
              </a:rPr>
              <a:t>]/q</a:t>
            </a:r>
            <a:r>
              <a:rPr lang="it-IT" altLang="it-IT" sz="1200" baseline="30000" dirty="0">
                <a:cs typeface="Arial" charset="0"/>
              </a:rPr>
              <a:t>2</a:t>
            </a:r>
            <a:r>
              <a:rPr lang="it-IT" altLang="it-IT" sz="1200" dirty="0">
                <a:cs typeface="Arial" charset="0"/>
              </a:rPr>
              <a:t> =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1200" dirty="0">
                <a:cs typeface="Arial" charset="0"/>
              </a:rPr>
              <a:t>R = (q</a:t>
            </a:r>
            <a:r>
              <a:rPr lang="it-IT" altLang="it-IT" sz="1200" baseline="30000" dirty="0">
                <a:cs typeface="Arial" charset="0"/>
              </a:rPr>
              <a:t>2</a:t>
            </a:r>
            <a:r>
              <a:rPr lang="it-IT" altLang="it-IT" sz="1200" dirty="0">
                <a:cs typeface="Arial" charset="0"/>
              </a:rPr>
              <a:t> / q</a:t>
            </a:r>
            <a:r>
              <a:rPr lang="it-IT" altLang="it-IT" sz="1200" baseline="30000" dirty="0">
                <a:cs typeface="Arial" charset="0"/>
              </a:rPr>
              <a:t>2</a:t>
            </a:r>
            <a:r>
              <a:rPr lang="it-IT" altLang="it-IT" sz="1200" dirty="0">
                <a:cs typeface="Arial" charset="0"/>
              </a:rPr>
              <a:t>) - (Fq</a:t>
            </a:r>
            <a:r>
              <a:rPr lang="it-IT" altLang="it-IT" sz="1200" baseline="30000" dirty="0">
                <a:cs typeface="Arial" charset="0"/>
              </a:rPr>
              <a:t>2 </a:t>
            </a:r>
            <a:r>
              <a:rPr lang="it-IT" altLang="it-IT" sz="1200" dirty="0">
                <a:cs typeface="Arial" charset="0"/>
              </a:rPr>
              <a:t>/ q</a:t>
            </a:r>
            <a:r>
              <a:rPr lang="it-IT" altLang="it-IT" sz="1200" baseline="30000" dirty="0">
                <a:cs typeface="Arial" charset="0"/>
              </a:rPr>
              <a:t>2</a:t>
            </a:r>
            <a:r>
              <a:rPr lang="it-IT" altLang="it-IT" sz="1200" dirty="0">
                <a:cs typeface="Arial" charset="0"/>
              </a:rPr>
              <a:t>)+ (</a:t>
            </a:r>
            <a:r>
              <a:rPr lang="it-IT" altLang="it-IT" sz="1200" dirty="0" err="1">
                <a:cs typeface="Arial" charset="0"/>
              </a:rPr>
              <a:t>Fq</a:t>
            </a:r>
            <a:r>
              <a:rPr lang="it-IT" altLang="it-IT" sz="1200" dirty="0">
                <a:cs typeface="Arial" charset="0"/>
              </a:rPr>
              <a:t> / q</a:t>
            </a:r>
            <a:r>
              <a:rPr lang="it-IT" altLang="it-IT" sz="1200" baseline="30000" dirty="0">
                <a:cs typeface="Arial" charset="0"/>
              </a:rPr>
              <a:t>2</a:t>
            </a:r>
            <a:r>
              <a:rPr lang="it-IT" altLang="it-IT" sz="1200" dirty="0">
                <a:cs typeface="Arial" charset="0"/>
              </a:rPr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1200" dirty="0">
                <a:cs typeface="Arial" charset="0"/>
              </a:rPr>
              <a:t>R = 1 – F + F/q.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it-IT" altLang="it-IT" sz="1200" dirty="0">
                <a:cs typeface="Arial" charset="0"/>
              </a:rPr>
              <a:t>Essendo</a:t>
            </a:r>
            <a:r>
              <a:rPr lang="it-IT" altLang="it-IT" sz="1200" baseline="0" dirty="0">
                <a:cs typeface="Arial" charset="0"/>
              </a:rPr>
              <a:t> q&lt;1 ne consegue che F/q &gt;F e quindi la quantità (F/q – F) è sempre positiva e quindi sarà sempre maggiore di 1 la quantità </a:t>
            </a:r>
            <a:r>
              <a:rPr lang="it-IT" altLang="it-IT" sz="1200" dirty="0">
                <a:cs typeface="Arial" charset="0"/>
              </a:rPr>
              <a:t>R = 1 + (F/q – F).</a:t>
            </a:r>
          </a:p>
          <a:p>
            <a:pPr eaLnBrk="1" hangingPunct="1">
              <a:lnSpc>
                <a:spcPct val="90000"/>
              </a:lnSpc>
            </a:pPr>
            <a:endParaRPr lang="it-IT" altLang="it-IT" sz="1050" dirty="0"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altLang="it-IT" sz="1200" dirty="0"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altLang="it-IT" sz="1200" dirty="0"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altLang="it-IT" sz="1200" dirty="0"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altLang="it-IT" sz="1200" dirty="0">
              <a:cs typeface="Arial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53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22516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300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1200" dirty="0">
                <a:cs typeface="Arial" charset="0"/>
              </a:rPr>
              <a:t>R = [(1-F)q</a:t>
            </a:r>
            <a:r>
              <a:rPr lang="it-IT" altLang="it-IT" sz="1200" baseline="30000" dirty="0">
                <a:cs typeface="Arial" charset="0"/>
              </a:rPr>
              <a:t>2</a:t>
            </a:r>
            <a:r>
              <a:rPr lang="it-IT" altLang="it-IT" sz="1200" dirty="0">
                <a:cs typeface="Arial" charset="0"/>
              </a:rPr>
              <a:t> +</a:t>
            </a:r>
            <a:r>
              <a:rPr lang="it-IT" altLang="it-IT" sz="1200" dirty="0" err="1">
                <a:cs typeface="Arial" charset="0"/>
              </a:rPr>
              <a:t>Fq</a:t>
            </a:r>
            <a:r>
              <a:rPr lang="it-IT" altLang="it-IT" sz="1200" dirty="0">
                <a:cs typeface="Arial" charset="0"/>
              </a:rPr>
              <a:t>]/q</a:t>
            </a:r>
            <a:r>
              <a:rPr lang="it-IT" altLang="it-IT" sz="1200" baseline="30000" dirty="0">
                <a:cs typeface="Arial" charset="0"/>
              </a:rPr>
              <a:t>2</a:t>
            </a:r>
            <a:r>
              <a:rPr lang="it-IT" altLang="it-IT" sz="1200" dirty="0">
                <a:cs typeface="Arial" charset="0"/>
              </a:rPr>
              <a:t> =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1200" dirty="0">
                <a:cs typeface="Arial" charset="0"/>
              </a:rPr>
              <a:t>R = (q</a:t>
            </a:r>
            <a:r>
              <a:rPr lang="it-IT" altLang="it-IT" sz="1200" baseline="30000" dirty="0">
                <a:cs typeface="Arial" charset="0"/>
              </a:rPr>
              <a:t>2</a:t>
            </a:r>
            <a:r>
              <a:rPr lang="it-IT" altLang="it-IT" sz="1200" dirty="0">
                <a:cs typeface="Arial" charset="0"/>
              </a:rPr>
              <a:t> / q</a:t>
            </a:r>
            <a:r>
              <a:rPr lang="it-IT" altLang="it-IT" sz="1200" baseline="30000" dirty="0">
                <a:cs typeface="Arial" charset="0"/>
              </a:rPr>
              <a:t>2</a:t>
            </a:r>
            <a:r>
              <a:rPr lang="it-IT" altLang="it-IT" sz="1200" dirty="0">
                <a:cs typeface="Arial" charset="0"/>
              </a:rPr>
              <a:t>) - (Fq</a:t>
            </a:r>
            <a:r>
              <a:rPr lang="it-IT" altLang="it-IT" sz="1200" baseline="30000" dirty="0">
                <a:cs typeface="Arial" charset="0"/>
              </a:rPr>
              <a:t>2 </a:t>
            </a:r>
            <a:r>
              <a:rPr lang="it-IT" altLang="it-IT" sz="1200" dirty="0">
                <a:cs typeface="Arial" charset="0"/>
              </a:rPr>
              <a:t>/ q</a:t>
            </a:r>
            <a:r>
              <a:rPr lang="it-IT" altLang="it-IT" sz="1200" baseline="30000" dirty="0">
                <a:cs typeface="Arial" charset="0"/>
              </a:rPr>
              <a:t>2</a:t>
            </a:r>
            <a:r>
              <a:rPr lang="it-IT" altLang="it-IT" sz="1200" dirty="0">
                <a:cs typeface="Arial" charset="0"/>
              </a:rPr>
              <a:t>)+ (</a:t>
            </a:r>
            <a:r>
              <a:rPr lang="it-IT" altLang="it-IT" sz="1200" dirty="0" err="1">
                <a:cs typeface="Arial" charset="0"/>
              </a:rPr>
              <a:t>Fq</a:t>
            </a:r>
            <a:r>
              <a:rPr lang="it-IT" altLang="it-IT" sz="1200" dirty="0">
                <a:cs typeface="Arial" charset="0"/>
              </a:rPr>
              <a:t> / q</a:t>
            </a:r>
            <a:r>
              <a:rPr lang="it-IT" altLang="it-IT" sz="1200" baseline="30000" dirty="0">
                <a:cs typeface="Arial" charset="0"/>
              </a:rPr>
              <a:t>2</a:t>
            </a:r>
            <a:r>
              <a:rPr lang="it-IT" altLang="it-IT" sz="1200" dirty="0">
                <a:cs typeface="Arial" charset="0"/>
              </a:rPr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1200" dirty="0">
                <a:cs typeface="Arial" charset="0"/>
              </a:rPr>
              <a:t>R = 1 – F + F/q.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it-IT" altLang="it-IT" sz="1200" dirty="0">
                <a:cs typeface="Arial" charset="0"/>
              </a:rPr>
              <a:t>Essendo</a:t>
            </a:r>
            <a:r>
              <a:rPr lang="it-IT" altLang="it-IT" sz="1200" baseline="0" dirty="0">
                <a:cs typeface="Arial" charset="0"/>
              </a:rPr>
              <a:t> q&lt;1 ne consegue che F/q &gt;F e quindi la quantità (F/q – F) è sempre positiva e quindi sarà sempre maggiore di 1 la quantità </a:t>
            </a:r>
            <a:r>
              <a:rPr lang="it-IT" altLang="it-IT" sz="1200" dirty="0">
                <a:cs typeface="Arial" charset="0"/>
              </a:rPr>
              <a:t>R = 1 + (F/q – F).</a:t>
            </a:r>
          </a:p>
          <a:p>
            <a:pPr eaLnBrk="1" hangingPunct="1">
              <a:lnSpc>
                <a:spcPct val="90000"/>
              </a:lnSpc>
            </a:pPr>
            <a:endParaRPr lang="it-IT" altLang="it-IT" sz="1050" dirty="0"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altLang="it-IT" sz="1200" dirty="0"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altLang="it-IT" sz="1200" dirty="0"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altLang="it-IT" sz="1200" dirty="0"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altLang="it-IT" sz="1200" dirty="0">
              <a:cs typeface="Arial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54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22516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C’è una sostanziale concordanza tra codice civile e chiesa</a:t>
            </a:r>
            <a:r>
              <a:rPr lang="it-IT" baseline="0" dirty="0"/>
              <a:t> nel definire il grado di parentela/consanguineità, ma entrambi differiscono «numericamente» dalla definizione genetica di parentela/consanguineità. Nel primo caso, ad esempio, genitori-figli hanno un grado di consanguineità maggiore rispetto a coppie di fratelli, mentre geneticamente la quantità di genoma condivisa è la medesima (stesso coefficiente r e F).</a:t>
            </a:r>
          </a:p>
          <a:p>
            <a:r>
              <a:rPr lang="it-IT" dirty="0"/>
              <a:t>Ulteriore confusione viene dalla definizione dei gradi di parentela usati</a:t>
            </a:r>
            <a:r>
              <a:rPr lang="it-IT" baseline="0" dirty="0"/>
              <a:t> nella lingua corrente (esempio cugini di secondo grado, terzo grado ecc.)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55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33784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it-IT"/>
          </a:p>
        </p:txBody>
      </p:sp>
      <p:sp>
        <p:nvSpPr>
          <p:cNvPr id="4506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5329E2-91C3-984E-A646-94A075AB3893}" type="slidenum">
              <a:rPr lang="it-IT"/>
              <a:pPr/>
              <a:t>60</a:t>
            </a:fld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t-IT"/>
          </a:p>
        </p:txBody>
      </p:sp>
      <p:sp>
        <p:nvSpPr>
          <p:cNvPr id="4608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5274E6-D901-F743-B9ED-410577FC8696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2329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t-IT"/>
          </a:p>
        </p:txBody>
      </p:sp>
      <p:sp>
        <p:nvSpPr>
          <p:cNvPr id="471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B7FA57-FAA5-934F-8D35-82C7A1E912CC}" type="slidenum">
              <a:rPr lang="it-IT"/>
              <a:pPr/>
              <a:t>72</a:t>
            </a:fld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Nella</a:t>
            </a:r>
            <a:r>
              <a:rPr lang="it-IT" baseline="0" dirty="0"/>
              <a:t> selezione contro recessivo autosomico la frazione di alleli dannosi esposti corrisponde a N*</a:t>
            </a:r>
            <a:r>
              <a:rPr lang="it-IT" i="1" baseline="0" dirty="0"/>
              <a:t>2q</a:t>
            </a:r>
            <a:r>
              <a:rPr lang="it-IT" baseline="30000" dirty="0"/>
              <a:t>2</a:t>
            </a:r>
            <a:r>
              <a:rPr lang="it-IT" baseline="0" dirty="0"/>
              <a:t>/N*(2</a:t>
            </a:r>
            <a:r>
              <a:rPr lang="it-IT" i="1" baseline="0" dirty="0"/>
              <a:t>pq+2q</a:t>
            </a:r>
            <a:r>
              <a:rPr lang="it-IT" baseline="30000" dirty="0"/>
              <a:t>2</a:t>
            </a:r>
            <a:r>
              <a:rPr lang="it-IT" baseline="0" dirty="0"/>
              <a:t>), semplificando per </a:t>
            </a:r>
            <a:r>
              <a:rPr lang="it-IT" i="1" baseline="0" dirty="0"/>
              <a:t>2qN</a:t>
            </a:r>
            <a:r>
              <a:rPr lang="it-IT" baseline="0" dirty="0"/>
              <a:t> e considerando </a:t>
            </a:r>
            <a:r>
              <a:rPr lang="it-IT" i="1" baseline="0" dirty="0"/>
              <a:t>p + q = 1</a:t>
            </a:r>
            <a:r>
              <a:rPr lang="it-IT" baseline="0" dirty="0"/>
              <a:t> </a:t>
            </a:r>
            <a:r>
              <a:rPr lang="it-IT" baseline="0" dirty="0">
                <a:sym typeface="Symbol" panose="05050102010706020507" pitchFamily="18" charset="2"/>
              </a:rPr>
              <a:t> si ottiene che il rapporto è pari a </a:t>
            </a:r>
            <a:r>
              <a:rPr lang="it-IT" i="1" baseline="0" dirty="0">
                <a:sym typeface="Symbol" panose="05050102010706020507" pitchFamily="18" charset="2"/>
              </a:rPr>
              <a:t>q</a:t>
            </a:r>
          </a:p>
          <a:p>
            <a:endParaRPr lang="it-IT" i="1" baseline="0" dirty="0">
              <a:sym typeface="Symbol" panose="05050102010706020507" pitchFamily="18" charset="2"/>
            </a:endParaRPr>
          </a:p>
          <a:p>
            <a:r>
              <a:rPr lang="it-IT" i="0" baseline="0" dirty="0">
                <a:sym typeface="Symbol" panose="05050102010706020507" pitchFamily="18" charset="2"/>
              </a:rPr>
              <a:t>Nella selezione contro il recessivo X-</a:t>
            </a:r>
            <a:r>
              <a:rPr lang="it-IT" i="0" baseline="0" dirty="0" err="1">
                <a:sym typeface="Symbol" panose="05050102010706020507" pitchFamily="18" charset="2"/>
              </a:rPr>
              <a:t>linked</a:t>
            </a:r>
            <a:r>
              <a:rPr lang="it-IT" i="0" baseline="0" dirty="0">
                <a:sym typeface="Symbol" panose="05050102010706020507" pitchFamily="18" charset="2"/>
              </a:rPr>
              <a:t> : N*(</a:t>
            </a:r>
            <a:r>
              <a:rPr lang="it-IT" i="1" baseline="0" dirty="0"/>
              <a:t>2q</a:t>
            </a:r>
            <a:r>
              <a:rPr lang="it-IT" baseline="30000" dirty="0"/>
              <a:t>2 </a:t>
            </a:r>
            <a:r>
              <a:rPr lang="it-IT" baseline="0" dirty="0"/>
              <a:t>+</a:t>
            </a:r>
            <a:r>
              <a:rPr lang="it-IT" i="1" baseline="0" dirty="0"/>
              <a:t>q</a:t>
            </a:r>
            <a:r>
              <a:rPr lang="it-IT" i="0" baseline="0" dirty="0"/>
              <a:t>) / N*</a:t>
            </a:r>
            <a:r>
              <a:rPr lang="it-IT" baseline="0" dirty="0"/>
              <a:t>(2</a:t>
            </a:r>
            <a:r>
              <a:rPr lang="it-IT" i="1" baseline="0" dirty="0"/>
              <a:t>pq+2q</a:t>
            </a:r>
            <a:r>
              <a:rPr lang="it-IT" baseline="30000" dirty="0"/>
              <a:t>2</a:t>
            </a:r>
            <a:r>
              <a:rPr lang="it-IT" baseline="0" dirty="0"/>
              <a:t>+</a:t>
            </a:r>
            <a:r>
              <a:rPr lang="it-IT" i="1" baseline="0" dirty="0"/>
              <a:t>q</a:t>
            </a:r>
            <a:r>
              <a:rPr lang="it-IT" baseline="0" dirty="0"/>
              <a:t>), semplificando per </a:t>
            </a:r>
            <a:r>
              <a:rPr lang="it-IT" i="1" baseline="0" dirty="0" err="1"/>
              <a:t>qN</a:t>
            </a:r>
            <a:r>
              <a:rPr lang="it-IT" baseline="0" dirty="0"/>
              <a:t> e considerando </a:t>
            </a:r>
            <a:r>
              <a:rPr lang="it-IT" i="1" baseline="0" dirty="0"/>
              <a:t>p + q = 1</a:t>
            </a:r>
            <a:r>
              <a:rPr lang="it-IT" baseline="0" dirty="0"/>
              <a:t> </a:t>
            </a:r>
            <a:r>
              <a:rPr lang="it-IT" baseline="0" dirty="0">
                <a:sym typeface="Symbol" panose="05050102010706020507" pitchFamily="18" charset="2"/>
              </a:rPr>
              <a:t> si ottiene che il rapporto è pari a (1+ 2</a:t>
            </a:r>
            <a:r>
              <a:rPr lang="it-IT" i="1" baseline="0" dirty="0">
                <a:sym typeface="Symbol" panose="05050102010706020507" pitchFamily="18" charset="2"/>
              </a:rPr>
              <a:t>q)/3 ovvero circa 1/3 se q è piccolo</a:t>
            </a:r>
            <a:endParaRPr lang="it-IT" i="0" baseline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83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0269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875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875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D036C8-C5EF-40E3-8F97-02914DB58A01}" type="slidenum">
              <a:rPr lang="it-IT" altLang="it-IT" smtClean="0"/>
              <a:pPr>
                <a:defRPr/>
              </a:pPr>
              <a:t>22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31030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875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875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875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875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6EC1E-FB29-48C1-872B-232ACAA6607A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4766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D18FF-A640-4593-AD9B-C3439C3F6C97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080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AF4F9-09F1-4BCC-A4E5-0F294ACC3615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2850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72195B05-E655-6048-B69C-D0075453C4E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1E8ABAFB-1E57-254D-AE02-C7AC04E5106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56D861-4D7A-4BE5-BE1F-AB63B2E833C1}" type="slidenum">
              <a:rPr kumimoji="0" lang="en-U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392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DB43C8-F6A9-44EE-B3BE-99441A074A6B}" type="slidenum">
              <a:rPr kumimoji="0" lang="en-U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091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2AAB63-708E-41C2-A033-F1CF8CD1BBCE}" type="slidenum">
              <a:rPr kumimoji="0" lang="en-U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680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B3DF90-EE8F-44A1-A526-E5E5FFBF4330}" type="slidenum">
              <a:rPr kumimoji="0" lang="en-U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533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EF3CD4-E974-4889-A8AF-9B63E6040991}" type="slidenum">
              <a:rPr kumimoji="0" lang="en-U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317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17DE5B-89CB-4DDF-8DC9-CD9023D91C9F}" type="slidenum">
              <a:rPr kumimoji="0" lang="en-U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535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E14A2-117A-45F6-9D1D-CF820738863E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0652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8C05AB-0242-4E80-85AD-218E0016F55B}" type="slidenum">
              <a:rPr kumimoji="0" lang="en-U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399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72559F-6F6B-4143-A370-11D0DD10D92D}" type="slidenum">
              <a:rPr kumimoji="0" lang="en-U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6563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16BCD1-B09F-47BC-B09B-21F3F1E2201B}" type="slidenum">
              <a:rPr kumimoji="0" lang="en-U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8003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C39A57-1697-4BCA-B009-C58E804CA88E}" type="slidenum">
              <a:rPr kumimoji="0" lang="en-U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9562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E2A8C2-9B1A-4B41-8975-A42DAEC14D55}" type="slidenum">
              <a:rPr kumimoji="0" lang="en-U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067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7DEB49-C075-4BBB-9F38-F1E4025D4859}" type="slidenum">
              <a:rPr kumimoji="0" lang="en-U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156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5A31A7-AAC9-49FA-A063-CC6EDACFA319}" type="slidenum">
              <a:rPr kumimoji="0" lang="en-U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0214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ED5F5F-E66D-4CC5-801F-1277504173EA}" type="slidenum">
              <a:rPr kumimoji="0" lang="en-U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0503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D8DCB9-9929-4BE7-A41D-5653F6C82232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871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742A47-ABAC-4281-AFF6-2220BC8A0E04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907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9DBB0-EAE3-4FBF-A865-59F7632D8680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3955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786CA8-428A-4CD9-ACEC-AA8CFA748886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6979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3D4DE2-FDAA-4B91-A0A1-6D95ABC2F6BB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1971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9D7AB0-BC0E-4CDE-ABFA-435D276C6C6F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5120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3074FE-9AC1-4E1A-AD39-2F06A8AD30CD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7270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BBA581-57FA-4332-ABDF-81D6230A40C0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1457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261044-1281-4EA7-A59D-380DA72D694D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3579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D9A133-C6FD-4DD8-9F76-16567E45DC31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7978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868FDE-4395-4E12-A170-802FAB9303B2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8559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407DE1-826E-4677-9221-D4DF99DB94BE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8278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210415-35AF-4205-912A-37958F3DF01A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707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3656A-ABD1-4A6B-BCF3-081663CD5A6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05773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056221-12B1-4EA6-8C63-F14B14E1FE60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339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E453A8-1553-489B-876C-3E646AF05AF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8974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701D6-C377-4989-8518-88BB7508AE28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4550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A03091-6A54-4B88-A25E-490A3F0A2B1D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5115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8B04D6-4606-497C-9B0D-B2705DE9E10E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161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042833-37C5-44E0-A8B7-82E3B7BB519B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0748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20B1AC-05B8-46A1-8B9D-D3FDDF0D1AF0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7006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FE01D8-D200-497E-8EFB-73E9B841807F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4493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AB919B-D74A-4D14-B407-E37C100326D8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7905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51A071-208C-4AD8-83D3-8F09D23B90C6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736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E1B71-99B1-4949-ABC4-5227621BEEF8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29576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D78E10-2308-487D-9DB8-5162D3E184F9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7660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7558D1-EA65-41B5-9985-6B6FB43FDA5C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1772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D2C37-3669-4A6D-BAF1-F670591E215D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7104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D8B689-7CE2-4CBB-B152-25D42B7EF8E7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8814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4E119C-1376-426A-A36A-0EC0F98CACF5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0071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5BD1E9-AFA8-4FDB-BB13-81344329260F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2765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532594-6A10-4A2E-9A60-41CC16EF8E5B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1969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14584D-A269-43E6-A024-A08A5ABA6578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9112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BEDCB6-3329-428B-B6F2-D6D61866AFBD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2617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4546A0-1D2B-47C9-BFF2-91C48C83FCB7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18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72C60-C31B-4636-961E-40A11478CE85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92543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A504C5-65E1-47B6-B30A-5BDF3D0BDD0A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0269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513FEB-3B89-4FB6-978A-D248CD27B94A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279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8239C9-E6DE-45F8-8BF8-10C46C0A7FE7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2639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C34549-566F-4081-A004-AE4A114D6638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2749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F19F25-157D-418D-8387-67809DCCA550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8409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66B671-B793-441B-8193-9171014A4A82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7135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EF1CD6-8467-4864-B378-12DC8BAA7035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1253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81EBBD-E7DC-4BB7-BA24-A79068476E0F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327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21D6E-D345-4854-AD32-2C5011F250E7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8182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1B1A2-2B0C-44D4-9F21-7B75B3AE1DB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3867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5E2A6C-6392-446C-B4AB-8DB670C58C77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357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FA8AC74-7884-464D-A00D-0AEAA5E98B35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0A0927-42E0-4430-9914-CA9CE54AD43D}" type="slidenum">
              <a:rPr kumimoji="0" lang="en-U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1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CEBE6E-39D4-44BE-A5BD-62AFC7ABBAA4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13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BB357D-BD19-435E-B0BE-4DB3DB5BECDB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11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E27A3-817E-4ED5-AAB3-FED3A58C69CD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47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85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86.gif"/><Relationship Id="rId1" Type="http://schemas.openxmlformats.org/officeDocument/2006/relationships/slideLayout" Target="../slideLayouts/slideLayout42.xml"/><Relationship Id="rId4" Type="http://schemas.openxmlformats.org/officeDocument/2006/relationships/image" Target="NUL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slideLayout" Target="../slideLayouts/slideLayout4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wmf"/><Relationship Id="rId1" Type="http://schemas.openxmlformats.org/officeDocument/2006/relationships/slideLayout" Target="../slideLayouts/slideLayout4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0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0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mim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ije.oxfordjournals.org/content/38/6/1453/T1.expansion.html#fn-1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cbi.nlm.nih.gov/pubmed/17053236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7" Type="http://schemas.openxmlformats.org/officeDocument/2006/relationships/image" Target="../media/image45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5.bin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5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7" Type="http://schemas.openxmlformats.org/officeDocument/2006/relationships/image" Target="../media/image69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wmf"/><Relationship Id="rId4" Type="http://schemas.openxmlformats.org/officeDocument/2006/relationships/image" Target="../media/image54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60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7" Type="http://schemas.openxmlformats.org/officeDocument/2006/relationships/image" Target="../media/image79.wmf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78.wmf"/><Relationship Id="rId4" Type="http://schemas.openxmlformats.org/officeDocument/2006/relationships/oleObject" Target="../embeddings/oleObject9.bin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19200"/>
            <a:ext cx="9144000" cy="762000"/>
          </a:xfrm>
        </p:spPr>
        <p:txBody>
          <a:bodyPr/>
          <a:lstStyle/>
          <a:p>
            <a:br>
              <a:rPr lang="it-IT" sz="2100" dirty="0">
                <a:solidFill>
                  <a:schemeClr val="bg1"/>
                </a:solidFill>
              </a:rPr>
            </a:br>
            <a:r>
              <a:rPr lang="it-IT" sz="2400" dirty="0">
                <a:solidFill>
                  <a:srgbClr val="FFFF00"/>
                </a:solidFill>
              </a:rPr>
              <a:t>Genetica Umana – Fulvio Cruciani </a:t>
            </a:r>
            <a:br>
              <a:rPr lang="it-IT" sz="2400" dirty="0">
                <a:solidFill>
                  <a:srgbClr val="FFFF00"/>
                </a:solidFill>
              </a:rPr>
            </a:br>
            <a:br>
              <a:rPr lang="it-IT" sz="2400" dirty="0">
                <a:solidFill>
                  <a:srgbClr val="FFFF00"/>
                </a:solidFill>
              </a:rPr>
            </a:br>
            <a:r>
              <a:rPr lang="it-IT" sz="2000" dirty="0">
                <a:solidFill>
                  <a:srgbClr val="FFFF00"/>
                </a:solidFill>
              </a:rPr>
              <a:t>04 – Genetica delle popolazioni umane</a:t>
            </a:r>
            <a:br>
              <a:rPr lang="it-IT" sz="2000" dirty="0">
                <a:solidFill>
                  <a:srgbClr val="FFFF00"/>
                </a:solidFill>
              </a:rPr>
            </a:br>
            <a:endParaRPr lang="it-IT" sz="2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07504" y="1176"/>
            <a:ext cx="915667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Le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popolazioni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raggiungono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l’equilibrio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di Hardy-Weinberg in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una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generazione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:</a:t>
            </a:r>
          </a:p>
          <a:p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Esempio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estremo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di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una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ipotetica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popolazione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nella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quale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siano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assenti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gli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eterozigoti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(per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ricavare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le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frequenze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genotipiche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della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generazione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successiva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considerare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le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frequenze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di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tutti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i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possibili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tipi di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incroci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)</a:t>
            </a:r>
          </a:p>
        </p:txBody>
      </p:sp>
      <p:sp>
        <p:nvSpPr>
          <p:cNvPr id="5123" name="Oval 3"/>
          <p:cNvSpPr>
            <a:spLocks noChangeArrowheads="1"/>
          </p:cNvSpPr>
          <p:nvPr/>
        </p:nvSpPr>
        <p:spPr bwMode="auto">
          <a:xfrm>
            <a:off x="3611563" y="2174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3773488" y="2174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3611563" y="23653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3773488" y="23653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4221163" y="2174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4383088" y="2174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4221163" y="23653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4383088" y="23653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1" name="Oval 11"/>
          <p:cNvSpPr>
            <a:spLocks noChangeArrowheads="1"/>
          </p:cNvSpPr>
          <p:nvPr/>
        </p:nvSpPr>
        <p:spPr bwMode="auto">
          <a:xfrm>
            <a:off x="3611563" y="2555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2" name="Oval 12"/>
          <p:cNvSpPr>
            <a:spLocks noChangeArrowheads="1"/>
          </p:cNvSpPr>
          <p:nvPr/>
        </p:nvSpPr>
        <p:spPr bwMode="auto">
          <a:xfrm>
            <a:off x="3773488" y="2555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3" name="Oval 13"/>
          <p:cNvSpPr>
            <a:spLocks noChangeArrowheads="1"/>
          </p:cNvSpPr>
          <p:nvPr/>
        </p:nvSpPr>
        <p:spPr bwMode="auto">
          <a:xfrm>
            <a:off x="4221163" y="2555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4383088" y="2555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5" name="Oval 15"/>
          <p:cNvSpPr>
            <a:spLocks noChangeArrowheads="1"/>
          </p:cNvSpPr>
          <p:nvPr/>
        </p:nvSpPr>
        <p:spPr bwMode="auto">
          <a:xfrm>
            <a:off x="4830763" y="21748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6" name="Oval 16"/>
          <p:cNvSpPr>
            <a:spLocks noChangeArrowheads="1"/>
          </p:cNvSpPr>
          <p:nvPr/>
        </p:nvSpPr>
        <p:spPr bwMode="auto">
          <a:xfrm>
            <a:off x="4992688" y="21748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7" name="Oval 17"/>
          <p:cNvSpPr>
            <a:spLocks noChangeArrowheads="1"/>
          </p:cNvSpPr>
          <p:nvPr/>
        </p:nvSpPr>
        <p:spPr bwMode="auto">
          <a:xfrm>
            <a:off x="4830763" y="23653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8" name="Oval 18"/>
          <p:cNvSpPr>
            <a:spLocks noChangeArrowheads="1"/>
          </p:cNvSpPr>
          <p:nvPr/>
        </p:nvSpPr>
        <p:spPr bwMode="auto">
          <a:xfrm>
            <a:off x="4992688" y="23653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9" name="Oval 19"/>
          <p:cNvSpPr>
            <a:spLocks noChangeArrowheads="1"/>
          </p:cNvSpPr>
          <p:nvPr/>
        </p:nvSpPr>
        <p:spPr bwMode="auto">
          <a:xfrm>
            <a:off x="5440363" y="21748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40" name="Oval 20"/>
          <p:cNvSpPr>
            <a:spLocks noChangeArrowheads="1"/>
          </p:cNvSpPr>
          <p:nvPr/>
        </p:nvSpPr>
        <p:spPr bwMode="auto">
          <a:xfrm>
            <a:off x="5602288" y="21748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41" name="Oval 21"/>
          <p:cNvSpPr>
            <a:spLocks noChangeArrowheads="1"/>
          </p:cNvSpPr>
          <p:nvPr/>
        </p:nvSpPr>
        <p:spPr bwMode="auto">
          <a:xfrm>
            <a:off x="5440363" y="23653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42" name="Oval 22"/>
          <p:cNvSpPr>
            <a:spLocks noChangeArrowheads="1"/>
          </p:cNvSpPr>
          <p:nvPr/>
        </p:nvSpPr>
        <p:spPr bwMode="auto">
          <a:xfrm>
            <a:off x="5602288" y="23653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43" name="Oval 23"/>
          <p:cNvSpPr>
            <a:spLocks noChangeArrowheads="1"/>
          </p:cNvSpPr>
          <p:nvPr/>
        </p:nvSpPr>
        <p:spPr bwMode="auto">
          <a:xfrm>
            <a:off x="4830763" y="25558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44" name="Oval 24"/>
          <p:cNvSpPr>
            <a:spLocks noChangeArrowheads="1"/>
          </p:cNvSpPr>
          <p:nvPr/>
        </p:nvSpPr>
        <p:spPr bwMode="auto">
          <a:xfrm>
            <a:off x="4992688" y="25558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45" name="Oval 25"/>
          <p:cNvSpPr>
            <a:spLocks noChangeArrowheads="1"/>
          </p:cNvSpPr>
          <p:nvPr/>
        </p:nvSpPr>
        <p:spPr bwMode="auto">
          <a:xfrm>
            <a:off x="5440363" y="25558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46" name="Oval 26"/>
          <p:cNvSpPr>
            <a:spLocks noChangeArrowheads="1"/>
          </p:cNvSpPr>
          <p:nvPr/>
        </p:nvSpPr>
        <p:spPr bwMode="auto">
          <a:xfrm>
            <a:off x="5602288" y="25558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47" name="Oval 27"/>
          <p:cNvSpPr>
            <a:spLocks noChangeArrowheads="1"/>
          </p:cNvSpPr>
          <p:nvPr/>
        </p:nvSpPr>
        <p:spPr bwMode="auto">
          <a:xfrm>
            <a:off x="3611563" y="1560513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48" name="Oval 28"/>
          <p:cNvSpPr>
            <a:spLocks noChangeArrowheads="1"/>
          </p:cNvSpPr>
          <p:nvPr/>
        </p:nvSpPr>
        <p:spPr bwMode="auto">
          <a:xfrm>
            <a:off x="3773488" y="1560513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49" name="Oval 29"/>
          <p:cNvSpPr>
            <a:spLocks noChangeArrowheads="1"/>
          </p:cNvSpPr>
          <p:nvPr/>
        </p:nvSpPr>
        <p:spPr bwMode="auto">
          <a:xfrm>
            <a:off x="3611563" y="17653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50" name="Oval 30"/>
          <p:cNvSpPr>
            <a:spLocks noChangeArrowheads="1"/>
          </p:cNvSpPr>
          <p:nvPr/>
        </p:nvSpPr>
        <p:spPr bwMode="auto">
          <a:xfrm>
            <a:off x="3773488" y="17653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51" name="Oval 31"/>
          <p:cNvSpPr>
            <a:spLocks noChangeArrowheads="1"/>
          </p:cNvSpPr>
          <p:nvPr/>
        </p:nvSpPr>
        <p:spPr bwMode="auto">
          <a:xfrm>
            <a:off x="4221163" y="1560513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52" name="Oval 32"/>
          <p:cNvSpPr>
            <a:spLocks noChangeArrowheads="1"/>
          </p:cNvSpPr>
          <p:nvPr/>
        </p:nvSpPr>
        <p:spPr bwMode="auto">
          <a:xfrm>
            <a:off x="4383088" y="1560513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53" name="Oval 33"/>
          <p:cNvSpPr>
            <a:spLocks noChangeArrowheads="1"/>
          </p:cNvSpPr>
          <p:nvPr/>
        </p:nvSpPr>
        <p:spPr bwMode="auto">
          <a:xfrm>
            <a:off x="4221163" y="17653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54" name="Oval 34"/>
          <p:cNvSpPr>
            <a:spLocks noChangeArrowheads="1"/>
          </p:cNvSpPr>
          <p:nvPr/>
        </p:nvSpPr>
        <p:spPr bwMode="auto">
          <a:xfrm>
            <a:off x="4383088" y="17653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55" name="Oval 35"/>
          <p:cNvSpPr>
            <a:spLocks noChangeArrowheads="1"/>
          </p:cNvSpPr>
          <p:nvPr/>
        </p:nvSpPr>
        <p:spPr bwMode="auto">
          <a:xfrm>
            <a:off x="3611563" y="197008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56" name="Oval 36"/>
          <p:cNvSpPr>
            <a:spLocks noChangeArrowheads="1"/>
          </p:cNvSpPr>
          <p:nvPr/>
        </p:nvSpPr>
        <p:spPr bwMode="auto">
          <a:xfrm>
            <a:off x="3773488" y="197008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57" name="Oval 37"/>
          <p:cNvSpPr>
            <a:spLocks noChangeArrowheads="1"/>
          </p:cNvSpPr>
          <p:nvPr/>
        </p:nvSpPr>
        <p:spPr bwMode="auto">
          <a:xfrm>
            <a:off x="4221163" y="197008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58" name="Oval 38"/>
          <p:cNvSpPr>
            <a:spLocks noChangeArrowheads="1"/>
          </p:cNvSpPr>
          <p:nvPr/>
        </p:nvSpPr>
        <p:spPr bwMode="auto">
          <a:xfrm>
            <a:off x="4383088" y="197008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59" name="Oval 39"/>
          <p:cNvSpPr>
            <a:spLocks noChangeArrowheads="1"/>
          </p:cNvSpPr>
          <p:nvPr/>
        </p:nvSpPr>
        <p:spPr bwMode="auto">
          <a:xfrm>
            <a:off x="4830763" y="1560513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60" name="Oval 40"/>
          <p:cNvSpPr>
            <a:spLocks noChangeArrowheads="1"/>
          </p:cNvSpPr>
          <p:nvPr/>
        </p:nvSpPr>
        <p:spPr bwMode="auto">
          <a:xfrm>
            <a:off x="4992688" y="1560513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61" name="Oval 41"/>
          <p:cNvSpPr>
            <a:spLocks noChangeArrowheads="1"/>
          </p:cNvSpPr>
          <p:nvPr/>
        </p:nvSpPr>
        <p:spPr bwMode="auto">
          <a:xfrm>
            <a:off x="4830763" y="176530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62" name="Oval 42"/>
          <p:cNvSpPr>
            <a:spLocks noChangeArrowheads="1"/>
          </p:cNvSpPr>
          <p:nvPr/>
        </p:nvSpPr>
        <p:spPr bwMode="auto">
          <a:xfrm>
            <a:off x="4992688" y="176530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63" name="Oval 43"/>
          <p:cNvSpPr>
            <a:spLocks noChangeArrowheads="1"/>
          </p:cNvSpPr>
          <p:nvPr/>
        </p:nvSpPr>
        <p:spPr bwMode="auto">
          <a:xfrm>
            <a:off x="5440363" y="1560513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64" name="Oval 44"/>
          <p:cNvSpPr>
            <a:spLocks noChangeArrowheads="1"/>
          </p:cNvSpPr>
          <p:nvPr/>
        </p:nvSpPr>
        <p:spPr bwMode="auto">
          <a:xfrm>
            <a:off x="5602288" y="1560513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65" name="Oval 45"/>
          <p:cNvSpPr>
            <a:spLocks noChangeArrowheads="1"/>
          </p:cNvSpPr>
          <p:nvPr/>
        </p:nvSpPr>
        <p:spPr bwMode="auto">
          <a:xfrm>
            <a:off x="5440363" y="176530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66" name="Oval 46"/>
          <p:cNvSpPr>
            <a:spLocks noChangeArrowheads="1"/>
          </p:cNvSpPr>
          <p:nvPr/>
        </p:nvSpPr>
        <p:spPr bwMode="auto">
          <a:xfrm>
            <a:off x="5602288" y="176530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67" name="Oval 47"/>
          <p:cNvSpPr>
            <a:spLocks noChangeArrowheads="1"/>
          </p:cNvSpPr>
          <p:nvPr/>
        </p:nvSpPr>
        <p:spPr bwMode="auto">
          <a:xfrm>
            <a:off x="4830763" y="197008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68" name="Oval 48"/>
          <p:cNvSpPr>
            <a:spLocks noChangeArrowheads="1"/>
          </p:cNvSpPr>
          <p:nvPr/>
        </p:nvSpPr>
        <p:spPr bwMode="auto">
          <a:xfrm>
            <a:off x="4992688" y="197008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69" name="Oval 49"/>
          <p:cNvSpPr>
            <a:spLocks noChangeArrowheads="1"/>
          </p:cNvSpPr>
          <p:nvPr/>
        </p:nvSpPr>
        <p:spPr bwMode="auto">
          <a:xfrm>
            <a:off x="5440363" y="197008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70" name="Oval 50"/>
          <p:cNvSpPr>
            <a:spLocks noChangeArrowheads="1"/>
          </p:cNvSpPr>
          <p:nvPr/>
        </p:nvSpPr>
        <p:spPr bwMode="auto">
          <a:xfrm>
            <a:off x="5602288" y="197008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71" name="Oval 51"/>
          <p:cNvSpPr>
            <a:spLocks noChangeArrowheads="1"/>
          </p:cNvSpPr>
          <p:nvPr/>
        </p:nvSpPr>
        <p:spPr bwMode="auto">
          <a:xfrm>
            <a:off x="3001963" y="2174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72" name="Oval 52"/>
          <p:cNvSpPr>
            <a:spLocks noChangeArrowheads="1"/>
          </p:cNvSpPr>
          <p:nvPr/>
        </p:nvSpPr>
        <p:spPr bwMode="auto">
          <a:xfrm>
            <a:off x="3163888" y="2174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73" name="Oval 53"/>
          <p:cNvSpPr>
            <a:spLocks noChangeArrowheads="1"/>
          </p:cNvSpPr>
          <p:nvPr/>
        </p:nvSpPr>
        <p:spPr bwMode="auto">
          <a:xfrm>
            <a:off x="3001963" y="23653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74" name="Oval 54"/>
          <p:cNvSpPr>
            <a:spLocks noChangeArrowheads="1"/>
          </p:cNvSpPr>
          <p:nvPr/>
        </p:nvSpPr>
        <p:spPr bwMode="auto">
          <a:xfrm>
            <a:off x="3163888" y="23653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75" name="Oval 55"/>
          <p:cNvSpPr>
            <a:spLocks noChangeArrowheads="1"/>
          </p:cNvSpPr>
          <p:nvPr/>
        </p:nvSpPr>
        <p:spPr bwMode="auto">
          <a:xfrm>
            <a:off x="3001963" y="2555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76" name="Oval 56"/>
          <p:cNvSpPr>
            <a:spLocks noChangeArrowheads="1"/>
          </p:cNvSpPr>
          <p:nvPr/>
        </p:nvSpPr>
        <p:spPr bwMode="auto">
          <a:xfrm>
            <a:off x="3163888" y="2555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77" name="Oval 57"/>
          <p:cNvSpPr>
            <a:spLocks noChangeArrowheads="1"/>
          </p:cNvSpPr>
          <p:nvPr/>
        </p:nvSpPr>
        <p:spPr bwMode="auto">
          <a:xfrm>
            <a:off x="3001963" y="1560513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78" name="Oval 58"/>
          <p:cNvSpPr>
            <a:spLocks noChangeArrowheads="1"/>
          </p:cNvSpPr>
          <p:nvPr/>
        </p:nvSpPr>
        <p:spPr bwMode="auto">
          <a:xfrm>
            <a:off x="3163888" y="1560513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79" name="Oval 59"/>
          <p:cNvSpPr>
            <a:spLocks noChangeArrowheads="1"/>
          </p:cNvSpPr>
          <p:nvPr/>
        </p:nvSpPr>
        <p:spPr bwMode="auto">
          <a:xfrm>
            <a:off x="3001963" y="17653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80" name="Oval 60"/>
          <p:cNvSpPr>
            <a:spLocks noChangeArrowheads="1"/>
          </p:cNvSpPr>
          <p:nvPr/>
        </p:nvSpPr>
        <p:spPr bwMode="auto">
          <a:xfrm>
            <a:off x="3163888" y="17653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81" name="Oval 61"/>
          <p:cNvSpPr>
            <a:spLocks noChangeArrowheads="1"/>
          </p:cNvSpPr>
          <p:nvPr/>
        </p:nvSpPr>
        <p:spPr bwMode="auto">
          <a:xfrm>
            <a:off x="3001963" y="197008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82" name="Oval 62"/>
          <p:cNvSpPr>
            <a:spLocks noChangeArrowheads="1"/>
          </p:cNvSpPr>
          <p:nvPr/>
        </p:nvSpPr>
        <p:spPr bwMode="auto">
          <a:xfrm>
            <a:off x="3163888" y="197008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83" name="Oval 63"/>
          <p:cNvSpPr>
            <a:spLocks noChangeArrowheads="1"/>
          </p:cNvSpPr>
          <p:nvPr/>
        </p:nvSpPr>
        <p:spPr bwMode="auto">
          <a:xfrm>
            <a:off x="3611563" y="113665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84" name="Oval 64"/>
          <p:cNvSpPr>
            <a:spLocks noChangeArrowheads="1"/>
          </p:cNvSpPr>
          <p:nvPr/>
        </p:nvSpPr>
        <p:spPr bwMode="auto">
          <a:xfrm>
            <a:off x="3773488" y="113665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85" name="Oval 65"/>
          <p:cNvSpPr>
            <a:spLocks noChangeArrowheads="1"/>
          </p:cNvSpPr>
          <p:nvPr/>
        </p:nvSpPr>
        <p:spPr bwMode="auto">
          <a:xfrm>
            <a:off x="4221163" y="113665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86" name="Oval 66"/>
          <p:cNvSpPr>
            <a:spLocks noChangeArrowheads="1"/>
          </p:cNvSpPr>
          <p:nvPr/>
        </p:nvSpPr>
        <p:spPr bwMode="auto">
          <a:xfrm>
            <a:off x="4383088" y="113665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87" name="Oval 67"/>
          <p:cNvSpPr>
            <a:spLocks noChangeArrowheads="1"/>
          </p:cNvSpPr>
          <p:nvPr/>
        </p:nvSpPr>
        <p:spPr bwMode="auto">
          <a:xfrm>
            <a:off x="3611563" y="135572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88" name="Oval 68"/>
          <p:cNvSpPr>
            <a:spLocks noChangeArrowheads="1"/>
          </p:cNvSpPr>
          <p:nvPr/>
        </p:nvSpPr>
        <p:spPr bwMode="auto">
          <a:xfrm>
            <a:off x="3773488" y="135572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89" name="Oval 69"/>
          <p:cNvSpPr>
            <a:spLocks noChangeArrowheads="1"/>
          </p:cNvSpPr>
          <p:nvPr/>
        </p:nvSpPr>
        <p:spPr bwMode="auto">
          <a:xfrm>
            <a:off x="4221163" y="135572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0" name="Oval 70"/>
          <p:cNvSpPr>
            <a:spLocks noChangeArrowheads="1"/>
          </p:cNvSpPr>
          <p:nvPr/>
        </p:nvSpPr>
        <p:spPr bwMode="auto">
          <a:xfrm>
            <a:off x="4383088" y="135572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1" name="Oval 71"/>
          <p:cNvSpPr>
            <a:spLocks noChangeArrowheads="1"/>
          </p:cNvSpPr>
          <p:nvPr/>
        </p:nvSpPr>
        <p:spPr bwMode="auto">
          <a:xfrm>
            <a:off x="4830763" y="113665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2" name="Oval 72"/>
          <p:cNvSpPr>
            <a:spLocks noChangeArrowheads="1"/>
          </p:cNvSpPr>
          <p:nvPr/>
        </p:nvSpPr>
        <p:spPr bwMode="auto">
          <a:xfrm>
            <a:off x="4992688" y="113665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3" name="Oval 73"/>
          <p:cNvSpPr>
            <a:spLocks noChangeArrowheads="1"/>
          </p:cNvSpPr>
          <p:nvPr/>
        </p:nvSpPr>
        <p:spPr bwMode="auto">
          <a:xfrm>
            <a:off x="5440363" y="113665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4" name="Oval 74"/>
          <p:cNvSpPr>
            <a:spLocks noChangeArrowheads="1"/>
          </p:cNvSpPr>
          <p:nvPr/>
        </p:nvSpPr>
        <p:spPr bwMode="auto">
          <a:xfrm>
            <a:off x="5602288" y="113665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5" name="Oval 75"/>
          <p:cNvSpPr>
            <a:spLocks noChangeArrowheads="1"/>
          </p:cNvSpPr>
          <p:nvPr/>
        </p:nvSpPr>
        <p:spPr bwMode="auto">
          <a:xfrm>
            <a:off x="4830763" y="135572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6" name="Oval 76"/>
          <p:cNvSpPr>
            <a:spLocks noChangeArrowheads="1"/>
          </p:cNvSpPr>
          <p:nvPr/>
        </p:nvSpPr>
        <p:spPr bwMode="auto">
          <a:xfrm>
            <a:off x="4992688" y="135572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7" name="Oval 77"/>
          <p:cNvSpPr>
            <a:spLocks noChangeArrowheads="1"/>
          </p:cNvSpPr>
          <p:nvPr/>
        </p:nvSpPr>
        <p:spPr bwMode="auto">
          <a:xfrm>
            <a:off x="5440363" y="135572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8" name="Oval 78"/>
          <p:cNvSpPr>
            <a:spLocks noChangeArrowheads="1"/>
          </p:cNvSpPr>
          <p:nvPr/>
        </p:nvSpPr>
        <p:spPr bwMode="auto">
          <a:xfrm>
            <a:off x="5602288" y="135572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9" name="Oval 79"/>
          <p:cNvSpPr>
            <a:spLocks noChangeArrowheads="1"/>
          </p:cNvSpPr>
          <p:nvPr/>
        </p:nvSpPr>
        <p:spPr bwMode="auto">
          <a:xfrm>
            <a:off x="3001963" y="113665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00" name="Oval 80"/>
          <p:cNvSpPr>
            <a:spLocks noChangeArrowheads="1"/>
          </p:cNvSpPr>
          <p:nvPr/>
        </p:nvSpPr>
        <p:spPr bwMode="auto">
          <a:xfrm>
            <a:off x="3163888" y="113665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01" name="Oval 81"/>
          <p:cNvSpPr>
            <a:spLocks noChangeArrowheads="1"/>
          </p:cNvSpPr>
          <p:nvPr/>
        </p:nvSpPr>
        <p:spPr bwMode="auto">
          <a:xfrm>
            <a:off x="3001963" y="135572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02" name="Oval 82"/>
          <p:cNvSpPr>
            <a:spLocks noChangeArrowheads="1"/>
          </p:cNvSpPr>
          <p:nvPr/>
        </p:nvSpPr>
        <p:spPr bwMode="auto">
          <a:xfrm>
            <a:off x="3163888" y="135572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03" name="AutoShape 83"/>
          <p:cNvSpPr>
            <a:spLocks noChangeArrowheads="1"/>
          </p:cNvSpPr>
          <p:nvPr/>
        </p:nvSpPr>
        <p:spPr bwMode="auto">
          <a:xfrm>
            <a:off x="4139952" y="3356992"/>
            <a:ext cx="360040" cy="896045"/>
          </a:xfrm>
          <a:prstGeom prst="downArrow">
            <a:avLst>
              <a:gd name="adj1" fmla="val 50000"/>
              <a:gd name="adj2" fmla="val 200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>
              <a:solidFill>
                <a:schemeClr val="bg1"/>
              </a:solidFill>
            </a:endParaRPr>
          </a:p>
        </p:txBody>
      </p:sp>
      <p:sp>
        <p:nvSpPr>
          <p:cNvPr id="5204" name="Oval 84"/>
          <p:cNvSpPr>
            <a:spLocks noChangeArrowheads="1"/>
          </p:cNvSpPr>
          <p:nvPr/>
        </p:nvSpPr>
        <p:spPr bwMode="auto">
          <a:xfrm>
            <a:off x="5776913" y="62182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05" name="Oval 85"/>
          <p:cNvSpPr>
            <a:spLocks noChangeArrowheads="1"/>
          </p:cNvSpPr>
          <p:nvPr/>
        </p:nvSpPr>
        <p:spPr bwMode="auto">
          <a:xfrm>
            <a:off x="5929313" y="62182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06" name="Oval 86"/>
          <p:cNvSpPr>
            <a:spLocks noChangeArrowheads="1"/>
          </p:cNvSpPr>
          <p:nvPr/>
        </p:nvSpPr>
        <p:spPr bwMode="auto">
          <a:xfrm>
            <a:off x="5776913" y="59896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07" name="Oval 87"/>
          <p:cNvSpPr>
            <a:spLocks noChangeArrowheads="1"/>
          </p:cNvSpPr>
          <p:nvPr/>
        </p:nvSpPr>
        <p:spPr bwMode="auto">
          <a:xfrm>
            <a:off x="5929313" y="59896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08" name="Oval 88"/>
          <p:cNvSpPr>
            <a:spLocks noChangeArrowheads="1"/>
          </p:cNvSpPr>
          <p:nvPr/>
        </p:nvSpPr>
        <p:spPr bwMode="auto">
          <a:xfrm>
            <a:off x="5776913" y="57610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09" name="Oval 89"/>
          <p:cNvSpPr>
            <a:spLocks noChangeArrowheads="1"/>
          </p:cNvSpPr>
          <p:nvPr/>
        </p:nvSpPr>
        <p:spPr bwMode="auto">
          <a:xfrm>
            <a:off x="5929313" y="57610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10" name="Oval 90"/>
          <p:cNvSpPr>
            <a:spLocks noChangeArrowheads="1"/>
          </p:cNvSpPr>
          <p:nvPr/>
        </p:nvSpPr>
        <p:spPr bwMode="auto">
          <a:xfrm>
            <a:off x="5776913" y="55324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11" name="Oval 91"/>
          <p:cNvSpPr>
            <a:spLocks noChangeArrowheads="1"/>
          </p:cNvSpPr>
          <p:nvPr/>
        </p:nvSpPr>
        <p:spPr bwMode="auto">
          <a:xfrm>
            <a:off x="5929313" y="55324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12" name="Oval 92"/>
          <p:cNvSpPr>
            <a:spLocks noChangeArrowheads="1"/>
          </p:cNvSpPr>
          <p:nvPr/>
        </p:nvSpPr>
        <p:spPr bwMode="auto">
          <a:xfrm>
            <a:off x="5776913" y="53038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13" name="Oval 93"/>
          <p:cNvSpPr>
            <a:spLocks noChangeArrowheads="1"/>
          </p:cNvSpPr>
          <p:nvPr/>
        </p:nvSpPr>
        <p:spPr bwMode="auto">
          <a:xfrm>
            <a:off x="5929313" y="53038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14" name="Oval 94"/>
          <p:cNvSpPr>
            <a:spLocks noChangeArrowheads="1"/>
          </p:cNvSpPr>
          <p:nvPr/>
        </p:nvSpPr>
        <p:spPr bwMode="auto">
          <a:xfrm>
            <a:off x="5776913" y="50752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15" name="Oval 95"/>
          <p:cNvSpPr>
            <a:spLocks noChangeArrowheads="1"/>
          </p:cNvSpPr>
          <p:nvPr/>
        </p:nvSpPr>
        <p:spPr bwMode="auto">
          <a:xfrm>
            <a:off x="5929313" y="50752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16" name="Oval 96"/>
          <p:cNvSpPr>
            <a:spLocks noChangeArrowheads="1"/>
          </p:cNvSpPr>
          <p:nvPr/>
        </p:nvSpPr>
        <p:spPr bwMode="auto">
          <a:xfrm>
            <a:off x="5776913" y="48466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17" name="Oval 97"/>
          <p:cNvSpPr>
            <a:spLocks noChangeArrowheads="1"/>
          </p:cNvSpPr>
          <p:nvPr/>
        </p:nvSpPr>
        <p:spPr bwMode="auto">
          <a:xfrm>
            <a:off x="5929313" y="48466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18" name="Oval 98"/>
          <p:cNvSpPr>
            <a:spLocks noChangeArrowheads="1"/>
          </p:cNvSpPr>
          <p:nvPr/>
        </p:nvSpPr>
        <p:spPr bwMode="auto">
          <a:xfrm>
            <a:off x="5776913" y="46180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19" name="Oval 99"/>
          <p:cNvSpPr>
            <a:spLocks noChangeArrowheads="1"/>
          </p:cNvSpPr>
          <p:nvPr/>
        </p:nvSpPr>
        <p:spPr bwMode="auto">
          <a:xfrm>
            <a:off x="5929313" y="46180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0" name="Oval 100"/>
          <p:cNvSpPr>
            <a:spLocks noChangeArrowheads="1"/>
          </p:cNvSpPr>
          <p:nvPr/>
        </p:nvSpPr>
        <p:spPr bwMode="auto">
          <a:xfrm>
            <a:off x="5014913" y="6218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1" name="Oval 101"/>
          <p:cNvSpPr>
            <a:spLocks noChangeArrowheads="1"/>
          </p:cNvSpPr>
          <p:nvPr/>
        </p:nvSpPr>
        <p:spPr bwMode="auto">
          <a:xfrm>
            <a:off x="5167313" y="62182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2" name="Oval 102"/>
          <p:cNvSpPr>
            <a:spLocks noChangeArrowheads="1"/>
          </p:cNvSpPr>
          <p:nvPr/>
        </p:nvSpPr>
        <p:spPr bwMode="auto">
          <a:xfrm>
            <a:off x="5014913" y="5989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3" name="Oval 103"/>
          <p:cNvSpPr>
            <a:spLocks noChangeArrowheads="1"/>
          </p:cNvSpPr>
          <p:nvPr/>
        </p:nvSpPr>
        <p:spPr bwMode="auto">
          <a:xfrm>
            <a:off x="5167313" y="59896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4" name="Oval 104"/>
          <p:cNvSpPr>
            <a:spLocks noChangeArrowheads="1"/>
          </p:cNvSpPr>
          <p:nvPr/>
        </p:nvSpPr>
        <p:spPr bwMode="auto">
          <a:xfrm>
            <a:off x="5014913" y="5761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5" name="Oval 105"/>
          <p:cNvSpPr>
            <a:spLocks noChangeArrowheads="1"/>
          </p:cNvSpPr>
          <p:nvPr/>
        </p:nvSpPr>
        <p:spPr bwMode="auto">
          <a:xfrm>
            <a:off x="5167313" y="57610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6" name="Oval 106"/>
          <p:cNvSpPr>
            <a:spLocks noChangeArrowheads="1"/>
          </p:cNvSpPr>
          <p:nvPr/>
        </p:nvSpPr>
        <p:spPr bwMode="auto">
          <a:xfrm>
            <a:off x="5014913" y="55324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7" name="Oval 107"/>
          <p:cNvSpPr>
            <a:spLocks noChangeArrowheads="1"/>
          </p:cNvSpPr>
          <p:nvPr/>
        </p:nvSpPr>
        <p:spPr bwMode="auto">
          <a:xfrm>
            <a:off x="5167313" y="55324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8" name="Oval 108"/>
          <p:cNvSpPr>
            <a:spLocks noChangeArrowheads="1"/>
          </p:cNvSpPr>
          <p:nvPr/>
        </p:nvSpPr>
        <p:spPr bwMode="auto">
          <a:xfrm>
            <a:off x="5014913" y="53038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9" name="Oval 109"/>
          <p:cNvSpPr>
            <a:spLocks noChangeArrowheads="1"/>
          </p:cNvSpPr>
          <p:nvPr/>
        </p:nvSpPr>
        <p:spPr bwMode="auto">
          <a:xfrm>
            <a:off x="5167313" y="53038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30" name="Oval 110"/>
          <p:cNvSpPr>
            <a:spLocks noChangeArrowheads="1"/>
          </p:cNvSpPr>
          <p:nvPr/>
        </p:nvSpPr>
        <p:spPr bwMode="auto">
          <a:xfrm>
            <a:off x="5014913" y="5075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31" name="Oval 111"/>
          <p:cNvSpPr>
            <a:spLocks noChangeArrowheads="1"/>
          </p:cNvSpPr>
          <p:nvPr/>
        </p:nvSpPr>
        <p:spPr bwMode="auto">
          <a:xfrm>
            <a:off x="5167313" y="50752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32" name="Oval 112"/>
          <p:cNvSpPr>
            <a:spLocks noChangeArrowheads="1"/>
          </p:cNvSpPr>
          <p:nvPr/>
        </p:nvSpPr>
        <p:spPr bwMode="auto">
          <a:xfrm>
            <a:off x="5014913" y="4846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33" name="Oval 113"/>
          <p:cNvSpPr>
            <a:spLocks noChangeArrowheads="1"/>
          </p:cNvSpPr>
          <p:nvPr/>
        </p:nvSpPr>
        <p:spPr bwMode="auto">
          <a:xfrm>
            <a:off x="5167313" y="48466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34" name="Oval 114"/>
          <p:cNvSpPr>
            <a:spLocks noChangeArrowheads="1"/>
          </p:cNvSpPr>
          <p:nvPr/>
        </p:nvSpPr>
        <p:spPr bwMode="auto">
          <a:xfrm>
            <a:off x="5014913" y="4618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35" name="Oval 115"/>
          <p:cNvSpPr>
            <a:spLocks noChangeArrowheads="1"/>
          </p:cNvSpPr>
          <p:nvPr/>
        </p:nvSpPr>
        <p:spPr bwMode="auto">
          <a:xfrm>
            <a:off x="5167313" y="46180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36" name="Oval 116"/>
          <p:cNvSpPr>
            <a:spLocks noChangeArrowheads="1"/>
          </p:cNvSpPr>
          <p:nvPr/>
        </p:nvSpPr>
        <p:spPr bwMode="auto">
          <a:xfrm>
            <a:off x="4557713" y="6218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37" name="Oval 117"/>
          <p:cNvSpPr>
            <a:spLocks noChangeArrowheads="1"/>
          </p:cNvSpPr>
          <p:nvPr/>
        </p:nvSpPr>
        <p:spPr bwMode="auto">
          <a:xfrm>
            <a:off x="4710113" y="62182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38" name="Oval 118"/>
          <p:cNvSpPr>
            <a:spLocks noChangeArrowheads="1"/>
          </p:cNvSpPr>
          <p:nvPr/>
        </p:nvSpPr>
        <p:spPr bwMode="auto">
          <a:xfrm>
            <a:off x="4557713" y="5989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39" name="Oval 119"/>
          <p:cNvSpPr>
            <a:spLocks noChangeArrowheads="1"/>
          </p:cNvSpPr>
          <p:nvPr/>
        </p:nvSpPr>
        <p:spPr bwMode="auto">
          <a:xfrm>
            <a:off x="4710113" y="59896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40" name="Oval 120"/>
          <p:cNvSpPr>
            <a:spLocks noChangeArrowheads="1"/>
          </p:cNvSpPr>
          <p:nvPr/>
        </p:nvSpPr>
        <p:spPr bwMode="auto">
          <a:xfrm>
            <a:off x="4557713" y="5761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41" name="Oval 121"/>
          <p:cNvSpPr>
            <a:spLocks noChangeArrowheads="1"/>
          </p:cNvSpPr>
          <p:nvPr/>
        </p:nvSpPr>
        <p:spPr bwMode="auto">
          <a:xfrm>
            <a:off x="4710113" y="57610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42" name="Oval 122"/>
          <p:cNvSpPr>
            <a:spLocks noChangeArrowheads="1"/>
          </p:cNvSpPr>
          <p:nvPr/>
        </p:nvSpPr>
        <p:spPr bwMode="auto">
          <a:xfrm>
            <a:off x="4557713" y="55324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43" name="Oval 123"/>
          <p:cNvSpPr>
            <a:spLocks noChangeArrowheads="1"/>
          </p:cNvSpPr>
          <p:nvPr/>
        </p:nvSpPr>
        <p:spPr bwMode="auto">
          <a:xfrm>
            <a:off x="4710113" y="55324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44" name="Oval 124"/>
          <p:cNvSpPr>
            <a:spLocks noChangeArrowheads="1"/>
          </p:cNvSpPr>
          <p:nvPr/>
        </p:nvSpPr>
        <p:spPr bwMode="auto">
          <a:xfrm>
            <a:off x="4557713" y="53038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45" name="Oval 125"/>
          <p:cNvSpPr>
            <a:spLocks noChangeArrowheads="1"/>
          </p:cNvSpPr>
          <p:nvPr/>
        </p:nvSpPr>
        <p:spPr bwMode="auto">
          <a:xfrm>
            <a:off x="4710113" y="53038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46" name="Oval 126"/>
          <p:cNvSpPr>
            <a:spLocks noChangeArrowheads="1"/>
          </p:cNvSpPr>
          <p:nvPr/>
        </p:nvSpPr>
        <p:spPr bwMode="auto">
          <a:xfrm>
            <a:off x="4557713" y="5075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47" name="Oval 127"/>
          <p:cNvSpPr>
            <a:spLocks noChangeArrowheads="1"/>
          </p:cNvSpPr>
          <p:nvPr/>
        </p:nvSpPr>
        <p:spPr bwMode="auto">
          <a:xfrm>
            <a:off x="4710113" y="50752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48" name="Oval 128"/>
          <p:cNvSpPr>
            <a:spLocks noChangeArrowheads="1"/>
          </p:cNvSpPr>
          <p:nvPr/>
        </p:nvSpPr>
        <p:spPr bwMode="auto">
          <a:xfrm>
            <a:off x="4557713" y="4846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49" name="Oval 129"/>
          <p:cNvSpPr>
            <a:spLocks noChangeArrowheads="1"/>
          </p:cNvSpPr>
          <p:nvPr/>
        </p:nvSpPr>
        <p:spPr bwMode="auto">
          <a:xfrm>
            <a:off x="4710113" y="48466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50" name="Oval 130"/>
          <p:cNvSpPr>
            <a:spLocks noChangeArrowheads="1"/>
          </p:cNvSpPr>
          <p:nvPr/>
        </p:nvSpPr>
        <p:spPr bwMode="auto">
          <a:xfrm>
            <a:off x="4557713" y="4618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51" name="Oval 131"/>
          <p:cNvSpPr>
            <a:spLocks noChangeArrowheads="1"/>
          </p:cNvSpPr>
          <p:nvPr/>
        </p:nvSpPr>
        <p:spPr bwMode="auto">
          <a:xfrm>
            <a:off x="4710113" y="46180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52" name="Oval 132"/>
          <p:cNvSpPr>
            <a:spLocks noChangeArrowheads="1"/>
          </p:cNvSpPr>
          <p:nvPr/>
        </p:nvSpPr>
        <p:spPr bwMode="auto">
          <a:xfrm>
            <a:off x="4100513" y="6218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53" name="Oval 133"/>
          <p:cNvSpPr>
            <a:spLocks noChangeArrowheads="1"/>
          </p:cNvSpPr>
          <p:nvPr/>
        </p:nvSpPr>
        <p:spPr bwMode="auto">
          <a:xfrm>
            <a:off x="4252913" y="62182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54" name="Oval 134"/>
          <p:cNvSpPr>
            <a:spLocks noChangeArrowheads="1"/>
          </p:cNvSpPr>
          <p:nvPr/>
        </p:nvSpPr>
        <p:spPr bwMode="auto">
          <a:xfrm>
            <a:off x="4100513" y="5989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55" name="Oval 135"/>
          <p:cNvSpPr>
            <a:spLocks noChangeArrowheads="1"/>
          </p:cNvSpPr>
          <p:nvPr/>
        </p:nvSpPr>
        <p:spPr bwMode="auto">
          <a:xfrm>
            <a:off x="4252913" y="59896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56" name="Oval 136"/>
          <p:cNvSpPr>
            <a:spLocks noChangeArrowheads="1"/>
          </p:cNvSpPr>
          <p:nvPr/>
        </p:nvSpPr>
        <p:spPr bwMode="auto">
          <a:xfrm>
            <a:off x="4100513" y="5761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57" name="Oval 137"/>
          <p:cNvSpPr>
            <a:spLocks noChangeArrowheads="1"/>
          </p:cNvSpPr>
          <p:nvPr/>
        </p:nvSpPr>
        <p:spPr bwMode="auto">
          <a:xfrm>
            <a:off x="4252913" y="57610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58" name="Oval 138"/>
          <p:cNvSpPr>
            <a:spLocks noChangeArrowheads="1"/>
          </p:cNvSpPr>
          <p:nvPr/>
        </p:nvSpPr>
        <p:spPr bwMode="auto">
          <a:xfrm>
            <a:off x="4100513" y="55324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59" name="Oval 139"/>
          <p:cNvSpPr>
            <a:spLocks noChangeArrowheads="1"/>
          </p:cNvSpPr>
          <p:nvPr/>
        </p:nvSpPr>
        <p:spPr bwMode="auto">
          <a:xfrm>
            <a:off x="4252913" y="55324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60" name="Oval 140"/>
          <p:cNvSpPr>
            <a:spLocks noChangeArrowheads="1"/>
          </p:cNvSpPr>
          <p:nvPr/>
        </p:nvSpPr>
        <p:spPr bwMode="auto">
          <a:xfrm>
            <a:off x="4100513" y="53038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61" name="Oval 141"/>
          <p:cNvSpPr>
            <a:spLocks noChangeArrowheads="1"/>
          </p:cNvSpPr>
          <p:nvPr/>
        </p:nvSpPr>
        <p:spPr bwMode="auto">
          <a:xfrm>
            <a:off x="4252913" y="53038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62" name="Oval 142"/>
          <p:cNvSpPr>
            <a:spLocks noChangeArrowheads="1"/>
          </p:cNvSpPr>
          <p:nvPr/>
        </p:nvSpPr>
        <p:spPr bwMode="auto">
          <a:xfrm>
            <a:off x="4100513" y="5075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63" name="Oval 143"/>
          <p:cNvSpPr>
            <a:spLocks noChangeArrowheads="1"/>
          </p:cNvSpPr>
          <p:nvPr/>
        </p:nvSpPr>
        <p:spPr bwMode="auto">
          <a:xfrm>
            <a:off x="4252913" y="50752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64" name="Oval 144"/>
          <p:cNvSpPr>
            <a:spLocks noChangeArrowheads="1"/>
          </p:cNvSpPr>
          <p:nvPr/>
        </p:nvSpPr>
        <p:spPr bwMode="auto">
          <a:xfrm>
            <a:off x="4100513" y="4846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65" name="Oval 145"/>
          <p:cNvSpPr>
            <a:spLocks noChangeArrowheads="1"/>
          </p:cNvSpPr>
          <p:nvPr/>
        </p:nvSpPr>
        <p:spPr bwMode="auto">
          <a:xfrm>
            <a:off x="4252913" y="48466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66" name="Oval 146"/>
          <p:cNvSpPr>
            <a:spLocks noChangeArrowheads="1"/>
          </p:cNvSpPr>
          <p:nvPr/>
        </p:nvSpPr>
        <p:spPr bwMode="auto">
          <a:xfrm>
            <a:off x="4100513" y="4618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67" name="Oval 147"/>
          <p:cNvSpPr>
            <a:spLocks noChangeArrowheads="1"/>
          </p:cNvSpPr>
          <p:nvPr/>
        </p:nvSpPr>
        <p:spPr bwMode="auto">
          <a:xfrm>
            <a:off x="4252913" y="46180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68" name="Oval 148"/>
          <p:cNvSpPr>
            <a:spLocks noChangeArrowheads="1"/>
          </p:cNvSpPr>
          <p:nvPr/>
        </p:nvSpPr>
        <p:spPr bwMode="auto">
          <a:xfrm>
            <a:off x="3262313" y="6218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69" name="Oval 149"/>
          <p:cNvSpPr>
            <a:spLocks noChangeArrowheads="1"/>
          </p:cNvSpPr>
          <p:nvPr/>
        </p:nvSpPr>
        <p:spPr bwMode="auto">
          <a:xfrm>
            <a:off x="3414713" y="6218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70" name="Oval 150"/>
          <p:cNvSpPr>
            <a:spLocks noChangeArrowheads="1"/>
          </p:cNvSpPr>
          <p:nvPr/>
        </p:nvSpPr>
        <p:spPr bwMode="auto">
          <a:xfrm>
            <a:off x="3262313" y="5989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71" name="Oval 151"/>
          <p:cNvSpPr>
            <a:spLocks noChangeArrowheads="1"/>
          </p:cNvSpPr>
          <p:nvPr/>
        </p:nvSpPr>
        <p:spPr bwMode="auto">
          <a:xfrm>
            <a:off x="3414713" y="5989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72" name="Oval 152"/>
          <p:cNvSpPr>
            <a:spLocks noChangeArrowheads="1"/>
          </p:cNvSpPr>
          <p:nvPr/>
        </p:nvSpPr>
        <p:spPr bwMode="auto">
          <a:xfrm>
            <a:off x="3262313" y="5761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73" name="Oval 153"/>
          <p:cNvSpPr>
            <a:spLocks noChangeArrowheads="1"/>
          </p:cNvSpPr>
          <p:nvPr/>
        </p:nvSpPr>
        <p:spPr bwMode="auto">
          <a:xfrm>
            <a:off x="3414713" y="5761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74" name="Oval 154"/>
          <p:cNvSpPr>
            <a:spLocks noChangeArrowheads="1"/>
          </p:cNvSpPr>
          <p:nvPr/>
        </p:nvSpPr>
        <p:spPr bwMode="auto">
          <a:xfrm>
            <a:off x="3262313" y="55324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75" name="Oval 155"/>
          <p:cNvSpPr>
            <a:spLocks noChangeArrowheads="1"/>
          </p:cNvSpPr>
          <p:nvPr/>
        </p:nvSpPr>
        <p:spPr bwMode="auto">
          <a:xfrm>
            <a:off x="3414713" y="55324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76" name="Oval 156"/>
          <p:cNvSpPr>
            <a:spLocks noChangeArrowheads="1"/>
          </p:cNvSpPr>
          <p:nvPr/>
        </p:nvSpPr>
        <p:spPr bwMode="auto">
          <a:xfrm>
            <a:off x="3262313" y="53038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77" name="Oval 157"/>
          <p:cNvSpPr>
            <a:spLocks noChangeArrowheads="1"/>
          </p:cNvSpPr>
          <p:nvPr/>
        </p:nvSpPr>
        <p:spPr bwMode="auto">
          <a:xfrm>
            <a:off x="3414713" y="53038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78" name="Oval 158"/>
          <p:cNvSpPr>
            <a:spLocks noChangeArrowheads="1"/>
          </p:cNvSpPr>
          <p:nvPr/>
        </p:nvSpPr>
        <p:spPr bwMode="auto">
          <a:xfrm>
            <a:off x="3262313" y="5075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79" name="Oval 159"/>
          <p:cNvSpPr>
            <a:spLocks noChangeArrowheads="1"/>
          </p:cNvSpPr>
          <p:nvPr/>
        </p:nvSpPr>
        <p:spPr bwMode="auto">
          <a:xfrm>
            <a:off x="3414713" y="5075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80" name="Oval 160"/>
          <p:cNvSpPr>
            <a:spLocks noChangeArrowheads="1"/>
          </p:cNvSpPr>
          <p:nvPr/>
        </p:nvSpPr>
        <p:spPr bwMode="auto">
          <a:xfrm>
            <a:off x="3262313" y="4846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81" name="Oval 161"/>
          <p:cNvSpPr>
            <a:spLocks noChangeArrowheads="1"/>
          </p:cNvSpPr>
          <p:nvPr/>
        </p:nvSpPr>
        <p:spPr bwMode="auto">
          <a:xfrm>
            <a:off x="3414713" y="4846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82" name="Oval 162"/>
          <p:cNvSpPr>
            <a:spLocks noChangeArrowheads="1"/>
          </p:cNvSpPr>
          <p:nvPr/>
        </p:nvSpPr>
        <p:spPr bwMode="auto">
          <a:xfrm>
            <a:off x="3262313" y="4618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83" name="Oval 163"/>
          <p:cNvSpPr>
            <a:spLocks noChangeArrowheads="1"/>
          </p:cNvSpPr>
          <p:nvPr/>
        </p:nvSpPr>
        <p:spPr bwMode="auto">
          <a:xfrm>
            <a:off x="3414713" y="4618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84" name="Oval 164"/>
          <p:cNvSpPr>
            <a:spLocks noChangeArrowheads="1"/>
          </p:cNvSpPr>
          <p:nvPr/>
        </p:nvSpPr>
        <p:spPr bwMode="auto">
          <a:xfrm>
            <a:off x="3262313" y="43894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85" name="Oval 165"/>
          <p:cNvSpPr>
            <a:spLocks noChangeArrowheads="1"/>
          </p:cNvSpPr>
          <p:nvPr/>
        </p:nvSpPr>
        <p:spPr bwMode="auto">
          <a:xfrm>
            <a:off x="3414713" y="43894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86" name="Oval 166"/>
          <p:cNvSpPr>
            <a:spLocks noChangeArrowheads="1"/>
          </p:cNvSpPr>
          <p:nvPr/>
        </p:nvSpPr>
        <p:spPr bwMode="auto">
          <a:xfrm>
            <a:off x="2805113" y="6218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87" name="Oval 167"/>
          <p:cNvSpPr>
            <a:spLocks noChangeArrowheads="1"/>
          </p:cNvSpPr>
          <p:nvPr/>
        </p:nvSpPr>
        <p:spPr bwMode="auto">
          <a:xfrm>
            <a:off x="2957513" y="6218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88" name="Oval 168"/>
          <p:cNvSpPr>
            <a:spLocks noChangeArrowheads="1"/>
          </p:cNvSpPr>
          <p:nvPr/>
        </p:nvSpPr>
        <p:spPr bwMode="auto">
          <a:xfrm>
            <a:off x="2805113" y="5989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89" name="Oval 169"/>
          <p:cNvSpPr>
            <a:spLocks noChangeArrowheads="1"/>
          </p:cNvSpPr>
          <p:nvPr/>
        </p:nvSpPr>
        <p:spPr bwMode="auto">
          <a:xfrm>
            <a:off x="2957513" y="5989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90" name="Oval 170"/>
          <p:cNvSpPr>
            <a:spLocks noChangeArrowheads="1"/>
          </p:cNvSpPr>
          <p:nvPr/>
        </p:nvSpPr>
        <p:spPr bwMode="auto">
          <a:xfrm>
            <a:off x="2805113" y="5761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91" name="Oval 171"/>
          <p:cNvSpPr>
            <a:spLocks noChangeArrowheads="1"/>
          </p:cNvSpPr>
          <p:nvPr/>
        </p:nvSpPr>
        <p:spPr bwMode="auto">
          <a:xfrm>
            <a:off x="2957513" y="5761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92" name="Oval 172"/>
          <p:cNvSpPr>
            <a:spLocks noChangeArrowheads="1"/>
          </p:cNvSpPr>
          <p:nvPr/>
        </p:nvSpPr>
        <p:spPr bwMode="auto">
          <a:xfrm>
            <a:off x="2805113" y="55324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93" name="Oval 173"/>
          <p:cNvSpPr>
            <a:spLocks noChangeArrowheads="1"/>
          </p:cNvSpPr>
          <p:nvPr/>
        </p:nvSpPr>
        <p:spPr bwMode="auto">
          <a:xfrm>
            <a:off x="2957513" y="55324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94" name="Oval 174"/>
          <p:cNvSpPr>
            <a:spLocks noChangeArrowheads="1"/>
          </p:cNvSpPr>
          <p:nvPr/>
        </p:nvSpPr>
        <p:spPr bwMode="auto">
          <a:xfrm>
            <a:off x="2805113" y="53038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95" name="Oval 175"/>
          <p:cNvSpPr>
            <a:spLocks noChangeArrowheads="1"/>
          </p:cNvSpPr>
          <p:nvPr/>
        </p:nvSpPr>
        <p:spPr bwMode="auto">
          <a:xfrm>
            <a:off x="2957513" y="53038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96" name="Oval 176"/>
          <p:cNvSpPr>
            <a:spLocks noChangeArrowheads="1"/>
          </p:cNvSpPr>
          <p:nvPr/>
        </p:nvSpPr>
        <p:spPr bwMode="auto">
          <a:xfrm>
            <a:off x="2805113" y="5075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97" name="Oval 177"/>
          <p:cNvSpPr>
            <a:spLocks noChangeArrowheads="1"/>
          </p:cNvSpPr>
          <p:nvPr/>
        </p:nvSpPr>
        <p:spPr bwMode="auto">
          <a:xfrm>
            <a:off x="2957513" y="5075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98" name="Oval 178"/>
          <p:cNvSpPr>
            <a:spLocks noChangeArrowheads="1"/>
          </p:cNvSpPr>
          <p:nvPr/>
        </p:nvSpPr>
        <p:spPr bwMode="auto">
          <a:xfrm>
            <a:off x="2805113" y="4846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99" name="Oval 179"/>
          <p:cNvSpPr>
            <a:spLocks noChangeArrowheads="1"/>
          </p:cNvSpPr>
          <p:nvPr/>
        </p:nvSpPr>
        <p:spPr bwMode="auto">
          <a:xfrm>
            <a:off x="2957513" y="4846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00" name="Oval 180"/>
          <p:cNvSpPr>
            <a:spLocks noChangeArrowheads="1"/>
          </p:cNvSpPr>
          <p:nvPr/>
        </p:nvSpPr>
        <p:spPr bwMode="auto">
          <a:xfrm>
            <a:off x="2805113" y="4618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01" name="Oval 181"/>
          <p:cNvSpPr>
            <a:spLocks noChangeArrowheads="1"/>
          </p:cNvSpPr>
          <p:nvPr/>
        </p:nvSpPr>
        <p:spPr bwMode="auto">
          <a:xfrm>
            <a:off x="2957513" y="4618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02" name="Oval 182"/>
          <p:cNvSpPr>
            <a:spLocks noChangeArrowheads="1"/>
          </p:cNvSpPr>
          <p:nvPr/>
        </p:nvSpPr>
        <p:spPr bwMode="auto">
          <a:xfrm>
            <a:off x="2805113" y="43894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03" name="Oval 183"/>
          <p:cNvSpPr>
            <a:spLocks noChangeArrowheads="1"/>
          </p:cNvSpPr>
          <p:nvPr/>
        </p:nvSpPr>
        <p:spPr bwMode="auto">
          <a:xfrm>
            <a:off x="2957513" y="43894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04" name="Text Box 184"/>
          <p:cNvSpPr txBox="1">
            <a:spLocks noChangeArrowheads="1"/>
          </p:cNvSpPr>
          <p:nvPr/>
        </p:nvSpPr>
        <p:spPr bwMode="auto">
          <a:xfrm>
            <a:off x="2805113" y="636587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  <a:r>
              <a:rPr lang="en-US">
                <a:solidFill>
                  <a:schemeClr val="bg1"/>
                </a:solidFill>
              </a:rPr>
              <a:t>AA </a:t>
            </a:r>
            <a:endParaRPr lang="en-US" sz="2400" baseline="-25000">
              <a:solidFill>
                <a:schemeClr val="bg1"/>
              </a:solidFill>
              <a:latin typeface="Times New Roman" pitchFamily="18" charset="0"/>
              <a:cs typeface="Times New Roman (Hebrew)" charset="-79"/>
            </a:endParaRPr>
          </a:p>
        </p:txBody>
      </p:sp>
      <p:sp>
        <p:nvSpPr>
          <p:cNvPr id="5305" name="Text Box 185"/>
          <p:cNvSpPr txBox="1">
            <a:spLocks noChangeArrowheads="1"/>
          </p:cNvSpPr>
          <p:nvPr/>
        </p:nvSpPr>
        <p:spPr bwMode="auto">
          <a:xfrm>
            <a:off x="4338638" y="6365875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   </a:t>
            </a:r>
            <a:r>
              <a:rPr lang="en-US">
                <a:solidFill>
                  <a:schemeClr val="bg1"/>
                </a:solidFill>
              </a:rPr>
              <a:t>Aa</a:t>
            </a:r>
          </a:p>
        </p:txBody>
      </p:sp>
      <p:sp>
        <p:nvSpPr>
          <p:cNvPr id="5306" name="Text Box 186"/>
          <p:cNvSpPr txBox="1">
            <a:spLocks noChangeArrowheads="1"/>
          </p:cNvSpPr>
          <p:nvPr/>
        </p:nvSpPr>
        <p:spPr bwMode="auto">
          <a:xfrm>
            <a:off x="5548313" y="6365875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   </a:t>
            </a:r>
            <a:r>
              <a:rPr lang="en-US">
                <a:solidFill>
                  <a:schemeClr val="bg1"/>
                </a:solidFill>
              </a:rPr>
              <a:t>aa</a:t>
            </a:r>
          </a:p>
        </p:txBody>
      </p:sp>
      <p:sp>
        <p:nvSpPr>
          <p:cNvPr id="5307" name="Text Box 187"/>
          <p:cNvSpPr txBox="1">
            <a:spLocks noChangeArrowheads="1"/>
          </p:cNvSpPr>
          <p:nvPr/>
        </p:nvSpPr>
        <p:spPr bwMode="auto">
          <a:xfrm>
            <a:off x="6164263" y="1503363"/>
            <a:ext cx="2433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 Non in equilibrio</a:t>
            </a:r>
          </a:p>
        </p:txBody>
      </p:sp>
      <p:sp>
        <p:nvSpPr>
          <p:cNvPr id="5308" name="Text Box 188"/>
          <p:cNvSpPr txBox="1">
            <a:spLocks noChangeArrowheads="1"/>
          </p:cNvSpPr>
          <p:nvPr/>
        </p:nvSpPr>
        <p:spPr bwMode="auto">
          <a:xfrm>
            <a:off x="2493963" y="1947863"/>
            <a:ext cx="626325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 (Hebrew)" charset="-79"/>
              </a:rPr>
              <a:t>				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AA</a:t>
            </a:r>
            <a:r>
              <a:rPr lang="en-US" sz="2400" baseline="-25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	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Aa	  aa</a:t>
            </a:r>
          </a:p>
          <a:p>
            <a:r>
              <a:rPr lang="en-US" sz="2400" dirty="0">
                <a:latin typeface="Times New Roman" pitchFamily="18" charset="0"/>
                <a:cs typeface="Times New Roman (Hebrew)" charset="-79"/>
              </a:rPr>
              <a:t>				 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0.6	   0	  0.4</a:t>
            </a:r>
          </a:p>
          <a:p>
            <a:r>
              <a:rPr lang="en-US" sz="2400" dirty="0">
                <a:latin typeface="Times New Roman" pitchFamily="18" charset="0"/>
                <a:cs typeface="Times New Roman (Hebrew)" charset="-79"/>
              </a:rPr>
              <a:t>				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p = 0.6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				q = 0.4</a:t>
            </a:r>
          </a:p>
        </p:txBody>
      </p:sp>
      <p:sp>
        <p:nvSpPr>
          <p:cNvPr id="5309" name="Oval 189"/>
          <p:cNvSpPr>
            <a:spLocks noChangeArrowheads="1"/>
          </p:cNvSpPr>
          <p:nvPr/>
        </p:nvSpPr>
        <p:spPr bwMode="auto">
          <a:xfrm>
            <a:off x="3621088" y="27463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10" name="Oval 190"/>
          <p:cNvSpPr>
            <a:spLocks noChangeArrowheads="1"/>
          </p:cNvSpPr>
          <p:nvPr/>
        </p:nvSpPr>
        <p:spPr bwMode="auto">
          <a:xfrm>
            <a:off x="3783013" y="27463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11" name="Oval 191"/>
          <p:cNvSpPr>
            <a:spLocks noChangeArrowheads="1"/>
          </p:cNvSpPr>
          <p:nvPr/>
        </p:nvSpPr>
        <p:spPr bwMode="auto">
          <a:xfrm>
            <a:off x="4230688" y="27463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12" name="Oval 192"/>
          <p:cNvSpPr>
            <a:spLocks noChangeArrowheads="1"/>
          </p:cNvSpPr>
          <p:nvPr/>
        </p:nvSpPr>
        <p:spPr bwMode="auto">
          <a:xfrm>
            <a:off x="4392613" y="27463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13" name="Oval 193"/>
          <p:cNvSpPr>
            <a:spLocks noChangeArrowheads="1"/>
          </p:cNvSpPr>
          <p:nvPr/>
        </p:nvSpPr>
        <p:spPr bwMode="auto">
          <a:xfrm>
            <a:off x="3621088" y="2936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14" name="Oval 194"/>
          <p:cNvSpPr>
            <a:spLocks noChangeArrowheads="1"/>
          </p:cNvSpPr>
          <p:nvPr/>
        </p:nvSpPr>
        <p:spPr bwMode="auto">
          <a:xfrm>
            <a:off x="3783013" y="2936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15" name="Oval 195"/>
          <p:cNvSpPr>
            <a:spLocks noChangeArrowheads="1"/>
          </p:cNvSpPr>
          <p:nvPr/>
        </p:nvSpPr>
        <p:spPr bwMode="auto">
          <a:xfrm>
            <a:off x="4230688" y="2936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16" name="Oval 196"/>
          <p:cNvSpPr>
            <a:spLocks noChangeArrowheads="1"/>
          </p:cNvSpPr>
          <p:nvPr/>
        </p:nvSpPr>
        <p:spPr bwMode="auto">
          <a:xfrm>
            <a:off x="4392613" y="2936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17" name="Oval 197"/>
          <p:cNvSpPr>
            <a:spLocks noChangeArrowheads="1"/>
          </p:cNvSpPr>
          <p:nvPr/>
        </p:nvSpPr>
        <p:spPr bwMode="auto">
          <a:xfrm>
            <a:off x="4840288" y="27463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18" name="Oval 198"/>
          <p:cNvSpPr>
            <a:spLocks noChangeArrowheads="1"/>
          </p:cNvSpPr>
          <p:nvPr/>
        </p:nvSpPr>
        <p:spPr bwMode="auto">
          <a:xfrm>
            <a:off x="5002213" y="27463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19" name="Oval 199"/>
          <p:cNvSpPr>
            <a:spLocks noChangeArrowheads="1"/>
          </p:cNvSpPr>
          <p:nvPr/>
        </p:nvSpPr>
        <p:spPr bwMode="auto">
          <a:xfrm>
            <a:off x="5449888" y="27463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0" name="Oval 200"/>
          <p:cNvSpPr>
            <a:spLocks noChangeArrowheads="1"/>
          </p:cNvSpPr>
          <p:nvPr/>
        </p:nvSpPr>
        <p:spPr bwMode="auto">
          <a:xfrm>
            <a:off x="5611813" y="27463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1" name="Oval 201"/>
          <p:cNvSpPr>
            <a:spLocks noChangeArrowheads="1"/>
          </p:cNvSpPr>
          <p:nvPr/>
        </p:nvSpPr>
        <p:spPr bwMode="auto">
          <a:xfrm>
            <a:off x="4840288" y="29368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2" name="Oval 202"/>
          <p:cNvSpPr>
            <a:spLocks noChangeArrowheads="1"/>
          </p:cNvSpPr>
          <p:nvPr/>
        </p:nvSpPr>
        <p:spPr bwMode="auto">
          <a:xfrm>
            <a:off x="5002213" y="29368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3" name="Oval 203"/>
          <p:cNvSpPr>
            <a:spLocks noChangeArrowheads="1"/>
          </p:cNvSpPr>
          <p:nvPr/>
        </p:nvSpPr>
        <p:spPr bwMode="auto">
          <a:xfrm>
            <a:off x="5449888" y="29368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4" name="Oval 204"/>
          <p:cNvSpPr>
            <a:spLocks noChangeArrowheads="1"/>
          </p:cNvSpPr>
          <p:nvPr/>
        </p:nvSpPr>
        <p:spPr bwMode="auto">
          <a:xfrm>
            <a:off x="5611813" y="29368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5" name="Oval 205"/>
          <p:cNvSpPr>
            <a:spLocks noChangeArrowheads="1"/>
          </p:cNvSpPr>
          <p:nvPr/>
        </p:nvSpPr>
        <p:spPr bwMode="auto">
          <a:xfrm>
            <a:off x="3011488" y="27463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6" name="Oval 206"/>
          <p:cNvSpPr>
            <a:spLocks noChangeArrowheads="1"/>
          </p:cNvSpPr>
          <p:nvPr/>
        </p:nvSpPr>
        <p:spPr bwMode="auto">
          <a:xfrm>
            <a:off x="3173413" y="27463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7" name="Oval 207"/>
          <p:cNvSpPr>
            <a:spLocks noChangeArrowheads="1"/>
          </p:cNvSpPr>
          <p:nvPr/>
        </p:nvSpPr>
        <p:spPr bwMode="auto">
          <a:xfrm>
            <a:off x="3011488" y="2936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8" name="Oval 208"/>
          <p:cNvSpPr>
            <a:spLocks noChangeArrowheads="1"/>
          </p:cNvSpPr>
          <p:nvPr/>
        </p:nvSpPr>
        <p:spPr bwMode="auto">
          <a:xfrm>
            <a:off x="3173413" y="2936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9" name="Text Box 209"/>
          <p:cNvSpPr txBox="1">
            <a:spLocks noChangeArrowheads="1"/>
          </p:cNvSpPr>
          <p:nvPr/>
        </p:nvSpPr>
        <p:spPr bwMode="auto">
          <a:xfrm>
            <a:off x="2699792" y="4221088"/>
            <a:ext cx="62039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 (Hebrew)" charset="-79"/>
              </a:rPr>
              <a:t>				    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In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equilibrio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 (Hebrew)" charset="-79"/>
            </a:endParaRPr>
          </a:p>
          <a:p>
            <a:r>
              <a:rPr lang="en-US" sz="2400" dirty="0">
                <a:latin typeface="Times New Roman" pitchFamily="18" charset="0"/>
                <a:cs typeface="Times New Roman (Hebrew)" charset="-79"/>
              </a:rPr>
              <a:t>				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AA</a:t>
            </a:r>
            <a:r>
              <a:rPr lang="en-US" sz="2400" baseline="-25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	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Aa	 </a:t>
            </a:r>
            <a:r>
              <a:rPr lang="en-US" dirty="0">
                <a:solidFill>
                  <a:schemeClr val="bg1"/>
                </a:solidFill>
              </a:rPr>
              <a:t>aa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 (Hebrew)" charset="-79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				0.36	0.48	0.16</a:t>
            </a:r>
          </a:p>
        </p:txBody>
      </p:sp>
      <p:sp>
        <p:nvSpPr>
          <p:cNvPr id="5330" name="Text Box 210"/>
          <p:cNvSpPr txBox="1">
            <a:spLocks noChangeArrowheads="1"/>
          </p:cNvSpPr>
          <p:nvPr/>
        </p:nvSpPr>
        <p:spPr bwMode="auto">
          <a:xfrm>
            <a:off x="4465638" y="3432175"/>
            <a:ext cx="3084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Generazione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successiva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 (Hebrew)" charset="-79"/>
            </a:endParaRPr>
          </a:p>
        </p:txBody>
      </p:sp>
      <p:sp>
        <p:nvSpPr>
          <p:cNvPr id="5331" name="Text Box 211"/>
          <p:cNvSpPr txBox="1">
            <a:spLocks noChangeArrowheads="1"/>
          </p:cNvSpPr>
          <p:nvPr/>
        </p:nvSpPr>
        <p:spPr bwMode="auto">
          <a:xfrm>
            <a:off x="6588224" y="5373216"/>
            <a:ext cx="2146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Tahoma" pitchFamily="34" charset="0"/>
              </a:rPr>
              <a:t>p</a:t>
            </a:r>
            <a:r>
              <a:rPr lang="it-IT" b="1" baseline="30000" dirty="0">
                <a:solidFill>
                  <a:schemeClr val="bg1"/>
                </a:solidFill>
                <a:latin typeface="Tahoma" pitchFamily="34" charset="0"/>
              </a:rPr>
              <a:t>2          </a:t>
            </a:r>
            <a:r>
              <a:rPr lang="it-IT" b="1" dirty="0">
                <a:solidFill>
                  <a:schemeClr val="bg1"/>
                </a:solidFill>
                <a:latin typeface="Tahoma" pitchFamily="34" charset="0"/>
              </a:rPr>
              <a:t>2pq         q</a:t>
            </a:r>
            <a:r>
              <a:rPr lang="it-IT" b="1" baseline="30000" dirty="0">
                <a:solidFill>
                  <a:schemeClr val="bg1"/>
                </a:solidFill>
                <a:latin typeface="Tahoma" pitchFamily="34" charset="0"/>
              </a:rPr>
              <a:t>2</a:t>
            </a:r>
          </a:p>
        </p:txBody>
      </p:sp>
      <p:sp>
        <p:nvSpPr>
          <p:cNvPr id="212" name="Text Box 188"/>
          <p:cNvSpPr txBox="1">
            <a:spLocks noChangeArrowheads="1"/>
          </p:cNvSpPr>
          <p:nvPr/>
        </p:nvSpPr>
        <p:spPr bwMode="auto">
          <a:xfrm>
            <a:off x="6300192" y="5877272"/>
            <a:ext cx="171927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p = 0.6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q = 0.4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52400"/>
            <a:ext cx="7772400" cy="533400"/>
          </a:xfrm>
        </p:spPr>
        <p:txBody>
          <a:bodyPr anchor="ctr"/>
          <a:lstStyle/>
          <a:p>
            <a:r>
              <a:rPr lang="it-IT" altLang="it-IT" sz="2000"/>
              <a:t>SUDDIVIONE DELLA POPOLAZIONE – EFFETTO WHALUND</a:t>
            </a:r>
            <a:r>
              <a:rPr lang="it-IT" altLang="it-IT" sz="320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143000"/>
            <a:ext cx="8686800" cy="5715000"/>
          </a:xfrm>
        </p:spPr>
        <p:txBody>
          <a:bodyPr/>
          <a:lstStyle/>
          <a:p>
            <a:endParaRPr lang="it-IT" altLang="it-IT"/>
          </a:p>
        </p:txBody>
      </p:sp>
      <p:graphicFrame>
        <p:nvGraphicFramePr>
          <p:cNvPr id="3266" name="Group 194"/>
          <p:cNvGraphicFramePr>
            <a:graphicFrameLocks noGrp="1"/>
          </p:cNvGraphicFramePr>
          <p:nvPr/>
        </p:nvGraphicFramePr>
        <p:xfrm>
          <a:off x="533400" y="762000"/>
          <a:ext cx="7010400" cy="5594351"/>
        </p:xfrm>
        <a:graphic>
          <a:graphicData uri="http://schemas.openxmlformats.org/drawingml/2006/table">
            <a:tbl>
              <a:tblPr/>
              <a:tblGrid>
                <a:gridCol w="2114550">
                  <a:extLst>
                    <a:ext uri="{9D8B030D-6E8A-4147-A177-3AD203B41FA5}">
                      <a16:colId xmlns:a16="http://schemas.microsoft.com/office/drawing/2014/main" val="2990913247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981961734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1220468651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365737053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304248029"/>
                    </a:ext>
                  </a:extLst>
                </a:gridCol>
              </a:tblGrid>
              <a:tr h="595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GENOTIPI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Pop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Pop1+2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063537"/>
                  </a:ext>
                </a:extLst>
              </a:tr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OSSERVATI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ATTESI H-W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788730"/>
                  </a:ext>
                </a:extLst>
              </a:tr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Freq. AA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kumimoji="0" lang="it-IT" altLang="it-IT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it-IT" altLang="it-IT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kumimoji="0" lang="it-IT" altLang="it-IT" sz="20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(p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kumimoji="0" lang="it-IT" altLang="it-IT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+p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it-IT" altLang="it-IT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)/2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333315"/>
                  </a:ext>
                </a:extLst>
              </a:tr>
              <a:tr h="595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Freq Aa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2p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2p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+p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441522"/>
                  </a:ext>
                </a:extLst>
              </a:tr>
              <a:tr h="596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Freq aa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kumimoji="0" lang="it-IT" altLang="it-IT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it-IT" altLang="it-IT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kumimoji="0" lang="it-IT" altLang="it-IT" sz="20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(q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kumimoji="0" lang="it-IT" altLang="it-IT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+q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it-IT" altLang="it-IT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)/2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972326"/>
                  </a:ext>
                </a:extLst>
              </a:tr>
              <a:tr h="595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ALLELI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958188"/>
                  </a:ext>
                </a:extLst>
              </a:tr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Freq 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(p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+p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)/2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------------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9013"/>
                  </a:ext>
                </a:extLst>
              </a:tr>
              <a:tr h="595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Freq 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(q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+q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)/2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=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------------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403073"/>
                  </a:ext>
                </a:extLst>
              </a:tr>
            </a:tbl>
          </a:graphicData>
        </a:graphic>
      </p:graphicFrame>
      <p:pic>
        <p:nvPicPr>
          <p:cNvPr id="3256" name="Picture 1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057400"/>
            <a:ext cx="40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60" name="Picture 1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05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61" name="Picture 18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19400"/>
            <a:ext cx="7620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62" name="Picture 19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181600"/>
            <a:ext cx="27463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63" name="Picture 19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019800"/>
            <a:ext cx="1905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65" name="Text Box 193"/>
          <p:cNvSpPr txBox="1">
            <a:spLocks noChangeArrowheads="1"/>
          </p:cNvSpPr>
          <p:nvPr/>
        </p:nvSpPr>
        <p:spPr bwMode="auto">
          <a:xfrm>
            <a:off x="685800" y="6491288"/>
            <a:ext cx="791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 assume per semplicità che la Pop1 e la Pop 2 abbiano stessa dimensione</a:t>
            </a:r>
          </a:p>
        </p:txBody>
      </p:sp>
    </p:spTree>
    <p:extLst>
      <p:ext uri="{BB962C8B-B14F-4D97-AF65-F5344CB8AC3E}">
        <p14:creationId xmlns:p14="http://schemas.microsoft.com/office/powerpoint/2010/main" val="174061548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52400"/>
            <a:ext cx="7772400" cy="533400"/>
          </a:xfrm>
        </p:spPr>
        <p:txBody>
          <a:bodyPr anchor="ctr"/>
          <a:lstStyle/>
          <a:p>
            <a:r>
              <a:rPr lang="it-IT" altLang="it-IT" sz="2000" dirty="0"/>
              <a:t>Varianza </a:t>
            </a:r>
            <a:endParaRPr lang="it-IT" altLang="it-IT" sz="32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692696"/>
            <a:ext cx="2736304" cy="148187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995936" y="2393192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Equivalente a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7" y="4476750"/>
            <a:ext cx="4191000" cy="2381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2591780" y="2989762"/>
                <a:ext cx="3816424" cy="8645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it-IT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kumimoji="0" lang="it-IT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0" lang="it-IT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0" lang="it-IT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kumimoji="0" lang="it-IT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it-IT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kumimoji="0" lang="it-IT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kumimoji="0" lang="it-IT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den>
                      </m:f>
                      <m:r>
                        <a:rPr kumimoji="0" lang="it-IT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p>
                        <m:sSupPr>
                          <m:ctrlPr>
                            <a:rPr kumimoji="0" lang="it-IT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kumimoji="0" lang="it-IT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it-IT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</m:acc>
                        </m:e>
                        <m:sup>
                          <m:r>
                            <a:rPr kumimoji="0" lang="it-IT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it-IT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780" y="2989762"/>
                <a:ext cx="3816424" cy="8645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sellaDiTesto 1"/>
          <p:cNvSpPr txBox="1"/>
          <p:nvPr/>
        </p:nvSpPr>
        <p:spPr>
          <a:xfrm>
            <a:off x="2164817" y="4062262"/>
            <a:ext cx="449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Media dei quadrati – quadrato della media</a:t>
            </a:r>
          </a:p>
        </p:txBody>
      </p:sp>
    </p:spTree>
    <p:extLst>
      <p:ext uri="{BB962C8B-B14F-4D97-AF65-F5344CB8AC3E}">
        <p14:creationId xmlns:p14="http://schemas.microsoft.com/office/powerpoint/2010/main" val="173160167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52400"/>
            <a:ext cx="7772400" cy="533400"/>
          </a:xfrm>
        </p:spPr>
        <p:txBody>
          <a:bodyPr anchor="ctr"/>
          <a:lstStyle/>
          <a:p>
            <a:r>
              <a:rPr lang="it-IT" altLang="it-IT" sz="2000"/>
              <a:t>SUDDIVIONE DELLA POPOLAZIONE – EFFETTO WHALUND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" y="863600"/>
            <a:ext cx="8686800" cy="1600200"/>
          </a:xfrm>
        </p:spPr>
        <p:txBody>
          <a:bodyPr/>
          <a:lstStyle/>
          <a:p>
            <a:r>
              <a:rPr lang="it-IT" altLang="it-IT" sz="1800" dirty="0"/>
              <a:t>Aumento della frequenza degli omozigoti per effetto della suddivisione</a:t>
            </a:r>
          </a:p>
          <a:p>
            <a:r>
              <a:rPr lang="it-IT" altLang="it-IT" dirty="0"/>
              <a:t>Genotipi omozigoti osservati – attesi H-W</a:t>
            </a:r>
          </a:p>
          <a:p>
            <a:endParaRPr lang="it-IT" altLang="it-IT" dirty="0"/>
          </a:p>
          <a:p>
            <a:endParaRPr lang="it-IT" altLang="it-IT" dirty="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65125" y="3541713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Freq AA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81000" y="4495800"/>
            <a:ext cx="971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Freq aa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81000" y="5562600"/>
            <a:ext cx="996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Freq Aa</a:t>
            </a: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338762"/>
            <a:ext cx="335280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81175"/>
            <a:ext cx="34290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71" y="3293269"/>
            <a:ext cx="30480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267200"/>
            <a:ext cx="4953000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15" name="WordArt 19"/>
          <p:cNvSpPr>
            <a:spLocks noChangeArrowheads="1" noChangeShapeType="1" noTextEdit="1"/>
          </p:cNvSpPr>
          <p:nvPr/>
        </p:nvSpPr>
        <p:spPr bwMode="auto">
          <a:xfrm>
            <a:off x="6134100" y="2601912"/>
            <a:ext cx="2705100" cy="2762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0" cap="none" spc="0" normalizeH="0" baseline="0" noProof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La varianza è sempre positiva</a:t>
            </a:r>
          </a:p>
        </p:txBody>
      </p:sp>
      <p:sp>
        <p:nvSpPr>
          <p:cNvPr id="2" name="Rettangolo 1"/>
          <p:cNvSpPr/>
          <p:nvPr/>
        </p:nvSpPr>
        <p:spPr>
          <a:xfrm>
            <a:off x="4572000" y="5373216"/>
            <a:ext cx="288032" cy="167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66594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52400"/>
            <a:ext cx="7772400" cy="533400"/>
          </a:xfrm>
        </p:spPr>
        <p:txBody>
          <a:bodyPr anchor="ctr"/>
          <a:lstStyle/>
          <a:p>
            <a:r>
              <a:rPr lang="it-IT" altLang="it-IT" sz="2000"/>
              <a:t>SUDDIVIONE DELLA POPOLAZIONE – EFFETTO WHALUND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762000"/>
            <a:ext cx="8686800" cy="5943600"/>
          </a:xfrm>
        </p:spPr>
        <p:txBody>
          <a:bodyPr/>
          <a:lstStyle/>
          <a:p>
            <a:r>
              <a:rPr lang="it-IT" altLang="it-IT" dirty="0"/>
              <a:t>La riduzione di </a:t>
            </a:r>
            <a:r>
              <a:rPr lang="it-IT" altLang="it-IT" dirty="0" err="1"/>
              <a:t>eterozigosità</a:t>
            </a:r>
            <a:r>
              <a:rPr lang="it-IT" altLang="it-IT" dirty="0"/>
              <a:t> può essere quantificata in modo analogo a quanto visto per l’</a:t>
            </a:r>
            <a:r>
              <a:rPr lang="it-IT" altLang="it-IT" dirty="0" err="1"/>
              <a:t>inbreeding</a:t>
            </a:r>
            <a:endParaRPr lang="it-IT" altLang="it-IT" dirty="0"/>
          </a:p>
          <a:p>
            <a:endParaRPr lang="it-IT" altLang="it-IT" dirty="0"/>
          </a:p>
          <a:p>
            <a:r>
              <a:rPr lang="it-IT" altLang="it-IT" dirty="0"/>
              <a:t>Riduzione frazionaria di </a:t>
            </a:r>
            <a:r>
              <a:rPr lang="it-IT" altLang="it-IT" dirty="0" err="1"/>
              <a:t>eterozigosità</a:t>
            </a:r>
            <a:r>
              <a:rPr lang="it-IT" altLang="it-IT" dirty="0"/>
              <a:t> = F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8458200" cy="113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81000" y="4572000"/>
            <a:ext cx="835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La riduzione di eterozigosità dovuta a suddivisione viene indicata con il simbolo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218113"/>
            <a:ext cx="1828800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6660232" y="3212976"/>
            <a:ext cx="28803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316416" y="3212976"/>
            <a:ext cx="28803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69512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828800"/>
            <a:ext cx="8686800" cy="4876800"/>
          </a:xfrm>
        </p:spPr>
        <p:txBody>
          <a:bodyPr/>
          <a:lstStyle/>
          <a:p>
            <a:r>
              <a:rPr lang="it-IT" altLang="it-IT" sz="2800" dirty="0"/>
              <a:t>L’indice di fissazione F</a:t>
            </a:r>
            <a:r>
              <a:rPr lang="it-IT" altLang="it-IT" sz="2800" baseline="-25000" dirty="0"/>
              <a:t>ST </a:t>
            </a:r>
            <a:r>
              <a:rPr lang="it-IT" altLang="it-IT" sz="2800" dirty="0"/>
              <a:t>può essere utilizzato per misurare la diversità inter-popolazioni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1828800" cy="163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55080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505200" y="609600"/>
            <a:ext cx="23971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MIGRAZIONE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28600" y="1128713"/>
            <a:ext cx="8763000" cy="600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None/>
              <a:tabLst/>
              <a:defRPr/>
            </a:pP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Spostamento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geografico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di un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gruppo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di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individui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appartenenti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ad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una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popolazione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ed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eventuale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unione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con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individui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di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un’altra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popolazione</a:t>
            </a:r>
            <a:endParaRPr kumimoji="0" lang="en-US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None/>
              <a:tabLst/>
              <a:defRPr/>
            </a:pPr>
            <a:endParaRPr kumimoji="0" lang="en-US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231775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None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FLUSSO GENICO</a:t>
            </a:r>
            <a:endParaRPr kumimoji="0" lang="en-US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None/>
              <a:tabLst/>
              <a:defRPr/>
            </a:pP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Introduzione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di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materiale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genetico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da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una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popolazione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in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un’altra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, come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conseguenza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di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fenomeni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di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migrazione</a:t>
            </a:r>
            <a:endParaRPr kumimoji="0" lang="en-US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231775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231775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None/>
              <a:tabLst/>
              <a:defRPr/>
            </a:pP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Può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esserci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migrazione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senza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che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vi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sia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flusso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genico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, se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gli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individui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della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popolazione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migrante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non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si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uniscono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con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gli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individui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della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popolazione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residente</a:t>
            </a:r>
            <a:endParaRPr kumimoji="0" lang="en-US" altLang="it-I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231775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31775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			</a:t>
            </a:r>
            <a:endParaRPr kumimoji="0" lang="en-US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31775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68673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505200" y="609600"/>
            <a:ext cx="26019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Flusso genico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68313" y="1341438"/>
            <a:ext cx="8199437" cy="55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it-I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None/>
              <a:tabLst/>
              <a:defRPr/>
            </a:pP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Il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flusso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genico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determina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:</a:t>
            </a:r>
          </a:p>
          <a:p>
            <a:pPr marL="231775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231775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1)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una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variazione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delle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frequenze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alleliche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e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genotipiche</a:t>
            </a:r>
            <a:endParaRPr kumimoji="0" lang="en-US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231775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231775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2)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l’eventuale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introduzione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di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nuovi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alleli</a:t>
            </a:r>
            <a:endParaRPr kumimoji="0" lang="en-US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231775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231775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3) un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aumento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medio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della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variabilità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all’interno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delle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popolazioni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(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maggiore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eterozigosità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oltre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che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eventuali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nuovi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alleli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)</a:t>
            </a:r>
          </a:p>
          <a:p>
            <a:pPr marL="231775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231775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4)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una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diminuzione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della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variabilità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tra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le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popolazioni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coinvolte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</a:p>
          <a:p>
            <a:pPr marL="231775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231775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4166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8"/>
          <p:cNvSpPr txBox="1">
            <a:spLocks noChangeArrowheads="1"/>
          </p:cNvSpPr>
          <p:nvPr/>
        </p:nvSpPr>
        <p:spPr bwMode="auto">
          <a:xfrm>
            <a:off x="1543050" y="304800"/>
            <a:ext cx="60690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 modello semplice: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Il modello di migrazione continente-isola</a:t>
            </a:r>
          </a:p>
        </p:txBody>
      </p:sp>
      <p:sp>
        <p:nvSpPr>
          <p:cNvPr id="20483" name="Text Box 9"/>
          <p:cNvSpPr txBox="1">
            <a:spLocks noChangeArrowheads="1"/>
          </p:cNvSpPr>
          <p:nvPr/>
        </p:nvSpPr>
        <p:spPr bwMode="auto">
          <a:xfrm>
            <a:off x="3352800" y="2209800"/>
            <a:ext cx="56388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30188" marR="0" lvl="0" indent="-2301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Gli alleli provenienti dal continente rappresentano una frazione apprezzabile del pool genico dell’isola.</a:t>
            </a:r>
          </a:p>
          <a:p>
            <a:pPr marL="230188" marR="0" lvl="0" indent="-2301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30188" marR="0" lvl="0" indent="-2301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Gli alleli provenienti dall’isola hanno un effetto negligibile sulle frequenze alleliche del continente</a:t>
            </a:r>
          </a:p>
        </p:txBody>
      </p:sp>
      <p:pic>
        <p:nvPicPr>
          <p:cNvPr id="2048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2833688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74772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579438" y="228600"/>
            <a:ext cx="79835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 migrazione nel modello continente-isola: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838200" y="952500"/>
            <a:ext cx="8154988" cy="540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0513" indent="-290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90513" marR="0" lvl="0" indent="-2905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sia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:</a:t>
            </a:r>
          </a:p>
          <a:p>
            <a:pPr marL="290513" marR="0" lvl="0" indent="-2905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p</a:t>
            </a:r>
            <a:r>
              <a:rPr kumimoji="0" lang="en-US" altLang="it-IT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=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Frequenza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dell’allele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nell’isola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</a:p>
          <a:p>
            <a:pPr marL="290513" marR="0" lvl="0" indent="-2905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p</a:t>
            </a:r>
            <a:r>
              <a:rPr kumimoji="0" lang="en-US" altLang="it-IT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C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=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Frequenza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dell’allele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nel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continente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</a:p>
          <a:p>
            <a:pPr marL="290513" marR="0" lvl="0" indent="-2905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m 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=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Proporzione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di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individui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(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alleli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)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dell’isola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provenienti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dal </a:t>
            </a:r>
          </a:p>
          <a:p>
            <a:pPr marL="290513" marR="0" lvl="0" indent="-2905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	     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continente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(ad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ogni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generazione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)</a:t>
            </a:r>
          </a:p>
          <a:p>
            <a:pPr marL="290513" marR="0" lvl="0" indent="-2905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1-m =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Proporzione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di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individui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(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alleli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)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residenti</a:t>
            </a:r>
            <a:endParaRPr kumimoji="0" lang="en-US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290513" marR="0" lvl="0" indent="-2905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Frequenza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di A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nell’isola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dopo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migrazione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:</a:t>
            </a:r>
          </a:p>
          <a:p>
            <a:pPr marL="290513" marR="0" lvl="0" indent="-2905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290513" marR="0" lvl="0" indent="-2905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	</a:t>
            </a:r>
            <a:r>
              <a:rPr kumimoji="0" lang="en-US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		p’ = (1-m)p + </a:t>
            </a:r>
            <a:r>
              <a:rPr kumimoji="0" lang="en-US" alt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mp</a:t>
            </a:r>
            <a:r>
              <a:rPr kumimoji="0" lang="en-US" altLang="it-IT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C</a:t>
            </a:r>
            <a:endParaRPr kumimoji="0" lang="en-US" altLang="it-IT" sz="20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290513" marR="0" lvl="0" indent="-2905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20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None/>
              <a:tabLst/>
              <a:defRPr/>
            </a:pP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Cambiamento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di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frequenza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allelica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nell’isola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in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una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generazione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:</a:t>
            </a:r>
          </a:p>
          <a:p>
            <a:pPr marL="290513" marR="0" lvl="0" indent="-2905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290513" marR="0" lvl="0" indent="-2905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		</a:t>
            </a:r>
            <a:r>
              <a:rPr kumimoji="0" lang="en-US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  <a:sym typeface="Symbol" panose="05050102010706020507" pitchFamily="18" charset="2"/>
              </a:rPr>
              <a:t>p = </a:t>
            </a:r>
            <a:r>
              <a:rPr kumimoji="0" lang="en-US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p’ - p = (1-m)p + </a:t>
            </a:r>
            <a:r>
              <a:rPr kumimoji="0" lang="en-US" alt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mp</a:t>
            </a:r>
            <a:r>
              <a:rPr kumimoji="0" lang="en-US" altLang="it-IT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C</a:t>
            </a:r>
            <a:r>
              <a:rPr kumimoji="0" lang="en-US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–p</a:t>
            </a:r>
            <a:r>
              <a:rPr kumimoji="0" lang="en-US" altLang="it-IT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= -m(p-</a:t>
            </a:r>
            <a:r>
              <a:rPr kumimoji="0" lang="en-US" alt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p</a:t>
            </a:r>
            <a:r>
              <a:rPr kumimoji="0" lang="en-US" altLang="it-IT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C</a:t>
            </a:r>
            <a:r>
              <a:rPr kumimoji="0" lang="en-US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)</a:t>
            </a:r>
          </a:p>
          <a:p>
            <a:pPr marL="290513" marR="0" lvl="0" indent="-2905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None/>
              <a:tabLst/>
              <a:defRPr/>
            </a:pP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All’equilibrio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  <a:sym typeface="Symbol" panose="05050102010706020507" pitchFamily="18" charset="2"/>
              </a:rPr>
              <a:t>p</a:t>
            </a:r>
            <a:r>
              <a:rPr kumimoji="0" lang="en-US" altLang="it-IT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  <a:sym typeface="Symbol" panose="05050102010706020507" pitchFamily="18" charset="2"/>
              </a:rPr>
              <a:t>= 0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			</a:t>
            </a:r>
            <a:r>
              <a:rPr kumimoji="0" lang="en-US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p = </a:t>
            </a:r>
            <a:r>
              <a:rPr kumimoji="0" lang="en-US" alt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p</a:t>
            </a:r>
            <a:r>
              <a:rPr kumimoji="0" lang="en-US" altLang="it-IT" sz="32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C</a:t>
            </a:r>
            <a:endParaRPr kumimoji="0" lang="en-US" altLang="it-IT" sz="32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334000" y="5709974"/>
            <a:ext cx="1676400" cy="6540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18459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79438" y="228600"/>
            <a:ext cx="79835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 migrazione nel modello continente-isola: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07988" y="762000"/>
            <a:ext cx="815498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0513" indent="-290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90513" marR="0" lvl="0" indent="-2905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20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Frequenza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di A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nell’isola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dopo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t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generazioni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di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migrazione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:</a:t>
            </a:r>
          </a:p>
          <a:p>
            <a:pPr marL="290513" marR="0" lvl="0" indent="-2905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20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290513" marR="0" lvl="0" indent="-2905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p</a:t>
            </a:r>
            <a:r>
              <a:rPr kumimoji="0" lang="en-US" altLang="it-IT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(t) </a:t>
            </a:r>
            <a:r>
              <a:rPr kumimoji="0" lang="en-US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= (1 - m)</a:t>
            </a:r>
            <a:r>
              <a:rPr kumimoji="0" lang="en-US" altLang="it-IT" sz="20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t</a:t>
            </a:r>
            <a:r>
              <a:rPr kumimoji="0" lang="en-US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(p</a:t>
            </a:r>
            <a:r>
              <a:rPr kumimoji="0" lang="en-US" altLang="it-IT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– </a:t>
            </a:r>
            <a:r>
              <a:rPr kumimoji="0" lang="en-US" alt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p</a:t>
            </a:r>
            <a:r>
              <a:rPr kumimoji="0" lang="en-US" altLang="it-IT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C</a:t>
            </a:r>
            <a:r>
              <a:rPr kumimoji="0" lang="en-US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) + </a:t>
            </a:r>
            <a:r>
              <a:rPr kumimoji="0" lang="en-US" alt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p</a:t>
            </a:r>
            <a:r>
              <a:rPr kumimoji="0" lang="en-US" altLang="it-IT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C</a:t>
            </a:r>
            <a:endParaRPr kumimoji="0" lang="en-US" altLang="it-IT" sz="20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290513" marR="0" lvl="0" indent="-2905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290513" marR="0" lvl="0" indent="-2905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290513" marR="0" lvl="0" indent="-2905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20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</p:txBody>
      </p:sp>
      <p:pic>
        <p:nvPicPr>
          <p:cNvPr id="22532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48084"/>
            <a:ext cx="7382148" cy="425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CasellaDiTesto 5"/>
          <p:cNvSpPr txBox="1">
            <a:spLocks noChangeArrowheads="1"/>
          </p:cNvSpPr>
          <p:nvPr/>
        </p:nvSpPr>
        <p:spPr bwMode="auto">
          <a:xfrm>
            <a:off x="6948264" y="3996605"/>
            <a:ext cx="885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 = 0,05</a:t>
            </a:r>
          </a:p>
        </p:txBody>
      </p:sp>
    </p:spTree>
    <p:extLst>
      <p:ext uri="{BB962C8B-B14F-4D97-AF65-F5344CB8AC3E}">
        <p14:creationId xmlns:p14="http://schemas.microsoft.com/office/powerpoint/2010/main" val="900621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H-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8800"/>
            <a:ext cx="6324600" cy="451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23528" y="457200"/>
            <a:ext cx="856895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Nell’uomo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, le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frequenze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genotipiche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delle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diverse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popolazioni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sono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molto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spesso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in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equilibrio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di Hardy-Weinberg o molto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vicine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all’equilibrio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 (Hebrew)" charset="-79"/>
            </a:endParaRPr>
          </a:p>
          <a:p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 (Hebrew)" charset="-79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835696" y="6453336"/>
            <a:ext cx="5302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 (Hebrew)" charset="-79"/>
              </a:rPr>
              <a:t>http://www.micro.utexas.edu/courses/levin/bio304/popgen/popgen.html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93725" y="320675"/>
            <a:ext cx="73580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Migrazione nel modello dell’arcipelago</a:t>
            </a:r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1033233" y="2074614"/>
            <a:ext cx="7620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2100033" y="1465014"/>
            <a:ext cx="7620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2176233" y="2836614"/>
            <a:ext cx="762000" cy="838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3243033" y="1998414"/>
            <a:ext cx="7620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1490433" y="2684214"/>
            <a:ext cx="990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V="1">
            <a:off x="1414233" y="1922214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H="1">
            <a:off x="2633433" y="2608014"/>
            <a:ext cx="9906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2557233" y="2150814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1719033" y="2531814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3995936" y="4077072"/>
            <a:ext cx="4721225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Il </a:t>
            </a:r>
            <a:r>
              <a:rPr kumimoji="0" lang="en-US" alt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tasso</a:t>
            </a:r>
            <a:r>
              <a:rPr kumimoji="0" lang="en-US" alt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di </a:t>
            </a:r>
            <a:r>
              <a:rPr kumimoji="0" lang="en-US" alt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migrazione</a:t>
            </a:r>
            <a:r>
              <a:rPr kumimoji="0" lang="en-US" alt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altLang="it-IT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  <a:r>
              <a:rPr kumimoji="0" lang="en-US" alt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è </a:t>
            </a:r>
            <a:r>
              <a:rPr kumimoji="0" lang="en-US" alt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uguale</a:t>
            </a:r>
            <a:r>
              <a:rPr kumimoji="0" lang="en-US" alt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tra</a:t>
            </a:r>
            <a:r>
              <a:rPr kumimoji="0" lang="en-US" alt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ciascuna</a:t>
            </a:r>
            <a:r>
              <a:rPr kumimoji="0" lang="en-US" alt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coppia</a:t>
            </a:r>
            <a:endParaRPr kumimoji="0" lang="en-US" altLang="it-IT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 </a:t>
            </a:r>
            <a:r>
              <a:rPr kumimoji="0" lang="en-US" alt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sottopopolazioni</a:t>
            </a:r>
            <a:endParaRPr kumimoji="0" lang="en-US" altLang="it-IT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65" name="Line 17"/>
          <p:cNvSpPr>
            <a:spLocks noChangeShapeType="1"/>
          </p:cNvSpPr>
          <p:nvPr/>
        </p:nvSpPr>
        <p:spPr bwMode="auto">
          <a:xfrm>
            <a:off x="2709633" y="1922214"/>
            <a:ext cx="838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66" name="Rectangle 24"/>
          <p:cNvSpPr>
            <a:spLocks noChangeArrowheads="1"/>
          </p:cNvSpPr>
          <p:nvPr/>
        </p:nvSpPr>
        <p:spPr bwMode="auto">
          <a:xfrm>
            <a:off x="2938233" y="2996952"/>
            <a:ext cx="522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23567" name="Rectangle 25"/>
          <p:cNvSpPr>
            <a:spLocks noChangeArrowheads="1"/>
          </p:cNvSpPr>
          <p:nvPr/>
        </p:nvSpPr>
        <p:spPr bwMode="auto">
          <a:xfrm>
            <a:off x="1109433" y="1617414"/>
            <a:ext cx="860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m</a:t>
            </a:r>
          </a:p>
        </p:txBody>
      </p:sp>
      <p:sp>
        <p:nvSpPr>
          <p:cNvPr id="23568" name="Rectangle 26"/>
          <p:cNvSpPr>
            <a:spLocks noChangeArrowheads="1"/>
          </p:cNvSpPr>
          <p:nvPr/>
        </p:nvSpPr>
        <p:spPr bwMode="auto">
          <a:xfrm>
            <a:off x="1490433" y="2989014"/>
            <a:ext cx="522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23569" name="Rectangle 27"/>
          <p:cNvSpPr>
            <a:spLocks noChangeArrowheads="1"/>
          </p:cNvSpPr>
          <p:nvPr/>
        </p:nvSpPr>
        <p:spPr bwMode="auto">
          <a:xfrm>
            <a:off x="1871433" y="2379414"/>
            <a:ext cx="522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23571" name="Rectangle 29"/>
          <p:cNvSpPr>
            <a:spLocks noChangeArrowheads="1"/>
          </p:cNvSpPr>
          <p:nvPr/>
        </p:nvSpPr>
        <p:spPr bwMode="auto">
          <a:xfrm>
            <a:off x="2938233" y="1465014"/>
            <a:ext cx="522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70731539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llelefreq1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" r="3200" b="8502"/>
          <a:stretch>
            <a:fillRect/>
          </a:stretch>
        </p:blipFill>
        <p:spPr bwMode="auto">
          <a:xfrm>
            <a:off x="1219200" y="228600"/>
            <a:ext cx="7696200" cy="429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971800" y="4648200"/>
            <a:ext cx="419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32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Time, </a:t>
            </a:r>
            <a:r>
              <a:rPr kumimoji="0" lang="en-US" altLang="it-IT" sz="3200" b="0" i="1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en-US" altLang="it-IT" sz="32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in generations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 rot="-5400000">
            <a:off x="-973931" y="2040732"/>
            <a:ext cx="3597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32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Allele frequency, </a:t>
            </a:r>
            <a:r>
              <a:rPr kumimoji="0" lang="en-US" altLang="it-IT" sz="3200" b="0" i="1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</a:t>
            </a:r>
            <a:r>
              <a:rPr kumimoji="0" lang="en-US" altLang="it-IT" sz="3200" b="0" i="1" u="none" strike="noStrike" kern="120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endParaRPr kumimoji="0" lang="en-US" altLang="it-IT" sz="32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422525" y="320675"/>
            <a:ext cx="4254500" cy="5794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32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Migration rate, </a:t>
            </a:r>
            <a:r>
              <a:rPr kumimoji="0" lang="en-US" altLang="it-IT" sz="3200" b="0" i="1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  <a:r>
              <a:rPr kumimoji="0" lang="en-US" altLang="it-IT" sz="32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0.1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038600" y="2743200"/>
            <a:ext cx="3368675" cy="12509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20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28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28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400800" y="1066800"/>
            <a:ext cx="2438400" cy="9461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Equilibrium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frequency = </a:t>
            </a:r>
            <a:r>
              <a:rPr kumimoji="0" lang="en-US" altLang="it-IT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</a:t>
            </a:r>
            <a:endParaRPr kumimoji="0" lang="en-US" altLang="it-IT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8534400" y="16002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521132" y="5597570"/>
            <a:ext cx="8686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All’equilibrio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tutte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le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popolazioni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avranno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la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stessa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frequenza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questa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sarà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pari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alla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media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delle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frequenze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iniziali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delle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popolazioni</a:t>
            </a:r>
            <a:endParaRPr kumimoji="0" lang="en-US" altLang="it-I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ttangolo arrotondato 1"/>
          <p:cNvSpPr/>
          <p:nvPr/>
        </p:nvSpPr>
        <p:spPr>
          <a:xfrm>
            <a:off x="6400800" y="979557"/>
            <a:ext cx="2514600" cy="115404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705436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47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024500"/>
              </p:ext>
            </p:extLst>
          </p:nvPr>
        </p:nvGraphicFramePr>
        <p:xfrm>
          <a:off x="467544" y="1361761"/>
          <a:ext cx="8331200" cy="5483220"/>
        </p:xfrm>
        <a:graphic>
          <a:graphicData uri="http://schemas.openxmlformats.org/drawingml/2006/table">
            <a:tbl>
              <a:tblPr/>
              <a:tblGrid>
                <a:gridCol w="2333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1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1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64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350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Forza evolutiva</a:t>
                      </a:r>
                    </a:p>
                  </a:txBody>
                  <a:tcPr marL="91437" marR="91437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Variabilità entro </a:t>
                      </a:r>
                      <a:r>
                        <a:rPr kumimoji="0" lang="it-IT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popolaz</a:t>
                      </a: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it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eterozigosità</a:t>
                      </a: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Variabilità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tra  </a:t>
                      </a:r>
                      <a:r>
                        <a:rPr kumimoji="0" lang="it-IT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popolaz</a:t>
                      </a: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differenti frequenze</a:t>
                      </a: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Tutti i loci?</a:t>
                      </a: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Deriva genetica</a:t>
                      </a:r>
                    </a:p>
                  </a:txBody>
                  <a:tcPr marL="91437" marR="91437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</a:t>
                      </a: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Selezione</a:t>
                      </a:r>
                    </a:p>
                  </a:txBody>
                  <a:tcPr marL="91437" marR="91437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direz.    bilan.</a:t>
                      </a: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 in ambienti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diversi</a:t>
                      </a: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Inincrocio</a:t>
                      </a:r>
                    </a:p>
                  </a:txBody>
                  <a:tcPr marL="91437" marR="91437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</a:t>
                      </a: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</a:t>
                      </a: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8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Acc. assort. pos.</a:t>
                      </a:r>
                    </a:p>
                  </a:txBody>
                  <a:tcPr marL="91437" marR="91437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</a:t>
                      </a: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6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Mutazione</a:t>
                      </a:r>
                    </a:p>
                  </a:txBody>
                  <a:tcPr marL="91437" marR="91437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debole</a:t>
                      </a: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debole</a:t>
                      </a: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78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Migrazione</a:t>
                      </a:r>
                    </a:p>
                  </a:txBody>
                  <a:tcPr marL="91437" marR="91437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</a:t>
                      </a: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5652" name="Line 64"/>
          <p:cNvSpPr>
            <a:spLocks noChangeShapeType="1"/>
          </p:cNvSpPr>
          <p:nvPr/>
        </p:nvSpPr>
        <p:spPr bwMode="auto">
          <a:xfrm>
            <a:off x="3124200" y="342900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53" name="Line 65"/>
          <p:cNvSpPr>
            <a:spLocks noChangeShapeType="1"/>
          </p:cNvSpPr>
          <p:nvPr/>
        </p:nvSpPr>
        <p:spPr bwMode="auto">
          <a:xfrm flipV="1">
            <a:off x="4038600" y="3429000"/>
            <a:ext cx="0" cy="457200"/>
          </a:xfrm>
          <a:prstGeom prst="line">
            <a:avLst/>
          </a:prstGeom>
          <a:noFill/>
          <a:ln w="25400">
            <a:solidFill>
              <a:srgbClr val="92D05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54" name="Line 66"/>
          <p:cNvSpPr>
            <a:spLocks noChangeShapeType="1"/>
          </p:cNvSpPr>
          <p:nvPr/>
        </p:nvSpPr>
        <p:spPr bwMode="auto">
          <a:xfrm>
            <a:off x="3131840" y="4221088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55" name="Line 67"/>
          <p:cNvSpPr>
            <a:spLocks noChangeShapeType="1"/>
          </p:cNvSpPr>
          <p:nvPr/>
        </p:nvSpPr>
        <p:spPr bwMode="auto">
          <a:xfrm flipV="1">
            <a:off x="3347864" y="5589240"/>
            <a:ext cx="0" cy="457200"/>
          </a:xfrm>
          <a:prstGeom prst="line">
            <a:avLst/>
          </a:prstGeom>
          <a:noFill/>
          <a:ln w="25400">
            <a:solidFill>
              <a:srgbClr val="92D05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56" name="Line 68"/>
          <p:cNvSpPr>
            <a:spLocks noChangeShapeType="1"/>
          </p:cNvSpPr>
          <p:nvPr/>
        </p:nvSpPr>
        <p:spPr bwMode="auto">
          <a:xfrm flipV="1">
            <a:off x="3347864" y="6309320"/>
            <a:ext cx="0" cy="457200"/>
          </a:xfrm>
          <a:prstGeom prst="line">
            <a:avLst/>
          </a:prstGeom>
          <a:noFill/>
          <a:ln w="25400">
            <a:solidFill>
              <a:srgbClr val="92D05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57" name="Line 69"/>
          <p:cNvSpPr>
            <a:spLocks noChangeShapeType="1"/>
          </p:cNvSpPr>
          <p:nvPr/>
        </p:nvSpPr>
        <p:spPr bwMode="auto">
          <a:xfrm flipV="1">
            <a:off x="5486400" y="2819400"/>
            <a:ext cx="0" cy="457200"/>
          </a:xfrm>
          <a:prstGeom prst="line">
            <a:avLst/>
          </a:prstGeom>
          <a:noFill/>
          <a:ln w="25400">
            <a:solidFill>
              <a:srgbClr val="92D05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58" name="Line 70"/>
          <p:cNvSpPr>
            <a:spLocks noChangeShapeType="1"/>
          </p:cNvSpPr>
          <p:nvPr/>
        </p:nvSpPr>
        <p:spPr bwMode="auto">
          <a:xfrm flipV="1">
            <a:off x="5486400" y="3505200"/>
            <a:ext cx="0" cy="457200"/>
          </a:xfrm>
          <a:prstGeom prst="line">
            <a:avLst/>
          </a:prstGeom>
          <a:noFill/>
          <a:ln w="25400">
            <a:solidFill>
              <a:srgbClr val="92D05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59" name="Line 71"/>
          <p:cNvSpPr>
            <a:spLocks noChangeShapeType="1"/>
          </p:cNvSpPr>
          <p:nvPr/>
        </p:nvSpPr>
        <p:spPr bwMode="auto">
          <a:xfrm>
            <a:off x="5292080" y="558924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60" name="Line 72"/>
          <p:cNvSpPr>
            <a:spLocks noChangeShapeType="1"/>
          </p:cNvSpPr>
          <p:nvPr/>
        </p:nvSpPr>
        <p:spPr bwMode="auto">
          <a:xfrm>
            <a:off x="5292080" y="630932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61" name="Line 73"/>
          <p:cNvSpPr>
            <a:spLocks noChangeShapeType="1"/>
          </p:cNvSpPr>
          <p:nvPr/>
        </p:nvSpPr>
        <p:spPr bwMode="auto">
          <a:xfrm>
            <a:off x="3124200" y="289560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62" name="Text Box 74"/>
          <p:cNvSpPr txBox="1">
            <a:spLocks noChangeArrowheads="1"/>
          </p:cNvSpPr>
          <p:nvPr/>
        </p:nvSpPr>
        <p:spPr bwMode="auto">
          <a:xfrm>
            <a:off x="288925" y="344488"/>
            <a:ext cx="8270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2400" dirty="0">
                <a:solidFill>
                  <a:srgbClr val="0066FF"/>
                </a:solidFill>
              </a:rPr>
              <a:t>SUNTO: effetti delle forze evolutive sulla variabilità genetica</a:t>
            </a:r>
          </a:p>
        </p:txBody>
      </p:sp>
      <p:sp>
        <p:nvSpPr>
          <p:cNvPr id="25663" name="Line 75"/>
          <p:cNvSpPr>
            <a:spLocks noChangeShapeType="1"/>
          </p:cNvSpPr>
          <p:nvPr/>
        </p:nvSpPr>
        <p:spPr bwMode="auto">
          <a:xfrm>
            <a:off x="3131840" y="5013176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098034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18" y="116632"/>
            <a:ext cx="9144000" cy="5544616"/>
          </a:xfrm>
        </p:spPr>
        <p:txBody>
          <a:bodyPr/>
          <a:lstStyle/>
          <a:p>
            <a:pPr eaLnBrk="1" hangingPunct="1"/>
            <a:r>
              <a:rPr lang="it-IT" altLang="it-IT" sz="2400" dirty="0"/>
              <a:t>Alla luce di quanto visto finora (dalla variabilità e mutabilità del genoma umano alle varie forze evolutive in gioco) come si spiega l’elevata prevalenza di alcune malattie, di tipo sia recessivo che dominante, sia X-</a:t>
            </a:r>
            <a:r>
              <a:rPr lang="it-IT" altLang="it-IT" sz="2400" dirty="0" err="1"/>
              <a:t>linked</a:t>
            </a:r>
            <a:r>
              <a:rPr lang="it-IT" altLang="it-IT" sz="2400" dirty="0"/>
              <a:t> che autosomiche?</a:t>
            </a:r>
          </a:p>
          <a:p>
            <a:pPr eaLnBrk="1" hangingPunct="1"/>
            <a:r>
              <a:rPr lang="it-IT" altLang="it-IT" sz="20000" dirty="0">
                <a:solidFill>
                  <a:srgbClr val="0070C0"/>
                </a:solidFill>
              </a:rPr>
              <a:t>?</a:t>
            </a:r>
          </a:p>
          <a:p>
            <a:pPr eaLnBrk="1" hangingPunct="1"/>
            <a:r>
              <a:rPr lang="it-IT" altLang="it-IT" sz="2000" dirty="0"/>
              <a:t>Segue una lista di malattie «insolitamente» comuni nell’uomo (o in alcune popolazioni in particolare), per le quali dovremmo essere in grado a questo punto di ipotizzare i fattori evolutivi coinvolti.</a:t>
            </a:r>
          </a:p>
          <a:p>
            <a:pPr algn="l" eaLnBrk="1" hangingPunct="1"/>
            <a:endParaRPr lang="it-IT" altLang="it-IT" sz="1800" dirty="0"/>
          </a:p>
        </p:txBody>
      </p:sp>
    </p:spTree>
    <p:extLst>
      <p:ext uri="{BB962C8B-B14F-4D97-AF65-F5344CB8AC3E}">
        <p14:creationId xmlns:p14="http://schemas.microsoft.com/office/powerpoint/2010/main" val="336651493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48"/>
            <a:ext cx="7776864" cy="687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57718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18" y="116632"/>
            <a:ext cx="9144000" cy="5943600"/>
          </a:xfrm>
        </p:spPr>
        <p:txBody>
          <a:bodyPr/>
          <a:lstStyle/>
          <a:p>
            <a:pPr algn="l" eaLnBrk="1" hangingPunct="1"/>
            <a:r>
              <a:rPr lang="it-IT" altLang="it-IT" sz="2000" dirty="0">
                <a:solidFill>
                  <a:srgbClr val="FF0000"/>
                </a:solidFill>
              </a:rPr>
              <a:t>Fenilchetonuria</a:t>
            </a:r>
            <a:r>
              <a:rPr lang="it-IT" altLang="it-IT" sz="2000" dirty="0"/>
              <a:t>: elevata prevalenza dovuta a </a:t>
            </a:r>
            <a:r>
              <a:rPr lang="it-IT" altLang="it-IT" sz="2000" dirty="0">
                <a:solidFill>
                  <a:srgbClr val="FF0000"/>
                </a:solidFill>
              </a:rPr>
              <a:t>vantaggio dell’eterozigote</a:t>
            </a:r>
            <a:r>
              <a:rPr lang="it-IT" altLang="it-IT" sz="2000" dirty="0"/>
              <a:t>?</a:t>
            </a:r>
          </a:p>
          <a:p>
            <a:pPr algn="l" eaLnBrk="1" hangingPunct="1"/>
            <a:endParaRPr lang="it-IT" altLang="it-IT" sz="2000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1" y="2060848"/>
            <a:ext cx="8667362" cy="504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1" y="548680"/>
            <a:ext cx="7371239" cy="144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80663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18" y="116632"/>
            <a:ext cx="9144000" cy="5943600"/>
          </a:xfrm>
        </p:spPr>
        <p:txBody>
          <a:bodyPr/>
          <a:lstStyle/>
          <a:p>
            <a:pPr algn="l" eaLnBrk="1" hangingPunct="1"/>
            <a:r>
              <a:rPr lang="it-IT" altLang="it-IT" sz="2000" dirty="0">
                <a:solidFill>
                  <a:srgbClr val="FF0000"/>
                </a:solidFill>
              </a:rPr>
              <a:t>Fibrosi cistica</a:t>
            </a:r>
            <a:r>
              <a:rPr lang="it-IT" altLang="it-IT" sz="2000" dirty="0"/>
              <a:t>: elevata prevalenza dovuta a </a:t>
            </a:r>
            <a:r>
              <a:rPr lang="it-IT" altLang="it-IT" sz="2000" dirty="0">
                <a:solidFill>
                  <a:srgbClr val="FF0000"/>
                </a:solidFill>
              </a:rPr>
              <a:t>vantaggio dell’eterozigote </a:t>
            </a:r>
            <a:r>
              <a:rPr lang="it-IT" altLang="it-IT" sz="2000" dirty="0"/>
              <a:t>oppure a</a:t>
            </a:r>
            <a:r>
              <a:rPr lang="it-IT" altLang="it-IT" sz="2000" dirty="0">
                <a:solidFill>
                  <a:srgbClr val="FF0000"/>
                </a:solidFill>
              </a:rPr>
              <a:t> effetto del fondatore</a:t>
            </a:r>
            <a:r>
              <a:rPr lang="it-IT" altLang="it-IT" sz="2000" dirty="0"/>
              <a:t>?</a:t>
            </a:r>
          </a:p>
          <a:p>
            <a:pPr algn="l" eaLnBrk="1" hangingPunct="1"/>
            <a:endParaRPr lang="it-IT" altLang="it-IT" sz="2000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29203"/>
            <a:ext cx="6403479" cy="419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908720"/>
            <a:ext cx="91154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03955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18" y="116632"/>
            <a:ext cx="6221066" cy="5943600"/>
          </a:xfrm>
        </p:spPr>
        <p:txBody>
          <a:bodyPr/>
          <a:lstStyle/>
          <a:p>
            <a:pPr algn="l" eaLnBrk="1" hangingPunct="1"/>
            <a:r>
              <a:rPr lang="it-IT" altLang="it-IT" sz="2000" dirty="0">
                <a:solidFill>
                  <a:srgbClr val="FF0000"/>
                </a:solidFill>
              </a:rPr>
              <a:t>Malattia policistica renale</a:t>
            </a:r>
            <a:r>
              <a:rPr lang="it-IT" altLang="it-IT" sz="2000" dirty="0"/>
              <a:t>. Elevata prevalenza dovuta a: </a:t>
            </a:r>
            <a:r>
              <a:rPr lang="it-IT" altLang="it-IT" sz="2000" dirty="0">
                <a:solidFill>
                  <a:srgbClr val="FF0000"/>
                </a:solidFill>
              </a:rPr>
              <a:t>insorgenza (relativamente) tardiva</a:t>
            </a:r>
            <a:r>
              <a:rPr lang="it-IT" altLang="it-IT" sz="2000" dirty="0"/>
              <a:t>, eterogeneità di locus, altro ancora?</a:t>
            </a:r>
          </a:p>
          <a:p>
            <a:pPr algn="l" eaLnBrk="1" hangingPunct="1"/>
            <a:endParaRPr lang="it-IT" altLang="it-IT" sz="2000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20688"/>
            <a:ext cx="2714009" cy="189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8964488" cy="4324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43052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18" y="116632"/>
            <a:ext cx="9029378" cy="648072"/>
          </a:xfrm>
        </p:spPr>
        <p:txBody>
          <a:bodyPr/>
          <a:lstStyle/>
          <a:p>
            <a:pPr algn="l" eaLnBrk="1" hangingPunct="1"/>
            <a:r>
              <a:rPr lang="it-IT" altLang="it-IT" sz="2000" dirty="0">
                <a:solidFill>
                  <a:srgbClr val="FF0000"/>
                </a:solidFill>
              </a:rPr>
              <a:t>Predisposizione alla </a:t>
            </a:r>
            <a:r>
              <a:rPr lang="it-IT" altLang="it-IT" sz="2000" dirty="0" err="1">
                <a:solidFill>
                  <a:srgbClr val="FF0000"/>
                </a:solidFill>
              </a:rPr>
              <a:t>trombofilia</a:t>
            </a:r>
            <a:r>
              <a:rPr lang="it-IT" altLang="it-IT" sz="2000" dirty="0">
                <a:solidFill>
                  <a:srgbClr val="FF0000"/>
                </a:solidFill>
              </a:rPr>
              <a:t> dovuta a Fattore V Leiden</a:t>
            </a:r>
            <a:r>
              <a:rPr lang="it-IT" altLang="it-IT" sz="2000" dirty="0"/>
              <a:t>. </a:t>
            </a:r>
          </a:p>
          <a:p>
            <a:pPr algn="l" eaLnBrk="1" hangingPunct="1"/>
            <a:r>
              <a:rPr lang="it-IT" altLang="it-IT" sz="2000" dirty="0"/>
              <a:t>Elevata prevalenza dovuta a: </a:t>
            </a:r>
            <a:r>
              <a:rPr lang="it-IT" altLang="it-IT" sz="2000" dirty="0">
                <a:solidFill>
                  <a:srgbClr val="FF0000"/>
                </a:solidFill>
              </a:rPr>
              <a:t>selezione positiva, penetranza incompleta</a:t>
            </a:r>
            <a:endParaRPr lang="it-IT" altLang="it-IT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" y="908720"/>
            <a:ext cx="90773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5925"/>
            <a:ext cx="9144000" cy="147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1048"/>
            <a:ext cx="9036496" cy="279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45024"/>
            <a:ext cx="4968552" cy="300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4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18" y="116632"/>
            <a:ext cx="9029378" cy="648072"/>
          </a:xfrm>
        </p:spPr>
        <p:txBody>
          <a:bodyPr/>
          <a:lstStyle/>
          <a:p>
            <a:pPr algn="l" eaLnBrk="1" hangingPunct="1"/>
            <a:r>
              <a:rPr lang="it-IT" altLang="it-IT" sz="2000" dirty="0" err="1">
                <a:solidFill>
                  <a:srgbClr val="FF0000"/>
                </a:solidFill>
              </a:rPr>
              <a:t>Tay</a:t>
            </a:r>
            <a:r>
              <a:rPr lang="it-IT" altLang="it-IT" sz="2000" dirty="0">
                <a:solidFill>
                  <a:srgbClr val="FF0000"/>
                </a:solidFill>
              </a:rPr>
              <a:t> Sachs </a:t>
            </a:r>
            <a:r>
              <a:rPr lang="it-IT" altLang="it-IT" sz="2000" dirty="0" err="1">
                <a:solidFill>
                  <a:srgbClr val="FF0000"/>
                </a:solidFill>
              </a:rPr>
              <a:t>disease</a:t>
            </a:r>
            <a:r>
              <a:rPr lang="it-IT" altLang="it-IT" sz="2000" dirty="0">
                <a:solidFill>
                  <a:srgbClr val="FF0000"/>
                </a:solidFill>
              </a:rPr>
              <a:t>, </a:t>
            </a:r>
            <a:r>
              <a:rPr lang="it-IT" altLang="it-IT" sz="2000" dirty="0" err="1">
                <a:solidFill>
                  <a:srgbClr val="FF0000"/>
                </a:solidFill>
              </a:rPr>
              <a:t>Gaucher</a:t>
            </a:r>
            <a:r>
              <a:rPr lang="it-IT" altLang="it-IT" sz="2000" dirty="0">
                <a:solidFill>
                  <a:srgbClr val="FF0000"/>
                </a:solidFill>
              </a:rPr>
              <a:t> </a:t>
            </a:r>
            <a:r>
              <a:rPr lang="it-IT" altLang="it-IT" sz="2000" dirty="0" err="1">
                <a:solidFill>
                  <a:srgbClr val="FF0000"/>
                </a:solidFill>
              </a:rPr>
              <a:t>disease</a:t>
            </a:r>
            <a:r>
              <a:rPr lang="it-IT" altLang="it-IT" sz="2000" dirty="0">
                <a:solidFill>
                  <a:srgbClr val="FF0000"/>
                </a:solidFill>
              </a:rPr>
              <a:t> e altre </a:t>
            </a:r>
            <a:r>
              <a:rPr lang="it-IT" altLang="it-IT" sz="2000" dirty="0"/>
              <a:t>malattie trovate ad elevata frequenza in specifiche popolazioni isolate. Elevata prevalenza dovuta a: </a:t>
            </a:r>
            <a:r>
              <a:rPr lang="it-IT" altLang="it-IT" sz="2000" dirty="0">
                <a:solidFill>
                  <a:srgbClr val="FF0000"/>
                </a:solidFill>
              </a:rPr>
              <a:t>effetto del fondatore</a:t>
            </a:r>
            <a:endParaRPr lang="it-IT" altLang="it-IT" sz="20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224979"/>
            <a:ext cx="7273503" cy="5638682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5545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" b="8958"/>
          <a:stretch>
            <a:fillRect/>
          </a:stretch>
        </p:blipFill>
        <p:spPr bwMode="auto">
          <a:xfrm>
            <a:off x="754056" y="856559"/>
            <a:ext cx="6037943" cy="561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691680" y="6400800"/>
            <a:ext cx="2405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rtl="1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Frequenza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allelica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 (Hebrew)" charset="-79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 rot="-5400000">
            <a:off x="-917674" y="3374058"/>
            <a:ext cx="279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rtl="1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Frequenza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genotipica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 (Hebrew)" charset="-79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45137" y="25562"/>
            <a:ext cx="722986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Equilibrio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di Hardy-Weinberg</a:t>
            </a:r>
          </a:p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Relazione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tra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frequenze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alleliche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e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frequenze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genotipiche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 (Hebrew)" charset="-79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18" y="116632"/>
            <a:ext cx="9029378" cy="648072"/>
          </a:xfrm>
        </p:spPr>
        <p:txBody>
          <a:bodyPr/>
          <a:lstStyle/>
          <a:p>
            <a:pPr algn="l" eaLnBrk="1" hangingPunct="1"/>
            <a:endParaRPr lang="it-IT" altLang="it-IT" sz="2000" dirty="0">
              <a:solidFill>
                <a:srgbClr val="FF0000"/>
              </a:solidFill>
            </a:endParaRPr>
          </a:p>
          <a:p>
            <a:pPr algn="l" eaLnBrk="1" hangingPunct="1"/>
            <a:r>
              <a:rPr lang="it-IT" altLang="it-IT" sz="2000" dirty="0">
                <a:solidFill>
                  <a:srgbClr val="FF0000"/>
                </a:solidFill>
              </a:rPr>
              <a:t>Neurofibromatosi tipo I</a:t>
            </a:r>
            <a:r>
              <a:rPr lang="it-IT" altLang="it-IT" sz="2000" dirty="0"/>
              <a:t>. Elevata prevalenza dovuta a: </a:t>
            </a:r>
            <a:r>
              <a:rPr lang="it-IT" altLang="it-IT" sz="2000" dirty="0">
                <a:solidFill>
                  <a:srgbClr val="FF0000"/>
                </a:solidFill>
              </a:rPr>
              <a:t>elevato tasso di mutazione, dovuto almeno in parte alla dimensione del gene; altro?</a:t>
            </a:r>
          </a:p>
          <a:p>
            <a:pPr algn="l" eaLnBrk="1" hangingPunct="1"/>
            <a:endParaRPr lang="it-IT" altLang="it-IT" sz="2000" dirty="0">
              <a:solidFill>
                <a:srgbClr val="FF0000"/>
              </a:solidFill>
            </a:endParaRPr>
          </a:p>
          <a:p>
            <a:pPr algn="l" eaLnBrk="1" hangingPunct="1"/>
            <a:endParaRPr lang="it-IT" altLang="it-IT" sz="2000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167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9105333" cy="144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30636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18" y="116632"/>
            <a:ext cx="9029378" cy="648072"/>
          </a:xfrm>
        </p:spPr>
        <p:txBody>
          <a:bodyPr/>
          <a:lstStyle/>
          <a:p>
            <a:pPr algn="l" eaLnBrk="1" hangingPunct="1"/>
            <a:endParaRPr lang="it-IT" altLang="it-IT" sz="2000" dirty="0">
              <a:solidFill>
                <a:srgbClr val="FF0000"/>
              </a:solidFill>
            </a:endParaRPr>
          </a:p>
          <a:p>
            <a:pPr algn="l" eaLnBrk="1" hangingPunct="1"/>
            <a:r>
              <a:rPr lang="it-IT" altLang="it-IT" sz="2000" dirty="0">
                <a:solidFill>
                  <a:srgbClr val="FF0000"/>
                </a:solidFill>
              </a:rPr>
              <a:t>Malattie da «DNA instabile»</a:t>
            </a:r>
            <a:r>
              <a:rPr lang="it-IT" altLang="it-IT" sz="2000" dirty="0"/>
              <a:t>. Elevata prevalenza dovuta a: </a:t>
            </a:r>
            <a:r>
              <a:rPr lang="it-IT" altLang="it-IT" sz="2000" dirty="0">
                <a:solidFill>
                  <a:srgbClr val="FF0000"/>
                </a:solidFill>
              </a:rPr>
              <a:t>elevato tasso di mutazione di mini e microsatelliti.</a:t>
            </a:r>
          </a:p>
          <a:p>
            <a:pPr algn="l" eaLnBrk="1" hangingPunct="1"/>
            <a:r>
              <a:rPr lang="it-IT" altLang="it-IT" sz="1600" dirty="0"/>
              <a:t>In alcuni casi la situazione è ulteriormente «aggravata» dalla presenza di uno stato </a:t>
            </a:r>
            <a:r>
              <a:rPr lang="it-IT" altLang="it-IT" sz="1600" dirty="0" err="1"/>
              <a:t>premutazionale</a:t>
            </a:r>
            <a:r>
              <a:rPr lang="it-IT" altLang="it-IT" sz="1600" dirty="0"/>
              <a:t> asintomatico che presenta un’elevata probabilità di mutare nel </a:t>
            </a:r>
            <a:r>
              <a:rPr lang="it-IT" altLang="it-IT" sz="1600" dirty="0" err="1"/>
              <a:t>range</a:t>
            </a:r>
            <a:r>
              <a:rPr lang="it-IT" altLang="it-IT" sz="1600" dirty="0"/>
              <a:t> «patologico»</a:t>
            </a:r>
          </a:p>
          <a:p>
            <a:pPr algn="l" eaLnBrk="1" hangingPunct="1"/>
            <a:endParaRPr lang="it-IT" altLang="it-IT" sz="1600" dirty="0"/>
          </a:p>
          <a:p>
            <a:pPr algn="l" eaLnBrk="1" hangingPunct="1"/>
            <a:endParaRPr lang="it-IT" altLang="it-IT" sz="1600" dirty="0">
              <a:solidFill>
                <a:srgbClr val="FF0000"/>
              </a:solidFill>
            </a:endParaRPr>
          </a:p>
          <a:p>
            <a:pPr algn="l" eaLnBrk="1" hangingPunct="1"/>
            <a:r>
              <a:rPr lang="it-IT" altLang="it-IT" sz="1800" dirty="0">
                <a:solidFill>
                  <a:srgbClr val="FF0000"/>
                </a:solidFill>
              </a:rPr>
              <a:t>Acondroplasia ed altre malattie dovute a mutazione nei geni FGF2, FGF3 e HRAS</a:t>
            </a:r>
            <a:r>
              <a:rPr lang="it-IT" altLang="it-IT" sz="1800" dirty="0"/>
              <a:t>. Elevata prevalenza dovuta a: </a:t>
            </a:r>
            <a:r>
              <a:rPr lang="it-IT" altLang="it-IT" sz="1800" dirty="0">
                <a:solidFill>
                  <a:srgbClr val="FF0000"/>
                </a:solidFill>
              </a:rPr>
              <a:t>elevato tasso di mutazione dovuto a mutazioni de novo selezionate positivamente a livello delle cellule </a:t>
            </a:r>
            <a:r>
              <a:rPr lang="it-IT" altLang="it-IT" sz="1800" dirty="0" err="1">
                <a:solidFill>
                  <a:srgbClr val="FF0000"/>
                </a:solidFill>
              </a:rPr>
              <a:t>spermatogoniali</a:t>
            </a:r>
            <a:r>
              <a:rPr lang="it-IT" altLang="it-IT" sz="1800" dirty="0">
                <a:solidFill>
                  <a:srgbClr val="FF0000"/>
                </a:solidFill>
              </a:rPr>
              <a:t>.</a:t>
            </a:r>
          </a:p>
          <a:p>
            <a:pPr algn="l" eaLnBrk="1" hangingPunct="1"/>
            <a:endParaRPr lang="it-IT" altLang="it-IT" sz="1800" dirty="0">
              <a:solidFill>
                <a:srgbClr val="FF0000"/>
              </a:solidFill>
            </a:endParaRPr>
          </a:p>
          <a:p>
            <a:pPr algn="l" eaLnBrk="1" hangingPunct="1"/>
            <a:endParaRPr lang="it-IT" altLang="it-IT" sz="1800" dirty="0">
              <a:solidFill>
                <a:srgbClr val="FF0000"/>
              </a:solidFill>
            </a:endParaRPr>
          </a:p>
          <a:p>
            <a:pPr algn="l" eaLnBrk="1" hangingPunct="1"/>
            <a:r>
              <a:rPr lang="it-IT" altLang="it-IT" sz="1800" dirty="0">
                <a:solidFill>
                  <a:srgbClr val="FF0000"/>
                </a:solidFill>
              </a:rPr>
              <a:t>Huntington </a:t>
            </a:r>
            <a:r>
              <a:rPr lang="it-IT" altLang="it-IT" sz="1800" dirty="0" err="1">
                <a:solidFill>
                  <a:srgbClr val="FF0000"/>
                </a:solidFill>
              </a:rPr>
              <a:t>disease</a:t>
            </a:r>
            <a:r>
              <a:rPr lang="it-IT" altLang="it-IT" sz="1800" dirty="0">
                <a:solidFill>
                  <a:srgbClr val="FF0000"/>
                </a:solidFill>
              </a:rPr>
              <a:t> e altre malattie a insorgenza tardiva. </a:t>
            </a:r>
            <a:r>
              <a:rPr lang="it-IT" altLang="it-IT" sz="1800" dirty="0"/>
              <a:t>Elevata prevalenza dovuta a insorgenza in età prevalentemente post-riproduttiva </a:t>
            </a:r>
            <a:r>
              <a:rPr lang="it-IT" altLang="it-IT" sz="1800" dirty="0">
                <a:solidFill>
                  <a:srgbClr val="FF0000"/>
                </a:solidFill>
              </a:rPr>
              <a:t>(invisibile alla selezione).</a:t>
            </a:r>
          </a:p>
          <a:p>
            <a:pPr algn="l" eaLnBrk="1" hangingPunct="1"/>
            <a:endParaRPr lang="it-IT" altLang="it-IT" sz="1800" dirty="0">
              <a:solidFill>
                <a:srgbClr val="FF0000"/>
              </a:solidFill>
            </a:endParaRPr>
          </a:p>
          <a:p>
            <a:pPr algn="l" eaLnBrk="1" hangingPunct="1"/>
            <a:endParaRPr lang="it-IT" altLang="it-IT" sz="1800" dirty="0">
              <a:solidFill>
                <a:srgbClr val="FF0000"/>
              </a:solidFill>
            </a:endParaRPr>
          </a:p>
          <a:p>
            <a:pPr algn="l" eaLnBrk="1" hangingPunct="1"/>
            <a:endParaRPr lang="it-IT" altLang="it-IT" sz="1800" dirty="0">
              <a:solidFill>
                <a:srgbClr val="FF0000"/>
              </a:solidFill>
            </a:endParaRPr>
          </a:p>
          <a:p>
            <a:pPr algn="l" eaLnBrk="1" hangingPunct="1"/>
            <a:endParaRPr lang="it-IT" altLang="it-IT" sz="1800" dirty="0">
              <a:solidFill>
                <a:srgbClr val="FF0000"/>
              </a:solidFill>
            </a:endParaRPr>
          </a:p>
          <a:p>
            <a:pPr algn="l" eaLnBrk="1" hangingPunct="1"/>
            <a:endParaRPr lang="it-IT" altLang="it-IT" sz="1800" dirty="0">
              <a:solidFill>
                <a:srgbClr val="FF0000"/>
              </a:solidFill>
            </a:endParaRPr>
          </a:p>
          <a:p>
            <a:pPr algn="l" eaLnBrk="1" hangingPunct="1"/>
            <a:endParaRPr lang="it-IT" altLang="it-IT" sz="1800" dirty="0">
              <a:solidFill>
                <a:srgbClr val="FF0000"/>
              </a:solidFill>
            </a:endParaRPr>
          </a:p>
          <a:p>
            <a:pPr algn="l" eaLnBrk="1" hangingPunct="1"/>
            <a:endParaRPr lang="it-IT" altLang="it-IT" sz="1800" dirty="0"/>
          </a:p>
          <a:p>
            <a:pPr algn="l" eaLnBrk="1" hangingPunct="1"/>
            <a:endParaRPr lang="it-IT" altLang="it-IT" sz="1600" dirty="0"/>
          </a:p>
        </p:txBody>
      </p:sp>
    </p:spTree>
    <p:extLst>
      <p:ext uri="{BB962C8B-B14F-4D97-AF65-F5344CB8AC3E}">
        <p14:creationId xmlns:p14="http://schemas.microsoft.com/office/powerpoint/2010/main" val="23926151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18" y="116632"/>
            <a:ext cx="9144000" cy="5943600"/>
          </a:xfrm>
        </p:spPr>
        <p:txBody>
          <a:bodyPr/>
          <a:lstStyle/>
          <a:p>
            <a:pPr algn="l" eaLnBrk="1" hangingPunct="1"/>
            <a:r>
              <a:rPr lang="it-IT" altLang="it-IT" sz="2000" dirty="0">
                <a:solidFill>
                  <a:srgbClr val="FF0000"/>
                </a:solidFill>
              </a:rPr>
              <a:t>Ipercolesterolemia familiare</a:t>
            </a:r>
            <a:r>
              <a:rPr lang="it-IT" altLang="it-IT" sz="2000" dirty="0"/>
              <a:t>: la più comune malattia mendeliana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92696"/>
            <a:ext cx="9036496" cy="3127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7030"/>
            <a:ext cx="9036496" cy="176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981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534400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Test per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l’equilibrio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  Hardy-Weinberg 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Per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verificare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popolazione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è in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equilibrio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di Hardy-Weinberg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dobbiamo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Determinare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le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frequenze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alleliche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genotipi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osservati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Calcolare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numero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genotipi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attesi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secondo H-W </a:t>
            </a:r>
            <a:b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(3)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Confrontare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numero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genotipi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attesi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osservati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utilizzando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un test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statistico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test </a:t>
            </a:r>
            <a:r>
              <a:rPr lang="el-GR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en-US" sz="3200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19600"/>
            <a:ext cx="77343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14400" y="3505200"/>
            <a:ext cx="655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(1)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Calcolo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frequenze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alleliche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" r="5974" b="32961"/>
          <a:stretch>
            <a:fillRect/>
          </a:stretch>
        </p:blipFill>
        <p:spPr bwMode="auto">
          <a:xfrm>
            <a:off x="457200" y="1460500"/>
            <a:ext cx="8229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620000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914400" y="304800"/>
            <a:ext cx="662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(2)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Numero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di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genotipi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attesi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" t="6134" r="4082" b="7988"/>
          <a:stretch>
            <a:fillRect/>
          </a:stretch>
        </p:blipFill>
        <p:spPr bwMode="auto">
          <a:xfrm>
            <a:off x="685800" y="914400"/>
            <a:ext cx="6934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" r="4047"/>
          <a:stretch>
            <a:fillRect/>
          </a:stretch>
        </p:blipFill>
        <p:spPr bwMode="auto">
          <a:xfrm>
            <a:off x="152400" y="3276600"/>
            <a:ext cx="8763000" cy="273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914400" y="228600"/>
            <a:ext cx="716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(3) Test </a:t>
            </a:r>
            <a:r>
              <a:rPr lang="en-US" sz="3200" dirty="0">
                <a:solidFill>
                  <a:srgbClr val="FFFF00"/>
                </a:solidFill>
                <a:latin typeface="Symbol" pitchFamily="18" charset="2"/>
              </a:rPr>
              <a:t>c</a:t>
            </a:r>
            <a:r>
              <a:rPr lang="en-US" sz="3200" baseline="30000" dirty="0">
                <a:solidFill>
                  <a:srgbClr val="FFFF00"/>
                </a:solidFill>
                <a:latin typeface="Symbol" pitchFamily="18" charset="2"/>
              </a:rPr>
              <a:t>2 </a:t>
            </a:r>
            <a:endParaRPr lang="en-US" sz="3200" baseline="30000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62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71600" y="3068960"/>
            <a:ext cx="7162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Risultato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statisticamente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non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significativo</a:t>
            </a:r>
            <a:endParaRPr lang="en-US" sz="3200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295400" y="457199"/>
            <a:ext cx="723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Risultato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del test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nell’esempio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solidFill>
                  <a:srgbClr val="FFFF00"/>
                </a:solidFill>
                <a:latin typeface="Symbol" pitchFamily="18" charset="2"/>
              </a:rPr>
              <a:t>c</a:t>
            </a:r>
            <a:r>
              <a:rPr lang="en-US" sz="2400" baseline="30000" dirty="0">
                <a:solidFill>
                  <a:srgbClr val="FFFF00"/>
                </a:solidFill>
                <a:latin typeface="Symbol" pitchFamily="18" charset="2"/>
              </a:rPr>
              <a:t>2 </a:t>
            </a:r>
            <a:r>
              <a:rPr lang="en-US" sz="2400" dirty="0">
                <a:solidFill>
                  <a:srgbClr val="FFFF00"/>
                </a:solidFill>
                <a:latin typeface="Symbol" pitchFamily="18" charset="2"/>
              </a:rPr>
              <a:t>= 0,91</a:t>
            </a:r>
          </a:p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Gradi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libertà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= 1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126062"/>
              </p:ext>
            </p:extLst>
          </p:nvPr>
        </p:nvGraphicFramePr>
        <p:xfrm>
          <a:off x="457197" y="1573273"/>
          <a:ext cx="8077202" cy="2270298"/>
        </p:xfrm>
        <a:graphic>
          <a:graphicData uri="http://schemas.openxmlformats.org/drawingml/2006/table">
            <a:tbl>
              <a:tblPr/>
              <a:tblGrid>
                <a:gridCol w="576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73529">
                <a:tc gridSpan="14"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738"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df\p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.995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.990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.975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.950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.900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.750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.500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.250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.100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.050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.025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.010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.005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696"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0.00004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0.00016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0.00098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0.00393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0.01579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0.10153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0.45494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1.32330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2.70554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3.84146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5.02389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6.63490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7.87944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696"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2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0.01003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0.02010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0.05064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0.10259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0.21072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0.57536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1.38629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2.77259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4.60517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5.99146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 dirty="0">
                          <a:latin typeface="verdana"/>
                        </a:rPr>
                        <a:t>7.37776</a:t>
                      </a:r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9.21034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10.59663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696">
                <a:tc>
                  <a:txBody>
                    <a:bodyPr/>
                    <a:lstStyle/>
                    <a:p>
                      <a:r>
                        <a:rPr lang="it-IT" sz="800" dirty="0">
                          <a:latin typeface="verdana"/>
                        </a:rPr>
                        <a:t>3 </a:t>
                      </a:r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0.07172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0.11483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0.21580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0.35185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0.58437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1.21253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2.36597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4.10834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6.25139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 dirty="0">
                          <a:latin typeface="verdana"/>
                        </a:rPr>
                        <a:t>7.81473</a:t>
                      </a:r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 dirty="0">
                          <a:latin typeface="verdana"/>
                        </a:rPr>
                        <a:t>9.34840</a:t>
                      </a:r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11.34487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12.83816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696"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4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0.20699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0.29711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0.48442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0.71072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 dirty="0">
                          <a:latin typeface="verdana"/>
                        </a:rPr>
                        <a:t>1.06362</a:t>
                      </a:r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1.92256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3.35669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5.38527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7.77944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9.48773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11.14329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13.27670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14.86026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696">
                <a:tc>
                  <a:txBody>
                    <a:bodyPr/>
                    <a:lstStyle/>
                    <a:p>
                      <a:r>
                        <a:rPr lang="it-IT" sz="800" dirty="0">
                          <a:latin typeface="verdana"/>
                        </a:rPr>
                        <a:t>5 </a:t>
                      </a:r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0.41174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0.55430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0.83121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1.14548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1.61031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2.67460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4.35146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6.62568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9.23636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11.07050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12.83250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15.08627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16.74960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gridSpan="14"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6696"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6696"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6696"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2050" name="Picture 2" descr="http://users.libero.it/isechi/Tavole%20statistiche%20interattive_files/chirigh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09120"/>
            <a:ext cx="2232248" cy="179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e 6"/>
          <p:cNvSpPr/>
          <p:nvPr/>
        </p:nvSpPr>
        <p:spPr>
          <a:xfrm>
            <a:off x="323528" y="1700808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4427984" y="1628800"/>
            <a:ext cx="1224136" cy="453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6156176" y="1628800"/>
            <a:ext cx="573237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6156176" y="1628800"/>
            <a:ext cx="573237" cy="428600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467544" y="4077072"/>
            <a:ext cx="59046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Per un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valore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>
                <a:solidFill>
                  <a:schemeClr val="accent2"/>
                </a:solidFill>
                <a:latin typeface="Symbol" pitchFamily="18" charset="2"/>
              </a:rPr>
              <a:t>c</a:t>
            </a:r>
            <a:r>
              <a:rPr lang="en-US" baseline="30000" dirty="0">
                <a:solidFill>
                  <a:schemeClr val="accent2"/>
                </a:solidFill>
                <a:latin typeface="Symbol" pitchFamily="18" charset="2"/>
              </a:rPr>
              <a:t>2 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d.f.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>
                <a:solidFill>
                  <a:schemeClr val="accent2"/>
                </a:solidFill>
                <a:latin typeface="Symbol" pitchFamily="18" charset="2"/>
              </a:rPr>
              <a:t>= 0,91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ottiene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probabilità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pari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0,34 (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Probabilità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osservare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effetto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caso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scostamento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pari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superiore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quello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osservato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en-US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scostamento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numero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dei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genotipi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osservati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rispetto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agli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attesi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è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quindi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statisticamente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significativo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923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8839200" cy="649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Principio di  Hardy-Weinberg per 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loci multiallelici </a:t>
            </a:r>
          </a:p>
          <a:p>
            <a:pPr algn="just">
              <a:spcBef>
                <a:spcPct val="50000"/>
              </a:spcBef>
            </a:pPr>
            <a:r>
              <a:rPr lang="it-I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Quando gli alleli sono più di due (loci multiallelici), la frequenza attesa all’equilibrio degli individui omozigoti sarà pari al quadrato della frequenza dell’allele presente in omozigosi, e quella degli eterozigoti sarà pari a due volte il prodotto delle frequenze degli alleli che si trovano in eterozigosi. (p + q + r)</a:t>
            </a:r>
            <a:r>
              <a:rPr lang="it-IT" sz="24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just">
              <a:spcBef>
                <a:spcPct val="50000"/>
              </a:spcBef>
            </a:pPr>
            <a:r>
              <a:rPr lang="it-I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Microsatellite con tre alleli (GT)</a:t>
            </a:r>
            <a:r>
              <a:rPr lang="it-IT" sz="24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10 ,</a:t>
            </a:r>
            <a:r>
              <a:rPr lang="it-I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4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11, </a:t>
            </a:r>
            <a:r>
              <a:rPr lang="it-I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4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it-I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 frequenze  p, q, r</a:t>
            </a:r>
          </a:p>
          <a:p>
            <a:pPr algn="just">
              <a:spcBef>
                <a:spcPct val="50000"/>
              </a:spcBef>
            </a:pPr>
            <a:r>
              <a:rPr lang="it-I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(p + q + r)</a:t>
            </a:r>
            <a:r>
              <a:rPr lang="it-IT" sz="24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genotipi omozigoti:  			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it-IT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it-IT" sz="20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it-IT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it-IT" sz="20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it-IT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it-IT" sz="20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genotipi eterozigoti: 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it-IT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pq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it-IT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it-IT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qr.</a:t>
            </a:r>
            <a:endParaRPr lang="it-IT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88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8991600" cy="797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Principio di  Hardy-Weinberg per loci X-linked</a:t>
            </a:r>
          </a:p>
          <a:p>
            <a:endParaRPr lang="it-IT" sz="2800" i="1" dirty="0">
              <a:solidFill>
                <a:schemeClr val="bg1"/>
              </a:solidFill>
            </a:endParaRPr>
          </a:p>
          <a:p>
            <a:pPr algn="just"/>
            <a:r>
              <a:rPr lang="it-IT" sz="2400" i="1" dirty="0">
                <a:solidFill>
                  <a:schemeClr val="bg1"/>
                </a:solidFill>
              </a:rPr>
              <a:t>Il Principio di Hardy –Weinberg può essere anche derivato per loci sul cromosoma X, tenendo conto del fatto che i maschi possiedono un solo cromosoma  di questo tipo. </a:t>
            </a:r>
          </a:p>
          <a:p>
            <a:pPr algn="just"/>
            <a:endParaRPr lang="it-IT" sz="2400" i="1" dirty="0">
              <a:solidFill>
                <a:schemeClr val="bg1"/>
              </a:solidFill>
            </a:endParaRPr>
          </a:p>
          <a:p>
            <a:pPr algn="just"/>
            <a:r>
              <a:rPr lang="it-IT" sz="2400" i="1" dirty="0">
                <a:solidFill>
                  <a:schemeClr val="bg1"/>
                </a:solidFill>
              </a:rPr>
              <a:t>Considerando separatamente maschi e femmine, all’equilibrio le frequenze genotipiche </a:t>
            </a:r>
            <a:r>
              <a:rPr lang="it-IT" sz="2400" i="1" dirty="0">
                <a:solidFill>
                  <a:srgbClr val="FFFF00"/>
                </a:solidFill>
              </a:rPr>
              <a:t>nei maschi </a:t>
            </a:r>
            <a:r>
              <a:rPr lang="it-IT" sz="2400" i="1" dirty="0">
                <a:solidFill>
                  <a:schemeClr val="bg1"/>
                </a:solidFill>
              </a:rPr>
              <a:t>saranno pari alle frequenze alleliche (</a:t>
            </a:r>
            <a:r>
              <a:rPr lang="it-IT" sz="2400" i="1" dirty="0">
                <a:solidFill>
                  <a:srgbClr val="FFFF00"/>
                </a:solidFill>
              </a:rPr>
              <a:t>p e q</a:t>
            </a:r>
            <a:r>
              <a:rPr lang="it-IT" sz="2400" i="1" dirty="0">
                <a:solidFill>
                  <a:schemeClr val="bg1"/>
                </a:solidFill>
              </a:rPr>
              <a:t>) mentre  </a:t>
            </a:r>
            <a:r>
              <a:rPr lang="it-IT" sz="2400" i="1" dirty="0">
                <a:solidFill>
                  <a:srgbClr val="FFFF00"/>
                </a:solidFill>
              </a:rPr>
              <a:t>nelle femmine </a:t>
            </a:r>
            <a:r>
              <a:rPr lang="it-IT" sz="2400" i="1" dirty="0">
                <a:solidFill>
                  <a:schemeClr val="bg1"/>
                </a:solidFill>
              </a:rPr>
              <a:t>corrisponderanno alle frequenze genotipiche previste da Hardy-Weinberg per i loci autosomici (</a:t>
            </a:r>
            <a:r>
              <a:rPr lang="it-IT" sz="2400" i="1" dirty="0">
                <a:solidFill>
                  <a:srgbClr val="FFFF00"/>
                </a:solidFill>
              </a:rPr>
              <a:t>p</a:t>
            </a:r>
            <a:r>
              <a:rPr lang="it-IT" sz="2400" i="1" baseline="30000" dirty="0">
                <a:solidFill>
                  <a:srgbClr val="FFFF00"/>
                </a:solidFill>
              </a:rPr>
              <a:t>2</a:t>
            </a:r>
            <a:r>
              <a:rPr lang="it-IT" sz="2400" i="1" dirty="0">
                <a:solidFill>
                  <a:srgbClr val="FFFF00"/>
                </a:solidFill>
              </a:rPr>
              <a:t>, 2pq e q</a:t>
            </a:r>
            <a:r>
              <a:rPr lang="it-IT" sz="2400" i="1" baseline="30000" dirty="0">
                <a:solidFill>
                  <a:srgbClr val="FFFF00"/>
                </a:solidFill>
              </a:rPr>
              <a:t>2</a:t>
            </a:r>
            <a:r>
              <a:rPr lang="it-IT" sz="2400" i="1" dirty="0">
                <a:solidFill>
                  <a:schemeClr val="bg1"/>
                </a:solidFill>
              </a:rPr>
              <a:t>). </a:t>
            </a:r>
          </a:p>
          <a:p>
            <a:pPr algn="just"/>
            <a:endParaRPr lang="it-IT" sz="2400" i="1" dirty="0">
              <a:solidFill>
                <a:schemeClr val="bg1"/>
              </a:solidFill>
            </a:endParaRPr>
          </a:p>
          <a:p>
            <a:pPr algn="just"/>
            <a:r>
              <a:rPr lang="it-IT" sz="2400" i="1" dirty="0">
                <a:solidFill>
                  <a:schemeClr val="bg1"/>
                </a:solidFill>
              </a:rPr>
              <a:t>Questo equilibrio si raggiunge in una sola generazione, a patto che le frequenze alleliche nei maschi e nelle femmine siano le medesime.</a:t>
            </a:r>
          </a:p>
          <a:p>
            <a:endParaRPr lang="it-IT" sz="2800" i="1" dirty="0">
              <a:solidFill>
                <a:schemeClr val="bg1"/>
              </a:solidFill>
            </a:endParaRPr>
          </a:p>
          <a:p>
            <a:endParaRPr lang="it-IT" sz="2800" i="1" dirty="0">
              <a:solidFill>
                <a:schemeClr val="bg1"/>
              </a:solidFill>
            </a:endParaRPr>
          </a:p>
          <a:p>
            <a:endParaRPr lang="it-IT" sz="2800" i="1" dirty="0">
              <a:solidFill>
                <a:schemeClr val="bg1"/>
              </a:solidFill>
            </a:endParaRPr>
          </a:p>
          <a:p>
            <a:endParaRPr lang="it-IT" sz="2800" i="1" dirty="0">
              <a:solidFill>
                <a:schemeClr val="bg1"/>
              </a:solidFill>
            </a:endParaRPr>
          </a:p>
          <a:p>
            <a:endParaRPr lang="it-IT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534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04800" y="1905000"/>
            <a:ext cx="8763000" cy="1752600"/>
          </a:xfrm>
        </p:spPr>
        <p:txBody>
          <a:bodyPr/>
          <a:lstStyle/>
          <a:p>
            <a:pPr algn="just"/>
            <a:r>
              <a:rPr lang="it-IT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La </a:t>
            </a:r>
            <a:r>
              <a:rPr lang="it-IT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genetica di popolazioni</a:t>
            </a:r>
            <a:r>
              <a:rPr lang="it-IT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studia l’origine, la «quantità» e la distribuzione della variabilità genetica presente in popolazioni di organismi, e come questa variabilità cambia nel tempo e nello spazio. </a:t>
            </a:r>
          </a:p>
          <a:p>
            <a:pPr algn="just"/>
            <a:endParaRPr lang="it-IT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it-IT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La genetica di popolazioni può quindi essere considerata come la scienza che studia la «microevoluzione», cioè l’evoluzione all’interno delle specie. </a:t>
            </a:r>
          </a:p>
          <a:p>
            <a:pPr algn="just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905000" y="457200"/>
            <a:ext cx="5209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GENETICA DI POPOLAZIONI</a:t>
            </a:r>
          </a:p>
        </p:txBody>
      </p:sp>
    </p:spTree>
    <p:extLst>
      <p:ext uri="{BB962C8B-B14F-4D97-AF65-F5344CB8AC3E}">
        <p14:creationId xmlns:p14="http://schemas.microsoft.com/office/powerpoint/2010/main" val="2705341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8991600" cy="683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Principio di  Hardy-Weinberg per loci X-linked</a:t>
            </a:r>
          </a:p>
          <a:p>
            <a:pPr algn="ctr"/>
            <a:endParaRPr lang="it-IT" sz="2400" i="1" dirty="0">
              <a:solidFill>
                <a:schemeClr val="bg1"/>
              </a:solidFill>
            </a:endParaRPr>
          </a:p>
          <a:p>
            <a:pPr algn="ctr"/>
            <a:r>
              <a:rPr lang="it-IT" sz="2400" i="1" dirty="0">
                <a:solidFill>
                  <a:schemeClr val="bg1"/>
                </a:solidFill>
              </a:rPr>
              <a:t>Nell’eventualità che le frequenze alleliche di un </a:t>
            </a:r>
          </a:p>
          <a:p>
            <a:pPr algn="ctr"/>
            <a:r>
              <a:rPr lang="it-IT" sz="2400" i="1" dirty="0">
                <a:solidFill>
                  <a:schemeClr val="bg1"/>
                </a:solidFill>
              </a:rPr>
              <a:t>locus X-</a:t>
            </a:r>
            <a:r>
              <a:rPr lang="it-IT" sz="2400" i="1" dirty="0" err="1">
                <a:solidFill>
                  <a:schemeClr val="bg1"/>
                </a:solidFill>
              </a:rPr>
              <a:t>linked</a:t>
            </a:r>
            <a:r>
              <a:rPr lang="it-IT" sz="2400" i="1" dirty="0">
                <a:solidFill>
                  <a:schemeClr val="bg1"/>
                </a:solidFill>
              </a:rPr>
              <a:t> siano differenti tra maschi e femmine, </a:t>
            </a:r>
          </a:p>
          <a:p>
            <a:pPr algn="ctr"/>
            <a:r>
              <a:rPr lang="it-IT" sz="2400" i="1" dirty="0">
                <a:solidFill>
                  <a:schemeClr val="bg1"/>
                </a:solidFill>
              </a:rPr>
              <a:t>le cose si complicano.</a:t>
            </a:r>
          </a:p>
          <a:p>
            <a:pPr algn="ctr"/>
            <a:r>
              <a:rPr lang="it-IT" i="1" dirty="0">
                <a:solidFill>
                  <a:schemeClr val="bg1"/>
                </a:solidFill>
              </a:rPr>
              <a:t>(In realtà questo vale anche per loci autosomici, ma non vedremo questo caso)</a:t>
            </a:r>
          </a:p>
          <a:p>
            <a:endParaRPr lang="it-IT" sz="2800" i="1" dirty="0">
              <a:solidFill>
                <a:schemeClr val="bg1"/>
              </a:solidFill>
            </a:endParaRPr>
          </a:p>
          <a:p>
            <a:pPr algn="ctr"/>
            <a:r>
              <a:rPr lang="it-IT" sz="2400" i="1" dirty="0">
                <a:solidFill>
                  <a:schemeClr val="bg1"/>
                </a:solidFill>
              </a:rPr>
              <a:t>Indicando con </a:t>
            </a:r>
          </a:p>
          <a:p>
            <a:pPr algn="ctr"/>
            <a:r>
              <a:rPr lang="it-IT" sz="2400" i="1" dirty="0" err="1">
                <a:solidFill>
                  <a:schemeClr val="bg1"/>
                </a:solidFill>
              </a:rPr>
              <a:t>p</a:t>
            </a:r>
            <a:r>
              <a:rPr lang="it-IT" sz="2400" i="1" baseline="-25000" dirty="0" err="1">
                <a:solidFill>
                  <a:schemeClr val="bg1"/>
                </a:solidFill>
              </a:rPr>
              <a:t>m</a:t>
            </a:r>
            <a:r>
              <a:rPr lang="it-IT" sz="2400" i="1" dirty="0">
                <a:solidFill>
                  <a:schemeClr val="bg1"/>
                </a:solidFill>
              </a:rPr>
              <a:t> e </a:t>
            </a:r>
            <a:r>
              <a:rPr lang="it-IT" sz="2400" i="1" dirty="0" err="1">
                <a:solidFill>
                  <a:schemeClr val="bg1"/>
                </a:solidFill>
              </a:rPr>
              <a:t>q</a:t>
            </a:r>
            <a:r>
              <a:rPr lang="it-IT" sz="2400" i="1" baseline="-25000" dirty="0" err="1">
                <a:solidFill>
                  <a:schemeClr val="bg1"/>
                </a:solidFill>
              </a:rPr>
              <a:t>m</a:t>
            </a:r>
            <a:r>
              <a:rPr lang="it-IT" sz="2400" i="1" dirty="0">
                <a:solidFill>
                  <a:schemeClr val="bg1"/>
                </a:solidFill>
              </a:rPr>
              <a:t> le frequenze alleliche nei maschi</a:t>
            </a:r>
          </a:p>
          <a:p>
            <a:pPr algn="ctr"/>
            <a:r>
              <a:rPr lang="it-IT" sz="2400" i="1" dirty="0" err="1">
                <a:solidFill>
                  <a:schemeClr val="bg1"/>
                </a:solidFill>
              </a:rPr>
              <a:t>p</a:t>
            </a:r>
            <a:r>
              <a:rPr lang="it-IT" sz="2400" i="1" baseline="-25000" dirty="0" err="1">
                <a:solidFill>
                  <a:schemeClr val="bg1"/>
                </a:solidFill>
              </a:rPr>
              <a:t>f</a:t>
            </a:r>
            <a:r>
              <a:rPr lang="it-IT" sz="2400" i="1" baseline="-25000" dirty="0">
                <a:solidFill>
                  <a:schemeClr val="bg1"/>
                </a:solidFill>
              </a:rPr>
              <a:t> </a:t>
            </a:r>
            <a:r>
              <a:rPr lang="it-IT" sz="2400" i="1" dirty="0">
                <a:solidFill>
                  <a:schemeClr val="bg1"/>
                </a:solidFill>
              </a:rPr>
              <a:t>e </a:t>
            </a:r>
            <a:r>
              <a:rPr lang="it-IT" sz="2400" i="1" dirty="0" err="1">
                <a:solidFill>
                  <a:schemeClr val="bg1"/>
                </a:solidFill>
              </a:rPr>
              <a:t>q</a:t>
            </a:r>
            <a:r>
              <a:rPr lang="it-IT" sz="2400" i="1" baseline="-25000" dirty="0" err="1">
                <a:solidFill>
                  <a:schemeClr val="bg1"/>
                </a:solidFill>
              </a:rPr>
              <a:t>f</a:t>
            </a:r>
            <a:r>
              <a:rPr lang="it-IT" sz="2400" i="1" dirty="0">
                <a:solidFill>
                  <a:schemeClr val="bg1"/>
                </a:solidFill>
              </a:rPr>
              <a:t> le frequenze alleliche nelle femmine,</a:t>
            </a:r>
          </a:p>
          <a:p>
            <a:pPr algn="ctr"/>
            <a:r>
              <a:rPr lang="it-IT" sz="2400" i="1" dirty="0">
                <a:solidFill>
                  <a:schemeClr val="bg1"/>
                </a:solidFill>
              </a:rPr>
              <a:t>si avrà dopo una generazione:</a:t>
            </a:r>
          </a:p>
          <a:p>
            <a:pPr algn="ctr"/>
            <a:endParaRPr lang="it-IT" sz="2800" i="1" dirty="0">
              <a:solidFill>
                <a:schemeClr val="bg1"/>
              </a:solidFill>
            </a:endParaRPr>
          </a:p>
          <a:p>
            <a:pPr algn="ctr"/>
            <a:r>
              <a:rPr lang="it-IT" sz="2800" i="1" dirty="0" err="1">
                <a:solidFill>
                  <a:schemeClr val="bg1"/>
                </a:solidFill>
              </a:rPr>
              <a:t>p’</a:t>
            </a:r>
            <a:r>
              <a:rPr lang="it-IT" sz="2800" i="1" baseline="-25000" dirty="0" err="1">
                <a:solidFill>
                  <a:schemeClr val="bg1"/>
                </a:solidFill>
              </a:rPr>
              <a:t>m</a:t>
            </a:r>
            <a:r>
              <a:rPr lang="it-IT" sz="2800" dirty="0">
                <a:solidFill>
                  <a:schemeClr val="bg1"/>
                </a:solidFill>
              </a:rPr>
              <a:t> = </a:t>
            </a:r>
            <a:r>
              <a:rPr lang="it-IT" sz="2800" i="1" dirty="0" err="1">
                <a:solidFill>
                  <a:schemeClr val="bg1"/>
                </a:solidFill>
              </a:rPr>
              <a:t>p</a:t>
            </a:r>
            <a:r>
              <a:rPr lang="it-IT" sz="2800" i="1" baseline="-25000" dirty="0" err="1">
                <a:solidFill>
                  <a:schemeClr val="bg1"/>
                </a:solidFill>
              </a:rPr>
              <a:t>f</a:t>
            </a:r>
            <a:endParaRPr lang="it-IT" sz="2800" i="1" baseline="-25000" dirty="0">
              <a:solidFill>
                <a:schemeClr val="bg1"/>
              </a:solidFill>
            </a:endParaRPr>
          </a:p>
          <a:p>
            <a:pPr algn="ctr"/>
            <a:endParaRPr lang="it-IT" sz="2800" i="1" dirty="0">
              <a:solidFill>
                <a:schemeClr val="bg1"/>
              </a:solidFill>
            </a:endParaRPr>
          </a:p>
          <a:p>
            <a:pPr algn="ctr"/>
            <a:r>
              <a:rPr lang="it-IT" sz="2800" i="1" dirty="0">
                <a:solidFill>
                  <a:schemeClr val="bg1"/>
                </a:solidFill>
              </a:rPr>
              <a:t>e </a:t>
            </a:r>
          </a:p>
          <a:p>
            <a:pPr algn="ctr"/>
            <a:r>
              <a:rPr lang="it-IT" sz="2800" i="1" dirty="0" err="1">
                <a:solidFill>
                  <a:schemeClr val="bg1"/>
                </a:solidFill>
              </a:rPr>
              <a:t>p</a:t>
            </a:r>
            <a:r>
              <a:rPr lang="it-IT" sz="2800" i="1" baseline="-25000" dirty="0" err="1">
                <a:solidFill>
                  <a:schemeClr val="bg1"/>
                </a:solidFill>
              </a:rPr>
              <a:t>f</a:t>
            </a:r>
            <a:r>
              <a:rPr lang="it-IT" sz="2800" dirty="0">
                <a:solidFill>
                  <a:schemeClr val="bg1"/>
                </a:solidFill>
              </a:rPr>
              <a:t>’ = (</a:t>
            </a:r>
            <a:r>
              <a:rPr lang="it-IT" sz="2800" i="1" dirty="0" err="1">
                <a:solidFill>
                  <a:schemeClr val="bg1"/>
                </a:solidFill>
              </a:rPr>
              <a:t>p</a:t>
            </a:r>
            <a:r>
              <a:rPr lang="it-IT" sz="2800" i="1" baseline="-25000" dirty="0" err="1">
                <a:solidFill>
                  <a:schemeClr val="bg1"/>
                </a:solidFill>
              </a:rPr>
              <a:t>m</a:t>
            </a:r>
            <a:r>
              <a:rPr lang="it-IT" sz="2800" dirty="0">
                <a:solidFill>
                  <a:schemeClr val="bg1"/>
                </a:solidFill>
              </a:rPr>
              <a:t> + </a:t>
            </a:r>
            <a:r>
              <a:rPr lang="it-IT" sz="2800" i="1" dirty="0" err="1">
                <a:solidFill>
                  <a:schemeClr val="bg1"/>
                </a:solidFill>
              </a:rPr>
              <a:t>p</a:t>
            </a:r>
            <a:r>
              <a:rPr lang="it-IT" sz="2800" i="1" baseline="-25000" dirty="0" err="1">
                <a:solidFill>
                  <a:schemeClr val="bg1"/>
                </a:solidFill>
              </a:rPr>
              <a:t>f</a:t>
            </a:r>
            <a:r>
              <a:rPr lang="it-IT" sz="2800" dirty="0">
                <a:solidFill>
                  <a:schemeClr val="bg1"/>
                </a:solidFill>
              </a:rPr>
              <a:t>) / 2</a:t>
            </a:r>
          </a:p>
          <a:p>
            <a:endParaRPr lang="it-IT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223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94" name="Text Box 2"/>
              <p:cNvSpPr txBox="1">
                <a:spLocks noChangeArrowheads="1"/>
              </p:cNvSpPr>
              <p:nvPr/>
            </p:nvSpPr>
            <p:spPr bwMode="auto">
              <a:xfrm>
                <a:off x="152400" y="304800"/>
                <a:ext cx="8991600" cy="73288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Principio di  Hardy-Weinberg per loci X-linked</a:t>
                </a:r>
              </a:p>
              <a:p>
                <a:endParaRPr lang="it-IT" sz="2400" i="1" dirty="0">
                  <a:solidFill>
                    <a:schemeClr val="bg1"/>
                  </a:solidFill>
                </a:endParaRPr>
              </a:p>
              <a:p>
                <a:r>
                  <a:rPr lang="it-IT" sz="2400" i="1" dirty="0">
                    <a:solidFill>
                      <a:schemeClr val="bg1"/>
                    </a:solidFill>
                  </a:rPr>
                  <a:t>Ad ogni generazione si avrà inoltre che la differenza delle frequenze alleliche dei maschi e delle femmine sarà dimezzata e cambiata di segno:</a:t>
                </a:r>
              </a:p>
              <a:p>
                <a:endParaRPr lang="it-IT" sz="28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it-IT" sz="2000" i="1" dirty="0" err="1">
                    <a:solidFill>
                      <a:schemeClr val="bg1"/>
                    </a:solidFill>
                  </a:rPr>
                  <a:t>p</a:t>
                </a:r>
                <a:r>
                  <a:rPr lang="it-IT" sz="2000" i="1" baseline="-25000" dirty="0" err="1">
                    <a:solidFill>
                      <a:schemeClr val="bg1"/>
                    </a:solidFill>
                  </a:rPr>
                  <a:t>m</a:t>
                </a:r>
                <a:r>
                  <a:rPr lang="it-IT" sz="2000" dirty="0">
                    <a:solidFill>
                      <a:schemeClr val="bg1"/>
                    </a:solidFill>
                  </a:rPr>
                  <a:t>’ – </a:t>
                </a:r>
                <a:r>
                  <a:rPr lang="it-IT" sz="2000" i="1" dirty="0" err="1">
                    <a:solidFill>
                      <a:schemeClr val="bg1"/>
                    </a:solidFill>
                  </a:rPr>
                  <a:t>p</a:t>
                </a:r>
                <a:r>
                  <a:rPr lang="it-IT" sz="2000" i="1" baseline="-25000" dirty="0" err="1">
                    <a:solidFill>
                      <a:schemeClr val="bg1"/>
                    </a:solidFill>
                  </a:rPr>
                  <a:t>f</a:t>
                </a:r>
                <a:r>
                  <a:rPr lang="it-IT" sz="2000" dirty="0">
                    <a:solidFill>
                      <a:schemeClr val="bg1"/>
                    </a:solidFill>
                  </a:rPr>
                  <a:t>’ = </a:t>
                </a:r>
                <a:r>
                  <a:rPr lang="it-IT" sz="2000" i="1" dirty="0" err="1">
                    <a:solidFill>
                      <a:schemeClr val="bg1"/>
                    </a:solidFill>
                  </a:rPr>
                  <a:t>p</a:t>
                </a:r>
                <a:r>
                  <a:rPr lang="it-IT" sz="2000" i="1" baseline="-25000" dirty="0" err="1">
                    <a:solidFill>
                      <a:schemeClr val="bg1"/>
                    </a:solidFill>
                  </a:rPr>
                  <a:t>f</a:t>
                </a:r>
                <a:r>
                  <a:rPr lang="it-IT" sz="2000" baseline="30000" dirty="0">
                    <a:solidFill>
                      <a:schemeClr val="bg1"/>
                    </a:solidFill>
                  </a:rPr>
                  <a:t> </a:t>
                </a:r>
                <a:r>
                  <a:rPr lang="it-IT" sz="2000" dirty="0">
                    <a:solidFill>
                      <a:schemeClr val="bg1"/>
                    </a:solidFill>
                  </a:rPr>
                  <a:t> – 1/2(</a:t>
                </a:r>
                <a:r>
                  <a:rPr lang="it-IT" sz="2000" i="1" dirty="0" err="1">
                    <a:solidFill>
                      <a:schemeClr val="bg1"/>
                    </a:solidFill>
                  </a:rPr>
                  <a:t>p</a:t>
                </a:r>
                <a:r>
                  <a:rPr lang="it-IT" sz="2000" i="1" baseline="-25000" dirty="0" err="1">
                    <a:solidFill>
                      <a:schemeClr val="bg1"/>
                    </a:solidFill>
                  </a:rPr>
                  <a:t>m</a:t>
                </a:r>
                <a:r>
                  <a:rPr lang="it-IT" sz="2000" baseline="30000" dirty="0">
                    <a:solidFill>
                      <a:schemeClr val="bg1"/>
                    </a:solidFill>
                  </a:rPr>
                  <a:t> </a:t>
                </a:r>
                <a:r>
                  <a:rPr lang="it-IT" sz="2000" dirty="0">
                    <a:solidFill>
                      <a:schemeClr val="bg1"/>
                    </a:solidFill>
                  </a:rPr>
                  <a:t>+ </a:t>
                </a:r>
                <a:r>
                  <a:rPr lang="it-IT" sz="2000" i="1" dirty="0" err="1">
                    <a:solidFill>
                      <a:schemeClr val="bg1"/>
                    </a:solidFill>
                  </a:rPr>
                  <a:t>p</a:t>
                </a:r>
                <a:r>
                  <a:rPr lang="it-IT" sz="2000" i="1" baseline="-25000" dirty="0" err="1">
                    <a:solidFill>
                      <a:schemeClr val="bg1"/>
                    </a:solidFill>
                  </a:rPr>
                  <a:t>f</a:t>
                </a:r>
                <a:r>
                  <a:rPr lang="it-IT" sz="2000" dirty="0">
                    <a:solidFill>
                      <a:schemeClr val="bg1"/>
                    </a:solidFill>
                  </a:rPr>
                  <a:t>) = –1/2 (</a:t>
                </a:r>
                <a:r>
                  <a:rPr lang="it-IT" sz="2000" i="1" dirty="0" err="1">
                    <a:solidFill>
                      <a:schemeClr val="bg1"/>
                    </a:solidFill>
                  </a:rPr>
                  <a:t>p</a:t>
                </a:r>
                <a:r>
                  <a:rPr lang="it-IT" sz="2000" i="1" baseline="-25000" dirty="0" err="1">
                    <a:solidFill>
                      <a:schemeClr val="bg1"/>
                    </a:solidFill>
                  </a:rPr>
                  <a:t>m</a:t>
                </a:r>
                <a:r>
                  <a:rPr lang="it-IT" sz="2000" dirty="0">
                    <a:solidFill>
                      <a:schemeClr val="bg1"/>
                    </a:solidFill>
                  </a:rPr>
                  <a:t> –</a:t>
                </a:r>
                <a:r>
                  <a:rPr lang="it-IT" sz="2000" i="1" dirty="0">
                    <a:solidFill>
                      <a:schemeClr val="bg1"/>
                    </a:solidFill>
                  </a:rPr>
                  <a:t> </a:t>
                </a:r>
                <a:r>
                  <a:rPr lang="it-IT" sz="2000" i="1" dirty="0" err="1">
                    <a:solidFill>
                      <a:schemeClr val="bg1"/>
                    </a:solidFill>
                  </a:rPr>
                  <a:t>p</a:t>
                </a:r>
                <a:r>
                  <a:rPr lang="it-IT" sz="2000" i="1" baseline="-25000" dirty="0" err="1">
                    <a:solidFill>
                      <a:schemeClr val="bg1"/>
                    </a:solidFill>
                  </a:rPr>
                  <a:t>f</a:t>
                </a:r>
                <a:r>
                  <a:rPr lang="it-IT" sz="2000" dirty="0">
                    <a:solidFill>
                      <a:schemeClr val="bg1"/>
                    </a:solidFill>
                  </a:rPr>
                  <a:t> ). </a:t>
                </a:r>
              </a:p>
              <a:p>
                <a:pPr algn="ctr"/>
                <a:endParaRPr lang="it-IT" sz="2000" dirty="0">
                  <a:solidFill>
                    <a:schemeClr val="bg1"/>
                  </a:solidFill>
                </a:endParaRPr>
              </a:p>
              <a:p>
                <a:pPr algn="ctr"/>
                <a:endParaRPr lang="it-IT" sz="2000" dirty="0">
                  <a:solidFill>
                    <a:schemeClr val="bg1"/>
                  </a:solidFill>
                </a:endParaRPr>
              </a:p>
              <a:p>
                <a:pPr algn="ctr"/>
                <a:endParaRPr lang="it-IT" sz="2000" dirty="0">
                  <a:solidFill>
                    <a:schemeClr val="bg1"/>
                  </a:solidFill>
                </a:endParaRPr>
              </a:p>
              <a:p>
                <a:endParaRPr lang="it-IT" sz="2800" i="1" dirty="0">
                  <a:solidFill>
                    <a:schemeClr val="bg1"/>
                  </a:solidFill>
                </a:endParaRPr>
              </a:p>
              <a:p>
                <a:endParaRPr lang="it-IT" sz="2800" i="1" dirty="0">
                  <a:solidFill>
                    <a:schemeClr val="bg1"/>
                  </a:solidFill>
                </a:endParaRPr>
              </a:p>
              <a:p>
                <a:endParaRPr lang="it-IT" sz="2800" i="1" dirty="0">
                  <a:solidFill>
                    <a:schemeClr val="bg1"/>
                  </a:solidFill>
                </a:endParaRPr>
              </a:p>
              <a:p>
                <a:endParaRPr lang="it-IT" sz="2800" i="1" dirty="0">
                  <a:solidFill>
                    <a:schemeClr val="bg1"/>
                  </a:solidFill>
                </a:endParaRPr>
              </a:p>
              <a:p>
                <a:endParaRPr lang="it-IT" sz="2800" i="1" dirty="0">
                  <a:solidFill>
                    <a:schemeClr val="bg1"/>
                  </a:solidFill>
                </a:endParaRPr>
              </a:p>
              <a:p>
                <a:endParaRPr lang="it-IT" sz="2400" i="1" dirty="0">
                  <a:solidFill>
                    <a:schemeClr val="bg1"/>
                  </a:solidFill>
                </a:endParaRPr>
              </a:p>
              <a:p>
                <a:r>
                  <a:rPr lang="it-IT" sz="2400" i="1" dirty="0">
                    <a:solidFill>
                      <a:schemeClr val="bg1"/>
                    </a:solidFill>
                  </a:rPr>
                  <a:t>All’equilibrio avremo:</a:t>
                </a:r>
                <a:r>
                  <a:rPr lang="it-IT" sz="2800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it-IT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it-IT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it-IT" sz="2800" i="1">
                        <a:solidFill>
                          <a:schemeClr val="bg1"/>
                        </a:solidFill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it-IT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it-IT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it-IT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it-IT" sz="28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it-IT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it-IT" sz="2800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type m:val="skw"/>
                        <m:ctrlPr>
                          <a:rPr lang="it-IT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it-IT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it-IT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it-IT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it-IT" sz="2800" i="1">
                        <a:solidFill>
                          <a:srgbClr val="FFFF00"/>
                        </a:solidFill>
                        <a:latin typeface="Cambria Math"/>
                      </a:rPr>
                      <m:t>+</m:t>
                    </m:r>
                    <m:f>
                      <m:fPr>
                        <m:type m:val="skw"/>
                        <m:ctrlPr>
                          <a:rPr lang="it-IT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it-IT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it-IT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it-IT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endParaRPr lang="it-IT" sz="2800" dirty="0">
                  <a:solidFill>
                    <a:srgbClr val="FFFF00"/>
                  </a:solidFill>
                </a:endParaRPr>
              </a:p>
              <a:p>
                <a:pPr algn="ctr">
                  <a:spcBef>
                    <a:spcPct val="50000"/>
                  </a:spcBef>
                </a:pPr>
                <a:r>
                  <a:rPr lang="en-US" sz="3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194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304800"/>
                <a:ext cx="8991600" cy="7328801"/>
              </a:xfrm>
              <a:prstGeom prst="rect">
                <a:avLst/>
              </a:prstGeom>
              <a:blipFill rotWithShape="1">
                <a:blip r:embed="rId3"/>
                <a:stretch>
                  <a:fillRect l="-1017" t="-666" r="-11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8333618"/>
              </p:ext>
            </p:extLst>
          </p:nvPr>
        </p:nvGraphicFramePr>
        <p:xfrm>
          <a:off x="1905000" y="2438400"/>
          <a:ext cx="57912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93764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3"/>
          <p:cNvSpPr txBox="1">
            <a:spLocks noChangeArrowheads="1"/>
          </p:cNvSpPr>
          <p:nvPr/>
        </p:nvSpPr>
        <p:spPr bwMode="auto">
          <a:xfrm>
            <a:off x="228600" y="623446"/>
            <a:ext cx="9144000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Probabilità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di un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evento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è la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frequenza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relativa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con cui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l’evento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si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verifica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in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una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lunga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serie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di prove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ripetute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sotto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condizioni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simili</a:t>
            </a:r>
            <a:endParaRPr lang="en-US" altLang="it-IT" sz="2400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rtl="1" eaLnBrk="1" hangingPunct="1">
              <a:spcBef>
                <a:spcPct val="0"/>
              </a:spcBef>
              <a:buFontTx/>
              <a:buNone/>
            </a:pPr>
            <a:endParaRPr lang="en-US" altLang="it-IT" sz="2400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Probabilità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che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si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verifichi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un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evento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“A”  =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Pr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(A) 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Probabilità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che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si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verifichi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un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evento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“B”  =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Pr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(B)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endParaRPr lang="en-US" altLang="it-IT" sz="2400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La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probabilità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che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si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verifichino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l’uno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o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l’altro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di due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eventi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incompatibili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(due </a:t>
            </a:r>
            <a:r>
              <a:rPr lang="en-US" altLang="it-IT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eventi</a:t>
            </a:r>
            <a:r>
              <a:rPr lang="en-US" altLang="it-IT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si</a:t>
            </a:r>
            <a:r>
              <a:rPr lang="en-US" altLang="it-IT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dicono</a:t>
            </a:r>
            <a:r>
              <a:rPr lang="en-US" altLang="it-IT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incompatibili</a:t>
            </a:r>
            <a:r>
              <a:rPr lang="en-US" altLang="it-IT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se </a:t>
            </a:r>
            <a:r>
              <a:rPr lang="en-US" altLang="it-IT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il</a:t>
            </a:r>
            <a:r>
              <a:rPr lang="en-US" altLang="it-IT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verificarsi</a:t>
            </a:r>
            <a:r>
              <a:rPr lang="en-US" altLang="it-IT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dell’uno</a:t>
            </a:r>
            <a:r>
              <a:rPr lang="en-US" altLang="it-IT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esclude</a:t>
            </a:r>
            <a:r>
              <a:rPr lang="en-US" altLang="it-IT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il</a:t>
            </a:r>
            <a:r>
              <a:rPr lang="en-US" altLang="it-IT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verificarsi</a:t>
            </a:r>
            <a:r>
              <a:rPr lang="en-US" altLang="it-IT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dell’altro</a:t>
            </a:r>
            <a:r>
              <a:rPr lang="en-US" altLang="it-IT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)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Pr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(A o B) =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Pr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(A </a:t>
            </a:r>
            <a:r>
              <a:rPr lang="en-US" altLang="it-IT" sz="2400" dirty="0">
                <a:solidFill>
                  <a:srgbClr val="FFFF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U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B) =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Pr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(A) +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Pr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(B)   (Principio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della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somma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)</a:t>
            </a:r>
          </a:p>
          <a:p>
            <a:pPr rtl="1" eaLnBrk="1" hangingPunct="1">
              <a:spcBef>
                <a:spcPct val="0"/>
              </a:spcBef>
              <a:buNone/>
            </a:pPr>
            <a:r>
              <a:rPr lang="en-US" altLang="it-IT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Esempio</a:t>
            </a:r>
            <a:r>
              <a:rPr lang="en-US" altLang="it-IT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it-IT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probabilità</a:t>
            </a:r>
            <a:r>
              <a:rPr lang="en-US" altLang="it-IT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che</a:t>
            </a:r>
            <a:r>
              <a:rPr lang="en-US" altLang="it-IT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tirando</a:t>
            </a:r>
            <a:r>
              <a:rPr lang="en-US" altLang="it-IT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un dado esca un 6 </a:t>
            </a:r>
            <a:r>
              <a:rPr lang="en-US" altLang="it-IT" sz="16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oppure</a:t>
            </a:r>
            <a:r>
              <a:rPr lang="en-US" altLang="it-IT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un 5</a:t>
            </a:r>
          </a:p>
          <a:p>
            <a:pPr rtl="1" eaLnBrk="1" hangingPunct="1">
              <a:spcBef>
                <a:spcPct val="0"/>
              </a:spcBef>
              <a:buNone/>
            </a:pPr>
            <a:r>
              <a:rPr lang="en-US" altLang="it-IT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Esempio</a:t>
            </a:r>
            <a:r>
              <a:rPr lang="en-US" altLang="it-IT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sbagliato</a:t>
            </a:r>
            <a:r>
              <a:rPr lang="en-US" altLang="it-IT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it-IT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probabilità</a:t>
            </a:r>
            <a:r>
              <a:rPr lang="en-US" altLang="it-IT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che</a:t>
            </a:r>
            <a:r>
              <a:rPr lang="en-US" altLang="it-IT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estraendo</a:t>
            </a:r>
            <a:r>
              <a:rPr lang="en-US" altLang="it-IT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una</a:t>
            </a:r>
            <a:r>
              <a:rPr lang="en-US" altLang="it-IT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carta esca un </a:t>
            </a:r>
            <a:r>
              <a:rPr lang="en-US" altLang="it-IT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cuori</a:t>
            </a:r>
            <a:r>
              <a:rPr lang="en-US" altLang="it-IT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6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oppure</a:t>
            </a:r>
            <a:r>
              <a:rPr lang="en-US" altLang="it-IT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un </a:t>
            </a:r>
            <a:r>
              <a:rPr lang="en-US" altLang="it-IT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asso</a:t>
            </a:r>
            <a:r>
              <a:rPr lang="en-US" altLang="it-IT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en-US" altLang="it-IT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rtl="1" eaLnBrk="1" hangingPunct="1">
              <a:spcBef>
                <a:spcPct val="0"/>
              </a:spcBef>
              <a:buFontTx/>
              <a:buNone/>
            </a:pPr>
            <a:endParaRPr lang="en-US" altLang="it-IT" sz="24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La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probabilità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che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si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verifichino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sia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l’uno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che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l’altro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di due </a:t>
            </a: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eventi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indipendenti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(due </a:t>
            </a:r>
            <a:r>
              <a:rPr lang="en-US" altLang="it-IT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eventi</a:t>
            </a:r>
            <a:r>
              <a:rPr lang="en-US" altLang="it-IT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si</a:t>
            </a:r>
            <a:r>
              <a:rPr lang="en-US" altLang="it-IT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dicono</a:t>
            </a:r>
            <a:r>
              <a:rPr lang="en-US" altLang="it-IT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indipendenti</a:t>
            </a:r>
            <a:r>
              <a:rPr lang="en-US" altLang="it-IT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se </a:t>
            </a:r>
            <a:r>
              <a:rPr lang="en-US" altLang="it-IT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il</a:t>
            </a:r>
            <a:r>
              <a:rPr lang="en-US" altLang="it-IT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verificarsi</a:t>
            </a:r>
            <a:r>
              <a:rPr lang="en-US" altLang="it-IT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dell’uno</a:t>
            </a:r>
            <a:r>
              <a:rPr lang="en-US" altLang="it-IT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non influenza la </a:t>
            </a:r>
            <a:r>
              <a:rPr lang="en-US" altLang="it-IT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probabilità</a:t>
            </a:r>
            <a:r>
              <a:rPr lang="en-US" altLang="it-IT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di </a:t>
            </a:r>
            <a:r>
              <a:rPr lang="en-US" altLang="it-IT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verificarsi</a:t>
            </a:r>
            <a:r>
              <a:rPr lang="en-US" altLang="it-IT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dell’altro</a:t>
            </a:r>
            <a:r>
              <a:rPr lang="en-US" altLang="it-IT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) 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Pr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(A e B) =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Pr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(A ∩ B) =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Pr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(A) ×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Pr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(B)   (Principio del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prodotto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)</a:t>
            </a:r>
          </a:p>
          <a:p>
            <a:pPr rtl="1" eaLnBrk="1" hangingPunct="1">
              <a:spcBef>
                <a:spcPct val="0"/>
              </a:spcBef>
              <a:buNone/>
            </a:pPr>
            <a:r>
              <a:rPr lang="en-US" altLang="it-IT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Esempio</a:t>
            </a:r>
            <a:r>
              <a:rPr lang="en-US" altLang="it-IT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it-IT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Probabilità</a:t>
            </a:r>
            <a:r>
              <a:rPr lang="en-US" altLang="it-IT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che</a:t>
            </a:r>
            <a:r>
              <a:rPr lang="en-US" altLang="it-IT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tirando</a:t>
            </a:r>
            <a:r>
              <a:rPr lang="en-US" altLang="it-IT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due volte un dado esca prima un 6  </a:t>
            </a:r>
            <a:r>
              <a:rPr lang="en-US" altLang="it-IT" sz="1600" dirty="0">
                <a:solidFill>
                  <a:srgbClr val="FFFF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it-IT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dopo</a:t>
            </a:r>
            <a:r>
              <a:rPr lang="en-US" altLang="it-IT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un 5</a:t>
            </a:r>
          </a:p>
          <a:p>
            <a:pPr rtl="1" eaLnBrk="1" hangingPunct="1">
              <a:spcBef>
                <a:spcPct val="0"/>
              </a:spcBef>
              <a:buNone/>
            </a:pPr>
            <a:r>
              <a:rPr lang="en-US" altLang="it-IT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Esempio</a:t>
            </a:r>
            <a:r>
              <a:rPr lang="en-US" altLang="it-IT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sbagliato</a:t>
            </a:r>
            <a:r>
              <a:rPr lang="en-US" altLang="it-IT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it-IT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probabilità</a:t>
            </a:r>
            <a:r>
              <a:rPr lang="en-US" altLang="it-IT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che</a:t>
            </a:r>
            <a:r>
              <a:rPr lang="en-US" altLang="it-IT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un </a:t>
            </a:r>
            <a:r>
              <a:rPr lang="en-US" altLang="it-IT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individuo</a:t>
            </a:r>
            <a:r>
              <a:rPr lang="en-US" altLang="it-IT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italiano</a:t>
            </a:r>
            <a:r>
              <a:rPr lang="en-US" altLang="it-IT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a </a:t>
            </a:r>
            <a:r>
              <a:rPr lang="en-US" altLang="it-IT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caso</a:t>
            </a:r>
            <a:r>
              <a:rPr lang="en-US" altLang="it-IT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sia</a:t>
            </a:r>
            <a:r>
              <a:rPr lang="en-US" altLang="it-IT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biondo</a:t>
            </a:r>
            <a:r>
              <a:rPr lang="en-US" altLang="it-IT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600" dirty="0">
                <a:solidFill>
                  <a:srgbClr val="FFFF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it-IT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it-IT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gli</a:t>
            </a:r>
            <a:r>
              <a:rPr lang="en-US" altLang="it-IT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occhi</a:t>
            </a:r>
            <a:r>
              <a:rPr lang="en-US" altLang="it-IT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azzurri</a:t>
            </a:r>
            <a:r>
              <a:rPr lang="en-US" altLang="it-IT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…</a:t>
            </a:r>
            <a:endParaRPr lang="en-US" altLang="it-IT" sz="24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rtl="1" eaLnBrk="1" hangingPunct="1">
              <a:spcBef>
                <a:spcPct val="0"/>
              </a:spcBef>
              <a:buFontTx/>
              <a:buNone/>
            </a:pPr>
            <a:endParaRPr lang="en-US" altLang="it-IT" sz="24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rtl="1" eaLnBrk="1" hangingPunct="1">
              <a:spcBef>
                <a:spcPct val="0"/>
              </a:spcBef>
              <a:buFontTx/>
              <a:buNone/>
            </a:pPr>
            <a:endParaRPr lang="en-US" altLang="it-IT" sz="24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547" name="Text Box 5"/>
          <p:cNvSpPr txBox="1">
            <a:spLocks noChangeArrowheads="1"/>
          </p:cNvSpPr>
          <p:nvPr/>
        </p:nvSpPr>
        <p:spPr bwMode="auto">
          <a:xfrm>
            <a:off x="3581400" y="152400"/>
            <a:ext cx="16866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400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Probabilità</a:t>
            </a:r>
            <a:r>
              <a:rPr lang="en-US" altLang="it-IT" sz="2400" dirty="0">
                <a:solidFill>
                  <a:srgbClr val="FFFFFF"/>
                </a:solidFill>
                <a:latin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8991600" cy="1101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Il principio di Hardy-Weinberg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nella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consulenza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genetica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sz="2400" i="1" dirty="0">
              <a:solidFill>
                <a:schemeClr val="bg1"/>
              </a:solidFill>
            </a:endParaRPr>
          </a:p>
          <a:p>
            <a:r>
              <a:rPr lang="it-IT" sz="2000" i="1" dirty="0">
                <a:solidFill>
                  <a:schemeClr val="bg1"/>
                </a:solidFill>
              </a:rPr>
              <a:t>L’applicazione del principio di Hardy-Weinberg permette di calcolare la frequenza di «portatori» nelle popolazioni (eterozigoti per alleli che determinano un determinato carattere o malattia) e fornire altre indicazioni di natura probabilistica nella consulenza genetica</a:t>
            </a:r>
          </a:p>
          <a:p>
            <a:endParaRPr lang="it-IT" sz="2000" i="1" dirty="0">
              <a:solidFill>
                <a:schemeClr val="bg1"/>
              </a:solidFill>
            </a:endParaRPr>
          </a:p>
          <a:p>
            <a:r>
              <a:rPr lang="it-IT" sz="2000" i="1" dirty="0">
                <a:solidFill>
                  <a:schemeClr val="bg1"/>
                </a:solidFill>
              </a:rPr>
              <a:t>Esempio (1):</a:t>
            </a:r>
          </a:p>
          <a:p>
            <a:r>
              <a:rPr lang="it-IT" sz="2000" i="1" dirty="0">
                <a:solidFill>
                  <a:schemeClr val="bg1"/>
                </a:solidFill>
              </a:rPr>
              <a:t>La sorella (sana) di un individuo affetto da fibrosi cistica vuole conoscere la probabilità di avere un figlio affetto in un matrimonio non consanguineo. Popolazione Italiana.</a:t>
            </a:r>
          </a:p>
          <a:p>
            <a:endParaRPr lang="it-IT" sz="2000" i="1" dirty="0">
              <a:solidFill>
                <a:schemeClr val="bg1"/>
              </a:solidFill>
            </a:endParaRPr>
          </a:p>
          <a:p>
            <a:r>
              <a:rPr lang="it-IT" sz="2000" i="1" dirty="0">
                <a:solidFill>
                  <a:schemeClr val="bg1"/>
                </a:solidFill>
              </a:rPr>
              <a:t>La fibrosi cistica è una malattia autosomica recessiva che in Italia colpisce circa 1 / 2500 nati. Da questo solo dato (facendo alcune assunzioni) è possibile risolvere il problema posto. </a:t>
            </a:r>
          </a:p>
          <a:p>
            <a:endParaRPr lang="it-IT" sz="2000" i="1" dirty="0">
              <a:solidFill>
                <a:schemeClr val="bg1"/>
              </a:solidFill>
            </a:endParaRPr>
          </a:p>
          <a:p>
            <a:endParaRPr lang="it-IT" sz="2000" i="1" dirty="0">
              <a:solidFill>
                <a:schemeClr val="bg1"/>
              </a:solidFill>
            </a:endParaRPr>
          </a:p>
          <a:p>
            <a:endParaRPr lang="it-IT" sz="2000" i="1" dirty="0">
              <a:solidFill>
                <a:schemeClr val="bg1"/>
              </a:solidFill>
            </a:endParaRPr>
          </a:p>
          <a:p>
            <a:endParaRPr lang="it-IT" sz="2000" i="1" dirty="0">
              <a:solidFill>
                <a:schemeClr val="bg1"/>
              </a:solidFill>
            </a:endParaRPr>
          </a:p>
          <a:p>
            <a:endParaRPr lang="it-IT" sz="2000" i="1" dirty="0">
              <a:solidFill>
                <a:schemeClr val="bg1"/>
              </a:solidFill>
            </a:endParaRPr>
          </a:p>
          <a:p>
            <a:r>
              <a:rPr lang="it-IT" sz="1400" i="1" dirty="0">
                <a:solidFill>
                  <a:schemeClr val="bg1"/>
                </a:solidFill>
              </a:rPr>
              <a:t>(esercizio svolto alla lavagna)</a:t>
            </a:r>
          </a:p>
          <a:p>
            <a:endParaRPr lang="it-IT" sz="2000" dirty="0">
              <a:solidFill>
                <a:schemeClr val="bg1"/>
              </a:solidFill>
            </a:endParaRPr>
          </a:p>
          <a:p>
            <a:endParaRPr lang="it-IT" sz="2000" dirty="0">
              <a:solidFill>
                <a:schemeClr val="bg1"/>
              </a:solidFill>
            </a:endParaRPr>
          </a:p>
          <a:p>
            <a:endParaRPr lang="it-IT" sz="2000" dirty="0">
              <a:solidFill>
                <a:schemeClr val="bg1"/>
              </a:solidFill>
            </a:endParaRPr>
          </a:p>
          <a:p>
            <a:pPr algn="ctr"/>
            <a:endParaRPr lang="it-IT" sz="2000" dirty="0">
              <a:solidFill>
                <a:schemeClr val="bg1"/>
              </a:solidFill>
            </a:endParaRPr>
          </a:p>
          <a:p>
            <a:pPr algn="ctr"/>
            <a:endParaRPr lang="it-IT" sz="2000" dirty="0">
              <a:solidFill>
                <a:schemeClr val="bg1"/>
              </a:solidFill>
            </a:endParaRPr>
          </a:p>
          <a:p>
            <a:endParaRPr lang="it-IT" sz="2800" i="1" dirty="0">
              <a:solidFill>
                <a:schemeClr val="bg1"/>
              </a:solidFill>
            </a:endParaRPr>
          </a:p>
          <a:p>
            <a:endParaRPr lang="it-IT" sz="2800" i="1" dirty="0">
              <a:solidFill>
                <a:schemeClr val="bg1"/>
              </a:solidFill>
            </a:endParaRPr>
          </a:p>
          <a:p>
            <a:endParaRPr lang="it-IT" sz="2800" i="1" dirty="0">
              <a:solidFill>
                <a:schemeClr val="bg1"/>
              </a:solidFill>
            </a:endParaRPr>
          </a:p>
          <a:p>
            <a:endParaRPr lang="it-IT" sz="2800" i="1" dirty="0">
              <a:solidFill>
                <a:schemeClr val="bg1"/>
              </a:solidFill>
            </a:endParaRPr>
          </a:p>
          <a:p>
            <a:endParaRPr lang="it-IT" sz="2800" dirty="0"/>
          </a:p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226916"/>
            <a:ext cx="1492159" cy="163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768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8991600" cy="1101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Il principio di Hardy-Weinberg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nella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consulenza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genetica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sz="2400" i="1" dirty="0">
              <a:solidFill>
                <a:schemeClr val="bg1"/>
              </a:solidFill>
            </a:endParaRPr>
          </a:p>
          <a:p>
            <a:r>
              <a:rPr lang="it-IT" sz="2000" i="1" dirty="0">
                <a:solidFill>
                  <a:schemeClr val="bg1"/>
                </a:solidFill>
              </a:rPr>
              <a:t>L’applicazione del principio di Hardy-Weinberg permette di calcolare la frequenza di «portatori» (eterozigoti per alleli che determinano un determinato carattere o malattia) e fornire delle indicazioni in consulenza genetica</a:t>
            </a:r>
          </a:p>
          <a:p>
            <a:endParaRPr lang="it-IT" sz="2000" i="1" dirty="0">
              <a:solidFill>
                <a:schemeClr val="bg1"/>
              </a:solidFill>
            </a:endParaRPr>
          </a:p>
          <a:p>
            <a:r>
              <a:rPr lang="it-IT" sz="2000" i="1" dirty="0">
                <a:solidFill>
                  <a:schemeClr val="bg1"/>
                </a:solidFill>
              </a:rPr>
              <a:t>Esempio (2):</a:t>
            </a:r>
          </a:p>
          <a:p>
            <a:endParaRPr lang="it-IT" sz="2000" i="1" dirty="0">
              <a:solidFill>
                <a:schemeClr val="bg1"/>
              </a:solidFill>
            </a:endParaRPr>
          </a:p>
          <a:p>
            <a:r>
              <a:rPr lang="it-IT" sz="2000" i="1" dirty="0">
                <a:solidFill>
                  <a:schemeClr val="bg1"/>
                </a:solidFill>
              </a:rPr>
              <a:t>L’emofilia A è una malattia </a:t>
            </a:r>
            <a:r>
              <a:rPr lang="it-IT" sz="2000" i="1" dirty="0" err="1">
                <a:solidFill>
                  <a:srgbClr val="FFFF00"/>
                </a:solidFill>
              </a:rPr>
              <a:t>X-linked</a:t>
            </a:r>
            <a:r>
              <a:rPr lang="it-IT" sz="2000" i="1" dirty="0">
                <a:solidFill>
                  <a:srgbClr val="FFFF00"/>
                </a:solidFill>
              </a:rPr>
              <a:t> recessiva </a:t>
            </a:r>
            <a:r>
              <a:rPr lang="it-IT" sz="2000" i="1" dirty="0">
                <a:solidFill>
                  <a:schemeClr val="bg1"/>
                </a:solidFill>
              </a:rPr>
              <a:t>che negli USA colpisce circa 1 / 5000 maschi. Quale è la frequenza di femmine portatrici? Quale è la probabilità di avere un figlio/a affetto da questa malattia per una donna che abbia un nipote (figlio della sorella) affetto?  </a:t>
            </a:r>
          </a:p>
          <a:p>
            <a:r>
              <a:rPr lang="it-IT" sz="2000" i="1" dirty="0">
                <a:solidFill>
                  <a:schemeClr val="bg1"/>
                </a:solidFill>
              </a:rPr>
              <a:t>Nota: non ci sono altri individui affetti nella famiglia</a:t>
            </a:r>
          </a:p>
          <a:p>
            <a:endParaRPr lang="it-IT" sz="2000" i="1" dirty="0">
              <a:solidFill>
                <a:schemeClr val="bg1"/>
              </a:solidFill>
            </a:endParaRPr>
          </a:p>
          <a:p>
            <a:endParaRPr lang="it-IT" sz="2000" i="1" dirty="0">
              <a:solidFill>
                <a:schemeClr val="bg1"/>
              </a:solidFill>
            </a:endParaRPr>
          </a:p>
          <a:p>
            <a:endParaRPr lang="it-IT" sz="2000" i="1" dirty="0">
              <a:solidFill>
                <a:schemeClr val="bg1"/>
              </a:solidFill>
            </a:endParaRPr>
          </a:p>
          <a:p>
            <a:endParaRPr lang="it-IT" sz="2000" i="1" dirty="0">
              <a:solidFill>
                <a:schemeClr val="bg1"/>
              </a:solidFill>
            </a:endParaRPr>
          </a:p>
          <a:p>
            <a:endParaRPr lang="it-IT" sz="2000" i="1" dirty="0">
              <a:solidFill>
                <a:schemeClr val="bg1"/>
              </a:solidFill>
            </a:endParaRPr>
          </a:p>
          <a:p>
            <a:endParaRPr lang="it-IT" sz="2000" i="1" dirty="0">
              <a:solidFill>
                <a:schemeClr val="bg1"/>
              </a:solidFill>
            </a:endParaRPr>
          </a:p>
          <a:p>
            <a:endParaRPr lang="it-IT" sz="2000" i="1" dirty="0">
              <a:solidFill>
                <a:schemeClr val="bg1"/>
              </a:solidFill>
            </a:endParaRPr>
          </a:p>
          <a:p>
            <a:r>
              <a:rPr lang="it-IT" sz="1400" i="1" dirty="0">
                <a:solidFill>
                  <a:schemeClr val="bg1"/>
                </a:solidFill>
              </a:rPr>
              <a:t>(esercizio svolto alla lavagna)</a:t>
            </a:r>
          </a:p>
          <a:p>
            <a:endParaRPr lang="it-IT" sz="2000" dirty="0">
              <a:solidFill>
                <a:schemeClr val="bg1"/>
              </a:solidFill>
            </a:endParaRPr>
          </a:p>
          <a:p>
            <a:endParaRPr lang="it-IT" sz="2000" dirty="0">
              <a:solidFill>
                <a:schemeClr val="bg1"/>
              </a:solidFill>
            </a:endParaRPr>
          </a:p>
          <a:p>
            <a:endParaRPr lang="it-IT" sz="2000" dirty="0">
              <a:solidFill>
                <a:schemeClr val="bg1"/>
              </a:solidFill>
            </a:endParaRPr>
          </a:p>
          <a:p>
            <a:pPr algn="ctr"/>
            <a:endParaRPr lang="it-IT" sz="2000" dirty="0">
              <a:solidFill>
                <a:schemeClr val="bg1"/>
              </a:solidFill>
            </a:endParaRPr>
          </a:p>
          <a:p>
            <a:pPr algn="ctr"/>
            <a:endParaRPr lang="it-IT" sz="2000" dirty="0">
              <a:solidFill>
                <a:schemeClr val="bg1"/>
              </a:solidFill>
            </a:endParaRPr>
          </a:p>
          <a:p>
            <a:endParaRPr lang="it-IT" sz="2800" i="1" dirty="0">
              <a:solidFill>
                <a:schemeClr val="bg1"/>
              </a:solidFill>
            </a:endParaRPr>
          </a:p>
          <a:p>
            <a:endParaRPr lang="it-IT" sz="2800" i="1" dirty="0">
              <a:solidFill>
                <a:schemeClr val="bg1"/>
              </a:solidFill>
            </a:endParaRPr>
          </a:p>
          <a:p>
            <a:endParaRPr lang="it-IT" sz="2800" i="1" dirty="0">
              <a:solidFill>
                <a:schemeClr val="bg1"/>
              </a:solidFill>
            </a:endParaRPr>
          </a:p>
          <a:p>
            <a:endParaRPr lang="it-IT" sz="2800" i="1" dirty="0">
              <a:solidFill>
                <a:schemeClr val="bg1"/>
              </a:solidFill>
            </a:endParaRPr>
          </a:p>
          <a:p>
            <a:endParaRPr lang="it-IT" sz="2800" dirty="0"/>
          </a:p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87240"/>
            <a:ext cx="2077351" cy="227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565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2400" y="260648"/>
            <a:ext cx="8991600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Il principio di Hardy-Weinberg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nella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consulenza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genetica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sz="2400" i="1" dirty="0">
              <a:solidFill>
                <a:schemeClr val="bg1"/>
              </a:solidFill>
            </a:endParaRPr>
          </a:p>
          <a:p>
            <a:r>
              <a:rPr lang="it-IT" sz="2000" i="1" dirty="0">
                <a:solidFill>
                  <a:schemeClr val="bg1"/>
                </a:solidFill>
              </a:rPr>
              <a:t>L’applicazione del principio di Hardy-Weinberg permette di calcolare la frequenza di «portatori» (eterozigoti per alleli che determinano un determinato carattere o malattia) e fornire delle indicazioni in consulenza genetica</a:t>
            </a:r>
          </a:p>
          <a:p>
            <a:endParaRPr lang="it-IT" sz="2000" i="1" dirty="0">
              <a:solidFill>
                <a:schemeClr val="bg1"/>
              </a:solidFill>
            </a:endParaRPr>
          </a:p>
          <a:p>
            <a:r>
              <a:rPr lang="it-IT" sz="2000" i="1" dirty="0">
                <a:solidFill>
                  <a:schemeClr val="bg1"/>
                </a:solidFill>
              </a:rPr>
              <a:t>Esempio (</a:t>
            </a:r>
            <a:r>
              <a:rPr lang="it-IT" sz="2000" i="1" dirty="0" err="1">
                <a:solidFill>
                  <a:schemeClr val="bg1"/>
                </a:solidFill>
              </a:rPr>
              <a:t>3</a:t>
            </a:r>
            <a:r>
              <a:rPr lang="it-IT" sz="2000" i="1" dirty="0">
                <a:solidFill>
                  <a:schemeClr val="bg1"/>
                </a:solidFill>
              </a:rPr>
              <a:t>):</a:t>
            </a:r>
          </a:p>
          <a:p>
            <a:endParaRPr lang="it-IT" sz="2000" i="1" dirty="0">
              <a:solidFill>
                <a:schemeClr val="bg1"/>
              </a:solidFill>
            </a:endParaRPr>
          </a:p>
          <a:p>
            <a:r>
              <a:rPr lang="it-IT" sz="2000" i="1" dirty="0">
                <a:solidFill>
                  <a:schemeClr val="bg1"/>
                </a:solidFill>
              </a:rPr>
              <a:t>La </a:t>
            </a:r>
            <a:r>
              <a:rPr lang="it-IT" sz="2000" i="1" dirty="0" err="1">
                <a:solidFill>
                  <a:schemeClr val="bg1"/>
                </a:solidFill>
              </a:rPr>
              <a:t>protoporfìria</a:t>
            </a:r>
            <a:r>
              <a:rPr lang="it-IT" sz="2000" i="1" dirty="0">
                <a:solidFill>
                  <a:schemeClr val="bg1"/>
                </a:solidFill>
              </a:rPr>
              <a:t> eritropoietica (OMIM #177000) era stata inizialmente classificata come malattia autosomica dominante con penetranza ridotta. L’analisi molecolare ha tuttavia dimostrato che in realtà i malati di </a:t>
            </a:r>
            <a:r>
              <a:rPr lang="it-IT" sz="2000" i="1" dirty="0" err="1">
                <a:solidFill>
                  <a:schemeClr val="bg1"/>
                </a:solidFill>
              </a:rPr>
              <a:t>protoporfiria</a:t>
            </a:r>
            <a:r>
              <a:rPr lang="it-IT" sz="2000" i="1" dirty="0">
                <a:solidFill>
                  <a:schemeClr val="bg1"/>
                </a:solidFill>
              </a:rPr>
              <a:t> eritropoietica sono </a:t>
            </a:r>
            <a:r>
              <a:rPr lang="it-IT" sz="2000" i="1" dirty="0">
                <a:solidFill>
                  <a:srgbClr val="FFFF00"/>
                </a:solidFill>
              </a:rPr>
              <a:t>eterozigoti composti </a:t>
            </a:r>
            <a:r>
              <a:rPr lang="it-IT" sz="2000" i="1" dirty="0">
                <a:solidFill>
                  <a:schemeClr val="bg1"/>
                </a:solidFill>
              </a:rPr>
              <a:t>per un allele raro non funzionante ed un allele comune (q = 11% in Francia) con funzionalità ridotta. Se la malattia colpisce 1 persona su 30000 in Francia, qual è la frequenza dell’allele raro in questo paese? Qual è il rischio che una persona affetta, sposata con una persona che non lo è, abbia un figlio malato?</a:t>
            </a:r>
          </a:p>
          <a:p>
            <a:endParaRPr lang="it-IT" sz="2000" i="1" dirty="0">
              <a:solidFill>
                <a:schemeClr val="bg1"/>
              </a:solidFill>
            </a:endParaRPr>
          </a:p>
          <a:p>
            <a:endParaRPr lang="it-IT" sz="2000" i="1" dirty="0">
              <a:solidFill>
                <a:schemeClr val="bg1"/>
              </a:solidFill>
            </a:endParaRPr>
          </a:p>
          <a:p>
            <a:endParaRPr lang="it-IT" sz="1600" i="1" dirty="0">
              <a:solidFill>
                <a:schemeClr val="bg1"/>
              </a:solidFill>
            </a:endParaRPr>
          </a:p>
          <a:p>
            <a:r>
              <a:rPr lang="it-IT" sz="1600" i="1" dirty="0">
                <a:solidFill>
                  <a:schemeClr val="bg1"/>
                </a:solidFill>
              </a:rPr>
              <a:t>(esercizio svolto alla lavagna)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656" y="5589240"/>
            <a:ext cx="1160695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5653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-99392"/>
            <a:ext cx="91440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Protoporfiria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eritropoietica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(da OMIM, online Mendelian Inheritance in Man,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www.omim.org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it-IT" sz="2400" i="1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" y="692696"/>
            <a:ext cx="8121335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4105"/>
            <a:ext cx="8727516" cy="233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486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304800"/>
            <a:ext cx="9144000" cy="520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legge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 Hardy-Weinberg </a:t>
            </a:r>
          </a:p>
          <a:p>
            <a:pPr algn="ctr"/>
            <a:r>
              <a:rPr lang="en-US" sz="24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Altre</a:t>
            </a:r>
            <a:r>
              <a:rPr lang="en-US" sz="24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applicazioni</a:t>
            </a:r>
            <a:r>
              <a:rPr lang="en-US" sz="24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4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genetica</a:t>
            </a:r>
            <a:r>
              <a:rPr lang="en-US" sz="24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umana</a:t>
            </a:r>
            <a:endParaRPr lang="en-US" sz="24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AutoNum type="arabicParenR"/>
            </a:pPr>
            <a:r>
              <a:rPr lang="it-IT" sz="2000" i="1" dirty="0">
                <a:solidFill>
                  <a:schemeClr val="bg1"/>
                </a:solidFill>
              </a:rPr>
              <a:t>Identificazione di errori di </a:t>
            </a:r>
            <a:r>
              <a:rPr lang="it-IT" sz="2000" i="1" dirty="0" err="1">
                <a:solidFill>
                  <a:schemeClr val="bg1"/>
                </a:solidFill>
              </a:rPr>
              <a:t>genotyping</a:t>
            </a:r>
            <a:endParaRPr lang="it-IT" sz="2000" i="1" dirty="0">
              <a:solidFill>
                <a:schemeClr val="bg1"/>
              </a:solidFill>
            </a:endParaRPr>
          </a:p>
          <a:p>
            <a:pPr marL="457200" indent="-457200" algn="ctr">
              <a:buAutoNum type="arabicParenR"/>
            </a:pPr>
            <a:endParaRPr lang="it-IT" sz="2000" i="1" dirty="0">
              <a:solidFill>
                <a:schemeClr val="bg1"/>
              </a:solidFill>
            </a:endParaRPr>
          </a:p>
          <a:p>
            <a:pPr marL="457200" indent="-457200" algn="ctr">
              <a:buFontTx/>
              <a:buAutoNum type="arabicParenR"/>
            </a:pPr>
            <a:r>
              <a:rPr lang="it-IT" sz="2000" i="1" dirty="0">
                <a:solidFill>
                  <a:schemeClr val="bg1"/>
                </a:solidFill>
              </a:rPr>
              <a:t>Indicazione di </a:t>
            </a:r>
            <a:r>
              <a:rPr lang="it-IT" sz="2000" i="1" dirty="0" err="1">
                <a:solidFill>
                  <a:schemeClr val="bg1"/>
                </a:solidFill>
              </a:rPr>
              <a:t>SNPs</a:t>
            </a:r>
            <a:r>
              <a:rPr lang="it-IT" sz="2000" i="1" dirty="0">
                <a:solidFill>
                  <a:schemeClr val="bg1"/>
                </a:solidFill>
              </a:rPr>
              <a:t> in duplicazioni segmentali/copy </a:t>
            </a:r>
            <a:r>
              <a:rPr lang="it-IT" sz="2000" i="1" dirty="0" err="1">
                <a:solidFill>
                  <a:schemeClr val="bg1"/>
                </a:solidFill>
              </a:rPr>
              <a:t>number</a:t>
            </a:r>
            <a:r>
              <a:rPr lang="it-IT" sz="2000" i="1" dirty="0">
                <a:solidFill>
                  <a:schemeClr val="bg1"/>
                </a:solidFill>
              </a:rPr>
              <a:t> </a:t>
            </a:r>
            <a:r>
              <a:rPr lang="it-IT" sz="2000" i="1" dirty="0" err="1">
                <a:solidFill>
                  <a:schemeClr val="bg1"/>
                </a:solidFill>
              </a:rPr>
              <a:t>variants</a:t>
            </a:r>
            <a:endParaRPr lang="it-IT" sz="2000" i="1" dirty="0">
              <a:solidFill>
                <a:schemeClr val="bg1"/>
              </a:solidFill>
            </a:endParaRPr>
          </a:p>
          <a:p>
            <a:pPr marL="457200" indent="-457200" algn="ctr">
              <a:buFontTx/>
              <a:buAutoNum type="arabicParenR"/>
            </a:pPr>
            <a:endParaRPr lang="it-IT" sz="2000" i="1" dirty="0">
              <a:solidFill>
                <a:schemeClr val="bg1"/>
              </a:solidFill>
            </a:endParaRPr>
          </a:p>
          <a:p>
            <a:pPr marL="457200" indent="-457200" algn="ctr">
              <a:buAutoNum type="arabicParenR"/>
            </a:pPr>
            <a:r>
              <a:rPr lang="it-IT" sz="2000" i="1" dirty="0">
                <a:solidFill>
                  <a:schemeClr val="bg1"/>
                </a:solidFill>
              </a:rPr>
              <a:t>Perdita ricorrente di </a:t>
            </a:r>
            <a:r>
              <a:rPr lang="it-IT" sz="2000" i="1" dirty="0" err="1">
                <a:solidFill>
                  <a:schemeClr val="bg1"/>
                </a:solidFill>
              </a:rPr>
              <a:t>eterozigosità</a:t>
            </a:r>
            <a:r>
              <a:rPr lang="it-IT" sz="2000" i="1" dirty="0">
                <a:solidFill>
                  <a:schemeClr val="bg1"/>
                </a:solidFill>
              </a:rPr>
              <a:t> nei tumori</a:t>
            </a:r>
          </a:p>
          <a:p>
            <a:pPr marL="457200" indent="-457200" algn="ctr">
              <a:buAutoNum type="arabicParenR"/>
            </a:pPr>
            <a:endParaRPr lang="it-IT" sz="2000" i="1" dirty="0">
              <a:solidFill>
                <a:schemeClr val="bg1"/>
              </a:solidFill>
            </a:endParaRPr>
          </a:p>
          <a:p>
            <a:pPr marL="457200" indent="-457200" algn="ctr">
              <a:buAutoNum type="arabicParenR"/>
            </a:pPr>
            <a:r>
              <a:rPr lang="it-IT" sz="2000" i="1" dirty="0">
                <a:solidFill>
                  <a:schemeClr val="bg1"/>
                </a:solidFill>
              </a:rPr>
              <a:t>Genetica forense: database di frequenze alleliche vs. genotipiche</a:t>
            </a:r>
          </a:p>
          <a:p>
            <a:pPr marL="457200" indent="-457200" algn="ctr">
              <a:buAutoNum type="arabicParenR"/>
            </a:pPr>
            <a:endParaRPr lang="it-IT" sz="2000" i="1" dirty="0">
              <a:solidFill>
                <a:schemeClr val="bg1"/>
              </a:solidFill>
            </a:endParaRPr>
          </a:p>
          <a:p>
            <a:pPr marL="457200" indent="-457200" algn="ctr">
              <a:buAutoNum type="arabicParenR"/>
            </a:pPr>
            <a:r>
              <a:rPr lang="it-IT" sz="2000" i="1" dirty="0">
                <a:solidFill>
                  <a:schemeClr val="bg1"/>
                </a:solidFill>
              </a:rPr>
              <a:t>Indicazione di «stratificazione» della popolazione </a:t>
            </a:r>
          </a:p>
          <a:p>
            <a:pPr algn="ctr"/>
            <a:r>
              <a:rPr lang="it-IT" sz="2000" i="1" dirty="0">
                <a:solidFill>
                  <a:schemeClr val="bg1"/>
                </a:solidFill>
              </a:rPr>
              <a:t>(lezione successiva su effetto </a:t>
            </a:r>
            <a:r>
              <a:rPr lang="it-IT" sz="2000" i="1" dirty="0" err="1">
                <a:solidFill>
                  <a:schemeClr val="bg1"/>
                </a:solidFill>
              </a:rPr>
              <a:t>Whalund</a:t>
            </a:r>
            <a:r>
              <a:rPr lang="it-IT" sz="2000" i="1" dirty="0">
                <a:solidFill>
                  <a:schemeClr val="bg1"/>
                </a:solidFill>
              </a:rPr>
              <a:t>)</a:t>
            </a:r>
          </a:p>
          <a:p>
            <a:pPr marL="457200" indent="-457200" algn="ctr">
              <a:buAutoNum type="arabicParenR"/>
            </a:pPr>
            <a:endParaRPr lang="it-IT" sz="2000" i="1" dirty="0">
              <a:solidFill>
                <a:schemeClr val="bg1"/>
              </a:solidFill>
            </a:endParaRPr>
          </a:p>
          <a:p>
            <a:pPr marL="457200" indent="-457200" algn="ctr">
              <a:buFont typeface="+mj-lt"/>
              <a:buAutoNum type="arabicParenR" startAt="6"/>
            </a:pPr>
            <a:r>
              <a:rPr lang="it-IT" sz="2000" i="1" dirty="0">
                <a:solidFill>
                  <a:schemeClr val="bg1"/>
                </a:solidFill>
              </a:rPr>
              <a:t>Indicazione di accoppiamento non casuale nelle popolazioni </a:t>
            </a:r>
          </a:p>
          <a:p>
            <a:pPr algn="ctr"/>
            <a:r>
              <a:rPr lang="it-IT" sz="2000" i="1" dirty="0">
                <a:solidFill>
                  <a:schemeClr val="bg1"/>
                </a:solidFill>
              </a:rPr>
              <a:t>(lezione successiva su inincrocio)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310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304800"/>
            <a:ext cx="9144000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legge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 Hardy-Weinberg </a:t>
            </a:r>
          </a:p>
          <a:p>
            <a:pPr algn="ctr"/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Altre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applicazioni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genetica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umana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it-IT" i="1" dirty="0">
                <a:solidFill>
                  <a:srgbClr val="FFFF00"/>
                </a:solidFill>
              </a:rPr>
              <a:t>identificazione di errori di </a:t>
            </a:r>
            <a:r>
              <a:rPr lang="it-IT" i="1" dirty="0" err="1">
                <a:solidFill>
                  <a:srgbClr val="FFFF00"/>
                </a:solidFill>
              </a:rPr>
              <a:t>genotyping</a:t>
            </a:r>
            <a:endParaRPr lang="it-IT" i="1" dirty="0">
              <a:solidFill>
                <a:srgbClr val="FFFF00"/>
              </a:solidFill>
            </a:endParaRPr>
          </a:p>
          <a:p>
            <a:pPr marL="457200" indent="-457200" algn="ctr">
              <a:buAutoNum type="arabicParenR"/>
            </a:pPr>
            <a:endParaRPr lang="it-IT" sz="2000" i="1" dirty="0">
              <a:solidFill>
                <a:srgbClr val="FFFF00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648434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3546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304800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legge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 Hardy-Weinberg </a:t>
            </a:r>
          </a:p>
          <a:p>
            <a:pPr algn="ctr"/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Altre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applicazioni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genetica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umana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detection di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errori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 genotyping</a:t>
            </a:r>
          </a:p>
          <a:p>
            <a:pPr algn="ctr"/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en-US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caso</a:t>
            </a:r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degli</a:t>
            </a:r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i="1" dirty="0" err="1">
                <a:solidFill>
                  <a:srgbClr val="FFFF00"/>
                </a:solidFill>
              </a:rPr>
              <a:t>SNPs</a:t>
            </a:r>
            <a:r>
              <a:rPr lang="it-IT" i="1" dirty="0">
                <a:solidFill>
                  <a:srgbClr val="FFFF00"/>
                </a:solidFill>
              </a:rPr>
              <a:t> in duplicazioni segmentali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436096" y="1628800"/>
            <a:ext cx="3528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Se uno SNP si trova all’interno di una duplicazione segmentale, ed il saggio per il </a:t>
            </a:r>
            <a:r>
              <a:rPr lang="it-IT" dirty="0" err="1">
                <a:solidFill>
                  <a:schemeClr val="bg1"/>
                </a:solidFill>
              </a:rPr>
              <a:t>genotyping</a:t>
            </a:r>
            <a:r>
              <a:rPr lang="it-IT" dirty="0">
                <a:solidFill>
                  <a:schemeClr val="bg1"/>
                </a:solidFill>
              </a:rPr>
              <a:t> utilizzato non permette di distinguere le due sequenze </a:t>
            </a:r>
            <a:r>
              <a:rPr lang="it-IT" dirty="0" err="1">
                <a:solidFill>
                  <a:schemeClr val="bg1"/>
                </a:solidFill>
              </a:rPr>
              <a:t>paraloghe</a:t>
            </a:r>
            <a:r>
              <a:rPr lang="it-IT" dirty="0">
                <a:solidFill>
                  <a:schemeClr val="bg1"/>
                </a:solidFill>
              </a:rPr>
              <a:t>, si può osservare un apparente eccesso di </a:t>
            </a:r>
            <a:r>
              <a:rPr lang="it-IT" dirty="0" err="1">
                <a:solidFill>
                  <a:schemeClr val="bg1"/>
                </a:solidFill>
              </a:rPr>
              <a:t>eterozogoti</a:t>
            </a:r>
            <a:r>
              <a:rPr lang="it-IT" dirty="0">
                <a:solidFill>
                  <a:schemeClr val="bg1"/>
                </a:solidFill>
              </a:rPr>
              <a:t> e difetto di una classe di omozigoti</a:t>
            </a:r>
          </a:p>
          <a:p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628801"/>
            <a:ext cx="5026037" cy="418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23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8763000" cy="4800600"/>
          </a:xfrm>
        </p:spPr>
        <p:txBody>
          <a:bodyPr/>
          <a:lstStyle/>
          <a:p>
            <a:pPr algn="just"/>
            <a:endParaRPr lang="it-IT" sz="2800" dirty="0">
              <a:solidFill>
                <a:schemeClr val="bg1"/>
              </a:solidFill>
              <a:latin typeface="Comic Sans MS" panose="030F0702030302020204" pitchFamily="66" charset="0"/>
              <a:cs typeface="Andalus" pitchFamily="18" charset="-78"/>
            </a:endParaRPr>
          </a:p>
          <a:p>
            <a:pPr algn="just"/>
            <a:r>
              <a:rPr lang="it-IT" sz="2800" dirty="0">
                <a:solidFill>
                  <a:schemeClr val="bg1"/>
                </a:solidFill>
                <a:latin typeface="Comic Sans MS" panose="030F0702030302020204" pitchFamily="66" charset="0"/>
                <a:cs typeface="Andalus" pitchFamily="18" charset="-78"/>
              </a:rPr>
              <a:t>Una popolazione può essere perfettamente rappresentata attraverso le frequenze dei suoi genotipi. Da questi, è possibile calcolare le frequenze alleliche e diversi indici «sintetici» di variabilità (ad esempio l’</a:t>
            </a:r>
            <a:r>
              <a:rPr lang="it-IT" sz="2800" dirty="0" err="1">
                <a:solidFill>
                  <a:schemeClr val="bg1"/>
                </a:solidFill>
                <a:latin typeface="Comic Sans MS" panose="030F0702030302020204" pitchFamily="66" charset="0"/>
                <a:cs typeface="Andalus" pitchFamily="18" charset="-78"/>
              </a:rPr>
              <a:t>eterozigosità</a:t>
            </a:r>
            <a:r>
              <a:rPr lang="it-IT" sz="2800" dirty="0">
                <a:solidFill>
                  <a:schemeClr val="bg1"/>
                </a:solidFill>
                <a:latin typeface="Comic Sans MS" panose="030F0702030302020204" pitchFamily="66" charset="0"/>
                <a:cs typeface="Andalus" pitchFamily="18" charset="-78"/>
              </a:rPr>
              <a:t>).</a:t>
            </a:r>
          </a:p>
          <a:p>
            <a:pPr algn="just"/>
            <a:endParaRPr lang="it-IT" sz="2800" dirty="0">
              <a:solidFill>
                <a:schemeClr val="bg1"/>
              </a:solidFill>
              <a:latin typeface="Comic Sans MS" panose="030F0702030302020204" pitchFamily="66" charset="0"/>
              <a:cs typeface="Andalus" pitchFamily="18" charset="-78"/>
            </a:endParaRPr>
          </a:p>
          <a:p>
            <a:pPr algn="just"/>
            <a:r>
              <a:rPr lang="it-IT" sz="2800" dirty="0">
                <a:solidFill>
                  <a:schemeClr val="bg1"/>
                </a:solidFill>
                <a:latin typeface="Comic Sans MS" panose="030F0702030302020204" pitchFamily="66" charset="0"/>
                <a:cs typeface="Andalus" pitchFamily="18" charset="-78"/>
              </a:rPr>
              <a:t>Si noti tuttavia che popolazioni con identiche frequenze alleliche  potrebbero avere differenti genotipi (ma non viceversa).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85800" y="381000"/>
            <a:ext cx="8191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Descrivere la variabilità genetica di una popolazione</a:t>
            </a:r>
          </a:p>
        </p:txBody>
      </p:sp>
    </p:spTree>
    <p:extLst>
      <p:ext uri="{BB962C8B-B14F-4D97-AF65-F5344CB8AC3E}">
        <p14:creationId xmlns:p14="http://schemas.microsoft.com/office/powerpoint/2010/main" val="26630465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-35808" y="1568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legge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 Hardy-Weinberg </a:t>
            </a:r>
          </a:p>
          <a:p>
            <a:pPr algn="ctr"/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Altre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applicazioni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genetica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umana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it-IT" i="1" dirty="0">
                <a:solidFill>
                  <a:schemeClr val="bg1"/>
                </a:solidFill>
              </a:rPr>
              <a:t>perdita ricorrente di </a:t>
            </a:r>
            <a:r>
              <a:rPr lang="it-IT" i="1" dirty="0" err="1">
                <a:solidFill>
                  <a:schemeClr val="bg1"/>
                </a:solidFill>
              </a:rPr>
              <a:t>eterozigosità</a:t>
            </a:r>
            <a:r>
              <a:rPr lang="it-IT" i="1" dirty="0">
                <a:solidFill>
                  <a:schemeClr val="bg1"/>
                </a:solidFill>
              </a:rPr>
              <a:t> nei tumori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123" y="4322515"/>
            <a:ext cx="5185784" cy="253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538342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938" y="3212976"/>
            <a:ext cx="3603062" cy="101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211960" y="558924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2535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5148064" y="1568"/>
            <a:ext cx="3960127" cy="661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legge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 Hardy-Weinberg </a:t>
            </a:r>
          </a:p>
          <a:p>
            <a:pPr algn="ctr"/>
            <a:r>
              <a:rPr lang="en-US" sz="16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Altre</a:t>
            </a: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applicazioni</a:t>
            </a: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16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genetica</a:t>
            </a: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umana</a:t>
            </a: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it-IT" sz="1600" i="1" dirty="0">
                <a:solidFill>
                  <a:srgbClr val="FFFF00"/>
                </a:solidFill>
              </a:rPr>
              <a:t>genetica forense</a:t>
            </a:r>
            <a:endParaRPr lang="it-IT" sz="1600" i="1" dirty="0">
              <a:solidFill>
                <a:schemeClr val="bg1"/>
              </a:solidFill>
            </a:endParaRPr>
          </a:p>
          <a:p>
            <a:pPr algn="ctr"/>
            <a:endParaRPr lang="it-IT" sz="1600" i="1" dirty="0">
              <a:solidFill>
                <a:schemeClr val="bg1"/>
              </a:solidFill>
            </a:endParaRPr>
          </a:p>
          <a:p>
            <a:pPr algn="ctr"/>
            <a:r>
              <a:rPr lang="it-IT" sz="1600" i="1" dirty="0">
                <a:solidFill>
                  <a:schemeClr val="bg1"/>
                </a:solidFill>
              </a:rPr>
              <a:t>Nel calcolo della probabilità di match casuale, in genetica forense, si fa riferimento a </a:t>
            </a:r>
            <a:r>
              <a:rPr lang="it-IT" sz="1600" i="1" dirty="0">
                <a:solidFill>
                  <a:srgbClr val="FFFF00"/>
                </a:solidFill>
              </a:rPr>
              <a:t>database di frequenze alleliche </a:t>
            </a:r>
            <a:r>
              <a:rPr lang="it-IT" sz="1600" i="1" dirty="0">
                <a:solidFill>
                  <a:schemeClr val="bg1"/>
                </a:solidFill>
              </a:rPr>
              <a:t>per ottenere informazioni sulle frequenze genotipiche di una determinata popolazione. Il calcolo si basa sull’assunto (generalmente rispettato) che le </a:t>
            </a:r>
            <a:r>
              <a:rPr lang="it-IT" sz="1600" i="1" dirty="0">
                <a:solidFill>
                  <a:srgbClr val="FFFF00"/>
                </a:solidFill>
              </a:rPr>
              <a:t>frequenze genotipiche </a:t>
            </a:r>
            <a:r>
              <a:rPr lang="it-IT" sz="1600" i="1" dirty="0">
                <a:solidFill>
                  <a:schemeClr val="bg1"/>
                </a:solidFill>
              </a:rPr>
              <a:t>nelle popolazioni siano in equilibrio di Hardy –Weinberg e quindi ricavabili dalle frequenze alleliche (che possono essere ottenute più facilmente di quelle genotipiche).</a:t>
            </a:r>
          </a:p>
          <a:p>
            <a:pPr algn="ctr"/>
            <a:endParaRPr lang="it-IT" sz="1600" i="1" dirty="0">
              <a:solidFill>
                <a:schemeClr val="bg1"/>
              </a:solidFill>
            </a:endParaRPr>
          </a:p>
          <a:p>
            <a:pPr algn="ctr"/>
            <a:r>
              <a:rPr lang="it-IT" sz="1600" i="1" dirty="0">
                <a:solidFill>
                  <a:schemeClr val="bg1"/>
                </a:solidFill>
              </a:rPr>
              <a:t>In genetica forense si usano principalmente </a:t>
            </a:r>
            <a:r>
              <a:rPr lang="it-IT" sz="1600" i="1" dirty="0" err="1">
                <a:solidFill>
                  <a:schemeClr val="bg1"/>
                </a:solidFill>
              </a:rPr>
              <a:t>markers</a:t>
            </a:r>
            <a:r>
              <a:rPr lang="it-IT" sz="1600" i="1" dirty="0">
                <a:solidFill>
                  <a:schemeClr val="bg1"/>
                </a:solidFill>
              </a:rPr>
              <a:t> </a:t>
            </a:r>
            <a:r>
              <a:rPr lang="it-IT" sz="1600" i="1" dirty="0" err="1">
                <a:solidFill>
                  <a:schemeClr val="bg1"/>
                </a:solidFill>
              </a:rPr>
              <a:t>multiallelici</a:t>
            </a:r>
            <a:endParaRPr lang="it-IT" sz="1600" i="1" dirty="0">
              <a:solidFill>
                <a:schemeClr val="bg1"/>
              </a:solidFill>
            </a:endParaRPr>
          </a:p>
          <a:p>
            <a:pPr algn="ctr"/>
            <a:endParaRPr lang="it-IT" sz="1600" i="1" dirty="0">
              <a:solidFill>
                <a:schemeClr val="bg1"/>
              </a:solidFill>
            </a:endParaRPr>
          </a:p>
          <a:p>
            <a:pPr algn="ctr"/>
            <a:r>
              <a:rPr lang="it-IT" sz="1600" i="1" dirty="0">
                <a:solidFill>
                  <a:schemeClr val="bg1"/>
                </a:solidFill>
              </a:rPr>
              <a:t>Numero di alleli = n; numero di genotipi = [n × (n + 1)] / 2</a:t>
            </a:r>
          </a:p>
          <a:p>
            <a:pPr algn="ctr"/>
            <a:endParaRPr lang="it-IT" sz="1600" i="1" dirty="0">
              <a:solidFill>
                <a:schemeClr val="bg1"/>
              </a:solidFill>
            </a:endParaRPr>
          </a:p>
          <a:p>
            <a:pPr algn="ctr"/>
            <a:r>
              <a:rPr lang="it-IT" sz="1600" i="1" dirty="0">
                <a:solidFill>
                  <a:schemeClr val="bg1"/>
                </a:solidFill>
              </a:rPr>
              <a:t>Alleli  = 8, genotipi = 32</a:t>
            </a:r>
          </a:p>
          <a:p>
            <a:pPr algn="ctr"/>
            <a:r>
              <a:rPr lang="it-IT" sz="1600" i="1" dirty="0">
                <a:solidFill>
                  <a:schemeClr val="bg1"/>
                </a:solidFill>
              </a:rPr>
              <a:t>Alleli = 10, genotipi = 55</a:t>
            </a:r>
          </a:p>
          <a:p>
            <a:pPr algn="ctr"/>
            <a:r>
              <a:rPr lang="it-IT" sz="1600" i="1" dirty="0">
                <a:solidFill>
                  <a:schemeClr val="bg1"/>
                </a:solidFill>
              </a:rPr>
              <a:t>Alleli = 12, genotipi = 78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587"/>
            <a:ext cx="5159733" cy="608515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27584" y="6434097"/>
            <a:ext cx="2843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Tipico profilo STR forense</a:t>
            </a:r>
          </a:p>
        </p:txBody>
      </p:sp>
    </p:spTree>
    <p:extLst>
      <p:ext uri="{BB962C8B-B14F-4D97-AF65-F5344CB8AC3E}">
        <p14:creationId xmlns:p14="http://schemas.microsoft.com/office/powerpoint/2010/main" val="42246716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dirty="0"/>
              <a:t>Accoppiamento non casuale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008800"/>
            <a:ext cx="3168352" cy="571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2560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chemeClr val="bg1"/>
                </a:solidFill>
              </a:rPr>
              <a:t>Assunti della legge di Hardy-Weinberg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ctr">
              <a:buFontTx/>
              <a:buAutoNum type="arabicPeriod"/>
            </a:pPr>
            <a:r>
              <a:rPr lang="en-US" sz="2400" b="1" dirty="0" err="1">
                <a:solidFill>
                  <a:srgbClr val="FF0000"/>
                </a:solidFill>
              </a:rPr>
              <a:t>Accoppiamento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casuale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  <a:p>
            <a:pPr marL="609600" indent="-609600" algn="ctr">
              <a:buFontTx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No </a:t>
            </a:r>
            <a:r>
              <a:rPr lang="en-US" sz="2400" b="1" dirty="0" err="1">
                <a:solidFill>
                  <a:schemeClr val="bg1"/>
                </a:solidFill>
              </a:rPr>
              <a:t>mutazione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pPr marL="609600" indent="-609600" algn="ctr">
              <a:buFontTx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No </a:t>
            </a:r>
            <a:r>
              <a:rPr lang="en-US" sz="2400" b="1" dirty="0" err="1">
                <a:solidFill>
                  <a:schemeClr val="bg1"/>
                </a:solidFill>
              </a:rPr>
              <a:t>migrazione</a:t>
            </a:r>
            <a:endParaRPr lang="en-US" sz="2400" b="1" dirty="0">
              <a:solidFill>
                <a:schemeClr val="bg1"/>
              </a:solidFill>
            </a:endParaRPr>
          </a:p>
          <a:p>
            <a:pPr marL="609600" indent="-609600" algn="ctr">
              <a:buFontTx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No </a:t>
            </a:r>
            <a:r>
              <a:rPr lang="en-US" sz="2400" b="1" dirty="0" err="1">
                <a:solidFill>
                  <a:schemeClr val="bg1"/>
                </a:solidFill>
              </a:rPr>
              <a:t>selezione</a:t>
            </a:r>
            <a:endParaRPr lang="en-US" sz="2400" b="1" dirty="0">
              <a:solidFill>
                <a:schemeClr val="bg1"/>
              </a:solidFill>
            </a:endParaRPr>
          </a:p>
          <a:p>
            <a:pPr marL="609600" indent="-609600" algn="ctr">
              <a:buFontTx/>
              <a:buAutoNum type="arabicPeriod"/>
            </a:pPr>
            <a:r>
              <a:rPr lang="en-US" sz="2400" b="1" dirty="0" err="1">
                <a:solidFill>
                  <a:schemeClr val="bg1"/>
                </a:solidFill>
              </a:rPr>
              <a:t>Popolazione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infinita</a:t>
            </a:r>
            <a:r>
              <a:rPr lang="en-US" sz="2400" b="1" dirty="0">
                <a:solidFill>
                  <a:schemeClr val="bg1"/>
                </a:solidFill>
              </a:rPr>
              <a:t>	(no </a:t>
            </a:r>
            <a:r>
              <a:rPr lang="en-US" sz="2400" b="1" dirty="0" err="1">
                <a:solidFill>
                  <a:schemeClr val="bg1"/>
                </a:solidFill>
              </a:rPr>
              <a:t>deriva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genetica</a:t>
            </a:r>
            <a:r>
              <a:rPr lang="en-US" sz="2400" b="1" dirty="0">
                <a:solidFill>
                  <a:schemeClr val="bg1"/>
                </a:solidFill>
              </a:rPr>
              <a:t>)</a:t>
            </a:r>
          </a:p>
          <a:p>
            <a:pPr marL="609600" indent="-609600"/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7602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Accoppiamento non casuale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it-IT" dirty="0"/>
              <a:t>- </a:t>
            </a:r>
            <a:r>
              <a:rPr lang="it-IT" altLang="it-IT" dirty="0" err="1"/>
              <a:t>inbreeding</a:t>
            </a:r>
            <a:r>
              <a:rPr lang="it-IT" altLang="it-IT" dirty="0"/>
              <a:t> (inincrocio)</a:t>
            </a:r>
          </a:p>
          <a:p>
            <a:pPr eaLnBrk="1" hangingPunct="1"/>
            <a:r>
              <a:rPr lang="it-IT" altLang="it-IT" dirty="0"/>
              <a:t>- </a:t>
            </a:r>
            <a:r>
              <a:rPr lang="it-IT" altLang="it-IT" dirty="0" err="1"/>
              <a:t>outbreeding</a:t>
            </a:r>
            <a:r>
              <a:rPr lang="it-IT" altLang="it-IT" dirty="0"/>
              <a:t> (</a:t>
            </a:r>
            <a:r>
              <a:rPr lang="it-IT" altLang="it-IT" dirty="0" err="1"/>
              <a:t>esoincrocio</a:t>
            </a:r>
            <a:r>
              <a:rPr lang="it-IT" altLang="it-IT" dirty="0"/>
              <a:t>)</a:t>
            </a:r>
          </a:p>
          <a:p>
            <a:pPr eaLnBrk="1" hangingPunct="1"/>
            <a:r>
              <a:rPr lang="it-IT" altLang="it-IT" dirty="0"/>
              <a:t>- accoppiamento assortativo positivo</a:t>
            </a:r>
          </a:p>
          <a:p>
            <a:pPr eaLnBrk="1" hangingPunct="1"/>
            <a:r>
              <a:rPr lang="it-IT" altLang="it-IT" dirty="0"/>
              <a:t>- accoppiamento assortativo negativo</a:t>
            </a:r>
          </a:p>
          <a:p>
            <a:pPr eaLnBrk="1" hangingPunct="1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0581488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Inbreeding (inincrocio)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981200"/>
            <a:ext cx="8928992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000" dirty="0"/>
              <a:t>Il termine inincrocio si riferisce all’</a:t>
            </a:r>
            <a:r>
              <a:rPr lang="it-IT" altLang="it-IT" sz="2000" dirty="0">
                <a:solidFill>
                  <a:srgbClr val="FFFF00"/>
                </a:solidFill>
              </a:rPr>
              <a:t>accoppiamento tra individui imparentati </a:t>
            </a:r>
          </a:p>
          <a:p>
            <a:pPr eaLnBrk="1" hangingPunct="1">
              <a:lnSpc>
                <a:spcPct val="80000"/>
              </a:lnSpc>
            </a:pPr>
            <a:endParaRPr lang="it-IT" altLang="it-IT" sz="2000" dirty="0"/>
          </a:p>
          <a:p>
            <a:pPr eaLnBrk="1" hangingPunct="1">
              <a:lnSpc>
                <a:spcPct val="80000"/>
              </a:lnSpc>
            </a:pPr>
            <a:r>
              <a:rPr lang="it-IT" altLang="it-IT" sz="2000" dirty="0"/>
              <a:t>Viene meno uno degli assunti della legge di Hardy-Weinberg</a:t>
            </a:r>
          </a:p>
          <a:p>
            <a:pPr eaLnBrk="1" hangingPunct="1">
              <a:lnSpc>
                <a:spcPct val="80000"/>
              </a:lnSpc>
            </a:pPr>
            <a:endParaRPr lang="it-IT" altLang="it-IT" sz="2000" dirty="0"/>
          </a:p>
          <a:p>
            <a:pPr eaLnBrk="1" hangingPunct="1">
              <a:lnSpc>
                <a:spcPct val="80000"/>
              </a:lnSpc>
            </a:pPr>
            <a:r>
              <a:rPr lang="it-IT" altLang="it-IT" sz="2000" dirty="0"/>
              <a:t>Si ha una </a:t>
            </a:r>
            <a:r>
              <a:rPr lang="it-IT" altLang="it-IT" sz="2000" dirty="0">
                <a:solidFill>
                  <a:srgbClr val="FFFF00"/>
                </a:solidFill>
              </a:rPr>
              <a:t>variazione delle frequenze genotipiche </a:t>
            </a:r>
            <a:r>
              <a:rPr lang="it-IT" altLang="it-IT" sz="2000" dirty="0"/>
              <a:t>attese secondo H-W</a:t>
            </a:r>
          </a:p>
          <a:p>
            <a:pPr eaLnBrk="1" hangingPunct="1">
              <a:lnSpc>
                <a:spcPct val="80000"/>
              </a:lnSpc>
            </a:pPr>
            <a:endParaRPr lang="it-IT" altLang="it-IT" sz="2000" dirty="0"/>
          </a:p>
          <a:p>
            <a:pPr eaLnBrk="1" hangingPunct="1">
              <a:lnSpc>
                <a:spcPct val="80000"/>
              </a:lnSpc>
            </a:pPr>
            <a:r>
              <a:rPr lang="it-IT" altLang="it-IT" sz="2000" dirty="0"/>
              <a:t>Le </a:t>
            </a:r>
            <a:r>
              <a:rPr lang="it-IT" altLang="it-IT" sz="2000" dirty="0">
                <a:solidFill>
                  <a:srgbClr val="FFFF00"/>
                </a:solidFill>
              </a:rPr>
              <a:t>frequenze alleliche </a:t>
            </a:r>
            <a:r>
              <a:rPr lang="it-IT" altLang="it-IT" sz="2000" dirty="0"/>
              <a:t>rimangono </a:t>
            </a:r>
            <a:r>
              <a:rPr lang="it-IT" altLang="it-IT" sz="2000" dirty="0">
                <a:solidFill>
                  <a:srgbClr val="FFFF00"/>
                </a:solidFill>
              </a:rPr>
              <a:t>costanti</a:t>
            </a:r>
            <a:r>
              <a:rPr lang="it-IT" altLang="it-IT" sz="2000" dirty="0"/>
              <a:t> nel tempo</a:t>
            </a:r>
          </a:p>
          <a:p>
            <a:pPr eaLnBrk="1" hangingPunct="1">
              <a:lnSpc>
                <a:spcPct val="80000"/>
              </a:lnSpc>
            </a:pPr>
            <a:endParaRPr lang="it-IT" altLang="it-IT" sz="2000" dirty="0"/>
          </a:p>
          <a:p>
            <a:pPr eaLnBrk="1" hangingPunct="1">
              <a:lnSpc>
                <a:spcPct val="80000"/>
              </a:lnSpc>
            </a:pPr>
            <a:r>
              <a:rPr lang="it-IT" altLang="it-IT" sz="2000" dirty="0">
                <a:solidFill>
                  <a:srgbClr val="FFFF00"/>
                </a:solidFill>
              </a:rPr>
              <a:t>Gli effetti dell’inincrocio interessano tutti i geni degli individui</a:t>
            </a:r>
            <a:r>
              <a:rPr lang="it-IT" altLang="it-IT" sz="2000" dirty="0"/>
              <a:t>: analogo alla deriva genetica e alla migrazione, differente dalla selezione</a:t>
            </a:r>
          </a:p>
          <a:p>
            <a:pPr eaLnBrk="1" hangingPunct="1">
              <a:lnSpc>
                <a:spcPct val="80000"/>
              </a:lnSpc>
            </a:pPr>
            <a:endParaRPr lang="it-IT" altLang="it-IT" sz="2000" dirty="0"/>
          </a:p>
        </p:txBody>
      </p:sp>
    </p:spTree>
    <p:extLst>
      <p:ext uri="{BB962C8B-B14F-4D97-AF65-F5344CB8AC3E}">
        <p14:creationId xmlns:p14="http://schemas.microsoft.com/office/powerpoint/2010/main" val="22681515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dirty="0"/>
              <a:t>Coefficiente di inincrocio (</a:t>
            </a:r>
            <a:r>
              <a:rPr lang="it-IT" altLang="it-IT" dirty="0">
                <a:solidFill>
                  <a:srgbClr val="FFFF00"/>
                </a:solidFill>
              </a:rPr>
              <a:t>F</a:t>
            </a:r>
            <a:r>
              <a:rPr lang="it-IT" altLang="it-IT" dirty="0"/>
              <a:t>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990600"/>
            <a:ext cx="8352928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Due alleli si dicono </a:t>
            </a:r>
            <a:r>
              <a:rPr lang="it-IT" altLang="it-IT" sz="2400" b="1" dirty="0" err="1">
                <a:solidFill>
                  <a:srgbClr val="FFFF00"/>
                </a:solidFill>
              </a:rPr>
              <a:t>autozigoti</a:t>
            </a:r>
            <a:r>
              <a:rPr lang="it-IT" altLang="it-IT" sz="2400" dirty="0"/>
              <a:t> se sono copie di un </a:t>
            </a:r>
            <a:r>
              <a:rPr lang="it-IT" altLang="it-IT" sz="2400" dirty="0">
                <a:solidFill>
                  <a:srgbClr val="FFC000"/>
                </a:solidFill>
              </a:rPr>
              <a:t>singolo</a:t>
            </a:r>
            <a:r>
              <a:rPr lang="it-IT" altLang="it-IT" sz="2400" dirty="0"/>
              <a:t> allele proveniente da un antenato comune</a:t>
            </a:r>
          </a:p>
          <a:p>
            <a:pPr eaLnBrk="1" hangingPunct="1">
              <a:lnSpc>
                <a:spcPct val="90000"/>
              </a:lnSpc>
            </a:pPr>
            <a:endParaRPr lang="it-IT" altLang="it-IT" sz="2400" dirty="0"/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Due alleli si dicono </a:t>
            </a:r>
            <a:r>
              <a:rPr lang="it-IT" altLang="it-IT" sz="2400" b="1" dirty="0" err="1">
                <a:solidFill>
                  <a:srgbClr val="FFFF00"/>
                </a:solidFill>
              </a:rPr>
              <a:t>allozigoti</a:t>
            </a:r>
            <a:r>
              <a:rPr lang="it-IT" altLang="it-IT" sz="2400" dirty="0"/>
              <a:t> se non discendono da una unica copia ancestrale </a:t>
            </a:r>
          </a:p>
          <a:p>
            <a:pPr eaLnBrk="1" hangingPunct="1">
              <a:lnSpc>
                <a:spcPct val="90000"/>
              </a:lnSpc>
            </a:pPr>
            <a:endParaRPr lang="it-IT" altLang="it-IT" sz="2400" dirty="0"/>
          </a:p>
          <a:p>
            <a:pPr eaLnBrk="1" hangingPunct="1">
              <a:lnSpc>
                <a:spcPct val="90000"/>
              </a:lnSpc>
            </a:pPr>
            <a:r>
              <a:rPr lang="it-IT" altLang="it-IT" sz="2400" u="sng" dirty="0"/>
              <a:t>Un </a:t>
            </a:r>
            <a:r>
              <a:rPr lang="it-IT" altLang="it-IT" sz="2400" u="sng" dirty="0">
                <a:solidFill>
                  <a:srgbClr val="FFFF00"/>
                </a:solidFill>
              </a:rPr>
              <a:t>omozigote può essere </a:t>
            </a:r>
            <a:r>
              <a:rPr lang="it-IT" altLang="it-IT" sz="2400" u="sng" dirty="0" err="1">
                <a:solidFill>
                  <a:srgbClr val="FFFF00"/>
                </a:solidFill>
              </a:rPr>
              <a:t>autozigote</a:t>
            </a:r>
            <a:r>
              <a:rPr lang="it-IT" altLang="it-IT" sz="2400" u="sng" dirty="0">
                <a:solidFill>
                  <a:srgbClr val="FFFF00"/>
                </a:solidFill>
              </a:rPr>
              <a:t> o </a:t>
            </a:r>
            <a:r>
              <a:rPr lang="it-IT" altLang="it-IT" sz="2400" u="sng" dirty="0" err="1">
                <a:solidFill>
                  <a:srgbClr val="FFFF00"/>
                </a:solidFill>
              </a:rPr>
              <a:t>allozigote</a:t>
            </a:r>
            <a:endParaRPr lang="it-IT" altLang="it-IT" sz="2400" u="sng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it-IT" altLang="it-IT" sz="2400" u="sng" dirty="0"/>
              <a:t>Un eterozigote è necessariamente un </a:t>
            </a:r>
            <a:r>
              <a:rPr lang="it-IT" altLang="it-IT" sz="2400" u="sng" dirty="0" err="1"/>
              <a:t>allozigote</a:t>
            </a:r>
            <a:endParaRPr lang="it-IT" altLang="it-IT" sz="2400" u="sng" dirty="0"/>
          </a:p>
          <a:p>
            <a:pPr eaLnBrk="1" hangingPunct="1">
              <a:lnSpc>
                <a:spcPct val="90000"/>
              </a:lnSpc>
            </a:pPr>
            <a:endParaRPr lang="it-IT" altLang="it-IT" sz="2400" u="sng" dirty="0"/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Possiamo esprimere il </a:t>
            </a:r>
            <a:r>
              <a:rPr lang="it-IT" altLang="it-IT" sz="2400" b="1" dirty="0">
                <a:solidFill>
                  <a:srgbClr val="FFFF00"/>
                </a:solidFill>
              </a:rPr>
              <a:t>coefficiente di inincrocio (F)</a:t>
            </a:r>
            <a:r>
              <a:rPr lang="it-IT" altLang="it-IT" sz="2400" dirty="0">
                <a:solidFill>
                  <a:srgbClr val="FFFF00"/>
                </a:solidFill>
              </a:rPr>
              <a:t>  </a:t>
            </a:r>
            <a:r>
              <a:rPr lang="it-IT" altLang="it-IT" sz="2400" dirty="0"/>
              <a:t>in termini probabilistici con la seguente: </a:t>
            </a:r>
          </a:p>
          <a:p>
            <a:pPr eaLnBrk="1" hangingPunct="1">
              <a:lnSpc>
                <a:spcPct val="90000"/>
              </a:lnSpc>
            </a:pPr>
            <a:endParaRPr lang="it-IT" altLang="it-IT" sz="2400" dirty="0"/>
          </a:p>
          <a:p>
            <a:pPr eaLnBrk="1" hangingPunct="1">
              <a:lnSpc>
                <a:spcPct val="90000"/>
              </a:lnSpc>
            </a:pPr>
            <a:r>
              <a:rPr lang="it-IT" altLang="it-IT" sz="2400" b="1" dirty="0"/>
              <a:t>F è la probabilità che i due alleli di un gene di un individuo siano </a:t>
            </a:r>
            <a:r>
              <a:rPr lang="it-IT" altLang="it-IT" sz="2400" b="1" dirty="0" err="1"/>
              <a:t>autozigoti</a:t>
            </a:r>
            <a:r>
              <a:rPr lang="it-IT" altLang="it-IT" sz="2400" b="1" dirty="0"/>
              <a:t> (identici per discesa)</a:t>
            </a:r>
          </a:p>
        </p:txBody>
      </p:sp>
    </p:spTree>
    <p:extLst>
      <p:ext uri="{BB962C8B-B14F-4D97-AF65-F5344CB8AC3E}">
        <p14:creationId xmlns:p14="http://schemas.microsoft.com/office/powerpoint/2010/main" val="9592902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it-IT" altLang="it-IT" sz="3200" dirty="0"/>
              <a:t>Calcolo del coefficiente di inincrocio dagli alberi genealogici</a:t>
            </a:r>
          </a:p>
        </p:txBody>
      </p:sp>
      <p:graphicFrame>
        <p:nvGraphicFramePr>
          <p:cNvPr id="7171" name="Object 20"/>
          <p:cNvGraphicFramePr>
            <a:graphicFrameLocks noGrp="1" noChangeAspect="1"/>
          </p:cNvGraphicFramePr>
          <p:nvPr>
            <p:ph idx="1"/>
          </p:nvPr>
        </p:nvGraphicFramePr>
        <p:xfrm>
          <a:off x="1828800" y="2057400"/>
          <a:ext cx="5334000" cy="431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400300" imgH="2044700" progId="">
                  <p:embed/>
                </p:oleObj>
              </mc:Choice>
              <mc:Fallback>
                <p:oleObj name="CorelDRAW" r:id="rId2" imgW="2400300" imgH="2044700" progId="">
                  <p:embed/>
                  <p:pic>
                    <p:nvPicPr>
                      <p:cNvPr id="0" name="Picture 2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057400"/>
                        <a:ext cx="5334000" cy="431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42" name="Oval 22"/>
          <p:cNvSpPr>
            <a:spLocks noChangeArrowheads="1"/>
          </p:cNvSpPr>
          <p:nvPr/>
        </p:nvSpPr>
        <p:spPr bwMode="auto">
          <a:xfrm>
            <a:off x="3810000" y="25146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173" name="Oval 23"/>
          <p:cNvSpPr>
            <a:spLocks noChangeArrowheads="1"/>
          </p:cNvSpPr>
          <p:nvPr/>
        </p:nvSpPr>
        <p:spPr bwMode="auto">
          <a:xfrm>
            <a:off x="4953000" y="2514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174" name="Oval 24"/>
          <p:cNvSpPr>
            <a:spLocks noChangeArrowheads="1"/>
          </p:cNvSpPr>
          <p:nvPr/>
        </p:nvSpPr>
        <p:spPr bwMode="auto">
          <a:xfrm>
            <a:off x="4724400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175" name="Oval 25"/>
          <p:cNvSpPr>
            <a:spLocks noChangeArrowheads="1"/>
          </p:cNvSpPr>
          <p:nvPr/>
        </p:nvSpPr>
        <p:spPr bwMode="auto">
          <a:xfrm>
            <a:off x="4038600" y="2514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7546" name="Oval 26"/>
          <p:cNvSpPr>
            <a:spLocks noChangeArrowheads="1"/>
          </p:cNvSpPr>
          <p:nvPr/>
        </p:nvSpPr>
        <p:spPr bwMode="auto">
          <a:xfrm>
            <a:off x="2971800" y="44196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7547" name="Oval 27"/>
          <p:cNvSpPr>
            <a:spLocks noChangeArrowheads="1"/>
          </p:cNvSpPr>
          <p:nvPr/>
        </p:nvSpPr>
        <p:spPr bwMode="auto">
          <a:xfrm>
            <a:off x="4267200" y="64008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178" name="Oval 28"/>
          <p:cNvSpPr>
            <a:spLocks noChangeArrowheads="1"/>
          </p:cNvSpPr>
          <p:nvPr/>
        </p:nvSpPr>
        <p:spPr bwMode="auto">
          <a:xfrm>
            <a:off x="3200400" y="4419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7549" name="Oval 29"/>
          <p:cNvSpPr>
            <a:spLocks noChangeArrowheads="1"/>
          </p:cNvSpPr>
          <p:nvPr/>
        </p:nvSpPr>
        <p:spPr bwMode="auto">
          <a:xfrm>
            <a:off x="5562600" y="44196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180" name="Oval 31"/>
          <p:cNvSpPr>
            <a:spLocks noChangeArrowheads="1"/>
          </p:cNvSpPr>
          <p:nvPr/>
        </p:nvSpPr>
        <p:spPr bwMode="auto">
          <a:xfrm>
            <a:off x="5791200" y="4419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7552" name="Oval 32"/>
          <p:cNvSpPr>
            <a:spLocks noChangeArrowheads="1"/>
          </p:cNvSpPr>
          <p:nvPr/>
        </p:nvSpPr>
        <p:spPr bwMode="auto">
          <a:xfrm>
            <a:off x="4495800" y="64008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182" name="Text Box 33"/>
          <p:cNvSpPr txBox="1">
            <a:spLocks noChangeArrowheads="1"/>
          </p:cNvSpPr>
          <p:nvPr/>
        </p:nvSpPr>
        <p:spPr bwMode="auto">
          <a:xfrm>
            <a:off x="6613525" y="2327275"/>
            <a:ext cx="2530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2400">
                <a:solidFill>
                  <a:schemeClr val="tx1"/>
                </a:solidFill>
                <a:latin typeface="Times" pitchFamily="18" charset="0"/>
              </a:rPr>
              <a:t>Incrocio tra cugini primi</a:t>
            </a:r>
          </a:p>
        </p:txBody>
      </p:sp>
      <p:sp>
        <p:nvSpPr>
          <p:cNvPr id="7183" name="Line 35"/>
          <p:cNvSpPr>
            <a:spLocks noChangeShapeType="1"/>
          </p:cNvSpPr>
          <p:nvPr/>
        </p:nvSpPr>
        <p:spPr bwMode="auto">
          <a:xfrm flipH="1">
            <a:off x="4876800" y="6172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84" name="Text Box 36"/>
          <p:cNvSpPr txBox="1">
            <a:spLocks noChangeArrowheads="1"/>
          </p:cNvSpPr>
          <p:nvPr/>
        </p:nvSpPr>
        <p:spPr bwMode="auto">
          <a:xfrm>
            <a:off x="6232525" y="5908675"/>
            <a:ext cx="1450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2400">
                <a:solidFill>
                  <a:schemeClr val="tx1"/>
                </a:solidFill>
                <a:latin typeface="Times" pitchFamily="18" charset="0"/>
              </a:rPr>
              <a:t>autozigote</a:t>
            </a:r>
          </a:p>
        </p:txBody>
      </p:sp>
      <p:sp>
        <p:nvSpPr>
          <p:cNvPr id="7185" name="Oval 37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186" name="Oval 38"/>
          <p:cNvSpPr>
            <a:spLocks noChangeArrowheads="1"/>
          </p:cNvSpPr>
          <p:nvPr/>
        </p:nvSpPr>
        <p:spPr bwMode="auto">
          <a:xfrm>
            <a:off x="6705600" y="44196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187" name="Oval 39"/>
          <p:cNvSpPr>
            <a:spLocks noChangeArrowheads="1"/>
          </p:cNvSpPr>
          <p:nvPr/>
        </p:nvSpPr>
        <p:spPr bwMode="auto">
          <a:xfrm>
            <a:off x="1828800" y="4419600"/>
            <a:ext cx="152400" cy="1524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188" name="Oval 40"/>
          <p:cNvSpPr>
            <a:spLocks noChangeArrowheads="1"/>
          </p:cNvSpPr>
          <p:nvPr/>
        </p:nvSpPr>
        <p:spPr bwMode="auto">
          <a:xfrm>
            <a:off x="2057400" y="4419600"/>
            <a:ext cx="152400" cy="152400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189" name="Oval 41"/>
          <p:cNvSpPr>
            <a:spLocks noChangeArrowheads="1"/>
          </p:cNvSpPr>
          <p:nvPr/>
        </p:nvSpPr>
        <p:spPr bwMode="auto">
          <a:xfrm>
            <a:off x="2438400" y="5486400"/>
            <a:ext cx="152400" cy="1524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7563" name="Oval 43"/>
          <p:cNvSpPr>
            <a:spLocks noChangeArrowheads="1"/>
          </p:cNvSpPr>
          <p:nvPr/>
        </p:nvSpPr>
        <p:spPr bwMode="auto">
          <a:xfrm>
            <a:off x="2667000" y="54864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7564" name="Oval 44"/>
          <p:cNvSpPr>
            <a:spLocks noChangeArrowheads="1"/>
          </p:cNvSpPr>
          <p:nvPr/>
        </p:nvSpPr>
        <p:spPr bwMode="auto">
          <a:xfrm>
            <a:off x="5943600" y="54102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192" name="Oval 45"/>
          <p:cNvSpPr>
            <a:spLocks noChangeArrowheads="1"/>
          </p:cNvSpPr>
          <p:nvPr/>
        </p:nvSpPr>
        <p:spPr bwMode="auto">
          <a:xfrm>
            <a:off x="6172200" y="5410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17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75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75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075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075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075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075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075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075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1075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1075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1075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1075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1075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1075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42" grpId="0" animBg="1"/>
      <p:bldP spid="107546" grpId="0" animBg="1"/>
      <p:bldP spid="107547" grpId="0" animBg="1"/>
      <p:bldP spid="107549" grpId="0" animBg="1"/>
      <p:bldP spid="107552" grpId="0" animBg="1"/>
      <p:bldP spid="107563" grpId="0" animBg="1"/>
      <p:bldP spid="10756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sz="3200"/>
              <a:t>Calcolo del coefficiente di inincrocio dagli alberi genealogici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848600" cy="5334000"/>
          </a:xfrm>
        </p:spPr>
        <p:txBody>
          <a:bodyPr/>
          <a:lstStyle/>
          <a:p>
            <a:pPr eaLnBrk="1" hangingPunct="1"/>
            <a:r>
              <a:rPr lang="en-US" altLang="it-IT" sz="2400">
                <a:cs typeface="Arial" charset="0"/>
              </a:rPr>
              <a:t>F = </a:t>
            </a: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643674"/>
              </p:ext>
            </p:extLst>
          </p:nvPr>
        </p:nvGraphicFramePr>
        <p:xfrm>
          <a:off x="228600" y="2057400"/>
          <a:ext cx="5334000" cy="431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400300" imgH="2044700" progId="">
                  <p:embed/>
                </p:oleObj>
              </mc:Choice>
              <mc:Fallback>
                <p:oleObj name="CorelDRAW" r:id="rId2" imgW="2400300" imgH="2044700" progId="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057400"/>
                        <a:ext cx="5334000" cy="4316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49" name="Oval 5"/>
          <p:cNvSpPr>
            <a:spLocks noChangeArrowheads="1"/>
          </p:cNvSpPr>
          <p:nvPr/>
        </p:nvSpPr>
        <p:spPr bwMode="auto">
          <a:xfrm>
            <a:off x="2209800" y="25146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3352800" y="2514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3124200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2438400" y="2514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8553" name="Oval 9"/>
          <p:cNvSpPr>
            <a:spLocks noChangeArrowheads="1"/>
          </p:cNvSpPr>
          <p:nvPr/>
        </p:nvSpPr>
        <p:spPr bwMode="auto">
          <a:xfrm>
            <a:off x="1371600" y="44196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8554" name="Oval 10"/>
          <p:cNvSpPr>
            <a:spLocks noChangeArrowheads="1"/>
          </p:cNvSpPr>
          <p:nvPr/>
        </p:nvSpPr>
        <p:spPr bwMode="auto">
          <a:xfrm>
            <a:off x="2667000" y="64008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8556" name="Oval 12"/>
          <p:cNvSpPr>
            <a:spLocks noChangeArrowheads="1"/>
          </p:cNvSpPr>
          <p:nvPr/>
        </p:nvSpPr>
        <p:spPr bwMode="auto">
          <a:xfrm>
            <a:off x="3962400" y="44196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8558" name="Oval 14"/>
          <p:cNvSpPr>
            <a:spLocks noChangeArrowheads="1"/>
          </p:cNvSpPr>
          <p:nvPr/>
        </p:nvSpPr>
        <p:spPr bwMode="auto">
          <a:xfrm>
            <a:off x="2895600" y="64008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8205" name="Oval 20"/>
          <p:cNvSpPr>
            <a:spLocks noChangeArrowheads="1"/>
          </p:cNvSpPr>
          <p:nvPr/>
        </p:nvSpPr>
        <p:spPr bwMode="auto">
          <a:xfrm>
            <a:off x="838200" y="5486400"/>
            <a:ext cx="152400" cy="1524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8565" name="Oval 21"/>
          <p:cNvSpPr>
            <a:spLocks noChangeArrowheads="1"/>
          </p:cNvSpPr>
          <p:nvPr/>
        </p:nvSpPr>
        <p:spPr bwMode="auto">
          <a:xfrm>
            <a:off x="1066800" y="54864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8566" name="Oval 22"/>
          <p:cNvSpPr>
            <a:spLocks noChangeArrowheads="1"/>
          </p:cNvSpPr>
          <p:nvPr/>
        </p:nvSpPr>
        <p:spPr bwMode="auto">
          <a:xfrm>
            <a:off x="4343400" y="54102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8208" name="Freeform 24"/>
          <p:cNvSpPr>
            <a:spLocks/>
          </p:cNvSpPr>
          <p:nvPr/>
        </p:nvSpPr>
        <p:spPr bwMode="auto">
          <a:xfrm>
            <a:off x="1016000" y="2590800"/>
            <a:ext cx="1117600" cy="1219200"/>
          </a:xfrm>
          <a:custGeom>
            <a:avLst/>
            <a:gdLst>
              <a:gd name="T0" fmla="*/ 2147483647 w 608"/>
              <a:gd name="T1" fmla="*/ 0 h 960"/>
              <a:gd name="T2" fmla="*/ 2147483647 w 608"/>
              <a:gd name="T3" fmla="*/ 2147483647 h 960"/>
              <a:gd name="T4" fmla="*/ 2147483647 w 608"/>
              <a:gd name="T5" fmla="*/ 2147483647 h 9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08" h="960">
                <a:moveTo>
                  <a:pt x="608" y="0"/>
                </a:moveTo>
                <a:cubicBezTo>
                  <a:pt x="384" y="184"/>
                  <a:pt x="160" y="368"/>
                  <a:pt x="80" y="528"/>
                </a:cubicBezTo>
                <a:cubicBezTo>
                  <a:pt x="0" y="688"/>
                  <a:pt x="120" y="888"/>
                  <a:pt x="128" y="960"/>
                </a:cubicBezTo>
              </a:path>
            </a:pathLst>
          </a:cu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09" name="Freeform 25"/>
          <p:cNvSpPr>
            <a:spLocks/>
          </p:cNvSpPr>
          <p:nvPr/>
        </p:nvSpPr>
        <p:spPr bwMode="auto">
          <a:xfrm rot="-1540609">
            <a:off x="331788" y="4725988"/>
            <a:ext cx="1085850" cy="403225"/>
          </a:xfrm>
          <a:custGeom>
            <a:avLst/>
            <a:gdLst>
              <a:gd name="T0" fmla="*/ 2147483647 w 608"/>
              <a:gd name="T1" fmla="*/ 0 h 960"/>
              <a:gd name="T2" fmla="*/ 2147483647 w 608"/>
              <a:gd name="T3" fmla="*/ 2147483647 h 960"/>
              <a:gd name="T4" fmla="*/ 2147483647 w 608"/>
              <a:gd name="T5" fmla="*/ 2147483647 h 9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08" h="960">
                <a:moveTo>
                  <a:pt x="608" y="0"/>
                </a:moveTo>
                <a:cubicBezTo>
                  <a:pt x="384" y="184"/>
                  <a:pt x="160" y="368"/>
                  <a:pt x="80" y="528"/>
                </a:cubicBezTo>
                <a:cubicBezTo>
                  <a:pt x="0" y="688"/>
                  <a:pt x="120" y="888"/>
                  <a:pt x="128" y="960"/>
                </a:cubicBezTo>
              </a:path>
            </a:pathLst>
          </a:cu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10" name="Freeform 26"/>
          <p:cNvSpPr>
            <a:spLocks/>
          </p:cNvSpPr>
          <p:nvPr/>
        </p:nvSpPr>
        <p:spPr bwMode="auto">
          <a:xfrm rot="-6026444">
            <a:off x="1315244" y="5682456"/>
            <a:ext cx="1189038" cy="1101725"/>
          </a:xfrm>
          <a:custGeom>
            <a:avLst/>
            <a:gdLst>
              <a:gd name="T0" fmla="*/ 2147483647 w 608"/>
              <a:gd name="T1" fmla="*/ 0 h 960"/>
              <a:gd name="T2" fmla="*/ 2147483647 w 608"/>
              <a:gd name="T3" fmla="*/ 2147483647 h 960"/>
              <a:gd name="T4" fmla="*/ 2147483647 w 608"/>
              <a:gd name="T5" fmla="*/ 2147483647 h 9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08" h="960">
                <a:moveTo>
                  <a:pt x="608" y="0"/>
                </a:moveTo>
                <a:cubicBezTo>
                  <a:pt x="384" y="184"/>
                  <a:pt x="160" y="368"/>
                  <a:pt x="80" y="528"/>
                </a:cubicBezTo>
                <a:cubicBezTo>
                  <a:pt x="0" y="688"/>
                  <a:pt x="120" y="888"/>
                  <a:pt x="128" y="960"/>
                </a:cubicBezTo>
              </a:path>
            </a:pathLst>
          </a:cu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11" name="Freeform 27"/>
          <p:cNvSpPr>
            <a:spLocks/>
          </p:cNvSpPr>
          <p:nvPr/>
        </p:nvSpPr>
        <p:spPr bwMode="auto">
          <a:xfrm flipH="1">
            <a:off x="2362200" y="2667000"/>
            <a:ext cx="2133600" cy="1219200"/>
          </a:xfrm>
          <a:custGeom>
            <a:avLst/>
            <a:gdLst>
              <a:gd name="T0" fmla="*/ 2147483647 w 608"/>
              <a:gd name="T1" fmla="*/ 0 h 960"/>
              <a:gd name="T2" fmla="*/ 2147483647 w 608"/>
              <a:gd name="T3" fmla="*/ 2147483647 h 960"/>
              <a:gd name="T4" fmla="*/ 2147483647 w 608"/>
              <a:gd name="T5" fmla="*/ 2147483647 h 9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08" h="960">
                <a:moveTo>
                  <a:pt x="608" y="0"/>
                </a:moveTo>
                <a:cubicBezTo>
                  <a:pt x="384" y="184"/>
                  <a:pt x="160" y="368"/>
                  <a:pt x="80" y="528"/>
                </a:cubicBezTo>
                <a:cubicBezTo>
                  <a:pt x="0" y="688"/>
                  <a:pt x="120" y="888"/>
                  <a:pt x="128" y="960"/>
                </a:cubicBezTo>
              </a:path>
            </a:pathLst>
          </a:cu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12" name="Freeform 28"/>
          <p:cNvSpPr>
            <a:spLocks/>
          </p:cNvSpPr>
          <p:nvPr/>
        </p:nvSpPr>
        <p:spPr bwMode="auto">
          <a:xfrm rot="-1540609">
            <a:off x="4035425" y="4560888"/>
            <a:ext cx="204788" cy="938212"/>
          </a:xfrm>
          <a:custGeom>
            <a:avLst/>
            <a:gdLst>
              <a:gd name="T0" fmla="*/ 2147483647 w 608"/>
              <a:gd name="T1" fmla="*/ 0 h 960"/>
              <a:gd name="T2" fmla="*/ 2147483647 w 608"/>
              <a:gd name="T3" fmla="*/ 2147483647 h 960"/>
              <a:gd name="T4" fmla="*/ 2147483647 w 608"/>
              <a:gd name="T5" fmla="*/ 2147483647 h 9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08" h="960">
                <a:moveTo>
                  <a:pt x="608" y="0"/>
                </a:moveTo>
                <a:cubicBezTo>
                  <a:pt x="384" y="184"/>
                  <a:pt x="160" y="368"/>
                  <a:pt x="80" y="528"/>
                </a:cubicBezTo>
                <a:cubicBezTo>
                  <a:pt x="0" y="688"/>
                  <a:pt x="120" y="888"/>
                  <a:pt x="128" y="960"/>
                </a:cubicBezTo>
              </a:path>
            </a:pathLst>
          </a:cu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13" name="Freeform 30"/>
          <p:cNvSpPr>
            <a:spLocks/>
          </p:cNvSpPr>
          <p:nvPr/>
        </p:nvSpPr>
        <p:spPr bwMode="auto">
          <a:xfrm rot="15573556" flipV="1">
            <a:off x="3402013" y="5419725"/>
            <a:ext cx="762000" cy="1384300"/>
          </a:xfrm>
          <a:custGeom>
            <a:avLst/>
            <a:gdLst>
              <a:gd name="T0" fmla="*/ 2147483647 w 608"/>
              <a:gd name="T1" fmla="*/ 0 h 960"/>
              <a:gd name="T2" fmla="*/ 2147483647 w 608"/>
              <a:gd name="T3" fmla="*/ 2147483647 h 960"/>
              <a:gd name="T4" fmla="*/ 2147483647 w 608"/>
              <a:gd name="T5" fmla="*/ 2147483647 h 9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08" h="960">
                <a:moveTo>
                  <a:pt x="608" y="0"/>
                </a:moveTo>
                <a:cubicBezTo>
                  <a:pt x="384" y="184"/>
                  <a:pt x="160" y="368"/>
                  <a:pt x="80" y="528"/>
                </a:cubicBezTo>
                <a:cubicBezTo>
                  <a:pt x="0" y="688"/>
                  <a:pt x="120" y="888"/>
                  <a:pt x="128" y="960"/>
                </a:cubicBezTo>
              </a:path>
            </a:pathLst>
          </a:cu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14" name="Rectangle 31"/>
          <p:cNvSpPr>
            <a:spLocks noChangeArrowheads="1"/>
          </p:cNvSpPr>
          <p:nvPr/>
        </p:nvSpPr>
        <p:spPr bwMode="auto">
          <a:xfrm>
            <a:off x="838200" y="2743200"/>
            <a:ext cx="41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400">
                <a:latin typeface="Times" pitchFamily="18" charset="0"/>
              </a:rPr>
              <a:t>½</a:t>
            </a:r>
            <a:endParaRPr lang="it-IT" altLang="it-IT" sz="2400">
              <a:latin typeface="Times" pitchFamily="18" charset="0"/>
            </a:endParaRPr>
          </a:p>
        </p:txBody>
      </p:sp>
      <p:sp>
        <p:nvSpPr>
          <p:cNvPr id="8215" name="Rectangle 32"/>
          <p:cNvSpPr>
            <a:spLocks noChangeArrowheads="1"/>
          </p:cNvSpPr>
          <p:nvPr/>
        </p:nvSpPr>
        <p:spPr bwMode="auto">
          <a:xfrm>
            <a:off x="152400" y="4800600"/>
            <a:ext cx="41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400">
                <a:latin typeface="Times" pitchFamily="18" charset="0"/>
              </a:rPr>
              <a:t>½</a:t>
            </a:r>
            <a:endParaRPr lang="it-IT" altLang="it-IT" sz="2400">
              <a:latin typeface="Times" pitchFamily="18" charset="0"/>
            </a:endParaRPr>
          </a:p>
        </p:txBody>
      </p:sp>
      <p:sp>
        <p:nvSpPr>
          <p:cNvPr id="8216" name="Rectangle 33"/>
          <p:cNvSpPr>
            <a:spLocks noChangeArrowheads="1"/>
          </p:cNvSpPr>
          <p:nvPr/>
        </p:nvSpPr>
        <p:spPr bwMode="auto">
          <a:xfrm>
            <a:off x="1066800" y="6019800"/>
            <a:ext cx="41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400">
                <a:latin typeface="Times" pitchFamily="18" charset="0"/>
              </a:rPr>
              <a:t>½</a:t>
            </a:r>
            <a:endParaRPr lang="it-IT" altLang="it-IT" sz="2400">
              <a:latin typeface="Times" pitchFamily="18" charset="0"/>
            </a:endParaRPr>
          </a:p>
        </p:txBody>
      </p:sp>
      <p:sp>
        <p:nvSpPr>
          <p:cNvPr id="8217" name="Rectangle 34"/>
          <p:cNvSpPr>
            <a:spLocks noChangeArrowheads="1"/>
          </p:cNvSpPr>
          <p:nvPr/>
        </p:nvSpPr>
        <p:spPr bwMode="auto">
          <a:xfrm>
            <a:off x="3733800" y="2667000"/>
            <a:ext cx="41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400">
                <a:latin typeface="Times" pitchFamily="18" charset="0"/>
              </a:rPr>
              <a:t>½</a:t>
            </a:r>
            <a:endParaRPr lang="it-IT" altLang="it-IT" sz="2400">
              <a:latin typeface="Times" pitchFamily="18" charset="0"/>
            </a:endParaRPr>
          </a:p>
        </p:txBody>
      </p:sp>
      <p:sp>
        <p:nvSpPr>
          <p:cNvPr id="8218" name="Rectangle 35"/>
          <p:cNvSpPr>
            <a:spLocks noChangeArrowheads="1"/>
          </p:cNvSpPr>
          <p:nvPr/>
        </p:nvSpPr>
        <p:spPr bwMode="auto">
          <a:xfrm>
            <a:off x="3657600" y="4572000"/>
            <a:ext cx="41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400">
                <a:latin typeface="Times" pitchFamily="18" charset="0"/>
              </a:rPr>
              <a:t>½</a:t>
            </a:r>
            <a:endParaRPr lang="it-IT" altLang="it-IT" sz="2400">
              <a:latin typeface="Times" pitchFamily="18" charset="0"/>
            </a:endParaRPr>
          </a:p>
        </p:txBody>
      </p:sp>
      <p:sp>
        <p:nvSpPr>
          <p:cNvPr id="8219" name="Rectangle 36"/>
          <p:cNvSpPr>
            <a:spLocks noChangeArrowheads="1"/>
          </p:cNvSpPr>
          <p:nvPr/>
        </p:nvSpPr>
        <p:spPr bwMode="auto">
          <a:xfrm>
            <a:off x="4114800" y="6019800"/>
            <a:ext cx="41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400">
                <a:latin typeface="Times" pitchFamily="18" charset="0"/>
              </a:rPr>
              <a:t>½</a:t>
            </a:r>
            <a:endParaRPr lang="it-IT" altLang="it-IT" sz="2400">
              <a:latin typeface="Times" pitchFamily="18" charset="0"/>
            </a:endParaRPr>
          </a:p>
        </p:txBody>
      </p:sp>
      <p:sp>
        <p:nvSpPr>
          <p:cNvPr id="8220" name="Rectangle 37"/>
          <p:cNvSpPr>
            <a:spLocks noChangeArrowheads="1"/>
          </p:cNvSpPr>
          <p:nvPr/>
        </p:nvSpPr>
        <p:spPr bwMode="auto">
          <a:xfrm>
            <a:off x="1524000" y="1295400"/>
            <a:ext cx="2090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400">
                <a:latin typeface="Times" pitchFamily="18" charset="0"/>
              </a:rPr>
              <a:t>(½)</a:t>
            </a:r>
            <a:r>
              <a:rPr lang="en-US" altLang="it-IT" sz="2400" baseline="30000">
                <a:latin typeface="Times" pitchFamily="18" charset="0"/>
              </a:rPr>
              <a:t>6 </a:t>
            </a:r>
            <a:r>
              <a:rPr lang="en-US" altLang="it-IT" sz="2400">
                <a:latin typeface="Times" pitchFamily="18" charset="0"/>
              </a:rPr>
              <a:t>x 4 = 1/16 </a:t>
            </a:r>
            <a:endParaRPr lang="it-IT" altLang="it-IT" sz="2400">
              <a:latin typeface="Times" pitchFamily="18" charset="0"/>
            </a:endParaRPr>
          </a:p>
        </p:txBody>
      </p:sp>
      <p:sp>
        <p:nvSpPr>
          <p:cNvPr id="8221" name="Line 39"/>
          <p:cNvSpPr>
            <a:spLocks noChangeShapeType="1"/>
          </p:cNvSpPr>
          <p:nvPr/>
        </p:nvSpPr>
        <p:spPr bwMode="auto">
          <a:xfrm flipH="1">
            <a:off x="3886200" y="15240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22" name="Rectangle 40"/>
          <p:cNvSpPr>
            <a:spLocks noChangeArrowheads="1"/>
          </p:cNvSpPr>
          <p:nvPr/>
        </p:nvSpPr>
        <p:spPr bwMode="auto">
          <a:xfrm>
            <a:off x="6400800" y="1219200"/>
            <a:ext cx="2743200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1800">
                <a:latin typeface="Times" pitchFamily="18" charset="0"/>
              </a:rPr>
              <a:t>½ = probabilità che ciascun individuo ha di trasmettere uno specifico allele (viola nell’esempio)</a:t>
            </a:r>
          </a:p>
          <a:p>
            <a:pPr>
              <a:spcBef>
                <a:spcPct val="0"/>
              </a:spcBef>
            </a:pPr>
            <a:endParaRPr lang="en-US" altLang="it-IT" sz="1800">
              <a:latin typeface="Times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it-IT" sz="1800">
                <a:latin typeface="Times" pitchFamily="18" charset="0"/>
              </a:rPr>
              <a:t>6= numero di volte che quello specifico allele (viola nell’esempio) deve essere trasmesso a partire dall’antenato comune per arrivare all’individuo F3</a:t>
            </a:r>
          </a:p>
          <a:p>
            <a:pPr>
              <a:spcBef>
                <a:spcPct val="0"/>
              </a:spcBef>
            </a:pPr>
            <a:endParaRPr lang="en-US" altLang="it-IT" sz="1800">
              <a:latin typeface="Times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it-IT" sz="1800">
                <a:latin typeface="Times" pitchFamily="18" charset="0"/>
              </a:rPr>
              <a:t>4 = numero di differenti alleli (viola, rosso, celeste, blu) per i quali l’individuo F3 potrebbe essere autozigote </a:t>
            </a:r>
            <a:endParaRPr lang="it-IT" altLang="it-IT" sz="180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04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85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085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085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085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085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1085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1085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1085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1085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1085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" grpId="0" animBg="1"/>
      <p:bldP spid="108553" grpId="0" animBg="1"/>
      <p:bldP spid="108554" grpId="0" animBg="1"/>
      <p:bldP spid="108556" grpId="0" animBg="1"/>
      <p:bldP spid="108558" grpId="0" animBg="1"/>
      <p:bldP spid="108565" grpId="0" animBg="1"/>
      <p:bldP spid="10856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679358"/>
              </p:ext>
            </p:extLst>
          </p:nvPr>
        </p:nvGraphicFramePr>
        <p:xfrm>
          <a:off x="2051720" y="1628800"/>
          <a:ext cx="5029200" cy="429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273300" imgH="2057400" progId="">
                  <p:embed/>
                </p:oleObj>
              </mc:Choice>
              <mc:Fallback>
                <p:oleObj name="CorelDRAW" r:id="rId2" imgW="2273300" imgH="2057400" progId="">
                  <p:embed/>
                  <p:pic>
                    <p:nvPicPr>
                      <p:cNvPr id="0" name="Picture 2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628800"/>
                        <a:ext cx="5029200" cy="429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5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it-IT"/>
              <a:t>F = (½)</a:t>
            </a:r>
            <a:r>
              <a:rPr lang="en-US" altLang="it-IT" baseline="30000"/>
              <a:t>6</a:t>
            </a:r>
            <a:r>
              <a:rPr lang="en-US" altLang="it-IT"/>
              <a:t> x 2 = 1/32 </a:t>
            </a: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3344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83491" y="228600"/>
            <a:ext cx="89081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 (Hebrew)" charset="-79"/>
              </a:rPr>
              <a:t>Un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allele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è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una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variazione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ad un locus (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codificante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o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meno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), 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 (Hebrew)" charset="-79"/>
              </a:rPr>
              <a:t>ad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esempio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, per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una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sostituzione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nucleotidica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C-T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abbiamo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alleli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:  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-21771" y="1676400"/>
            <a:ext cx="89916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 (Hebrew)" charset="-79"/>
              </a:rPr>
              <a:t>La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frequenza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allelica</a:t>
            </a:r>
            <a:r>
              <a:rPr lang="en-US" sz="2000" b="1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 (Hebrew)" charset="-79"/>
              </a:rPr>
              <a:t>può</a:t>
            </a:r>
            <a:r>
              <a:rPr lang="en-US" sz="2000" b="1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 (Hebrew)" charset="-79"/>
              </a:rPr>
              <a:t>essere</a:t>
            </a:r>
            <a:r>
              <a:rPr lang="en-US" sz="2000" b="1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 (Hebrew)" charset="-79"/>
              </a:rPr>
              <a:t>calcolata</a:t>
            </a:r>
            <a:r>
              <a:rPr lang="en-US" sz="2000" b="1" dirty="0">
                <a:latin typeface="Times New Roman" pitchFamily="18" charset="0"/>
                <a:cs typeface="Times New Roman (Hebrew)" charset="-79"/>
              </a:rPr>
              <a:t> a </a:t>
            </a:r>
            <a:r>
              <a:rPr lang="en-US" sz="2000" b="1" dirty="0" err="1">
                <a:latin typeface="Times New Roman" pitchFamily="18" charset="0"/>
                <a:cs typeface="Times New Roman (Hebrew)" charset="-79"/>
              </a:rPr>
              <a:t>partire</a:t>
            </a:r>
            <a:r>
              <a:rPr lang="en-US" sz="2000" b="1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 (Hebrew)" charset="-79"/>
              </a:rPr>
              <a:t>dalle</a:t>
            </a:r>
            <a:r>
              <a:rPr lang="en-US" sz="2000" b="1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 (Hebrew)" charset="-79"/>
              </a:rPr>
              <a:t>frequenze</a:t>
            </a:r>
            <a:r>
              <a:rPr lang="en-US" sz="2000" b="1" dirty="0">
                <a:latin typeface="Times New Roman" pitchFamily="18" charset="0"/>
                <a:cs typeface="Times New Roman (Hebrew)" charset="-79"/>
              </a:rPr>
              <a:t> </a:t>
            </a:r>
          </a:p>
          <a:p>
            <a:pPr algn="ctr"/>
            <a:r>
              <a:rPr lang="en-US" sz="2000" b="1" dirty="0">
                <a:latin typeface="Times New Roman" pitchFamily="18" charset="0"/>
                <a:cs typeface="Times New Roman (Hebrew)" charset="-79"/>
              </a:rPr>
              <a:t>(</a:t>
            </a:r>
            <a:r>
              <a:rPr lang="en-US" sz="2000" b="1" dirty="0" err="1">
                <a:latin typeface="Times New Roman" pitchFamily="18" charset="0"/>
                <a:cs typeface="Times New Roman (Hebrew)" charset="-79"/>
              </a:rPr>
              <a:t>assolute</a:t>
            </a:r>
            <a:r>
              <a:rPr lang="en-US" sz="2000" b="1" dirty="0">
                <a:latin typeface="Times New Roman" pitchFamily="18" charset="0"/>
                <a:cs typeface="Times New Roman (Hebrew)" charset="-79"/>
              </a:rPr>
              <a:t> o relative) </a:t>
            </a:r>
            <a:r>
              <a:rPr lang="en-US" sz="2000" b="1" dirty="0" err="1">
                <a:latin typeface="Times New Roman" pitchFamily="18" charset="0"/>
                <a:cs typeface="Times New Roman (Hebrew)" charset="-79"/>
              </a:rPr>
              <a:t>dei</a:t>
            </a:r>
            <a:r>
              <a:rPr lang="en-US" sz="2000" b="1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 (Hebrew)" charset="-79"/>
              </a:rPr>
              <a:t>genotipi</a:t>
            </a:r>
            <a:r>
              <a:rPr lang="en-US" sz="2000" b="1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 (Hebrew)" charset="-79"/>
              </a:rPr>
              <a:t>nella</a:t>
            </a:r>
            <a:r>
              <a:rPr lang="en-US" sz="2000" b="1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 (Hebrew)" charset="-79"/>
              </a:rPr>
              <a:t>popolazione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.</a:t>
            </a:r>
          </a:p>
          <a:p>
            <a:pPr algn="ctr"/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Es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Popolazione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composta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da</a:t>
            </a:r>
          </a:p>
          <a:p>
            <a:pPr algn="ctr"/>
            <a:r>
              <a:rPr lang="en-US" sz="2000" dirty="0">
                <a:latin typeface="Times New Roman" pitchFamily="18" charset="0"/>
                <a:cs typeface="Times New Roman (Hebrew)" charset="-79"/>
              </a:rPr>
              <a:t>20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omozigoti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CC  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(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frequenza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relativa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= 20/100 = 0,20)</a:t>
            </a:r>
          </a:p>
          <a:p>
            <a:pPr algn="ctr"/>
            <a:r>
              <a:rPr lang="en-US" sz="2000" dirty="0">
                <a:latin typeface="Times New Roman" pitchFamily="18" charset="0"/>
                <a:cs typeface="Times New Roman (Hebrew)" charset="-79"/>
              </a:rPr>
              <a:t>45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eterozigoti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CT 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(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frequenza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relativa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= 45/100 = 0,45)</a:t>
            </a:r>
          </a:p>
          <a:p>
            <a:pPr algn="ctr"/>
            <a:r>
              <a:rPr lang="en-US" sz="2000" dirty="0">
                <a:latin typeface="Times New Roman" pitchFamily="18" charset="0"/>
                <a:cs typeface="Times New Roman (Hebrew)" charset="-79"/>
              </a:rPr>
              <a:t>35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omozigoti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TT 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(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frequenza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relativa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= 35/100 = 0,35)</a:t>
            </a:r>
          </a:p>
          <a:p>
            <a:pPr algn="ctr"/>
            <a:endParaRPr lang="en-US" sz="2000" dirty="0">
              <a:latin typeface="Times New Roman" pitchFamily="18" charset="0"/>
              <a:cs typeface="Times New Roman (Hebrew)" charset="-79"/>
            </a:endParaRPr>
          </a:p>
          <a:p>
            <a:pPr algn="ctr"/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Frequenze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alleliche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partendo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dalle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frequenze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genotipiche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assolute</a:t>
            </a:r>
            <a:endParaRPr lang="en-US" sz="2000" dirty="0">
              <a:latin typeface="Times New Roman" pitchFamily="18" charset="0"/>
              <a:cs typeface="Times New Roman (Hebrew)" charset="-79"/>
            </a:endParaRPr>
          </a:p>
          <a:p>
            <a:pPr algn="ctr"/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Frequenza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allele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C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= (20 × 2 + 45)/ (2 × 100) = 0.425</a:t>
            </a:r>
          </a:p>
          <a:p>
            <a:pPr algn="ctr"/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Frequenza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allele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T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= (35 × 2 + 45)/ (2 × 100) = 0.575</a:t>
            </a:r>
          </a:p>
          <a:p>
            <a:pPr algn="ctr"/>
            <a:endParaRPr lang="en-US" sz="2000" dirty="0">
              <a:latin typeface="Times New Roman" pitchFamily="18" charset="0"/>
              <a:cs typeface="Times New Roman (Hebrew)" charset="-79"/>
            </a:endParaRPr>
          </a:p>
          <a:p>
            <a:pPr algn="ctr"/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Oppure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partendo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dalle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frequanze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genotipiche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relative:</a:t>
            </a:r>
          </a:p>
          <a:p>
            <a:pPr algn="ctr"/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Frequenza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allele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C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= 0,2 + ½ × 0,45 = 0.425</a:t>
            </a:r>
          </a:p>
          <a:p>
            <a:pPr algn="ctr"/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Frequenza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allele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T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= 0,35 + ½ × 0,45 = 0.575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04800" y="1046671"/>
            <a:ext cx="8077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Allele C</a:t>
            </a:r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: CCGCTACGTACGGCGATCGATGGCGGC</a:t>
            </a:r>
            <a:r>
              <a:rPr lang="it-IT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ACGCTCGCGATCGCTACGC</a:t>
            </a:r>
          </a:p>
          <a:p>
            <a:r>
              <a:rPr lang="it-IT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Allele T</a:t>
            </a:r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: CCGCTACGTACGGCGATCGATGGCGGC</a:t>
            </a:r>
            <a:r>
              <a:rPr lang="it-IT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ACGCTCGCGATCGCTACGC</a:t>
            </a:r>
          </a:p>
          <a:p>
            <a:endParaRPr lang="it-IT" dirty="0">
              <a:latin typeface="Tahoma" pitchFamily="34" charset="0"/>
            </a:endParaRPr>
          </a:p>
          <a:p>
            <a:endParaRPr lang="it-IT" dirty="0">
              <a:latin typeface="Tahoma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436096" y="980728"/>
            <a:ext cx="144016" cy="72008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783526"/>
              </p:ext>
            </p:extLst>
          </p:nvPr>
        </p:nvGraphicFramePr>
        <p:xfrm>
          <a:off x="683568" y="1124744"/>
          <a:ext cx="7146258" cy="2914812"/>
        </p:xfrm>
        <a:graphic>
          <a:graphicData uri="http://schemas.openxmlformats.org/drawingml/2006/table">
            <a:tbl>
              <a:tblPr/>
              <a:tblGrid>
                <a:gridCol w="2382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2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2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5820"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err="1"/>
                        <a:t>Biological</a:t>
                      </a:r>
                      <a:r>
                        <a:rPr lang="it-IT" sz="2000" b="1" dirty="0"/>
                        <a:t> </a:t>
                      </a:r>
                      <a:r>
                        <a:rPr lang="it-IT" sz="2000" b="1" dirty="0" err="1"/>
                        <a:t>relationship</a:t>
                      </a:r>
                      <a:endParaRPr lang="it-IT" sz="2000" dirty="0"/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/>
                        <a:t>Coefficiente di parentela (</a:t>
                      </a:r>
                      <a:r>
                        <a:rPr lang="it-IT" sz="2000" b="1" i="1" dirty="0"/>
                        <a:t>r</a:t>
                      </a:r>
                      <a:r>
                        <a:rPr lang="it-IT" sz="2000" b="1" dirty="0"/>
                        <a:t>)</a:t>
                      </a:r>
                      <a:endParaRPr lang="it-IT" sz="2000" dirty="0"/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/>
                        <a:t>Coefficiente di consanguineità o di inincrocio (</a:t>
                      </a:r>
                      <a:r>
                        <a:rPr lang="it-IT" sz="2000" i="1" dirty="0"/>
                        <a:t>F</a:t>
                      </a:r>
                      <a:r>
                        <a:rPr lang="it-IT" sz="2000" b="1" dirty="0"/>
                        <a:t>)</a:t>
                      </a:r>
                      <a:endParaRPr lang="it-IT" sz="2000" dirty="0"/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611">
                <a:tc>
                  <a:txBody>
                    <a:bodyPr/>
                    <a:lstStyle/>
                    <a:p>
                      <a:r>
                        <a:rPr lang="it-IT" sz="2000" dirty="0"/>
                        <a:t>Incest</a:t>
                      </a:r>
                      <a:r>
                        <a:rPr lang="it-IT" sz="2000" baseline="30000" dirty="0">
                          <a:hlinkClick r:id="rId2"/>
                        </a:rPr>
                        <a:t>a</a:t>
                      </a:r>
                      <a:endParaRPr lang="it-IT" sz="2000" dirty="0"/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/>
                        <a:t>0.5 (1/2)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/>
                        <a:t>0.25</a:t>
                      </a:r>
                      <a:r>
                        <a:rPr lang="it-IT" sz="2000" i="1" baseline="0" dirty="0"/>
                        <a:t> (1/4)</a:t>
                      </a:r>
                      <a:endParaRPr lang="it-IT" sz="2000" i="1" dirty="0"/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611">
                <a:tc>
                  <a:txBody>
                    <a:bodyPr/>
                    <a:lstStyle/>
                    <a:p>
                      <a:r>
                        <a:rPr lang="it-IT" sz="2000" dirty="0" err="1"/>
                        <a:t>Uncle</a:t>
                      </a:r>
                      <a:r>
                        <a:rPr lang="it-IT" sz="2000" dirty="0"/>
                        <a:t>–</a:t>
                      </a:r>
                      <a:r>
                        <a:rPr lang="it-IT" sz="2000" dirty="0" err="1"/>
                        <a:t>niece</a:t>
                      </a:r>
                      <a:endParaRPr lang="it-IT" sz="2000" dirty="0"/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/>
                        <a:t>0.25 (1/4)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/>
                        <a:t>0.125 (1/8)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611">
                <a:tc>
                  <a:txBody>
                    <a:bodyPr/>
                    <a:lstStyle/>
                    <a:p>
                      <a:r>
                        <a:rPr lang="it-IT" sz="2000" dirty="0"/>
                        <a:t>First </a:t>
                      </a:r>
                      <a:r>
                        <a:rPr lang="it-IT" sz="2000" dirty="0" err="1"/>
                        <a:t>cousin</a:t>
                      </a:r>
                      <a:endParaRPr lang="it-IT" sz="2000" dirty="0"/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/>
                        <a:t>0.125 (1/8)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/>
                        <a:t>0.0625 (1/16)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611">
                <a:tc>
                  <a:txBody>
                    <a:bodyPr/>
                    <a:lstStyle/>
                    <a:p>
                      <a:r>
                        <a:rPr lang="it-IT" sz="2000" dirty="0"/>
                        <a:t>Second </a:t>
                      </a:r>
                      <a:r>
                        <a:rPr lang="it-IT" sz="2000" dirty="0" err="1"/>
                        <a:t>cousin</a:t>
                      </a:r>
                      <a:endParaRPr lang="it-IT" sz="2000" dirty="0"/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/>
                        <a:t>0.0313 (1/16)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/>
                        <a:t>0.0156 (1/32)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611">
                <a:tc>
                  <a:txBody>
                    <a:bodyPr/>
                    <a:lstStyle/>
                    <a:p>
                      <a:r>
                        <a:rPr lang="it-IT" sz="2000" dirty="0"/>
                        <a:t>Third </a:t>
                      </a:r>
                      <a:r>
                        <a:rPr lang="it-IT" sz="2000" dirty="0" err="1"/>
                        <a:t>cousin</a:t>
                      </a:r>
                      <a:endParaRPr lang="it-IT" sz="2000" dirty="0"/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/>
                        <a:t>0.0078 (1/32)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/>
                        <a:t>0.0039 (1/64)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357315"/>
            <a:ext cx="9039139" cy="2416046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400" b="1" i="1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a</a:t>
            </a:r>
            <a:r>
              <a:rPr kumimoji="0" lang="it-IT" altLang="it-IT" sz="14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altLang="it-IT" sz="1400" b="1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Incest</a:t>
            </a:r>
            <a:r>
              <a:rPr kumimoji="0" lang="it-IT" altLang="it-IT" sz="14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altLang="it-IT" sz="1400" b="1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defined</a:t>
            </a:r>
            <a:r>
              <a:rPr kumimoji="0" lang="it-IT" altLang="it-IT" sz="14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altLang="it-IT" sz="1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as</a:t>
            </a:r>
            <a:r>
              <a:rPr kumimoji="0" lang="it-IT" altLang="it-IT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 a </a:t>
            </a:r>
            <a:r>
              <a:rPr kumimoji="0" lang="it-IT" altLang="it-IT" sz="1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father</a:t>
            </a:r>
            <a:r>
              <a:rPr kumimoji="0" lang="it-IT" altLang="it-IT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–</a:t>
            </a:r>
            <a:r>
              <a:rPr kumimoji="0" lang="it-IT" altLang="it-IT" sz="1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daughter</a:t>
            </a:r>
            <a:r>
              <a:rPr kumimoji="0" lang="it-IT" altLang="it-IT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, </a:t>
            </a:r>
            <a:r>
              <a:rPr kumimoji="0" lang="it-IT" altLang="it-IT" sz="1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mother</a:t>
            </a:r>
            <a:r>
              <a:rPr kumimoji="0" lang="it-IT" altLang="it-IT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–son or </a:t>
            </a:r>
            <a:r>
              <a:rPr kumimoji="0" lang="it-IT" altLang="it-IT" sz="1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brother</a:t>
            </a:r>
            <a:r>
              <a:rPr kumimoji="0" lang="it-IT" altLang="it-IT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–</a:t>
            </a:r>
            <a:r>
              <a:rPr kumimoji="0" lang="it-IT" altLang="it-IT" sz="1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sister</a:t>
            </a:r>
            <a:r>
              <a:rPr kumimoji="0" lang="it-IT" altLang="it-IT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altLang="it-IT" sz="1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relationship</a:t>
            </a:r>
            <a:r>
              <a:rPr kumimoji="0" lang="it-IT" altLang="it-IT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it-IT" altLang="it-IT" sz="1100" b="1" i="1" dirty="0">
              <a:latin typeface="inheri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1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inherit"/>
                <a:cs typeface="Arial" pitchFamily="34" charset="0"/>
              </a:rPr>
              <a:t>Il coefficiente di parentela (r) </a:t>
            </a:r>
            <a:r>
              <a:rPr lang="it-IT" altLang="it-IT" sz="1100" b="1" i="1" dirty="0">
                <a:latin typeface="inherit"/>
                <a:cs typeface="Arial" pitchFamily="34" charset="0"/>
              </a:rPr>
              <a:t>corrisponde alla </a:t>
            </a:r>
            <a:r>
              <a:rPr kumimoji="0" lang="it-IT" altLang="it-IT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proporzione di genoma condivisa per discendenza tra </a:t>
            </a:r>
            <a:r>
              <a:rPr kumimoji="0" lang="it-IT" altLang="it-IT" sz="11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inherit"/>
                <a:cs typeface="Arial" pitchFamily="34" charset="0"/>
              </a:rPr>
              <a:t>due individui</a:t>
            </a:r>
            <a:r>
              <a:rPr kumimoji="0" lang="it-IT" altLang="it-IT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altLang="it-IT" sz="1100" b="1" i="1" dirty="0">
              <a:latin typeface="inheri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1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inherit"/>
                <a:cs typeface="Arial" pitchFamily="34" charset="0"/>
              </a:rPr>
              <a:t>Il coefficiente</a:t>
            </a:r>
            <a:r>
              <a:rPr kumimoji="0" lang="it-IT" altLang="it-IT" sz="1100" b="1" i="1" u="none" strike="noStrike" cap="none" normalizeH="0" dirty="0">
                <a:ln>
                  <a:noFill/>
                </a:ln>
                <a:solidFill>
                  <a:srgbClr val="7030A0"/>
                </a:solidFill>
                <a:effectLst/>
                <a:latin typeface="inherit"/>
                <a:cs typeface="Arial" pitchFamily="34" charset="0"/>
              </a:rPr>
              <a:t> di consanguineità (F) </a:t>
            </a:r>
            <a:r>
              <a:rPr kumimoji="0" lang="it-IT" altLang="it-IT" sz="11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tra </a:t>
            </a:r>
            <a:r>
              <a:rPr kumimoji="0" lang="it-IT" altLang="it-IT" sz="1100" b="1" i="1" u="none" strike="noStrike" cap="none" normalizeH="0" dirty="0">
                <a:ln>
                  <a:noFill/>
                </a:ln>
                <a:solidFill>
                  <a:srgbClr val="00B050"/>
                </a:solidFill>
                <a:effectLst/>
                <a:latin typeface="inherit"/>
                <a:cs typeface="Arial" pitchFamily="34" charset="0"/>
              </a:rPr>
              <a:t>due individui </a:t>
            </a:r>
            <a:r>
              <a:rPr kumimoji="0" lang="it-IT" altLang="it-IT" sz="11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corrisponde alla probabilità che due alleli  (uno per individuo) ad un determinato locus siano uguali per discendenza.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altLang="it-IT" sz="1100" b="1" i="1" baseline="0" dirty="0">
              <a:latin typeface="inheri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100" b="1" i="1" u="none" strike="noStrike" cap="none" normalizeH="0" dirty="0">
                <a:ln>
                  <a:noFill/>
                </a:ln>
                <a:solidFill>
                  <a:srgbClr val="7030A0"/>
                </a:solidFill>
                <a:effectLst/>
                <a:latin typeface="inherit"/>
                <a:cs typeface="Arial" pitchFamily="34" charset="0"/>
              </a:rPr>
              <a:t>Il coefficiente di inincrocio  (F) </a:t>
            </a:r>
            <a:r>
              <a:rPr kumimoji="0" lang="it-IT" altLang="it-IT" sz="11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di </a:t>
            </a:r>
            <a:r>
              <a:rPr kumimoji="0" lang="it-IT" altLang="it-IT" sz="1100" b="1" i="1" u="none" strike="noStrike" cap="none" normalizeH="0" dirty="0">
                <a:ln>
                  <a:noFill/>
                </a:ln>
                <a:solidFill>
                  <a:srgbClr val="00B050"/>
                </a:solidFill>
                <a:effectLst/>
                <a:latin typeface="inherit"/>
                <a:cs typeface="Arial" pitchFamily="34" charset="0"/>
              </a:rPr>
              <a:t>un individuo </a:t>
            </a:r>
            <a:r>
              <a:rPr kumimoji="0" lang="it-IT" altLang="it-IT" sz="1100" b="1" i="1" u="none" strike="noStrike" cap="none" normalizeH="0" dirty="0">
                <a:ln>
                  <a:noFill/>
                </a:ln>
                <a:effectLst/>
                <a:latin typeface="inherit"/>
                <a:cs typeface="Arial" pitchFamily="34" charset="0"/>
              </a:rPr>
              <a:t>corrisponde alla probabilità che i due alleli ad un determinato locus siano uguali per discendenza. Numericamente corrisponde al coefficiente di consanguineità tra i genitori dell’individuo e viene indicato con lo stesso simbolo (F)</a:t>
            </a:r>
            <a:endParaRPr kumimoji="0" lang="it-IT" altLang="it-IT" sz="1100" b="1" i="1" u="none" strike="noStrike" cap="none" normalizeH="0" baseline="0" dirty="0">
              <a:ln>
                <a:noFill/>
              </a:ln>
              <a:effectLst/>
              <a:latin typeface="inheri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altLang="it-IT" sz="1100" b="1" i="1" dirty="0">
              <a:latin typeface="inheri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altLang="it-IT" sz="1100" b="1" i="1" dirty="0">
              <a:latin typeface="inheri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altLang="it-IT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heri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6456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shade val="30000"/>
                <a:satMod val="115000"/>
              </a:schemeClr>
            </a:gs>
            <a:gs pos="10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106685"/>
            <a:ext cx="9144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parentela nel Codice Civile</a:t>
            </a:r>
          </a:p>
          <a:p>
            <a:r>
              <a:rPr lang="it-IT" b="1" dirty="0">
                <a:solidFill>
                  <a:schemeClr val="bg1"/>
                </a:solidFill>
              </a:rPr>
              <a:t>Art. 74.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i="1" dirty="0">
                <a:solidFill>
                  <a:schemeClr val="bg1"/>
                </a:solidFill>
              </a:rPr>
              <a:t>Parentela.</a:t>
            </a:r>
            <a:r>
              <a:rPr lang="it-IT" dirty="0">
                <a:solidFill>
                  <a:schemeClr val="bg1"/>
                </a:solidFill>
              </a:rPr>
              <a:t> - La parentela è il vincolo tra le persone che discendono da uno stesso stipite.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b="1" dirty="0">
                <a:solidFill>
                  <a:schemeClr val="bg1"/>
                </a:solidFill>
              </a:rPr>
              <a:t>Art. 75.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i="1" dirty="0">
                <a:solidFill>
                  <a:schemeClr val="bg1"/>
                </a:solidFill>
              </a:rPr>
              <a:t>Linee della parentela.</a:t>
            </a:r>
            <a:r>
              <a:rPr lang="it-IT" dirty="0">
                <a:solidFill>
                  <a:schemeClr val="bg1"/>
                </a:solidFill>
              </a:rPr>
              <a:t> - Sono parenti in linea retta le persone di cui l'una discende dall'altra; in linea collaterale quelle che, pur avendo uno stipite comune, non discendono l'una dall'altra.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b="1" dirty="0">
                <a:solidFill>
                  <a:schemeClr val="bg1"/>
                </a:solidFill>
              </a:rPr>
              <a:t>Art. 76.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i="1" dirty="0">
                <a:solidFill>
                  <a:schemeClr val="bg1"/>
                </a:solidFill>
              </a:rPr>
              <a:t>Computo dei gradi.</a:t>
            </a:r>
            <a:r>
              <a:rPr lang="it-IT" dirty="0">
                <a:solidFill>
                  <a:schemeClr val="bg1"/>
                </a:solidFill>
              </a:rPr>
              <a:t> - Nella linea retta si computano altrettanti gradi quante sono le generazioni, escluso lo stipite.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Nella linea collaterale i gradi si computano dalle generazioni, salendo da uno dei parenti fino allo stipite comune e da questo discendendo all'altro parente, sempre restando escluso lo stipite.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b="1" dirty="0">
                <a:solidFill>
                  <a:schemeClr val="bg1"/>
                </a:solidFill>
              </a:rPr>
              <a:t>Art. 77.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i="1" dirty="0">
                <a:solidFill>
                  <a:schemeClr val="bg1"/>
                </a:solidFill>
              </a:rPr>
              <a:t>Limite della parentela.</a:t>
            </a:r>
            <a:r>
              <a:rPr lang="it-IT" dirty="0">
                <a:solidFill>
                  <a:schemeClr val="bg1"/>
                </a:solidFill>
              </a:rPr>
              <a:t> - La legge non riconosce il vincolo di parentela oltre il sesto grado, salvo che per alcuni effetti specialmente determinati.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b="1" dirty="0">
                <a:solidFill>
                  <a:schemeClr val="bg1"/>
                </a:solidFill>
              </a:rPr>
              <a:t>Art. 78.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i="1" dirty="0">
                <a:solidFill>
                  <a:schemeClr val="bg1"/>
                </a:solidFill>
              </a:rPr>
              <a:t>Affinità.</a:t>
            </a:r>
            <a:r>
              <a:rPr lang="it-IT" dirty="0">
                <a:solidFill>
                  <a:schemeClr val="bg1"/>
                </a:solidFill>
              </a:rPr>
              <a:t> – L’affinità è il vincolo tra un coniuge e i parenti dell'altro coniuge.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parentela nel Codice di diritto canonico</a:t>
            </a:r>
          </a:p>
          <a:p>
            <a:r>
              <a:rPr lang="it-IT" b="1" dirty="0">
                <a:solidFill>
                  <a:schemeClr val="bg1"/>
                </a:solidFill>
              </a:rPr>
              <a:t>Can. 108</a:t>
            </a:r>
            <a:r>
              <a:rPr lang="it-IT" dirty="0">
                <a:solidFill>
                  <a:schemeClr val="bg1"/>
                </a:solidFill>
              </a:rPr>
              <a:t> - </a:t>
            </a:r>
            <a:r>
              <a:rPr lang="it-IT" i="1" dirty="0">
                <a:solidFill>
                  <a:schemeClr val="bg1"/>
                </a:solidFill>
              </a:rPr>
              <a:t>§1.</a:t>
            </a:r>
            <a:r>
              <a:rPr lang="it-IT" dirty="0">
                <a:solidFill>
                  <a:schemeClr val="bg1"/>
                </a:solidFill>
              </a:rPr>
              <a:t> La </a:t>
            </a:r>
            <a:r>
              <a:rPr lang="it-IT" dirty="0">
                <a:solidFill>
                  <a:srgbClr val="FFFF00"/>
                </a:solidFill>
              </a:rPr>
              <a:t>consanguineità</a:t>
            </a:r>
            <a:r>
              <a:rPr lang="it-IT" dirty="0">
                <a:solidFill>
                  <a:schemeClr val="bg1"/>
                </a:solidFill>
              </a:rPr>
              <a:t> si computa per linee e per gradi.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i="1" dirty="0">
                <a:solidFill>
                  <a:schemeClr val="bg1"/>
                </a:solidFill>
              </a:rPr>
              <a:t>§2.</a:t>
            </a:r>
            <a:r>
              <a:rPr lang="it-IT" dirty="0">
                <a:solidFill>
                  <a:schemeClr val="bg1"/>
                </a:solidFill>
              </a:rPr>
              <a:t> Nella linea retta tanti sono i gradi quante le generazioni, ossia quante le persone, tolto il capostipite.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i="1" dirty="0">
                <a:solidFill>
                  <a:schemeClr val="bg1"/>
                </a:solidFill>
              </a:rPr>
              <a:t>§3.</a:t>
            </a:r>
            <a:r>
              <a:rPr lang="it-IT" dirty="0">
                <a:solidFill>
                  <a:schemeClr val="bg1"/>
                </a:solidFill>
              </a:rPr>
              <a:t> Nella linea obliqua tanti sono i gradi quante le persone in tutte e due le linee insieme, tolto il capostipite.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b="1" dirty="0">
                <a:solidFill>
                  <a:schemeClr val="bg1"/>
                </a:solidFill>
              </a:rPr>
              <a:t>Can. 109</a:t>
            </a:r>
            <a:r>
              <a:rPr lang="it-IT" dirty="0">
                <a:solidFill>
                  <a:schemeClr val="bg1"/>
                </a:solidFill>
              </a:rPr>
              <a:t> - </a:t>
            </a:r>
            <a:r>
              <a:rPr lang="it-IT" i="1" dirty="0">
                <a:solidFill>
                  <a:schemeClr val="bg1"/>
                </a:solidFill>
              </a:rPr>
              <a:t>§1.</a:t>
            </a:r>
            <a:r>
              <a:rPr lang="it-IT" dirty="0">
                <a:solidFill>
                  <a:schemeClr val="bg1"/>
                </a:solidFill>
              </a:rPr>
              <a:t> L'affinità sorge dal matrimonio valido, anche se non consumato, e sussiste tra il marito e i consanguinei della moglie, e parimenti tra la moglie e i consanguinei del marito.</a:t>
            </a:r>
            <a:br>
              <a:rPr lang="it-IT" dirty="0"/>
            </a:b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831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shade val="30000"/>
                <a:satMod val="115000"/>
              </a:schemeClr>
            </a:gs>
            <a:gs pos="10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8230DA-4EE3-6E02-B7B7-B08BAD632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1502F2D-85B6-5718-B874-4FC1F3A11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4" y="892742"/>
            <a:ext cx="7983480" cy="548337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30D85E5-675B-43F6-FBD2-C584EABD6E71}"/>
              </a:ext>
            </a:extLst>
          </p:cNvPr>
          <p:cNvSpPr txBox="1"/>
          <p:nvPr/>
        </p:nvSpPr>
        <p:spPr>
          <a:xfrm>
            <a:off x="2411758" y="44624"/>
            <a:ext cx="383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Identity By </a:t>
            </a:r>
            <a:r>
              <a:rPr lang="it-IT" dirty="0" err="1"/>
              <a:t>Descent</a:t>
            </a:r>
            <a:r>
              <a:rPr lang="it-IT" dirty="0"/>
              <a:t> </a:t>
            </a:r>
            <a:r>
              <a:rPr lang="it-IT" dirty="0" err="1"/>
              <a:t>segments</a:t>
            </a:r>
            <a:r>
              <a:rPr lang="it-IT" dirty="0"/>
              <a:t> (IBD)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1ED22E2-6918-A818-840B-C2169B869327}"/>
              </a:ext>
            </a:extLst>
          </p:cNvPr>
          <p:cNvSpPr txBox="1"/>
          <p:nvPr/>
        </p:nvSpPr>
        <p:spPr>
          <a:xfrm>
            <a:off x="3347864" y="6376112"/>
            <a:ext cx="1031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(Fratelli)</a:t>
            </a:r>
            <a:endParaRPr lang="en-GB" dirty="0"/>
          </a:p>
          <a:p>
            <a:endParaRPr lang="en-GB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5204135-12EC-3153-7E74-2C2295528D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9473"/>
            <a:ext cx="2438864" cy="122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530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shade val="30000"/>
                <a:satMod val="115000"/>
              </a:schemeClr>
            </a:gs>
            <a:gs pos="10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EE624C-2C97-BA94-8E4F-B86CFCD95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3BF9EFA8-98DF-3807-DA69-F241AA0F0569}"/>
              </a:ext>
            </a:extLst>
          </p:cNvPr>
          <p:cNvSpPr txBox="1"/>
          <p:nvPr/>
        </p:nvSpPr>
        <p:spPr>
          <a:xfrm>
            <a:off x="2411758" y="44624"/>
            <a:ext cx="383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Identity By </a:t>
            </a:r>
            <a:r>
              <a:rPr lang="it-IT" dirty="0" err="1"/>
              <a:t>Descent</a:t>
            </a:r>
            <a:r>
              <a:rPr lang="it-IT" dirty="0"/>
              <a:t> </a:t>
            </a:r>
            <a:r>
              <a:rPr lang="it-IT" dirty="0" err="1"/>
              <a:t>segments</a:t>
            </a:r>
            <a:r>
              <a:rPr lang="it-IT" dirty="0"/>
              <a:t> (IBD)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DE979F8-EA28-8E97-E849-94C929809D93}"/>
              </a:ext>
            </a:extLst>
          </p:cNvPr>
          <p:cNvSpPr txBox="1"/>
          <p:nvPr/>
        </p:nvSpPr>
        <p:spPr>
          <a:xfrm>
            <a:off x="2911894" y="6246585"/>
            <a:ext cx="2839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(Individui non imparentati)</a:t>
            </a:r>
            <a:endParaRPr lang="en-GB" dirty="0"/>
          </a:p>
          <a:p>
            <a:endParaRPr lang="en-GB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C60A1AF-22E5-2CC5-7091-5E51846C9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" y="1196751"/>
            <a:ext cx="8011470" cy="507987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5281249-91E1-B203-0E1C-CD4E30E63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9473"/>
            <a:ext cx="2438864" cy="122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060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shade val="30000"/>
                <a:satMod val="115000"/>
              </a:schemeClr>
            </a:gs>
            <a:gs pos="10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59F9EA-5E7B-2912-6000-430BD9C8D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D29C9F42-AFAB-0355-F12B-57D6B02AE80D}"/>
              </a:ext>
            </a:extLst>
          </p:cNvPr>
          <p:cNvSpPr txBox="1"/>
          <p:nvPr/>
        </p:nvSpPr>
        <p:spPr>
          <a:xfrm>
            <a:off x="2411758" y="44624"/>
            <a:ext cx="383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Identity By </a:t>
            </a:r>
            <a:r>
              <a:rPr lang="it-IT" dirty="0" err="1"/>
              <a:t>Descent</a:t>
            </a:r>
            <a:r>
              <a:rPr lang="it-IT" dirty="0"/>
              <a:t> </a:t>
            </a:r>
            <a:r>
              <a:rPr lang="it-IT" dirty="0" err="1"/>
              <a:t>segments</a:t>
            </a:r>
            <a:r>
              <a:rPr lang="it-IT" dirty="0"/>
              <a:t> (IBD)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496306A-309E-DA17-930A-FD9ACABB1D81}"/>
              </a:ext>
            </a:extLst>
          </p:cNvPr>
          <p:cNvSpPr txBox="1"/>
          <p:nvPr/>
        </p:nvSpPr>
        <p:spPr>
          <a:xfrm>
            <a:off x="1299915" y="6093296"/>
            <a:ext cx="2223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Grado di parentela?</a:t>
            </a:r>
            <a:endParaRPr lang="en-GB" dirty="0"/>
          </a:p>
          <a:p>
            <a:endParaRPr lang="en-GB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AFBDB0D-31E6-A17D-E448-2A45F0DCC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9473"/>
            <a:ext cx="2438864" cy="122375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77B1108-B7EE-903B-0E0A-B8DF723315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96" y="625490"/>
            <a:ext cx="5543628" cy="539579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CC681BE-D214-06AC-7FE8-E2940BEA15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6024" y="2605764"/>
            <a:ext cx="2543072" cy="190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682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4042F-6DD4-0B38-37BC-DC4F9D1CA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C02C16DB-7FC2-870F-9515-CD191740B636}"/>
              </a:ext>
            </a:extLst>
          </p:cNvPr>
          <p:cNvSpPr txBox="1"/>
          <p:nvPr/>
        </p:nvSpPr>
        <p:spPr>
          <a:xfrm>
            <a:off x="3131840" y="404664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chemeClr val="accent3"/>
                </a:solidFill>
              </a:rPr>
              <a:t>Runs</a:t>
            </a:r>
            <a:r>
              <a:rPr lang="it-IT" dirty="0">
                <a:solidFill>
                  <a:schemeClr val="accent3"/>
                </a:solidFill>
              </a:rPr>
              <a:t> of </a:t>
            </a:r>
            <a:r>
              <a:rPr lang="it-IT" dirty="0" err="1">
                <a:solidFill>
                  <a:schemeClr val="accent3"/>
                </a:solidFill>
              </a:rPr>
              <a:t>Homozygosity</a:t>
            </a:r>
            <a:r>
              <a:rPr lang="it-IT" dirty="0">
                <a:solidFill>
                  <a:schemeClr val="accent3"/>
                </a:solidFill>
              </a:rPr>
              <a:t> </a:t>
            </a:r>
            <a:endParaRPr lang="en-GB" dirty="0">
              <a:solidFill>
                <a:schemeClr val="accent3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3609ED6-3262-0935-00C1-F12B2C7FE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852936"/>
            <a:ext cx="4738121" cy="387006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61B1643-2E56-B7C5-E527-73EB04EF7D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980728"/>
            <a:ext cx="2711589" cy="478814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42D5E65-2D5A-7E3D-96F4-7D318B4148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836712"/>
            <a:ext cx="3568883" cy="121926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DE3C723-34CE-5933-775D-B75380B31C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1" y="2254596"/>
            <a:ext cx="3157923" cy="45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079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sz="3200" dirty="0"/>
              <a:t>Coefficiente di inincrocio nelle popolazioni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848600" cy="5334000"/>
          </a:xfrm>
        </p:spPr>
        <p:txBody>
          <a:bodyPr/>
          <a:lstStyle/>
          <a:p>
            <a:pPr eaLnBrk="1" hangingPunct="1"/>
            <a:r>
              <a:rPr lang="it-IT" altLang="it-IT" sz="2400" dirty="0"/>
              <a:t>Il coefficiente di inincrocio può essere anche calcolato </a:t>
            </a:r>
            <a:r>
              <a:rPr lang="it-IT" altLang="it-IT" sz="2400" dirty="0">
                <a:solidFill>
                  <a:srgbClr val="FFFF00"/>
                </a:solidFill>
              </a:rPr>
              <a:t>nelle popolazioni</a:t>
            </a:r>
            <a:r>
              <a:rPr lang="it-IT" altLang="it-IT" sz="2400" b="1" u="sng" dirty="0">
                <a:solidFill>
                  <a:schemeClr val="bg1"/>
                </a:solidFill>
              </a:rPr>
              <a:t>:</a:t>
            </a:r>
          </a:p>
          <a:p>
            <a:pPr eaLnBrk="1" hangingPunct="1"/>
            <a:endParaRPr lang="it-IT" altLang="it-IT" sz="2400" b="1" u="sng" dirty="0">
              <a:solidFill>
                <a:schemeClr val="bg1"/>
              </a:solidFill>
            </a:endParaRPr>
          </a:p>
          <a:p>
            <a:pPr eaLnBrk="1" hangingPunct="1"/>
            <a:r>
              <a:rPr lang="it-IT" altLang="it-IT" sz="2400" dirty="0"/>
              <a:t>Il coefficiente di inincrocio di una popolazione corrisponde alla probabilità che due alleli qualsiasi scelti a caso in una popolazione siano identici per discesa</a:t>
            </a:r>
          </a:p>
          <a:p>
            <a:pPr eaLnBrk="1" hangingPunct="1"/>
            <a:endParaRPr lang="it-IT" altLang="it-IT" sz="2400" dirty="0"/>
          </a:p>
          <a:p>
            <a:pPr eaLnBrk="1" hangingPunct="1"/>
            <a:r>
              <a:rPr lang="it-IT" altLang="it-IT" sz="2400" dirty="0"/>
              <a:t>Nota: in alcune popolazioni del Medio Oriente, dell’Africa e dell’India, il Matrimonio tra consanguinei stretti è incoraggiato, con percentuali di matrimoni tra consanguinei che possono superare il 50%</a:t>
            </a:r>
          </a:p>
          <a:p>
            <a:pPr eaLnBrk="1" hangingPunct="1"/>
            <a:endParaRPr lang="it-IT" altLang="it-IT" sz="2400" dirty="0"/>
          </a:p>
        </p:txBody>
      </p:sp>
    </p:spTree>
    <p:extLst>
      <p:ext uri="{BB962C8B-B14F-4D97-AF65-F5344CB8AC3E}">
        <p14:creationId xmlns:p14="http://schemas.microsoft.com/office/powerpoint/2010/main" val="7826268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62" y="692697"/>
            <a:ext cx="8782877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79512" y="5877272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 Italia  i matrimoni tra consanguinei corrispondono circa a 1%.</a:t>
            </a:r>
          </a:p>
          <a:p>
            <a:r>
              <a:rPr lang="it-IT" dirty="0"/>
              <a:t>In genetica clinica si indica come «matrimonio consanguineo» quello tra cugini primi o parenti più stretti.</a:t>
            </a:r>
          </a:p>
        </p:txBody>
      </p:sp>
    </p:spTree>
    <p:extLst>
      <p:ext uri="{BB962C8B-B14F-4D97-AF65-F5344CB8AC3E}">
        <p14:creationId xmlns:p14="http://schemas.microsoft.com/office/powerpoint/2010/main" val="12178615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7504" y="5229200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 Arab pedigrees showing high level of consanguinity, large family size, and several affected children in different </a:t>
            </a:r>
            <a:r>
              <a:rPr lang="en-US" dirty="0" err="1"/>
              <a:t>sibships</a:t>
            </a:r>
            <a:endParaRPr lang="it-IT" dirty="0"/>
          </a:p>
        </p:txBody>
      </p:sp>
      <p:pic>
        <p:nvPicPr>
          <p:cNvPr id="64514" name="Picture 2" descr="C:\Users\Fulvio\Desktop\two Arab pedig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3679845" cy="455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5" name="Picture 3" descr="C:\Users\Fulvio\Desktop\matrimoni tra cugini prim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090" y="764704"/>
            <a:ext cx="4951910" cy="3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211960" y="4365104"/>
            <a:ext cx="4608512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Average rates of marriages between first cousins among Arabs.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67950" y="6468069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Al-</a:t>
            </a:r>
            <a:r>
              <a:rPr lang="en-US" dirty="0" err="1"/>
              <a:t>Gazali</a:t>
            </a:r>
            <a:r>
              <a:rPr lang="en-US" dirty="0"/>
              <a:t> et al. (2006) Genetic disorders in the Arab world. </a:t>
            </a:r>
            <a:r>
              <a:rPr lang="en-US" dirty="0">
                <a:hlinkClick r:id="rId4" tooltip="BMJ (Clinical research ed.)."/>
              </a:rPr>
              <a:t>BMJ</a:t>
            </a:r>
            <a:r>
              <a:rPr lang="en-US" dirty="0"/>
              <a:t> 333:831-4.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40657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pPr eaLnBrk="1" hangingPunct="1"/>
            <a:r>
              <a:rPr lang="it-IT" altLang="it-IT" sz="3200" dirty="0"/>
              <a:t>Inincrocio nelle popolazioni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9144000" cy="2892896"/>
          </a:xfrm>
        </p:spPr>
        <p:txBody>
          <a:bodyPr/>
          <a:lstStyle/>
          <a:p>
            <a:pPr eaLnBrk="1" hangingPunct="1"/>
            <a:r>
              <a:rPr lang="it-IT" altLang="it-IT" sz="2400" dirty="0"/>
              <a:t>L’effetto principale dell’inincrocio nelle popolazioni è quello di determinare una </a:t>
            </a:r>
            <a:r>
              <a:rPr lang="it-IT" altLang="it-IT" sz="2400" dirty="0">
                <a:solidFill>
                  <a:schemeClr val="bg1"/>
                </a:solidFill>
              </a:rPr>
              <a:t>diminuzione dei genotipi eterozigoti</a:t>
            </a:r>
            <a:r>
              <a:rPr lang="it-IT" altLang="it-IT" sz="2400" dirty="0"/>
              <a:t> a favore degli omozigoti:</a:t>
            </a:r>
          </a:p>
          <a:p>
            <a:pPr eaLnBrk="1" hangingPunct="1"/>
            <a:r>
              <a:rPr lang="it-IT" altLang="it-IT" sz="2400" dirty="0"/>
              <a:t>Un esempio efficace  è quello relativo ad una popolazione di piante nella quale avvenga solo autofecondazione:</a:t>
            </a:r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304800" y="1981200"/>
            <a:ext cx="85344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it-IT" i="1" dirty="0"/>
          </a:p>
          <a:p>
            <a:pPr eaLnBrk="1" hangingPunct="1"/>
            <a:endParaRPr lang="en-US" altLang="it-IT" sz="1200" dirty="0"/>
          </a:p>
          <a:p>
            <a:pPr eaLnBrk="1" hangingPunct="1"/>
            <a:r>
              <a:rPr lang="en-US" altLang="it-IT" dirty="0"/>
              <a:t>P:                                Aa x Aa	</a:t>
            </a:r>
          </a:p>
          <a:p>
            <a:pPr eaLnBrk="1" hangingPunct="1"/>
            <a:r>
              <a:rPr lang="en-US" altLang="it-IT" dirty="0"/>
              <a:t>F1:           25% AA      50% Aa        25% aa</a:t>
            </a: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296863" y="3962400"/>
            <a:ext cx="7699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dirty="0">
                <a:solidFill>
                  <a:srgbClr val="187534"/>
                </a:solidFill>
              </a:rPr>
              <a:t>F2:</a:t>
            </a:r>
            <a:endParaRPr lang="en-US" altLang="it-IT" sz="2800" b="1" dirty="0">
              <a:solidFill>
                <a:srgbClr val="187534"/>
              </a:solidFill>
            </a:endParaRPr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1828800" y="3962400"/>
            <a:ext cx="6740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dirty="0">
                <a:solidFill>
                  <a:srgbClr val="187534"/>
                </a:solidFill>
              </a:rPr>
              <a:t>37.5% AA     	25% Aa      37.5% aa</a:t>
            </a:r>
            <a:endParaRPr lang="en-US" altLang="it-IT" sz="2800" b="1" dirty="0">
              <a:solidFill>
                <a:srgbClr val="187534"/>
              </a:solidFill>
            </a:endParaRPr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304800" y="4648200"/>
            <a:ext cx="7699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dirty="0">
                <a:solidFill>
                  <a:srgbClr val="ED181E"/>
                </a:solidFill>
              </a:rPr>
              <a:t>F3:</a:t>
            </a:r>
            <a:endParaRPr lang="en-US" altLang="it-IT" sz="2800" b="1" dirty="0">
              <a:solidFill>
                <a:srgbClr val="ED181E"/>
              </a:solidFill>
            </a:endParaRPr>
          </a:p>
        </p:txBody>
      </p:sp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1600200" y="4648200"/>
            <a:ext cx="7078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dirty="0">
                <a:solidFill>
                  <a:srgbClr val="ED181E"/>
                </a:solidFill>
              </a:rPr>
              <a:t>43.75% AA  	12.5% Aa    43.75% aa</a:t>
            </a:r>
            <a:endParaRPr lang="en-US" altLang="it-IT" sz="2800" b="1" dirty="0">
              <a:solidFill>
                <a:srgbClr val="ED181E"/>
              </a:solidFill>
            </a:endParaRPr>
          </a:p>
        </p:txBody>
      </p:sp>
      <p:sp>
        <p:nvSpPr>
          <p:cNvPr id="110601" name="Text Box 9"/>
          <p:cNvSpPr txBox="1">
            <a:spLocks noChangeArrowheads="1"/>
          </p:cNvSpPr>
          <p:nvPr/>
        </p:nvSpPr>
        <p:spPr bwMode="auto">
          <a:xfrm>
            <a:off x="533400" y="5486400"/>
            <a:ext cx="7848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it-IT" b="1" i="1" dirty="0" err="1">
                <a:solidFill>
                  <a:srgbClr val="FF00FF"/>
                </a:solidFill>
              </a:rPr>
              <a:t>Metà</a:t>
            </a:r>
            <a:r>
              <a:rPr lang="en-US" altLang="it-IT" b="1" i="1" dirty="0">
                <a:solidFill>
                  <a:srgbClr val="FF00FF"/>
                </a:solidFill>
              </a:rPr>
              <a:t> </a:t>
            </a:r>
            <a:r>
              <a:rPr lang="en-US" altLang="it-IT" b="1" i="1" dirty="0" err="1">
                <a:solidFill>
                  <a:srgbClr val="FF00FF"/>
                </a:solidFill>
              </a:rPr>
              <a:t>eterozigoti</a:t>
            </a:r>
            <a:r>
              <a:rPr lang="en-US" altLang="it-IT" b="1" i="1" dirty="0">
                <a:solidFill>
                  <a:srgbClr val="FF00FF"/>
                </a:solidFill>
              </a:rPr>
              <a:t> ad </a:t>
            </a:r>
            <a:r>
              <a:rPr lang="en-US" altLang="it-IT" b="1" i="1" dirty="0" err="1">
                <a:solidFill>
                  <a:srgbClr val="FF00FF"/>
                </a:solidFill>
              </a:rPr>
              <a:t>ogni</a:t>
            </a:r>
            <a:r>
              <a:rPr lang="en-US" altLang="it-IT" b="1" i="1" dirty="0">
                <a:solidFill>
                  <a:srgbClr val="FF00FF"/>
                </a:solidFill>
              </a:rPr>
              <a:t> </a:t>
            </a:r>
            <a:r>
              <a:rPr lang="en-US" altLang="it-IT" b="1" i="1" dirty="0" err="1">
                <a:solidFill>
                  <a:srgbClr val="FF00FF"/>
                </a:solidFill>
              </a:rPr>
              <a:t>generazione</a:t>
            </a:r>
            <a:r>
              <a:rPr lang="en-US" altLang="it-IT" b="1" i="1" dirty="0">
                <a:solidFill>
                  <a:srgbClr val="FF00FF"/>
                </a:solidFill>
              </a:rPr>
              <a:t>: </a:t>
            </a:r>
            <a:r>
              <a:rPr lang="en-US" altLang="it-IT" b="1" i="1" dirty="0" err="1">
                <a:solidFill>
                  <a:srgbClr val="FF00FF"/>
                </a:solidFill>
              </a:rPr>
              <a:t>H</a:t>
            </a:r>
            <a:r>
              <a:rPr lang="en-US" altLang="it-IT" b="1" i="1" baseline="-25000" dirty="0" err="1">
                <a:solidFill>
                  <a:srgbClr val="FF00FF"/>
                </a:solidFill>
              </a:rPr>
              <a:t>t</a:t>
            </a:r>
            <a:r>
              <a:rPr lang="en-US" altLang="it-IT" b="1" i="1" dirty="0">
                <a:solidFill>
                  <a:srgbClr val="FF00FF"/>
                </a:solidFill>
              </a:rPr>
              <a:t> = </a:t>
            </a:r>
            <a:r>
              <a:rPr lang="en-US" altLang="it-IT" b="1" i="1" dirty="0" err="1">
                <a:solidFill>
                  <a:srgbClr val="FF00FF"/>
                </a:solidFill>
              </a:rPr>
              <a:t>H</a:t>
            </a:r>
            <a:r>
              <a:rPr lang="en-US" altLang="it-IT" b="1" i="1" baseline="-25000" dirty="0" err="1">
                <a:solidFill>
                  <a:srgbClr val="FF00FF"/>
                </a:solidFill>
              </a:rPr>
              <a:t>iniz</a:t>
            </a:r>
            <a:r>
              <a:rPr lang="en-US" altLang="it-IT" b="1" i="1" dirty="0">
                <a:solidFill>
                  <a:srgbClr val="FF00FF"/>
                </a:solidFill>
              </a:rPr>
              <a:t> (</a:t>
            </a:r>
            <a:r>
              <a:rPr lang="en-US" altLang="it-IT" b="1" i="1" dirty="0">
                <a:solidFill>
                  <a:srgbClr val="FF00FF"/>
                </a:solidFill>
                <a:cs typeface="Arial" charset="0"/>
              </a:rPr>
              <a:t>½)</a:t>
            </a:r>
            <a:r>
              <a:rPr lang="en-US" altLang="it-IT" b="1" i="1" baseline="30000" dirty="0">
                <a:solidFill>
                  <a:srgbClr val="FF00FF"/>
                </a:solidFill>
                <a:cs typeface="Arial" charset="0"/>
              </a:rPr>
              <a:t>t</a:t>
            </a:r>
            <a:endParaRPr lang="en-US" altLang="it-IT" baseline="30000" dirty="0">
              <a:solidFill>
                <a:srgbClr val="ED181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54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/>
      <p:bldP spid="110596" grpId="0" build="p" autoUpdateAnimBg="0"/>
      <p:bldP spid="110597" grpId="0" build="p" autoUpdateAnimBg="0"/>
      <p:bldP spid="110598" grpId="0" build="p" autoUpdateAnimBg="0"/>
      <p:bldP spid="110599" grpId="0" build="p" autoUpdateAnimBg="0"/>
      <p:bldP spid="110600" grpId="0" build="p" autoUpdateAnimBg="0"/>
      <p:bldP spid="11060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645840"/>
            <a:ext cx="8686800" cy="2438400"/>
          </a:xfrm>
        </p:spPr>
        <p:txBody>
          <a:bodyPr/>
          <a:lstStyle/>
          <a:p>
            <a:r>
              <a:rPr lang="en-US" sz="2400" dirty="0">
                <a:latin typeface="Times New Roman" pitchFamily="18" charset="0"/>
                <a:cs typeface="Times New Roman (Hebrew)" charset="-79"/>
              </a:rPr>
              <a:t>Se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stiamo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analizzando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(come quasi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sempre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accade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) un </a:t>
            </a:r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 (Hebrew)" charset="-79"/>
              </a:rPr>
              <a:t>campione</a:t>
            </a:r>
            <a:r>
              <a:rPr lang="en-US" sz="2400" b="1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di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una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popolazione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quella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ottenuta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è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una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 (Hebrew)" charset="-79"/>
              </a:rPr>
              <a:t>stima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delle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frequenze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alleliche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della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popolazione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. Questa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stima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avrà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un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proprio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errore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che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può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essere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calcolato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come:</a:t>
            </a:r>
            <a:br>
              <a:rPr lang="en-US" sz="2400" dirty="0">
                <a:latin typeface="Times New Roman" pitchFamily="18" charset="0"/>
                <a:cs typeface="Times New Roman (Hebrew)" charset="-79"/>
              </a:rPr>
            </a:b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br>
              <a:rPr lang="en-US" sz="2400" dirty="0">
                <a:latin typeface="Times New Roman" pitchFamily="18" charset="0"/>
                <a:cs typeface="Times New Roman (Hebrew)" charset="-79"/>
              </a:rPr>
            </a:br>
            <a:endParaRPr lang="en-US" sz="2400" dirty="0">
              <a:latin typeface="Times New Roman" pitchFamily="18" charset="0"/>
              <a:cs typeface="Times New Roman (Hebrew)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/>
              <p:cNvSpPr/>
              <p:nvPr/>
            </p:nvSpPr>
            <p:spPr>
              <a:xfrm>
                <a:off x="442020" y="2033655"/>
                <a:ext cx="8305800" cy="22769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it-IT" sz="2800" b="0" i="1" smtClean="0">
                              <a:latin typeface="Cambria Math"/>
                            </a:rPr>
                            <m:t>.</m:t>
                          </m:r>
                          <m:r>
                            <a:rPr lang="it-IT" sz="28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it-IT" sz="2800" b="0" i="1" smtClean="0">
                              <a:latin typeface="Cambria Math"/>
                            </a:rPr>
                            <m:t>. =</m:t>
                          </m:r>
                          <m:r>
                            <a:rPr lang="it-IT" sz="2800" b="0" i="1" smtClean="0">
                              <a:latin typeface="Cambria Math"/>
                            </a:rPr>
                            <m:t>𝑒𝑟𝑟𝑜𝑟𝑒</m:t>
                          </m:r>
                          <m:r>
                            <a:rPr lang="it-IT" sz="2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it-IT" sz="2800" b="0" i="1" smtClean="0">
                              <a:latin typeface="Cambria Math"/>
                            </a:rPr>
                            <m:t>𝑠𝑡𝑎𝑛𝑑𝑎𝑟𝑑</m:t>
                          </m:r>
                          <m:r>
                            <a:rPr lang="it-IT" sz="2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it-IT" sz="28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it-IT" sz="2800" b="0" i="1" smtClean="0">
                          <a:latin typeface="Cambria Math"/>
                        </a:rPr>
                        <m:t>=</m:t>
                      </m:r>
                      <m:r>
                        <a:rPr lang="it-IT" sz="2800" i="1">
                          <a:latin typeface="Cambria Math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it-IT" sz="2800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it-IT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800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it-IT" sz="28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it-IT" sz="2800" i="1">
                                      <a:latin typeface="Cambria Math"/>
                                    </a:rPr>
                                    <m:t>(1−</m:t>
                                  </m:r>
                                  <m:sSub>
                                    <m:sSubPr>
                                      <m:ctrlPr>
                                        <a:rPr lang="it-IT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800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it-IT" sz="28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it-IT" sz="2800" i="1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it-IT" sz="28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box>
                        </m:e>
                      </m:rad>
                    </m:oMath>
                  </m:oMathPara>
                </a14:m>
                <a:endParaRPr lang="it-IT" sz="2800" b="0" i="0" dirty="0">
                  <a:latin typeface="Cambria Math"/>
                </a:endParaRPr>
              </a:p>
              <a:p>
                <a:pPr algn="ctr"/>
                <a:r>
                  <a:rPr lang="it-IT" sz="2800" dirty="0"/>
                  <a:t>Nell’esempio: </a:t>
                </a:r>
                <a14:m>
                  <m:oMath xmlns:m="http://schemas.openxmlformats.org/officeDocument/2006/math">
                    <m:r>
                      <a:rPr lang="it-IT" sz="2800" i="1">
                        <a:latin typeface="Cambria Math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box>
                          <m:boxPr>
                            <m:ctrlPr>
                              <a:rPr lang="it-IT" sz="2800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it-IT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sz="2800" i="1">
                                    <a:latin typeface="Cambria Math"/>
                                  </a:rPr>
                                  <m:t>0,575</m:t>
                                </m:r>
                                <m:r>
                                  <a:rPr lang="it-IT" sz="2800" i="1">
                                    <a:latin typeface="Cambria Math"/>
                                    <a:ea typeface="Cambria Math"/>
                                  </a:rPr>
                                  <m:t>×0,425</m:t>
                                </m:r>
                              </m:num>
                              <m:den>
                                <m:r>
                                  <a:rPr lang="it-IT" sz="28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it-IT" sz="2800" i="1">
                                    <a:latin typeface="Cambria Math"/>
                                    <a:ea typeface="Cambria Math"/>
                                  </a:rPr>
                                  <m:t>×100</m:t>
                                </m:r>
                              </m:den>
                            </m:f>
                          </m:e>
                        </m:box>
                      </m:e>
                    </m:rad>
                    <m:r>
                      <a:rPr lang="it-IT" sz="2800">
                        <a:latin typeface="Cambria Math"/>
                      </a:rPr>
                      <m:t>= </m:t>
                    </m:r>
                    <m:r>
                      <a:rPr lang="it-IT" sz="2800" i="1">
                        <a:latin typeface="Cambria Math"/>
                        <a:ea typeface="Cambria Math"/>
                      </a:rPr>
                      <m:t>±0,035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 (Hebrew)" charset="-79"/>
                </a:endParaRPr>
              </a:p>
              <a:p>
                <a:pPr algn="ctr"/>
                <a:r>
                  <a:rPr lang="it-IT" sz="2800" dirty="0"/>
                  <a:t> </a:t>
                </a:r>
                <a:endParaRPr lang="en-US" sz="2800" dirty="0">
                  <a:latin typeface="Times New Roman" pitchFamily="18" charset="0"/>
                  <a:cs typeface="Times New Roman (Hebrew)" charset="-79"/>
                </a:endParaRPr>
              </a:p>
            </p:txBody>
          </p:sp>
        </mc:Choice>
        <mc:Fallback xmlns=""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20" y="2033655"/>
                <a:ext cx="8305800" cy="22769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/>
          <p:cNvSpPr txBox="1"/>
          <p:nvPr/>
        </p:nvSpPr>
        <p:spPr>
          <a:xfrm>
            <a:off x="2971800" y="188640"/>
            <a:ext cx="415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latin typeface="Times New Roman" pitchFamily="18" charset="0"/>
                <a:cs typeface="Times New Roman" pitchFamily="18" charset="0"/>
              </a:rPr>
              <a:t>STIMA DI FREQUENZE ALLELICHE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"/>
              <p:cNvSpPr txBox="1">
                <a:spLocks noChangeArrowheads="1"/>
              </p:cNvSpPr>
              <p:nvPr/>
            </p:nvSpPr>
            <p:spPr bwMode="auto">
              <a:xfrm>
                <a:off x="251520" y="4365104"/>
                <a:ext cx="8686800" cy="1747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Dove </a:t>
                </a:r>
                <a:r>
                  <a:rPr lang="en-US" sz="2400" i="1" dirty="0">
                    <a:latin typeface="Times New Roman" pitchFamily="18" charset="0"/>
                    <a:cs typeface="Times New Roman (Hebrew)" charset="-79"/>
                  </a:rPr>
                  <a:t>p</a:t>
                </a:r>
                <a:r>
                  <a:rPr lang="en-US" sz="2400" i="1" baseline="-25000" dirty="0">
                    <a:latin typeface="Times New Roman" pitchFamily="18" charset="0"/>
                    <a:cs typeface="Times New Roman (Hebrew)" charset="-79"/>
                  </a:rPr>
                  <a:t>i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rappresenta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uno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qualsiasi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degli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i="1" dirty="0" err="1">
                    <a:latin typeface="Times New Roman" pitchFamily="18" charset="0"/>
                    <a:cs typeface="Times New Roman (Hebrew)" charset="-79"/>
                  </a:rPr>
                  <a:t>i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alleli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al locus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considerato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</a:p>
              <a:p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(2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alleli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nell’esempio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precedente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, per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i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quali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l’errore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sarà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uguale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) </a:t>
                </a:r>
              </a:p>
              <a:p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ed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i="1" dirty="0">
                    <a:latin typeface="Times New Roman" pitchFamily="18" charset="0"/>
                    <a:cs typeface="Times New Roman (Hebrew)" charset="-79"/>
                  </a:rPr>
                  <a:t>N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è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il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numero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di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individui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nel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campione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(100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individui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nell’esempio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).</a:t>
                </a:r>
              </a:p>
              <a:p>
                <a:r>
                  <a:rPr lang="it-IT" sz="2400" dirty="0">
                    <a:latin typeface="Times New Roman" pitchFamily="18" charset="0"/>
                    <a:cs typeface="Times New Roman (Hebrew)" charset="-79"/>
                  </a:rPr>
                  <a:t>L’intervallo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it-IT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it-IT" sz="2400" b="0" i="1" smtClean="0">
                        <a:latin typeface="Cambria Math"/>
                      </a:rPr>
                      <m:t> </m:t>
                    </m:r>
                    <m:r>
                      <a:rPr lang="it-IT" sz="2400" i="1">
                        <a:latin typeface="Cambria Math"/>
                        <a:ea typeface="Cambria Math"/>
                      </a:rPr>
                      <m:t>±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1.96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/>
                      </a:rPr>
                      <m:t>𝑒</m:t>
                    </m:r>
                    <m:r>
                      <a:rPr lang="it-IT" sz="2400" b="0" i="1" smtClean="0">
                        <a:latin typeface="Cambria Math"/>
                      </a:rPr>
                      <m:t>.</m:t>
                    </m:r>
                    <m:r>
                      <a:rPr lang="it-IT" sz="2400" b="0" i="1" smtClean="0">
                        <a:latin typeface="Cambria Math"/>
                      </a:rPr>
                      <m:t>𝑠</m:t>
                    </m:r>
                    <m:r>
                      <a:rPr lang="it-IT" sz="2400" b="0" i="1" smtClean="0">
                        <a:latin typeface="Cambria Math"/>
                      </a:rPr>
                      <m:t>.  </m:t>
                    </m:r>
                  </m:oMath>
                </a14:m>
                <a:endParaRPr lang="it-IT" sz="2400" b="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/>
                        </a:rPr>
                        <m:t>h𝑎</m:t>
                      </m:r>
                      <m:r>
                        <a:rPr lang="it-IT" sz="2400" b="0" i="1" smtClean="0">
                          <a:latin typeface="Cambria Math"/>
                        </a:rPr>
                        <m:t> </m:t>
                      </m:r>
                      <m:r>
                        <a:rPr lang="it-IT" sz="2400" b="0" i="1" smtClean="0">
                          <a:latin typeface="Cambria Math"/>
                        </a:rPr>
                        <m:t>𝑢𝑛𝑎</m:t>
                      </m:r>
                      <m:r>
                        <a:rPr lang="it-IT" sz="2400" b="0" i="1" smtClean="0">
                          <a:latin typeface="Cambria Math"/>
                        </a:rPr>
                        <m:t> </m:t>
                      </m:r>
                      <m:r>
                        <a:rPr lang="it-IT" sz="2400" b="0" i="1" smtClean="0">
                          <a:latin typeface="Cambria Math"/>
                        </a:rPr>
                        <m:t>𝑝𝑟𝑜𝑏𝑎𝑏𝑖𝑙𝑖𝑡</m:t>
                      </m:r>
                      <m:r>
                        <a:rPr lang="it-IT" sz="2400" b="0" i="1" smtClean="0">
                          <a:latin typeface="Cambria Math"/>
                        </a:rPr>
                        <m:t>à </m:t>
                      </m:r>
                      <m:r>
                        <a:rPr lang="it-IT" sz="2400" b="0" i="1" smtClean="0">
                          <a:latin typeface="Cambria Math"/>
                        </a:rPr>
                        <m:t>𝑑𝑒𝑙</m:t>
                      </m:r>
                      <m:r>
                        <a:rPr lang="it-IT" sz="2400" b="0" i="1" smtClean="0">
                          <a:latin typeface="Cambria Math"/>
                        </a:rPr>
                        <m:t> 95% </m:t>
                      </m:r>
                      <m:r>
                        <a:rPr lang="it-IT" sz="2400" b="0" i="1" smtClean="0">
                          <a:latin typeface="Cambria Math"/>
                        </a:rPr>
                        <m:t>𝑑𝑖</m:t>
                      </m:r>
                      <m:r>
                        <a:rPr lang="it-IT" sz="2400" b="0" i="1" smtClean="0">
                          <a:latin typeface="Cambria Math"/>
                        </a:rPr>
                        <m:t> </m:t>
                      </m:r>
                      <m:r>
                        <a:rPr lang="it-IT" sz="2400" b="0" i="1" smtClean="0">
                          <a:latin typeface="Cambria Math"/>
                        </a:rPr>
                        <m:t>𝑐𝑜𝑚𝑝𝑟𝑒𝑛𝑑𝑒𝑟𝑒</m:t>
                      </m:r>
                      <m:r>
                        <a:rPr lang="it-IT" sz="2400" b="0" i="1" smtClean="0">
                          <a:latin typeface="Cambria Math"/>
                        </a:rPr>
                        <m:t> </m:t>
                      </m:r>
                      <m:r>
                        <a:rPr lang="it-IT" sz="2400" b="0" i="1" smtClean="0">
                          <a:latin typeface="Cambria Math"/>
                        </a:rPr>
                        <m:t>𝑙𝑎</m:t>
                      </m:r>
                      <m:r>
                        <a:rPr lang="it-IT" sz="24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it-IT" sz="2400" b="0" i="0" smtClean="0">
                          <a:latin typeface="Cambria Math"/>
                        </a:rPr>
                        <m:t>vera</m:t>
                      </m:r>
                    </m:oMath>
                  </m:oMathPara>
                </a14:m>
                <a:endParaRPr lang="it-IT" sz="2400" b="0" i="0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/>
                        </a:rPr>
                        <m:t>𝑓𝑟𝑒𝑞𝑢𝑒𝑛𝑧𝑎</m:t>
                      </m:r>
                      <m:r>
                        <a:rPr lang="it-IT" sz="2400" b="0" i="1" smtClean="0">
                          <a:latin typeface="Cambria Math"/>
                        </a:rPr>
                        <m:t> </m:t>
                      </m:r>
                      <m:r>
                        <a:rPr lang="it-IT" sz="2400" b="0" i="1" smtClean="0">
                          <a:latin typeface="Cambria Math"/>
                        </a:rPr>
                        <m:t>𝑎𝑙𝑙𝑒𝑙𝑖𝑐𝑎</m:t>
                      </m:r>
                      <m:r>
                        <a:rPr lang="it-IT" sz="2400" b="0" i="1" smtClean="0">
                          <a:latin typeface="Cambria Math"/>
                        </a:rPr>
                        <m:t> </m:t>
                      </m:r>
                      <m:r>
                        <a:rPr lang="it-IT" sz="2400" b="0" i="1" smtClean="0">
                          <a:latin typeface="Cambria Math"/>
                        </a:rPr>
                        <m:t>𝑑𝑒𝑙𝑙𝑎</m:t>
                      </m:r>
                      <m:r>
                        <a:rPr lang="it-IT" sz="2400" b="0" i="1" smtClean="0">
                          <a:latin typeface="Cambria Math"/>
                        </a:rPr>
                        <m:t> </m:t>
                      </m:r>
                      <m:r>
                        <a:rPr lang="it-IT" sz="2400" b="0" i="1" smtClean="0">
                          <a:latin typeface="Cambria Math"/>
                        </a:rPr>
                        <m:t>𝑝𝑜𝑝𝑜𝑙𝑎𝑧𝑖𝑜𝑛𝑒</m:t>
                      </m:r>
                      <m:r>
                        <a:rPr lang="it-IT" sz="2400" b="0" i="1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 (Hebrew)" charset="-79"/>
                </a:endParaRPr>
              </a:p>
              <a:p>
                <a:endParaRPr lang="en-US" sz="2400" dirty="0">
                  <a:latin typeface="Times New Roman" pitchFamily="18" charset="0"/>
                  <a:cs typeface="Times New Roman (Hebrew)" charset="-79"/>
                </a:endParaRPr>
              </a:p>
            </p:txBody>
          </p:sp>
        </mc:Choice>
        <mc:Fallback xmlns="">
          <p:sp>
            <p:nvSpPr>
              <p:cNvPr id="7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4365104"/>
                <a:ext cx="8686800" cy="1747181"/>
              </a:xfrm>
              <a:prstGeom prst="rect">
                <a:avLst/>
              </a:prstGeom>
              <a:blipFill>
                <a:blip r:embed="rId4"/>
                <a:stretch>
                  <a:fillRect t="-39024" b="-205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sellaDiTesto 1"/>
          <p:cNvSpPr txBox="1"/>
          <p:nvPr/>
        </p:nvSpPr>
        <p:spPr>
          <a:xfrm>
            <a:off x="257289" y="6237312"/>
            <a:ext cx="8520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*Nota importante: al denominatore di </a:t>
            </a:r>
            <a:r>
              <a:rPr lang="it-IT" dirty="0" err="1"/>
              <a:t>e.s</a:t>
            </a:r>
            <a:r>
              <a:rPr lang="it-IT" dirty="0"/>
              <a:t>. compare 2N anziché N perché la stima </a:t>
            </a:r>
          </a:p>
          <a:p>
            <a:r>
              <a:rPr lang="it-IT" dirty="0"/>
              <a:t>riguarda 2N alleli e non N individui diploidi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sz="3200"/>
              <a:t>Inincrocio nelle popolazioni</a:t>
            </a:r>
          </a:p>
        </p:txBody>
      </p:sp>
      <p:sp>
        <p:nvSpPr>
          <p:cNvPr id="111619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685800" y="990600"/>
            <a:ext cx="7848600" cy="5334000"/>
          </a:xfrm>
          <a:blipFill rotWithShape="1">
            <a:blip r:embed="rId2"/>
            <a:stretch>
              <a:fillRect l="-1243" t="-800" r="-389"/>
            </a:stretch>
          </a:blipFill>
        </p:spPr>
        <p:txBody>
          <a:bodyPr/>
          <a:lstStyle/>
          <a:p>
            <a:pPr>
              <a:buNone/>
              <a:defRPr/>
            </a:pPr>
            <a:r>
              <a:rPr lang="it-IT" dirty="0" err="1">
                <a:noFill/>
              </a:rPr>
              <a:t> </a:t>
            </a:r>
            <a:endParaRPr lang="it-IT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8853426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sz="3200"/>
              <a:t>Inincrocio nelle popolazioni</a:t>
            </a:r>
          </a:p>
        </p:txBody>
      </p:sp>
      <p:sp>
        <p:nvSpPr>
          <p:cNvPr id="111619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685800" y="990600"/>
            <a:ext cx="7848600" cy="5334000"/>
          </a:xfrm>
          <a:blipFill rotWithShape="1">
            <a:blip r:embed="rId2"/>
            <a:stretch>
              <a:fillRect l="-1243" r="-1865"/>
            </a:stretch>
          </a:blipFill>
        </p:spPr>
        <p:txBody>
          <a:bodyPr/>
          <a:lstStyle/>
          <a:p>
            <a:pPr>
              <a:defRPr/>
            </a:pPr>
            <a:r>
              <a:rPr lang="it-IT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540617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sz="3200" dirty="0"/>
              <a:t>Frequenze genotipiche </a:t>
            </a:r>
            <a:br>
              <a:rPr lang="it-IT" altLang="it-IT" sz="3200" dirty="0"/>
            </a:br>
            <a:r>
              <a:rPr lang="it-IT" altLang="it-IT" sz="2400" dirty="0">
                <a:solidFill>
                  <a:srgbClr val="FFFF00"/>
                </a:solidFill>
              </a:rPr>
              <a:t> (1) accoppiamento casuale (F = 0, equilibrio H-W)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848600" cy="5334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it-IT" altLang="it-IT" sz="2400" dirty="0"/>
              <a:t> 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600200" y="914400"/>
            <a:ext cx="6157455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      	             	</a:t>
            </a: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1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1	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	p</a:t>
            </a:r>
            <a:r>
              <a:rPr lang="en-US" altLang="it-IT" sz="2400" baseline="30000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				</a:t>
            </a: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1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 	2pq               		</a:t>
            </a: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2		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q</a:t>
            </a:r>
            <a:r>
              <a:rPr lang="en-US" altLang="it-IT" sz="2400" baseline="30000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				</a:t>
            </a:r>
          </a:p>
          <a:p>
            <a:pPr>
              <a:spcBef>
                <a:spcPct val="0"/>
              </a:spcBef>
            </a:pPr>
            <a:endParaRPr lang="en-US" altLang="it-IT" sz="2400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		</a:t>
            </a:r>
            <a:r>
              <a:rPr lang="en-US" altLang="it-IT" sz="2400" dirty="0">
                <a:solidFill>
                  <a:srgbClr val="FFFF00"/>
                </a:solidFill>
                <a:latin typeface="Comic Sans MS" pitchFamily="66" charset="0"/>
              </a:rPr>
              <a:t>(2) </a:t>
            </a:r>
            <a:r>
              <a:rPr lang="en-US" altLang="it-IT" sz="2400" dirty="0" err="1">
                <a:solidFill>
                  <a:srgbClr val="FFFF00"/>
                </a:solidFill>
                <a:latin typeface="Comic Sans MS" pitchFamily="66" charset="0"/>
              </a:rPr>
              <a:t>inincrocio</a:t>
            </a:r>
            <a:r>
              <a:rPr lang="en-US" altLang="it-IT" sz="2400" dirty="0">
                <a:solidFill>
                  <a:srgbClr val="FFFF00"/>
                </a:solidFill>
                <a:latin typeface="Comic Sans MS" pitchFamily="66" charset="0"/>
              </a:rPr>
              <a:t> (F &gt; 0)</a:t>
            </a:r>
          </a:p>
          <a:p>
            <a:pPr>
              <a:spcBef>
                <a:spcPct val="0"/>
              </a:spcBef>
            </a:pPr>
            <a:endParaRPr lang="en-US" altLang="it-IT" sz="2400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1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1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 	p</a:t>
            </a:r>
            <a:r>
              <a:rPr lang="en-US" altLang="it-IT" sz="2400" baseline="30000" dirty="0">
                <a:solidFill>
                  <a:schemeClr val="tx1"/>
                </a:solidFill>
                <a:latin typeface="Comic Sans MS" pitchFamily="66" charset="0"/>
              </a:rPr>
              <a:t>2	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	+    </a:t>
            </a:r>
            <a:r>
              <a:rPr lang="en-US" altLang="it-IT" sz="2400" dirty="0" err="1">
                <a:solidFill>
                  <a:schemeClr val="tx1"/>
                </a:solidFill>
                <a:latin typeface="Comic Sans MS" pitchFamily="66" charset="0"/>
              </a:rPr>
              <a:t>pqF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 	</a:t>
            </a: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1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 	2pq		-    2pqF	</a:t>
            </a: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 	q</a:t>
            </a:r>
            <a:r>
              <a:rPr lang="en-US" altLang="it-IT" sz="2400" baseline="30000" dirty="0">
                <a:solidFill>
                  <a:schemeClr val="tx1"/>
                </a:solidFill>
                <a:latin typeface="Comic Sans MS" pitchFamily="66" charset="0"/>
              </a:rPr>
              <a:t>2	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	+    </a:t>
            </a:r>
            <a:r>
              <a:rPr lang="en-US" altLang="it-IT" sz="2400" dirty="0" err="1">
                <a:solidFill>
                  <a:schemeClr val="tx1"/>
                </a:solidFill>
                <a:latin typeface="Comic Sans MS" pitchFamily="66" charset="0"/>
              </a:rPr>
              <a:t>pqF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 	</a:t>
            </a: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		</a:t>
            </a: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		</a:t>
            </a:r>
            <a:r>
              <a:rPr lang="en-US" altLang="it-IT" sz="2400" dirty="0">
                <a:solidFill>
                  <a:srgbClr val="FFFF00"/>
                </a:solidFill>
                <a:latin typeface="Comic Sans MS" pitchFamily="66" charset="0"/>
              </a:rPr>
              <a:t>(3) </a:t>
            </a:r>
            <a:r>
              <a:rPr lang="en-US" altLang="it-IT" sz="2400" dirty="0" err="1">
                <a:solidFill>
                  <a:srgbClr val="FFFF00"/>
                </a:solidFill>
                <a:latin typeface="Comic Sans MS" pitchFamily="66" charset="0"/>
              </a:rPr>
              <a:t>inincrocio</a:t>
            </a:r>
            <a:r>
              <a:rPr lang="en-US" altLang="it-IT" sz="24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altLang="it-IT" sz="2400" dirty="0" err="1">
                <a:solidFill>
                  <a:srgbClr val="FFFF00"/>
                </a:solidFill>
                <a:latin typeface="Comic Sans MS" pitchFamily="66" charset="0"/>
              </a:rPr>
              <a:t>estremo</a:t>
            </a:r>
            <a:r>
              <a:rPr lang="en-US" altLang="it-IT" sz="2400" dirty="0">
                <a:solidFill>
                  <a:srgbClr val="FFFF00"/>
                </a:solidFill>
                <a:latin typeface="Comic Sans MS" pitchFamily="66" charset="0"/>
              </a:rPr>
              <a:t> (F = 1)</a:t>
            </a:r>
          </a:p>
          <a:p>
            <a:pPr>
              <a:spcBef>
                <a:spcPct val="0"/>
              </a:spcBef>
            </a:pPr>
            <a:endParaRPr lang="en-US" altLang="it-IT" sz="2400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1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1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 	p</a:t>
            </a:r>
            <a:r>
              <a:rPr lang="en-US" altLang="it-IT" sz="2400" baseline="30000" dirty="0">
                <a:solidFill>
                  <a:schemeClr val="tx1"/>
                </a:solidFill>
                <a:latin typeface="Comic Sans MS" pitchFamily="66" charset="0"/>
              </a:rPr>
              <a:t>	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		     	</a:t>
            </a: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1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 	0				</a:t>
            </a: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 	q</a:t>
            </a:r>
            <a:r>
              <a:rPr lang="en-US" altLang="it-IT" sz="2400" baseline="30000" dirty="0">
                <a:solidFill>
                  <a:schemeClr val="tx1"/>
                </a:solidFill>
                <a:latin typeface="Comic Sans MS" pitchFamily="66" charset="0"/>
              </a:rPr>
              <a:t>	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		     	</a:t>
            </a: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9338106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pPr eaLnBrk="1" hangingPunct="1"/>
            <a:r>
              <a:rPr lang="it-IT" altLang="it-IT" sz="3200" dirty="0"/>
              <a:t>Conseguenze dell’inincrocio nelle popolazioni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278688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000" dirty="0"/>
              <a:t>Le conseguenze dannose dell’inincrocio nelle popolazioni sono dette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it-IT" altLang="it-IT" sz="2000" b="1" dirty="0">
                <a:solidFill>
                  <a:srgbClr val="FFFF00"/>
                </a:solidFill>
              </a:rPr>
              <a:t>DEPRESSIONE DA ININCROCIO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000" dirty="0"/>
              <a:t>La depressione da inincrocio è dovuta generalmente all’aumento di alleli recessivi dannosi in omozigosi</a:t>
            </a:r>
          </a:p>
          <a:p>
            <a:pPr eaLnBrk="1" hangingPunct="1">
              <a:lnSpc>
                <a:spcPct val="90000"/>
              </a:lnSpc>
            </a:pPr>
            <a:endParaRPr lang="it-IT" altLang="it-IT" sz="2000" dirty="0"/>
          </a:p>
          <a:p>
            <a:pPr eaLnBrk="1" hangingPunct="1">
              <a:lnSpc>
                <a:spcPct val="90000"/>
              </a:lnSpc>
            </a:pPr>
            <a:r>
              <a:rPr lang="it-IT" altLang="it-IT" sz="2000" dirty="0"/>
              <a:t>Per una popolazione in cui l’allele dannoso abbia frequenza q, la depressione da inincrocio può essere misurata con R, il rapporto tra la frequenza degli omozigoti recessivi nella popolazione </a:t>
            </a:r>
            <a:r>
              <a:rPr lang="it-IT" altLang="it-IT" sz="2000" dirty="0" err="1"/>
              <a:t>inincrociata</a:t>
            </a:r>
            <a:r>
              <a:rPr lang="it-IT" altLang="it-IT" sz="2000" dirty="0"/>
              <a:t> e la frequenza degli omozigoti recessivi di una popolazione non </a:t>
            </a:r>
            <a:r>
              <a:rPr lang="it-IT" altLang="it-IT" sz="2000" dirty="0" err="1"/>
              <a:t>inicrociata</a:t>
            </a:r>
            <a:r>
              <a:rPr lang="it-IT" altLang="it-IT" sz="2000" dirty="0"/>
              <a:t>:</a:t>
            </a:r>
          </a:p>
          <a:p>
            <a:pPr eaLnBrk="1" hangingPunct="1">
              <a:lnSpc>
                <a:spcPct val="90000"/>
              </a:lnSpc>
            </a:pPr>
            <a:endParaRPr lang="it-IT" altLang="it-IT" sz="2000" dirty="0"/>
          </a:p>
          <a:p>
            <a:pPr eaLnBrk="1" hangingPunct="1">
              <a:lnSpc>
                <a:spcPct val="90000"/>
              </a:lnSpc>
            </a:pPr>
            <a:r>
              <a:rPr lang="it-IT" altLang="it-IT" sz="2000" dirty="0"/>
              <a:t>R = </a:t>
            </a:r>
            <a:r>
              <a:rPr lang="it-IT" altLang="it-IT" sz="2000" dirty="0" err="1"/>
              <a:t>freq</a:t>
            </a:r>
            <a:r>
              <a:rPr lang="it-IT" altLang="it-IT" sz="2000" dirty="0"/>
              <a:t> (aa) con F</a:t>
            </a:r>
            <a:r>
              <a:rPr lang="it-IT" altLang="it-IT" sz="2000" dirty="0">
                <a:cs typeface="Arial" charset="0"/>
              </a:rPr>
              <a:t>≠ 0 / </a:t>
            </a:r>
            <a:r>
              <a:rPr lang="it-IT" altLang="it-IT" sz="2000" dirty="0" err="1">
                <a:cs typeface="Arial" charset="0"/>
              </a:rPr>
              <a:t>freq</a:t>
            </a:r>
            <a:r>
              <a:rPr lang="it-IT" altLang="it-IT" sz="2000" dirty="0">
                <a:cs typeface="Arial" charset="0"/>
              </a:rPr>
              <a:t> (aa) con F = 0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000" dirty="0">
                <a:cs typeface="Arial" charset="0"/>
              </a:rPr>
              <a:t>R = [q</a:t>
            </a:r>
            <a:r>
              <a:rPr lang="it-IT" altLang="it-IT" sz="2000" baseline="30000" dirty="0">
                <a:cs typeface="Arial" charset="0"/>
              </a:rPr>
              <a:t>2</a:t>
            </a:r>
            <a:r>
              <a:rPr lang="it-IT" altLang="it-IT" sz="2000" dirty="0">
                <a:cs typeface="Arial" charset="0"/>
              </a:rPr>
              <a:t> +</a:t>
            </a:r>
            <a:r>
              <a:rPr lang="it-IT" altLang="it-IT" sz="2000" dirty="0" err="1">
                <a:cs typeface="Arial" charset="0"/>
              </a:rPr>
              <a:t>pqF</a:t>
            </a:r>
            <a:r>
              <a:rPr lang="it-IT" altLang="it-IT" sz="2000" dirty="0">
                <a:cs typeface="Arial" charset="0"/>
              </a:rPr>
              <a:t>]/q</a:t>
            </a:r>
            <a:r>
              <a:rPr lang="it-IT" altLang="it-IT" sz="2000" baseline="30000" dirty="0">
                <a:cs typeface="Arial" charset="0"/>
              </a:rPr>
              <a:t>2</a:t>
            </a:r>
            <a:r>
              <a:rPr lang="it-IT" altLang="it-IT" sz="2000" dirty="0">
                <a:cs typeface="Arial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it-IT" altLang="it-IT" sz="2800" dirty="0">
                <a:cs typeface="Arial" charset="0"/>
              </a:rPr>
              <a:t> </a:t>
            </a:r>
            <a:r>
              <a:rPr lang="it-IT" altLang="it-IT" sz="1600" dirty="0">
                <a:cs typeface="Arial" charset="0"/>
              </a:rPr>
              <a:t>con un semplice  passaggio algebrico         </a:t>
            </a:r>
            <a:r>
              <a:rPr lang="it-IT" altLang="it-IT" sz="2800" dirty="0">
                <a:cs typeface="Arial" charset="0"/>
              </a:rPr>
              <a:t>R = 1 + (</a:t>
            </a:r>
            <a:r>
              <a:rPr lang="it-IT" altLang="it-IT" sz="2800" dirty="0" err="1">
                <a:cs typeface="Arial" charset="0"/>
              </a:rPr>
              <a:t>pF</a:t>
            </a:r>
            <a:r>
              <a:rPr lang="it-IT" altLang="it-IT" sz="2800" dirty="0">
                <a:cs typeface="Arial" charset="0"/>
              </a:rPr>
              <a:t>/q)</a:t>
            </a:r>
          </a:p>
          <a:p>
            <a:pPr eaLnBrk="1" hangingPunct="1">
              <a:lnSpc>
                <a:spcPct val="90000"/>
              </a:lnSpc>
            </a:pPr>
            <a:endParaRPr lang="it-IT" altLang="it-IT" sz="2000" dirty="0"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it-IT" altLang="it-IT" sz="2000" dirty="0">
                <a:cs typeface="Arial" charset="0"/>
              </a:rPr>
              <a:t>Da cui si vede che: R è sempre &gt;1, e che la proporzione di affetti aumenta all’aumentare di F e al diminuire di q (malattie recessive rare)</a:t>
            </a:r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4499992" y="4869160"/>
            <a:ext cx="2895600" cy="838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89803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1770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pPr eaLnBrk="1" hangingPunct="1"/>
            <a:r>
              <a:rPr lang="it-IT" altLang="it-IT" sz="3200" dirty="0"/>
              <a:t>Conseguenze dell’inincrocio nelle popolazioni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692696"/>
            <a:ext cx="8820472" cy="5334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it-IT" altLang="it-IT" sz="2000" dirty="0"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it-IT" altLang="it-IT" sz="2000" dirty="0">
                <a:cs typeface="Arial" charset="0"/>
              </a:rPr>
              <a:t>Esempio: per una malattia recessiva comune, in cui l’allele recessivo ha una frequenza pari a 1%, in un gruppo caratterizzato da un coefficiente di inincrocio pari a 1/16 (uguale a quello che si osserva tra cugini primi) avremo R = 1 + (</a:t>
            </a:r>
            <a:r>
              <a:rPr lang="it-IT" altLang="it-IT" sz="2000" dirty="0" err="1">
                <a:cs typeface="Arial" charset="0"/>
              </a:rPr>
              <a:t>pF</a:t>
            </a:r>
            <a:r>
              <a:rPr lang="it-IT" altLang="it-IT" sz="2000" dirty="0">
                <a:cs typeface="Arial" charset="0"/>
              </a:rPr>
              <a:t>/q) = 1+ 0.99×0.0625/0.01 =  7.2, ovvero una prevalenza di 7.2 volte più elevata della malattia che nella popolazione normale.</a:t>
            </a:r>
          </a:p>
        </p:txBody>
      </p:sp>
      <p:pic>
        <p:nvPicPr>
          <p:cNvPr id="64514" name="Picture 2" descr="C:\Users\Fulvio\Desktop\Nuovo documento 3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84115" y="503904"/>
            <a:ext cx="4139262" cy="860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6474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shade val="30000"/>
                <a:satMod val="115000"/>
              </a:schemeClr>
            </a:gs>
            <a:gs pos="10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onsanguineità_malatt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49" y="1700808"/>
            <a:ext cx="8939981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8416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568952" cy="1143000"/>
          </a:xfrm>
        </p:spPr>
        <p:txBody>
          <a:bodyPr/>
          <a:lstStyle/>
          <a:p>
            <a:pPr eaLnBrk="1" hangingPunct="1"/>
            <a:r>
              <a:rPr lang="it-IT" altLang="it-IT" sz="2800" dirty="0">
                <a:solidFill>
                  <a:schemeClr val="bg1"/>
                </a:solidFill>
              </a:rPr>
              <a:t>Altri tipi di accoppiamento non casuale nell’uomo</a:t>
            </a:r>
            <a:br>
              <a:rPr lang="it-IT" altLang="it-IT" sz="2800" dirty="0">
                <a:solidFill>
                  <a:schemeClr val="bg1"/>
                </a:solidFill>
              </a:rPr>
            </a:br>
            <a:br>
              <a:rPr lang="it-IT" altLang="it-IT" sz="2800" dirty="0">
                <a:solidFill>
                  <a:schemeClr val="bg1"/>
                </a:solidFill>
              </a:rPr>
            </a:br>
            <a:r>
              <a:rPr lang="it-IT" altLang="it-IT" sz="2800" dirty="0">
                <a:solidFill>
                  <a:srgbClr val="FFFF00"/>
                </a:solidFill>
              </a:rPr>
              <a:t>Accoppiamento assortativo positivo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772816"/>
            <a:ext cx="7848600" cy="5334000"/>
          </a:xfrm>
        </p:spPr>
        <p:txBody>
          <a:bodyPr/>
          <a:lstStyle/>
          <a:p>
            <a:pPr eaLnBrk="1" hangingPunct="1"/>
            <a:r>
              <a:rPr lang="it-IT" altLang="it-IT" sz="2400" dirty="0"/>
              <a:t>Si ha quando la scelta del partner avviene in base ad un determinato fenotipo </a:t>
            </a:r>
          </a:p>
          <a:p>
            <a:pPr eaLnBrk="1" hangingPunct="1"/>
            <a:r>
              <a:rPr lang="it-IT" altLang="it-IT" sz="2400" dirty="0"/>
              <a:t>Le conseguenze sono analoghe a quelle dell’inincrocio, </a:t>
            </a:r>
            <a:r>
              <a:rPr lang="it-IT" altLang="it-IT" sz="2400" dirty="0">
                <a:solidFill>
                  <a:srgbClr val="FFFF00"/>
                </a:solidFill>
              </a:rPr>
              <a:t>ma limitate al locus/i che determina quel fenotipo.</a:t>
            </a:r>
          </a:p>
        </p:txBody>
      </p:sp>
    </p:spTree>
    <p:extLst>
      <p:ext uri="{BB962C8B-B14F-4D97-AF65-F5344CB8AC3E}">
        <p14:creationId xmlns:p14="http://schemas.microsoft.com/office/powerpoint/2010/main" val="42532492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64704"/>
            <a:ext cx="5302130" cy="515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273" y="246529"/>
            <a:ext cx="8509000" cy="307777"/>
          </a:xfrm>
          <a:noFill/>
          <a:ln/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altLang="it-IT" sz="1400" b="1" dirty="0" err="1">
                <a:solidFill>
                  <a:schemeClr val="bg1"/>
                </a:solidFill>
              </a:rPr>
              <a:t>Nell’uomo</a:t>
            </a:r>
            <a:r>
              <a:rPr lang="en-US" altLang="it-IT" sz="1400" b="1" dirty="0">
                <a:solidFill>
                  <a:schemeClr val="bg1"/>
                </a:solidFill>
              </a:rPr>
              <a:t> </a:t>
            </a:r>
            <a:r>
              <a:rPr lang="en-US" altLang="it-IT" sz="1400" b="1" dirty="0" err="1">
                <a:solidFill>
                  <a:schemeClr val="bg1"/>
                </a:solidFill>
              </a:rPr>
              <a:t>c’è</a:t>
            </a:r>
            <a:r>
              <a:rPr lang="en-US" altLang="it-IT" sz="1400" b="1" dirty="0">
                <a:solidFill>
                  <a:schemeClr val="bg1"/>
                </a:solidFill>
              </a:rPr>
              <a:t> </a:t>
            </a:r>
            <a:r>
              <a:rPr lang="en-US" altLang="it-IT" sz="1400" b="1" dirty="0" err="1">
                <a:solidFill>
                  <a:schemeClr val="bg1"/>
                </a:solidFill>
              </a:rPr>
              <a:t>una</a:t>
            </a:r>
            <a:r>
              <a:rPr lang="en-US" altLang="it-IT" sz="1400" b="1" dirty="0">
                <a:solidFill>
                  <a:schemeClr val="bg1"/>
                </a:solidFill>
              </a:rPr>
              <a:t> </a:t>
            </a:r>
            <a:r>
              <a:rPr lang="en-US" altLang="it-IT" sz="1400" b="1" dirty="0" err="1">
                <a:solidFill>
                  <a:schemeClr val="bg1"/>
                </a:solidFill>
              </a:rPr>
              <a:t>accoppiamento</a:t>
            </a:r>
            <a:r>
              <a:rPr lang="en-US" altLang="it-IT" sz="1400" b="1" dirty="0">
                <a:solidFill>
                  <a:schemeClr val="bg1"/>
                </a:solidFill>
              </a:rPr>
              <a:t> </a:t>
            </a:r>
            <a:r>
              <a:rPr lang="en-US" altLang="it-IT" sz="1400" b="1" dirty="0" err="1">
                <a:solidFill>
                  <a:schemeClr val="bg1"/>
                </a:solidFill>
              </a:rPr>
              <a:t>assortativo</a:t>
            </a:r>
            <a:r>
              <a:rPr lang="en-US" altLang="it-IT" sz="1400" b="1" dirty="0">
                <a:solidFill>
                  <a:schemeClr val="bg1"/>
                </a:solidFill>
              </a:rPr>
              <a:t> </a:t>
            </a:r>
            <a:r>
              <a:rPr lang="en-US" altLang="it-IT" sz="1400" b="1" dirty="0" err="1">
                <a:solidFill>
                  <a:schemeClr val="bg1"/>
                </a:solidFill>
              </a:rPr>
              <a:t>positivo</a:t>
            </a:r>
            <a:r>
              <a:rPr lang="en-US" altLang="it-IT" sz="1400" b="1" dirty="0">
                <a:solidFill>
                  <a:schemeClr val="bg1"/>
                </a:solidFill>
              </a:rPr>
              <a:t> per </a:t>
            </a:r>
            <a:r>
              <a:rPr lang="en-US" altLang="it-IT" sz="1400" b="1" dirty="0" err="1">
                <a:solidFill>
                  <a:schemeClr val="bg1"/>
                </a:solidFill>
              </a:rPr>
              <a:t>il</a:t>
            </a:r>
            <a:r>
              <a:rPr lang="en-US" altLang="it-IT" sz="1400" b="1" dirty="0">
                <a:solidFill>
                  <a:schemeClr val="bg1"/>
                </a:solidFill>
              </a:rPr>
              <a:t> </a:t>
            </a:r>
            <a:r>
              <a:rPr lang="en-US" altLang="it-IT" sz="1400" b="1" dirty="0" err="1">
                <a:solidFill>
                  <a:schemeClr val="bg1"/>
                </a:solidFill>
              </a:rPr>
              <a:t>carattere</a:t>
            </a:r>
            <a:r>
              <a:rPr lang="en-US" altLang="it-IT" sz="1400" b="1" dirty="0">
                <a:solidFill>
                  <a:schemeClr val="bg1"/>
                </a:solidFill>
              </a:rPr>
              <a:t> </a:t>
            </a:r>
            <a:r>
              <a:rPr lang="en-US" altLang="it-IT" sz="1400" b="1" dirty="0" err="1">
                <a:solidFill>
                  <a:schemeClr val="bg1"/>
                </a:solidFill>
              </a:rPr>
              <a:t>altezza</a:t>
            </a:r>
            <a:r>
              <a:rPr lang="en-US" altLang="it-IT" sz="14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67544" y="5849359"/>
            <a:ext cx="8347364" cy="102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/>
          <a:p>
            <a:r>
              <a:rPr lang="en-US" sz="1400" dirty="0"/>
              <a:t>The positive correlation between female and male height (</a:t>
            </a:r>
            <a:r>
              <a:rPr lang="en-US" sz="1400" i="1" dirty="0"/>
              <a:t>r = </a:t>
            </a:r>
            <a:r>
              <a:rPr lang="en-US" sz="1400" dirty="0"/>
              <a:t>.18). </a:t>
            </a:r>
            <a:r>
              <a:rPr lang="en-US" sz="1400" dirty="0" err="1"/>
              <a:t>Lumination</a:t>
            </a:r>
            <a:r>
              <a:rPr lang="en-US" sz="1400" dirty="0"/>
              <a:t> indicates frequency of occurrence (lightest color &lt;20 couples; darkest color &gt;200 couples).</a:t>
            </a:r>
          </a:p>
          <a:p>
            <a:endParaRPr lang="en-US" sz="1100" dirty="0"/>
          </a:p>
          <a:p>
            <a:pPr eaLnBrk="1" hangingPunct="1"/>
            <a:r>
              <a:rPr lang="en-US" altLang="it-IT" sz="1100" dirty="0" err="1"/>
              <a:t>Stulp</a:t>
            </a:r>
            <a:r>
              <a:rPr lang="en-US" altLang="it-IT" sz="1100" dirty="0"/>
              <a:t> G, </a:t>
            </a:r>
            <a:r>
              <a:rPr lang="en-US" altLang="it-IT" sz="1100" dirty="0" err="1"/>
              <a:t>Buunk</a:t>
            </a:r>
            <a:r>
              <a:rPr lang="en-US" altLang="it-IT" sz="1100" dirty="0"/>
              <a:t> AP, </a:t>
            </a:r>
            <a:r>
              <a:rPr lang="en-US" altLang="it-IT" sz="1100" dirty="0" err="1"/>
              <a:t>Pollet</a:t>
            </a:r>
            <a:r>
              <a:rPr lang="en-US" altLang="it-IT" sz="1100" dirty="0"/>
              <a:t> TV, Nettle D, et al. (2013) Are Human Mating Preferences with Respect to Height Reflected in Actual Pairings?. </a:t>
            </a:r>
            <a:r>
              <a:rPr lang="en-US" altLang="it-IT" sz="1100" dirty="0" err="1"/>
              <a:t>PLoS</a:t>
            </a:r>
            <a:r>
              <a:rPr lang="en-US" altLang="it-IT" sz="1100" dirty="0"/>
              <a:t> ONE 8(1): e54186. doi:10.1371/journal.pone.0054186</a:t>
            </a:r>
          </a:p>
        </p:txBody>
      </p:sp>
    </p:spTree>
    <p:extLst>
      <p:ext uri="{BB962C8B-B14F-4D97-AF65-F5344CB8AC3E}">
        <p14:creationId xmlns:p14="http://schemas.microsoft.com/office/powerpoint/2010/main" val="36660007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273" y="246529"/>
            <a:ext cx="8509000" cy="307777"/>
          </a:xfrm>
          <a:noFill/>
          <a:ln/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altLang="it-IT" sz="1400" b="1" dirty="0" err="1">
                <a:solidFill>
                  <a:schemeClr val="bg1"/>
                </a:solidFill>
              </a:rPr>
              <a:t>Accoppiamento</a:t>
            </a:r>
            <a:r>
              <a:rPr lang="en-US" altLang="it-IT" sz="1400" b="1" dirty="0">
                <a:solidFill>
                  <a:schemeClr val="bg1"/>
                </a:solidFill>
              </a:rPr>
              <a:t> </a:t>
            </a:r>
            <a:r>
              <a:rPr lang="en-US" altLang="it-IT" sz="1400" b="1" dirty="0" err="1">
                <a:solidFill>
                  <a:schemeClr val="bg1"/>
                </a:solidFill>
              </a:rPr>
              <a:t>assortativo</a:t>
            </a:r>
            <a:r>
              <a:rPr lang="en-US" altLang="it-IT" sz="1400" b="1" dirty="0">
                <a:solidFill>
                  <a:schemeClr val="bg1"/>
                </a:solidFill>
              </a:rPr>
              <a:t> </a:t>
            </a:r>
            <a:r>
              <a:rPr lang="en-US" altLang="it-IT" sz="1400" b="1" dirty="0" err="1">
                <a:solidFill>
                  <a:schemeClr val="bg1"/>
                </a:solidFill>
              </a:rPr>
              <a:t>nell’uomo</a:t>
            </a:r>
            <a:r>
              <a:rPr lang="en-US" altLang="it-IT" sz="1400" b="1" dirty="0">
                <a:solidFill>
                  <a:schemeClr val="bg1"/>
                </a:solidFill>
              </a:rPr>
              <a:t>: I </a:t>
            </a:r>
            <a:r>
              <a:rPr lang="en-US" altLang="it-IT" sz="1400" b="1" dirty="0" err="1">
                <a:solidFill>
                  <a:schemeClr val="bg1"/>
                </a:solidFill>
              </a:rPr>
              <a:t>fattori</a:t>
            </a:r>
            <a:r>
              <a:rPr lang="en-US" altLang="it-IT" sz="1400" b="1" dirty="0">
                <a:solidFill>
                  <a:schemeClr val="bg1"/>
                </a:solidFill>
              </a:rPr>
              <a:t> </a:t>
            </a:r>
            <a:r>
              <a:rPr lang="en-US" altLang="it-IT" sz="1400" b="1" dirty="0" err="1">
                <a:solidFill>
                  <a:schemeClr val="bg1"/>
                </a:solidFill>
              </a:rPr>
              <a:t>culturali</a:t>
            </a:r>
            <a:r>
              <a:rPr lang="en-US" altLang="it-IT" sz="1400" b="1" dirty="0">
                <a:solidFill>
                  <a:schemeClr val="bg1"/>
                </a:solidFill>
              </a:rPr>
              <a:t> </a:t>
            </a:r>
            <a:r>
              <a:rPr lang="en-US" altLang="it-IT" sz="1400" b="1" dirty="0" err="1">
                <a:solidFill>
                  <a:schemeClr val="bg1"/>
                </a:solidFill>
              </a:rPr>
              <a:t>sono</a:t>
            </a:r>
            <a:r>
              <a:rPr lang="en-US" altLang="it-IT" sz="1400" b="1" dirty="0">
                <a:solidFill>
                  <a:schemeClr val="bg1"/>
                </a:solidFill>
              </a:rPr>
              <a:t> </a:t>
            </a:r>
            <a:r>
              <a:rPr lang="en-US" altLang="it-IT" sz="1400" b="1" dirty="0" err="1">
                <a:solidFill>
                  <a:schemeClr val="bg1"/>
                </a:solidFill>
              </a:rPr>
              <a:t>più</a:t>
            </a:r>
            <a:r>
              <a:rPr lang="en-US" altLang="it-IT" sz="1400" b="1" dirty="0">
                <a:solidFill>
                  <a:schemeClr val="bg1"/>
                </a:solidFill>
              </a:rPr>
              <a:t> </a:t>
            </a:r>
            <a:r>
              <a:rPr lang="en-US" altLang="it-IT" sz="1400" b="1" dirty="0" err="1">
                <a:solidFill>
                  <a:schemeClr val="bg1"/>
                </a:solidFill>
              </a:rPr>
              <a:t>importanti</a:t>
            </a:r>
            <a:r>
              <a:rPr lang="en-US" altLang="it-IT" sz="1400" b="1" dirty="0">
                <a:solidFill>
                  <a:schemeClr val="bg1"/>
                </a:solidFill>
              </a:rPr>
              <a:t> di </a:t>
            </a:r>
            <a:r>
              <a:rPr lang="en-US" altLang="it-IT" sz="1400" b="1" dirty="0" err="1">
                <a:solidFill>
                  <a:schemeClr val="bg1"/>
                </a:solidFill>
              </a:rPr>
              <a:t>quelli</a:t>
            </a:r>
            <a:r>
              <a:rPr lang="en-US" altLang="it-IT" sz="1400" b="1" dirty="0">
                <a:solidFill>
                  <a:schemeClr val="bg1"/>
                </a:solidFill>
              </a:rPr>
              <a:t> </a:t>
            </a:r>
            <a:r>
              <a:rPr lang="en-US" altLang="it-IT" sz="1400" b="1" dirty="0" err="1">
                <a:solidFill>
                  <a:schemeClr val="bg1"/>
                </a:solidFill>
              </a:rPr>
              <a:t>genetici</a:t>
            </a:r>
            <a:endParaRPr lang="en-US" altLang="it-IT" sz="1400" b="1" dirty="0">
              <a:solidFill>
                <a:schemeClr val="bg1"/>
              </a:solidFill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7763"/>
            <a:ext cx="9086947" cy="4441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643" y="3212976"/>
            <a:ext cx="462139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994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100000">
              <a:schemeClr val="accent6">
                <a:lumMod val="20000"/>
                <a:lumOff val="80000"/>
              </a:schemeClr>
            </a:gs>
          </a:gsLst>
          <a:lin ang="5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1412875"/>
            <a:ext cx="7416800" cy="6492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-105" charset="2"/>
              <a:buNone/>
            </a:pPr>
            <a:r>
              <a:rPr lang="it-IT" sz="4000" dirty="0">
                <a:solidFill>
                  <a:srgbClr val="FFFF00"/>
                </a:solidFill>
              </a:rPr>
              <a:t>DERIVA GENETICA CASUALE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Legge di Hardy-Weinberg</a:t>
            </a:r>
          </a:p>
        </p:txBody>
      </p:sp>
    </p:spTree>
    <p:extLst>
      <p:ext uri="{BB962C8B-B14F-4D97-AF65-F5344CB8AC3E}">
        <p14:creationId xmlns:p14="http://schemas.microsoft.com/office/powerpoint/2010/main" val="6465935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100000">
              <a:schemeClr val="accent6">
                <a:lumMod val="20000"/>
                <a:lumOff val="80000"/>
              </a:schemeClr>
            </a:gs>
          </a:gsLst>
          <a:lin ang="5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32656"/>
            <a:ext cx="7380288" cy="1447800"/>
          </a:xfrm>
        </p:spPr>
        <p:txBody>
          <a:bodyPr/>
          <a:lstStyle/>
          <a:p>
            <a:pPr eaLnBrk="1" hangingPunct="1"/>
            <a:r>
              <a:rPr lang="it-IT" sz="3200" dirty="0"/>
              <a:t>Assunti della legge di Hardy-Weinberg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16113"/>
            <a:ext cx="7772400" cy="41148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400" b="1" dirty="0" err="1">
                <a:solidFill>
                  <a:schemeClr val="tx2"/>
                </a:solidFill>
              </a:rPr>
              <a:t>Accoppiamento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casuale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400" b="1" dirty="0">
                <a:solidFill>
                  <a:schemeClr val="tx2"/>
                </a:solidFill>
              </a:rPr>
              <a:t>No </a:t>
            </a:r>
            <a:r>
              <a:rPr lang="en-US" sz="2400" b="1" dirty="0" err="1">
                <a:solidFill>
                  <a:schemeClr val="tx2"/>
                </a:solidFill>
              </a:rPr>
              <a:t>mutazione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400" b="1" dirty="0">
                <a:solidFill>
                  <a:schemeClr val="tx2"/>
                </a:solidFill>
              </a:rPr>
              <a:t>No </a:t>
            </a:r>
            <a:r>
              <a:rPr lang="en-US" sz="2400" b="1" dirty="0" err="1">
                <a:solidFill>
                  <a:schemeClr val="tx2"/>
                </a:solidFill>
              </a:rPr>
              <a:t>migrazione</a:t>
            </a:r>
            <a:endParaRPr lang="en-US" sz="2400" b="1" dirty="0">
              <a:solidFill>
                <a:schemeClr val="tx2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sz="2400" b="1" dirty="0">
                <a:solidFill>
                  <a:schemeClr val="tx2"/>
                </a:solidFill>
              </a:rPr>
              <a:t>No </a:t>
            </a:r>
            <a:r>
              <a:rPr lang="en-US" sz="2400" b="1" dirty="0" err="1">
                <a:solidFill>
                  <a:schemeClr val="tx2"/>
                </a:solidFill>
              </a:rPr>
              <a:t>selezione</a:t>
            </a:r>
            <a:endParaRPr lang="en-US" sz="2400" b="1" dirty="0">
              <a:solidFill>
                <a:schemeClr val="tx2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sz="2400" b="1" dirty="0" err="1">
                <a:solidFill>
                  <a:srgbClr val="FFFF00"/>
                </a:solidFill>
              </a:rPr>
              <a:t>Popolazione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infinita</a:t>
            </a:r>
            <a:r>
              <a:rPr lang="en-US" sz="2400" b="1" dirty="0">
                <a:solidFill>
                  <a:schemeClr val="tx2"/>
                </a:solidFill>
              </a:rPr>
              <a:t>	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100000">
              <a:schemeClr val="accent6">
                <a:lumMod val="20000"/>
                <a:lumOff val="80000"/>
              </a:schemeClr>
            </a:gs>
          </a:gsLst>
          <a:lin ang="5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Font typeface="Wingdings" pitchFamily="-105" charset="2"/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deriva genetica consiste nella </a:t>
            </a:r>
          </a:p>
          <a:p>
            <a:pPr marL="0" indent="0" algn="ctr" eaLnBrk="1" hangingPunct="1">
              <a:buFont typeface="Wingdings" pitchFamily="-105" charset="2"/>
              <a:buNone/>
            </a:pPr>
            <a:r>
              <a:rPr lang="it-IT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oscillazione casuale delle frequenze alleliche </a:t>
            </a:r>
          </a:p>
          <a:p>
            <a:pPr marL="0" indent="0" algn="ctr" eaLnBrk="1" hangingPunct="1">
              <a:buFont typeface="Wingdings" pitchFamily="-105" charset="2"/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una </a:t>
            </a:r>
            <a:r>
              <a:rPr lang="it-IT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popolazione finita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ctr" eaLnBrk="1" hangingPunct="1">
              <a:buFont typeface="Wingdings" pitchFamily="-105" charset="2"/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conseguenza del campionamento casuale dei gameti che formeranno gli zigoti della generazione successiva</a:t>
            </a:r>
          </a:p>
          <a:p>
            <a:pPr algn="just" eaLnBrk="1" hangingPunct="1">
              <a:buFont typeface="Wingdings" pitchFamily="-105" charset="2"/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100000">
              <a:schemeClr val="accent6">
                <a:lumMod val="20000"/>
                <a:lumOff val="80000"/>
              </a:schemeClr>
            </a:gs>
          </a:gsLst>
          <a:lin ang="5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2800" dirty="0"/>
              <a:t>Cosa succede se la popolazione ha una dimensione </a:t>
            </a:r>
            <a:r>
              <a:rPr lang="it-IT" sz="2800" dirty="0">
                <a:solidFill>
                  <a:srgbClr val="FFFF00"/>
                </a:solidFill>
              </a:rPr>
              <a:t>non</a:t>
            </a:r>
            <a:r>
              <a:rPr lang="it-IT" sz="2800" dirty="0"/>
              <a:t> infinita?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971600" y="1772816"/>
            <a:ext cx="7451725" cy="4108817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dirty="0"/>
              <a:t>Immaginiamo una popolazione composta da </a:t>
            </a:r>
            <a:r>
              <a:rPr lang="it-IT" dirty="0" err="1">
                <a:solidFill>
                  <a:srgbClr val="FFFF00"/>
                </a:solidFill>
              </a:rPr>
              <a:t>N</a:t>
            </a:r>
            <a:r>
              <a:rPr lang="it-IT" dirty="0">
                <a:solidFill>
                  <a:srgbClr val="FFFF00"/>
                </a:solidFill>
              </a:rPr>
              <a:t> = 10 individui diploidi</a:t>
            </a:r>
            <a:r>
              <a:rPr lang="it-IT" dirty="0"/>
              <a:t>, la cui dimensione rimanga costante nel tempo.</a:t>
            </a:r>
          </a:p>
          <a:p>
            <a:pPr>
              <a:spcBef>
                <a:spcPct val="50000"/>
              </a:spcBef>
            </a:pPr>
            <a:r>
              <a:rPr lang="it-IT" dirty="0"/>
              <a:t>Sia </a:t>
            </a:r>
            <a:r>
              <a:rPr lang="it-IT" dirty="0" err="1">
                <a:solidFill>
                  <a:srgbClr val="FFFF00"/>
                </a:solidFill>
              </a:rPr>
              <a:t>p</a:t>
            </a:r>
            <a:r>
              <a:rPr lang="it-IT" dirty="0">
                <a:solidFill>
                  <a:srgbClr val="FFFF00"/>
                </a:solidFill>
              </a:rPr>
              <a:t> = 0,5 </a:t>
            </a:r>
            <a:r>
              <a:rPr lang="it-IT" dirty="0"/>
              <a:t>la frequenza dell’allele A e </a:t>
            </a:r>
            <a:r>
              <a:rPr lang="it-IT" dirty="0" err="1">
                <a:solidFill>
                  <a:srgbClr val="FFFF00"/>
                </a:solidFill>
              </a:rPr>
              <a:t>q</a:t>
            </a:r>
            <a:r>
              <a:rPr lang="it-IT" dirty="0">
                <a:solidFill>
                  <a:srgbClr val="FFFF00"/>
                </a:solidFill>
              </a:rPr>
              <a:t> = 0,5 </a:t>
            </a:r>
            <a:r>
              <a:rPr lang="it-IT" dirty="0"/>
              <a:t>la frequenza dell’allele a</a:t>
            </a:r>
          </a:p>
          <a:p>
            <a:pPr>
              <a:spcBef>
                <a:spcPct val="50000"/>
              </a:spcBef>
            </a:pPr>
            <a:r>
              <a:rPr lang="it-IT" dirty="0"/>
              <a:t>Nella popolazione ci saranno </a:t>
            </a:r>
            <a:r>
              <a:rPr lang="it-IT" dirty="0">
                <a:solidFill>
                  <a:srgbClr val="FFFF00"/>
                </a:solidFill>
              </a:rPr>
              <a:t>2N = 20 alleli</a:t>
            </a:r>
            <a:r>
              <a:rPr lang="it-IT" dirty="0"/>
              <a:t>, 10 alleli a e 10 alleli A.</a:t>
            </a:r>
          </a:p>
          <a:p>
            <a:pPr>
              <a:spcBef>
                <a:spcPct val="50000"/>
              </a:spcBef>
            </a:pPr>
            <a:r>
              <a:rPr lang="it-IT" dirty="0"/>
              <a:t>I 10 individui produrranno un numero virtualmente infinito di gameti, le cui frequenze saranno: gameti A = </a:t>
            </a:r>
            <a:r>
              <a:rPr lang="it-IT" dirty="0" err="1"/>
              <a:t>p</a:t>
            </a:r>
            <a:r>
              <a:rPr lang="it-IT" dirty="0"/>
              <a:t> (= 0,5) e gameti a = </a:t>
            </a:r>
            <a:r>
              <a:rPr lang="it-IT" dirty="0" err="1"/>
              <a:t>q</a:t>
            </a:r>
            <a:r>
              <a:rPr lang="it-IT" dirty="0"/>
              <a:t> (= 0,5).</a:t>
            </a:r>
          </a:p>
          <a:p>
            <a:pPr>
              <a:spcBef>
                <a:spcPct val="50000"/>
              </a:spcBef>
            </a:pPr>
            <a:r>
              <a:rPr lang="it-IT" dirty="0"/>
              <a:t>Da questo pool di gameti, ne verranno scelti </a:t>
            </a:r>
            <a:r>
              <a:rPr lang="it-IT" b="1" u="sng" dirty="0"/>
              <a:t>a caso</a:t>
            </a:r>
            <a:r>
              <a:rPr lang="it-IT" dirty="0"/>
              <a:t> 10 coppie per formare i 10 individui della generazione successiva (unione casuale dei gameti).</a:t>
            </a:r>
          </a:p>
          <a:p>
            <a:pPr>
              <a:spcBef>
                <a:spcPct val="50000"/>
              </a:spcBef>
            </a:pPr>
            <a:r>
              <a:rPr lang="it-IT" dirty="0"/>
              <a:t>Poiché la scelta dei gameti che formeranno la generazione successiva è casuale, le frequenze alleliche non rimarranno necessariamente costanti, ma potranno variare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0" y="6278563"/>
            <a:ext cx="9144000" cy="579437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it-IT" sz="3200" dirty="0"/>
              <a:t>NO Equilibrio di </a:t>
            </a:r>
            <a:r>
              <a:rPr lang="it-IT" sz="3200" dirty="0" err="1"/>
              <a:t>Hardy-Weinberg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100000">
              <a:schemeClr val="accent6">
                <a:lumMod val="20000"/>
                <a:lumOff val="80000"/>
              </a:schemeClr>
            </a:gs>
          </a:gsLst>
          <a:lin ang="5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476250"/>
            <a:ext cx="8892480" cy="476408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-105" charset="2"/>
              <a:buNone/>
            </a:pPr>
            <a:r>
              <a:rPr lang="it-IT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L’estrazione di alleli dei due tipi, A e a, fino al completamento di un insieme di 2N alleli può avvenire in uno dei seguenti (2N+1) modi: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-105" charset="2"/>
              <a:buNone/>
            </a:pP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-105" charset="2"/>
              <a:buNone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2N 		alleli A 	e	0  	alleli a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-105" charset="2"/>
              <a:buNone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2N-1	alleli A 	e	1	allele a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-105" charset="2"/>
              <a:buNone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2N-2	alleli A		e	2	alleli a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-105" charset="2"/>
              <a:buNone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……..	………	..	……	………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-105" charset="2"/>
              <a:buNone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		allele A	e	2N-1	alleli a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-105" charset="2"/>
              <a:buNone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		alleli A		e	2N	alleli a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-105" charset="2"/>
              <a:buNone/>
            </a:pP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-105" charset="2"/>
              <a:buNone/>
            </a:pP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-105" charset="2"/>
              <a:buNone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generale: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-105" charset="2"/>
              <a:buNone/>
            </a:pPr>
            <a:endParaRPr lang="it-IT" sz="2400" dirty="0"/>
          </a:p>
          <a:p>
            <a:pPr marL="609600" indent="-609600" eaLnBrk="1" hangingPunct="1">
              <a:lnSpc>
                <a:spcPct val="80000"/>
              </a:lnSpc>
              <a:buFont typeface="Wingdings" pitchFamily="-105" charset="2"/>
              <a:buNone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2N - 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alleli A		e	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alleli a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-105" charset="2"/>
              <a:buNone/>
            </a:pPr>
            <a:endParaRPr lang="it-IT" sz="2400" dirty="0"/>
          </a:p>
          <a:p>
            <a:pPr marL="609600" indent="-609600" eaLnBrk="1" hangingPunct="1">
              <a:lnSpc>
                <a:spcPct val="80000"/>
              </a:lnSpc>
              <a:buFont typeface="Wingdings" pitchFamily="-105" charset="2"/>
              <a:buNone/>
            </a:pPr>
            <a:r>
              <a:rPr lang="it-IT" sz="2400" dirty="0">
                <a:solidFill>
                  <a:srgbClr val="00B050"/>
                </a:solidFill>
              </a:rPr>
              <a:t>Ciascuna di queste combinazioni ha una propria probabilità, ben definita, che dipende da p, q e N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-105" charset="2"/>
              <a:buNone/>
            </a:pPr>
            <a:endParaRPr lang="it-IT" sz="2400" dirty="0"/>
          </a:p>
          <a:p>
            <a:pPr marL="609600" indent="-609600" eaLnBrk="1" hangingPunct="1">
              <a:lnSpc>
                <a:spcPct val="80000"/>
              </a:lnSpc>
              <a:buFont typeface="Wingdings" pitchFamily="-105" charset="2"/>
              <a:buNone/>
            </a:pPr>
            <a:r>
              <a:rPr lang="it-IT" sz="2400" dirty="0"/>
              <a:t>							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100000">
              <a:schemeClr val="accent6">
                <a:lumMod val="20000"/>
                <a:lumOff val="80000"/>
              </a:schemeClr>
            </a:gs>
          </a:gsLst>
          <a:lin ang="5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-105" charset="2"/>
              <a:buNone/>
            </a:pPr>
            <a:r>
              <a:rPr lang="it-IT"/>
              <a:t>Riprendendo l’esempio iniziale:</a:t>
            </a:r>
          </a:p>
          <a:p>
            <a:pPr eaLnBrk="1" hangingPunct="1">
              <a:buFont typeface="Wingdings" pitchFamily="-105" charset="2"/>
              <a:buNone/>
            </a:pPr>
            <a:r>
              <a:rPr lang="it-IT"/>
              <a:t>N= 10 (2N =20), p = 0,5 e q = 0,5</a:t>
            </a:r>
          </a:p>
          <a:p>
            <a:pPr eaLnBrk="1" hangingPunct="1">
              <a:buFont typeface="Wingdings" pitchFamily="-105" charset="2"/>
              <a:buNone/>
            </a:pPr>
            <a:r>
              <a:rPr lang="it-IT" sz="2000"/>
              <a:t>La probabilità che nella generazione successiva si abbia una popolazione con 20 alleli A (p =1; q = 0), sarà p x p x p x p ….x p (20 volte) = p</a:t>
            </a:r>
            <a:r>
              <a:rPr lang="it-IT" sz="2000" baseline="30000"/>
              <a:t>20 </a:t>
            </a:r>
            <a:r>
              <a:rPr lang="it-IT" sz="2000"/>
              <a:t> = 0,5</a:t>
            </a:r>
            <a:r>
              <a:rPr lang="it-IT" sz="2000" baseline="30000"/>
              <a:t>20 </a:t>
            </a:r>
            <a:r>
              <a:rPr lang="it-IT" sz="2000"/>
              <a:t>= 0,000001</a:t>
            </a:r>
          </a:p>
          <a:p>
            <a:pPr eaLnBrk="1" hangingPunct="1">
              <a:buFont typeface="Wingdings" pitchFamily="-105" charset="2"/>
              <a:buNone/>
            </a:pPr>
            <a:r>
              <a:rPr lang="it-IT" sz="2000"/>
              <a:t>oppure</a:t>
            </a:r>
          </a:p>
          <a:p>
            <a:pPr eaLnBrk="1" hangingPunct="1">
              <a:buFont typeface="Wingdings" pitchFamily="-105" charset="2"/>
              <a:buNone/>
            </a:pPr>
            <a:r>
              <a:rPr lang="it-IT" sz="2000"/>
              <a:t>La probabilità che nella generazione successiva si abbia una popolazione con 19 alleli A ed 1 allele a,  sarà p</a:t>
            </a:r>
            <a:r>
              <a:rPr lang="it-IT" sz="2000" baseline="30000"/>
              <a:t>19</a:t>
            </a:r>
            <a:r>
              <a:rPr lang="it-IT" sz="2000"/>
              <a:t> x q </a:t>
            </a:r>
            <a:r>
              <a:rPr lang="it-IT" sz="2000">
                <a:solidFill>
                  <a:srgbClr val="FFFF00"/>
                </a:solidFill>
              </a:rPr>
              <a:t>x 20 </a:t>
            </a:r>
            <a:r>
              <a:rPr lang="it-IT" sz="2000"/>
              <a:t>= 0,000019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100000">
              <a:schemeClr val="accent6">
                <a:lumMod val="20000"/>
                <a:lumOff val="80000"/>
              </a:schemeClr>
            </a:gs>
          </a:gsLst>
          <a:lin ang="5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>
                <a:solidFill>
                  <a:schemeClr val="bg1"/>
                </a:solidFill>
              </a:rPr>
              <a:t>Distribuzione binomiale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eaLnBrk="1" hangingPunct="1">
                  <a:buFontTx/>
                  <a:buNone/>
                </a:pPr>
                <a:r>
                  <a:rPr lang="it-IT" sz="2400" dirty="0">
                    <a:solidFill>
                      <a:schemeClr val="bg1"/>
                    </a:solidFill>
                  </a:rPr>
                  <a:t>In generale, per una popolazione di N individui (2N alleli), dato un locus </a:t>
                </a:r>
                <a:r>
                  <a:rPr lang="it-IT" sz="2400" dirty="0" err="1">
                    <a:solidFill>
                      <a:schemeClr val="bg1"/>
                    </a:solidFill>
                  </a:rPr>
                  <a:t>biallelico</a:t>
                </a:r>
                <a:r>
                  <a:rPr lang="it-IT" sz="2400" dirty="0">
                    <a:solidFill>
                      <a:schemeClr val="bg1"/>
                    </a:solidFill>
                  </a:rPr>
                  <a:t>, con frequenze alleliche </a:t>
                </a:r>
                <a:r>
                  <a:rPr lang="it-IT" sz="2400" i="1" dirty="0">
                    <a:solidFill>
                      <a:schemeClr val="bg1"/>
                    </a:solidFill>
                  </a:rPr>
                  <a:t>p</a:t>
                </a:r>
                <a:r>
                  <a:rPr lang="it-IT" sz="2400" dirty="0">
                    <a:solidFill>
                      <a:schemeClr val="bg1"/>
                    </a:solidFill>
                  </a:rPr>
                  <a:t> e </a:t>
                </a:r>
                <a:r>
                  <a:rPr lang="it-IT" sz="2400" i="1" dirty="0">
                    <a:solidFill>
                      <a:schemeClr val="bg1"/>
                    </a:solidFill>
                  </a:rPr>
                  <a:t>q</a:t>
                </a:r>
                <a:r>
                  <a:rPr lang="it-IT" sz="2400" dirty="0">
                    <a:solidFill>
                      <a:schemeClr val="bg1"/>
                    </a:solidFill>
                  </a:rPr>
                  <a:t>, la probabilità di avere alla generazione successiva esattamente</a:t>
                </a:r>
              </a:p>
              <a:p>
                <a:pPr marL="0" indent="0" eaLnBrk="1" hangingPunct="1">
                  <a:buFontTx/>
                  <a:buNone/>
                </a:pPr>
                <a:r>
                  <a:rPr lang="it-IT" sz="2400" dirty="0">
                    <a:solidFill>
                      <a:schemeClr val="bg1"/>
                    </a:solidFill>
                  </a:rPr>
                  <a:t> </a:t>
                </a:r>
                <a:r>
                  <a:rPr lang="it-IT" sz="2400" i="1" dirty="0">
                    <a:solidFill>
                      <a:schemeClr val="bg1"/>
                    </a:solidFill>
                    <a:latin typeface="Aldine401 BT" panose="02020602060306020A03" pitchFamily="18" charset="0"/>
                  </a:rPr>
                  <a:t>k </a:t>
                </a:r>
                <a:r>
                  <a:rPr lang="it-IT" sz="2400" dirty="0">
                    <a:solidFill>
                      <a:schemeClr val="bg1"/>
                    </a:solidFill>
                  </a:rPr>
                  <a:t>alleli A (e 2N-</a:t>
                </a:r>
                <a:r>
                  <a:rPr lang="it-IT" sz="2400" i="1" dirty="0">
                    <a:solidFill>
                      <a:schemeClr val="bg1"/>
                    </a:solidFill>
                    <a:latin typeface="Aldine401 BT" panose="02020602060306020A03" pitchFamily="18" charset="0"/>
                  </a:rPr>
                  <a:t>k</a:t>
                </a:r>
                <a:r>
                  <a:rPr lang="it-IT" sz="2400" dirty="0">
                    <a:solidFill>
                      <a:schemeClr val="bg1"/>
                    </a:solidFill>
                    <a:latin typeface="Aldine401 BT" panose="02020602060306020A03" pitchFamily="18" charset="0"/>
                  </a:rPr>
                  <a:t> </a:t>
                </a:r>
                <a:r>
                  <a:rPr lang="it-IT" sz="2400" dirty="0">
                    <a:solidFill>
                      <a:schemeClr val="bg1"/>
                    </a:solidFill>
                  </a:rPr>
                  <a:t>alleli a) seguirà la distribuzione binomiale:</a:t>
                </a:r>
              </a:p>
              <a:p>
                <a:pPr eaLnBrk="1" hangingPunct="1">
                  <a:buFontTx/>
                  <a:buNone/>
                </a:pPr>
                <a:endParaRPr lang="it-IT" sz="2400" dirty="0"/>
              </a:p>
              <a:p>
                <a:pPr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𝑃𝑟</m:t>
                      </m:r>
                      <m:d>
                        <m:d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it-IT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8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111" t="-943" r="-74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e 2"/>
          <p:cNvSpPr/>
          <p:nvPr/>
        </p:nvSpPr>
        <p:spPr>
          <a:xfrm>
            <a:off x="2955960" y="3690240"/>
            <a:ext cx="2376264" cy="1728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reccia a destra 3"/>
          <p:cNvSpPr/>
          <p:nvPr/>
        </p:nvSpPr>
        <p:spPr>
          <a:xfrm rot="5201085">
            <a:off x="3851974" y="5537218"/>
            <a:ext cx="584236" cy="36004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339752" y="5939393"/>
            <a:ext cx="3659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Coefficiente binomiale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(numero di possibili combinazioni)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0697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100000">
              <a:schemeClr val="accent6">
                <a:lumMod val="20000"/>
                <a:lumOff val="80000"/>
              </a:schemeClr>
            </a:gs>
          </a:gsLst>
          <a:lin ang="5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solidFill>
                  <a:schemeClr val="bg1"/>
                </a:solidFill>
              </a:rPr>
              <a:t>Distribuzione binomiale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781300"/>
            <a:ext cx="8229600" cy="11842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000" dirty="0">
                <a:solidFill>
                  <a:schemeClr val="bg1"/>
                </a:solidFill>
              </a:rPr>
              <a:t>Esempio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000" dirty="0">
                <a:solidFill>
                  <a:schemeClr val="bg1"/>
                </a:solidFill>
              </a:rPr>
              <a:t>N =5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000" dirty="0">
                <a:solidFill>
                  <a:schemeClr val="bg1"/>
                </a:solidFill>
              </a:rPr>
              <a:t>p = 0,6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2000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000" dirty="0">
                <a:solidFill>
                  <a:schemeClr val="bg1"/>
                </a:solidFill>
              </a:rPr>
              <a:t>Probabilità che nella generazione successiva p sia uguale a 0,3 per effetto della deriva genetica (ovvero ci siano 3 alleli A):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2000" dirty="0">
              <a:solidFill>
                <a:schemeClr val="bg1"/>
              </a:solidFill>
            </a:endParaRPr>
          </a:p>
        </p:txBody>
      </p:sp>
      <p:pic>
        <p:nvPicPr>
          <p:cNvPr id="3584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4868863"/>
            <a:ext cx="6913563" cy="820737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</p:pic>
      <p:sp>
        <p:nvSpPr>
          <p:cNvPr id="35846" name="Text Box 7"/>
          <p:cNvSpPr txBox="1">
            <a:spLocks noChangeArrowheads="1"/>
          </p:cNvSpPr>
          <p:nvPr/>
        </p:nvSpPr>
        <p:spPr bwMode="auto">
          <a:xfrm>
            <a:off x="7812088" y="5013325"/>
            <a:ext cx="1022350" cy="457200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0,0425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2360225" y="1581390"/>
                <a:ext cx="3704411" cy="6519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𝑃𝑟</m:t>
                      </m:r>
                      <m:d>
                        <m:dPr>
                          <m:ctrlP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e>
                      </m:d>
                      <m:r>
                        <a:rPr kumimoji="0" lang="it-IT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!</m:t>
                          </m:r>
                        </m:num>
                        <m:den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!</m:t>
                          </m:r>
                          <m:d>
                            <m:dPr>
                              <m:ctrlP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𝑁</m:t>
                              </m:r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e>
                          </m:d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!</m:t>
                          </m:r>
                        </m:den>
                      </m:f>
                      <m:r>
                        <a:rPr kumimoji="0" lang="it-IT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sSup>
                        <m:sSupPr>
                          <m:ctrlP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𝑝</m:t>
                          </m:r>
                        </m:e>
                        <m:sup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𝑘</m:t>
                          </m:r>
                        </m:sup>
                      </m:sSup>
                      <m:r>
                        <a:rPr kumimoji="0" lang="it-IT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sSup>
                        <m:sSupPr>
                          <m:ctrlP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𝑞</m:t>
                          </m:r>
                        </m:e>
                        <m:sup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225" y="1581390"/>
                <a:ext cx="3704411" cy="6519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535149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100000">
              <a:schemeClr val="accent6">
                <a:lumMod val="20000"/>
                <a:lumOff val="80000"/>
              </a:schemeClr>
            </a:gs>
          </a:gsLst>
          <a:lin ang="5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468313" y="836613"/>
          <a:ext cx="2674937" cy="214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8.0 Graph" r:id="rId2" imgW="5486400" imgH="4405579" progId="">
                  <p:embed/>
                </p:oleObj>
              </mc:Choice>
              <mc:Fallback>
                <p:oleObj name="SPW 8.0 Graph" r:id="rId2" imgW="5486400" imgH="4405579" progId="">
                  <p:embed/>
                  <p:pic>
                    <p:nvPicPr>
                      <p:cNvPr id="0" name="Picture 6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836613"/>
                        <a:ext cx="2674937" cy="214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276600" y="836613"/>
          <a:ext cx="2722563" cy="218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8.0 Graph" r:id="rId4" imgW="5486400" imgH="4405579" progId="">
                  <p:embed/>
                </p:oleObj>
              </mc:Choice>
              <mc:Fallback>
                <p:oleObj name="SPW 8.0 Graph" r:id="rId4" imgW="5486400" imgH="4405579" progId="">
                  <p:embed/>
                  <p:pic>
                    <p:nvPicPr>
                      <p:cNvPr id="0" name="Picture 6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836613"/>
                        <a:ext cx="2722563" cy="218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1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156325" y="836613"/>
          <a:ext cx="2779713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8.0 Graph" r:id="rId6" imgW="5598871" imgH="4405579" progId="">
                  <p:embed/>
                </p:oleObj>
              </mc:Choice>
              <mc:Fallback>
                <p:oleObj name="SPW 8.0 Graph" r:id="rId6" imgW="5598871" imgH="4405579" progId="">
                  <p:embed/>
                  <p:pic>
                    <p:nvPicPr>
                      <p:cNvPr id="0" name="Picture 7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836613"/>
                        <a:ext cx="2779713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Text Box 13"/>
          <p:cNvSpPr txBox="1">
            <a:spLocks noChangeArrowheads="1"/>
          </p:cNvSpPr>
          <p:nvPr/>
        </p:nvSpPr>
        <p:spPr bwMode="auto">
          <a:xfrm>
            <a:off x="1331913" y="942975"/>
            <a:ext cx="1606550" cy="396875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/>
              <a:t>2N=10, p=0,7</a:t>
            </a:r>
          </a:p>
        </p:txBody>
      </p:sp>
      <p:sp>
        <p:nvSpPr>
          <p:cNvPr id="36870" name="Text Box 14"/>
          <p:cNvSpPr txBox="1">
            <a:spLocks noChangeArrowheads="1"/>
          </p:cNvSpPr>
          <p:nvPr/>
        </p:nvSpPr>
        <p:spPr bwMode="auto">
          <a:xfrm>
            <a:off x="4111625" y="908050"/>
            <a:ext cx="1606550" cy="396875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/>
              <a:t>2N=20, p=0,7</a:t>
            </a:r>
          </a:p>
        </p:txBody>
      </p:sp>
      <p:sp>
        <p:nvSpPr>
          <p:cNvPr id="36871" name="Text Box 15"/>
          <p:cNvSpPr txBox="1">
            <a:spLocks noChangeArrowheads="1"/>
          </p:cNvSpPr>
          <p:nvPr/>
        </p:nvSpPr>
        <p:spPr bwMode="auto">
          <a:xfrm>
            <a:off x="7135813" y="908050"/>
            <a:ext cx="1733550" cy="396875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/>
              <a:t>2N=100, p=0,7</a:t>
            </a:r>
          </a:p>
        </p:txBody>
      </p:sp>
      <p:sp>
        <p:nvSpPr>
          <p:cNvPr id="36872" name="Text Box 16"/>
          <p:cNvSpPr txBox="1">
            <a:spLocks noChangeArrowheads="1"/>
          </p:cNvSpPr>
          <p:nvPr/>
        </p:nvSpPr>
        <p:spPr bwMode="auto">
          <a:xfrm>
            <a:off x="539750" y="4076700"/>
            <a:ext cx="7724775" cy="2308225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it-IT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deriva genetica è tanto più forte (maggiore fluttuazione delle frequenze </a:t>
            </a:r>
            <a:r>
              <a:rPr lang="it-IT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alleliche</a:t>
            </a:r>
            <a:r>
              <a:rPr lang="it-IT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quanto più piccola è la dimensione della popolazione</a:t>
            </a:r>
          </a:p>
          <a:p>
            <a:pPr marL="342900" indent="-342900">
              <a:buFontTx/>
              <a:buAutoNum type="arabicPeriod"/>
            </a:pPr>
            <a:endParaRPr lang="it-IT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it-IT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classe più frequente di </a:t>
            </a:r>
            <a:r>
              <a:rPr lang="it-IT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it-IT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dopo una generazione) è sempre quella corrispondente a </a:t>
            </a:r>
            <a:r>
              <a:rPr lang="it-IT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it-IT" sz="24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3" name="Text Box 17"/>
          <p:cNvSpPr txBox="1">
            <a:spLocks noChangeArrowheads="1"/>
          </p:cNvSpPr>
          <p:nvPr/>
        </p:nvSpPr>
        <p:spPr bwMode="auto">
          <a:xfrm>
            <a:off x="827088" y="3068638"/>
            <a:ext cx="184150" cy="396875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6874" name="Text Box 18"/>
          <p:cNvSpPr txBox="1">
            <a:spLocks noChangeArrowheads="1"/>
          </p:cNvSpPr>
          <p:nvPr/>
        </p:nvSpPr>
        <p:spPr bwMode="auto">
          <a:xfrm>
            <a:off x="342900" y="3068638"/>
            <a:ext cx="8602235" cy="338554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600" dirty="0"/>
              <a:t>Distribuzione delle probabilità dopo una generazione di deriva genetica per diversi valori di </a:t>
            </a:r>
            <a:r>
              <a:rPr lang="it-IT" sz="1600" dirty="0" err="1"/>
              <a:t>N</a:t>
            </a:r>
            <a:endParaRPr lang="it-IT" sz="1600" dirty="0"/>
          </a:p>
        </p:txBody>
      </p:sp>
      <p:sp>
        <p:nvSpPr>
          <p:cNvPr id="36875" name="Line 19"/>
          <p:cNvSpPr>
            <a:spLocks noChangeShapeType="1"/>
          </p:cNvSpPr>
          <p:nvPr/>
        </p:nvSpPr>
        <p:spPr bwMode="auto">
          <a:xfrm>
            <a:off x="4427984" y="3429000"/>
            <a:ext cx="0" cy="792162"/>
          </a:xfrm>
          <a:prstGeom prst="line">
            <a:avLst/>
          </a:prstGeom>
          <a:noFill/>
          <a:ln w="76200" cap="sq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100000">
              <a:schemeClr val="accent6">
                <a:lumMod val="20000"/>
                <a:lumOff val="80000"/>
              </a:schemeClr>
            </a:gs>
          </a:gsLst>
          <a:lin ang="5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9"/>
          <p:cNvSpPr txBox="1">
            <a:spLocks noChangeArrowheads="1"/>
          </p:cNvSpPr>
          <p:nvPr/>
        </p:nvSpPr>
        <p:spPr bwMode="auto">
          <a:xfrm>
            <a:off x="827088" y="3068638"/>
            <a:ext cx="184150" cy="396875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37891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2060575"/>
            <a:ext cx="6765925" cy="4105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37892" name="Text Box 18"/>
          <p:cNvSpPr txBox="1">
            <a:spLocks noChangeArrowheads="1"/>
          </p:cNvSpPr>
          <p:nvPr/>
        </p:nvSpPr>
        <p:spPr bwMode="auto">
          <a:xfrm>
            <a:off x="4500563" y="3644900"/>
            <a:ext cx="1147762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it-IT" sz="1800">
                <a:solidFill>
                  <a:srgbClr val="00CC66"/>
                </a:solidFill>
                <a:latin typeface="Tahoma" pitchFamily="-105" charset="0"/>
              </a:rPr>
              <a:t>N = 1000</a:t>
            </a:r>
          </a:p>
        </p:txBody>
      </p:sp>
      <p:sp>
        <p:nvSpPr>
          <p:cNvPr id="37893" name="Text Box 19"/>
          <p:cNvSpPr txBox="1">
            <a:spLocks noChangeArrowheads="1"/>
          </p:cNvSpPr>
          <p:nvPr/>
        </p:nvSpPr>
        <p:spPr bwMode="auto">
          <a:xfrm>
            <a:off x="4787900" y="4797425"/>
            <a:ext cx="12731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it-IT" sz="1800">
                <a:solidFill>
                  <a:srgbClr val="CCCC00"/>
                </a:solidFill>
                <a:latin typeface="Tahoma" pitchFamily="-105" charset="0"/>
              </a:rPr>
              <a:t>N = 10000</a:t>
            </a:r>
          </a:p>
        </p:txBody>
      </p:sp>
      <p:sp>
        <p:nvSpPr>
          <p:cNvPr id="37894" name="Rectangle 20"/>
          <p:cNvSpPr>
            <a:spLocks noChangeArrowheads="1"/>
          </p:cNvSpPr>
          <p:nvPr/>
        </p:nvSpPr>
        <p:spPr bwMode="auto">
          <a:xfrm>
            <a:off x="468313" y="620713"/>
            <a:ext cx="8523287" cy="1384300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algn="ctr"/>
            <a:r>
              <a:rPr lang="it-IT" sz="2800" i="1">
                <a:solidFill>
                  <a:schemeClr val="bg1"/>
                </a:solidFill>
              </a:rPr>
              <a:t>La deriva genetica è tanto più forte (maggiore fluttuazione delle frequenze alleliche) quanto più piccola è la dimensione della popolazione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100000">
              <a:schemeClr val="accent6">
                <a:lumMod val="20000"/>
                <a:lumOff val="80000"/>
              </a:schemeClr>
            </a:gs>
          </a:gsLst>
          <a:lin ang="5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4508500"/>
            <a:ext cx="9144000" cy="2349500"/>
          </a:xfrm>
        </p:spPr>
        <p:txBody>
          <a:bodyPr/>
          <a:lstStyle/>
          <a:p>
            <a:pPr indent="0" eaLnBrk="1" hangingPunct="1">
              <a:lnSpc>
                <a:spcPct val="80000"/>
              </a:lnSpc>
              <a:buFontTx/>
              <a:buNone/>
            </a:pPr>
            <a:r>
              <a:rPr lang="it-IT" sz="1800" dirty="0">
                <a:solidFill>
                  <a:schemeClr val="bg1"/>
                </a:solidFill>
              </a:rPr>
              <a:t>Simulazioni di deriva genetica in 10 mila popolazioni con N = 100 e frequenza iniziale dell’allele </a:t>
            </a:r>
            <a:r>
              <a:rPr lang="it-IT" sz="1800" i="1" dirty="0">
                <a:solidFill>
                  <a:schemeClr val="bg1"/>
                </a:solidFill>
              </a:rPr>
              <a:t>A</a:t>
            </a:r>
            <a:r>
              <a:rPr lang="it-IT" sz="1800" dirty="0">
                <a:solidFill>
                  <a:schemeClr val="bg1"/>
                </a:solidFill>
              </a:rPr>
              <a:t> pari a 0,5.</a:t>
            </a:r>
          </a:p>
          <a:p>
            <a:pPr indent="0" eaLnBrk="1" hangingPunct="1">
              <a:lnSpc>
                <a:spcPct val="80000"/>
              </a:lnSpc>
              <a:buFontTx/>
              <a:buNone/>
            </a:pPr>
            <a:r>
              <a:rPr lang="it-IT" sz="1800" dirty="0">
                <a:solidFill>
                  <a:schemeClr val="bg1"/>
                </a:solidFill>
              </a:rPr>
              <a:t>La frequenza media delle 10000 simulazioni, dopo 80 generazioni, rimane pari a 0,5.</a:t>
            </a:r>
          </a:p>
          <a:p>
            <a:pPr indent="0" eaLnBrk="1" hangingPunct="1">
              <a:lnSpc>
                <a:spcPct val="80000"/>
              </a:lnSpc>
              <a:buFontTx/>
              <a:buNone/>
            </a:pPr>
            <a:r>
              <a:rPr lang="it-IT" sz="1800" dirty="0">
                <a:solidFill>
                  <a:schemeClr val="bg1"/>
                </a:solidFill>
              </a:rPr>
              <a:t>Nella maggior parte delle simulazioni, verrà fissato l’allele </a:t>
            </a:r>
            <a:r>
              <a:rPr lang="it-IT" sz="1800" i="1" dirty="0">
                <a:solidFill>
                  <a:schemeClr val="bg1"/>
                </a:solidFill>
              </a:rPr>
              <a:t>A</a:t>
            </a:r>
            <a:r>
              <a:rPr lang="it-IT" sz="1800" dirty="0">
                <a:solidFill>
                  <a:schemeClr val="bg1"/>
                </a:solidFill>
              </a:rPr>
              <a:t> oppure l’allele </a:t>
            </a:r>
            <a:r>
              <a:rPr lang="it-IT" sz="1800" i="1" dirty="0">
                <a:solidFill>
                  <a:schemeClr val="bg1"/>
                </a:solidFill>
              </a:rPr>
              <a:t>a</a:t>
            </a:r>
          </a:p>
          <a:p>
            <a:pPr indent="0" eaLnBrk="1" hangingPunct="1">
              <a:lnSpc>
                <a:spcPct val="80000"/>
              </a:lnSpc>
              <a:buFontTx/>
              <a:buNone/>
            </a:pPr>
            <a:r>
              <a:rPr lang="it-IT" sz="1800" dirty="0">
                <a:solidFill>
                  <a:schemeClr val="bg1"/>
                </a:solidFill>
              </a:rPr>
              <a:t>Dopo infinite generazioni verrà fissato uno dei due alleli.</a:t>
            </a:r>
          </a:p>
          <a:p>
            <a:pPr indent="0" eaLnBrk="1" hangingPunct="1">
              <a:lnSpc>
                <a:spcPct val="80000"/>
              </a:lnSpc>
              <a:buFontTx/>
              <a:buNone/>
            </a:pPr>
            <a:endParaRPr lang="it-IT" sz="1800" dirty="0"/>
          </a:p>
          <a:p>
            <a:pPr indent="0" eaLnBrk="1" hangingPunct="1">
              <a:lnSpc>
                <a:spcPct val="80000"/>
              </a:lnSpc>
              <a:buFontTx/>
              <a:buNone/>
            </a:pPr>
            <a:r>
              <a:rPr lang="it-IT" sz="2400" dirty="0">
                <a:solidFill>
                  <a:srgbClr val="00B050"/>
                </a:solidFill>
              </a:rPr>
              <a:t>La probabilità di fissazione per deriva genetica di un allele è pari alla sua frequenza iniziale</a:t>
            </a:r>
          </a:p>
          <a:p>
            <a:pPr indent="0" eaLnBrk="1" hangingPunct="1">
              <a:lnSpc>
                <a:spcPct val="80000"/>
              </a:lnSpc>
              <a:buFontTx/>
              <a:buNone/>
            </a:pPr>
            <a:r>
              <a:rPr lang="it-IT" sz="1800" dirty="0"/>
              <a:t>  </a:t>
            </a:r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66675"/>
            <a:ext cx="5784850" cy="4329113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>
                <a:solidFill>
                  <a:schemeClr val="bg1"/>
                </a:solidFill>
              </a:rPr>
              <a:t>Assunzioni della legge di Hardy-Weinberg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ctr">
              <a:buFontTx/>
              <a:buAutoNum type="arabicPeriod"/>
            </a:pPr>
            <a:r>
              <a:rPr lang="en-US" sz="2400" b="1" dirty="0" err="1">
                <a:solidFill>
                  <a:schemeClr val="bg1"/>
                </a:solidFill>
              </a:rPr>
              <a:t>L’accoppiamento</a:t>
            </a:r>
            <a:r>
              <a:rPr lang="en-US" sz="2400" b="1" dirty="0">
                <a:solidFill>
                  <a:schemeClr val="bg1"/>
                </a:solidFill>
              </a:rPr>
              <a:t> è </a:t>
            </a:r>
            <a:r>
              <a:rPr lang="en-US" sz="2400" b="1" dirty="0" err="1">
                <a:solidFill>
                  <a:schemeClr val="bg1"/>
                </a:solidFill>
              </a:rPr>
              <a:t>casuale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pPr marL="609600" indent="-609600" algn="ctr">
              <a:buFontTx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Non </a:t>
            </a:r>
            <a:r>
              <a:rPr lang="en-US" sz="2400" b="1" dirty="0" err="1">
                <a:solidFill>
                  <a:schemeClr val="bg1"/>
                </a:solidFill>
              </a:rPr>
              <a:t>c’è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mutazione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pPr marL="609600" indent="-609600" algn="ctr">
              <a:buFontTx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Non </a:t>
            </a:r>
            <a:r>
              <a:rPr lang="en-US" sz="2400" b="1" dirty="0" err="1">
                <a:solidFill>
                  <a:schemeClr val="bg1"/>
                </a:solidFill>
              </a:rPr>
              <a:t>c’è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migrazione</a:t>
            </a:r>
            <a:endParaRPr lang="en-US" sz="2400" b="1" dirty="0">
              <a:solidFill>
                <a:schemeClr val="bg1"/>
              </a:solidFill>
            </a:endParaRPr>
          </a:p>
          <a:p>
            <a:pPr marL="609600" indent="-609600" algn="ctr">
              <a:buFontTx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Non </a:t>
            </a:r>
            <a:r>
              <a:rPr lang="en-US" sz="2400" b="1" dirty="0" err="1">
                <a:solidFill>
                  <a:schemeClr val="bg1"/>
                </a:solidFill>
              </a:rPr>
              <a:t>c’è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selezione</a:t>
            </a:r>
            <a:endParaRPr lang="en-US" sz="2400" b="1" dirty="0">
              <a:solidFill>
                <a:schemeClr val="bg1"/>
              </a:solidFill>
            </a:endParaRPr>
          </a:p>
          <a:p>
            <a:pPr marL="609600" indent="-609600" algn="ctr">
              <a:buFontTx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La </a:t>
            </a:r>
            <a:r>
              <a:rPr lang="en-US" sz="2400" b="1" dirty="0" err="1">
                <a:solidFill>
                  <a:schemeClr val="bg1"/>
                </a:solidFill>
              </a:rPr>
              <a:t>popolazione</a:t>
            </a:r>
            <a:r>
              <a:rPr lang="en-US" sz="2400" b="1" dirty="0">
                <a:solidFill>
                  <a:schemeClr val="bg1"/>
                </a:solidFill>
              </a:rPr>
              <a:t> è </a:t>
            </a:r>
            <a:r>
              <a:rPr lang="en-US" sz="2400" b="1" dirty="0" err="1">
                <a:solidFill>
                  <a:schemeClr val="bg1"/>
                </a:solidFill>
              </a:rPr>
              <a:t>infinita</a:t>
            </a:r>
            <a:r>
              <a:rPr lang="en-US" sz="2400" b="1" dirty="0">
                <a:solidFill>
                  <a:schemeClr val="bg1"/>
                </a:solidFill>
              </a:rPr>
              <a:t> (no </a:t>
            </a:r>
            <a:r>
              <a:rPr lang="en-US" sz="2400" b="1" dirty="0" err="1">
                <a:solidFill>
                  <a:schemeClr val="bg1"/>
                </a:solidFill>
              </a:rPr>
              <a:t>deriva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genetica</a:t>
            </a:r>
            <a:r>
              <a:rPr lang="en-US" sz="2400" b="1" dirty="0">
                <a:solidFill>
                  <a:schemeClr val="bg1"/>
                </a:solidFill>
              </a:rPr>
              <a:t>)</a:t>
            </a:r>
          </a:p>
          <a:p>
            <a:pPr marL="609600" indent="-609600"/>
            <a:endParaRPr lang="it-IT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100000">
              <a:schemeClr val="accent6">
                <a:lumMod val="20000"/>
                <a:lumOff val="80000"/>
              </a:schemeClr>
            </a:gs>
          </a:gsLst>
          <a:lin ang="5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>
                <a:solidFill>
                  <a:schemeClr val="bg1"/>
                </a:solidFill>
              </a:rPr>
              <a:t>Due tipi particolari di deriva genetica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338763" cy="2819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FF00"/>
                </a:solidFill>
              </a:rPr>
              <a:t>Bottleneck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>
                <a:solidFill>
                  <a:srgbClr val="FFFF00"/>
                </a:solidFill>
              </a:rPr>
              <a:t>Effetto del fondatore</a:t>
            </a:r>
            <a:endParaRPr lang="en-US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295400" y="4191000"/>
            <a:ext cx="2971800" cy="205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it-IT" sz="1800">
              <a:latin typeface="Arial" pitchFamily="-105" charset="0"/>
            </a:endParaRPr>
          </a:p>
        </p:txBody>
      </p:sp>
      <p:sp>
        <p:nvSpPr>
          <p:cNvPr id="39941" name="Oval 5"/>
          <p:cNvSpPr>
            <a:spLocks noChangeArrowheads="1"/>
          </p:cNvSpPr>
          <p:nvPr/>
        </p:nvSpPr>
        <p:spPr bwMode="auto">
          <a:xfrm>
            <a:off x="6248400" y="4114800"/>
            <a:ext cx="1752600" cy="1447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 flipV="1">
            <a:off x="3886200" y="4495800"/>
            <a:ext cx="2209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43" name="Oval 7"/>
          <p:cNvSpPr>
            <a:spLocks noChangeArrowheads="1"/>
          </p:cNvSpPr>
          <p:nvPr/>
        </p:nvSpPr>
        <p:spPr bwMode="auto">
          <a:xfrm>
            <a:off x="3048000" y="1600200"/>
            <a:ext cx="1981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44" name="Oval 8"/>
          <p:cNvSpPr>
            <a:spLocks noChangeArrowheads="1"/>
          </p:cNvSpPr>
          <p:nvPr/>
        </p:nvSpPr>
        <p:spPr bwMode="auto">
          <a:xfrm>
            <a:off x="6934200" y="1600200"/>
            <a:ext cx="1981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45" name="Oval 9"/>
          <p:cNvSpPr>
            <a:spLocks noChangeArrowheads="1"/>
          </p:cNvSpPr>
          <p:nvPr/>
        </p:nvSpPr>
        <p:spPr bwMode="auto">
          <a:xfrm>
            <a:off x="5638800" y="2438400"/>
            <a:ext cx="9144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46" name="AutoShape 10"/>
          <p:cNvSpPr>
            <a:spLocks noChangeArrowheads="1"/>
          </p:cNvSpPr>
          <p:nvPr/>
        </p:nvSpPr>
        <p:spPr bwMode="auto">
          <a:xfrm>
            <a:off x="1447800" y="4495800"/>
            <a:ext cx="457200" cy="381000"/>
          </a:xfrm>
          <a:prstGeom prst="irregularSeal2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47" name="AutoShape 11"/>
          <p:cNvSpPr>
            <a:spLocks noChangeArrowheads="1"/>
          </p:cNvSpPr>
          <p:nvPr/>
        </p:nvSpPr>
        <p:spPr bwMode="auto">
          <a:xfrm>
            <a:off x="1447800" y="5181600"/>
            <a:ext cx="457200" cy="381000"/>
          </a:xfrm>
          <a:prstGeom prst="irregularSeal2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48" name="AutoShape 12"/>
          <p:cNvSpPr>
            <a:spLocks noChangeArrowheads="1"/>
          </p:cNvSpPr>
          <p:nvPr/>
        </p:nvSpPr>
        <p:spPr bwMode="auto">
          <a:xfrm>
            <a:off x="2133600" y="4495800"/>
            <a:ext cx="457200" cy="381000"/>
          </a:xfrm>
          <a:prstGeom prst="irregularSeal2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49" name="AutoShape 13"/>
          <p:cNvSpPr>
            <a:spLocks noChangeArrowheads="1"/>
          </p:cNvSpPr>
          <p:nvPr/>
        </p:nvSpPr>
        <p:spPr bwMode="auto">
          <a:xfrm>
            <a:off x="2590800" y="5029200"/>
            <a:ext cx="457200" cy="381000"/>
          </a:xfrm>
          <a:prstGeom prst="irregularSeal2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50" name="AutoShape 14"/>
          <p:cNvSpPr>
            <a:spLocks noChangeArrowheads="1"/>
          </p:cNvSpPr>
          <p:nvPr/>
        </p:nvSpPr>
        <p:spPr bwMode="auto">
          <a:xfrm>
            <a:off x="3048000" y="5334000"/>
            <a:ext cx="457200" cy="381000"/>
          </a:xfrm>
          <a:prstGeom prst="irregularSeal2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51" name="AutoShape 15"/>
          <p:cNvSpPr>
            <a:spLocks noChangeArrowheads="1"/>
          </p:cNvSpPr>
          <p:nvPr/>
        </p:nvSpPr>
        <p:spPr bwMode="auto">
          <a:xfrm>
            <a:off x="3124200" y="4343400"/>
            <a:ext cx="457200" cy="381000"/>
          </a:xfrm>
          <a:prstGeom prst="irregularSeal2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52" name="AutoShape 16"/>
          <p:cNvSpPr>
            <a:spLocks noChangeArrowheads="1"/>
          </p:cNvSpPr>
          <p:nvPr/>
        </p:nvSpPr>
        <p:spPr bwMode="auto">
          <a:xfrm>
            <a:off x="6629400" y="4343400"/>
            <a:ext cx="457200" cy="381000"/>
          </a:xfrm>
          <a:prstGeom prst="irregularSeal2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53" name="AutoShape 17"/>
          <p:cNvSpPr>
            <a:spLocks noChangeArrowheads="1"/>
          </p:cNvSpPr>
          <p:nvPr/>
        </p:nvSpPr>
        <p:spPr bwMode="auto">
          <a:xfrm>
            <a:off x="3352800" y="4724400"/>
            <a:ext cx="457200" cy="381000"/>
          </a:xfrm>
          <a:prstGeom prst="irregularSeal2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54" name="AutoShape 18"/>
          <p:cNvSpPr>
            <a:spLocks noChangeArrowheads="1"/>
          </p:cNvSpPr>
          <p:nvPr/>
        </p:nvSpPr>
        <p:spPr bwMode="auto">
          <a:xfrm>
            <a:off x="2590800" y="5638800"/>
            <a:ext cx="457200" cy="381000"/>
          </a:xfrm>
          <a:prstGeom prst="irregularSeal2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55" name="AutoShape 19"/>
          <p:cNvSpPr>
            <a:spLocks noChangeArrowheads="1"/>
          </p:cNvSpPr>
          <p:nvPr/>
        </p:nvSpPr>
        <p:spPr bwMode="auto">
          <a:xfrm>
            <a:off x="7239000" y="4572000"/>
            <a:ext cx="457200" cy="381000"/>
          </a:xfrm>
          <a:prstGeom prst="irregularSeal2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56" name="AutoShape 20"/>
          <p:cNvSpPr>
            <a:spLocks noChangeArrowheads="1"/>
          </p:cNvSpPr>
          <p:nvPr/>
        </p:nvSpPr>
        <p:spPr bwMode="auto">
          <a:xfrm>
            <a:off x="1447800" y="5638800"/>
            <a:ext cx="457200" cy="381000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57" name="AutoShape 21"/>
          <p:cNvSpPr>
            <a:spLocks noChangeArrowheads="1"/>
          </p:cNvSpPr>
          <p:nvPr/>
        </p:nvSpPr>
        <p:spPr bwMode="auto">
          <a:xfrm>
            <a:off x="2133600" y="5486400"/>
            <a:ext cx="457200" cy="381000"/>
          </a:xfrm>
          <a:prstGeom prst="irregularSeal2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58" name="AutoShape 22"/>
          <p:cNvSpPr>
            <a:spLocks noChangeArrowheads="1"/>
          </p:cNvSpPr>
          <p:nvPr/>
        </p:nvSpPr>
        <p:spPr bwMode="auto">
          <a:xfrm>
            <a:off x="3124200" y="5791200"/>
            <a:ext cx="457200" cy="381000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59" name="AutoShape 23"/>
          <p:cNvSpPr>
            <a:spLocks noChangeArrowheads="1"/>
          </p:cNvSpPr>
          <p:nvPr/>
        </p:nvSpPr>
        <p:spPr bwMode="auto">
          <a:xfrm>
            <a:off x="2057400" y="5029200"/>
            <a:ext cx="457200" cy="381000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60" name="AutoShape 24"/>
          <p:cNvSpPr>
            <a:spLocks noChangeArrowheads="1"/>
          </p:cNvSpPr>
          <p:nvPr/>
        </p:nvSpPr>
        <p:spPr bwMode="auto">
          <a:xfrm>
            <a:off x="3581400" y="5105400"/>
            <a:ext cx="457200" cy="381000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61" name="AutoShape 25"/>
          <p:cNvSpPr>
            <a:spLocks noChangeArrowheads="1"/>
          </p:cNvSpPr>
          <p:nvPr/>
        </p:nvSpPr>
        <p:spPr bwMode="auto">
          <a:xfrm>
            <a:off x="3733800" y="5638800"/>
            <a:ext cx="457200" cy="381000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62" name="AutoShape 26"/>
          <p:cNvSpPr>
            <a:spLocks noChangeArrowheads="1"/>
          </p:cNvSpPr>
          <p:nvPr/>
        </p:nvSpPr>
        <p:spPr bwMode="auto">
          <a:xfrm>
            <a:off x="6629400" y="4800600"/>
            <a:ext cx="457200" cy="381000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63" name="AutoShape 27"/>
          <p:cNvSpPr>
            <a:spLocks noChangeArrowheads="1"/>
          </p:cNvSpPr>
          <p:nvPr/>
        </p:nvSpPr>
        <p:spPr bwMode="auto">
          <a:xfrm>
            <a:off x="1676400" y="4724400"/>
            <a:ext cx="457200" cy="381000"/>
          </a:xfrm>
          <a:prstGeom prst="irregularSeal2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64" name="AutoShape 28"/>
          <p:cNvSpPr>
            <a:spLocks noChangeArrowheads="1"/>
          </p:cNvSpPr>
          <p:nvPr/>
        </p:nvSpPr>
        <p:spPr bwMode="auto">
          <a:xfrm>
            <a:off x="2971800" y="4724400"/>
            <a:ext cx="457200" cy="381000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65" name="AutoShape 29"/>
          <p:cNvSpPr>
            <a:spLocks noChangeArrowheads="1"/>
          </p:cNvSpPr>
          <p:nvPr/>
        </p:nvSpPr>
        <p:spPr bwMode="auto">
          <a:xfrm>
            <a:off x="2667000" y="4267200"/>
            <a:ext cx="457200" cy="381000"/>
          </a:xfrm>
          <a:prstGeom prst="irregularSeal2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66" name="AutoShape 30"/>
          <p:cNvSpPr>
            <a:spLocks noChangeArrowheads="1"/>
          </p:cNvSpPr>
          <p:nvPr/>
        </p:nvSpPr>
        <p:spPr bwMode="auto">
          <a:xfrm>
            <a:off x="3505200" y="2133600"/>
            <a:ext cx="457200" cy="381000"/>
          </a:xfrm>
          <a:prstGeom prst="irregularSeal2">
            <a:avLst/>
          </a:prstGeom>
          <a:solidFill>
            <a:srgbClr val="006600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67" name="AutoShape 31"/>
          <p:cNvSpPr>
            <a:spLocks noChangeArrowheads="1"/>
          </p:cNvSpPr>
          <p:nvPr/>
        </p:nvSpPr>
        <p:spPr bwMode="auto">
          <a:xfrm>
            <a:off x="4343400" y="1905000"/>
            <a:ext cx="457200" cy="381000"/>
          </a:xfrm>
          <a:prstGeom prst="irregularSeal2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68" name="AutoShape 32"/>
          <p:cNvSpPr>
            <a:spLocks noChangeArrowheads="1"/>
          </p:cNvSpPr>
          <p:nvPr/>
        </p:nvSpPr>
        <p:spPr bwMode="auto">
          <a:xfrm>
            <a:off x="3352800" y="1828800"/>
            <a:ext cx="457200" cy="381000"/>
          </a:xfrm>
          <a:prstGeom prst="irregularSeal2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69" name="AutoShape 33"/>
          <p:cNvSpPr>
            <a:spLocks noChangeArrowheads="1"/>
          </p:cNvSpPr>
          <p:nvPr/>
        </p:nvSpPr>
        <p:spPr bwMode="auto">
          <a:xfrm>
            <a:off x="3581400" y="2438400"/>
            <a:ext cx="457200" cy="381000"/>
          </a:xfrm>
          <a:prstGeom prst="irregularSeal2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70" name="AutoShape 34"/>
          <p:cNvSpPr>
            <a:spLocks noChangeArrowheads="1"/>
          </p:cNvSpPr>
          <p:nvPr/>
        </p:nvSpPr>
        <p:spPr bwMode="auto">
          <a:xfrm>
            <a:off x="4038600" y="2743200"/>
            <a:ext cx="457200" cy="381000"/>
          </a:xfrm>
          <a:prstGeom prst="irregularSeal2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71" name="AutoShape 35"/>
          <p:cNvSpPr>
            <a:spLocks noChangeArrowheads="1"/>
          </p:cNvSpPr>
          <p:nvPr/>
        </p:nvSpPr>
        <p:spPr bwMode="auto">
          <a:xfrm>
            <a:off x="4114800" y="1752600"/>
            <a:ext cx="457200" cy="381000"/>
          </a:xfrm>
          <a:prstGeom prst="irregularSeal2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72" name="AutoShape 36"/>
          <p:cNvSpPr>
            <a:spLocks noChangeArrowheads="1"/>
          </p:cNvSpPr>
          <p:nvPr/>
        </p:nvSpPr>
        <p:spPr bwMode="auto">
          <a:xfrm>
            <a:off x="4419600" y="2209800"/>
            <a:ext cx="457200" cy="381000"/>
          </a:xfrm>
          <a:prstGeom prst="irregularSeal2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73" name="AutoShape 37"/>
          <p:cNvSpPr>
            <a:spLocks noChangeArrowheads="1"/>
          </p:cNvSpPr>
          <p:nvPr/>
        </p:nvSpPr>
        <p:spPr bwMode="auto">
          <a:xfrm>
            <a:off x="3581400" y="2743200"/>
            <a:ext cx="457200" cy="381000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74" name="AutoShape 38"/>
          <p:cNvSpPr>
            <a:spLocks noChangeArrowheads="1"/>
          </p:cNvSpPr>
          <p:nvPr/>
        </p:nvSpPr>
        <p:spPr bwMode="auto">
          <a:xfrm>
            <a:off x="3200400" y="2438400"/>
            <a:ext cx="457200" cy="381000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75" name="AutoShape 39"/>
          <p:cNvSpPr>
            <a:spLocks noChangeArrowheads="1"/>
          </p:cNvSpPr>
          <p:nvPr/>
        </p:nvSpPr>
        <p:spPr bwMode="auto">
          <a:xfrm>
            <a:off x="4419600" y="2514600"/>
            <a:ext cx="457200" cy="381000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76" name="AutoShape 40"/>
          <p:cNvSpPr>
            <a:spLocks noChangeArrowheads="1"/>
          </p:cNvSpPr>
          <p:nvPr/>
        </p:nvSpPr>
        <p:spPr bwMode="auto">
          <a:xfrm>
            <a:off x="5715000" y="2514600"/>
            <a:ext cx="457200" cy="381000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77" name="AutoShape 41"/>
          <p:cNvSpPr>
            <a:spLocks noChangeArrowheads="1"/>
          </p:cNvSpPr>
          <p:nvPr/>
        </p:nvSpPr>
        <p:spPr bwMode="auto">
          <a:xfrm>
            <a:off x="3962400" y="2133600"/>
            <a:ext cx="457200" cy="381000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78" name="AutoShape 42"/>
          <p:cNvSpPr>
            <a:spLocks noChangeArrowheads="1"/>
          </p:cNvSpPr>
          <p:nvPr/>
        </p:nvSpPr>
        <p:spPr bwMode="auto">
          <a:xfrm>
            <a:off x="3657600" y="1676400"/>
            <a:ext cx="457200" cy="381000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79" name="AutoShape 43"/>
          <p:cNvSpPr>
            <a:spLocks noChangeArrowheads="1"/>
          </p:cNvSpPr>
          <p:nvPr/>
        </p:nvSpPr>
        <p:spPr bwMode="auto">
          <a:xfrm>
            <a:off x="5867400" y="2819400"/>
            <a:ext cx="457200" cy="381000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80" name="AutoShape 44"/>
          <p:cNvSpPr>
            <a:spLocks noChangeArrowheads="1"/>
          </p:cNvSpPr>
          <p:nvPr/>
        </p:nvSpPr>
        <p:spPr bwMode="auto">
          <a:xfrm>
            <a:off x="3124200" y="2209800"/>
            <a:ext cx="457200" cy="381000"/>
          </a:xfrm>
          <a:prstGeom prst="irregularSeal2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81" name="AutoShape 45"/>
          <p:cNvSpPr>
            <a:spLocks noChangeArrowheads="1"/>
          </p:cNvSpPr>
          <p:nvPr/>
        </p:nvSpPr>
        <p:spPr bwMode="auto">
          <a:xfrm>
            <a:off x="4038600" y="2438400"/>
            <a:ext cx="457200" cy="381000"/>
          </a:xfrm>
          <a:prstGeom prst="irregularSeal2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82" name="AutoShape 46"/>
          <p:cNvSpPr>
            <a:spLocks noChangeArrowheads="1"/>
          </p:cNvSpPr>
          <p:nvPr/>
        </p:nvSpPr>
        <p:spPr bwMode="auto">
          <a:xfrm>
            <a:off x="5943600" y="2590800"/>
            <a:ext cx="457200" cy="381000"/>
          </a:xfrm>
          <a:prstGeom prst="irregularSeal2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83" name="AutoShape 47"/>
          <p:cNvSpPr>
            <a:spLocks noChangeArrowheads="1"/>
          </p:cNvSpPr>
          <p:nvPr/>
        </p:nvSpPr>
        <p:spPr bwMode="auto">
          <a:xfrm>
            <a:off x="7315200" y="1828800"/>
            <a:ext cx="457200" cy="381000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84" name="AutoShape 48"/>
          <p:cNvSpPr>
            <a:spLocks noChangeArrowheads="1"/>
          </p:cNvSpPr>
          <p:nvPr/>
        </p:nvSpPr>
        <p:spPr bwMode="auto">
          <a:xfrm>
            <a:off x="7162800" y="2209800"/>
            <a:ext cx="457200" cy="381000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85" name="AutoShape 49"/>
          <p:cNvSpPr>
            <a:spLocks noChangeArrowheads="1"/>
          </p:cNvSpPr>
          <p:nvPr/>
        </p:nvSpPr>
        <p:spPr bwMode="auto">
          <a:xfrm>
            <a:off x="7848600" y="1752600"/>
            <a:ext cx="457200" cy="381000"/>
          </a:xfrm>
          <a:prstGeom prst="irregularSeal2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86" name="AutoShape 50"/>
          <p:cNvSpPr>
            <a:spLocks noChangeArrowheads="1"/>
          </p:cNvSpPr>
          <p:nvPr/>
        </p:nvSpPr>
        <p:spPr bwMode="auto">
          <a:xfrm>
            <a:off x="8077200" y="2667000"/>
            <a:ext cx="457200" cy="381000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87" name="AutoShape 51"/>
          <p:cNvSpPr>
            <a:spLocks noChangeArrowheads="1"/>
          </p:cNvSpPr>
          <p:nvPr/>
        </p:nvSpPr>
        <p:spPr bwMode="auto">
          <a:xfrm>
            <a:off x="7315200" y="2362200"/>
            <a:ext cx="457200" cy="381000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88" name="AutoShape 52"/>
          <p:cNvSpPr>
            <a:spLocks noChangeArrowheads="1"/>
          </p:cNvSpPr>
          <p:nvPr/>
        </p:nvSpPr>
        <p:spPr bwMode="auto">
          <a:xfrm>
            <a:off x="7543800" y="2209800"/>
            <a:ext cx="457200" cy="381000"/>
          </a:xfrm>
          <a:prstGeom prst="irregularSeal2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89" name="AutoShape 53"/>
          <p:cNvSpPr>
            <a:spLocks noChangeArrowheads="1"/>
          </p:cNvSpPr>
          <p:nvPr/>
        </p:nvSpPr>
        <p:spPr bwMode="auto">
          <a:xfrm>
            <a:off x="8305800" y="1981200"/>
            <a:ext cx="457200" cy="381000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90" name="AutoShape 54"/>
          <p:cNvSpPr>
            <a:spLocks noChangeArrowheads="1"/>
          </p:cNvSpPr>
          <p:nvPr/>
        </p:nvSpPr>
        <p:spPr bwMode="auto">
          <a:xfrm>
            <a:off x="7543800" y="2667000"/>
            <a:ext cx="457200" cy="381000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91" name="AutoShape 55"/>
          <p:cNvSpPr>
            <a:spLocks noChangeArrowheads="1"/>
          </p:cNvSpPr>
          <p:nvPr/>
        </p:nvSpPr>
        <p:spPr bwMode="auto">
          <a:xfrm>
            <a:off x="8382000" y="2286000"/>
            <a:ext cx="457200" cy="381000"/>
          </a:xfrm>
          <a:prstGeom prst="irregularSeal2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92" name="AutoShape 56"/>
          <p:cNvSpPr>
            <a:spLocks noChangeArrowheads="1"/>
          </p:cNvSpPr>
          <p:nvPr/>
        </p:nvSpPr>
        <p:spPr bwMode="auto">
          <a:xfrm>
            <a:off x="7848600" y="2286000"/>
            <a:ext cx="457200" cy="381000"/>
          </a:xfrm>
          <a:prstGeom prst="irregularSeal2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93" name="Line 57"/>
          <p:cNvSpPr>
            <a:spLocks noChangeShapeType="1"/>
          </p:cNvSpPr>
          <p:nvPr/>
        </p:nvSpPr>
        <p:spPr bwMode="auto">
          <a:xfrm>
            <a:off x="5029200" y="2895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94" name="Line 58"/>
          <p:cNvSpPr>
            <a:spLocks noChangeShapeType="1"/>
          </p:cNvSpPr>
          <p:nvPr/>
        </p:nvSpPr>
        <p:spPr bwMode="auto">
          <a:xfrm flipV="1">
            <a:off x="6629400" y="27432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100000">
              <a:schemeClr val="accent6">
                <a:lumMod val="20000"/>
                <a:lumOff val="80000"/>
              </a:schemeClr>
            </a:gs>
          </a:gsLst>
          <a:lin ang="5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2900" y="228600"/>
            <a:ext cx="8458200" cy="2695575"/>
          </a:xfrm>
          <a:noFill/>
        </p:spPr>
        <p:txBody>
          <a:bodyPr/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sz="2400" dirty="0">
                <a:solidFill>
                  <a:schemeClr val="bg1"/>
                </a:solidFill>
              </a:rPr>
              <a:t>Si ha un </a:t>
            </a:r>
            <a:r>
              <a:rPr lang="en-US" sz="2400" dirty="0" err="1">
                <a:solidFill>
                  <a:schemeClr val="bg1"/>
                </a:solidFill>
              </a:rPr>
              <a:t>collo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bottiglia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quando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numero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individui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popolazione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incontro</a:t>
            </a:r>
            <a:r>
              <a:rPr lang="en-US" sz="2400" dirty="0">
                <a:solidFill>
                  <a:schemeClr val="bg1"/>
                </a:solidFill>
              </a:rPr>
              <a:t> ad </a:t>
            </a:r>
            <a:r>
              <a:rPr lang="en-US" sz="2400" dirty="0" err="1">
                <a:solidFill>
                  <a:schemeClr val="bg1"/>
                </a:solidFill>
              </a:rPr>
              <a:t>una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improvvisa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drastica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riduzione</a:t>
            </a:r>
            <a:endParaRPr lang="en-US" sz="2400" dirty="0">
              <a:solidFill>
                <a:schemeClr val="bg1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sz="2400" dirty="0">
                <a:solidFill>
                  <a:schemeClr val="bg1"/>
                </a:solidFill>
              </a:rPr>
              <a:t>Si ha un </a:t>
            </a:r>
            <a:r>
              <a:rPr lang="en-US" sz="2400" dirty="0" err="1">
                <a:solidFill>
                  <a:schemeClr val="bg1"/>
                </a:solidFill>
              </a:rPr>
              <a:t>effetto</a:t>
            </a:r>
            <a:r>
              <a:rPr lang="en-US" sz="2400" dirty="0">
                <a:solidFill>
                  <a:schemeClr val="bg1"/>
                </a:solidFill>
              </a:rPr>
              <a:t> del </a:t>
            </a:r>
            <a:r>
              <a:rPr lang="en-US" sz="2400" dirty="0" err="1">
                <a:solidFill>
                  <a:schemeClr val="bg1"/>
                </a:solidFill>
              </a:rPr>
              <a:t>fondatore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quando</a:t>
            </a:r>
            <a:r>
              <a:rPr lang="en-US" sz="2400" dirty="0">
                <a:solidFill>
                  <a:schemeClr val="bg1"/>
                </a:solidFill>
              </a:rPr>
              <a:t> un  </a:t>
            </a:r>
            <a:r>
              <a:rPr lang="en-US" sz="2400" dirty="0" err="1">
                <a:solidFill>
                  <a:schemeClr val="bg1"/>
                </a:solidFill>
              </a:rPr>
              <a:t>numero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limitato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individui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appartenenti</a:t>
            </a:r>
            <a:r>
              <a:rPr lang="en-US" sz="2400" dirty="0">
                <a:solidFill>
                  <a:schemeClr val="bg1"/>
                </a:solidFill>
              </a:rPr>
              <a:t> ad </a:t>
            </a:r>
            <a:r>
              <a:rPr lang="en-US" sz="2400" dirty="0" err="1">
                <a:solidFill>
                  <a:schemeClr val="bg1"/>
                </a:solidFill>
              </a:rPr>
              <a:t>una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popolazione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fonda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nuova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comunità</a:t>
            </a:r>
            <a:r>
              <a:rPr lang="en-US" sz="2400" dirty="0">
                <a:solidFill>
                  <a:schemeClr val="bg1"/>
                </a:solidFill>
              </a:rPr>
              <a:t> in </a:t>
            </a:r>
            <a:r>
              <a:rPr lang="en-US" sz="2400" dirty="0" err="1">
                <a:solidFill>
                  <a:schemeClr val="bg1"/>
                </a:solidFill>
              </a:rPr>
              <a:t>una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diversa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località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0963" name="Picture 8" descr="http://legacy.hopkinsville.kctcs.edu/sitecore/instructors/Jason-Arnold/VLI/Module%203/Module3Evolution/f15-08_bottleneck_effec_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924175"/>
            <a:ext cx="52451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CasellaDiTesto 1"/>
          <p:cNvSpPr txBox="1">
            <a:spLocks noChangeArrowheads="1"/>
          </p:cNvSpPr>
          <p:nvPr/>
        </p:nvSpPr>
        <p:spPr bwMode="auto">
          <a:xfrm>
            <a:off x="5508625" y="2852738"/>
            <a:ext cx="363537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In </a:t>
            </a:r>
            <a:r>
              <a:rPr lang="en-US" i="1" dirty="0" err="1">
                <a:solidFill>
                  <a:schemeClr val="bg1"/>
                </a:solidFill>
              </a:rPr>
              <a:t>entrambi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i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casi</a:t>
            </a:r>
            <a:r>
              <a:rPr lang="en-US" i="1" dirty="0">
                <a:solidFill>
                  <a:schemeClr val="bg1"/>
                </a:solidFill>
              </a:rPr>
              <a:t>, </a:t>
            </a:r>
            <a:r>
              <a:rPr lang="en-US" i="1" dirty="0" err="1">
                <a:solidFill>
                  <a:schemeClr val="bg1"/>
                </a:solidFill>
              </a:rPr>
              <a:t>gli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effetti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della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deriva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genetica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vengono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amplificati</a:t>
            </a:r>
            <a:r>
              <a:rPr lang="en-US" i="1" dirty="0">
                <a:solidFill>
                  <a:schemeClr val="bg1"/>
                </a:solidFill>
              </a:rPr>
              <a:t>. </a:t>
            </a:r>
            <a:r>
              <a:rPr lang="en-US" i="1" dirty="0" err="1">
                <a:solidFill>
                  <a:schemeClr val="bg1"/>
                </a:solidFill>
              </a:rPr>
              <a:t>Alcuni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alleli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possono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essere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sovrarappresentati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ed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altri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sottorappresentati</a:t>
            </a:r>
            <a:r>
              <a:rPr lang="en-US" i="1" dirty="0">
                <a:solidFill>
                  <a:schemeClr val="bg1"/>
                </a:solidFill>
              </a:rPr>
              <a:t> (</a:t>
            </a:r>
            <a:r>
              <a:rPr lang="en-US" i="1" dirty="0" err="1">
                <a:solidFill>
                  <a:schemeClr val="bg1"/>
                </a:solidFill>
              </a:rPr>
              <a:t>o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assenti</a:t>
            </a:r>
            <a:r>
              <a:rPr lang="en-US" i="1" dirty="0">
                <a:solidFill>
                  <a:schemeClr val="bg1"/>
                </a:solidFill>
              </a:rPr>
              <a:t> del </a:t>
            </a:r>
            <a:r>
              <a:rPr lang="en-US" i="1" dirty="0" err="1">
                <a:solidFill>
                  <a:schemeClr val="bg1"/>
                </a:solidFill>
              </a:rPr>
              <a:t>tutto</a:t>
            </a:r>
            <a:r>
              <a:rPr lang="en-US" i="1" dirty="0">
                <a:solidFill>
                  <a:schemeClr val="bg1"/>
                </a:solidFill>
              </a:rPr>
              <a:t>) </a:t>
            </a:r>
            <a:r>
              <a:rPr lang="en-US" i="1" dirty="0" err="1">
                <a:solidFill>
                  <a:schemeClr val="bg1"/>
                </a:solidFill>
              </a:rPr>
              <a:t>rispetto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alla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popolazione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originaria</a:t>
            </a:r>
            <a:r>
              <a:rPr lang="en-US" i="1" dirty="0">
                <a:solidFill>
                  <a:schemeClr val="bg1"/>
                </a:solidFill>
              </a:rPr>
              <a:t>. </a:t>
            </a:r>
          </a:p>
          <a:p>
            <a:r>
              <a:rPr lang="en-US" sz="2400" i="1" dirty="0" err="1">
                <a:solidFill>
                  <a:srgbClr val="FFFF00"/>
                </a:solidFill>
              </a:rPr>
              <a:t>Alcuni</a:t>
            </a:r>
            <a:r>
              <a:rPr lang="en-US" sz="2400" i="1" dirty="0">
                <a:solidFill>
                  <a:srgbClr val="FFFF00"/>
                </a:solidFill>
              </a:rPr>
              <a:t> </a:t>
            </a:r>
            <a:r>
              <a:rPr lang="en-US" sz="2400" i="1" dirty="0" err="1">
                <a:solidFill>
                  <a:srgbClr val="FFFF00"/>
                </a:solidFill>
              </a:rPr>
              <a:t>alleli</a:t>
            </a:r>
            <a:r>
              <a:rPr lang="en-US" sz="2400" i="1" dirty="0">
                <a:solidFill>
                  <a:srgbClr val="FFFF00"/>
                </a:solidFill>
              </a:rPr>
              <a:t> </a:t>
            </a:r>
            <a:r>
              <a:rPr lang="en-US" sz="2400" i="1" dirty="0" err="1">
                <a:solidFill>
                  <a:srgbClr val="FFFF00"/>
                </a:solidFill>
              </a:rPr>
              <a:t>rari</a:t>
            </a:r>
            <a:r>
              <a:rPr lang="en-US" sz="2400" i="1" dirty="0">
                <a:solidFill>
                  <a:srgbClr val="FFFF00"/>
                </a:solidFill>
              </a:rPr>
              <a:t> </a:t>
            </a:r>
            <a:r>
              <a:rPr lang="en-US" sz="2400" i="1" dirty="0" err="1">
                <a:solidFill>
                  <a:srgbClr val="FFFF00"/>
                </a:solidFill>
              </a:rPr>
              <a:t>che</a:t>
            </a:r>
            <a:r>
              <a:rPr lang="en-US" sz="2400" i="1" dirty="0">
                <a:solidFill>
                  <a:srgbClr val="FFFF00"/>
                </a:solidFill>
              </a:rPr>
              <a:t> </a:t>
            </a:r>
            <a:r>
              <a:rPr lang="en-US" sz="2400" i="1" dirty="0" err="1">
                <a:solidFill>
                  <a:srgbClr val="FFFF00"/>
                </a:solidFill>
              </a:rPr>
              <a:t>determinano</a:t>
            </a:r>
            <a:r>
              <a:rPr lang="en-US" sz="2400" i="1" dirty="0">
                <a:solidFill>
                  <a:srgbClr val="FFFF00"/>
                </a:solidFill>
              </a:rPr>
              <a:t> </a:t>
            </a:r>
            <a:r>
              <a:rPr lang="en-US" sz="2400" i="1" dirty="0" err="1">
                <a:solidFill>
                  <a:srgbClr val="FFFF00"/>
                </a:solidFill>
              </a:rPr>
              <a:t>malattie</a:t>
            </a:r>
            <a:r>
              <a:rPr lang="en-US" sz="2400" i="1" dirty="0">
                <a:solidFill>
                  <a:srgbClr val="FFFF00"/>
                </a:solidFill>
              </a:rPr>
              <a:t> </a:t>
            </a:r>
            <a:r>
              <a:rPr lang="en-US" sz="2400" i="1" dirty="0" err="1">
                <a:solidFill>
                  <a:srgbClr val="FFFF00"/>
                </a:solidFill>
              </a:rPr>
              <a:t>possono</a:t>
            </a:r>
            <a:r>
              <a:rPr lang="en-US" sz="2400" i="1" dirty="0">
                <a:solidFill>
                  <a:srgbClr val="FFFF00"/>
                </a:solidFill>
              </a:rPr>
              <a:t> </a:t>
            </a:r>
            <a:r>
              <a:rPr lang="en-US" sz="2400" i="1" dirty="0" err="1">
                <a:solidFill>
                  <a:srgbClr val="FFFF00"/>
                </a:solidFill>
              </a:rPr>
              <a:t>divenire</a:t>
            </a:r>
            <a:r>
              <a:rPr lang="en-US" sz="2400" i="1" dirty="0">
                <a:solidFill>
                  <a:srgbClr val="FFFF00"/>
                </a:solidFill>
              </a:rPr>
              <a:t> </a:t>
            </a:r>
            <a:r>
              <a:rPr lang="en-US" sz="2400" i="1" dirty="0" err="1">
                <a:solidFill>
                  <a:srgbClr val="FFFF00"/>
                </a:solidFill>
              </a:rPr>
              <a:t>relativamente</a:t>
            </a:r>
            <a:r>
              <a:rPr lang="en-US" sz="2400" i="1" dirty="0">
                <a:solidFill>
                  <a:srgbClr val="FFFF00"/>
                </a:solidFill>
              </a:rPr>
              <a:t> </a:t>
            </a:r>
            <a:r>
              <a:rPr lang="en-US" sz="2400" i="1" dirty="0" err="1">
                <a:solidFill>
                  <a:srgbClr val="FFFF00"/>
                </a:solidFill>
              </a:rPr>
              <a:t>frequenti</a:t>
            </a:r>
            <a:r>
              <a:rPr lang="en-US" sz="2400" i="1" dirty="0">
                <a:solidFill>
                  <a:srgbClr val="FFFF00"/>
                </a:solidFill>
              </a:rPr>
              <a:t>. </a:t>
            </a:r>
            <a:endParaRPr lang="it-IT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100000">
              <a:schemeClr val="accent6">
                <a:lumMod val="20000"/>
                <a:lumOff val="80000"/>
              </a:schemeClr>
            </a:gs>
          </a:gsLst>
          <a:lin ang="5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2924175"/>
          </a:xfrm>
          <a:noFill/>
        </p:spPr>
        <p:txBody>
          <a:bodyPr/>
          <a:lstStyle/>
          <a:p>
            <a:pPr marL="0" indent="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Popolazioni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che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siano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andate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incontro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a bottleneck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o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founder effect (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e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che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siano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rimaste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geneticamente</a:t>
            </a:r>
            <a:r>
              <a:rPr lang="en-US" sz="2400" dirty="0">
                <a:solidFill>
                  <a:srgbClr val="FFFF00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isolate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) </a:t>
            </a:r>
            <a:r>
              <a:rPr lang="en-US" sz="2400" dirty="0" err="1">
                <a:solidFill>
                  <a:srgbClr val="FFFF00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possono</a:t>
            </a:r>
            <a:r>
              <a:rPr lang="en-US" sz="2400" dirty="0">
                <a:solidFill>
                  <a:srgbClr val="FFFF00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presentare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una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elevata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incidenza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di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malattie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altrimenti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meno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comuni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. In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questi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casi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, lo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spettro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mutazionale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è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caratterizzato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da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una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ridotta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eterogeneità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allelica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(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meno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alleli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che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determinano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la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malattia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,  ma con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una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più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elevata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frequenza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nella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popolazione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). </a:t>
            </a:r>
          </a:p>
        </p:txBody>
      </p:sp>
      <p:pic>
        <p:nvPicPr>
          <p:cNvPr id="4198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2829" y="4417960"/>
            <a:ext cx="4157662" cy="2405062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</p:spPr>
      </p:pic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7563"/>
            <a:ext cx="5019675" cy="2286000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</p:spPr>
      </p:pic>
      <p:pic>
        <p:nvPicPr>
          <p:cNvPr id="4198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019800"/>
            <a:ext cx="5010150" cy="838200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</p:spPr>
      </p:pic>
      <p:sp>
        <p:nvSpPr>
          <p:cNvPr id="41990" name="CasellaDiTesto 1"/>
          <p:cNvSpPr txBox="1">
            <a:spLocks noChangeArrowheads="1"/>
          </p:cNvSpPr>
          <p:nvPr/>
        </p:nvSpPr>
        <p:spPr bwMode="auto">
          <a:xfrm>
            <a:off x="0" y="2348880"/>
            <a:ext cx="478802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i="1" dirty="0" err="1">
                <a:solidFill>
                  <a:schemeClr val="bg1"/>
                </a:solidFill>
                <a:ea typeface="Times New Roman" pitchFamily="-105" charset="0"/>
                <a:cs typeface="Times New Roman" pitchFamily="-105" charset="0"/>
              </a:rPr>
              <a:t>Es</a:t>
            </a:r>
            <a:r>
              <a:rPr lang="en-US" i="1" dirty="0">
                <a:solidFill>
                  <a:schemeClr val="bg1"/>
                </a:solidFill>
                <a:ea typeface="Times New Roman" pitchFamily="-105" charset="0"/>
                <a:cs typeface="Times New Roman" pitchFamily="-105" charset="0"/>
              </a:rPr>
              <a:t>: Carcinoma </a:t>
            </a:r>
            <a:r>
              <a:rPr lang="en-US" i="1" dirty="0" err="1">
                <a:solidFill>
                  <a:schemeClr val="bg1"/>
                </a:solidFill>
                <a:ea typeface="Times New Roman" pitchFamily="-105" charset="0"/>
                <a:cs typeface="Times New Roman" pitchFamily="-105" charset="0"/>
              </a:rPr>
              <a:t>della</a:t>
            </a:r>
            <a:r>
              <a:rPr lang="en-US" i="1" dirty="0">
                <a:solidFill>
                  <a:schemeClr val="bg1"/>
                </a:solidFill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ea typeface="Times New Roman" pitchFamily="-105" charset="0"/>
                <a:cs typeface="Times New Roman" pitchFamily="-105" charset="0"/>
              </a:rPr>
              <a:t>mammella</a:t>
            </a:r>
            <a:r>
              <a:rPr lang="en-US" i="1" dirty="0">
                <a:solidFill>
                  <a:schemeClr val="bg1"/>
                </a:solidFill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ea typeface="Times New Roman" pitchFamily="-105" charset="0"/>
                <a:cs typeface="Times New Roman" pitchFamily="-105" charset="0"/>
              </a:rPr>
              <a:t>ereditario</a:t>
            </a:r>
            <a:r>
              <a:rPr lang="en-US" i="1" dirty="0">
                <a:solidFill>
                  <a:schemeClr val="bg1"/>
                </a:solidFill>
                <a:ea typeface="Times New Roman" pitchFamily="-105" charset="0"/>
                <a:cs typeface="Times New Roman" pitchFamily="-105" charset="0"/>
              </a:rPr>
              <a:t> </a:t>
            </a:r>
          </a:p>
          <a:p>
            <a:r>
              <a:rPr lang="it-IT" dirty="0">
                <a:solidFill>
                  <a:schemeClr val="bg1"/>
                </a:solidFill>
              </a:rPr>
              <a:t>BRCA1 e BRCA2 : forte eterogeneità allelica nella </a:t>
            </a:r>
            <a:r>
              <a:rPr lang="it-IT" dirty="0">
                <a:solidFill>
                  <a:srgbClr val="00B050"/>
                </a:solidFill>
              </a:rPr>
              <a:t>popolazione generale</a:t>
            </a:r>
          </a:p>
        </p:txBody>
      </p:sp>
      <p:sp>
        <p:nvSpPr>
          <p:cNvPr id="41991" name="CasellaDiTesto 8"/>
          <p:cNvSpPr txBox="1">
            <a:spLocks noChangeArrowheads="1"/>
          </p:cNvSpPr>
          <p:nvPr/>
        </p:nvSpPr>
        <p:spPr bwMode="auto">
          <a:xfrm>
            <a:off x="22402" y="6021288"/>
            <a:ext cx="50401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it-IT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BRCA2: 300 diverse mutazioni</a:t>
            </a:r>
          </a:p>
        </p:txBody>
      </p:sp>
      <p:pic>
        <p:nvPicPr>
          <p:cNvPr id="41992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08525" y="1989138"/>
            <a:ext cx="4435475" cy="1727200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</p:spPr>
      </p:pic>
      <p:sp>
        <p:nvSpPr>
          <p:cNvPr id="9" name="CasellaDiTesto 1"/>
          <p:cNvSpPr txBox="1">
            <a:spLocks noChangeArrowheads="1"/>
          </p:cNvSpPr>
          <p:nvPr/>
        </p:nvSpPr>
        <p:spPr bwMode="auto">
          <a:xfrm>
            <a:off x="107504" y="3356992"/>
            <a:ext cx="47880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it-IT" i="1" dirty="0">
                <a:solidFill>
                  <a:schemeClr val="accent2">
                    <a:lumMod val="60000"/>
                    <a:lumOff val="40000"/>
                  </a:schemeClr>
                </a:solidFill>
                <a:ea typeface="Times New Roman" pitchFamily="-105" charset="0"/>
                <a:cs typeface="Times New Roman" pitchFamily="-105" charset="0"/>
              </a:rPr>
              <a:t>BRCA1 circa 500 mutazioni identificate</a:t>
            </a:r>
            <a:endParaRPr lang="it-IT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CasellaDiTesto 1"/>
          <p:cNvSpPr txBox="1">
            <a:spLocks noChangeArrowheads="1"/>
          </p:cNvSpPr>
          <p:nvPr/>
        </p:nvSpPr>
        <p:spPr bwMode="auto">
          <a:xfrm>
            <a:off x="4932040" y="3717032"/>
            <a:ext cx="47880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it-IT" i="1" dirty="0">
                <a:solidFill>
                  <a:srgbClr val="00B050"/>
                </a:solidFill>
                <a:ea typeface="Times New Roman" pitchFamily="-105" charset="0"/>
                <a:cs typeface="Times New Roman" pitchFamily="-105" charset="0"/>
              </a:rPr>
              <a:t>Ebrei Ashkenaziti</a:t>
            </a:r>
            <a:r>
              <a:rPr lang="it-IT" i="1" dirty="0">
                <a:solidFill>
                  <a:schemeClr val="bg1"/>
                </a:solidFill>
                <a:ea typeface="Times New Roman" pitchFamily="-105" charset="0"/>
                <a:cs typeface="Times New Roman" pitchFamily="-105" charset="0"/>
              </a:rPr>
              <a:t>: omogeneità allelica  e elevata frequenza in BRCA1 e BRCA2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100000">
              <a:schemeClr val="accent6">
                <a:lumMod val="20000"/>
                <a:lumOff val="80000"/>
              </a:schemeClr>
            </a:gs>
          </a:gsLst>
          <a:lin ang="5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225" y="79375"/>
            <a:ext cx="8743950" cy="6778625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Selezione</a:t>
            </a:r>
          </a:p>
        </p:txBody>
      </p:sp>
    </p:spTree>
    <p:extLst>
      <p:ext uri="{BB962C8B-B14F-4D97-AF65-F5344CB8AC3E}">
        <p14:creationId xmlns:p14="http://schemas.microsoft.com/office/powerpoint/2010/main" val="64773838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51520" y="332656"/>
            <a:ext cx="7380288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3200" kern="0" dirty="0"/>
              <a:t>Assunti della legge di Hardy-Weinberg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9552" y="2060848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>
              <a:buFontTx/>
              <a:buAutoNum type="arabicPeriod"/>
            </a:pPr>
            <a:r>
              <a:rPr lang="en-US" sz="2400" b="1" kern="0" dirty="0" err="1">
                <a:solidFill>
                  <a:schemeClr val="tx2"/>
                </a:solidFill>
              </a:rPr>
              <a:t>Accoppiamento</a:t>
            </a:r>
            <a:r>
              <a:rPr lang="en-US" sz="2400" b="1" kern="0" dirty="0">
                <a:solidFill>
                  <a:schemeClr val="tx2"/>
                </a:solidFill>
              </a:rPr>
              <a:t> </a:t>
            </a:r>
            <a:r>
              <a:rPr lang="en-US" sz="2400" b="1" kern="0" dirty="0" err="1">
                <a:solidFill>
                  <a:schemeClr val="tx2"/>
                </a:solidFill>
              </a:rPr>
              <a:t>casuale</a:t>
            </a:r>
            <a:r>
              <a:rPr lang="en-US" sz="2400" b="1" kern="0" dirty="0">
                <a:solidFill>
                  <a:schemeClr val="tx2"/>
                </a:solidFill>
              </a:rPr>
              <a:t> </a:t>
            </a:r>
          </a:p>
          <a:p>
            <a:pPr marL="609600" indent="-609600">
              <a:buFontTx/>
              <a:buAutoNum type="arabicPeriod"/>
            </a:pPr>
            <a:r>
              <a:rPr lang="en-US" sz="2400" b="1" kern="0" dirty="0">
                <a:solidFill>
                  <a:schemeClr val="tx2"/>
                </a:solidFill>
              </a:rPr>
              <a:t>No </a:t>
            </a:r>
            <a:r>
              <a:rPr lang="en-US" sz="2400" b="1" kern="0" dirty="0" err="1">
                <a:solidFill>
                  <a:schemeClr val="tx2"/>
                </a:solidFill>
              </a:rPr>
              <a:t>mutazione</a:t>
            </a:r>
            <a:r>
              <a:rPr lang="en-US" sz="2400" b="1" kern="0" dirty="0">
                <a:solidFill>
                  <a:schemeClr val="tx2"/>
                </a:solidFill>
              </a:rPr>
              <a:t> </a:t>
            </a:r>
          </a:p>
          <a:p>
            <a:pPr marL="609600" indent="-609600">
              <a:buFontTx/>
              <a:buAutoNum type="arabicPeriod"/>
            </a:pPr>
            <a:r>
              <a:rPr lang="en-US" sz="2400" b="1" kern="0" dirty="0">
                <a:solidFill>
                  <a:schemeClr val="tx2"/>
                </a:solidFill>
              </a:rPr>
              <a:t>No </a:t>
            </a:r>
            <a:r>
              <a:rPr lang="en-US" sz="2400" b="1" kern="0" dirty="0" err="1">
                <a:solidFill>
                  <a:schemeClr val="tx2"/>
                </a:solidFill>
              </a:rPr>
              <a:t>migrazione</a:t>
            </a:r>
            <a:endParaRPr lang="en-US" sz="2400" b="1" kern="0" dirty="0">
              <a:solidFill>
                <a:schemeClr val="tx2"/>
              </a:solidFill>
            </a:endParaRPr>
          </a:p>
          <a:p>
            <a:pPr marL="609600" indent="-609600">
              <a:buFontTx/>
              <a:buAutoNum type="arabicPeriod"/>
            </a:pPr>
            <a:r>
              <a:rPr lang="en-US" sz="2400" b="1" kern="0" dirty="0">
                <a:solidFill>
                  <a:srgbClr val="FF0000"/>
                </a:solidFill>
              </a:rPr>
              <a:t>No </a:t>
            </a:r>
            <a:r>
              <a:rPr lang="en-US" sz="2400" b="1" kern="0" dirty="0" err="1">
                <a:solidFill>
                  <a:srgbClr val="FF0000"/>
                </a:solidFill>
              </a:rPr>
              <a:t>selezione</a:t>
            </a:r>
            <a:endParaRPr lang="en-US" sz="2400" b="1" kern="0" dirty="0">
              <a:solidFill>
                <a:srgbClr val="FF0000"/>
              </a:solidFill>
            </a:endParaRPr>
          </a:p>
          <a:p>
            <a:pPr marL="609600" indent="-609600">
              <a:buFontTx/>
              <a:buAutoNum type="arabicPeriod"/>
            </a:pPr>
            <a:r>
              <a:rPr lang="en-US" sz="2400" b="1" kern="0" dirty="0" err="1"/>
              <a:t>Popolazione</a:t>
            </a:r>
            <a:r>
              <a:rPr lang="en-US" sz="2400" b="1" kern="0" dirty="0"/>
              <a:t> </a:t>
            </a:r>
            <a:r>
              <a:rPr lang="en-US" sz="2400" b="1" kern="0" dirty="0" err="1"/>
              <a:t>infinita</a:t>
            </a:r>
            <a:r>
              <a:rPr lang="en-US" sz="2400" b="1" kern="0" dirty="0">
                <a:solidFill>
                  <a:schemeClr val="tx2"/>
                </a:solidFill>
              </a:rPr>
              <a:t>	</a:t>
            </a:r>
            <a:endParaRPr lang="it-IT" sz="24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8089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675" y="3017838"/>
            <a:ext cx="2762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8"/>
          <p:cNvSpPr txBox="1">
            <a:spLocks noChangeArrowheads="1"/>
          </p:cNvSpPr>
          <p:nvPr/>
        </p:nvSpPr>
        <p:spPr bwMode="auto">
          <a:xfrm>
            <a:off x="0" y="22860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it-IT">
              <a:latin typeface="Times New Roman" pitchFamily="18" charset="0"/>
            </a:endParaRPr>
          </a:p>
        </p:txBody>
      </p:sp>
      <p:sp>
        <p:nvSpPr>
          <p:cNvPr id="2053" name="Text Box 14"/>
          <p:cNvSpPr txBox="1">
            <a:spLocks noChangeArrowheads="1"/>
          </p:cNvSpPr>
          <p:nvPr/>
        </p:nvSpPr>
        <p:spPr bwMode="auto">
          <a:xfrm>
            <a:off x="304800" y="304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b="0"/>
          </a:p>
        </p:txBody>
      </p:sp>
      <p:sp>
        <p:nvSpPr>
          <p:cNvPr id="2054" name="Text Box 15"/>
          <p:cNvSpPr txBox="1">
            <a:spLocks noChangeArrowheads="1"/>
          </p:cNvSpPr>
          <p:nvPr/>
        </p:nvSpPr>
        <p:spPr bwMode="auto">
          <a:xfrm>
            <a:off x="457200" y="381000"/>
            <a:ext cx="838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4400" b="0">
                <a:latin typeface="Times New Roman" pitchFamily="18" charset="0"/>
              </a:rPr>
              <a:t>La teoria evolutiva</a:t>
            </a:r>
          </a:p>
        </p:txBody>
      </p:sp>
      <p:sp>
        <p:nvSpPr>
          <p:cNvPr id="2055" name="Text Box 16"/>
          <p:cNvSpPr txBox="1">
            <a:spLocks noChangeArrowheads="1"/>
          </p:cNvSpPr>
          <p:nvPr/>
        </p:nvSpPr>
        <p:spPr bwMode="auto">
          <a:xfrm>
            <a:off x="381000" y="1752600"/>
            <a:ext cx="8534400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it-IT" altLang="it-IT" sz="2400" b="0" dirty="0">
                <a:latin typeface="Times New Roman" pitchFamily="18" charset="0"/>
              </a:rPr>
              <a:t>Tutte le specie hanno più discendenti di quanti siano in grado di sopravvivere e riprodursi a loro volta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it-IT" altLang="it-IT" sz="2400" b="0" dirty="0">
                <a:latin typeface="Times New Roman" pitchFamily="18" charset="0"/>
              </a:rPr>
              <a:t>Gli individui possono differire per la loro capacità di sopravvivere e riprodursi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it-IT" altLang="it-IT" sz="2400" b="0" dirty="0">
                <a:latin typeface="Times New Roman" pitchFamily="18" charset="0"/>
              </a:rPr>
              <a:t>Una certa frazione della differenza nella capacità di riprodursi e sopravvivere è di origine ereditaria, in altre parole, dipende dal genotipo degli individui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b="0" dirty="0">
                <a:latin typeface="Times New Roman" pitchFamily="18" charset="0"/>
              </a:rPr>
              <a:t>Dai tre punti precedenti discende che genotipi con una maggiore capacità di sopravvivere/riprodursi saranno più rappresentati nelle generazioni successive</a:t>
            </a:r>
          </a:p>
        </p:txBody>
      </p:sp>
    </p:spTree>
    <p:extLst>
      <p:ext uri="{BB962C8B-B14F-4D97-AF65-F5344CB8AC3E}">
        <p14:creationId xmlns:p14="http://schemas.microsoft.com/office/powerpoint/2010/main" val="378924154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675" y="3017838"/>
            <a:ext cx="2762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304800" y="682625"/>
            <a:ext cx="8839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>
                <a:latin typeface="Times New Roman" pitchFamily="18" charset="0"/>
              </a:rPr>
              <a:t>Si dice </a:t>
            </a:r>
            <a:r>
              <a:rPr lang="en-US" altLang="it-IT" sz="1800" dirty="0" err="1">
                <a:latin typeface="Times New Roman" pitchFamily="18" charset="0"/>
              </a:rPr>
              <a:t>che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individui</a:t>
            </a:r>
            <a:r>
              <a:rPr lang="en-US" altLang="it-IT" sz="1800" dirty="0">
                <a:latin typeface="Times New Roman" pitchFamily="18" charset="0"/>
              </a:rPr>
              <a:t> con </a:t>
            </a:r>
            <a:r>
              <a:rPr lang="en-US" altLang="it-IT" sz="1800" dirty="0" err="1">
                <a:latin typeface="Times New Roman" pitchFamily="18" charset="0"/>
              </a:rPr>
              <a:t>una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maggiore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capacità</a:t>
            </a:r>
            <a:r>
              <a:rPr lang="en-US" altLang="it-IT" sz="1800" dirty="0">
                <a:latin typeface="Times New Roman" pitchFamily="18" charset="0"/>
              </a:rPr>
              <a:t> di </a:t>
            </a:r>
            <a:r>
              <a:rPr lang="en-US" altLang="it-IT" sz="1800" dirty="0" err="1">
                <a:latin typeface="Times New Roman" pitchFamily="18" charset="0"/>
              </a:rPr>
              <a:t>sopravvivere</a:t>
            </a:r>
            <a:r>
              <a:rPr lang="en-US" altLang="it-IT" sz="1800" dirty="0">
                <a:latin typeface="Times New Roman" pitchFamily="18" charset="0"/>
              </a:rPr>
              <a:t> e di </a:t>
            </a:r>
            <a:r>
              <a:rPr lang="en-US" altLang="it-IT" sz="1800" dirty="0" err="1">
                <a:latin typeface="Times New Roman" pitchFamily="18" charset="0"/>
              </a:rPr>
              <a:t>riprodursi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hanno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una</a:t>
            </a:r>
            <a:r>
              <a:rPr lang="en-US" altLang="it-IT" sz="1800" dirty="0">
                <a:latin typeface="Times New Roman" pitchFamily="18" charset="0"/>
              </a:rPr>
              <a:t> FITNESS </a:t>
            </a:r>
            <a:r>
              <a:rPr lang="en-US" altLang="it-IT" sz="1800" dirty="0" err="1">
                <a:latin typeface="Times New Roman" pitchFamily="18" charset="0"/>
              </a:rPr>
              <a:t>più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elevata</a:t>
            </a:r>
            <a:r>
              <a:rPr lang="en-US" altLang="it-IT" sz="1800" dirty="0">
                <a:latin typeface="Times New Roman" pitchFamily="18" charset="0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>
                <a:latin typeface="Times New Roman" pitchFamily="18" charset="0"/>
              </a:rPr>
              <a:t>Se tale </a:t>
            </a:r>
            <a:r>
              <a:rPr lang="en-US" altLang="it-IT" sz="1800" dirty="0" err="1">
                <a:latin typeface="Times New Roman" pitchFamily="18" charset="0"/>
              </a:rPr>
              <a:t>capacità</a:t>
            </a:r>
            <a:r>
              <a:rPr lang="en-US" altLang="it-IT" sz="1800" dirty="0">
                <a:latin typeface="Times New Roman" pitchFamily="18" charset="0"/>
              </a:rPr>
              <a:t> è </a:t>
            </a:r>
            <a:r>
              <a:rPr lang="en-US" altLang="it-IT" sz="1800" dirty="0" err="1">
                <a:latin typeface="Times New Roman" pitchFamily="18" charset="0"/>
              </a:rPr>
              <a:t>ereditaria</a:t>
            </a:r>
            <a:r>
              <a:rPr lang="en-US" altLang="it-IT" sz="1800" dirty="0">
                <a:latin typeface="Times New Roman" pitchFamily="18" charset="0"/>
              </a:rPr>
              <a:t>, </a:t>
            </a:r>
            <a:r>
              <a:rPr lang="en-US" altLang="it-IT" sz="1800" dirty="0" err="1">
                <a:latin typeface="Times New Roman" pitchFamily="18" charset="0"/>
              </a:rPr>
              <a:t>genotipi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differenti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avranno</a:t>
            </a:r>
            <a:r>
              <a:rPr lang="en-US" altLang="it-IT" sz="1800" dirty="0">
                <a:latin typeface="Times New Roman" pitchFamily="18" charset="0"/>
              </a:rPr>
              <a:t> diverse fitness</a:t>
            </a: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97025"/>
            <a:ext cx="351472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5029200" y="3654425"/>
            <a:ext cx="1020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600">
                <a:latin typeface="Times New Roman" pitchFamily="18" charset="0"/>
              </a:rPr>
              <a:t>Genotype</a:t>
            </a:r>
          </a:p>
        </p:txBody>
      </p:sp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2743200" y="2282825"/>
            <a:ext cx="795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600">
                <a:latin typeface="Times New Roman" pitchFamily="18" charset="0"/>
              </a:rPr>
              <a:t>Fitness</a:t>
            </a:r>
          </a:p>
        </p:txBody>
      </p:sp>
      <p:sp>
        <p:nvSpPr>
          <p:cNvPr id="3079" name="Text Box 10"/>
          <p:cNvSpPr txBox="1">
            <a:spLocks noChangeArrowheads="1"/>
          </p:cNvSpPr>
          <p:nvPr/>
        </p:nvSpPr>
        <p:spPr bwMode="auto">
          <a:xfrm>
            <a:off x="3505200" y="76200"/>
            <a:ext cx="18780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>
                <a:latin typeface="Times New Roman" pitchFamily="18" charset="0"/>
              </a:rPr>
              <a:t>FITNESS</a:t>
            </a:r>
          </a:p>
        </p:txBody>
      </p:sp>
      <p:sp>
        <p:nvSpPr>
          <p:cNvPr id="3080" name="Rectangle 11"/>
          <p:cNvSpPr>
            <a:spLocks noChangeArrowheads="1"/>
          </p:cNvSpPr>
          <p:nvPr/>
        </p:nvSpPr>
        <p:spPr bwMode="auto">
          <a:xfrm>
            <a:off x="3505200" y="1749425"/>
            <a:ext cx="3048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/>
          </a:p>
        </p:txBody>
      </p:sp>
      <p:sp>
        <p:nvSpPr>
          <p:cNvPr id="3081" name="Text Box 12"/>
          <p:cNvSpPr txBox="1">
            <a:spLocks noChangeArrowheads="1"/>
          </p:cNvSpPr>
          <p:nvPr/>
        </p:nvSpPr>
        <p:spPr bwMode="auto">
          <a:xfrm>
            <a:off x="212725" y="4019550"/>
            <a:ext cx="893127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Times New Roman" pitchFamily="18" charset="0"/>
              </a:rPr>
              <a:t>La fitness di un genotipo corrisponde al numero medio di figli fertili che quel genotipo produce nel corso della sua vita.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Times New Roman" pitchFamily="18" charset="0"/>
              </a:rPr>
              <a:t>Questo numero viene normalizzato rispetto al genotipo con fitness più elevata. La fitness normalizzata (fitness relativa) viene indicata con “w”: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Times New Roman" pitchFamily="18" charset="0"/>
              </a:rPr>
              <a:t>Fitness relativa = w = rapporto tra la fitness di un genotipo e la fitness massima (varia tra 0 e 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Times New Roman" pitchFamily="18" charset="0"/>
              </a:rPr>
              <a:t>Il </a:t>
            </a:r>
            <a:r>
              <a:rPr lang="it-IT" altLang="it-IT" sz="1800" u="sng" dirty="0">
                <a:latin typeface="Times New Roman" pitchFamily="18" charset="0"/>
              </a:rPr>
              <a:t>coefficiente di selezione</a:t>
            </a:r>
            <a:r>
              <a:rPr lang="it-IT" altLang="it-IT" sz="1800" dirty="0">
                <a:latin typeface="Times New Roman" pitchFamily="18" charset="0"/>
              </a:rPr>
              <a:t> viene indicato con  s = 1-w,  ed indica la frazione di cui la fitness relativa di un genotipo è diminuita rispetto alla fitness relativa massima (varia tra 0 e 1)</a:t>
            </a:r>
          </a:p>
        </p:txBody>
      </p:sp>
    </p:spTree>
    <p:extLst>
      <p:ext uri="{BB962C8B-B14F-4D97-AF65-F5344CB8AC3E}">
        <p14:creationId xmlns:p14="http://schemas.microsoft.com/office/powerpoint/2010/main" val="216883135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228600" y="838200"/>
            <a:ext cx="8686800" cy="531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it-IT" sz="3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Ogni qual volta esistono all’interno della popolazione delle </a:t>
            </a:r>
            <a:r>
              <a:rPr lang="it-IT" sz="3600" b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differenze di fitness</a:t>
            </a:r>
            <a:r>
              <a:rPr lang="it-IT" sz="3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tra genotipi differenti si avrà </a:t>
            </a:r>
            <a:r>
              <a:rPr lang="it-IT" sz="3600" b="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SELEZIONE NATURALE</a:t>
            </a:r>
            <a:r>
              <a:rPr lang="it-IT" sz="3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attraverso la quale i genotipi con fitness maggiore lasciano, in media, una progenie fertile più numerosa di quelli meno adattati all’ambiente.</a:t>
            </a:r>
          </a:p>
          <a:p>
            <a:pPr algn="just">
              <a:spcBef>
                <a:spcPct val="50000"/>
              </a:spcBef>
              <a:defRPr/>
            </a:pPr>
            <a:r>
              <a:rPr lang="it-IT" sz="3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Ne consegue che le frequenze genotipiche ed alleliche varieranno nel tempo</a:t>
            </a:r>
          </a:p>
        </p:txBody>
      </p:sp>
    </p:spTree>
    <p:extLst>
      <p:ext uri="{BB962C8B-B14F-4D97-AF65-F5344CB8AC3E}">
        <p14:creationId xmlns:p14="http://schemas.microsoft.com/office/powerpoint/2010/main" val="304822465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/>
              <a:t>A che livello agisce la selezione?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67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altLang="it-IT" sz="1800" dirty="0"/>
              <a:t>La selezione non avviene solamente attraverso la riduzione di vitalità (fino alla letalità) degli individui, ma può intervenire anche ad altri livelli. </a:t>
            </a:r>
          </a:p>
          <a:p>
            <a:pPr eaLnBrk="1" hangingPunct="1">
              <a:buFontTx/>
              <a:buNone/>
            </a:pPr>
            <a:r>
              <a:rPr lang="it-IT" altLang="it-IT" sz="1800" dirty="0"/>
              <a:t>Individui perfettamente vitali e fertili potrebbero presentare un fenotipo determinato geneticamente che porta ad una minore probabilità di accoppiamento e quindi di avere figli. </a:t>
            </a:r>
          </a:p>
          <a:p>
            <a:pPr eaLnBrk="1" hangingPunct="1">
              <a:buFontTx/>
              <a:buNone/>
            </a:pPr>
            <a:r>
              <a:rPr lang="it-IT" altLang="it-IT" sz="1800" dirty="0"/>
              <a:t>Altri individui perfettamente vitali potrebbero avere un genotipo che determina una minore fertilità (fino alla sterilità completa)</a:t>
            </a:r>
          </a:p>
          <a:p>
            <a:pPr eaLnBrk="1" hangingPunct="1">
              <a:buFontTx/>
              <a:buNone/>
            </a:pPr>
            <a:r>
              <a:rPr lang="it-IT" altLang="it-IT" sz="1800" dirty="0"/>
              <a:t>Inoltre, la selezione potrebbe avvenire anche a livello gametico aploide, ad esempio in un maschio eterozigote che produce due tipi di gameti che hanno una differente probabilità di fecondare il gamete femminile</a:t>
            </a:r>
          </a:p>
          <a:p>
            <a:pPr eaLnBrk="1" hangingPunct="1">
              <a:buFontTx/>
              <a:buNone/>
            </a:pPr>
            <a:r>
              <a:rPr lang="it-IT" altLang="it-IT" sz="1800" dirty="0"/>
              <a:t> </a:t>
            </a:r>
          </a:p>
          <a:p>
            <a:pPr eaLnBrk="1" hangingPunct="1">
              <a:buFontTx/>
              <a:buNone/>
            </a:pPr>
            <a:endParaRPr lang="it-IT" altLang="it-IT" sz="1800" dirty="0"/>
          </a:p>
          <a:p>
            <a:pPr eaLnBrk="1" hangingPunct="1">
              <a:buFontTx/>
              <a:buAutoNum type="arabicParenR"/>
            </a:pPr>
            <a:endParaRPr lang="it-IT" altLang="it-IT" sz="1800" dirty="0"/>
          </a:p>
        </p:txBody>
      </p:sp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685800" y="5019675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/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2514600" y="5019675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/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4191000" y="5019675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/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5943600" y="5019675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/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7848600" y="5019675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1600200" y="5248275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3429000" y="5248275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5181600" y="5248275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6934200" y="5248275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09" name="WordArt 13"/>
          <p:cNvSpPr>
            <a:spLocks noChangeArrowheads="1" noChangeShapeType="1" noTextEdit="1"/>
          </p:cNvSpPr>
          <p:nvPr/>
        </p:nvSpPr>
        <p:spPr bwMode="auto">
          <a:xfrm>
            <a:off x="838200" y="5172075"/>
            <a:ext cx="514350" cy="2095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it-IT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Zigote</a:t>
            </a:r>
          </a:p>
        </p:txBody>
      </p:sp>
      <p:sp>
        <p:nvSpPr>
          <p:cNvPr id="4110" name="WordArt 14"/>
          <p:cNvSpPr>
            <a:spLocks noChangeArrowheads="1" noChangeShapeType="1" noTextEdit="1"/>
          </p:cNvSpPr>
          <p:nvPr/>
        </p:nvSpPr>
        <p:spPr bwMode="auto">
          <a:xfrm>
            <a:off x="2667000" y="5172075"/>
            <a:ext cx="514350" cy="2095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it-IT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Adulto</a:t>
            </a:r>
          </a:p>
        </p:txBody>
      </p:sp>
      <p:sp>
        <p:nvSpPr>
          <p:cNvPr id="4111" name="WordArt 15"/>
          <p:cNvSpPr>
            <a:spLocks noChangeArrowheads="1" noChangeShapeType="1" noTextEdit="1"/>
          </p:cNvSpPr>
          <p:nvPr/>
        </p:nvSpPr>
        <p:spPr bwMode="auto">
          <a:xfrm>
            <a:off x="4343400" y="5172075"/>
            <a:ext cx="514350" cy="2095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it-IT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Coppia</a:t>
            </a:r>
          </a:p>
        </p:txBody>
      </p:sp>
      <p:sp>
        <p:nvSpPr>
          <p:cNvPr id="4112" name="WordArt 16"/>
          <p:cNvSpPr>
            <a:spLocks noChangeArrowheads="1" noChangeShapeType="1" noTextEdit="1"/>
          </p:cNvSpPr>
          <p:nvPr/>
        </p:nvSpPr>
        <p:spPr bwMode="auto">
          <a:xfrm>
            <a:off x="6096000" y="5172075"/>
            <a:ext cx="514350" cy="2095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it-IT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Gameti</a:t>
            </a:r>
          </a:p>
        </p:txBody>
      </p:sp>
      <p:sp>
        <p:nvSpPr>
          <p:cNvPr id="4113" name="WordArt 17"/>
          <p:cNvSpPr>
            <a:spLocks noChangeArrowheads="1" noChangeShapeType="1" noTextEdit="1"/>
          </p:cNvSpPr>
          <p:nvPr/>
        </p:nvSpPr>
        <p:spPr bwMode="auto">
          <a:xfrm>
            <a:off x="8001000" y="5172075"/>
            <a:ext cx="514350" cy="2095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it-IT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Zigoti</a:t>
            </a:r>
          </a:p>
        </p:txBody>
      </p:sp>
      <p:sp>
        <p:nvSpPr>
          <p:cNvPr id="4115" name="WordArt 23"/>
          <p:cNvSpPr>
            <a:spLocks noChangeArrowheads="1" noChangeShapeType="1" noTextEdit="1"/>
          </p:cNvSpPr>
          <p:nvPr/>
        </p:nvSpPr>
        <p:spPr bwMode="auto">
          <a:xfrm>
            <a:off x="1600200" y="4791075"/>
            <a:ext cx="885825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1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vitalità</a:t>
            </a:r>
          </a:p>
        </p:txBody>
      </p:sp>
      <p:sp>
        <p:nvSpPr>
          <p:cNvPr id="4116" name="WordArt 24"/>
          <p:cNvSpPr>
            <a:spLocks noChangeArrowheads="1" noChangeShapeType="1" noTextEdit="1"/>
          </p:cNvSpPr>
          <p:nvPr/>
        </p:nvSpPr>
        <p:spPr bwMode="auto">
          <a:xfrm>
            <a:off x="3276600" y="4486275"/>
            <a:ext cx="99060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1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selezione</a:t>
            </a:r>
          </a:p>
          <a:p>
            <a:pPr algn="ctr"/>
            <a:r>
              <a:rPr lang="it-IT" sz="1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sessuale</a:t>
            </a:r>
          </a:p>
        </p:txBody>
      </p:sp>
      <p:sp>
        <p:nvSpPr>
          <p:cNvPr id="4117" name="WordArt 25"/>
          <p:cNvSpPr>
            <a:spLocks noChangeArrowheads="1" noChangeShapeType="1" noTextEdit="1"/>
          </p:cNvSpPr>
          <p:nvPr/>
        </p:nvSpPr>
        <p:spPr bwMode="auto">
          <a:xfrm>
            <a:off x="4355976" y="5589240"/>
            <a:ext cx="2133600" cy="238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1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deriva</a:t>
            </a:r>
            <a:r>
              <a:rPr lang="it-IT" sz="1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 </a:t>
            </a:r>
            <a:r>
              <a:rPr lang="it-IT" sz="1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meiotica</a:t>
            </a:r>
          </a:p>
        </p:txBody>
      </p:sp>
      <p:sp>
        <p:nvSpPr>
          <p:cNvPr id="4118" name="Freeform 27"/>
          <p:cNvSpPr>
            <a:spLocks/>
          </p:cNvSpPr>
          <p:nvPr/>
        </p:nvSpPr>
        <p:spPr bwMode="auto">
          <a:xfrm rot="221195" flipV="1">
            <a:off x="5014799" y="4535104"/>
            <a:ext cx="3036976" cy="432140"/>
          </a:xfrm>
          <a:custGeom>
            <a:avLst/>
            <a:gdLst>
              <a:gd name="T0" fmla="*/ 0 w 2016"/>
              <a:gd name="T1" fmla="*/ 2147483647 h 296"/>
              <a:gd name="T2" fmla="*/ 2147483647 w 2016"/>
              <a:gd name="T3" fmla="*/ 2147483647 h 296"/>
              <a:gd name="T4" fmla="*/ 2147483647 w 2016"/>
              <a:gd name="T5" fmla="*/ 0 h 2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16" h="296">
                <a:moveTo>
                  <a:pt x="0" y="48"/>
                </a:moveTo>
                <a:cubicBezTo>
                  <a:pt x="192" y="172"/>
                  <a:pt x="384" y="296"/>
                  <a:pt x="720" y="288"/>
                </a:cubicBezTo>
                <a:cubicBezTo>
                  <a:pt x="1056" y="280"/>
                  <a:pt x="1800" y="48"/>
                  <a:pt x="2016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19" name="WordArt 28"/>
          <p:cNvSpPr>
            <a:spLocks noChangeArrowheads="1" noChangeShapeType="1" noTextEdit="1"/>
          </p:cNvSpPr>
          <p:nvPr/>
        </p:nvSpPr>
        <p:spPr bwMode="auto">
          <a:xfrm>
            <a:off x="7020272" y="4365104"/>
            <a:ext cx="885825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1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fecondità</a:t>
            </a:r>
          </a:p>
        </p:txBody>
      </p:sp>
      <p:sp>
        <p:nvSpPr>
          <p:cNvPr id="25" name="WordArt 25"/>
          <p:cNvSpPr>
            <a:spLocks noChangeArrowheads="1" noChangeShapeType="1" noTextEdit="1"/>
          </p:cNvSpPr>
          <p:nvPr/>
        </p:nvSpPr>
        <p:spPr bwMode="auto">
          <a:xfrm>
            <a:off x="6516216" y="6021288"/>
            <a:ext cx="2133600" cy="238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1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Selezione gametica</a:t>
            </a:r>
          </a:p>
        </p:txBody>
      </p:sp>
    </p:spTree>
    <p:extLst>
      <p:ext uri="{BB962C8B-B14F-4D97-AF65-F5344CB8AC3E}">
        <p14:creationId xmlns:p14="http://schemas.microsoft.com/office/powerpoint/2010/main" val="4104282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980728"/>
            <a:ext cx="4618038" cy="409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1" name="Group 5"/>
          <p:cNvGrpSpPr>
            <a:grpSpLocks/>
          </p:cNvGrpSpPr>
          <p:nvPr/>
        </p:nvGrpSpPr>
        <p:grpSpPr bwMode="auto">
          <a:xfrm>
            <a:off x="1524000" y="2746375"/>
            <a:ext cx="1803400" cy="2282825"/>
            <a:chOff x="3591" y="2811"/>
            <a:chExt cx="1136" cy="1438"/>
          </a:xfrm>
        </p:grpSpPr>
        <p:sp>
          <p:nvSpPr>
            <p:cNvPr id="4102" name="Text Box 6"/>
            <p:cNvSpPr txBox="1">
              <a:spLocks noChangeArrowheads="1"/>
            </p:cNvSpPr>
            <p:nvPr/>
          </p:nvSpPr>
          <p:spPr bwMode="auto">
            <a:xfrm>
              <a:off x="3591" y="2811"/>
              <a:ext cx="1136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 (Hebrew)" charset="-79"/>
                </a:rPr>
                <a:t>	</a:t>
              </a:r>
              <a:r>
                <a:rPr lang="en-US" sz="2400">
                  <a:solidFill>
                    <a:schemeClr val="bg1"/>
                  </a:solidFill>
                  <a:latin typeface="Times New Roman" pitchFamily="18" charset="0"/>
                  <a:cs typeface="Times New Roman (Hebrew)" charset="-79"/>
                </a:rPr>
                <a:t>= p</a:t>
              </a:r>
              <a:r>
                <a:rPr lang="en-US" sz="2400" baseline="30000">
                  <a:solidFill>
                    <a:schemeClr val="bg1"/>
                  </a:solidFill>
                  <a:latin typeface="Times New Roman" pitchFamily="18" charset="0"/>
                  <a:cs typeface="Times New Roman (Hebrew)" charset="-79"/>
                </a:rPr>
                <a:t>2</a:t>
              </a:r>
            </a:p>
            <a:p>
              <a:endParaRPr lang="en-US" sz="240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endParaRPr>
            </a:p>
            <a:p>
              <a:r>
                <a:rPr lang="en-US" sz="2400">
                  <a:latin typeface="Times New Roman" pitchFamily="18" charset="0"/>
                  <a:cs typeface="Times New Roman (Hebrew)" charset="-79"/>
                </a:rPr>
                <a:t>	</a:t>
              </a:r>
              <a:r>
                <a:rPr lang="en-US" sz="2400">
                  <a:solidFill>
                    <a:schemeClr val="bg1"/>
                  </a:solidFill>
                  <a:latin typeface="Times New Roman" pitchFamily="18" charset="0"/>
                  <a:cs typeface="Times New Roman (Hebrew)" charset="-79"/>
                </a:rPr>
                <a:t>= q</a:t>
              </a:r>
              <a:r>
                <a:rPr lang="en-US" sz="2400" baseline="30000">
                  <a:solidFill>
                    <a:schemeClr val="bg1"/>
                  </a:solidFill>
                  <a:latin typeface="Times New Roman" pitchFamily="18" charset="0"/>
                  <a:cs typeface="Times New Roman (Hebrew)" charset="-79"/>
                </a:rPr>
                <a:t>2</a:t>
              </a:r>
            </a:p>
            <a:p>
              <a:endParaRPr lang="en-US" sz="240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endParaRPr>
            </a:p>
            <a:p>
              <a:r>
                <a:rPr lang="en-US" sz="2400">
                  <a:solidFill>
                    <a:schemeClr val="bg1"/>
                  </a:solidFill>
                  <a:latin typeface="Times New Roman" pitchFamily="18" charset="0"/>
                  <a:cs typeface="Times New Roman (Hebrew)" charset="-79"/>
                </a:rPr>
                <a:t>	= 2pq</a:t>
              </a:r>
            </a:p>
            <a:p>
              <a:endParaRPr lang="en-US" sz="2400">
                <a:latin typeface="Times New Roman" pitchFamily="18" charset="0"/>
                <a:cs typeface="Times New Roman (Hebrew)" charset="-79"/>
              </a:endParaRPr>
            </a:p>
          </p:txBody>
        </p:sp>
        <p:sp>
          <p:nvSpPr>
            <p:cNvPr id="4103" name="Oval 7"/>
            <p:cNvSpPr>
              <a:spLocks noChangeArrowheads="1"/>
            </p:cNvSpPr>
            <p:nvPr/>
          </p:nvSpPr>
          <p:spPr bwMode="auto">
            <a:xfrm>
              <a:off x="3854" y="2871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04" name="Oval 8"/>
            <p:cNvSpPr>
              <a:spLocks noChangeArrowheads="1"/>
            </p:cNvSpPr>
            <p:nvPr/>
          </p:nvSpPr>
          <p:spPr bwMode="auto">
            <a:xfrm>
              <a:off x="3950" y="2871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05" name="Text Box 9"/>
            <p:cNvSpPr txBox="1">
              <a:spLocks noChangeArrowheads="1"/>
            </p:cNvSpPr>
            <p:nvPr/>
          </p:nvSpPr>
          <p:spPr bwMode="auto">
            <a:xfrm>
              <a:off x="3716" y="2921"/>
              <a:ext cx="44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 (Hebrew)" charset="-79"/>
                </a:rPr>
                <a:t> </a:t>
              </a:r>
              <a:r>
                <a:rPr lang="en-US" sz="2400">
                  <a:solidFill>
                    <a:schemeClr val="bg1"/>
                  </a:solidFill>
                  <a:latin typeface="Times New Roman" pitchFamily="18" charset="0"/>
                  <a:cs typeface="Times New Roman (Hebrew)" charset="-79"/>
                </a:rPr>
                <a:t>AA</a:t>
              </a:r>
            </a:p>
          </p:txBody>
        </p:sp>
        <p:grpSp>
          <p:nvGrpSpPr>
            <p:cNvPr id="4106" name="Group 10"/>
            <p:cNvGrpSpPr>
              <a:grpSpLocks/>
            </p:cNvGrpSpPr>
            <p:nvPr/>
          </p:nvGrpSpPr>
          <p:grpSpPr bwMode="auto">
            <a:xfrm>
              <a:off x="3730" y="3749"/>
              <a:ext cx="388" cy="356"/>
              <a:chOff x="402" y="3337"/>
              <a:chExt cx="388" cy="356"/>
            </a:xfrm>
          </p:grpSpPr>
          <p:sp>
            <p:nvSpPr>
              <p:cNvPr id="4107" name="Oval 11"/>
              <p:cNvSpPr>
                <a:spLocks noChangeArrowheads="1"/>
              </p:cNvSpPr>
              <p:nvPr/>
            </p:nvSpPr>
            <p:spPr bwMode="auto">
              <a:xfrm>
                <a:off x="525" y="3337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/>
            </p:nvSpPr>
            <p:spPr bwMode="auto">
              <a:xfrm>
                <a:off x="621" y="3337"/>
                <a:ext cx="96" cy="96"/>
              </a:xfrm>
              <a:prstGeom prst="ellipse">
                <a:avLst/>
              </a:prstGeom>
              <a:solidFill>
                <a:srgbClr val="66CCFF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109" name="Text Box 13"/>
              <p:cNvSpPr txBox="1">
                <a:spLocks noChangeArrowheads="1"/>
              </p:cNvSpPr>
              <p:nvPr/>
            </p:nvSpPr>
            <p:spPr bwMode="auto">
              <a:xfrm>
                <a:off x="402" y="3405"/>
                <a:ext cx="3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>
                    <a:solidFill>
                      <a:schemeClr val="bg1"/>
                    </a:solidFill>
                    <a:latin typeface="Times New Roman" pitchFamily="18" charset="0"/>
                    <a:cs typeface="Times New Roman (Hebrew)" charset="-79"/>
                  </a:rPr>
                  <a:t>Aa</a:t>
                </a:r>
              </a:p>
            </p:txBody>
          </p:sp>
        </p:grpSp>
        <p:grpSp>
          <p:nvGrpSpPr>
            <p:cNvPr id="4110" name="Group 14"/>
            <p:cNvGrpSpPr>
              <a:grpSpLocks/>
            </p:cNvGrpSpPr>
            <p:nvPr/>
          </p:nvGrpSpPr>
          <p:grpSpPr bwMode="auto">
            <a:xfrm>
              <a:off x="3714" y="3320"/>
              <a:ext cx="382" cy="357"/>
              <a:chOff x="392" y="3824"/>
              <a:chExt cx="382" cy="357"/>
            </a:xfrm>
          </p:grpSpPr>
          <p:sp>
            <p:nvSpPr>
              <p:cNvPr id="4111" name="Oval 15"/>
              <p:cNvSpPr>
                <a:spLocks noChangeArrowheads="1"/>
              </p:cNvSpPr>
              <p:nvPr/>
            </p:nvSpPr>
            <p:spPr bwMode="auto">
              <a:xfrm>
                <a:off x="521" y="3824"/>
                <a:ext cx="96" cy="96"/>
              </a:xfrm>
              <a:prstGeom prst="ellipse">
                <a:avLst/>
              </a:prstGeom>
              <a:solidFill>
                <a:srgbClr val="66CCFF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112" name="Oval 16"/>
              <p:cNvSpPr>
                <a:spLocks noChangeArrowheads="1"/>
              </p:cNvSpPr>
              <p:nvPr/>
            </p:nvSpPr>
            <p:spPr bwMode="auto">
              <a:xfrm>
                <a:off x="617" y="3824"/>
                <a:ext cx="96" cy="96"/>
              </a:xfrm>
              <a:prstGeom prst="ellipse">
                <a:avLst/>
              </a:prstGeom>
              <a:solidFill>
                <a:srgbClr val="66CCFF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113" name="Text Box 17"/>
              <p:cNvSpPr txBox="1">
                <a:spLocks noChangeArrowheads="1"/>
              </p:cNvSpPr>
              <p:nvPr/>
            </p:nvSpPr>
            <p:spPr bwMode="auto">
              <a:xfrm>
                <a:off x="392" y="3893"/>
                <a:ext cx="38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latin typeface="Times New Roman" pitchFamily="18" charset="0"/>
                    <a:cs typeface="Times New Roman (Hebrew)" charset="-79"/>
                  </a:rPr>
                  <a:t>  </a:t>
                </a:r>
                <a:r>
                  <a:rPr lang="en-US" sz="2400">
                    <a:solidFill>
                      <a:schemeClr val="bg1"/>
                    </a:solidFill>
                    <a:latin typeface="Times New Roman" pitchFamily="18" charset="0"/>
                    <a:cs typeface="Times New Roman (Hebrew)" charset="-79"/>
                  </a:rPr>
                  <a:t>aa</a:t>
                </a:r>
              </a:p>
            </p:txBody>
          </p:sp>
        </p:grpSp>
      </p:grp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179512" y="620688"/>
            <a:ext cx="45720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sia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p  la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frequenza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di A</a:t>
            </a:r>
            <a:r>
              <a:rPr lang="en-US" sz="2400" baseline="-25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    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, 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e   q  la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frequenza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di a</a:t>
            </a:r>
            <a:r>
              <a:rPr lang="en-US" sz="2400" baseline="-25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    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.</a:t>
            </a:r>
            <a:endParaRPr lang="en-US" sz="2400" baseline="-25000" dirty="0">
              <a:solidFill>
                <a:schemeClr val="bg1"/>
              </a:solidFill>
              <a:latin typeface="Times New Roman" pitchFamily="18" charset="0"/>
              <a:cs typeface="Times New Roman (Hebrew)" charset="-79"/>
            </a:endParaRPr>
          </a:p>
        </p:txBody>
      </p:sp>
      <p:sp>
        <p:nvSpPr>
          <p:cNvPr id="4115" name="Oval 19"/>
          <p:cNvSpPr>
            <a:spLocks noChangeArrowheads="1"/>
          </p:cNvSpPr>
          <p:nvPr/>
        </p:nvSpPr>
        <p:spPr bwMode="auto">
          <a:xfrm>
            <a:off x="3136032" y="8382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16" name="Oval 20"/>
          <p:cNvSpPr>
            <a:spLocks noChangeArrowheads="1"/>
          </p:cNvSpPr>
          <p:nvPr/>
        </p:nvSpPr>
        <p:spPr bwMode="auto">
          <a:xfrm>
            <a:off x="3059832" y="137160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17" name="Oval 21"/>
          <p:cNvSpPr>
            <a:spLocks noChangeArrowheads="1"/>
          </p:cNvSpPr>
          <p:nvPr/>
        </p:nvSpPr>
        <p:spPr bwMode="auto">
          <a:xfrm>
            <a:off x="1447800" y="2590800"/>
            <a:ext cx="2260104" cy="2422376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20" name="Oval 24"/>
          <p:cNvSpPr>
            <a:spLocks noChangeArrowheads="1"/>
          </p:cNvSpPr>
          <p:nvPr/>
        </p:nvSpPr>
        <p:spPr bwMode="auto">
          <a:xfrm>
            <a:off x="6172200" y="22098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21" name="Oval 25"/>
          <p:cNvSpPr>
            <a:spLocks noChangeArrowheads="1"/>
          </p:cNvSpPr>
          <p:nvPr/>
        </p:nvSpPr>
        <p:spPr bwMode="auto">
          <a:xfrm>
            <a:off x="5943600" y="22098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22" name="Oval 26"/>
          <p:cNvSpPr>
            <a:spLocks noChangeArrowheads="1"/>
          </p:cNvSpPr>
          <p:nvPr/>
        </p:nvSpPr>
        <p:spPr bwMode="auto">
          <a:xfrm>
            <a:off x="6019800" y="14478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23" name="Oval 27"/>
          <p:cNvSpPr>
            <a:spLocks noChangeArrowheads="1"/>
          </p:cNvSpPr>
          <p:nvPr/>
        </p:nvSpPr>
        <p:spPr bwMode="auto">
          <a:xfrm>
            <a:off x="6019800" y="37338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24" name="Oval 28"/>
          <p:cNvSpPr>
            <a:spLocks noChangeArrowheads="1"/>
          </p:cNvSpPr>
          <p:nvPr/>
        </p:nvSpPr>
        <p:spPr bwMode="auto">
          <a:xfrm>
            <a:off x="7467600" y="22098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25" name="Oval 29"/>
          <p:cNvSpPr>
            <a:spLocks noChangeArrowheads="1"/>
          </p:cNvSpPr>
          <p:nvPr/>
        </p:nvSpPr>
        <p:spPr bwMode="auto">
          <a:xfrm>
            <a:off x="7696200" y="220980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26" name="Oval 30"/>
          <p:cNvSpPr>
            <a:spLocks noChangeArrowheads="1"/>
          </p:cNvSpPr>
          <p:nvPr/>
        </p:nvSpPr>
        <p:spPr bwMode="auto">
          <a:xfrm>
            <a:off x="6248400" y="373380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27" name="Oval 31"/>
          <p:cNvSpPr>
            <a:spLocks noChangeArrowheads="1"/>
          </p:cNvSpPr>
          <p:nvPr/>
        </p:nvSpPr>
        <p:spPr bwMode="auto">
          <a:xfrm>
            <a:off x="7467600" y="373380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28" name="Oval 32"/>
          <p:cNvSpPr>
            <a:spLocks noChangeArrowheads="1"/>
          </p:cNvSpPr>
          <p:nvPr/>
        </p:nvSpPr>
        <p:spPr bwMode="auto">
          <a:xfrm>
            <a:off x="7696200" y="373380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29" name="Text Box 33"/>
          <p:cNvSpPr txBox="1">
            <a:spLocks noChangeArrowheads="1"/>
          </p:cNvSpPr>
          <p:nvPr/>
        </p:nvSpPr>
        <p:spPr bwMode="auto">
          <a:xfrm>
            <a:off x="0" y="3463925"/>
            <a:ext cx="1646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>
                <a:solidFill>
                  <a:schemeClr val="bg1"/>
                </a:solidFill>
                <a:latin typeface="Times New Roman" pitchFamily="18" charset="0"/>
              </a:rPr>
              <a:t>All’equilibrio:</a:t>
            </a:r>
          </a:p>
        </p:txBody>
      </p:sp>
      <p:sp>
        <p:nvSpPr>
          <p:cNvPr id="4130" name="Oval 34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31" name="Oval 35"/>
          <p:cNvSpPr>
            <a:spLocks noChangeArrowheads="1"/>
          </p:cNvSpPr>
          <p:nvPr/>
        </p:nvSpPr>
        <p:spPr bwMode="auto">
          <a:xfrm>
            <a:off x="4800600" y="426720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32" name="Oval 36"/>
          <p:cNvSpPr>
            <a:spLocks noChangeArrowheads="1"/>
          </p:cNvSpPr>
          <p:nvPr/>
        </p:nvSpPr>
        <p:spPr bwMode="auto">
          <a:xfrm>
            <a:off x="7543800" y="144780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33" name="Text Box 37"/>
          <p:cNvSpPr txBox="1">
            <a:spLocks noChangeArrowheads="1"/>
          </p:cNvSpPr>
          <p:nvPr/>
        </p:nvSpPr>
        <p:spPr bwMode="auto">
          <a:xfrm>
            <a:off x="228600" y="5521325"/>
            <a:ext cx="60721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Times New Roman" pitchFamily="18" charset="0"/>
              </a:rPr>
              <a:t>Generazione successiva:  	</a:t>
            </a:r>
            <a:r>
              <a:rPr lang="it-IT" sz="2000" dirty="0" err="1">
                <a:solidFill>
                  <a:schemeClr val="bg1"/>
                </a:solidFill>
                <a:latin typeface="Times New Roman" pitchFamily="18" charset="0"/>
              </a:rPr>
              <a:t>p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</a:rPr>
              <a:t>’ = p</a:t>
            </a:r>
            <a:r>
              <a:rPr lang="it-IT" sz="2000" baseline="30000" dirty="0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</a:rPr>
              <a:t> + </a:t>
            </a:r>
            <a:r>
              <a:rPr lang="it-IT" sz="2000" dirty="0" err="1">
                <a:solidFill>
                  <a:schemeClr val="bg1"/>
                </a:solidFill>
                <a:latin typeface="Times New Roman" pitchFamily="18" charset="0"/>
              </a:rPr>
              <a:t>½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</a:rPr>
              <a:t> 2pq = </a:t>
            </a:r>
            <a:r>
              <a:rPr lang="it-IT" sz="2000" dirty="0" err="1">
                <a:solidFill>
                  <a:schemeClr val="bg1"/>
                </a:solidFill>
                <a:latin typeface="Times New Roman" pitchFamily="18" charset="0"/>
              </a:rPr>
              <a:t>p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</a:rPr>
              <a:t> (</a:t>
            </a:r>
            <a:r>
              <a:rPr lang="it-IT" sz="2000" dirty="0" err="1">
                <a:solidFill>
                  <a:schemeClr val="bg1"/>
                </a:solidFill>
                <a:latin typeface="Times New Roman" pitchFamily="18" charset="0"/>
              </a:rPr>
              <a:t>p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</a:rPr>
              <a:t> + </a:t>
            </a:r>
            <a:r>
              <a:rPr lang="it-IT" sz="2000" dirty="0" err="1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</a:rPr>
              <a:t>) = </a:t>
            </a:r>
            <a:r>
              <a:rPr lang="it-IT" sz="2000" dirty="0" err="1">
                <a:solidFill>
                  <a:schemeClr val="bg1"/>
                </a:solidFill>
                <a:latin typeface="Times New Roman" pitchFamily="18" charset="0"/>
              </a:rPr>
              <a:t>p</a:t>
            </a:r>
            <a:endParaRPr lang="it-IT" sz="2000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it-IT" sz="2000" dirty="0">
                <a:solidFill>
                  <a:schemeClr val="bg1"/>
                </a:solidFill>
                <a:latin typeface="Times New Roman" pitchFamily="18" charset="0"/>
              </a:rPr>
              <a:t>			q’ = q</a:t>
            </a:r>
            <a:r>
              <a:rPr lang="it-IT" sz="2000" baseline="30000" dirty="0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</a:rPr>
              <a:t> + </a:t>
            </a:r>
            <a:r>
              <a:rPr lang="it-IT" sz="2000" dirty="0" err="1">
                <a:solidFill>
                  <a:schemeClr val="bg1"/>
                </a:solidFill>
                <a:latin typeface="Times New Roman" pitchFamily="18" charset="0"/>
              </a:rPr>
              <a:t>½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</a:rPr>
              <a:t> 2pq = </a:t>
            </a:r>
            <a:r>
              <a:rPr lang="it-IT" sz="2000" dirty="0" err="1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</a:rPr>
              <a:t> (</a:t>
            </a:r>
            <a:r>
              <a:rPr lang="it-IT" sz="2000" dirty="0" err="1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</a:rPr>
              <a:t> + </a:t>
            </a:r>
            <a:r>
              <a:rPr lang="it-IT" sz="2000" dirty="0" err="1">
                <a:solidFill>
                  <a:schemeClr val="bg1"/>
                </a:solidFill>
                <a:latin typeface="Times New Roman" pitchFamily="18" charset="0"/>
              </a:rPr>
              <a:t>p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</a:rPr>
              <a:t>) = </a:t>
            </a:r>
            <a:r>
              <a:rPr lang="it-IT" sz="2000" dirty="0" err="1">
                <a:solidFill>
                  <a:schemeClr val="bg1"/>
                </a:solidFill>
                <a:latin typeface="Times New Roman" pitchFamily="18" charset="0"/>
              </a:rPr>
              <a:t>q</a:t>
            </a:r>
            <a:endParaRPr lang="it-IT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851920" y="476672"/>
            <a:ext cx="5211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Quadrato di </a:t>
            </a:r>
            <a:r>
              <a:rPr lang="it-IT" dirty="0" err="1">
                <a:solidFill>
                  <a:schemeClr val="bg1"/>
                </a:solidFill>
              </a:rPr>
              <a:t>Punnet</a:t>
            </a:r>
            <a:r>
              <a:rPr lang="it-IT" dirty="0">
                <a:solidFill>
                  <a:schemeClr val="bg1"/>
                </a:solidFill>
              </a:rPr>
              <a:t> – unione casuale dei gameti*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25706" y="6488668"/>
            <a:ext cx="9118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*</a:t>
            </a:r>
            <a:r>
              <a:rPr lang="it-IT" sz="1200" dirty="0">
                <a:solidFill>
                  <a:schemeClr val="bg1"/>
                </a:solidFill>
              </a:rPr>
              <a:t>La dimostrazione dell’equivalenza tra accoppiamento casuale ed unione casuale dei gameti esula dalle finalità di questo corso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800">
                <a:latin typeface="Times New Roman" pitchFamily="18" charset="0"/>
              </a:rPr>
              <a:t>Differenti tipi di selezione su un singolo gene </a:t>
            </a:r>
            <a:endParaRPr lang="en-US" altLang="it-IT" sz="180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8195" name="Picture 3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675" y="3017838"/>
            <a:ext cx="2762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04800" y="1371600"/>
            <a:ext cx="5419328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FF0000"/>
                </a:solidFill>
                <a:latin typeface="Times New Roman" pitchFamily="18" charset="0"/>
              </a:rPr>
              <a:t>Direzionale</a:t>
            </a:r>
            <a:r>
              <a:rPr lang="en-US" altLang="it-IT" sz="1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800" dirty="0">
                <a:latin typeface="Times New Roman" pitchFamily="18" charset="0"/>
              </a:rPr>
              <a:t>– uno </a:t>
            </a:r>
            <a:r>
              <a:rPr lang="en-US" altLang="it-IT" sz="1800" dirty="0" err="1">
                <a:latin typeface="Times New Roman" pitchFamily="18" charset="0"/>
              </a:rPr>
              <a:t>dei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genotipi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omozigoti</a:t>
            </a:r>
            <a:r>
              <a:rPr lang="en-US" altLang="it-IT" sz="1800" dirty="0">
                <a:latin typeface="Times New Roman" pitchFamily="18" charset="0"/>
              </a:rPr>
              <a:t> ha la fitness </a:t>
            </a:r>
            <a:r>
              <a:rPr lang="en-US" altLang="it-IT" sz="1800" dirty="0" err="1">
                <a:latin typeface="Times New Roman" pitchFamily="18" charset="0"/>
              </a:rPr>
              <a:t>più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bassa</a:t>
            </a:r>
            <a:r>
              <a:rPr lang="en-US" altLang="it-IT" sz="1800" dirty="0">
                <a:latin typeface="Times New Roman" pitchFamily="18" charset="0"/>
              </a:rPr>
              <a:t>, </a:t>
            </a:r>
            <a:r>
              <a:rPr lang="en-US" altLang="it-IT" sz="1800" dirty="0" err="1">
                <a:latin typeface="Times New Roman" pitchFamily="18" charset="0"/>
              </a:rPr>
              <a:t>l’eterozigote</a:t>
            </a:r>
            <a:r>
              <a:rPr lang="en-US" altLang="it-IT" sz="1800" dirty="0">
                <a:latin typeface="Times New Roman" pitchFamily="18" charset="0"/>
              </a:rPr>
              <a:t> ha fitness intermedia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>
                <a:latin typeface="Times New Roman" pitchFamily="18" charset="0"/>
              </a:rPr>
              <a:t>- </a:t>
            </a:r>
            <a:r>
              <a:rPr lang="en-US" altLang="it-IT" sz="1800" dirty="0" err="1">
                <a:latin typeface="Times New Roman" pitchFamily="18" charset="0"/>
              </a:rPr>
              <a:t>dominanza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completa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contro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>
                <a:latin typeface="Times New Roman" pitchFamily="18" charset="0"/>
              </a:rPr>
              <a:t>recessivo </a:t>
            </a:r>
            <a:r>
              <a:rPr lang="en-US" altLang="it-IT" sz="1800" dirty="0">
                <a:latin typeface="Times New Roman" pitchFamily="18" charset="0"/>
              </a:rPr>
              <a:t>(w</a:t>
            </a:r>
            <a:r>
              <a:rPr lang="en-US" altLang="it-IT" sz="1800" baseline="-25000" dirty="0">
                <a:latin typeface="Times New Roman" pitchFamily="18" charset="0"/>
              </a:rPr>
              <a:t>11</a:t>
            </a:r>
            <a:r>
              <a:rPr lang="en-US" altLang="it-IT" sz="1800" dirty="0">
                <a:latin typeface="Times New Roman" pitchFamily="18" charset="0"/>
              </a:rPr>
              <a:t>=w</a:t>
            </a:r>
            <a:r>
              <a:rPr lang="en-US" altLang="it-IT" sz="1800" baseline="-25000" dirty="0">
                <a:latin typeface="Times New Roman" pitchFamily="18" charset="0"/>
              </a:rPr>
              <a:t>12</a:t>
            </a:r>
            <a:r>
              <a:rPr lang="en-US" altLang="it-IT" sz="1800" dirty="0">
                <a:latin typeface="Times New Roman" pitchFamily="18" charset="0"/>
              </a:rPr>
              <a:t>&gt;w</a:t>
            </a:r>
            <a:r>
              <a:rPr lang="en-US" altLang="it-IT" sz="1800" baseline="-25000" dirty="0">
                <a:latin typeface="Times New Roman" pitchFamily="18" charset="0"/>
              </a:rPr>
              <a:t>22</a:t>
            </a:r>
            <a:r>
              <a:rPr lang="en-US" altLang="it-IT" sz="1800" dirty="0">
                <a:latin typeface="Times New Roman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it-IT" sz="1800" dirty="0">
                <a:latin typeface="Times New Roman" pitchFamily="18" charset="0"/>
              </a:rPr>
              <a:t>- </a:t>
            </a:r>
            <a:r>
              <a:rPr lang="en-US" altLang="it-IT" sz="1800" dirty="0" err="1">
                <a:latin typeface="Times New Roman" pitchFamily="18" charset="0"/>
              </a:rPr>
              <a:t>dominanza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completa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contro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dominante</a:t>
            </a:r>
            <a:r>
              <a:rPr lang="en-US" altLang="it-IT" sz="1800" dirty="0">
                <a:latin typeface="Times New Roman" pitchFamily="18" charset="0"/>
              </a:rPr>
              <a:t> (w</a:t>
            </a:r>
            <a:r>
              <a:rPr lang="en-US" altLang="it-IT" sz="1800" baseline="-25000" dirty="0">
                <a:latin typeface="Times New Roman" pitchFamily="18" charset="0"/>
              </a:rPr>
              <a:t>11</a:t>
            </a:r>
            <a:r>
              <a:rPr lang="en-US" altLang="it-IT" sz="1800" dirty="0">
                <a:latin typeface="Times New Roman" pitchFamily="18" charset="0"/>
              </a:rPr>
              <a:t>=w</a:t>
            </a:r>
            <a:r>
              <a:rPr lang="en-US" altLang="it-IT" sz="1800" baseline="-25000" dirty="0">
                <a:latin typeface="Times New Roman" pitchFamily="18" charset="0"/>
              </a:rPr>
              <a:t>12&lt;</a:t>
            </a:r>
            <a:r>
              <a:rPr lang="en-US" altLang="it-IT" sz="1800" dirty="0">
                <a:latin typeface="Times New Roman" pitchFamily="18" charset="0"/>
              </a:rPr>
              <a:t>w</a:t>
            </a:r>
            <a:r>
              <a:rPr lang="en-US" altLang="it-IT" sz="1800" baseline="-25000" dirty="0">
                <a:latin typeface="Times New Roman" pitchFamily="18" charset="0"/>
              </a:rPr>
              <a:t>22</a:t>
            </a:r>
            <a:r>
              <a:rPr lang="en-US" altLang="it-IT" sz="1800" dirty="0">
                <a:latin typeface="Times New Roman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>
                <a:latin typeface="Times New Roman" pitchFamily="18" charset="0"/>
              </a:rPr>
              <a:t>- </a:t>
            </a:r>
            <a:r>
              <a:rPr lang="en-US" altLang="it-IT" sz="1800" dirty="0" err="1">
                <a:latin typeface="Times New Roman" pitchFamily="18" charset="0"/>
              </a:rPr>
              <a:t>dominanza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incompleta</a:t>
            </a:r>
            <a:r>
              <a:rPr lang="en-US" altLang="it-IT" sz="1800" dirty="0">
                <a:latin typeface="Times New Roman" pitchFamily="18" charset="0"/>
              </a:rPr>
              <a:t> (w</a:t>
            </a:r>
            <a:r>
              <a:rPr lang="en-US" altLang="it-IT" sz="1800" baseline="-25000" dirty="0">
                <a:latin typeface="Times New Roman" pitchFamily="18" charset="0"/>
              </a:rPr>
              <a:t>11</a:t>
            </a:r>
            <a:r>
              <a:rPr lang="en-US" altLang="it-IT" sz="1800" dirty="0">
                <a:latin typeface="Times New Roman" pitchFamily="18" charset="0"/>
              </a:rPr>
              <a:t>&gt;w</a:t>
            </a:r>
            <a:r>
              <a:rPr lang="en-US" altLang="it-IT" sz="1800" baseline="-25000" dirty="0">
                <a:latin typeface="Times New Roman" pitchFamily="18" charset="0"/>
              </a:rPr>
              <a:t>12</a:t>
            </a:r>
            <a:r>
              <a:rPr lang="en-US" altLang="it-IT" sz="1800" dirty="0">
                <a:latin typeface="Times New Roman" pitchFamily="18" charset="0"/>
              </a:rPr>
              <a:t>&gt;w</a:t>
            </a:r>
            <a:r>
              <a:rPr lang="en-US" altLang="it-IT" sz="1800" baseline="-25000" dirty="0">
                <a:latin typeface="Times New Roman" pitchFamily="18" charset="0"/>
              </a:rPr>
              <a:t>22</a:t>
            </a:r>
            <a:r>
              <a:rPr lang="en-US" altLang="it-IT" sz="1800" dirty="0">
                <a:latin typeface="Times New Roman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>
                <a:solidFill>
                  <a:srgbClr val="00B050"/>
                </a:solidFill>
                <a:latin typeface="Times New Roman" pitchFamily="18" charset="0"/>
              </a:rPr>
              <a:t>Nel </a:t>
            </a:r>
            <a:r>
              <a:rPr lang="en-US" altLang="it-IT" sz="1800" dirty="0" err="1">
                <a:solidFill>
                  <a:srgbClr val="00B050"/>
                </a:solidFill>
                <a:latin typeface="Times New Roman" pitchFamily="18" charset="0"/>
              </a:rPr>
              <a:t>caso</a:t>
            </a:r>
            <a:r>
              <a:rPr lang="en-US" altLang="it-IT" sz="1800" dirty="0">
                <a:solidFill>
                  <a:srgbClr val="00B050"/>
                </a:solidFill>
                <a:latin typeface="Times New Roman" pitchFamily="18" charset="0"/>
              </a:rPr>
              <a:t> di </a:t>
            </a:r>
            <a:r>
              <a:rPr lang="en-US" altLang="it-IT" sz="1800" dirty="0" err="1">
                <a:solidFill>
                  <a:srgbClr val="00B050"/>
                </a:solidFill>
                <a:latin typeface="Times New Roman" pitchFamily="18" charset="0"/>
              </a:rPr>
              <a:t>dominanza</a:t>
            </a:r>
            <a:r>
              <a:rPr lang="en-US" altLang="it-IT" sz="18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00B050"/>
                </a:solidFill>
                <a:latin typeface="Times New Roman" pitchFamily="18" charset="0"/>
              </a:rPr>
              <a:t>completa</a:t>
            </a:r>
            <a:r>
              <a:rPr lang="en-US" altLang="it-IT" sz="1800" dirty="0">
                <a:solidFill>
                  <a:srgbClr val="00B050"/>
                </a:solidFill>
                <a:latin typeface="Times New Roman" pitchFamily="18" charset="0"/>
              </a:rPr>
              <a:t>, la </a:t>
            </a:r>
            <a:r>
              <a:rPr lang="en-US" altLang="it-IT" sz="1800" dirty="0" err="1">
                <a:solidFill>
                  <a:srgbClr val="00B050"/>
                </a:solidFill>
                <a:latin typeface="Times New Roman" pitchFamily="18" charset="0"/>
              </a:rPr>
              <a:t>selezione</a:t>
            </a:r>
            <a:r>
              <a:rPr lang="en-US" altLang="it-IT" sz="18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00B050"/>
                </a:solidFill>
                <a:latin typeface="Times New Roman" pitchFamily="18" charset="0"/>
              </a:rPr>
              <a:t>può</a:t>
            </a:r>
            <a:r>
              <a:rPr lang="en-US" altLang="it-IT" sz="18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00B050"/>
                </a:solidFill>
                <a:latin typeface="Times New Roman" pitchFamily="18" charset="0"/>
              </a:rPr>
              <a:t>essere</a:t>
            </a:r>
            <a:r>
              <a:rPr lang="en-US" altLang="it-IT" sz="18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00B050"/>
                </a:solidFill>
                <a:latin typeface="Times New Roman" pitchFamily="18" charset="0"/>
              </a:rPr>
              <a:t>contro</a:t>
            </a:r>
            <a:r>
              <a:rPr lang="en-US" altLang="it-IT" sz="1800" dirty="0">
                <a:solidFill>
                  <a:srgbClr val="00B050"/>
                </a:solidFill>
                <a:latin typeface="Times New Roman" pitchFamily="18" charset="0"/>
              </a:rPr>
              <a:t> il </a:t>
            </a:r>
            <a:r>
              <a:rPr lang="en-US" altLang="it-IT" sz="1800" dirty="0" err="1">
                <a:solidFill>
                  <a:srgbClr val="00B050"/>
                </a:solidFill>
                <a:latin typeface="Times New Roman" pitchFamily="18" charset="0"/>
              </a:rPr>
              <a:t>recessivo</a:t>
            </a:r>
            <a:r>
              <a:rPr lang="en-US" altLang="it-IT" sz="1800" dirty="0">
                <a:solidFill>
                  <a:srgbClr val="00B050"/>
                </a:solidFill>
                <a:latin typeface="Times New Roman" pitchFamily="18" charset="0"/>
              </a:rPr>
              <a:t> o </a:t>
            </a:r>
            <a:r>
              <a:rPr lang="en-US" altLang="it-IT" sz="1800" dirty="0" err="1">
                <a:solidFill>
                  <a:srgbClr val="00B050"/>
                </a:solidFill>
                <a:latin typeface="Times New Roman" pitchFamily="18" charset="0"/>
              </a:rPr>
              <a:t>contro</a:t>
            </a:r>
            <a:r>
              <a:rPr lang="en-US" altLang="it-IT" sz="1800" dirty="0">
                <a:solidFill>
                  <a:srgbClr val="00B050"/>
                </a:solidFill>
                <a:latin typeface="Times New Roman" pitchFamily="18" charset="0"/>
              </a:rPr>
              <a:t> il </a:t>
            </a:r>
            <a:r>
              <a:rPr lang="en-US" altLang="it-IT" sz="1800" dirty="0" err="1">
                <a:solidFill>
                  <a:srgbClr val="00B050"/>
                </a:solidFill>
                <a:latin typeface="Times New Roman" pitchFamily="18" charset="0"/>
              </a:rPr>
              <a:t>dominante</a:t>
            </a:r>
            <a:r>
              <a:rPr lang="en-US" altLang="it-IT" sz="1800" dirty="0">
                <a:solidFill>
                  <a:srgbClr val="00B050"/>
                </a:solidFill>
                <a:latin typeface="Times New Roman" pitchFamily="18" charset="0"/>
              </a:rPr>
              <a:t>, con </a:t>
            </a:r>
            <a:r>
              <a:rPr lang="en-US" altLang="it-IT" sz="1800" dirty="0" err="1">
                <a:solidFill>
                  <a:srgbClr val="00B050"/>
                </a:solidFill>
                <a:latin typeface="Times New Roman" pitchFamily="18" charset="0"/>
              </a:rPr>
              <a:t>effetti</a:t>
            </a:r>
            <a:r>
              <a:rPr lang="en-US" altLang="it-IT" sz="1800" dirty="0">
                <a:solidFill>
                  <a:srgbClr val="00B050"/>
                </a:solidFill>
                <a:latin typeface="Times New Roman" pitchFamily="18" charset="0"/>
              </a:rPr>
              <a:t> molto </a:t>
            </a:r>
            <a:r>
              <a:rPr lang="en-US" altLang="it-IT" sz="1800" dirty="0" err="1">
                <a:solidFill>
                  <a:srgbClr val="00B050"/>
                </a:solidFill>
                <a:latin typeface="Times New Roman" pitchFamily="18" charset="0"/>
              </a:rPr>
              <a:t>diversi</a:t>
            </a:r>
            <a:r>
              <a:rPr lang="en-US" altLang="it-IT" sz="1800" dirty="0">
                <a:solidFill>
                  <a:srgbClr val="00B050"/>
                </a:solidFill>
                <a:latin typeface="Times New Roman" pitchFamily="18" charset="0"/>
              </a:rPr>
              <a:t>!!</a:t>
            </a:r>
            <a:endParaRPr lang="en-US" altLang="it-IT" sz="1800" dirty="0">
              <a:solidFill>
                <a:srgbClr val="00B050"/>
              </a:solidFill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279525" y="27813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0">
              <a:latin typeface="Times New Roman" pitchFamily="18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04800" y="3733800"/>
            <a:ext cx="480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it-IT" sz="1800">
                <a:latin typeface="Times New Roman" pitchFamily="18" charset="0"/>
              </a:rPr>
              <a:t> </a:t>
            </a:r>
            <a:r>
              <a:rPr lang="en-US" altLang="it-IT" sz="1800">
                <a:solidFill>
                  <a:srgbClr val="FF0000"/>
                </a:solidFill>
                <a:latin typeface="Times New Roman" pitchFamily="18" charset="0"/>
              </a:rPr>
              <a:t>Sovradominanza </a:t>
            </a:r>
            <a:r>
              <a:rPr lang="en-US" altLang="it-IT" sz="1800">
                <a:latin typeface="Times New Roman" pitchFamily="18" charset="0"/>
              </a:rPr>
              <a:t>(vantaggio dell’eterozigote) – L’eterozigote ha la fitness più elevata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381000" y="5486400"/>
            <a:ext cx="495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FF0000"/>
                </a:solidFill>
                <a:latin typeface="Times New Roman" pitchFamily="18" charset="0"/>
              </a:rPr>
              <a:t>Sottodominanza</a:t>
            </a:r>
            <a:r>
              <a:rPr lang="en-US" altLang="it-IT" sz="1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800" dirty="0">
                <a:latin typeface="Times New Roman" pitchFamily="18" charset="0"/>
              </a:rPr>
              <a:t>(</a:t>
            </a:r>
            <a:r>
              <a:rPr lang="en-US" altLang="it-IT" sz="1800" dirty="0" err="1">
                <a:latin typeface="Times New Roman" pitchFamily="18" charset="0"/>
              </a:rPr>
              <a:t>svantaggio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dell’eterozigote</a:t>
            </a:r>
            <a:r>
              <a:rPr lang="en-US" altLang="it-IT" sz="1800" dirty="0">
                <a:latin typeface="Times New Roman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 err="1">
                <a:latin typeface="Times New Roman" pitchFamily="18" charset="0"/>
              </a:rPr>
              <a:t>L’eterozigote</a:t>
            </a:r>
            <a:r>
              <a:rPr lang="en-US" altLang="it-IT" sz="1800" dirty="0">
                <a:latin typeface="Times New Roman" pitchFamily="18" charset="0"/>
              </a:rPr>
              <a:t> ha la fitness </a:t>
            </a:r>
            <a:r>
              <a:rPr lang="en-US" altLang="it-IT" sz="1800" dirty="0" err="1">
                <a:latin typeface="Times New Roman" pitchFamily="18" charset="0"/>
              </a:rPr>
              <a:t>più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bassa</a:t>
            </a:r>
            <a:endParaRPr lang="en-US" altLang="it-IT" sz="1800" dirty="0">
              <a:latin typeface="Times New Roman" pitchFamily="18" charset="0"/>
            </a:endParaRP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50" y="1257300"/>
            <a:ext cx="265747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162300"/>
            <a:ext cx="265747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5105400"/>
            <a:ext cx="265747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3" name="Text Box 12"/>
          <p:cNvSpPr txBox="1">
            <a:spLocks noChangeArrowheads="1"/>
          </p:cNvSpPr>
          <p:nvPr/>
        </p:nvSpPr>
        <p:spPr bwMode="auto">
          <a:xfrm>
            <a:off x="6370638" y="3009900"/>
            <a:ext cx="1530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600">
                <a:latin typeface="Times New Roman" pitchFamily="18" charset="0"/>
              </a:rPr>
              <a:t>w</a:t>
            </a:r>
            <a:r>
              <a:rPr lang="en-US" altLang="it-IT" sz="1600" baseline="-25000">
                <a:latin typeface="Times New Roman" pitchFamily="18" charset="0"/>
              </a:rPr>
              <a:t>12</a:t>
            </a:r>
            <a:r>
              <a:rPr lang="en-US" altLang="it-IT" sz="1600">
                <a:latin typeface="Times New Roman" pitchFamily="18" charset="0"/>
              </a:rPr>
              <a:t> &gt; w</a:t>
            </a:r>
            <a:r>
              <a:rPr lang="en-US" altLang="it-IT" sz="1600" baseline="-25000">
                <a:latin typeface="Times New Roman" pitchFamily="18" charset="0"/>
              </a:rPr>
              <a:t>11</a:t>
            </a:r>
            <a:r>
              <a:rPr lang="en-US" altLang="it-IT" sz="1600">
                <a:latin typeface="Times New Roman" pitchFamily="18" charset="0"/>
              </a:rPr>
              <a:t> &amp; w</a:t>
            </a:r>
            <a:r>
              <a:rPr lang="en-US" altLang="it-IT" sz="1600" baseline="-25000">
                <a:latin typeface="Times New Roman" pitchFamily="18" charset="0"/>
              </a:rPr>
              <a:t>22</a:t>
            </a:r>
            <a:endParaRPr lang="en-US" altLang="it-IT" sz="1000">
              <a:latin typeface="Times New Roman" pitchFamily="18" charset="0"/>
            </a:endParaRPr>
          </a:p>
        </p:txBody>
      </p:sp>
      <p:sp>
        <p:nvSpPr>
          <p:cNvPr id="8204" name="Text Box 13"/>
          <p:cNvSpPr txBox="1">
            <a:spLocks noChangeArrowheads="1"/>
          </p:cNvSpPr>
          <p:nvPr/>
        </p:nvSpPr>
        <p:spPr bwMode="auto">
          <a:xfrm>
            <a:off x="6343650" y="4997450"/>
            <a:ext cx="1530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600">
                <a:latin typeface="Times New Roman" pitchFamily="18" charset="0"/>
              </a:rPr>
              <a:t>w</a:t>
            </a:r>
            <a:r>
              <a:rPr lang="en-US" altLang="it-IT" sz="1600" baseline="-25000">
                <a:latin typeface="Times New Roman" pitchFamily="18" charset="0"/>
              </a:rPr>
              <a:t>12</a:t>
            </a:r>
            <a:r>
              <a:rPr lang="en-US" altLang="it-IT" sz="1600">
                <a:latin typeface="Times New Roman" pitchFamily="18" charset="0"/>
              </a:rPr>
              <a:t> &lt; w</a:t>
            </a:r>
            <a:r>
              <a:rPr lang="en-US" altLang="it-IT" sz="1600" baseline="-25000">
                <a:latin typeface="Times New Roman" pitchFamily="18" charset="0"/>
              </a:rPr>
              <a:t>11</a:t>
            </a:r>
            <a:r>
              <a:rPr lang="en-US" altLang="it-IT" sz="1600">
                <a:latin typeface="Times New Roman" pitchFamily="18" charset="0"/>
              </a:rPr>
              <a:t> &amp; w</a:t>
            </a:r>
            <a:r>
              <a:rPr lang="en-US" altLang="it-IT" sz="1600" baseline="-25000">
                <a:latin typeface="Times New Roman" pitchFamily="18" charset="0"/>
              </a:rPr>
              <a:t>22</a:t>
            </a:r>
            <a:endParaRPr lang="en-US" altLang="it-IT" sz="1000">
              <a:latin typeface="Times New Roman" pitchFamily="18" charset="0"/>
            </a:endParaRPr>
          </a:p>
        </p:txBody>
      </p:sp>
      <p:sp>
        <p:nvSpPr>
          <p:cNvPr id="8205" name="Text Box 14"/>
          <p:cNvSpPr txBox="1">
            <a:spLocks noChangeArrowheads="1"/>
          </p:cNvSpPr>
          <p:nvPr/>
        </p:nvSpPr>
        <p:spPr bwMode="auto">
          <a:xfrm>
            <a:off x="5451475" y="178435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400" i="1">
                <a:latin typeface="Times New Roman" pitchFamily="18" charset="0"/>
              </a:rPr>
              <a:t>w</a:t>
            </a:r>
          </a:p>
        </p:txBody>
      </p:sp>
      <p:sp>
        <p:nvSpPr>
          <p:cNvPr id="8206" name="Text Box 15"/>
          <p:cNvSpPr txBox="1">
            <a:spLocks noChangeArrowheads="1"/>
          </p:cNvSpPr>
          <p:nvPr/>
        </p:nvSpPr>
        <p:spPr bwMode="auto">
          <a:xfrm>
            <a:off x="5451475" y="372745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400" i="1">
                <a:latin typeface="Times New Roman" pitchFamily="18" charset="0"/>
              </a:rPr>
              <a:t>w</a:t>
            </a:r>
          </a:p>
        </p:txBody>
      </p:sp>
      <p:sp>
        <p:nvSpPr>
          <p:cNvPr id="8207" name="Text Box 16"/>
          <p:cNvSpPr txBox="1">
            <a:spLocks noChangeArrowheads="1"/>
          </p:cNvSpPr>
          <p:nvPr/>
        </p:nvSpPr>
        <p:spPr bwMode="auto">
          <a:xfrm>
            <a:off x="5451475" y="5661025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400" i="1">
                <a:latin typeface="Times New Roman" pitchFamily="18" charset="0"/>
              </a:rPr>
              <a:t>w</a:t>
            </a:r>
          </a:p>
        </p:txBody>
      </p:sp>
      <p:sp>
        <p:nvSpPr>
          <p:cNvPr id="8208" name="Freccia a destra 1"/>
          <p:cNvSpPr>
            <a:spLocks noChangeArrowheads="1"/>
          </p:cNvSpPr>
          <p:nvPr/>
        </p:nvSpPr>
        <p:spPr bwMode="auto">
          <a:xfrm>
            <a:off x="5105400" y="2616200"/>
            <a:ext cx="685800" cy="165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5068301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800" dirty="0" err="1">
                <a:latin typeface="Times New Roman" pitchFamily="18" charset="0"/>
              </a:rPr>
              <a:t>Differenti</a:t>
            </a:r>
            <a:r>
              <a:rPr lang="en-US" altLang="it-IT" sz="2800" dirty="0">
                <a:latin typeface="Times New Roman" pitchFamily="18" charset="0"/>
              </a:rPr>
              <a:t> tipi di </a:t>
            </a:r>
            <a:r>
              <a:rPr lang="en-US" altLang="it-IT" sz="2800" dirty="0" err="1">
                <a:latin typeface="Times New Roman" pitchFamily="18" charset="0"/>
              </a:rPr>
              <a:t>selezione</a:t>
            </a:r>
            <a:r>
              <a:rPr lang="en-US" altLang="it-IT" sz="2800" dirty="0">
                <a:latin typeface="Times New Roman" pitchFamily="18" charset="0"/>
              </a:rPr>
              <a:t> </a:t>
            </a:r>
            <a:r>
              <a:rPr lang="en-US" altLang="it-IT" sz="2800" dirty="0" err="1">
                <a:latin typeface="Times New Roman" pitchFamily="18" charset="0"/>
              </a:rPr>
              <a:t>direzionale</a:t>
            </a:r>
            <a:r>
              <a:rPr lang="en-US" altLang="it-IT" sz="2800" dirty="0">
                <a:latin typeface="Times New Roman" pitchFamily="18" charset="0"/>
              </a:rPr>
              <a:t> (1)  </a:t>
            </a:r>
            <a:endParaRPr lang="en-US" altLang="it-IT" sz="1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1279525" y="27813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0">
              <a:latin typeface="Times New Roman" pitchFamily="18" charset="0"/>
            </a:endParaRP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720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it-IT" sz="1800" dirty="0"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it-IT" sz="1700" dirty="0" err="1">
                <a:solidFill>
                  <a:srgbClr val="00B050"/>
                </a:solidFill>
                <a:latin typeface="Times New Roman" pitchFamily="18" charset="0"/>
              </a:rPr>
              <a:t>Selezione</a:t>
            </a:r>
            <a:r>
              <a:rPr lang="en-US" altLang="it-IT" sz="17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it-IT" sz="1700" dirty="0" err="1">
                <a:solidFill>
                  <a:srgbClr val="00B050"/>
                </a:solidFill>
                <a:latin typeface="Times New Roman" pitchFamily="18" charset="0"/>
              </a:rPr>
              <a:t>positiva</a:t>
            </a:r>
            <a:r>
              <a:rPr lang="en-US" altLang="it-IT" sz="1700" dirty="0">
                <a:latin typeface="Times New Roman" pitchFamily="18" charset="0"/>
              </a:rPr>
              <a:t>: un </a:t>
            </a:r>
            <a:r>
              <a:rPr lang="en-US" altLang="it-IT" sz="1700" dirty="0" err="1">
                <a:solidFill>
                  <a:srgbClr val="FF0000"/>
                </a:solidFill>
                <a:latin typeface="Times New Roman" pitchFamily="18" charset="0"/>
              </a:rPr>
              <a:t>nuovo</a:t>
            </a:r>
            <a:r>
              <a:rPr lang="en-US" altLang="it-IT" sz="1700" dirty="0">
                <a:solidFill>
                  <a:srgbClr val="FF0000"/>
                </a:solidFill>
                <a:latin typeface="Times New Roman" pitchFamily="18" charset="0"/>
              </a:rPr>
              <a:t> allele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conferisce</a:t>
            </a:r>
            <a:r>
              <a:rPr lang="en-US" altLang="it-IT" sz="1700" dirty="0">
                <a:latin typeface="Times New Roman" pitchFamily="18" charset="0"/>
              </a:rPr>
              <a:t> un </a:t>
            </a:r>
            <a:r>
              <a:rPr lang="en-US" altLang="it-IT" sz="1700" dirty="0" err="1">
                <a:solidFill>
                  <a:srgbClr val="FF0000"/>
                </a:solidFill>
                <a:latin typeface="Times New Roman" pitchFamily="18" charset="0"/>
              </a:rPr>
              <a:t>vantaggio</a:t>
            </a:r>
            <a:r>
              <a:rPr lang="en-US" altLang="it-IT" sz="1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selettivo</a:t>
            </a:r>
            <a:r>
              <a:rPr lang="en-US" altLang="it-IT" sz="1700" dirty="0">
                <a:latin typeface="Times New Roman" pitchFamily="18" charset="0"/>
              </a:rPr>
              <a:t> al </a:t>
            </a:r>
            <a:r>
              <a:rPr lang="en-US" altLang="it-IT" sz="1700" dirty="0" err="1">
                <a:latin typeface="Times New Roman" pitchFamily="18" charset="0"/>
              </a:rPr>
              <a:t>genotipo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che</a:t>
            </a:r>
            <a:r>
              <a:rPr lang="en-US" altLang="it-IT" sz="1700" dirty="0">
                <a:latin typeface="Times New Roman" pitchFamily="18" charset="0"/>
              </a:rPr>
              <a:t> lo </a:t>
            </a:r>
            <a:r>
              <a:rPr lang="en-US" altLang="it-IT" sz="1700" dirty="0" err="1">
                <a:latin typeface="Times New Roman" pitchFamily="18" charset="0"/>
              </a:rPr>
              <a:t>porta</a:t>
            </a:r>
            <a:r>
              <a:rPr lang="en-US" altLang="it-IT" sz="1700" dirty="0">
                <a:latin typeface="Times New Roman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it-IT" sz="1700" dirty="0"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it-IT" sz="1700" dirty="0">
                <a:latin typeface="Times New Roman" pitchFamily="18" charset="0"/>
              </a:rPr>
              <a:t>A </a:t>
            </a:r>
            <a:r>
              <a:rPr lang="en-US" altLang="it-IT" sz="1700" dirty="0" err="1">
                <a:latin typeface="Times New Roman" pitchFamily="18" charset="0"/>
              </a:rPr>
              <a:t>causa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dell’elevato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grado</a:t>
            </a:r>
            <a:r>
              <a:rPr lang="en-US" altLang="it-IT" sz="1700" dirty="0">
                <a:latin typeface="Times New Roman" pitchFamily="18" charset="0"/>
              </a:rPr>
              <a:t> di </a:t>
            </a:r>
            <a:r>
              <a:rPr lang="en-US" altLang="it-IT" sz="1700" dirty="0" err="1">
                <a:latin typeface="Times New Roman" pitchFamily="18" charset="0"/>
              </a:rPr>
              <a:t>adattamento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delle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popolazioni</a:t>
            </a:r>
            <a:r>
              <a:rPr lang="en-US" altLang="it-IT" sz="1700" dirty="0">
                <a:latin typeface="Times New Roman" pitchFamily="18" charset="0"/>
              </a:rPr>
              <a:t> al </a:t>
            </a:r>
            <a:r>
              <a:rPr lang="en-US" altLang="it-IT" sz="1700" dirty="0" err="1">
                <a:latin typeface="Times New Roman" pitchFamily="18" charset="0"/>
              </a:rPr>
              <a:t>proprio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ambiente</a:t>
            </a:r>
            <a:r>
              <a:rPr lang="en-US" altLang="it-IT" sz="1700" dirty="0">
                <a:latin typeface="Times New Roman" pitchFamily="18" charset="0"/>
              </a:rPr>
              <a:t>, </a:t>
            </a:r>
            <a:r>
              <a:rPr lang="en-US" altLang="it-IT" sz="1700" dirty="0" err="1">
                <a:latin typeface="Times New Roman" pitchFamily="18" charset="0"/>
              </a:rPr>
              <a:t>difficilmente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una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nuova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mutazione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avrà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degli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effetti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vantaggiosi</a:t>
            </a:r>
            <a:r>
              <a:rPr lang="en-US" altLang="it-IT" sz="1700" dirty="0">
                <a:latin typeface="Times New Roman" pitchFamily="18" charset="0"/>
              </a:rPr>
              <a:t>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it-IT" sz="1700" dirty="0"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it-IT" sz="1700" dirty="0" err="1">
                <a:latin typeface="Times New Roman" pitchFamily="18" charset="0"/>
              </a:rPr>
              <a:t>Questo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tipo</a:t>
            </a:r>
            <a:r>
              <a:rPr lang="en-US" altLang="it-IT" sz="1700" dirty="0">
                <a:latin typeface="Times New Roman" pitchFamily="18" charset="0"/>
              </a:rPr>
              <a:t> di </a:t>
            </a:r>
            <a:r>
              <a:rPr lang="en-US" altLang="it-IT" sz="1700" dirty="0" err="1">
                <a:latin typeface="Times New Roman" pitchFamily="18" charset="0"/>
              </a:rPr>
              <a:t>selezione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si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verifica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più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frequentemente</a:t>
            </a:r>
            <a:r>
              <a:rPr lang="en-US" altLang="it-IT" sz="1700" dirty="0">
                <a:latin typeface="Times New Roman" pitchFamily="18" charset="0"/>
              </a:rPr>
              <a:t> in </a:t>
            </a:r>
            <a:r>
              <a:rPr lang="en-US" altLang="it-IT" sz="1700" dirty="0" err="1">
                <a:latin typeface="Times New Roman" pitchFamily="18" charset="0"/>
              </a:rPr>
              <a:t>situazioni</a:t>
            </a:r>
            <a:r>
              <a:rPr lang="en-US" altLang="it-IT" sz="1700" dirty="0">
                <a:latin typeface="Times New Roman" pitchFamily="18" charset="0"/>
              </a:rPr>
              <a:t> in cui le </a:t>
            </a:r>
            <a:r>
              <a:rPr lang="en-US" altLang="it-IT" sz="1700" dirty="0" err="1">
                <a:latin typeface="Times New Roman" pitchFamily="18" charset="0"/>
              </a:rPr>
              <a:t>popolazioni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sono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sottoposte</a:t>
            </a:r>
            <a:r>
              <a:rPr lang="en-US" altLang="it-IT" sz="1700" dirty="0">
                <a:latin typeface="Times New Roman" pitchFamily="18" charset="0"/>
              </a:rPr>
              <a:t> a </a:t>
            </a:r>
            <a:r>
              <a:rPr lang="en-US" altLang="it-IT" sz="1700" dirty="0" err="1">
                <a:latin typeface="Times New Roman" pitchFamily="18" charset="0"/>
              </a:rPr>
              <a:t>nuove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forti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pressioni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selettive</a:t>
            </a:r>
            <a:r>
              <a:rPr lang="en-US" altLang="it-IT" sz="1700" dirty="0">
                <a:latin typeface="Times New Roman" pitchFamily="18" charset="0"/>
              </a:rPr>
              <a:t> (</a:t>
            </a:r>
            <a:r>
              <a:rPr lang="en-US" altLang="it-IT" sz="1700" dirty="0" err="1">
                <a:latin typeface="Times New Roman" pitchFamily="18" charset="0"/>
              </a:rPr>
              <a:t>dovute</a:t>
            </a:r>
            <a:r>
              <a:rPr lang="en-US" altLang="it-IT" sz="1700" dirty="0">
                <a:latin typeface="Times New Roman" pitchFamily="18" charset="0"/>
              </a:rPr>
              <a:t> ad </a:t>
            </a:r>
            <a:r>
              <a:rPr lang="en-US" altLang="it-IT" sz="1700" dirty="0" err="1">
                <a:latin typeface="Times New Roman" pitchFamily="18" charset="0"/>
              </a:rPr>
              <a:t>esempio</a:t>
            </a:r>
            <a:r>
              <a:rPr lang="en-US" altLang="it-IT" sz="1700" dirty="0">
                <a:latin typeface="Times New Roman" pitchFamily="18" charset="0"/>
              </a:rPr>
              <a:t> a </a:t>
            </a:r>
            <a:r>
              <a:rPr lang="en-US" altLang="it-IT" sz="1700" dirty="0" err="1">
                <a:latin typeface="Times New Roman" pitchFamily="18" charset="0"/>
              </a:rPr>
              <a:t>epidemie</a:t>
            </a:r>
            <a:r>
              <a:rPr lang="en-US" altLang="it-IT" sz="1700" dirty="0">
                <a:latin typeface="Times New Roman" pitchFamily="18" charset="0"/>
              </a:rPr>
              <a:t> di </a:t>
            </a:r>
            <a:r>
              <a:rPr lang="en-US" altLang="it-IT" sz="1700" dirty="0" err="1">
                <a:latin typeface="Times New Roman" pitchFamily="18" charset="0"/>
              </a:rPr>
              <a:t>malattie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infettive</a:t>
            </a:r>
            <a:r>
              <a:rPr lang="en-US" altLang="it-IT" sz="1700" dirty="0">
                <a:latin typeface="Times New Roman" pitchFamily="18" charset="0"/>
              </a:rPr>
              <a:t>, </a:t>
            </a:r>
            <a:r>
              <a:rPr lang="en-US" altLang="it-IT" sz="1700" dirty="0" err="1">
                <a:latin typeface="Times New Roman" pitchFamily="18" charset="0"/>
              </a:rPr>
              <a:t>oppure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variazioni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nello</a:t>
            </a:r>
            <a:r>
              <a:rPr lang="en-US" altLang="it-IT" sz="1700" dirty="0">
                <a:latin typeface="Times New Roman" pitchFamily="18" charset="0"/>
              </a:rPr>
              <a:t> stile di vita).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it-IT" sz="1700" dirty="0"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it-IT" sz="1700" dirty="0" err="1">
                <a:latin typeface="Times New Roman" pitchFamily="18" charset="0"/>
              </a:rPr>
              <a:t>Esempi</a:t>
            </a:r>
            <a:r>
              <a:rPr lang="en-US" altLang="it-IT" sz="1700" dirty="0">
                <a:latin typeface="Times New Roman" pitchFamily="18" charset="0"/>
              </a:rPr>
              <a:t>: </a:t>
            </a:r>
            <a:r>
              <a:rPr lang="en-US" altLang="it-IT" sz="1700" dirty="0" err="1">
                <a:latin typeface="Times New Roman" pitchFamily="18" charset="0"/>
              </a:rPr>
              <a:t>Selezione</a:t>
            </a:r>
            <a:r>
              <a:rPr lang="en-US" altLang="it-IT" sz="1700" dirty="0">
                <a:latin typeface="Times New Roman" pitchFamily="18" charset="0"/>
              </a:rPr>
              <a:t> a </a:t>
            </a:r>
            <a:r>
              <a:rPr lang="en-US" altLang="it-IT" sz="1700" dirty="0" err="1">
                <a:latin typeface="Times New Roman" pitchFamily="18" charset="0"/>
              </a:rPr>
              <a:t>favore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dell’allele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che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determina</a:t>
            </a:r>
            <a:r>
              <a:rPr lang="en-US" altLang="it-IT" sz="1700" dirty="0">
                <a:latin typeface="Times New Roman" pitchFamily="18" charset="0"/>
              </a:rPr>
              <a:t> la </a:t>
            </a:r>
            <a:r>
              <a:rPr lang="en-US" altLang="it-IT" sz="1700" dirty="0" err="1">
                <a:solidFill>
                  <a:srgbClr val="FF0000"/>
                </a:solidFill>
                <a:latin typeface="Times New Roman" pitchFamily="18" charset="0"/>
              </a:rPr>
              <a:t>persistenza</a:t>
            </a:r>
            <a:r>
              <a:rPr lang="en-US" altLang="it-IT" sz="1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700" dirty="0" err="1">
                <a:solidFill>
                  <a:srgbClr val="FF0000"/>
                </a:solidFill>
                <a:latin typeface="Times New Roman" pitchFamily="18" charset="0"/>
              </a:rPr>
              <a:t>della</a:t>
            </a:r>
            <a:r>
              <a:rPr lang="en-US" altLang="it-IT" sz="1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700" dirty="0" err="1">
                <a:solidFill>
                  <a:srgbClr val="FF0000"/>
                </a:solidFill>
                <a:latin typeface="Times New Roman" pitchFamily="18" charset="0"/>
              </a:rPr>
              <a:t>lattasi</a:t>
            </a:r>
            <a:r>
              <a:rPr lang="en-US" altLang="it-IT" sz="1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nell’adulto</a:t>
            </a:r>
            <a:r>
              <a:rPr lang="en-US" altLang="it-IT" sz="1700" dirty="0">
                <a:latin typeface="Times New Roman" pitchFamily="18" charset="0"/>
              </a:rPr>
              <a:t>, in </a:t>
            </a:r>
            <a:r>
              <a:rPr lang="en-US" altLang="it-IT" sz="1700" dirty="0" err="1">
                <a:latin typeface="Times New Roman" pitchFamily="18" charset="0"/>
              </a:rPr>
              <a:t>seguito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all’introduzione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dell’allevamento</a:t>
            </a:r>
            <a:r>
              <a:rPr lang="en-US" altLang="it-IT" sz="1700" dirty="0">
                <a:latin typeface="Times New Roman" pitchFamily="18" charset="0"/>
              </a:rPr>
              <a:t>. </a:t>
            </a:r>
            <a:r>
              <a:rPr lang="en-US" altLang="it-IT" sz="1700" dirty="0" err="1">
                <a:latin typeface="Times New Roman" pitchFamily="18" charset="0"/>
              </a:rPr>
              <a:t>Oppure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selezione</a:t>
            </a:r>
            <a:r>
              <a:rPr lang="en-US" altLang="it-IT" sz="1700" dirty="0">
                <a:latin typeface="Times New Roman" pitchFamily="18" charset="0"/>
              </a:rPr>
              <a:t> a </a:t>
            </a:r>
            <a:r>
              <a:rPr lang="en-US" altLang="it-IT" sz="1700" dirty="0" err="1">
                <a:latin typeface="Times New Roman" pitchFamily="18" charset="0"/>
              </a:rPr>
              <a:t>favore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degli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omozigoti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recessivi</a:t>
            </a:r>
            <a:r>
              <a:rPr lang="en-US" altLang="it-IT" sz="1700" dirty="0">
                <a:latin typeface="Times New Roman" pitchFamily="18" charset="0"/>
              </a:rPr>
              <a:t> per </a:t>
            </a:r>
            <a:r>
              <a:rPr lang="en-US" altLang="it-IT" sz="1700" dirty="0" err="1">
                <a:latin typeface="Times New Roman" pitchFamily="18" charset="0"/>
              </a:rPr>
              <a:t>l’allele</a:t>
            </a:r>
            <a:r>
              <a:rPr lang="en-US" altLang="it-IT" sz="1700" dirty="0">
                <a:latin typeface="Times New Roman" pitchFamily="18" charset="0"/>
              </a:rPr>
              <a:t> “</a:t>
            </a:r>
            <a:r>
              <a:rPr lang="en-US" altLang="it-IT" sz="1700" i="1" dirty="0">
                <a:latin typeface="Times New Roman" pitchFamily="18" charset="0"/>
              </a:rPr>
              <a:t>C</a:t>
            </a:r>
            <a:r>
              <a:rPr lang="en-US" altLang="it-IT" sz="1700" dirty="0">
                <a:latin typeface="Times New Roman" pitchFamily="18" charset="0"/>
              </a:rPr>
              <a:t> “ </a:t>
            </a:r>
            <a:r>
              <a:rPr lang="en-US" altLang="it-IT" sz="1700" dirty="0" err="1">
                <a:latin typeface="Times New Roman" pitchFamily="18" charset="0"/>
              </a:rPr>
              <a:t>della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>
                <a:latin typeface="Symbol" panose="05050102010706020507" pitchFamily="18" charset="2"/>
              </a:rPr>
              <a:t>b</a:t>
            </a:r>
            <a:r>
              <a:rPr lang="en-US" altLang="it-IT" sz="1700" dirty="0">
                <a:latin typeface="Times New Roman" pitchFamily="18" charset="0"/>
              </a:rPr>
              <a:t>-</a:t>
            </a:r>
            <a:r>
              <a:rPr lang="en-US" altLang="it-IT" sz="1700" dirty="0" err="1">
                <a:latin typeface="Times New Roman" pitchFamily="18" charset="0"/>
              </a:rPr>
              <a:t>globina</a:t>
            </a:r>
            <a:r>
              <a:rPr lang="en-US" altLang="it-IT" sz="1700" dirty="0">
                <a:latin typeface="Times New Roman" pitchFamily="18" charset="0"/>
              </a:rPr>
              <a:t> in Africa </a:t>
            </a:r>
            <a:r>
              <a:rPr lang="en-US" altLang="it-IT" sz="1700" dirty="0" err="1">
                <a:latin typeface="Times New Roman" pitchFamily="18" charset="0"/>
              </a:rPr>
              <a:t>occidentale</a:t>
            </a:r>
            <a:r>
              <a:rPr lang="en-US" altLang="it-IT" sz="1700" dirty="0">
                <a:latin typeface="Times New Roman" pitchFamily="18" charset="0"/>
              </a:rPr>
              <a:t> (</a:t>
            </a:r>
            <a:r>
              <a:rPr lang="en-US" altLang="it-IT" sz="1700" dirty="0" err="1">
                <a:latin typeface="Times New Roman" pitchFamily="18" charset="0"/>
              </a:rPr>
              <a:t>Hb</a:t>
            </a:r>
            <a:r>
              <a:rPr lang="en-US" altLang="it-IT" sz="1700" dirty="0">
                <a:latin typeface="Times New Roman" pitchFamily="18" charset="0"/>
              </a:rPr>
              <a:t> C)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it-IT" sz="1700" dirty="0"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it-IT" sz="1700" dirty="0" err="1">
                <a:solidFill>
                  <a:srgbClr val="00B050"/>
                </a:solidFill>
                <a:latin typeface="Times New Roman" pitchFamily="18" charset="0"/>
              </a:rPr>
              <a:t>Selezione</a:t>
            </a:r>
            <a:r>
              <a:rPr lang="en-US" altLang="it-IT" sz="17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it-IT" sz="1700" dirty="0" err="1">
                <a:solidFill>
                  <a:srgbClr val="00B050"/>
                </a:solidFill>
                <a:latin typeface="Times New Roman" pitchFamily="18" charset="0"/>
              </a:rPr>
              <a:t>negativa</a:t>
            </a:r>
            <a:r>
              <a:rPr lang="en-US" altLang="it-IT" sz="1700" dirty="0">
                <a:latin typeface="Times New Roman" pitchFamily="18" charset="0"/>
              </a:rPr>
              <a:t>: un </a:t>
            </a:r>
            <a:r>
              <a:rPr lang="en-US" altLang="it-IT" sz="1700" dirty="0" err="1">
                <a:solidFill>
                  <a:srgbClr val="FF0000"/>
                </a:solidFill>
                <a:latin typeface="Times New Roman" pitchFamily="18" charset="0"/>
              </a:rPr>
              <a:t>nuovo</a:t>
            </a:r>
            <a:r>
              <a:rPr lang="en-US" altLang="it-IT" sz="1700" dirty="0">
                <a:solidFill>
                  <a:srgbClr val="FF0000"/>
                </a:solidFill>
                <a:latin typeface="Times New Roman" pitchFamily="18" charset="0"/>
              </a:rPr>
              <a:t> allele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conferisce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uno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solidFill>
                  <a:srgbClr val="FF0000"/>
                </a:solidFill>
                <a:latin typeface="Times New Roman" pitchFamily="18" charset="0"/>
              </a:rPr>
              <a:t>svantaggio</a:t>
            </a:r>
            <a:r>
              <a:rPr lang="en-US" altLang="it-IT" sz="1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selettivo</a:t>
            </a:r>
            <a:r>
              <a:rPr lang="en-US" altLang="it-IT" sz="1700" dirty="0">
                <a:latin typeface="Times New Roman" pitchFamily="18" charset="0"/>
              </a:rPr>
              <a:t> al </a:t>
            </a:r>
            <a:r>
              <a:rPr lang="en-US" altLang="it-IT" sz="1700" dirty="0" err="1">
                <a:latin typeface="Times New Roman" pitchFamily="18" charset="0"/>
              </a:rPr>
              <a:t>genotipo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che</a:t>
            </a:r>
            <a:r>
              <a:rPr lang="en-US" altLang="it-IT" sz="1700" dirty="0">
                <a:latin typeface="Times New Roman" pitchFamily="18" charset="0"/>
              </a:rPr>
              <a:t> lo </a:t>
            </a:r>
            <a:r>
              <a:rPr lang="en-US" altLang="it-IT" sz="1700" dirty="0" err="1">
                <a:latin typeface="Times New Roman" pitchFamily="18" charset="0"/>
              </a:rPr>
              <a:t>porta</a:t>
            </a:r>
            <a:r>
              <a:rPr lang="en-US" altLang="it-IT" sz="1700" dirty="0">
                <a:latin typeface="Times New Roman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it-IT" sz="1700" dirty="0">
                <a:latin typeface="Times New Roman" pitchFamily="18" charset="0"/>
              </a:rPr>
              <a:t>La </a:t>
            </a:r>
            <a:r>
              <a:rPr lang="en-US" altLang="it-IT" sz="1700" u="sng" dirty="0" err="1">
                <a:latin typeface="Times New Roman" pitchFamily="18" charset="0"/>
              </a:rPr>
              <a:t>maggior</a:t>
            </a:r>
            <a:r>
              <a:rPr lang="en-US" altLang="it-IT" sz="1700" u="sng" dirty="0">
                <a:latin typeface="Times New Roman" pitchFamily="18" charset="0"/>
              </a:rPr>
              <a:t> parte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delle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mutazioni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che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determinano</a:t>
            </a:r>
            <a:r>
              <a:rPr lang="en-US" altLang="it-IT" sz="1700" dirty="0">
                <a:latin typeface="Times New Roman" pitchFamily="18" charset="0"/>
              </a:rPr>
              <a:t> la </a:t>
            </a:r>
            <a:r>
              <a:rPr lang="en-US" altLang="it-IT" sz="1700" dirty="0" err="1">
                <a:latin typeface="Times New Roman" pitchFamily="18" charset="0"/>
              </a:rPr>
              <a:t>comparsa</a:t>
            </a:r>
            <a:r>
              <a:rPr lang="en-US" altLang="it-IT" sz="1700" dirty="0">
                <a:latin typeface="Times New Roman" pitchFamily="18" charset="0"/>
              </a:rPr>
              <a:t> di </a:t>
            </a:r>
            <a:r>
              <a:rPr lang="en-US" altLang="it-IT" sz="1700" dirty="0" err="1">
                <a:solidFill>
                  <a:srgbClr val="FF0000"/>
                </a:solidFill>
                <a:latin typeface="Times New Roman" pitchFamily="18" charset="0"/>
              </a:rPr>
              <a:t>malattie</a:t>
            </a:r>
            <a:r>
              <a:rPr lang="en-US" altLang="it-IT" sz="1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700" dirty="0" err="1">
                <a:solidFill>
                  <a:srgbClr val="FF0000"/>
                </a:solidFill>
                <a:latin typeface="Times New Roman" pitchFamily="18" charset="0"/>
              </a:rPr>
              <a:t>nell’uomo</a:t>
            </a:r>
            <a:r>
              <a:rPr lang="en-US" altLang="it-IT" sz="1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sono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sottoposte</a:t>
            </a:r>
            <a:r>
              <a:rPr lang="en-US" altLang="it-IT" sz="1700" dirty="0">
                <a:latin typeface="Times New Roman" pitchFamily="18" charset="0"/>
              </a:rPr>
              <a:t> a </a:t>
            </a:r>
            <a:r>
              <a:rPr lang="en-US" altLang="it-IT" sz="1700" dirty="0" err="1">
                <a:latin typeface="Times New Roman" pitchFamily="18" charset="0"/>
              </a:rPr>
              <a:t>selezione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negativa</a:t>
            </a:r>
            <a:r>
              <a:rPr lang="en-US" altLang="it-IT" sz="1700" dirty="0">
                <a:latin typeface="Times New Roman" pitchFamily="18" charset="0"/>
              </a:rPr>
              <a:t>, la cui </a:t>
            </a:r>
            <a:r>
              <a:rPr lang="en-US" altLang="it-IT" sz="1700" dirty="0" err="1">
                <a:latin typeface="Times New Roman" pitchFamily="18" charset="0"/>
              </a:rPr>
              <a:t>efficienza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dipenderà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dalla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dominanza</a:t>
            </a:r>
            <a:r>
              <a:rPr lang="en-US" altLang="it-IT" sz="1700" dirty="0">
                <a:latin typeface="Times New Roman" pitchFamily="18" charset="0"/>
              </a:rPr>
              <a:t>/</a:t>
            </a:r>
            <a:r>
              <a:rPr lang="en-US" altLang="it-IT" sz="1700" dirty="0" err="1">
                <a:latin typeface="Times New Roman" pitchFamily="18" charset="0"/>
              </a:rPr>
              <a:t>recessività</a:t>
            </a:r>
            <a:r>
              <a:rPr lang="en-US" altLang="it-IT" sz="1700" dirty="0">
                <a:latin typeface="Times New Roman" pitchFamily="18" charset="0"/>
              </a:rPr>
              <a:t> e dal </a:t>
            </a:r>
            <a:r>
              <a:rPr lang="en-US" altLang="it-IT" sz="1700" dirty="0" err="1">
                <a:latin typeface="Times New Roman" pitchFamily="18" charset="0"/>
              </a:rPr>
              <a:t>coefficiente</a:t>
            </a:r>
            <a:r>
              <a:rPr lang="en-US" altLang="it-IT" sz="1700" dirty="0">
                <a:latin typeface="Times New Roman" pitchFamily="18" charset="0"/>
              </a:rPr>
              <a:t> di </a:t>
            </a:r>
            <a:r>
              <a:rPr lang="en-US" altLang="it-IT" sz="1700" dirty="0" err="1">
                <a:latin typeface="Times New Roman" pitchFamily="18" charset="0"/>
              </a:rPr>
              <a:t>selezione</a:t>
            </a:r>
            <a:r>
              <a:rPr lang="en-US" altLang="it-IT" sz="1700" dirty="0">
                <a:latin typeface="Times New Roman" pitchFamily="18" charset="0"/>
              </a:rPr>
              <a:t>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it-IT" sz="1700" dirty="0"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it-IT" sz="1700" dirty="0" err="1">
                <a:solidFill>
                  <a:srgbClr val="00B050"/>
                </a:solidFill>
                <a:latin typeface="Times New Roman" pitchFamily="18" charset="0"/>
              </a:rPr>
              <a:t>Mutazioni</a:t>
            </a:r>
            <a:r>
              <a:rPr lang="en-US" altLang="it-IT" sz="17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it-IT" sz="1700" dirty="0" err="1">
                <a:solidFill>
                  <a:srgbClr val="00B050"/>
                </a:solidFill>
                <a:latin typeface="Times New Roman" pitchFamily="18" charset="0"/>
              </a:rPr>
              <a:t>neutrali</a:t>
            </a:r>
            <a:r>
              <a:rPr lang="en-US" altLang="it-IT" sz="1700" dirty="0">
                <a:solidFill>
                  <a:srgbClr val="92D050"/>
                </a:solidFill>
                <a:latin typeface="Times New Roman" pitchFamily="18" charset="0"/>
              </a:rPr>
              <a:t>: </a:t>
            </a:r>
            <a:r>
              <a:rPr lang="en-US" altLang="it-IT" sz="1700" dirty="0">
                <a:latin typeface="Times New Roman" pitchFamily="18" charset="0"/>
              </a:rPr>
              <a:t>Se </a:t>
            </a:r>
            <a:r>
              <a:rPr lang="en-US" altLang="it-IT" sz="1700" dirty="0" err="1">
                <a:latin typeface="Times New Roman" pitchFamily="18" charset="0"/>
              </a:rPr>
              <a:t>consideriamo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l’intero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genoma</a:t>
            </a:r>
            <a:r>
              <a:rPr lang="en-US" altLang="it-IT" sz="1700" dirty="0">
                <a:latin typeface="Times New Roman" pitchFamily="18" charset="0"/>
              </a:rPr>
              <a:t>, è </a:t>
            </a:r>
            <a:r>
              <a:rPr lang="en-US" altLang="it-IT" sz="1700" dirty="0" err="1">
                <a:latin typeface="Times New Roman" pitchFamily="18" charset="0"/>
              </a:rPr>
              <a:t>bene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ricordare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che</a:t>
            </a:r>
            <a:r>
              <a:rPr lang="en-US" altLang="it-IT" sz="1700" dirty="0">
                <a:latin typeface="Times New Roman" pitchFamily="18" charset="0"/>
              </a:rPr>
              <a:t> la </a:t>
            </a:r>
            <a:r>
              <a:rPr lang="en-US" altLang="it-IT" sz="1700" dirty="0" err="1">
                <a:latin typeface="Times New Roman" pitchFamily="18" charset="0"/>
              </a:rPr>
              <a:t>maggior</a:t>
            </a:r>
            <a:r>
              <a:rPr lang="en-US" altLang="it-IT" sz="1700" dirty="0">
                <a:latin typeface="Times New Roman" pitchFamily="18" charset="0"/>
              </a:rPr>
              <a:t> parte </a:t>
            </a:r>
            <a:r>
              <a:rPr lang="en-US" altLang="it-IT" sz="1700" dirty="0" err="1">
                <a:latin typeface="Times New Roman" pitchFamily="18" charset="0"/>
              </a:rPr>
              <a:t>delle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nuove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mutazioni</a:t>
            </a:r>
            <a:r>
              <a:rPr lang="en-US" altLang="it-IT" sz="1700" dirty="0">
                <a:latin typeface="Times New Roman" pitchFamily="18" charset="0"/>
              </a:rPr>
              <a:t> non </a:t>
            </a:r>
            <a:r>
              <a:rPr lang="en-US" altLang="it-IT" sz="1700" dirty="0" err="1">
                <a:latin typeface="Times New Roman" pitchFamily="18" charset="0"/>
              </a:rPr>
              <a:t>avrà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nessun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effetto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sulla</a:t>
            </a:r>
            <a:r>
              <a:rPr lang="en-US" altLang="it-IT" sz="1700" dirty="0">
                <a:latin typeface="Times New Roman" pitchFamily="18" charset="0"/>
              </a:rPr>
              <a:t> fitness,  </a:t>
            </a:r>
            <a:r>
              <a:rPr lang="en-US" altLang="it-IT" sz="1700" dirty="0" err="1">
                <a:latin typeface="Times New Roman" pitchFamily="18" charset="0"/>
              </a:rPr>
              <a:t>risulterà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invisibile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alla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selezione</a:t>
            </a:r>
            <a:r>
              <a:rPr lang="en-US" altLang="it-IT" sz="1700" dirty="0">
                <a:latin typeface="Times New Roman" pitchFamily="18" charset="0"/>
              </a:rPr>
              <a:t> e </a:t>
            </a:r>
            <a:r>
              <a:rPr lang="en-US" altLang="it-IT" sz="1700" dirty="0" err="1">
                <a:latin typeface="Times New Roman" pitchFamily="18" charset="0"/>
              </a:rPr>
              <a:t>sarà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soggetta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principalmente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all’azione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della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solidFill>
                  <a:srgbClr val="FF0000"/>
                </a:solidFill>
                <a:latin typeface="Times New Roman" pitchFamily="18" charset="0"/>
              </a:rPr>
              <a:t>deriva</a:t>
            </a:r>
            <a:r>
              <a:rPr lang="en-US" altLang="it-IT" sz="1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700" dirty="0" err="1">
                <a:solidFill>
                  <a:srgbClr val="FF0000"/>
                </a:solidFill>
                <a:latin typeface="Times New Roman" pitchFamily="18" charset="0"/>
              </a:rPr>
              <a:t>genetica</a:t>
            </a:r>
            <a:r>
              <a:rPr lang="en-US" altLang="it-IT" sz="1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700" dirty="0" err="1">
                <a:solidFill>
                  <a:srgbClr val="FF0000"/>
                </a:solidFill>
                <a:latin typeface="Times New Roman" pitchFamily="18" charset="0"/>
              </a:rPr>
              <a:t>casuale</a:t>
            </a:r>
            <a:r>
              <a:rPr lang="en-US" altLang="it-IT" sz="1700" dirty="0">
                <a:solidFill>
                  <a:srgbClr val="FF0000"/>
                </a:solidFill>
                <a:latin typeface="Times New Roman" pitchFamily="18" charset="0"/>
              </a:rPr>
              <a:t> (</a:t>
            </a:r>
            <a:r>
              <a:rPr lang="en-US" altLang="it-IT" sz="1700" dirty="0" err="1">
                <a:solidFill>
                  <a:srgbClr val="FF0000"/>
                </a:solidFill>
                <a:latin typeface="Times New Roman" pitchFamily="18" charset="0"/>
              </a:rPr>
              <a:t>evoluzione</a:t>
            </a:r>
            <a:r>
              <a:rPr lang="en-US" altLang="it-IT" sz="1700" dirty="0">
                <a:solidFill>
                  <a:srgbClr val="FF0000"/>
                </a:solidFill>
                <a:latin typeface="Times New Roman" pitchFamily="18" charset="0"/>
              </a:rPr>
              <a:t> non </a:t>
            </a:r>
            <a:r>
              <a:rPr lang="en-US" altLang="it-IT" sz="1700" dirty="0" err="1">
                <a:solidFill>
                  <a:srgbClr val="FF0000"/>
                </a:solidFill>
                <a:latin typeface="Times New Roman" pitchFamily="18" charset="0"/>
              </a:rPr>
              <a:t>direzionale</a:t>
            </a:r>
            <a:r>
              <a:rPr lang="en-US" altLang="it-IT" sz="1700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it-IT" sz="1700" dirty="0">
              <a:solidFill>
                <a:srgbClr val="FF0000"/>
              </a:solidFill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it-IT" sz="1700" dirty="0"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it-IT" sz="1700" dirty="0"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it-IT" sz="1800" dirty="0"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it-IT" sz="1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167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800" dirty="0" err="1">
                <a:latin typeface="Times New Roman" pitchFamily="18" charset="0"/>
              </a:rPr>
              <a:t>Differenti</a:t>
            </a:r>
            <a:r>
              <a:rPr lang="en-US" altLang="it-IT" sz="2800" dirty="0">
                <a:latin typeface="Times New Roman" pitchFamily="18" charset="0"/>
              </a:rPr>
              <a:t> tipi di </a:t>
            </a:r>
            <a:r>
              <a:rPr lang="en-US" altLang="it-IT" sz="2800" dirty="0" err="1">
                <a:latin typeface="Times New Roman" pitchFamily="18" charset="0"/>
              </a:rPr>
              <a:t>selezione</a:t>
            </a:r>
            <a:r>
              <a:rPr lang="en-US" altLang="it-IT" sz="2800" dirty="0">
                <a:latin typeface="Times New Roman" pitchFamily="18" charset="0"/>
              </a:rPr>
              <a:t> </a:t>
            </a:r>
            <a:r>
              <a:rPr lang="en-US" altLang="it-IT" sz="2800" dirty="0" err="1">
                <a:latin typeface="Times New Roman" pitchFamily="18" charset="0"/>
              </a:rPr>
              <a:t>direzionale</a:t>
            </a:r>
            <a:r>
              <a:rPr lang="en-US" altLang="it-IT" sz="2800" dirty="0">
                <a:latin typeface="Times New Roman" pitchFamily="18" charset="0"/>
              </a:rPr>
              <a:t> (2)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800" dirty="0">
                <a:latin typeface="Times New Roman" pitchFamily="18" charset="0"/>
              </a:rPr>
              <a:t>  </a:t>
            </a:r>
            <a:endParaRPr lang="en-US" altLang="it-IT" sz="1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381000" y="762000"/>
            <a:ext cx="8763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 err="1">
                <a:latin typeface="Times New Roman" pitchFamily="18" charset="0"/>
              </a:rPr>
              <a:t>Nella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selezione</a:t>
            </a:r>
            <a:r>
              <a:rPr lang="en-US" altLang="it-IT" sz="1800" dirty="0">
                <a:latin typeface="Times New Roman" pitchFamily="18" charset="0"/>
              </a:rPr>
              <a:t> (</a:t>
            </a:r>
            <a:r>
              <a:rPr lang="en-US" altLang="it-IT" sz="1800" dirty="0" err="1">
                <a:latin typeface="Times New Roman" pitchFamily="18" charset="0"/>
              </a:rPr>
              <a:t>direzionale</a:t>
            </a:r>
            <a:r>
              <a:rPr lang="en-US" altLang="it-IT" sz="1800" dirty="0">
                <a:latin typeface="Times New Roman" pitchFamily="18" charset="0"/>
              </a:rPr>
              <a:t>) </a:t>
            </a:r>
            <a:r>
              <a:rPr lang="en-US" altLang="it-IT" sz="1800" dirty="0" err="1">
                <a:solidFill>
                  <a:srgbClr val="FF0000"/>
                </a:solidFill>
                <a:latin typeface="Times New Roman" pitchFamily="18" charset="0"/>
              </a:rPr>
              <a:t>contro</a:t>
            </a:r>
            <a:r>
              <a:rPr lang="en-US" altLang="it-IT" sz="1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FF0000"/>
                </a:solidFill>
                <a:latin typeface="Times New Roman" pitchFamily="18" charset="0"/>
              </a:rPr>
              <a:t>il</a:t>
            </a:r>
            <a:r>
              <a:rPr lang="en-US" altLang="it-IT" sz="1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FF0000"/>
                </a:solidFill>
                <a:latin typeface="Times New Roman" pitchFamily="18" charset="0"/>
              </a:rPr>
              <a:t>fenotipo</a:t>
            </a:r>
            <a:r>
              <a:rPr lang="en-US" altLang="it-IT" sz="1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FF0000"/>
                </a:solidFill>
                <a:latin typeface="Times New Roman" pitchFamily="18" charset="0"/>
              </a:rPr>
              <a:t>dominante</a:t>
            </a:r>
            <a:r>
              <a:rPr lang="en-US" altLang="it-IT" sz="1800" dirty="0">
                <a:latin typeface="Times New Roman" pitchFamily="18" charset="0"/>
              </a:rPr>
              <a:t>, la </a:t>
            </a:r>
            <a:r>
              <a:rPr lang="en-US" altLang="it-IT" sz="1800" dirty="0" err="1">
                <a:latin typeface="Times New Roman" pitchFamily="18" charset="0"/>
              </a:rPr>
              <a:t>selezione</a:t>
            </a:r>
            <a:r>
              <a:rPr lang="en-US" altLang="it-IT" sz="1800" dirty="0">
                <a:latin typeface="Times New Roman" pitchFamily="18" charset="0"/>
              </a:rPr>
              <a:t> è </a:t>
            </a:r>
            <a:r>
              <a:rPr lang="en-US" altLang="it-IT" sz="1800" dirty="0">
                <a:solidFill>
                  <a:srgbClr val="FF0000"/>
                </a:solidFill>
                <a:latin typeface="Times New Roman" pitchFamily="18" charset="0"/>
              </a:rPr>
              <a:t>molto </a:t>
            </a:r>
            <a:r>
              <a:rPr lang="en-US" altLang="it-IT" sz="1800" dirty="0" err="1">
                <a:solidFill>
                  <a:srgbClr val="FF0000"/>
                </a:solidFill>
                <a:latin typeface="Times New Roman" pitchFamily="18" charset="0"/>
              </a:rPr>
              <a:t>efficiente</a:t>
            </a:r>
            <a:r>
              <a:rPr lang="en-US" altLang="it-IT" sz="1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800" dirty="0">
                <a:latin typeface="Times New Roman" pitchFamily="18" charset="0"/>
              </a:rPr>
              <a:t>in </a:t>
            </a:r>
            <a:r>
              <a:rPr lang="en-US" altLang="it-IT" sz="1800" dirty="0" err="1">
                <a:latin typeface="Times New Roman" pitchFamily="18" charset="0"/>
              </a:rPr>
              <a:t>quanto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gli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alleli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sono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esposti</a:t>
            </a:r>
            <a:r>
              <a:rPr lang="en-US" altLang="it-IT" sz="1800" dirty="0">
                <a:latin typeface="Times New Roman" pitchFamily="18" charset="0"/>
              </a:rPr>
              <a:t> non solo </a:t>
            </a:r>
            <a:r>
              <a:rPr lang="en-US" altLang="it-IT" sz="1800" dirty="0" err="1">
                <a:latin typeface="Times New Roman" pitchFamily="18" charset="0"/>
              </a:rPr>
              <a:t>nell’omozigote</a:t>
            </a:r>
            <a:r>
              <a:rPr lang="en-US" altLang="it-IT" sz="1800" dirty="0">
                <a:latin typeface="Times New Roman" pitchFamily="18" charset="0"/>
              </a:rPr>
              <a:t>, ma </a:t>
            </a:r>
            <a:r>
              <a:rPr lang="en-US" altLang="it-IT" sz="1800" dirty="0" err="1">
                <a:latin typeface="Times New Roman" pitchFamily="18" charset="0"/>
              </a:rPr>
              <a:t>anche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nell’eterozigote</a:t>
            </a:r>
            <a:r>
              <a:rPr lang="en-US" altLang="it-IT" sz="1800" dirty="0">
                <a:latin typeface="Times New Roman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 err="1">
                <a:latin typeface="Times New Roman" pitchFamily="18" charset="0"/>
              </a:rPr>
              <a:t>Questo</a:t>
            </a:r>
            <a:r>
              <a:rPr lang="en-US" altLang="it-IT" sz="1800" dirty="0">
                <a:latin typeface="Times New Roman" pitchFamily="18" charset="0"/>
              </a:rPr>
              <a:t> è molto </a:t>
            </a:r>
            <a:r>
              <a:rPr lang="en-US" altLang="it-IT" sz="1800" dirty="0" err="1">
                <a:latin typeface="Times New Roman" pitchFamily="18" charset="0"/>
              </a:rPr>
              <a:t>importante</a:t>
            </a:r>
            <a:r>
              <a:rPr lang="en-US" altLang="it-IT" sz="1800" dirty="0">
                <a:latin typeface="Times New Roman" pitchFamily="18" charset="0"/>
              </a:rPr>
              <a:t>, </a:t>
            </a:r>
            <a:r>
              <a:rPr lang="en-US" altLang="it-IT" sz="1800" dirty="0" err="1">
                <a:latin typeface="Times New Roman" pitchFamily="18" charset="0"/>
              </a:rPr>
              <a:t>perchè</a:t>
            </a:r>
            <a:r>
              <a:rPr lang="en-US" altLang="it-IT" sz="1800" dirty="0">
                <a:latin typeface="Times New Roman" pitchFamily="18" charset="0"/>
              </a:rPr>
              <a:t> per </a:t>
            </a:r>
            <a:r>
              <a:rPr lang="en-US" altLang="it-IT" sz="1800" dirty="0" err="1">
                <a:latin typeface="Times New Roman" pitchFamily="18" charset="0"/>
              </a:rPr>
              <a:t>frequenze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basse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dell’allele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contro-selezionato</a:t>
            </a:r>
            <a:r>
              <a:rPr lang="en-US" altLang="it-IT" sz="1800" dirty="0">
                <a:latin typeface="Times New Roman" pitchFamily="18" charset="0"/>
              </a:rPr>
              <a:t>,  </a:t>
            </a:r>
            <a:r>
              <a:rPr lang="en-US" altLang="it-IT" sz="1800" dirty="0" err="1">
                <a:latin typeface="Times New Roman" pitchFamily="18" charset="0"/>
              </a:rPr>
              <a:t>esso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sarà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presente</a:t>
            </a:r>
            <a:r>
              <a:rPr lang="en-US" altLang="it-IT" sz="1800" dirty="0">
                <a:latin typeface="Times New Roman" pitchFamily="18" charset="0"/>
              </a:rPr>
              <a:t> quasi </a:t>
            </a:r>
            <a:r>
              <a:rPr lang="en-US" altLang="it-IT" sz="1800" dirty="0" err="1">
                <a:latin typeface="Times New Roman" pitchFamily="18" charset="0"/>
              </a:rPr>
              <a:t>esclusivamente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negli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eterozigoti</a:t>
            </a:r>
            <a:r>
              <a:rPr lang="en-US" altLang="it-IT" sz="1800" dirty="0">
                <a:latin typeface="Times New Roman" pitchFamily="18" charset="0"/>
              </a:rPr>
              <a:t>. In </a:t>
            </a:r>
            <a:r>
              <a:rPr lang="en-US" altLang="it-IT" sz="1800" dirty="0" err="1">
                <a:latin typeface="Times New Roman" pitchFamily="18" charset="0"/>
              </a:rPr>
              <a:t>assenza</a:t>
            </a:r>
            <a:r>
              <a:rPr lang="en-US" altLang="it-IT" sz="1800" dirty="0">
                <a:latin typeface="Times New Roman" pitchFamily="18" charset="0"/>
              </a:rPr>
              <a:t> di </a:t>
            </a:r>
            <a:r>
              <a:rPr lang="en-US" altLang="it-IT" sz="1800" dirty="0" err="1">
                <a:latin typeface="Times New Roman" pitchFamily="18" charset="0"/>
              </a:rPr>
              <a:t>altre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forze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evolutive</a:t>
            </a:r>
            <a:r>
              <a:rPr lang="en-US" altLang="it-IT" sz="1800" dirty="0">
                <a:latin typeface="Times New Roman" pitchFamily="18" charset="0"/>
              </a:rPr>
              <a:t>, </a:t>
            </a:r>
            <a:r>
              <a:rPr lang="en-US" altLang="it-IT" sz="1800" dirty="0" err="1">
                <a:solidFill>
                  <a:srgbClr val="92D050"/>
                </a:solidFill>
                <a:latin typeface="Times New Roman" pitchFamily="18" charset="0"/>
              </a:rPr>
              <a:t>l’allele</a:t>
            </a:r>
            <a:r>
              <a:rPr lang="en-US" altLang="it-IT" sz="1800" dirty="0">
                <a:solidFill>
                  <a:srgbClr val="92D05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92D050"/>
                </a:solidFill>
                <a:latin typeface="Times New Roman" pitchFamily="18" charset="0"/>
              </a:rPr>
              <a:t>verrà</a:t>
            </a:r>
            <a:r>
              <a:rPr lang="en-US" altLang="it-IT" sz="1800" dirty="0">
                <a:solidFill>
                  <a:srgbClr val="92D05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92D050"/>
                </a:solidFill>
                <a:latin typeface="Times New Roman" pitchFamily="18" charset="0"/>
              </a:rPr>
              <a:t>eliminato</a:t>
            </a:r>
            <a:r>
              <a:rPr lang="en-US" altLang="it-IT" sz="1800" dirty="0">
                <a:solidFill>
                  <a:srgbClr val="92D050"/>
                </a:solidFill>
                <a:latin typeface="Times New Roman" pitchFamily="18" charset="0"/>
              </a:rPr>
              <a:t> VELOCEMENTE </a:t>
            </a:r>
            <a:r>
              <a:rPr lang="en-US" altLang="it-IT" sz="1800" dirty="0" err="1">
                <a:solidFill>
                  <a:srgbClr val="92D050"/>
                </a:solidFill>
                <a:latin typeface="Times New Roman" pitchFamily="18" charset="0"/>
              </a:rPr>
              <a:t>dalla</a:t>
            </a:r>
            <a:r>
              <a:rPr lang="en-US" altLang="it-IT" sz="1800" dirty="0">
                <a:solidFill>
                  <a:srgbClr val="92D05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92D050"/>
                </a:solidFill>
                <a:latin typeface="Times New Roman" pitchFamily="18" charset="0"/>
              </a:rPr>
              <a:t>popolazione</a:t>
            </a:r>
            <a:endParaRPr lang="en-US" altLang="it-IT" sz="1800" dirty="0">
              <a:solidFill>
                <a:srgbClr val="92D050"/>
              </a:solidFill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it-IT" sz="1800" dirty="0"/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1279525" y="24765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0">
              <a:latin typeface="Times New Roman" pitchFamily="18" charset="0"/>
            </a:endParaRP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304800" y="2667000"/>
            <a:ext cx="88392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 err="1">
                <a:latin typeface="Times New Roman" pitchFamily="18" charset="0"/>
              </a:rPr>
              <a:t>Nella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selezione</a:t>
            </a:r>
            <a:r>
              <a:rPr lang="en-US" altLang="it-IT" sz="1800" dirty="0">
                <a:latin typeface="Times New Roman" pitchFamily="18" charset="0"/>
              </a:rPr>
              <a:t> (</a:t>
            </a:r>
            <a:r>
              <a:rPr lang="en-US" altLang="it-IT" sz="1800" dirty="0" err="1">
                <a:latin typeface="Times New Roman" pitchFamily="18" charset="0"/>
              </a:rPr>
              <a:t>direzionale</a:t>
            </a:r>
            <a:r>
              <a:rPr lang="en-US" altLang="it-IT" sz="1800" dirty="0">
                <a:latin typeface="Times New Roman" pitchFamily="18" charset="0"/>
              </a:rPr>
              <a:t>) </a:t>
            </a:r>
            <a:r>
              <a:rPr lang="en-US" altLang="it-IT" sz="1800" dirty="0" err="1">
                <a:solidFill>
                  <a:srgbClr val="FF0000"/>
                </a:solidFill>
                <a:latin typeface="Times New Roman" pitchFamily="18" charset="0"/>
              </a:rPr>
              <a:t>contro</a:t>
            </a:r>
            <a:r>
              <a:rPr lang="en-US" altLang="it-IT" sz="1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FF0000"/>
                </a:solidFill>
                <a:latin typeface="Times New Roman" pitchFamily="18" charset="0"/>
              </a:rPr>
              <a:t>il</a:t>
            </a:r>
            <a:r>
              <a:rPr lang="en-US" altLang="it-IT" sz="1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FF0000"/>
                </a:solidFill>
                <a:latin typeface="Times New Roman" pitchFamily="18" charset="0"/>
              </a:rPr>
              <a:t>fenotipo</a:t>
            </a:r>
            <a:r>
              <a:rPr lang="en-US" altLang="it-IT" sz="1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FF0000"/>
                </a:solidFill>
                <a:latin typeface="Times New Roman" pitchFamily="18" charset="0"/>
              </a:rPr>
              <a:t>recessivo</a:t>
            </a:r>
            <a:r>
              <a:rPr lang="en-US" altLang="it-IT" sz="1800" dirty="0">
                <a:latin typeface="Times New Roman" pitchFamily="18" charset="0"/>
              </a:rPr>
              <a:t>, la </a:t>
            </a:r>
            <a:r>
              <a:rPr lang="en-US" altLang="it-IT" sz="1800" dirty="0" err="1">
                <a:latin typeface="Times New Roman" pitchFamily="18" charset="0"/>
              </a:rPr>
              <a:t>selezione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sarà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FF0000"/>
                </a:solidFill>
                <a:latin typeface="Times New Roman" pitchFamily="18" charset="0"/>
              </a:rPr>
              <a:t>meno</a:t>
            </a:r>
            <a:r>
              <a:rPr lang="en-US" altLang="it-IT" sz="1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FF0000"/>
                </a:solidFill>
                <a:latin typeface="Times New Roman" pitchFamily="18" charset="0"/>
              </a:rPr>
              <a:t>efficiente</a:t>
            </a:r>
            <a:r>
              <a:rPr lang="en-US" altLang="it-IT" sz="1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800" dirty="0">
                <a:latin typeface="Times New Roman" pitchFamily="18" charset="0"/>
              </a:rPr>
              <a:t>in </a:t>
            </a:r>
            <a:r>
              <a:rPr lang="en-US" altLang="it-IT" sz="1800" dirty="0" err="1">
                <a:latin typeface="Times New Roman" pitchFamily="18" charset="0"/>
              </a:rPr>
              <a:t>quanto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potrà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agire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soltanto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contro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quegli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alleli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che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si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trovano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nell’omozigote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recessivo</a:t>
            </a:r>
            <a:r>
              <a:rPr lang="en-US" altLang="it-IT" sz="1800" dirty="0">
                <a:latin typeface="Times New Roman" pitchFamily="18" charset="0"/>
              </a:rPr>
              <a:t>, ma non </a:t>
            </a:r>
            <a:r>
              <a:rPr lang="en-US" altLang="it-IT" sz="1800" dirty="0" err="1">
                <a:latin typeface="Times New Roman" pitchFamily="18" charset="0"/>
              </a:rPr>
              <a:t>nell’eterozigote</a:t>
            </a:r>
            <a:r>
              <a:rPr lang="en-US" altLang="it-IT" sz="1800" dirty="0">
                <a:latin typeface="Times New Roman" pitchFamily="18" charset="0"/>
              </a:rPr>
              <a:t>. </a:t>
            </a:r>
            <a:r>
              <a:rPr lang="en-US" altLang="it-IT" sz="1800" dirty="0">
                <a:solidFill>
                  <a:srgbClr val="92D050"/>
                </a:solidFill>
                <a:latin typeface="Times New Roman" pitchFamily="18" charset="0"/>
              </a:rPr>
              <a:t>Per </a:t>
            </a:r>
            <a:r>
              <a:rPr lang="en-US" altLang="it-IT" sz="1800" dirty="0" err="1">
                <a:solidFill>
                  <a:srgbClr val="92D050"/>
                </a:solidFill>
                <a:latin typeface="Times New Roman" pitchFamily="18" charset="0"/>
              </a:rPr>
              <a:t>frequenze</a:t>
            </a:r>
            <a:r>
              <a:rPr lang="en-US" altLang="it-IT" sz="1800" dirty="0">
                <a:solidFill>
                  <a:srgbClr val="92D05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92D050"/>
                </a:solidFill>
                <a:latin typeface="Times New Roman" pitchFamily="18" charset="0"/>
              </a:rPr>
              <a:t>basse</a:t>
            </a:r>
            <a:r>
              <a:rPr lang="en-US" altLang="it-IT" sz="1800" dirty="0">
                <a:solidFill>
                  <a:srgbClr val="92D05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92D050"/>
                </a:solidFill>
                <a:latin typeface="Times New Roman" pitchFamily="18" charset="0"/>
              </a:rPr>
              <a:t>dell’allele</a:t>
            </a:r>
            <a:r>
              <a:rPr lang="en-US" altLang="it-IT" sz="1800" dirty="0">
                <a:solidFill>
                  <a:srgbClr val="92D05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92D050"/>
                </a:solidFill>
                <a:latin typeface="Times New Roman" pitchFamily="18" charset="0"/>
              </a:rPr>
              <a:t>recessivo</a:t>
            </a:r>
            <a:r>
              <a:rPr lang="en-US" altLang="it-IT" sz="1800" dirty="0">
                <a:solidFill>
                  <a:srgbClr val="92D050"/>
                </a:solidFill>
                <a:latin typeface="Times New Roman" pitchFamily="18" charset="0"/>
              </a:rPr>
              <a:t>, </a:t>
            </a:r>
            <a:r>
              <a:rPr lang="en-US" altLang="it-IT" sz="1800" dirty="0" err="1">
                <a:solidFill>
                  <a:srgbClr val="92D050"/>
                </a:solidFill>
                <a:latin typeface="Times New Roman" pitchFamily="18" charset="0"/>
              </a:rPr>
              <a:t>questo</a:t>
            </a:r>
            <a:r>
              <a:rPr lang="en-US" altLang="it-IT" sz="1800" dirty="0">
                <a:solidFill>
                  <a:srgbClr val="92D05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92D050"/>
                </a:solidFill>
                <a:latin typeface="Times New Roman" pitchFamily="18" charset="0"/>
              </a:rPr>
              <a:t>si</a:t>
            </a:r>
            <a:r>
              <a:rPr lang="en-US" altLang="it-IT" sz="1800" dirty="0">
                <a:solidFill>
                  <a:srgbClr val="92D05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92D050"/>
                </a:solidFill>
                <a:latin typeface="Times New Roman" pitchFamily="18" charset="0"/>
              </a:rPr>
              <a:t>troverà</a:t>
            </a:r>
            <a:r>
              <a:rPr lang="en-US" altLang="it-IT" sz="1800" dirty="0">
                <a:solidFill>
                  <a:srgbClr val="92D050"/>
                </a:solidFill>
                <a:latin typeface="Times New Roman" pitchFamily="18" charset="0"/>
              </a:rPr>
              <a:t> quasi </a:t>
            </a:r>
            <a:r>
              <a:rPr lang="en-US" altLang="it-IT" sz="1800" dirty="0" err="1">
                <a:solidFill>
                  <a:srgbClr val="92D050"/>
                </a:solidFill>
                <a:latin typeface="Times New Roman" pitchFamily="18" charset="0"/>
              </a:rPr>
              <a:t>esclusivamente</a:t>
            </a:r>
            <a:r>
              <a:rPr lang="en-US" altLang="it-IT" sz="1800" dirty="0">
                <a:solidFill>
                  <a:srgbClr val="92D05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92D050"/>
                </a:solidFill>
                <a:latin typeface="Times New Roman" pitchFamily="18" charset="0"/>
              </a:rPr>
              <a:t>negli</a:t>
            </a:r>
            <a:r>
              <a:rPr lang="en-US" altLang="it-IT" sz="1800" dirty="0">
                <a:solidFill>
                  <a:srgbClr val="92D05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92D050"/>
                </a:solidFill>
                <a:latin typeface="Times New Roman" pitchFamily="18" charset="0"/>
              </a:rPr>
              <a:t>eterozigoti</a:t>
            </a:r>
            <a:r>
              <a:rPr lang="en-US" altLang="it-IT" sz="1800" dirty="0">
                <a:solidFill>
                  <a:srgbClr val="92D050"/>
                </a:solidFill>
                <a:latin typeface="Times New Roman" pitchFamily="18" charset="0"/>
              </a:rPr>
              <a:t> (2pq), e la </a:t>
            </a:r>
            <a:r>
              <a:rPr lang="en-US" altLang="it-IT" sz="1800" dirty="0" err="1">
                <a:solidFill>
                  <a:srgbClr val="92D050"/>
                </a:solidFill>
                <a:latin typeface="Times New Roman" pitchFamily="18" charset="0"/>
              </a:rPr>
              <a:t>selezione</a:t>
            </a:r>
            <a:r>
              <a:rPr lang="en-US" altLang="it-IT" sz="1800" dirty="0">
                <a:solidFill>
                  <a:srgbClr val="92D05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92D050"/>
                </a:solidFill>
                <a:latin typeface="Times New Roman" pitchFamily="18" charset="0"/>
              </a:rPr>
              <a:t>sarà</a:t>
            </a:r>
            <a:r>
              <a:rPr lang="en-US" altLang="it-IT" sz="1800" dirty="0">
                <a:solidFill>
                  <a:srgbClr val="92D05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92D050"/>
                </a:solidFill>
                <a:latin typeface="Times New Roman" pitchFamily="18" charset="0"/>
              </a:rPr>
              <a:t>praticamente</a:t>
            </a:r>
            <a:r>
              <a:rPr lang="en-US" altLang="it-IT" sz="1800" dirty="0">
                <a:solidFill>
                  <a:srgbClr val="92D05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92D050"/>
                </a:solidFill>
                <a:latin typeface="Times New Roman" pitchFamily="18" charset="0"/>
              </a:rPr>
              <a:t>nulla</a:t>
            </a:r>
            <a:r>
              <a:rPr lang="en-US" altLang="it-IT" sz="1800" dirty="0">
                <a:solidFill>
                  <a:srgbClr val="92D050"/>
                </a:solidFill>
                <a:latin typeface="Times New Roman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it-IT" sz="1800" dirty="0">
              <a:solidFill>
                <a:srgbClr val="92D050"/>
              </a:solidFill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>
                <a:latin typeface="Times New Roman" pitchFamily="18" charset="0"/>
              </a:rPr>
              <a:t>Se </a:t>
            </a:r>
            <a:r>
              <a:rPr lang="en-US" altLang="it-IT" sz="1800" dirty="0" err="1">
                <a:latin typeface="Times New Roman" pitchFamily="18" charset="0"/>
              </a:rPr>
              <a:t>il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fenotipo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contro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il</a:t>
            </a:r>
            <a:r>
              <a:rPr lang="en-US" altLang="it-IT" sz="1800" dirty="0">
                <a:latin typeface="Times New Roman" pitchFamily="18" charset="0"/>
              </a:rPr>
              <a:t> quale </a:t>
            </a:r>
            <a:r>
              <a:rPr lang="en-US" altLang="it-IT" sz="1800" dirty="0" err="1">
                <a:latin typeface="Times New Roman" pitchFamily="18" charset="0"/>
              </a:rPr>
              <a:t>agisce</a:t>
            </a:r>
            <a:r>
              <a:rPr lang="en-US" altLang="it-IT" sz="1800" dirty="0">
                <a:latin typeface="Times New Roman" pitchFamily="18" charset="0"/>
              </a:rPr>
              <a:t> la </a:t>
            </a:r>
            <a:r>
              <a:rPr lang="en-US" altLang="it-IT" sz="1800" dirty="0" err="1">
                <a:latin typeface="Times New Roman" pitchFamily="18" charset="0"/>
              </a:rPr>
              <a:t>selezione</a:t>
            </a:r>
            <a:r>
              <a:rPr lang="en-US" altLang="it-IT" sz="1800" dirty="0">
                <a:latin typeface="Times New Roman" pitchFamily="18" charset="0"/>
              </a:rPr>
              <a:t> è </a:t>
            </a:r>
            <a:r>
              <a:rPr lang="en-US" altLang="it-IT" sz="1800" dirty="0" err="1">
                <a:solidFill>
                  <a:srgbClr val="FF0000"/>
                </a:solidFill>
                <a:latin typeface="Times New Roman" pitchFamily="18" charset="0"/>
              </a:rPr>
              <a:t>recessivo</a:t>
            </a:r>
            <a:r>
              <a:rPr lang="en-US" altLang="it-IT" sz="1800" dirty="0">
                <a:solidFill>
                  <a:srgbClr val="FF0000"/>
                </a:solidFill>
                <a:latin typeface="Times New Roman" pitchFamily="18" charset="0"/>
              </a:rPr>
              <a:t> X-linked</a:t>
            </a:r>
            <a:r>
              <a:rPr lang="en-US" altLang="it-IT" sz="1800" dirty="0">
                <a:latin typeface="Times New Roman" pitchFamily="18" charset="0"/>
              </a:rPr>
              <a:t>, </a:t>
            </a:r>
            <a:r>
              <a:rPr lang="en-US" altLang="it-IT" sz="1800" dirty="0" err="1">
                <a:latin typeface="Times New Roman" pitchFamily="18" charset="0"/>
              </a:rPr>
              <a:t>l’allele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sarà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esposto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nelle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femmine</a:t>
            </a:r>
            <a:r>
              <a:rPr lang="en-US" altLang="it-IT" sz="1800" dirty="0">
                <a:latin typeface="Times New Roman" pitchFamily="18" charset="0"/>
              </a:rPr>
              <a:t> solo se </a:t>
            </a:r>
            <a:r>
              <a:rPr lang="en-US" altLang="it-IT" sz="1800" dirty="0" err="1">
                <a:latin typeface="Times New Roman" pitchFamily="18" charset="0"/>
              </a:rPr>
              <a:t>omozigoti</a:t>
            </a:r>
            <a:r>
              <a:rPr lang="en-US" altLang="it-IT" sz="1800" dirty="0">
                <a:latin typeface="Times New Roman" pitchFamily="18" charset="0"/>
              </a:rPr>
              <a:t>, ma </a:t>
            </a:r>
            <a:r>
              <a:rPr lang="en-US" altLang="it-IT" sz="1800" dirty="0" err="1">
                <a:latin typeface="Times New Roman" pitchFamily="18" charset="0"/>
              </a:rPr>
              <a:t>anche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>
                <a:solidFill>
                  <a:srgbClr val="FF0000"/>
                </a:solidFill>
                <a:latin typeface="Times New Roman" pitchFamily="18" charset="0"/>
              </a:rPr>
              <a:t>in </a:t>
            </a:r>
            <a:r>
              <a:rPr lang="en-US" altLang="it-IT" sz="1800" dirty="0" err="1">
                <a:solidFill>
                  <a:srgbClr val="FF0000"/>
                </a:solidFill>
                <a:latin typeface="Times New Roman" pitchFamily="18" charset="0"/>
              </a:rPr>
              <a:t>tutti</a:t>
            </a:r>
            <a:r>
              <a:rPr lang="en-US" altLang="it-IT" sz="1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altLang="it-IT" sz="1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FF0000"/>
                </a:solidFill>
                <a:latin typeface="Times New Roman" pitchFamily="18" charset="0"/>
              </a:rPr>
              <a:t>maschi</a:t>
            </a:r>
            <a:r>
              <a:rPr lang="en-US" altLang="it-IT" sz="1800" dirty="0">
                <a:solidFill>
                  <a:srgbClr val="FF0000"/>
                </a:solidFill>
                <a:latin typeface="Times New Roman" pitchFamily="18" charset="0"/>
              </a:rPr>
              <a:t> (</a:t>
            </a:r>
            <a:r>
              <a:rPr lang="en-US" altLang="it-IT" sz="1800" dirty="0" err="1">
                <a:solidFill>
                  <a:srgbClr val="FF0000"/>
                </a:solidFill>
                <a:latin typeface="Times New Roman" pitchFamily="18" charset="0"/>
              </a:rPr>
              <a:t>emizigoti</a:t>
            </a:r>
            <a:r>
              <a:rPr lang="en-US" altLang="it-IT" sz="1800" dirty="0">
                <a:latin typeface="Times New Roman" pitchFamily="18" charset="0"/>
              </a:rPr>
              <a:t>). Ne </a:t>
            </a:r>
            <a:r>
              <a:rPr lang="en-US" altLang="it-IT" sz="1800" dirty="0" err="1">
                <a:latin typeface="Times New Roman" pitchFamily="18" charset="0"/>
              </a:rPr>
              <a:t>consegue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che</a:t>
            </a:r>
            <a:r>
              <a:rPr lang="en-US" altLang="it-IT" sz="1800" dirty="0">
                <a:latin typeface="Times New Roman" pitchFamily="18" charset="0"/>
              </a:rPr>
              <a:t> la </a:t>
            </a:r>
            <a:r>
              <a:rPr lang="en-US" altLang="it-IT" sz="1800" dirty="0" err="1">
                <a:latin typeface="Times New Roman" pitchFamily="18" charset="0"/>
              </a:rPr>
              <a:t>selezione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sarà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efficiente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nel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determinare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una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diminuzione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della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frequenza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dell’allele</a:t>
            </a:r>
            <a:r>
              <a:rPr lang="en-US" altLang="it-IT" sz="1800" dirty="0">
                <a:latin typeface="Times New Roman" pitchFamily="18" charset="0"/>
              </a:rPr>
              <a:t>, </a:t>
            </a:r>
            <a:r>
              <a:rPr lang="en-US" altLang="it-IT" sz="1800" dirty="0" err="1">
                <a:latin typeface="Times New Roman" pitchFamily="18" charset="0"/>
              </a:rPr>
              <a:t>fino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alla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sua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eliminazione</a:t>
            </a:r>
            <a:r>
              <a:rPr lang="en-US" altLang="it-IT" sz="1800" dirty="0">
                <a:latin typeface="Times New Roman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it-IT" sz="1800" dirty="0"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it-IT" sz="1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85252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800" dirty="0" err="1">
                <a:latin typeface="Times New Roman" pitchFamily="18" charset="0"/>
              </a:rPr>
              <a:t>Differenti</a:t>
            </a:r>
            <a:r>
              <a:rPr lang="en-US" altLang="it-IT" sz="2800" dirty="0">
                <a:latin typeface="Times New Roman" pitchFamily="18" charset="0"/>
              </a:rPr>
              <a:t> tipi di </a:t>
            </a:r>
            <a:r>
              <a:rPr lang="en-US" altLang="it-IT" sz="2800" dirty="0" err="1">
                <a:latin typeface="Times New Roman" pitchFamily="18" charset="0"/>
              </a:rPr>
              <a:t>selezione</a:t>
            </a:r>
            <a:r>
              <a:rPr lang="en-US" altLang="it-IT" sz="2800" dirty="0">
                <a:latin typeface="Times New Roman" pitchFamily="18" charset="0"/>
              </a:rPr>
              <a:t> </a:t>
            </a:r>
            <a:r>
              <a:rPr lang="en-US" altLang="it-IT" sz="2800" dirty="0" err="1">
                <a:latin typeface="Times New Roman" pitchFamily="18" charset="0"/>
              </a:rPr>
              <a:t>direzionale</a:t>
            </a:r>
            <a:r>
              <a:rPr lang="en-US" altLang="it-IT" sz="2800" dirty="0">
                <a:latin typeface="Times New Roman" pitchFamily="18" charset="0"/>
              </a:rPr>
              <a:t> (1)  </a:t>
            </a:r>
            <a:endParaRPr lang="en-US" altLang="it-IT" sz="1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1279525" y="24765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0">
              <a:latin typeface="Times New Roman" pitchFamily="18" charset="0"/>
            </a:endParaRP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107504" y="1052736"/>
            <a:ext cx="903649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>
                <a:latin typeface="Times New Roman" pitchFamily="18" charset="0"/>
              </a:rPr>
              <a:t>Nella </a:t>
            </a:r>
            <a:r>
              <a:rPr lang="en-US" altLang="it-IT" sz="1800" dirty="0" err="1">
                <a:latin typeface="Times New Roman" pitchFamily="18" charset="0"/>
              </a:rPr>
              <a:t>selezione</a:t>
            </a:r>
            <a:r>
              <a:rPr lang="en-US" altLang="it-IT" sz="1800" dirty="0">
                <a:latin typeface="Times New Roman" pitchFamily="18" charset="0"/>
              </a:rPr>
              <a:t> (</a:t>
            </a:r>
            <a:r>
              <a:rPr lang="en-US" altLang="it-IT" sz="1800" dirty="0" err="1">
                <a:latin typeface="Times New Roman" pitchFamily="18" charset="0"/>
              </a:rPr>
              <a:t>direzionale</a:t>
            </a:r>
            <a:r>
              <a:rPr lang="en-US" altLang="it-IT" sz="1800" dirty="0">
                <a:latin typeface="Times New Roman" pitchFamily="18" charset="0"/>
              </a:rPr>
              <a:t>) </a:t>
            </a:r>
            <a:r>
              <a:rPr lang="en-US" altLang="it-IT" sz="1800" dirty="0" err="1">
                <a:latin typeface="Times New Roman" pitchFamily="18" charset="0"/>
              </a:rPr>
              <a:t>contro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il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fenotipo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FF0000"/>
                </a:solidFill>
                <a:latin typeface="Times New Roman" pitchFamily="18" charset="0"/>
              </a:rPr>
              <a:t>autosomico</a:t>
            </a:r>
            <a:r>
              <a:rPr lang="en-US" altLang="it-IT" sz="1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FF0000"/>
                </a:solidFill>
                <a:latin typeface="Times New Roman" pitchFamily="18" charset="0"/>
              </a:rPr>
              <a:t>recessivo</a:t>
            </a:r>
            <a:r>
              <a:rPr lang="en-US" altLang="it-IT" sz="1800" dirty="0">
                <a:latin typeface="Times New Roman" pitchFamily="18" charset="0"/>
              </a:rPr>
              <a:t>, la </a:t>
            </a:r>
            <a:r>
              <a:rPr lang="en-US" altLang="it-IT" sz="1800" dirty="0" err="1">
                <a:latin typeface="Times New Roman" pitchFamily="18" charset="0"/>
              </a:rPr>
              <a:t>proporzione</a:t>
            </a:r>
            <a:r>
              <a:rPr lang="en-US" altLang="it-IT" sz="1800" dirty="0">
                <a:latin typeface="Times New Roman" pitchFamily="18" charset="0"/>
              </a:rPr>
              <a:t> di </a:t>
            </a:r>
            <a:r>
              <a:rPr lang="en-US" altLang="it-IT" sz="1800" dirty="0" err="1">
                <a:latin typeface="Times New Roman" pitchFamily="18" charset="0"/>
              </a:rPr>
              <a:t>alleli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dannosi</a:t>
            </a:r>
            <a:r>
              <a:rPr lang="en-US" altLang="it-IT" sz="1800" dirty="0">
                <a:latin typeface="Times New Roman" pitchFamily="18" charset="0"/>
              </a:rPr>
              <a:t> “</a:t>
            </a:r>
            <a:r>
              <a:rPr lang="en-US" altLang="it-IT" sz="1800" dirty="0" err="1">
                <a:latin typeface="Times New Roman" pitchFamily="18" charset="0"/>
              </a:rPr>
              <a:t>visibili</a:t>
            </a:r>
            <a:r>
              <a:rPr lang="en-US" altLang="it-IT" sz="1800" dirty="0">
                <a:latin typeface="Times New Roman" pitchFamily="18" charset="0"/>
              </a:rPr>
              <a:t>” </a:t>
            </a:r>
            <a:r>
              <a:rPr lang="en-US" altLang="it-IT" sz="1800" dirty="0" err="1">
                <a:latin typeface="Times New Roman" pitchFamily="18" charset="0"/>
              </a:rPr>
              <a:t>alla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selezione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corrisponde</a:t>
            </a:r>
            <a:r>
              <a:rPr lang="en-US" altLang="it-IT" sz="1800" dirty="0">
                <a:latin typeface="Times New Roman" pitchFamily="18" charset="0"/>
              </a:rPr>
              <a:t> (</a:t>
            </a:r>
            <a:r>
              <a:rPr lang="en-US" altLang="it-IT" sz="1800" dirty="0" err="1">
                <a:latin typeface="Times New Roman" pitchFamily="18" charset="0"/>
              </a:rPr>
              <a:t>approssimativamente</a:t>
            </a:r>
            <a:r>
              <a:rPr lang="en-US" altLang="it-IT" sz="1800" dirty="0">
                <a:latin typeface="Times New Roman" pitchFamily="18" charset="0"/>
              </a:rPr>
              <a:t>)  a </a:t>
            </a:r>
            <a:r>
              <a:rPr lang="en-US" altLang="it-IT" sz="1800" i="1" dirty="0">
                <a:latin typeface="Times New Roman" pitchFamily="18" charset="0"/>
              </a:rPr>
              <a:t>q (la </a:t>
            </a:r>
            <a:r>
              <a:rPr lang="en-US" altLang="it-IT" sz="1800" i="1" dirty="0" err="1">
                <a:latin typeface="Times New Roman" pitchFamily="18" charset="0"/>
              </a:rPr>
              <a:t>frequenza</a:t>
            </a:r>
            <a:r>
              <a:rPr lang="en-US" altLang="it-IT" sz="1800" i="1" dirty="0">
                <a:latin typeface="Times New Roman" pitchFamily="18" charset="0"/>
              </a:rPr>
              <a:t> </a:t>
            </a:r>
            <a:r>
              <a:rPr lang="en-US" altLang="it-IT" sz="1800" i="1" dirty="0" err="1">
                <a:latin typeface="Times New Roman" pitchFamily="18" charset="0"/>
              </a:rPr>
              <a:t>dell’allele</a:t>
            </a:r>
            <a:r>
              <a:rPr lang="en-US" altLang="it-IT" sz="1800" i="1" dirty="0">
                <a:latin typeface="Times New Roman" pitchFamily="18" charset="0"/>
              </a:rPr>
              <a:t> </a:t>
            </a:r>
            <a:r>
              <a:rPr lang="en-US" altLang="it-IT" sz="1800" i="1" dirty="0" err="1">
                <a:latin typeface="Times New Roman" pitchFamily="18" charset="0"/>
              </a:rPr>
              <a:t>stesso</a:t>
            </a:r>
            <a:r>
              <a:rPr lang="en-US" altLang="it-IT" sz="1800" i="1" dirty="0">
                <a:latin typeface="Times New Roman" pitchFamily="18" charset="0"/>
              </a:rPr>
              <a:t>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it-IT" sz="1800" i="1" dirty="0"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it-IT" sz="1800" dirty="0">
                <a:latin typeface="Times New Roman" pitchFamily="18" charset="0"/>
              </a:rPr>
              <a:t>Nella </a:t>
            </a:r>
            <a:r>
              <a:rPr lang="en-US" altLang="it-IT" sz="1800" dirty="0" err="1">
                <a:latin typeface="Times New Roman" pitchFamily="18" charset="0"/>
              </a:rPr>
              <a:t>selezione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contro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il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fenotipo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recessivo</a:t>
            </a:r>
            <a:r>
              <a:rPr lang="en-US" altLang="it-IT" sz="1800" dirty="0">
                <a:solidFill>
                  <a:srgbClr val="FF0000"/>
                </a:solidFill>
                <a:latin typeface="Times New Roman" pitchFamily="18" charset="0"/>
              </a:rPr>
              <a:t> X-linked</a:t>
            </a:r>
            <a:r>
              <a:rPr lang="en-US" altLang="it-IT" sz="1800" dirty="0">
                <a:latin typeface="Times New Roman" pitchFamily="18" charset="0"/>
              </a:rPr>
              <a:t>, la </a:t>
            </a:r>
            <a:r>
              <a:rPr lang="en-US" altLang="it-IT" sz="1800" dirty="0" err="1">
                <a:latin typeface="Times New Roman" pitchFamily="18" charset="0"/>
              </a:rPr>
              <a:t>proporzione</a:t>
            </a:r>
            <a:r>
              <a:rPr lang="en-US" altLang="it-IT" sz="1800" dirty="0">
                <a:latin typeface="Times New Roman" pitchFamily="18" charset="0"/>
              </a:rPr>
              <a:t> di </a:t>
            </a:r>
            <a:r>
              <a:rPr lang="en-US" altLang="it-IT" sz="1800" dirty="0" err="1">
                <a:latin typeface="Times New Roman" pitchFamily="18" charset="0"/>
              </a:rPr>
              <a:t>alleli</a:t>
            </a:r>
            <a:r>
              <a:rPr lang="en-US" altLang="it-IT" sz="1800" dirty="0">
                <a:latin typeface="Times New Roman" pitchFamily="18" charset="0"/>
              </a:rPr>
              <a:t> “</a:t>
            </a:r>
            <a:r>
              <a:rPr lang="en-US" altLang="it-IT" sz="1800" dirty="0" err="1">
                <a:latin typeface="Times New Roman" pitchFamily="18" charset="0"/>
              </a:rPr>
              <a:t>visibili</a:t>
            </a:r>
            <a:r>
              <a:rPr lang="en-US" altLang="it-IT" sz="1800" dirty="0">
                <a:latin typeface="Times New Roman" pitchFamily="18" charset="0"/>
              </a:rPr>
              <a:t>” </a:t>
            </a:r>
            <a:r>
              <a:rPr lang="en-US" altLang="it-IT" sz="1800" dirty="0" err="1">
                <a:latin typeface="Times New Roman" pitchFamily="18" charset="0"/>
              </a:rPr>
              <a:t>alla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selezione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corrisponde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i="1" dirty="0" err="1">
                <a:latin typeface="Times New Roman" pitchFamily="18" charset="0"/>
              </a:rPr>
              <a:t>approssimativamente</a:t>
            </a:r>
            <a:r>
              <a:rPr lang="en-US" altLang="it-IT" sz="1800" dirty="0">
                <a:latin typeface="Times New Roman" pitchFamily="18" charset="0"/>
              </a:rPr>
              <a:t> a </a:t>
            </a:r>
            <a:r>
              <a:rPr lang="en-US" altLang="it-IT" sz="1800" i="1" dirty="0">
                <a:latin typeface="Times New Roman" pitchFamily="18" charset="0"/>
              </a:rPr>
              <a:t>⅓ [</a:t>
            </a:r>
            <a:r>
              <a:rPr lang="en-US" altLang="it-IT" sz="1800" i="1" dirty="0" err="1">
                <a:latin typeface="Times New Roman" pitchFamily="18" charset="0"/>
              </a:rPr>
              <a:t>precisamente</a:t>
            </a:r>
            <a:r>
              <a:rPr lang="en-US" altLang="it-IT" sz="1800" i="1" dirty="0">
                <a:latin typeface="Times New Roman" pitchFamily="18" charset="0"/>
              </a:rPr>
              <a:t> (1+2q)/3]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en-US" altLang="it-IT" sz="1800" i="1" dirty="0"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it-IT" sz="1800" dirty="0" err="1">
                <a:latin typeface="Times New Roman" pitchFamily="18" charset="0"/>
              </a:rPr>
              <a:t>Nella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selezione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contro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FF0000"/>
                </a:solidFill>
                <a:latin typeface="Times New Roman" pitchFamily="18" charset="0"/>
              </a:rPr>
              <a:t>il</a:t>
            </a:r>
            <a:r>
              <a:rPr lang="en-US" altLang="it-IT" sz="1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FF0000"/>
                </a:solidFill>
                <a:latin typeface="Times New Roman" pitchFamily="18" charset="0"/>
              </a:rPr>
              <a:t>dominante</a:t>
            </a:r>
            <a:r>
              <a:rPr lang="en-US" altLang="it-IT" sz="1800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it-IT" sz="1800" dirty="0" err="1">
                <a:latin typeface="Times New Roman" pitchFamily="18" charset="0"/>
              </a:rPr>
              <a:t>tutti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gli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alleli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saranno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visibili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alla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selezione</a:t>
            </a:r>
            <a:r>
              <a:rPr lang="en-US" altLang="it-IT" sz="1800" dirty="0">
                <a:latin typeface="Times New Roman" pitchFamily="18" charset="0"/>
              </a:rPr>
              <a:t>, a </a:t>
            </a:r>
            <a:r>
              <a:rPr lang="en-US" altLang="it-IT" sz="1800" dirty="0" err="1">
                <a:latin typeface="Times New Roman" pitchFamily="18" charset="0"/>
              </a:rPr>
              <a:t>meno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che</a:t>
            </a:r>
            <a:r>
              <a:rPr lang="en-US" altLang="it-IT" sz="1800" dirty="0">
                <a:latin typeface="Times New Roman" pitchFamily="18" charset="0"/>
              </a:rPr>
              <a:t> non ci </a:t>
            </a:r>
            <a:r>
              <a:rPr lang="en-US" altLang="it-IT" sz="1800" dirty="0" err="1">
                <a:latin typeface="Times New Roman" pitchFamily="18" charset="0"/>
              </a:rPr>
              <a:t>sia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penetranza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ridotta</a:t>
            </a:r>
            <a:r>
              <a:rPr lang="en-US" altLang="it-IT" sz="1800" dirty="0">
                <a:latin typeface="Times New Roman" pitchFamily="18" charset="0"/>
              </a:rPr>
              <a:t>. </a:t>
            </a:r>
          </a:p>
        </p:txBody>
      </p:sp>
      <p:pic>
        <p:nvPicPr>
          <p:cNvPr id="6" name="Picture 4" descr="CG10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48005"/>
            <a:ext cx="5932512" cy="337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620688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000" i="1" dirty="0" err="1">
                <a:latin typeface="Times New Roman" pitchFamily="18" charset="0"/>
              </a:rPr>
              <a:t>Proporzione</a:t>
            </a:r>
            <a:r>
              <a:rPr lang="en-US" altLang="it-IT" sz="2000" i="1" dirty="0">
                <a:latin typeface="Times New Roman" pitchFamily="18" charset="0"/>
              </a:rPr>
              <a:t> di </a:t>
            </a:r>
            <a:r>
              <a:rPr lang="en-US" altLang="it-IT" sz="2000" i="1" dirty="0" err="1">
                <a:latin typeface="Times New Roman" pitchFamily="18" charset="0"/>
              </a:rPr>
              <a:t>alleli</a:t>
            </a:r>
            <a:r>
              <a:rPr lang="en-US" altLang="it-IT" sz="2000" i="1" dirty="0">
                <a:latin typeface="Times New Roman" pitchFamily="18" charset="0"/>
              </a:rPr>
              <a:t> “</a:t>
            </a:r>
            <a:r>
              <a:rPr lang="en-US" altLang="it-IT" sz="2000" i="1" dirty="0" err="1">
                <a:latin typeface="Times New Roman" pitchFamily="18" charset="0"/>
              </a:rPr>
              <a:t>visibili</a:t>
            </a:r>
            <a:r>
              <a:rPr lang="en-US" altLang="it-IT" sz="2000" i="1" dirty="0">
                <a:latin typeface="Times New Roman" pitchFamily="18" charset="0"/>
              </a:rPr>
              <a:t>” </a:t>
            </a:r>
            <a:r>
              <a:rPr lang="en-US" altLang="it-IT" sz="2000" i="1" dirty="0" err="1">
                <a:latin typeface="Times New Roman" pitchFamily="18" charset="0"/>
              </a:rPr>
              <a:t>alla</a:t>
            </a:r>
            <a:r>
              <a:rPr lang="en-US" altLang="it-IT" sz="2000" i="1" dirty="0">
                <a:latin typeface="Times New Roman" pitchFamily="18" charset="0"/>
              </a:rPr>
              <a:t> </a:t>
            </a:r>
            <a:r>
              <a:rPr lang="en-US" altLang="it-IT" sz="2000" i="1" dirty="0" err="1">
                <a:latin typeface="Times New Roman" pitchFamily="18" charset="0"/>
              </a:rPr>
              <a:t>selezione</a:t>
            </a:r>
            <a:endParaRPr lang="en-US" altLang="it-IT" sz="20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61697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800" dirty="0" err="1">
                <a:latin typeface="Times New Roman" pitchFamily="18" charset="0"/>
              </a:rPr>
              <a:t>Selezione</a:t>
            </a:r>
            <a:r>
              <a:rPr lang="en-US" altLang="it-IT" sz="2800" dirty="0">
                <a:latin typeface="Times New Roman" pitchFamily="18" charset="0"/>
              </a:rPr>
              <a:t> </a:t>
            </a:r>
            <a:r>
              <a:rPr lang="en-US" altLang="it-IT" sz="2800" dirty="0" err="1">
                <a:latin typeface="Times New Roman" pitchFamily="18" charset="0"/>
              </a:rPr>
              <a:t>contro</a:t>
            </a:r>
            <a:r>
              <a:rPr lang="en-US" altLang="it-IT" sz="2800" dirty="0">
                <a:latin typeface="Times New Roman" pitchFamily="18" charset="0"/>
              </a:rPr>
              <a:t> </a:t>
            </a:r>
            <a:r>
              <a:rPr lang="en-US" altLang="it-IT" sz="2800" dirty="0" err="1">
                <a:latin typeface="Times New Roman" pitchFamily="18" charset="0"/>
              </a:rPr>
              <a:t>recessivo</a:t>
            </a:r>
            <a:r>
              <a:rPr lang="en-US" altLang="it-IT" sz="2800" dirty="0">
                <a:latin typeface="Times New Roman" pitchFamily="18" charset="0"/>
              </a:rPr>
              <a:t> e </a:t>
            </a:r>
            <a:r>
              <a:rPr lang="en-US" altLang="it-IT" sz="2800" dirty="0" err="1">
                <a:latin typeface="Times New Roman" pitchFamily="18" charset="0"/>
              </a:rPr>
              <a:t>contro</a:t>
            </a:r>
            <a:r>
              <a:rPr lang="en-US" altLang="it-IT" sz="2800" dirty="0">
                <a:latin typeface="Times New Roman" pitchFamily="18" charset="0"/>
              </a:rPr>
              <a:t> </a:t>
            </a:r>
            <a:r>
              <a:rPr lang="en-US" altLang="it-IT" sz="2800" dirty="0" err="1">
                <a:latin typeface="Times New Roman" pitchFamily="18" charset="0"/>
              </a:rPr>
              <a:t>dominante</a:t>
            </a:r>
            <a:r>
              <a:rPr lang="en-US" altLang="it-IT" sz="2800" dirty="0">
                <a:latin typeface="Times New Roman" pitchFamily="18" charset="0"/>
              </a:rPr>
              <a:t> a </a:t>
            </a:r>
            <a:r>
              <a:rPr lang="en-US" altLang="it-IT" sz="2800" dirty="0" err="1">
                <a:latin typeface="Times New Roman" pitchFamily="18" charset="0"/>
              </a:rPr>
              <a:t>confronto</a:t>
            </a:r>
            <a:r>
              <a:rPr lang="en-US" altLang="it-IT" sz="2800" dirty="0">
                <a:latin typeface="Times New Roman" pitchFamily="18" charset="0"/>
              </a:rPr>
              <a:t> </a:t>
            </a:r>
            <a:endParaRPr lang="en-US" altLang="it-IT" sz="1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1279525" y="39243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0">
              <a:latin typeface="Times New Roman" pitchFamily="18" charset="0"/>
            </a:endParaRP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152400" y="609600"/>
            <a:ext cx="8839200" cy="2111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it-IT" sz="1600" b="0" dirty="0"/>
              <a:t>Nel riquadro grande: selezione contro l’omozigote recessivo. Variazione della frequenza dell’allele A</a:t>
            </a:r>
            <a:r>
              <a:rPr lang="it-IT" sz="1600" b="0" baseline="-25000" dirty="0"/>
              <a:t>1</a:t>
            </a:r>
            <a:r>
              <a:rPr lang="it-IT" sz="1600" b="0" dirty="0"/>
              <a:t> recessivo, in presenza di selezione contro l’omozigote recessivo A</a:t>
            </a:r>
            <a:r>
              <a:rPr lang="it-IT" sz="1600" b="0" baseline="-25000" dirty="0"/>
              <a:t>1</a:t>
            </a:r>
            <a:r>
              <a:rPr lang="it-IT" sz="1600" b="0" dirty="0"/>
              <a:t> </a:t>
            </a:r>
            <a:r>
              <a:rPr lang="it-IT" sz="1600" b="0" dirty="0" err="1"/>
              <a:t>A</a:t>
            </a:r>
            <a:r>
              <a:rPr lang="it-IT" sz="1600" b="0" baseline="-25000" dirty="0" err="1"/>
              <a:t>1</a:t>
            </a:r>
            <a:r>
              <a:rPr lang="it-IT" sz="1600" b="0" dirty="0"/>
              <a:t>. Nell’esempio della figura, l’omozigote A</a:t>
            </a:r>
            <a:r>
              <a:rPr lang="it-IT" sz="1600" b="0" baseline="-25000" dirty="0"/>
              <a:t>1</a:t>
            </a:r>
            <a:r>
              <a:rPr lang="it-IT" sz="1600" b="0" dirty="0"/>
              <a:t> </a:t>
            </a:r>
            <a:r>
              <a:rPr lang="it-IT" sz="1600" b="0" dirty="0" err="1"/>
              <a:t>A</a:t>
            </a:r>
            <a:r>
              <a:rPr lang="it-IT" sz="1600" b="0" baseline="-25000" dirty="0" err="1"/>
              <a:t>1</a:t>
            </a:r>
            <a:r>
              <a:rPr lang="it-IT" sz="1600" b="0" dirty="0"/>
              <a:t> ha una </a:t>
            </a:r>
            <a:r>
              <a:rPr lang="it-IT" sz="1600" b="0" i="1" dirty="0"/>
              <a:t>fitness</a:t>
            </a:r>
            <a:r>
              <a:rPr lang="it-IT" sz="1600" b="0" dirty="0"/>
              <a:t> </a:t>
            </a:r>
            <a:r>
              <a:rPr lang="it-IT" sz="1600" b="0" i="1" dirty="0"/>
              <a:t>w</a:t>
            </a:r>
            <a:r>
              <a:rPr lang="it-IT" sz="1600" b="0" dirty="0"/>
              <a:t> = 0,95 (ovvero coefficiente di selezione s = 0,05). La frequenza iniziale dell’allele A</a:t>
            </a:r>
            <a:r>
              <a:rPr lang="it-IT" sz="1600" b="0" baseline="-25000" dirty="0"/>
              <a:t>1</a:t>
            </a:r>
            <a:r>
              <a:rPr lang="it-IT" sz="1600" b="0" dirty="0"/>
              <a:t> è pari a 0,5. La selezione è molto efficace solo per valori di q elevati.</a:t>
            </a:r>
          </a:p>
          <a:p>
            <a:pPr>
              <a:buNone/>
            </a:pPr>
            <a:r>
              <a:rPr lang="it-IT" sz="1600" b="0" dirty="0"/>
              <a:t>Nel riquadro piccolo interno: selezione contro il recessivo (verde) e contro il dominante (giallo). I valori delle fitness sono gli stessi dell’esempio precedente (nel caso di dominanza, la fitness è ridotta anche nell’omozigote)</a:t>
            </a: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7508517"/>
              </p:ext>
            </p:extLst>
          </p:nvPr>
        </p:nvGraphicFramePr>
        <p:xfrm>
          <a:off x="228600" y="2743200"/>
          <a:ext cx="86868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90800"/>
            <a:ext cx="42862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7286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2400" dirty="0"/>
              <a:t>Esempi di selezione contro genotipo </a:t>
            </a:r>
            <a:r>
              <a:rPr lang="it-IT" altLang="it-IT" sz="2400" dirty="0">
                <a:solidFill>
                  <a:srgbClr val="92D050"/>
                </a:solidFill>
              </a:rPr>
              <a:t>recessivo letale</a:t>
            </a:r>
            <a:r>
              <a:rPr lang="it-IT" altLang="it-IT" sz="2400" dirty="0"/>
              <a:t> (</a:t>
            </a:r>
            <a:r>
              <a:rPr lang="it-IT" altLang="it-IT" sz="2400" i="1" dirty="0"/>
              <a:t>s</a:t>
            </a:r>
            <a:r>
              <a:rPr lang="it-IT" altLang="it-IT" sz="2400" dirty="0"/>
              <a:t> = 1)</a:t>
            </a: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914400"/>
            <a:ext cx="6477000" cy="3562350"/>
          </a:xfrm>
        </p:spPr>
      </p:pic>
      <p:pic>
        <p:nvPicPr>
          <p:cNvPr id="2048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4648200"/>
            <a:ext cx="3421063" cy="654050"/>
          </a:xfrm>
          <a:noFill/>
        </p:spPr>
      </p:pic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1219200" y="56388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/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179387" y="5486400"/>
            <a:ext cx="8964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00B050"/>
                </a:solidFill>
              </a:rPr>
              <a:t>La selezione è più efficiente quando la frequenza dell’allele è più elevata:</a:t>
            </a:r>
            <a:endParaRPr lang="it-IT" altLang="it-IT" sz="2000" dirty="0"/>
          </a:p>
        </p:txBody>
      </p:sp>
      <p:sp>
        <p:nvSpPr>
          <p:cNvPr id="20487" name="Text Box 9"/>
          <p:cNvSpPr txBox="1">
            <a:spLocks noChangeArrowheads="1"/>
          </p:cNvSpPr>
          <p:nvPr/>
        </p:nvSpPr>
        <p:spPr bwMode="auto">
          <a:xfrm>
            <a:off x="746125" y="5878513"/>
            <a:ext cx="433387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/>
              <a:t>Esempio 	q</a:t>
            </a:r>
            <a:r>
              <a:rPr lang="it-IT" altLang="it-IT" sz="2000" baseline="-25000"/>
              <a:t>0</a:t>
            </a:r>
            <a:r>
              <a:rPr lang="it-IT" altLang="it-IT" sz="2000"/>
              <a:t> = 0.8,  </a:t>
            </a:r>
            <a:r>
              <a:rPr lang="el-GR" altLang="it-IT" sz="2000">
                <a:cs typeface="Arial" charset="0"/>
              </a:rPr>
              <a:t>Δ</a:t>
            </a:r>
            <a:r>
              <a:rPr lang="it-IT" altLang="it-IT" sz="2000">
                <a:cs typeface="Arial" charset="0"/>
              </a:rPr>
              <a:t>q= 0.35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cs typeface="Arial" charset="0"/>
              </a:rPr>
              <a:t>		</a:t>
            </a:r>
            <a:r>
              <a:rPr lang="it-IT" altLang="it-IT" sz="2000"/>
              <a:t>q</a:t>
            </a:r>
            <a:r>
              <a:rPr lang="it-IT" altLang="it-IT" sz="2000" baseline="-25000"/>
              <a:t>0</a:t>
            </a:r>
            <a:r>
              <a:rPr lang="it-IT" altLang="it-IT" sz="2000"/>
              <a:t> = 0.5,  </a:t>
            </a:r>
            <a:r>
              <a:rPr lang="el-GR" altLang="it-IT" sz="2000">
                <a:cs typeface="Arial" charset="0"/>
              </a:rPr>
              <a:t>Δ</a:t>
            </a:r>
            <a:r>
              <a:rPr lang="it-IT" altLang="it-IT" sz="2000">
                <a:cs typeface="Arial" charset="0"/>
              </a:rPr>
              <a:t>q= 0.17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cs typeface="Arial" charset="0"/>
              </a:rPr>
              <a:t>		</a:t>
            </a:r>
            <a:r>
              <a:rPr lang="it-IT" altLang="it-IT" sz="2000"/>
              <a:t>q</a:t>
            </a:r>
            <a:r>
              <a:rPr lang="it-IT" altLang="it-IT" sz="2000" baseline="-25000"/>
              <a:t>0</a:t>
            </a:r>
            <a:r>
              <a:rPr lang="it-IT" altLang="it-IT" sz="2000"/>
              <a:t> = 0.1,  </a:t>
            </a:r>
            <a:r>
              <a:rPr lang="el-GR" altLang="it-IT" sz="2000">
                <a:cs typeface="Arial" charset="0"/>
              </a:rPr>
              <a:t>Δ</a:t>
            </a:r>
            <a:r>
              <a:rPr lang="it-IT" altLang="it-IT" sz="2000">
                <a:cs typeface="Arial" charset="0"/>
              </a:rPr>
              <a:t>q= 0.009</a:t>
            </a:r>
            <a:endParaRPr lang="el-GR" altLang="it-IT" sz="20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84266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4495800"/>
            <a:ext cx="3581400" cy="2162175"/>
          </a:xfrm>
          <a:noFill/>
        </p:spPr>
      </p:pic>
      <p:pic>
        <p:nvPicPr>
          <p:cNvPr id="12291" name="Picture 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1600200"/>
            <a:ext cx="3575050" cy="2185988"/>
          </a:xfrm>
          <a:noFill/>
        </p:spPr>
      </p:pic>
      <p:sp>
        <p:nvSpPr>
          <p:cNvPr id="12292" name="Text Box 13"/>
          <p:cNvSpPr txBox="1">
            <a:spLocks noChangeArrowheads="1"/>
          </p:cNvSpPr>
          <p:nvPr/>
        </p:nvSpPr>
        <p:spPr bwMode="auto">
          <a:xfrm>
            <a:off x="5638800" y="4038600"/>
            <a:ext cx="2870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i="1"/>
              <a:t>s</a:t>
            </a:r>
            <a:r>
              <a:rPr lang="it-IT" altLang="it-IT" sz="2000" i="1" baseline="-25000"/>
              <a:t>11</a:t>
            </a:r>
            <a:r>
              <a:rPr lang="it-IT" altLang="it-IT" sz="2000"/>
              <a:t>=0.1; </a:t>
            </a:r>
            <a:r>
              <a:rPr lang="it-IT" altLang="it-IT" sz="2000" i="1"/>
              <a:t>s</a:t>
            </a:r>
            <a:r>
              <a:rPr lang="it-IT" altLang="it-IT" sz="2000" i="1" baseline="-25000"/>
              <a:t>12</a:t>
            </a:r>
            <a:r>
              <a:rPr lang="it-IT" altLang="it-IT" sz="2000"/>
              <a:t>=0; </a:t>
            </a:r>
            <a:r>
              <a:rPr lang="it-IT" altLang="it-IT" sz="2000" i="1"/>
              <a:t>s</a:t>
            </a:r>
            <a:r>
              <a:rPr lang="it-IT" altLang="it-IT" sz="2000" i="1" baseline="-25000"/>
              <a:t>22</a:t>
            </a:r>
            <a:r>
              <a:rPr lang="it-IT" altLang="it-IT" sz="2000"/>
              <a:t>=0.1</a:t>
            </a:r>
          </a:p>
        </p:txBody>
      </p:sp>
      <p:sp>
        <p:nvSpPr>
          <p:cNvPr id="12293" name="Text Box 14"/>
          <p:cNvSpPr txBox="1">
            <a:spLocks noChangeArrowheads="1"/>
          </p:cNvSpPr>
          <p:nvPr/>
        </p:nvSpPr>
        <p:spPr bwMode="auto">
          <a:xfrm>
            <a:off x="5791200" y="1143000"/>
            <a:ext cx="28702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i="1"/>
              <a:t>s</a:t>
            </a:r>
            <a:r>
              <a:rPr lang="it-IT" altLang="it-IT" sz="2000" i="1" baseline="-25000"/>
              <a:t>11</a:t>
            </a:r>
            <a:r>
              <a:rPr lang="it-IT" altLang="it-IT" sz="2000"/>
              <a:t>=0.4; </a:t>
            </a:r>
            <a:r>
              <a:rPr lang="it-IT" altLang="it-IT" sz="2000" i="1"/>
              <a:t>s</a:t>
            </a:r>
            <a:r>
              <a:rPr lang="it-IT" altLang="it-IT" sz="2000" i="1" baseline="-25000"/>
              <a:t>12</a:t>
            </a:r>
            <a:r>
              <a:rPr lang="it-IT" altLang="it-IT" sz="2000"/>
              <a:t>=0; </a:t>
            </a:r>
            <a:r>
              <a:rPr lang="it-IT" altLang="it-IT" sz="2000" i="1"/>
              <a:t>s</a:t>
            </a:r>
            <a:r>
              <a:rPr lang="it-IT" altLang="it-IT" sz="2000" i="1" baseline="-25000"/>
              <a:t>22</a:t>
            </a:r>
            <a:r>
              <a:rPr lang="it-IT" altLang="it-IT" sz="2000"/>
              <a:t>=0.4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/>
          </a:p>
        </p:txBody>
      </p:sp>
      <p:pic>
        <p:nvPicPr>
          <p:cNvPr id="12294" name="Picture 1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4495800"/>
            <a:ext cx="3617913" cy="2187575"/>
          </a:xfrm>
          <a:noFill/>
        </p:spPr>
      </p:pic>
      <p:sp>
        <p:nvSpPr>
          <p:cNvPr id="12295" name="Text Box 18"/>
          <p:cNvSpPr txBox="1">
            <a:spLocks noChangeArrowheads="1"/>
          </p:cNvSpPr>
          <p:nvPr/>
        </p:nvSpPr>
        <p:spPr bwMode="auto">
          <a:xfrm>
            <a:off x="762000" y="4038600"/>
            <a:ext cx="27797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i="1"/>
              <a:t>s</a:t>
            </a:r>
            <a:r>
              <a:rPr lang="it-IT" altLang="it-IT" sz="2000" i="1" baseline="-25000"/>
              <a:t>11</a:t>
            </a:r>
            <a:r>
              <a:rPr lang="it-IT" altLang="it-IT" sz="2000"/>
              <a:t>=0.1; </a:t>
            </a:r>
            <a:r>
              <a:rPr lang="it-IT" altLang="it-IT" sz="2000" i="1"/>
              <a:t>s</a:t>
            </a:r>
            <a:r>
              <a:rPr lang="it-IT" altLang="it-IT" sz="2000" i="1" baseline="-25000"/>
              <a:t>12</a:t>
            </a:r>
            <a:r>
              <a:rPr lang="it-IT" altLang="it-IT" sz="2000"/>
              <a:t>=0; </a:t>
            </a:r>
            <a:r>
              <a:rPr lang="it-IT" altLang="it-IT" sz="2000" i="1"/>
              <a:t>s</a:t>
            </a:r>
            <a:r>
              <a:rPr lang="it-IT" altLang="it-IT" sz="2000" i="1" baseline="-25000"/>
              <a:t>22</a:t>
            </a:r>
            <a:r>
              <a:rPr lang="it-IT" altLang="it-IT" sz="2000"/>
              <a:t>=0.4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/>
          </a:p>
        </p:txBody>
      </p:sp>
      <p:sp>
        <p:nvSpPr>
          <p:cNvPr id="74771" name="Text Box 19"/>
          <p:cNvSpPr txBox="1">
            <a:spLocks noChangeArrowheads="1"/>
          </p:cNvSpPr>
          <p:nvPr/>
        </p:nvSpPr>
        <p:spPr bwMode="auto">
          <a:xfrm>
            <a:off x="228600" y="838200"/>
            <a:ext cx="5105400" cy="323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700" b="0" dirty="0"/>
              <a:t>Nel vantaggio dell’eterozigote entrambi gli alleli vengono mantenuti nella popolazione, con frequenze alleliche all’equilibrio che dipendono esclusivamente dalle fitness relative degli omozigoti.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700" b="0" dirty="0"/>
              <a:t>Si raggiunge </a:t>
            </a:r>
            <a:r>
              <a:rPr lang="it-IT" altLang="it-IT" sz="1700" b="0" dirty="0" err="1"/>
              <a:t>un’equilibrio</a:t>
            </a:r>
            <a:r>
              <a:rPr lang="it-IT" altLang="it-IT" sz="1700" b="0" dirty="0"/>
              <a:t> per il quale la frequenza dell’allele A</a:t>
            </a:r>
            <a:r>
              <a:rPr lang="it-IT" altLang="it-IT" sz="1700" b="0" baseline="-25000" dirty="0"/>
              <a:t>1</a:t>
            </a:r>
            <a:r>
              <a:rPr lang="it-IT" altLang="it-IT" sz="1700" b="0" dirty="0"/>
              <a:t> (</a:t>
            </a:r>
            <a:r>
              <a:rPr lang="it-IT" altLang="it-IT" sz="1700" b="0" i="1" dirty="0"/>
              <a:t>p</a:t>
            </a:r>
            <a:r>
              <a:rPr lang="it-IT" altLang="it-IT" sz="1700" b="0" dirty="0"/>
              <a:t>) è data dal rapporto: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700" b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700" b="0" i="1"/>
              <a:t>p all’equilibrio </a:t>
            </a:r>
            <a:r>
              <a:rPr lang="it-IT" altLang="it-IT" sz="1700" b="0" i="1" dirty="0"/>
              <a:t>= s</a:t>
            </a:r>
            <a:r>
              <a:rPr lang="it-IT" altLang="it-IT" sz="1700" b="0" i="1" baseline="-25000" dirty="0"/>
              <a:t>2</a:t>
            </a:r>
            <a:r>
              <a:rPr lang="it-IT" altLang="it-IT" sz="1700" b="0" i="1" dirty="0"/>
              <a:t>/(s</a:t>
            </a:r>
            <a:r>
              <a:rPr lang="it-IT" altLang="it-IT" sz="1700" b="0" i="1" baseline="-25000" dirty="0"/>
              <a:t>1</a:t>
            </a:r>
            <a:r>
              <a:rPr lang="it-IT" altLang="it-IT" sz="1700" b="0" i="1" dirty="0"/>
              <a:t>+s</a:t>
            </a:r>
            <a:r>
              <a:rPr lang="it-IT" altLang="it-IT" sz="1700" b="0" i="1" baseline="-25000" dirty="0"/>
              <a:t>2</a:t>
            </a:r>
            <a:r>
              <a:rPr lang="it-IT" altLang="it-IT" sz="1700" b="0" i="1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700" b="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700" b="0" i="1" dirty="0"/>
              <a:t>dove s</a:t>
            </a:r>
            <a:r>
              <a:rPr lang="it-IT" altLang="it-IT" sz="1700" b="0" i="1" baseline="-25000" dirty="0"/>
              <a:t>1</a:t>
            </a:r>
            <a:r>
              <a:rPr lang="it-IT" altLang="it-IT" sz="1700" b="0" i="1" dirty="0"/>
              <a:t> e s</a:t>
            </a:r>
            <a:r>
              <a:rPr lang="it-IT" altLang="it-IT" sz="1700" b="0" i="1" baseline="-25000" dirty="0"/>
              <a:t>2</a:t>
            </a:r>
            <a:r>
              <a:rPr lang="it-IT" altLang="it-IT" sz="1700" b="0" i="1" dirty="0"/>
              <a:t> sono i coefficienti di selezione degli omozigoti A</a:t>
            </a:r>
            <a:r>
              <a:rPr lang="it-IT" altLang="it-IT" sz="1700" b="0" i="1" baseline="-25000" dirty="0"/>
              <a:t>1</a:t>
            </a:r>
            <a:r>
              <a:rPr lang="it-IT" altLang="it-IT" sz="1700" b="0" i="1" dirty="0"/>
              <a:t>A</a:t>
            </a:r>
            <a:r>
              <a:rPr lang="it-IT" altLang="it-IT" sz="1700" b="0" i="1" baseline="-25000" dirty="0"/>
              <a:t>1</a:t>
            </a:r>
            <a:r>
              <a:rPr lang="it-IT" altLang="it-IT" sz="1700" b="0" i="1" dirty="0"/>
              <a:t> e A</a:t>
            </a:r>
            <a:r>
              <a:rPr lang="it-IT" altLang="it-IT" sz="1700" b="0" i="1" baseline="-25000" dirty="0"/>
              <a:t>2</a:t>
            </a:r>
            <a:r>
              <a:rPr lang="it-IT" altLang="it-IT" sz="1700" b="0" i="1" dirty="0"/>
              <a:t>A</a:t>
            </a:r>
            <a:r>
              <a:rPr lang="it-IT" altLang="it-IT" sz="1700" b="0" i="1" baseline="-25000" dirty="0"/>
              <a:t>2</a:t>
            </a:r>
            <a:r>
              <a:rPr lang="it-IT" altLang="it-IT" sz="1700" b="0" i="1" dirty="0"/>
              <a:t> </a:t>
            </a:r>
            <a:endParaRPr lang="it-IT" altLang="it-IT" sz="1700" b="0" baseline="-25000" dirty="0"/>
          </a:p>
        </p:txBody>
      </p:sp>
      <p:sp>
        <p:nvSpPr>
          <p:cNvPr id="12297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800">
                <a:latin typeface="Times New Roman" pitchFamily="18" charset="0"/>
              </a:rPr>
              <a:t>Sovradominanza (vantaggio dell’eterozigote)</a:t>
            </a:r>
          </a:p>
        </p:txBody>
      </p:sp>
    </p:spTree>
    <p:extLst>
      <p:ext uri="{BB962C8B-B14F-4D97-AF65-F5344CB8AC3E}">
        <p14:creationId xmlns:p14="http://schemas.microsoft.com/office/powerpoint/2010/main" val="328531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71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800">
                <a:latin typeface="Times New Roman" pitchFamily="18" charset="0"/>
              </a:rPr>
              <a:t>Sovradominanza (vantaggio dell’eterozigote)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04800" y="762000"/>
            <a:ext cx="85344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600" dirty="0" err="1">
                <a:latin typeface="Times New Roman" pitchFamily="18" charset="0"/>
              </a:rPr>
              <a:t>L’esempio</a:t>
            </a:r>
            <a:r>
              <a:rPr lang="en-US" altLang="it-IT" sz="1600" dirty="0">
                <a:latin typeface="Times New Roman" pitchFamily="18" charset="0"/>
              </a:rPr>
              <a:t> </a:t>
            </a:r>
            <a:r>
              <a:rPr lang="en-US" altLang="it-IT" sz="1600" dirty="0" err="1">
                <a:latin typeface="Times New Roman" pitchFamily="18" charset="0"/>
              </a:rPr>
              <a:t>dell’emoglobina</a:t>
            </a:r>
            <a:r>
              <a:rPr lang="en-US" altLang="it-IT" sz="1600" dirty="0">
                <a:latin typeface="Times New Roman" pitchFamily="18" charset="0"/>
              </a:rPr>
              <a:t> S : </a:t>
            </a:r>
            <a:r>
              <a:rPr lang="en-US" altLang="it-IT" sz="1600" dirty="0" err="1">
                <a:latin typeface="Times New Roman" pitchFamily="18" charset="0"/>
              </a:rPr>
              <a:t>resistenza</a:t>
            </a:r>
            <a:r>
              <a:rPr lang="en-US" altLang="it-IT" sz="1600" dirty="0">
                <a:latin typeface="Times New Roman" pitchFamily="18" charset="0"/>
              </a:rPr>
              <a:t> </a:t>
            </a:r>
            <a:r>
              <a:rPr lang="en-US" altLang="it-IT" sz="1600" dirty="0" err="1">
                <a:latin typeface="Times New Roman" pitchFamily="18" charset="0"/>
              </a:rPr>
              <a:t>alla</a:t>
            </a:r>
            <a:r>
              <a:rPr lang="en-US" altLang="it-IT" sz="1600" dirty="0">
                <a:latin typeface="Times New Roman" pitchFamily="18" charset="0"/>
              </a:rPr>
              <a:t> malaria vs. anemia </a:t>
            </a:r>
            <a:r>
              <a:rPr lang="en-US" altLang="it-IT" sz="1600" dirty="0" err="1">
                <a:latin typeface="Times New Roman" pitchFamily="18" charset="0"/>
              </a:rPr>
              <a:t>falciforme</a:t>
            </a:r>
            <a:endParaRPr lang="en-US" altLang="it-IT" sz="1400" dirty="0">
              <a:latin typeface="Times New Roman" pitchFamily="18" charset="0"/>
            </a:endParaRPr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793750" y="30162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51" imgH="215619" progId="Equation.3">
                  <p:embed/>
                </p:oleObj>
              </mc:Choice>
              <mc:Fallback>
                <p:oleObj name="Equation" r:id="rId2" imgW="114151" imgH="215619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" y="3016250"/>
                        <a:ext cx="114300" cy="2159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7" name="Picture 5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4268788"/>
            <a:ext cx="2762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3375025"/>
            <a:ext cx="286702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7305675" y="5343525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>
                <a:latin typeface="Times New Roman" pitchFamily="18" charset="0"/>
              </a:rPr>
              <a:t>Genotipo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892925" y="3200400"/>
            <a:ext cx="18510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600">
                <a:latin typeface="Times New Roman" pitchFamily="18" charset="0"/>
              </a:rPr>
              <a:t>(s</a:t>
            </a:r>
            <a:r>
              <a:rPr lang="en-US" altLang="it-IT" sz="1600" baseline="-25000">
                <a:latin typeface="Times New Roman" pitchFamily="18" charset="0"/>
              </a:rPr>
              <a:t>AA </a:t>
            </a:r>
            <a:r>
              <a:rPr lang="en-US" altLang="it-IT" sz="1600">
                <a:latin typeface="Times New Roman" pitchFamily="18" charset="0"/>
              </a:rPr>
              <a:t>= .11, s</a:t>
            </a:r>
            <a:r>
              <a:rPr lang="en-US" altLang="it-IT" sz="1600" baseline="-25000">
                <a:latin typeface="Times New Roman" pitchFamily="18" charset="0"/>
              </a:rPr>
              <a:t>SS</a:t>
            </a:r>
            <a:r>
              <a:rPr lang="en-US" altLang="it-IT" sz="1600">
                <a:latin typeface="Times New Roman" pitchFamily="18" charset="0"/>
              </a:rPr>
              <a:t> = .80)</a:t>
            </a:r>
            <a:endParaRPr lang="en-US" altLang="it-IT" sz="1000">
              <a:latin typeface="Times New Roman" pitchFamily="18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 rot="-5400000">
            <a:off x="5630069" y="4245769"/>
            <a:ext cx="86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>
                <a:latin typeface="Times New Roman" pitchFamily="18" charset="0"/>
              </a:rPr>
              <a:t>Fitness</a:t>
            </a:r>
          </a:p>
        </p:txBody>
      </p:sp>
      <p:pic>
        <p:nvPicPr>
          <p:cNvPr id="13322" name="Picture 10" descr="hemoglobinsbarrel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41960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127000" y="4876800"/>
            <a:ext cx="860030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it-IT" sz="1600" dirty="0">
                <a:latin typeface="Times New Roman" pitchFamily="18" charset="0"/>
              </a:rPr>
              <a:t> due </a:t>
            </a:r>
            <a:r>
              <a:rPr lang="en-US" altLang="it-IT" sz="1600" dirty="0" err="1">
                <a:latin typeface="Times New Roman" pitchFamily="18" charset="0"/>
              </a:rPr>
              <a:t>alleli</a:t>
            </a:r>
            <a:r>
              <a:rPr lang="en-US" altLang="it-IT" sz="1600" dirty="0">
                <a:latin typeface="Times New Roman" pitchFamily="18" charset="0"/>
              </a:rPr>
              <a:t>, A e S </a:t>
            </a:r>
            <a:r>
              <a:rPr lang="en-US" altLang="it-IT" sz="1600" dirty="0" err="1">
                <a:latin typeface="Times New Roman" pitchFamily="18" charset="0"/>
              </a:rPr>
              <a:t>che</a:t>
            </a:r>
            <a:r>
              <a:rPr lang="en-US" altLang="it-IT" sz="1600" dirty="0">
                <a:latin typeface="Times New Roman" pitchFamily="18" charset="0"/>
              </a:rPr>
              <a:t> </a:t>
            </a:r>
            <a:r>
              <a:rPr lang="en-US" altLang="it-IT" sz="1600" dirty="0" err="1">
                <a:latin typeface="Times New Roman" pitchFamily="18" charset="0"/>
              </a:rPr>
              <a:t>differiscono</a:t>
            </a:r>
            <a:r>
              <a:rPr lang="en-US" altLang="it-IT" sz="1600" dirty="0">
                <a:latin typeface="Times New Roman" pitchFamily="18" charset="0"/>
              </a:rPr>
              <a:t> per </a:t>
            </a:r>
            <a:r>
              <a:rPr lang="en-US" altLang="it-IT" sz="1600" dirty="0" err="1">
                <a:latin typeface="Times New Roman" pitchFamily="18" charset="0"/>
              </a:rPr>
              <a:t>una</a:t>
            </a:r>
            <a:r>
              <a:rPr lang="en-US" altLang="it-IT" sz="1600" dirty="0">
                <a:latin typeface="Times New Roman" pitchFamily="18" charset="0"/>
              </a:rPr>
              <a:t> sola </a:t>
            </a:r>
            <a:r>
              <a:rPr lang="en-US" altLang="it-IT" sz="1600" dirty="0" err="1">
                <a:latin typeface="Times New Roman" pitchFamily="18" charset="0"/>
              </a:rPr>
              <a:t>sostituzione</a:t>
            </a:r>
            <a:r>
              <a:rPr lang="en-US" altLang="it-IT" sz="1600" dirty="0">
                <a:latin typeface="Times New Roman" pitchFamily="18" charset="0"/>
              </a:rPr>
              <a:t> </a:t>
            </a:r>
            <a:r>
              <a:rPr lang="en-US" altLang="it-IT" sz="1600" dirty="0" err="1">
                <a:latin typeface="Times New Roman" pitchFamily="18" charset="0"/>
              </a:rPr>
              <a:t>aminoacidica</a:t>
            </a:r>
            <a:endParaRPr lang="en-US" altLang="it-IT" sz="16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it-IT" sz="16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it-IT" sz="1600" dirty="0">
                <a:latin typeface="Times New Roman" pitchFamily="18" charset="0"/>
              </a:rPr>
              <a:t> </a:t>
            </a:r>
            <a:r>
              <a:rPr lang="en-US" altLang="it-IT" sz="1600" dirty="0" err="1">
                <a:latin typeface="Times New Roman" pitchFamily="18" charset="0"/>
              </a:rPr>
              <a:t>Individui</a:t>
            </a:r>
            <a:r>
              <a:rPr lang="en-US" altLang="it-IT" sz="1600" dirty="0">
                <a:latin typeface="Times New Roman" pitchFamily="18" charset="0"/>
              </a:rPr>
              <a:t> </a:t>
            </a:r>
            <a:r>
              <a:rPr lang="en-US" altLang="it-IT" sz="1600" dirty="0" err="1">
                <a:latin typeface="Times New Roman" pitchFamily="18" charset="0"/>
              </a:rPr>
              <a:t>omozigoti</a:t>
            </a:r>
            <a:r>
              <a:rPr lang="en-US" altLang="it-IT" sz="1600" dirty="0">
                <a:latin typeface="Times New Roman" pitchFamily="18" charset="0"/>
              </a:rPr>
              <a:t> con </a:t>
            </a:r>
            <a:r>
              <a:rPr lang="en-US" altLang="it-IT" sz="1600" dirty="0" err="1">
                <a:latin typeface="Times New Roman" pitchFamily="18" charset="0"/>
              </a:rPr>
              <a:t>emoglobina</a:t>
            </a:r>
            <a:r>
              <a:rPr lang="en-US" altLang="it-IT" sz="1600" dirty="0">
                <a:latin typeface="Times New Roman" pitchFamily="18" charset="0"/>
              </a:rPr>
              <a:t> A</a:t>
            </a:r>
            <a:r>
              <a:rPr lang="en-US" altLang="it-IT" sz="1600" b="0" dirty="0">
                <a:latin typeface="Times New Roman" pitchFamily="18" charset="0"/>
              </a:rPr>
              <a:t> </a:t>
            </a:r>
            <a:r>
              <a:rPr lang="en-US" altLang="it-IT" sz="1600" dirty="0" err="1">
                <a:latin typeface="Times New Roman" pitchFamily="18" charset="0"/>
              </a:rPr>
              <a:t>sono</a:t>
            </a:r>
            <a:r>
              <a:rPr lang="en-US" altLang="it-IT" sz="1600" dirty="0">
                <a:latin typeface="Times New Roman" pitchFamily="18" charset="0"/>
              </a:rPr>
              <a:t> </a:t>
            </a:r>
            <a:r>
              <a:rPr lang="en-US" altLang="it-IT" sz="1600" dirty="0" err="1">
                <a:latin typeface="Times New Roman" pitchFamily="18" charset="0"/>
              </a:rPr>
              <a:t>suscettibili</a:t>
            </a:r>
            <a:r>
              <a:rPr lang="en-US" altLang="it-IT" sz="1600" dirty="0">
                <a:latin typeface="Times New Roman" pitchFamily="18" charset="0"/>
              </a:rPr>
              <a:t> </a:t>
            </a:r>
            <a:r>
              <a:rPr lang="en-US" altLang="it-IT" sz="1600" dirty="0" err="1">
                <a:latin typeface="Times New Roman" pitchFamily="18" charset="0"/>
              </a:rPr>
              <a:t>alla</a:t>
            </a:r>
            <a:r>
              <a:rPr lang="en-US" altLang="it-IT" sz="1600" dirty="0">
                <a:latin typeface="Times New Roman" pitchFamily="18" charset="0"/>
              </a:rPr>
              <a:t> malaria</a:t>
            </a:r>
          </a:p>
          <a:p>
            <a:pPr eaLnBrk="1" hangingPunct="1">
              <a:spcBef>
                <a:spcPct val="0"/>
              </a:spcBef>
            </a:pPr>
            <a:endParaRPr lang="en-US" altLang="it-IT" sz="16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it-IT" sz="1600" dirty="0">
                <a:latin typeface="Times New Roman" pitchFamily="18" charset="0"/>
              </a:rPr>
              <a:t> </a:t>
            </a:r>
            <a:r>
              <a:rPr lang="en-US" altLang="it-IT" sz="1600" dirty="0" err="1">
                <a:latin typeface="Times New Roman" pitchFamily="18" charset="0"/>
              </a:rPr>
              <a:t>Individui</a:t>
            </a:r>
            <a:r>
              <a:rPr lang="en-US" altLang="it-IT" sz="1600" dirty="0">
                <a:latin typeface="Times New Roman" pitchFamily="18" charset="0"/>
              </a:rPr>
              <a:t> </a:t>
            </a:r>
            <a:r>
              <a:rPr lang="en-US" altLang="it-IT" sz="1600" dirty="0" err="1">
                <a:latin typeface="Times New Roman" pitchFamily="18" charset="0"/>
              </a:rPr>
              <a:t>eterozigoti</a:t>
            </a:r>
            <a:r>
              <a:rPr lang="en-US" altLang="it-IT" sz="1600" dirty="0">
                <a:latin typeface="Times New Roman" pitchFamily="18" charset="0"/>
              </a:rPr>
              <a:t> AS </a:t>
            </a:r>
            <a:r>
              <a:rPr lang="en-US" altLang="it-IT" sz="1600" dirty="0" err="1">
                <a:latin typeface="Times New Roman" pitchFamily="18" charset="0"/>
              </a:rPr>
              <a:t>hanno</a:t>
            </a:r>
            <a:r>
              <a:rPr lang="en-US" altLang="it-IT" sz="1600" dirty="0">
                <a:latin typeface="Times New Roman" pitchFamily="18" charset="0"/>
              </a:rPr>
              <a:t> </a:t>
            </a:r>
            <a:r>
              <a:rPr lang="en-US" altLang="it-IT" sz="1600" dirty="0" err="1">
                <a:latin typeface="Times New Roman" pitchFamily="18" charset="0"/>
              </a:rPr>
              <a:t>una</a:t>
            </a:r>
            <a:r>
              <a:rPr lang="en-US" altLang="it-IT" sz="1600" dirty="0">
                <a:latin typeface="Times New Roman" pitchFamily="18" charset="0"/>
              </a:rPr>
              <a:t> </a:t>
            </a:r>
            <a:r>
              <a:rPr lang="en-US" altLang="it-IT" sz="1600" dirty="0" err="1">
                <a:latin typeface="Times New Roman" pitchFamily="18" charset="0"/>
              </a:rPr>
              <a:t>leggera</a:t>
            </a:r>
            <a:r>
              <a:rPr lang="en-US" altLang="it-IT" sz="1600" dirty="0">
                <a:latin typeface="Times New Roman" pitchFamily="18" charset="0"/>
              </a:rPr>
              <a:t> anemia (</a:t>
            </a:r>
            <a:r>
              <a:rPr lang="en-US" altLang="it-IT" sz="1600" dirty="0" err="1">
                <a:latin typeface="Times New Roman" pitchFamily="18" charset="0"/>
              </a:rPr>
              <a:t>tratto</a:t>
            </a:r>
            <a:r>
              <a:rPr lang="en-US" altLang="it-IT" sz="1600" dirty="0">
                <a:latin typeface="Times New Roman" pitchFamily="18" charset="0"/>
              </a:rPr>
              <a:t> </a:t>
            </a:r>
            <a:r>
              <a:rPr lang="en-US" altLang="it-IT" sz="1600" dirty="0" err="1">
                <a:latin typeface="Times New Roman" pitchFamily="18" charset="0"/>
              </a:rPr>
              <a:t>falcemico</a:t>
            </a:r>
            <a:r>
              <a:rPr lang="en-US" altLang="it-IT" sz="1600" dirty="0">
                <a:latin typeface="Times New Roman" pitchFamily="18" charset="0"/>
              </a:rPr>
              <a:t>), ma </a:t>
            </a:r>
            <a:r>
              <a:rPr lang="en-US" altLang="it-IT" sz="1600" dirty="0" err="1">
                <a:latin typeface="Times New Roman" pitchFamily="18" charset="0"/>
              </a:rPr>
              <a:t>sono</a:t>
            </a:r>
            <a:r>
              <a:rPr lang="en-US" altLang="it-IT" sz="1600" dirty="0">
                <a:latin typeface="Times New Roman" pitchFamily="18" charset="0"/>
              </a:rPr>
              <a:t> </a:t>
            </a:r>
            <a:r>
              <a:rPr lang="en-US" altLang="it-IT" sz="1600" dirty="0" err="1">
                <a:latin typeface="Times New Roman" pitchFamily="18" charset="0"/>
              </a:rPr>
              <a:t>resistenti</a:t>
            </a:r>
            <a:r>
              <a:rPr lang="en-US" altLang="it-IT" sz="1600" dirty="0">
                <a:latin typeface="Times New Roman" pitchFamily="18" charset="0"/>
              </a:rPr>
              <a:t> </a:t>
            </a:r>
            <a:r>
              <a:rPr lang="en-US" altLang="it-IT" sz="1600" dirty="0" err="1">
                <a:latin typeface="Times New Roman" pitchFamily="18" charset="0"/>
              </a:rPr>
              <a:t>alla</a:t>
            </a:r>
            <a:r>
              <a:rPr lang="en-US" altLang="it-IT" sz="1600" dirty="0">
                <a:latin typeface="Times New Roman" pitchFamily="18" charset="0"/>
              </a:rPr>
              <a:t> malaria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600" dirty="0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altLang="it-IT" sz="1600" dirty="0">
                <a:latin typeface="Times New Roman" pitchFamily="18" charset="0"/>
              </a:rPr>
              <a:t> </a:t>
            </a:r>
            <a:r>
              <a:rPr lang="en-US" altLang="it-IT" sz="1600" dirty="0" err="1">
                <a:latin typeface="Times New Roman" pitchFamily="18" charset="0"/>
              </a:rPr>
              <a:t>Individui</a:t>
            </a:r>
            <a:r>
              <a:rPr lang="en-US" altLang="it-IT" sz="1600" dirty="0">
                <a:latin typeface="Times New Roman" pitchFamily="18" charset="0"/>
              </a:rPr>
              <a:t> </a:t>
            </a:r>
            <a:r>
              <a:rPr lang="en-US" altLang="it-IT" sz="1600" dirty="0" err="1">
                <a:latin typeface="Times New Roman" pitchFamily="18" charset="0"/>
              </a:rPr>
              <a:t>omozigoti</a:t>
            </a:r>
            <a:r>
              <a:rPr lang="en-US" altLang="it-IT" sz="1600" dirty="0">
                <a:latin typeface="Times New Roman" pitchFamily="18" charset="0"/>
              </a:rPr>
              <a:t> con </a:t>
            </a:r>
            <a:r>
              <a:rPr lang="en-US" altLang="it-IT" sz="1600" dirty="0" err="1">
                <a:latin typeface="Times New Roman" pitchFamily="18" charset="0"/>
              </a:rPr>
              <a:t>emoglobina</a:t>
            </a:r>
            <a:r>
              <a:rPr lang="en-US" altLang="it-IT" sz="1600" dirty="0">
                <a:latin typeface="Times New Roman" pitchFamily="18" charset="0"/>
              </a:rPr>
              <a:t> S </a:t>
            </a:r>
            <a:r>
              <a:rPr lang="en-US" altLang="it-IT" sz="1600" dirty="0" err="1">
                <a:latin typeface="Times New Roman" pitchFamily="18" charset="0"/>
              </a:rPr>
              <a:t>presentano</a:t>
            </a:r>
            <a:r>
              <a:rPr lang="en-US" altLang="it-IT" sz="1600" dirty="0">
                <a:latin typeface="Times New Roman" pitchFamily="18" charset="0"/>
              </a:rPr>
              <a:t> anemia grave (anemia </a:t>
            </a:r>
            <a:r>
              <a:rPr lang="en-US" altLang="it-IT" sz="1600" dirty="0" err="1">
                <a:latin typeface="Times New Roman" pitchFamily="18" charset="0"/>
              </a:rPr>
              <a:t>falciforme</a:t>
            </a:r>
            <a:r>
              <a:rPr lang="en-US" altLang="it-IT" sz="1600" dirty="0">
                <a:latin typeface="Times New Roman" pitchFamily="18" charset="0"/>
              </a:rPr>
              <a:t>) </a:t>
            </a:r>
          </a:p>
        </p:txBody>
      </p:sp>
      <p:pic>
        <p:nvPicPr>
          <p:cNvPr id="13324" name="Picture 12" descr="malaria_ma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35052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7162800" y="2286000"/>
            <a:ext cx="533400" cy="9620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26" name="Oval 14"/>
          <p:cNvSpPr>
            <a:spLocks noChangeArrowheads="1"/>
          </p:cNvSpPr>
          <p:nvPr/>
        </p:nvSpPr>
        <p:spPr bwMode="auto">
          <a:xfrm>
            <a:off x="3152775" y="1295400"/>
            <a:ext cx="314325" cy="685800"/>
          </a:xfrm>
          <a:prstGeom prst="ellips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/>
          </a:p>
        </p:txBody>
      </p:sp>
    </p:spTree>
    <p:extLst>
      <p:ext uri="{BB962C8B-B14F-4D97-AF65-F5344CB8AC3E}">
        <p14:creationId xmlns:p14="http://schemas.microsoft.com/office/powerpoint/2010/main" val="186761221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675" y="3017838"/>
            <a:ext cx="2762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17"/>
          <p:cNvSpPr txBox="1">
            <a:spLocks noChangeArrowheads="1"/>
          </p:cNvSpPr>
          <p:nvPr/>
        </p:nvSpPr>
        <p:spPr bwMode="auto">
          <a:xfrm>
            <a:off x="152400" y="6334125"/>
            <a:ext cx="21097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>
                <a:latin typeface="Times New Roman" pitchFamily="18" charset="0"/>
              </a:rPr>
              <a:t>Frequency of the S allele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>
                <a:latin typeface="Times New Roman" pitchFamily="18" charset="0"/>
              </a:rPr>
              <a:t>in African populations</a:t>
            </a:r>
          </a:p>
        </p:txBody>
      </p:sp>
      <p:sp>
        <p:nvSpPr>
          <p:cNvPr id="14341" name="CasellaDiTesto 1"/>
          <p:cNvSpPr txBox="1">
            <a:spLocks noChangeArrowheads="1"/>
          </p:cNvSpPr>
          <p:nvPr/>
        </p:nvSpPr>
        <p:spPr bwMode="auto">
          <a:xfrm>
            <a:off x="207690" y="295632"/>
            <a:ext cx="8915400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800" b="0" dirty="0"/>
              <a:t>La malaria come agente selettivo</a:t>
            </a:r>
            <a:r>
              <a:rPr lang="it-IT" altLang="it-IT" sz="1400" b="0" dirty="0"/>
              <a:t>:</a:t>
            </a:r>
          </a:p>
          <a:p>
            <a:pPr eaLnBrk="1" hangingPunct="1"/>
            <a:r>
              <a:rPr lang="it-IT" altLang="it-IT" sz="1400" b="0" dirty="0"/>
              <a:t>La malaria è un agente selettivo molto forte che ha determinato risposte adattative diverse in regioni diverse ed a carico di geni diversi. </a:t>
            </a:r>
          </a:p>
          <a:p>
            <a:pPr eaLnBrk="1" hangingPunct="1"/>
            <a:r>
              <a:rPr lang="it-IT" altLang="it-IT" sz="1400" b="0" dirty="0"/>
              <a:t>Nelle zone malariche del bacino del Mediterraneo sono frequenti mutazioni dei geni </a:t>
            </a:r>
            <a:r>
              <a:rPr lang="it-IT" altLang="it-IT" sz="1400" b="0" dirty="0" err="1"/>
              <a:t>globinici</a:t>
            </a:r>
            <a:r>
              <a:rPr lang="it-IT" altLang="it-IT" sz="1400" b="0" dirty="0"/>
              <a:t> che portano a difetti quantitativi della sintesi delle globine (</a:t>
            </a:r>
            <a:r>
              <a:rPr lang="it-IT" altLang="it-IT" sz="1400" b="0" dirty="0">
                <a:latin typeface="Symbol" pitchFamily="18" charset="2"/>
              </a:rPr>
              <a:t>a</a:t>
            </a:r>
            <a:r>
              <a:rPr lang="it-IT" altLang="it-IT" sz="1400" b="0" dirty="0"/>
              <a:t> e </a:t>
            </a:r>
            <a:r>
              <a:rPr lang="it-IT" altLang="it-IT" sz="1400" b="0" dirty="0">
                <a:latin typeface="Symbol" pitchFamily="18" charset="2"/>
              </a:rPr>
              <a:t>b</a:t>
            </a:r>
            <a:r>
              <a:rPr lang="it-IT" altLang="it-IT" sz="1400" b="0" dirty="0"/>
              <a:t> talassemia) piuttosto che a difetti qualitativi (come nel caso della </a:t>
            </a:r>
            <a:r>
              <a:rPr lang="it-IT" altLang="it-IT" sz="1400" b="0" dirty="0" err="1"/>
              <a:t>Hb</a:t>
            </a:r>
            <a:r>
              <a:rPr lang="it-IT" altLang="it-IT" sz="1400" b="0" dirty="0"/>
              <a:t> S). Anche in questi casi, gli eterozigoti («microcitemici») presentano una fitness maggiore di entrambi gli omozigoti. In alcune regioni della Sardegna la frequenza di portatori raggiunge il 25% della popolazione. </a:t>
            </a:r>
          </a:p>
          <a:p>
            <a:pPr eaLnBrk="1" hangingPunct="1"/>
            <a:r>
              <a:rPr lang="it-IT" altLang="it-IT" sz="1400" b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Il gene X-</a:t>
            </a:r>
            <a:r>
              <a:rPr lang="it-IT" altLang="it-IT" sz="1400" b="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linked</a:t>
            </a:r>
            <a:r>
              <a:rPr lang="it-IT" altLang="it-IT" sz="1400" b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G6PD </a:t>
            </a:r>
            <a:r>
              <a:rPr lang="it-IT" altLang="it-IT" sz="1400" b="0" dirty="0"/>
              <a:t>codifica per un enzima ubiquitario e presenta diverse mutazioni ad alta frequenza che portano ad una forte riduzione dell’attività enzimatica e proteggono contro la Malaria.. Come nel caso delle talassemie, è presente una forte eterogeneità allelica, e la differenziazione inter-popolazioni che vivono in aree malariche differenti è molto accentuata. </a:t>
            </a:r>
          </a:p>
        </p:txBody>
      </p:sp>
      <p:pic>
        <p:nvPicPr>
          <p:cNvPr id="14342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429000"/>
            <a:ext cx="1774825" cy="197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8" descr="C:\Lezione\MONDO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181600"/>
            <a:ext cx="2398713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00400"/>
            <a:ext cx="4005263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6" descr="sicklema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21907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CasellaDiTesto 2"/>
          <p:cNvSpPr txBox="1">
            <a:spLocks noChangeArrowheads="1"/>
          </p:cNvSpPr>
          <p:nvPr/>
        </p:nvSpPr>
        <p:spPr bwMode="auto">
          <a:xfrm>
            <a:off x="2590800" y="6400800"/>
            <a:ext cx="1897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400"/>
              <a:t>Portatori talassemia</a:t>
            </a:r>
          </a:p>
        </p:txBody>
      </p:sp>
      <p:sp>
        <p:nvSpPr>
          <p:cNvPr id="14347" name="CasellaDiTesto 23"/>
          <p:cNvSpPr txBox="1">
            <a:spLocks noChangeArrowheads="1"/>
          </p:cNvSpPr>
          <p:nvPr/>
        </p:nvSpPr>
        <p:spPr bwMode="auto">
          <a:xfrm>
            <a:off x="5943600" y="5486400"/>
            <a:ext cx="1608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400"/>
              <a:t>Deficienza G6PD</a:t>
            </a:r>
          </a:p>
        </p:txBody>
      </p:sp>
    </p:spTree>
    <p:extLst>
      <p:ext uri="{BB962C8B-B14F-4D97-AF65-F5344CB8AC3E}">
        <p14:creationId xmlns:p14="http://schemas.microsoft.com/office/powerpoint/2010/main" val="39169082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CasellaDiTesto 1"/>
          <p:cNvSpPr txBox="1">
            <a:spLocks noChangeArrowheads="1"/>
          </p:cNvSpPr>
          <p:nvPr/>
        </p:nvSpPr>
        <p:spPr bwMode="auto">
          <a:xfrm>
            <a:off x="207690" y="295632"/>
            <a:ext cx="364423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800" b="0" dirty="0"/>
              <a:t>La malaria come agente selettivo</a:t>
            </a:r>
            <a:r>
              <a:rPr lang="it-IT" altLang="it-IT" sz="1400" b="0" dirty="0"/>
              <a:t>:</a:t>
            </a:r>
          </a:p>
          <a:p>
            <a:pPr eaLnBrk="1" hangingPunct="1"/>
            <a:r>
              <a:rPr lang="it-IT" altLang="it-IT" sz="1800" i="1" dirty="0"/>
              <a:t>L’antigene </a:t>
            </a:r>
            <a:r>
              <a:rPr lang="it-IT" altLang="it-IT" sz="1800" i="1" dirty="0" err="1"/>
              <a:t>Duffy</a:t>
            </a:r>
            <a:endParaRPr lang="it-IT" altLang="it-IT" sz="1800" i="1" dirty="0"/>
          </a:p>
          <a:p>
            <a:pPr eaLnBrk="1" hangingPunct="1"/>
            <a:endParaRPr lang="it-IT" altLang="it-IT" sz="1400" b="0" dirty="0"/>
          </a:p>
          <a:p>
            <a:pPr eaLnBrk="1" hangingPunct="1"/>
            <a:r>
              <a:rPr lang="it-IT" altLang="it-IT" sz="1400" b="0" dirty="0"/>
              <a:t>L’antigene </a:t>
            </a:r>
            <a:r>
              <a:rPr lang="it-IT" altLang="it-IT" sz="1400" b="0" dirty="0" err="1"/>
              <a:t>Duffy</a:t>
            </a:r>
            <a:r>
              <a:rPr lang="it-IT" altLang="it-IT" sz="1400" b="0" dirty="0"/>
              <a:t> si trova sulla superficie di diverse cellule, inclusi i globuli rossi, dove viene utilizzato dal </a:t>
            </a:r>
            <a:r>
              <a:rPr lang="it-IT" altLang="it-IT" sz="1400" b="0" i="1" dirty="0" err="1"/>
              <a:t>Plasmodium</a:t>
            </a:r>
            <a:r>
              <a:rPr lang="it-IT" altLang="it-IT" sz="1400" b="0" i="1" dirty="0"/>
              <a:t> </a:t>
            </a:r>
            <a:r>
              <a:rPr lang="it-IT" altLang="it-IT" sz="1400" b="0" i="1" dirty="0" err="1"/>
              <a:t>vivax</a:t>
            </a:r>
            <a:r>
              <a:rPr lang="it-IT" altLang="it-IT" sz="1400" b="0" i="1" dirty="0"/>
              <a:t> </a:t>
            </a:r>
            <a:r>
              <a:rPr lang="it-IT" altLang="it-IT" sz="1400" b="0" dirty="0"/>
              <a:t>per infettare le cellule</a:t>
            </a:r>
          </a:p>
          <a:p>
            <a:pPr eaLnBrk="1" hangingPunct="1"/>
            <a:endParaRPr lang="it-IT" altLang="it-IT" sz="1400" b="0" dirty="0"/>
          </a:p>
          <a:p>
            <a:pPr eaLnBrk="1" hangingPunct="1"/>
            <a:r>
              <a:rPr lang="it-IT" altLang="it-IT" sz="1400" b="0" dirty="0"/>
              <a:t>Esistono tre alleli principali di cui uno FY*B</a:t>
            </a:r>
            <a:r>
              <a:rPr lang="it-IT" altLang="it-IT" sz="1400" b="0" baseline="30000" dirty="0"/>
              <a:t>ES</a:t>
            </a:r>
            <a:r>
              <a:rPr lang="it-IT" altLang="it-IT" sz="1400" b="0" dirty="0"/>
              <a:t>, è dovuto ad una sostituzione nucleotidica in una regione di regolazione che risulta nella mancata espressione dell’antigene nei soli globuli rossi.</a:t>
            </a:r>
          </a:p>
          <a:p>
            <a:pPr eaLnBrk="1" hangingPunct="1"/>
            <a:endParaRPr lang="it-IT" altLang="it-IT" sz="1400" b="0" dirty="0"/>
          </a:p>
          <a:p>
            <a:pPr eaLnBrk="1" hangingPunct="1"/>
            <a:r>
              <a:rPr lang="it-IT" altLang="it-IT" sz="1400" b="0" dirty="0"/>
              <a:t>Individui omozigoti per questa mutazione sono resistenti all’infezione da </a:t>
            </a:r>
            <a:r>
              <a:rPr lang="it-IT" altLang="it-IT" sz="1400" b="0" i="1" dirty="0"/>
              <a:t>P. </a:t>
            </a:r>
            <a:r>
              <a:rPr lang="it-IT" altLang="it-IT" sz="1400" b="0" i="1" dirty="0" err="1"/>
              <a:t>vivax</a:t>
            </a:r>
            <a:r>
              <a:rPr lang="it-IT" altLang="it-IT" sz="1400" b="0" i="1" dirty="0"/>
              <a:t>.</a:t>
            </a:r>
          </a:p>
          <a:p>
            <a:pPr eaLnBrk="1" hangingPunct="1"/>
            <a:endParaRPr lang="it-IT" altLang="it-IT" sz="1400" b="0" i="1" dirty="0"/>
          </a:p>
          <a:p>
            <a:pPr eaLnBrk="1" hangingPunct="1"/>
            <a:r>
              <a:rPr lang="it-IT" altLang="it-IT" sz="1400" b="0" dirty="0"/>
              <a:t>La mutazione ha raggiunto frequenze vicine al 100% in Africa come conseguenza di selezione positiva comportando la quasi completa scomparsa del P. </a:t>
            </a:r>
            <a:r>
              <a:rPr lang="it-IT" altLang="it-IT" sz="1400" b="0" dirty="0" err="1"/>
              <a:t>vivax</a:t>
            </a:r>
            <a:r>
              <a:rPr lang="it-IT" altLang="it-IT" sz="1400" b="0" dirty="0"/>
              <a:t> come agente infettivo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338" y="295632"/>
            <a:ext cx="5000452" cy="653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41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539552" y="2060848"/>
            <a:ext cx="8496944" cy="4525963"/>
          </a:xfrm>
          <a:noFill/>
          <a:ln/>
          <a:extLs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1. Le frequenze genotipiche raggiungono l’equilibrio in una sola generazione di accoppiamenti casuali, con valori pari a: 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p</a:t>
            </a:r>
            <a:r>
              <a:rPr lang="it-IT" sz="2400" baseline="30000" dirty="0">
                <a:solidFill>
                  <a:schemeClr val="bg1"/>
                </a:solidFill>
              </a:rPr>
              <a:t>2</a:t>
            </a:r>
            <a:r>
              <a:rPr lang="it-IT" sz="2400" dirty="0">
                <a:solidFill>
                  <a:schemeClr val="bg1"/>
                </a:solidFill>
              </a:rPr>
              <a:t> (omozigoti tipo 1)</a:t>
            </a:r>
          </a:p>
          <a:p>
            <a:pPr>
              <a:buFontTx/>
              <a:buNone/>
            </a:pPr>
            <a:r>
              <a:rPr lang="it-IT" sz="2400" dirty="0">
                <a:solidFill>
                  <a:schemeClr val="bg1"/>
                </a:solidFill>
              </a:rPr>
              <a:t>2pq (eterozigoti)</a:t>
            </a:r>
          </a:p>
          <a:p>
            <a:pPr>
              <a:buFontTx/>
              <a:buNone/>
            </a:pPr>
            <a:r>
              <a:rPr lang="it-IT" sz="2400" dirty="0">
                <a:solidFill>
                  <a:schemeClr val="bg1"/>
                </a:solidFill>
              </a:rPr>
              <a:t>q</a:t>
            </a:r>
            <a:r>
              <a:rPr lang="it-IT" sz="2400" baseline="30000" dirty="0">
                <a:solidFill>
                  <a:schemeClr val="bg1"/>
                </a:solidFill>
              </a:rPr>
              <a:t>2 </a:t>
            </a:r>
            <a:r>
              <a:rPr lang="it-IT" sz="2400" dirty="0">
                <a:solidFill>
                  <a:schemeClr val="bg1"/>
                </a:solidFill>
              </a:rPr>
              <a:t>(omozigoti tipo 2)</a:t>
            </a:r>
          </a:p>
          <a:p>
            <a:pPr>
              <a:buFontTx/>
              <a:buNone/>
            </a:pPr>
            <a:endParaRPr lang="it-IT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2. Le frequenze alleliche rimangono costanti nel tempo</a:t>
            </a:r>
          </a:p>
        </p:txBody>
      </p:sp>
      <p:sp>
        <p:nvSpPr>
          <p:cNvPr id="14342" name="WordArt 6"/>
          <p:cNvSpPr>
            <a:spLocks noChangeArrowheads="1" noChangeShapeType="1" noTextEdit="1"/>
          </p:cNvSpPr>
          <p:nvPr/>
        </p:nvSpPr>
        <p:spPr bwMode="auto">
          <a:xfrm>
            <a:off x="990600" y="304800"/>
            <a:ext cx="7077075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it-IT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>
                        <a:alpha val="67000"/>
                      </a:srgbClr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 Black"/>
              </a:rPr>
              <a:t>Equilibrio di </a:t>
            </a:r>
            <a:r>
              <a:rPr lang="it-IT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>
                        <a:alpha val="67000"/>
                      </a:srgbClr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 Black"/>
              </a:rPr>
              <a:t>Hardy</a:t>
            </a:r>
            <a:r>
              <a:rPr lang="it-IT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>
                        <a:alpha val="67000"/>
                      </a:srgbClr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 Black"/>
              </a:rPr>
              <a:t> </a:t>
            </a:r>
            <a:r>
              <a:rPr lang="it-IT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>
                        <a:alpha val="67000"/>
                      </a:srgbClr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 Black"/>
              </a:rPr>
              <a:t>Weinberg</a:t>
            </a:r>
            <a:endParaRPr lang="it-IT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00">
                      <a:alpha val="67000"/>
                    </a:srgbClr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atin typeface="Arial Black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it-IT" altLang="it-IT" sz="1800" dirty="0"/>
              <a:t>Effetto congiunto della deriva genetica e della selezione a favore dell’eterozigote </a:t>
            </a:r>
          </a:p>
        </p:txBody>
      </p:sp>
      <p:sp>
        <p:nvSpPr>
          <p:cNvPr id="16387" name="Segnaposto contenuto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43400" cy="518160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it-IT" altLang="it-IT" sz="1600" dirty="0"/>
              <a:t>In una piccola popolazione la deriva genetica determina grandi oscillazioni delle frequenze alleliche, con eventuale estinzione di uno degli alleli (pannello superiore).  Se oltre alla deriva agisce anche la selezione a favore dell’eterozigote, le variazioni di frequenza saranno più contenute ed oscilleranno attorno al valore di equilibrio (pannello inferiore). In entrambi i pannelli sono considerate simulazioni relative a 3 popolazioni con </a:t>
            </a:r>
            <a:r>
              <a:rPr lang="it-IT" altLang="it-IT" sz="1600" i="1" dirty="0"/>
              <a:t>n </a:t>
            </a:r>
            <a:r>
              <a:rPr lang="it-IT" altLang="it-IT" sz="1600" dirty="0"/>
              <a:t>= 200 e frequenza iniziale </a:t>
            </a:r>
            <a:r>
              <a:rPr lang="it-IT" altLang="it-IT" sz="1600" i="1" dirty="0"/>
              <a:t>q</a:t>
            </a:r>
            <a:r>
              <a:rPr lang="it-IT" altLang="it-IT" sz="1600" dirty="0"/>
              <a:t> = 0,1. Nel pannello superiore i genotipi hanno tutti la stessa </a:t>
            </a:r>
            <a:r>
              <a:rPr lang="it-IT" altLang="it-IT" sz="1600" i="1" dirty="0"/>
              <a:t>fitness</a:t>
            </a:r>
            <a:r>
              <a:rPr lang="it-IT" altLang="it-IT" sz="1600" dirty="0"/>
              <a:t> (assenza di selezione), mentre in basso la </a:t>
            </a:r>
            <a:r>
              <a:rPr lang="it-IT" altLang="it-IT" sz="1600" i="1" dirty="0"/>
              <a:t>fitness</a:t>
            </a:r>
            <a:r>
              <a:rPr lang="it-IT" altLang="it-IT" sz="1600" dirty="0"/>
              <a:t> dei due genotipi omozigoti AA e aa è diminuita del 40% e del 10% rispettivamente rispetto alla </a:t>
            </a:r>
            <a:r>
              <a:rPr lang="it-IT" altLang="it-IT" sz="1600" i="1" dirty="0"/>
              <a:t>fitness</a:t>
            </a:r>
            <a:r>
              <a:rPr lang="it-IT" altLang="it-IT" sz="1600" dirty="0"/>
              <a:t> dell’eterozigote</a:t>
            </a:r>
            <a:endParaRPr lang="it-IT" alt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3"/>
          </p:nvPr>
        </p:nvGraphicFramePr>
        <p:xfrm>
          <a:off x="4648200" y="3938588"/>
          <a:ext cx="4038600" cy="218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389" name="Segnaposto contenuto 8"/>
          <p:cNvGraphicFramePr>
            <a:graphicFrameLocks noGrp="1"/>
          </p:cNvGraphicFramePr>
          <p:nvPr>
            <p:ph sz="quarter" idx="2"/>
          </p:nvPr>
        </p:nvGraphicFramePr>
        <p:xfrm>
          <a:off x="4597400" y="1549400"/>
          <a:ext cx="4140200" cy="228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139543" imgH="2286198" progId="Excel.Sheet.8">
                  <p:embed/>
                </p:oleObj>
              </mc:Choice>
              <mc:Fallback>
                <p:oleObj r:id="rId3" imgW="4139543" imgH="2286198" progId="Excel.Sheet.8">
                  <p:embed/>
                  <p:pic>
                    <p:nvPicPr>
                      <p:cNvPr id="0" name="Picture 1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1549400"/>
                        <a:ext cx="4140200" cy="228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463829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55576" y="908720"/>
            <a:ext cx="7380288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3200" kern="0" dirty="0"/>
              <a:t>Assunti della legge di Hardy-Weinberg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11560" y="2204864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>
              <a:buFontTx/>
              <a:buAutoNum type="arabicPeriod"/>
            </a:pPr>
            <a:r>
              <a:rPr lang="en-US" sz="2400" b="1" kern="0" dirty="0" err="1">
                <a:solidFill>
                  <a:schemeClr val="tx2"/>
                </a:solidFill>
              </a:rPr>
              <a:t>Accoppiamento</a:t>
            </a:r>
            <a:r>
              <a:rPr lang="en-US" sz="2400" b="1" kern="0" dirty="0">
                <a:solidFill>
                  <a:schemeClr val="tx2"/>
                </a:solidFill>
              </a:rPr>
              <a:t> </a:t>
            </a:r>
            <a:r>
              <a:rPr lang="en-US" sz="2400" b="1" kern="0" dirty="0" err="1">
                <a:solidFill>
                  <a:schemeClr val="tx2"/>
                </a:solidFill>
              </a:rPr>
              <a:t>casuale</a:t>
            </a:r>
            <a:r>
              <a:rPr lang="en-US" sz="2400" b="1" kern="0" dirty="0">
                <a:solidFill>
                  <a:schemeClr val="tx2"/>
                </a:solidFill>
              </a:rPr>
              <a:t> </a:t>
            </a:r>
          </a:p>
          <a:p>
            <a:pPr marL="609600" indent="-609600">
              <a:buFontTx/>
              <a:buAutoNum type="arabicPeriod"/>
            </a:pPr>
            <a:r>
              <a:rPr lang="en-US" sz="2400" b="1" kern="0" dirty="0">
                <a:solidFill>
                  <a:srgbClr val="FF0000"/>
                </a:solidFill>
              </a:rPr>
              <a:t>No </a:t>
            </a:r>
            <a:r>
              <a:rPr lang="en-US" sz="2400" b="1" kern="0" dirty="0" err="1">
                <a:solidFill>
                  <a:srgbClr val="FF0000"/>
                </a:solidFill>
              </a:rPr>
              <a:t>mutazione</a:t>
            </a:r>
            <a:r>
              <a:rPr lang="en-US" sz="2400" b="1" kern="0" dirty="0">
                <a:solidFill>
                  <a:srgbClr val="FF0000"/>
                </a:solidFill>
              </a:rPr>
              <a:t> </a:t>
            </a:r>
          </a:p>
          <a:p>
            <a:pPr marL="609600" indent="-609600">
              <a:buFontTx/>
              <a:buAutoNum type="arabicPeriod"/>
            </a:pPr>
            <a:r>
              <a:rPr lang="en-US" sz="2400" b="1" kern="0" dirty="0">
                <a:solidFill>
                  <a:srgbClr val="FF0000"/>
                </a:solidFill>
              </a:rPr>
              <a:t>No </a:t>
            </a:r>
            <a:r>
              <a:rPr lang="en-US" sz="2400" b="1" kern="0" dirty="0" err="1">
                <a:solidFill>
                  <a:srgbClr val="FF0000"/>
                </a:solidFill>
              </a:rPr>
              <a:t>migrazione</a:t>
            </a:r>
            <a:endParaRPr lang="en-US" sz="2400" b="1" kern="0" dirty="0">
              <a:solidFill>
                <a:srgbClr val="FF0000"/>
              </a:solidFill>
            </a:endParaRPr>
          </a:p>
          <a:p>
            <a:pPr marL="609600" indent="-609600">
              <a:buFontTx/>
              <a:buAutoNum type="arabicPeriod"/>
            </a:pPr>
            <a:r>
              <a:rPr lang="en-US" sz="2400" b="1" kern="0" dirty="0"/>
              <a:t>No </a:t>
            </a:r>
            <a:r>
              <a:rPr lang="en-US" sz="2400" b="1" kern="0" dirty="0" err="1"/>
              <a:t>selezione</a:t>
            </a:r>
            <a:endParaRPr lang="en-US" sz="2400" b="1" kern="0" dirty="0"/>
          </a:p>
          <a:p>
            <a:pPr marL="609600" indent="-609600">
              <a:buFontTx/>
              <a:buAutoNum type="arabicPeriod"/>
            </a:pPr>
            <a:r>
              <a:rPr lang="it-IT" sz="2400" b="1" kern="0" dirty="0"/>
              <a:t>Popolazione infinita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3568" y="0"/>
            <a:ext cx="7380288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3200" kern="0" dirty="0">
                <a:solidFill>
                  <a:srgbClr val="FF0000"/>
                </a:solidFill>
              </a:rPr>
              <a:t>Mutazione e migrazione</a:t>
            </a:r>
          </a:p>
        </p:txBody>
      </p:sp>
    </p:spTree>
    <p:extLst>
      <p:ext uri="{BB962C8B-B14F-4D97-AF65-F5344CB8AC3E}">
        <p14:creationId xmlns:p14="http://schemas.microsoft.com/office/powerpoint/2010/main" val="419710631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620688"/>
            <a:ext cx="914400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Cos’è</a:t>
            </a: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il</a:t>
            </a: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tasso</a:t>
            </a: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di </a:t>
            </a:r>
            <a:r>
              <a:rPr kumimoji="0" lang="en-US" alt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mutazione</a:t>
            </a: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Numero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di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mutazioni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per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unità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di </a:t>
            </a:r>
            <a:r>
              <a:rPr kumimoji="0" lang="en-US" alt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tempo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 </a:t>
            </a:r>
            <a:r>
              <a:rPr kumimoji="0" lang="en-US" alt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 </a:t>
            </a:r>
            <a:r>
              <a:rPr kumimoji="0" lang="en-US" altLang="it-IT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spazio</a:t>
            </a:r>
            <a:endParaRPr kumimoji="0" lang="en-US" altLang="it-IT" sz="1800" b="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Parlando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di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tasso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di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mutazione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bisogna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sempre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specificare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cosa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fa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riferimento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Tempo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Tasso di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mutazione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per anno?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generazione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divisione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cellulare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Spazio</a:t>
            </a:r>
            <a:endParaRPr kumimoji="0" lang="en-US" altLang="it-IT" sz="1800" b="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Tasso di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mutazione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per base? gene?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genoma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29075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it-IT" sz="2000" b="1" dirty="0" err="1"/>
              <a:t>Variazione</a:t>
            </a:r>
            <a:r>
              <a:rPr lang="en-US" altLang="it-IT" sz="2000" b="1" dirty="0"/>
              <a:t> </a:t>
            </a:r>
            <a:r>
              <a:rPr lang="en-US" altLang="it-IT" sz="2000" b="1" dirty="0" err="1"/>
              <a:t>delle</a:t>
            </a:r>
            <a:r>
              <a:rPr lang="en-US" altLang="it-IT" sz="2000" b="1" dirty="0"/>
              <a:t> </a:t>
            </a:r>
            <a:r>
              <a:rPr lang="en-US" altLang="it-IT" sz="2000" b="1" dirty="0" err="1"/>
              <a:t>frequenze</a:t>
            </a:r>
            <a:r>
              <a:rPr lang="en-US" altLang="it-IT" sz="2000" b="1" dirty="0"/>
              <a:t> </a:t>
            </a:r>
            <a:r>
              <a:rPr lang="en-US" altLang="it-IT" sz="2000" b="1" dirty="0" err="1"/>
              <a:t>alleliche</a:t>
            </a:r>
            <a:r>
              <a:rPr lang="en-US" altLang="it-IT" sz="2000" b="1" dirty="0"/>
              <a:t> per </a:t>
            </a:r>
            <a:r>
              <a:rPr lang="en-US" altLang="it-IT" sz="2000" b="1" dirty="0" err="1"/>
              <a:t>effetto</a:t>
            </a:r>
            <a:r>
              <a:rPr lang="en-US" altLang="it-IT" sz="2000" b="1" dirty="0"/>
              <a:t> </a:t>
            </a:r>
            <a:r>
              <a:rPr lang="en-US" altLang="it-IT" sz="2000" b="1" dirty="0" err="1"/>
              <a:t>della</a:t>
            </a:r>
            <a:r>
              <a:rPr lang="en-US" altLang="it-IT" sz="2000" b="1" dirty="0"/>
              <a:t> </a:t>
            </a:r>
            <a:r>
              <a:rPr lang="en-US" altLang="it-IT" sz="2000" b="1" dirty="0" err="1"/>
              <a:t>mutazione</a:t>
            </a:r>
            <a:endParaRPr lang="en-US" altLang="it-IT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762000"/>
            <a:ext cx="8686800" cy="8382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altLang="it-IT" sz="2000" dirty="0" err="1">
                <a:latin typeface="Times New Roman" pitchFamily="18" charset="0"/>
              </a:rPr>
              <a:t>Dati</a:t>
            </a:r>
            <a:r>
              <a:rPr lang="en-US" altLang="it-IT" sz="2000" dirty="0">
                <a:latin typeface="Times New Roman" pitchFamily="18" charset="0"/>
              </a:rPr>
              <a:t> </a:t>
            </a:r>
            <a:r>
              <a:rPr lang="en-US" altLang="it-IT" sz="2000" dirty="0" err="1">
                <a:latin typeface="Times New Roman" pitchFamily="18" charset="0"/>
              </a:rPr>
              <a:t>i</a:t>
            </a:r>
            <a:r>
              <a:rPr lang="en-US" altLang="it-IT" sz="2000" dirty="0">
                <a:latin typeface="Times New Roman" pitchFamily="18" charset="0"/>
              </a:rPr>
              <a:t> </a:t>
            </a:r>
            <a:r>
              <a:rPr lang="en-US" altLang="it-IT" sz="2000" dirty="0" err="1">
                <a:latin typeface="Times New Roman" pitchFamily="18" charset="0"/>
              </a:rPr>
              <a:t>tassi</a:t>
            </a:r>
            <a:r>
              <a:rPr lang="en-US" altLang="it-IT" sz="2000" dirty="0">
                <a:latin typeface="Times New Roman" pitchFamily="18" charset="0"/>
              </a:rPr>
              <a:t> di </a:t>
            </a:r>
            <a:r>
              <a:rPr lang="en-US" altLang="it-IT" sz="2000" dirty="0" err="1">
                <a:latin typeface="Times New Roman" pitchFamily="18" charset="0"/>
              </a:rPr>
              <a:t>mutazione</a:t>
            </a:r>
            <a:r>
              <a:rPr lang="en-US" altLang="it-IT" sz="2000" dirty="0">
                <a:latin typeface="Times New Roman" pitchFamily="18" charset="0"/>
              </a:rPr>
              <a:t> </a:t>
            </a:r>
            <a:r>
              <a:rPr lang="en-US" altLang="it-IT" sz="2000" dirty="0" err="1">
                <a:latin typeface="Times New Roman" pitchFamily="18" charset="0"/>
              </a:rPr>
              <a:t>generalmente</a:t>
            </a:r>
            <a:r>
              <a:rPr lang="en-US" altLang="it-IT" sz="2000" dirty="0">
                <a:latin typeface="Times New Roman" pitchFamily="18" charset="0"/>
              </a:rPr>
              <a:t> </a:t>
            </a:r>
            <a:r>
              <a:rPr lang="en-US" altLang="it-IT" sz="2000" dirty="0" err="1">
                <a:latin typeface="Times New Roman" pitchFamily="18" charset="0"/>
              </a:rPr>
              <a:t>bassi</a:t>
            </a:r>
            <a:r>
              <a:rPr lang="en-US" altLang="it-IT" sz="2000" dirty="0">
                <a:latin typeface="Times New Roman" pitchFamily="18" charset="0"/>
              </a:rPr>
              <a:t> (10</a:t>
            </a:r>
            <a:r>
              <a:rPr lang="en-US" altLang="it-IT" sz="2000" baseline="30000" dirty="0">
                <a:latin typeface="Times New Roman" pitchFamily="18" charset="0"/>
              </a:rPr>
              <a:t>-8</a:t>
            </a:r>
            <a:r>
              <a:rPr lang="en-US" altLang="it-IT" sz="2000" dirty="0">
                <a:latin typeface="Times New Roman" pitchFamily="18" charset="0"/>
              </a:rPr>
              <a:t>/</a:t>
            </a:r>
            <a:r>
              <a:rPr lang="en-US" altLang="it-IT" sz="2000" dirty="0" err="1">
                <a:latin typeface="Times New Roman" pitchFamily="18" charset="0"/>
              </a:rPr>
              <a:t>mutazioni</a:t>
            </a:r>
            <a:r>
              <a:rPr lang="en-US" altLang="it-IT" sz="2000" dirty="0">
                <a:latin typeface="Times New Roman" pitchFamily="18" charset="0"/>
              </a:rPr>
              <a:t>/</a:t>
            </a:r>
            <a:r>
              <a:rPr lang="en-US" altLang="it-IT" sz="2000" dirty="0" err="1">
                <a:latin typeface="Times New Roman" pitchFamily="18" charset="0"/>
              </a:rPr>
              <a:t>generazione</a:t>
            </a:r>
            <a:r>
              <a:rPr lang="en-US" altLang="it-IT" sz="2000" dirty="0">
                <a:latin typeface="Times New Roman" pitchFamily="18" charset="0"/>
              </a:rPr>
              <a:t> per le </a:t>
            </a:r>
            <a:r>
              <a:rPr lang="en-US" altLang="it-IT" sz="2000" dirty="0" err="1">
                <a:latin typeface="Times New Roman" pitchFamily="18" charset="0"/>
              </a:rPr>
              <a:t>sostituzioni</a:t>
            </a:r>
            <a:r>
              <a:rPr lang="en-US" altLang="it-IT" sz="2000" dirty="0">
                <a:latin typeface="Times New Roman" pitchFamily="18" charset="0"/>
              </a:rPr>
              <a:t> </a:t>
            </a:r>
            <a:r>
              <a:rPr lang="en-US" altLang="it-IT" sz="2000" dirty="0" err="1">
                <a:latin typeface="Times New Roman" pitchFamily="18" charset="0"/>
              </a:rPr>
              <a:t>nucleotidiche</a:t>
            </a:r>
            <a:r>
              <a:rPr lang="en-US" altLang="it-IT" sz="2000" dirty="0">
                <a:latin typeface="Times New Roman" pitchFamily="18" charset="0"/>
              </a:rPr>
              <a:t>), in </a:t>
            </a:r>
            <a:r>
              <a:rPr lang="en-US" altLang="it-IT" sz="2000" dirty="0" err="1">
                <a:latin typeface="Times New Roman" pitchFamily="18" charset="0"/>
              </a:rPr>
              <a:t>genere</a:t>
            </a:r>
            <a:r>
              <a:rPr lang="en-US" altLang="it-IT" sz="2000" dirty="0">
                <a:latin typeface="Times New Roman" pitchFamily="18" charset="0"/>
              </a:rPr>
              <a:t> la </a:t>
            </a:r>
            <a:r>
              <a:rPr lang="en-US" altLang="it-IT" sz="2000" dirty="0" err="1">
                <a:latin typeface="Times New Roman" pitchFamily="18" charset="0"/>
              </a:rPr>
              <a:t>mutazione</a:t>
            </a:r>
            <a:r>
              <a:rPr lang="en-US" altLang="it-IT" sz="2000" dirty="0">
                <a:latin typeface="Times New Roman" pitchFamily="18" charset="0"/>
              </a:rPr>
              <a:t> </a:t>
            </a:r>
            <a:r>
              <a:rPr lang="en-US" altLang="it-IT" sz="2000" dirty="0">
                <a:solidFill>
                  <a:srgbClr val="FF0000"/>
                </a:solidFill>
                <a:latin typeface="Times New Roman" pitchFamily="18" charset="0"/>
              </a:rPr>
              <a:t>non </a:t>
            </a:r>
            <a:r>
              <a:rPr lang="en-US" altLang="it-IT" sz="2000" dirty="0" err="1">
                <a:solidFill>
                  <a:srgbClr val="FF0000"/>
                </a:solidFill>
                <a:latin typeface="Times New Roman" pitchFamily="18" charset="0"/>
              </a:rPr>
              <a:t>determina</a:t>
            </a:r>
            <a:r>
              <a:rPr lang="en-US" altLang="it-IT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2000" dirty="0" err="1">
                <a:solidFill>
                  <a:srgbClr val="FF0000"/>
                </a:solidFill>
                <a:latin typeface="Times New Roman" pitchFamily="18" charset="0"/>
              </a:rPr>
              <a:t>grandi</a:t>
            </a:r>
            <a:r>
              <a:rPr lang="en-US" altLang="it-IT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2000" dirty="0" err="1">
                <a:solidFill>
                  <a:srgbClr val="FF0000"/>
                </a:solidFill>
                <a:latin typeface="Times New Roman" pitchFamily="18" charset="0"/>
              </a:rPr>
              <a:t>variazioni</a:t>
            </a:r>
            <a:r>
              <a:rPr lang="en-US" altLang="it-IT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2000" dirty="0" err="1">
                <a:solidFill>
                  <a:srgbClr val="FF0000"/>
                </a:solidFill>
                <a:latin typeface="Times New Roman" pitchFamily="18" charset="0"/>
              </a:rPr>
              <a:t>nelle</a:t>
            </a:r>
            <a:r>
              <a:rPr lang="en-US" altLang="it-IT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2000" dirty="0" err="1">
                <a:solidFill>
                  <a:srgbClr val="FF0000"/>
                </a:solidFill>
                <a:latin typeface="Times New Roman" pitchFamily="18" charset="0"/>
              </a:rPr>
              <a:t>frequenze</a:t>
            </a:r>
            <a:r>
              <a:rPr lang="en-US" altLang="it-IT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2000" dirty="0" err="1">
                <a:solidFill>
                  <a:srgbClr val="FF0000"/>
                </a:solidFill>
                <a:latin typeface="Times New Roman" pitchFamily="18" charset="0"/>
              </a:rPr>
              <a:t>alleliche</a:t>
            </a:r>
            <a:r>
              <a:rPr lang="en-US" altLang="it-IT" sz="2000" dirty="0">
                <a:latin typeface="Times New Roman" pitchFamily="18" charset="0"/>
              </a:rPr>
              <a:t> e </a:t>
            </a:r>
            <a:r>
              <a:rPr lang="en-US" altLang="it-IT" sz="2000" dirty="0" err="1">
                <a:latin typeface="Times New Roman" pitchFamily="18" charset="0"/>
              </a:rPr>
              <a:t>quindi</a:t>
            </a:r>
            <a:r>
              <a:rPr lang="en-US" altLang="it-IT" sz="2000" dirty="0">
                <a:latin typeface="Times New Roman" pitchFamily="18" charset="0"/>
              </a:rPr>
              <a:t> non </a:t>
            </a:r>
            <a:r>
              <a:rPr lang="en-US" altLang="it-IT" sz="2000" dirty="0" err="1">
                <a:latin typeface="Times New Roman" pitchFamily="18" charset="0"/>
              </a:rPr>
              <a:t>determina</a:t>
            </a:r>
            <a:r>
              <a:rPr lang="en-US" altLang="it-IT" sz="2000" dirty="0">
                <a:latin typeface="Times New Roman" pitchFamily="18" charset="0"/>
              </a:rPr>
              <a:t> </a:t>
            </a:r>
            <a:r>
              <a:rPr lang="en-US" altLang="it-IT" sz="2000" dirty="0" err="1">
                <a:latin typeface="Times New Roman" pitchFamily="18" charset="0"/>
              </a:rPr>
              <a:t>scostamenti</a:t>
            </a:r>
            <a:r>
              <a:rPr lang="en-US" altLang="it-IT" sz="2000" dirty="0">
                <a:latin typeface="Times New Roman" pitchFamily="18" charset="0"/>
              </a:rPr>
              <a:t> </a:t>
            </a:r>
            <a:r>
              <a:rPr lang="en-US" altLang="it-IT" sz="2000" dirty="0" err="1">
                <a:latin typeface="Times New Roman" pitchFamily="18" charset="0"/>
              </a:rPr>
              <a:t>dall’equilibrio</a:t>
            </a:r>
            <a:r>
              <a:rPr lang="en-US" altLang="it-IT" sz="2000" dirty="0">
                <a:latin typeface="Times New Roman" pitchFamily="18" charset="0"/>
              </a:rPr>
              <a:t> H-W:</a:t>
            </a:r>
          </a:p>
          <a:p>
            <a:pPr algn="l" eaLnBrk="1" hangingPunct="1">
              <a:lnSpc>
                <a:spcPct val="80000"/>
              </a:lnSpc>
            </a:pPr>
            <a:endParaRPr lang="en-US" altLang="it-IT" sz="2000" dirty="0">
              <a:latin typeface="Times New Roman" pitchFamily="18" charset="0"/>
            </a:endParaRPr>
          </a:p>
          <a:p>
            <a:pPr algn="l" eaLnBrk="1" hangingPunct="1">
              <a:lnSpc>
                <a:spcPct val="80000"/>
              </a:lnSpc>
            </a:pPr>
            <a:endParaRPr lang="en-US" altLang="it-IT" sz="2000" dirty="0">
              <a:latin typeface="Times New Roman" pitchFamily="18" charset="0"/>
            </a:endParaRPr>
          </a:p>
          <a:p>
            <a:pPr algn="l" eaLnBrk="1" hangingPunct="1">
              <a:lnSpc>
                <a:spcPct val="80000"/>
              </a:lnSpc>
            </a:pPr>
            <a:endParaRPr lang="en-US" altLang="it-IT" sz="2000" dirty="0">
              <a:latin typeface="Times New Roman" pitchFamily="18" charset="0"/>
            </a:endParaRPr>
          </a:p>
          <a:p>
            <a:pPr algn="l" eaLnBrk="1" hangingPunct="1">
              <a:lnSpc>
                <a:spcPct val="80000"/>
              </a:lnSpc>
            </a:pPr>
            <a:endParaRPr lang="en-US" altLang="it-IT" sz="2000" dirty="0">
              <a:latin typeface="Times New Roman" pitchFamily="18" charset="0"/>
            </a:endParaRPr>
          </a:p>
          <a:p>
            <a:pPr algn="l" eaLnBrk="1" hangingPunct="1">
              <a:lnSpc>
                <a:spcPct val="80000"/>
              </a:lnSpc>
            </a:pPr>
            <a:endParaRPr lang="en-US" altLang="it-IT" sz="2000" dirty="0">
              <a:latin typeface="Times New Roman" pitchFamily="18" charset="0"/>
            </a:endParaRPr>
          </a:p>
          <a:p>
            <a:pPr algn="l" eaLnBrk="1" hangingPunct="1">
              <a:lnSpc>
                <a:spcPct val="80000"/>
              </a:lnSpc>
            </a:pPr>
            <a:endParaRPr lang="en-US" altLang="it-IT" sz="2000" dirty="0">
              <a:latin typeface="Times New Roman" pitchFamily="18" charset="0"/>
            </a:endParaRPr>
          </a:p>
          <a:p>
            <a:pPr algn="l" eaLnBrk="1" hangingPunct="1">
              <a:lnSpc>
                <a:spcPct val="80000"/>
              </a:lnSpc>
            </a:pPr>
            <a:endParaRPr lang="en-US" altLang="it-IT" sz="2000" dirty="0">
              <a:latin typeface="Times New Roman" pitchFamily="18" charset="0"/>
            </a:endParaRPr>
          </a:p>
          <a:p>
            <a:pPr algn="l" eaLnBrk="1" hangingPunct="1">
              <a:lnSpc>
                <a:spcPct val="80000"/>
              </a:lnSpc>
            </a:pPr>
            <a:endParaRPr lang="en-US" altLang="it-IT" sz="2000" dirty="0">
              <a:latin typeface="Times New Roman" pitchFamily="18" charset="0"/>
            </a:endParaRPr>
          </a:p>
          <a:p>
            <a:pPr algn="l" eaLnBrk="1" hangingPunct="1">
              <a:lnSpc>
                <a:spcPct val="80000"/>
              </a:lnSpc>
            </a:pPr>
            <a:endParaRPr lang="en-US" altLang="it-IT" sz="2000" dirty="0">
              <a:latin typeface="Times New Roman" pitchFamily="18" charset="0"/>
            </a:endParaRPr>
          </a:p>
          <a:p>
            <a:pPr algn="l" eaLnBrk="1" hangingPunct="1">
              <a:lnSpc>
                <a:spcPct val="80000"/>
              </a:lnSpc>
            </a:pPr>
            <a:endParaRPr lang="en-US" altLang="it-IT" sz="2000" dirty="0">
              <a:latin typeface="Times New Roman" pitchFamily="18" charset="0"/>
            </a:endParaRPr>
          </a:p>
          <a:p>
            <a:pPr algn="l" eaLnBrk="1" hangingPunct="1">
              <a:lnSpc>
                <a:spcPct val="80000"/>
              </a:lnSpc>
            </a:pPr>
            <a:endParaRPr lang="en-US" altLang="it-IT" sz="2000" dirty="0">
              <a:latin typeface="Times New Roman" pitchFamily="18" charset="0"/>
            </a:endParaRPr>
          </a:p>
          <a:p>
            <a:pPr algn="l" eaLnBrk="1" hangingPunct="1">
              <a:lnSpc>
                <a:spcPct val="80000"/>
              </a:lnSpc>
            </a:pPr>
            <a:endParaRPr lang="en-US" altLang="it-IT" sz="2000" dirty="0">
              <a:latin typeface="Times New Roman" pitchFamily="18" charset="0"/>
            </a:endParaRPr>
          </a:p>
          <a:p>
            <a:pPr algn="l" eaLnBrk="1" hangingPunct="1">
              <a:lnSpc>
                <a:spcPct val="80000"/>
              </a:lnSpc>
            </a:pPr>
            <a:endParaRPr lang="en-US" altLang="it-IT" sz="2000" dirty="0">
              <a:latin typeface="Times New Roman" pitchFamily="18" charset="0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381000" y="1676400"/>
          <a:ext cx="81534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Frequenza iniziale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Tasso di mutazione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Frequenza finale </a:t>
                      </a:r>
                    </a:p>
                    <a:p>
                      <a:pPr algn="ctr"/>
                      <a:r>
                        <a:rPr lang="it-IT" dirty="0"/>
                        <a:t>(10 mila generazioni)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10</a:t>
                      </a:r>
                      <a:r>
                        <a:rPr lang="it-IT" baseline="30000" dirty="0"/>
                        <a:t>-4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mut</a:t>
                      </a:r>
                      <a:r>
                        <a:rPr lang="it-IT" dirty="0"/>
                        <a:t>/</a:t>
                      </a:r>
                      <a:r>
                        <a:rPr lang="it-IT" dirty="0" err="1"/>
                        <a:t>gen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0.63      (rosso in fig.)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10</a:t>
                      </a:r>
                      <a:r>
                        <a:rPr lang="it-IT" baseline="30000" dirty="0"/>
                        <a:t>-5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mut</a:t>
                      </a:r>
                      <a:r>
                        <a:rPr lang="it-IT" dirty="0"/>
                        <a:t>/</a:t>
                      </a:r>
                      <a:r>
                        <a:rPr lang="it-IT" dirty="0" err="1"/>
                        <a:t>gen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0.10      (arancio in fig.)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10</a:t>
                      </a:r>
                      <a:r>
                        <a:rPr lang="it-IT" baseline="30000" dirty="0"/>
                        <a:t>-8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mut</a:t>
                      </a:r>
                      <a:r>
                        <a:rPr lang="it-IT" dirty="0"/>
                        <a:t>/</a:t>
                      </a:r>
                      <a:r>
                        <a:rPr lang="it-IT" dirty="0" err="1"/>
                        <a:t>gen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0.0001   (verde in fig.)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733800"/>
            <a:ext cx="467621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953000" y="3657600"/>
            <a:ext cx="4038600" cy="3619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La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mutazione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tuttavia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è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fondamentale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da un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punto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di vista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clinico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ed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evolutivo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in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quanto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è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l’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unica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forza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introduce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nuova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variabilità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all’interno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di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una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specie,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mentre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le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altre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forze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evolutive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determinano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una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variazione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delle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frequenze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alleliche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ma non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possono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creare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nuova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variabilità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16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51520" y="384339"/>
            <a:ext cx="56734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Variazione</a:t>
            </a:r>
            <a:r>
              <a:rPr kumimoji="0" lang="en-US" altLang="it-IT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delle</a:t>
            </a:r>
            <a:r>
              <a:rPr kumimoji="0" lang="en-US" altLang="it-IT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frequenze</a:t>
            </a:r>
            <a:r>
              <a:rPr kumimoji="0" lang="en-US" altLang="it-IT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alleliche</a:t>
            </a:r>
            <a:r>
              <a:rPr kumimoji="0" lang="en-US" altLang="it-IT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per </a:t>
            </a:r>
            <a:r>
              <a:rPr kumimoji="0" lang="en-US" altLang="it-IT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mutazione</a:t>
            </a:r>
            <a:endParaRPr kumimoji="0" lang="en-US" altLang="it-IT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</a:t>
            </a:r>
            <a:r>
              <a:rPr kumimoji="0" lang="en-US" altLang="it-IT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Mutazione</a:t>
            </a:r>
            <a:r>
              <a:rPr kumimoji="0" lang="en-US" altLang="it-IT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unidirezionale</a:t>
            </a:r>
            <a:r>
              <a:rPr kumimoji="0" lang="en-US" altLang="it-IT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251520" y="1484784"/>
            <a:ext cx="878497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Consideriamo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un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singolo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locus con due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alleli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 </a:t>
            </a:r>
            <a:r>
              <a:rPr kumimoji="0" lang="en-US" altLang="it-IT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frequenza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en-US" altLang="it-IT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= 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frequenza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en-US" altLang="it-IT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= q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Supponiamo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che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muti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in </a:t>
            </a:r>
            <a:r>
              <a:rPr kumimoji="0" lang="en-US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con un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tasso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m</a:t>
            </a:r>
            <a:r>
              <a:rPr kumimoji="0" lang="en-US" altLang="it-IT" sz="1800" b="0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   </a:t>
            </a:r>
            <a:r>
              <a:rPr lang="en-US" altLang="it-IT" i="1" dirty="0">
                <a:solidFill>
                  <a:srgbClr val="000000"/>
                </a:solidFill>
                <a:latin typeface="Arial"/>
              </a:rPr>
              <a:t>e</a:t>
            </a:r>
            <a:r>
              <a:rPr kumimoji="0" lang="en-US" alt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it-IT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</a:t>
            </a:r>
            <a:r>
              <a:rPr kumimoji="0" lang="en-US" alt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non ci </a:t>
            </a:r>
            <a:r>
              <a:rPr kumimoji="0" lang="en-US" altLang="it-IT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sia</a:t>
            </a:r>
            <a:r>
              <a:rPr kumimoji="0" lang="en-US" alt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it-IT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retromutazione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7"/>
              <p:cNvSpPr>
                <a:spLocks noChangeArrowheads="1"/>
              </p:cNvSpPr>
              <p:nvPr/>
            </p:nvSpPr>
            <p:spPr bwMode="auto">
              <a:xfrm>
                <a:off x="251520" y="3501008"/>
                <a:ext cx="8784976" cy="32008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Dopo </a:t>
                </a:r>
                <a:r>
                  <a:rPr kumimoji="0" lang="en-US" altLang="it-IT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una</a:t>
                </a:r>
                <a:r>
                  <a:rPr kumimoji="0" lang="en-US" alt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altLang="it-IT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generazione</a:t>
                </a:r>
                <a:r>
                  <a:rPr kumimoji="0" lang="en-US" alt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altLang="it-IT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avremo</a:t>
                </a:r>
                <a:r>
                  <a:rPr lang="en-US" altLang="it-IT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: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it-IT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it-IT" altLang="it-IT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  <m:sup>
                        <m:r>
                          <a:rPr kumimoji="0" lang="it-IT" altLang="it-IT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′</m:t>
                        </m:r>
                      </m:sup>
                    </m:sSup>
                    <m:r>
                      <a:rPr kumimoji="0" lang="it-IT" altLang="it-IT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it-IT" altLang="it-IT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it-IT" altLang="it-IT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it-IT" altLang="it-IT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it-IT" altLang="it-IT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𝜇</m:t>
                    </m:r>
                    <m:r>
                      <a:rPr kumimoji="0" lang="it-IT" altLang="it-IT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it-IT" altLang="it-IT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𝑝</m:t>
                    </m:r>
                    <m:d>
                      <m:dPr>
                        <m:ctrlPr>
                          <a:rPr kumimoji="0" lang="it-IT" altLang="it-IT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it-IT" altLang="it-IT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1−</m:t>
                        </m:r>
                        <m:r>
                          <a:rPr kumimoji="0" lang="it-IT" altLang="it-IT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</m:d>
                  </m:oMath>
                </a14:m>
                <a:endPara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+mn-cs"/>
                  </a:rPr>
                  <a:t>Dopo 2 generazioni: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it-IT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  <m:sup>
                        <m:r>
                          <a:rPr kumimoji="0" lang="it-IT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′′</m:t>
                        </m:r>
                      </m:sup>
                    </m:sSup>
                    <m:r>
                      <a:rPr kumimoji="0" lang="it-IT" altLang="it-IT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it-IT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it-IT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  <m:sup>
                        <m:r>
                          <a:rPr kumimoji="0" lang="it-IT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′</m:t>
                        </m:r>
                      </m:sup>
                    </m:sSup>
                    <m:r>
                      <a:rPr kumimoji="0" lang="it-IT" altLang="it-IT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sSup>
                      <m:sSupPr>
                        <m:ctrlPr>
                          <a:rPr kumimoji="0" lang="it-IT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it-IT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  <m:sup>
                        <m:r>
                          <a:rPr kumimoji="0" lang="it-IT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kumimoji="0" lang="it-IT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it-IT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1−</m:t>
                        </m:r>
                        <m:r>
                          <a:rPr kumimoji="0" lang="it-IT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</m:d>
                    <m:r>
                      <a:rPr kumimoji="0" lang="it-IT" altLang="it-IT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it-IT" altLang="it-IT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𝑝</m:t>
                    </m:r>
                    <m:d>
                      <m:dPr>
                        <m:ctrlPr>
                          <a:rPr kumimoji="0" lang="it-IT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it-IT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1−</m:t>
                        </m:r>
                        <m:r>
                          <a:rPr kumimoji="0" lang="it-IT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</m:d>
                    <m:d>
                      <m:dPr>
                        <m:ctrlPr>
                          <a:rPr kumimoji="0" lang="it-IT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it-IT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1−</m:t>
                        </m:r>
                        <m:r>
                          <a:rPr kumimoji="0" lang="it-IT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</m:d>
                    <m:r>
                      <a:rPr kumimoji="0" lang="it-IT" altLang="it-IT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it-IT" altLang="it-IT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𝑝</m:t>
                    </m:r>
                    <m:sSup>
                      <m:sSupPr>
                        <m:ctrlPr>
                          <a:rPr kumimoji="0" lang="it-IT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it-IT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(1−</m:t>
                        </m:r>
                        <m:r>
                          <a:rPr kumimoji="0" lang="it-IT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  <m:r>
                          <a:rPr kumimoji="0" lang="it-IT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)</m:t>
                        </m:r>
                      </m:e>
                      <m:sup>
                        <m:r>
                          <a:rPr kumimoji="0" lang="it-IT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it-IT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Dopo</a:t>
                </a:r>
                <a:r>
                  <a:rPr kumimoji="0" lang="en-US" alt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altLang="it-IT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t</a:t>
                </a:r>
                <a:r>
                  <a:rPr kumimoji="0" lang="en-US" alt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altLang="it-IT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generazioni</a:t>
                </a:r>
                <a:r>
                  <a:rPr kumimoji="0" lang="en-US" alt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it-IT" altLang="it-IT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altLang="it-IT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𝑝</m:t>
                          </m:r>
                        </m:e>
                        <m:sub>
                          <m:r>
                            <a:rPr kumimoji="0" lang="it-IT" altLang="it-IT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sub>
                      </m:sSub>
                      <m:r>
                        <a:rPr kumimoji="0" lang="it-IT" altLang="it-IT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it-IT" altLang="it-IT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altLang="it-IT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𝑝</m:t>
                          </m:r>
                        </m:e>
                        <m:sub>
                          <m:r>
                            <a:rPr kumimoji="0" lang="it-IT" altLang="it-IT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kumimoji="0" lang="it-IT" altLang="it-IT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it-IT" altLang="it-IT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(1−</m:t>
                          </m:r>
                          <m:r>
                            <a:rPr kumimoji="0" lang="it-IT" altLang="it-IT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  <m:r>
                            <a:rPr kumimoji="0" lang="it-IT" altLang="it-IT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e>
                        <m:sup>
                          <m:r>
                            <a:rPr kumimoji="0" lang="it-IT" altLang="it-IT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kumimoji="0" lang="en-US" altLang="it-IT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it-IT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it-IT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+mn-cs"/>
                  </a:rPr>
                  <a:t>Ovvero</a:t>
                </a:r>
                <a:r>
                  <a:rPr kumimoji="0" lang="en-US" altLang="it-IT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+mn-cs"/>
                  </a:rPr>
                  <a:t> la </a:t>
                </a:r>
                <a:r>
                  <a:rPr kumimoji="0" lang="en-US" altLang="it-IT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+mn-cs"/>
                  </a:rPr>
                  <a:t>frequenza</a:t>
                </a:r>
                <a:r>
                  <a:rPr kumimoji="0" lang="en-US" altLang="it-IT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+mn-cs"/>
                  </a:rPr>
                  <a:t> di </a:t>
                </a:r>
                <a:r>
                  <a:rPr kumimoji="0" lang="en-US" altLang="it-IT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+mn-cs"/>
                  </a:rPr>
                  <a:t>A</a:t>
                </a:r>
                <a:r>
                  <a:rPr kumimoji="0" lang="en-US" altLang="it-IT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+mn-cs"/>
                  </a:rPr>
                  <a:t> </a:t>
                </a:r>
                <a:r>
                  <a:rPr kumimoji="0" lang="en-US" altLang="it-IT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+mn-cs"/>
                  </a:rPr>
                  <a:t>tende</a:t>
                </a:r>
                <a:r>
                  <a:rPr kumimoji="0" lang="en-US" altLang="it-IT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+mn-cs"/>
                  </a:rPr>
                  <a:t> a zero,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it-IT" sz="1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ma per </a:t>
                </a:r>
                <a:r>
                  <a:rPr lang="en-US" altLang="it-IT" sz="16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tassi</a:t>
                </a:r>
                <a:r>
                  <a:rPr lang="en-US" altLang="it-IT" sz="1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di </a:t>
                </a:r>
                <a:r>
                  <a:rPr lang="en-US" altLang="it-IT" sz="16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mutazione</a:t>
                </a:r>
                <a:r>
                  <a:rPr lang="en-US" altLang="it-IT" sz="1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it-IT" sz="16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bassi</a:t>
                </a:r>
                <a:r>
                  <a:rPr lang="en-US" altLang="it-IT" sz="1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, lo </a:t>
                </a:r>
                <a:r>
                  <a:rPr lang="en-US" altLang="it-IT" sz="16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farà</a:t>
                </a:r>
                <a:r>
                  <a:rPr lang="en-US" altLang="it-IT" sz="1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molto lentamente</a:t>
                </a:r>
                <a:endParaRPr kumimoji="0" lang="en-US" altLang="it-IT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it-IT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3501008"/>
                <a:ext cx="8784976" cy="3200876"/>
              </a:xfrm>
              <a:prstGeom prst="rect">
                <a:avLst/>
              </a:prstGeom>
              <a:blipFill>
                <a:blip r:embed="rId2"/>
                <a:stretch>
                  <a:fillRect l="-555" t="-95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304964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135756" y="228600"/>
            <a:ext cx="47740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it-IT" sz="2800" b="1" dirty="0" err="1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Equilibrio</a:t>
            </a:r>
            <a:r>
              <a:rPr lang="en-US" altLang="it-IT" sz="28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it-IT" sz="2800" b="1" dirty="0" err="1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mutazione-selezione</a:t>
            </a:r>
            <a:endParaRPr lang="en-US" altLang="it-IT" sz="2800" b="1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914400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90513" indent="-2905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 eaLnBrk="1" hangingPunct="1">
              <a:buClr>
                <a:srgbClr val="FF3300"/>
              </a:buClr>
            </a:pPr>
            <a:r>
              <a:rPr lang="en-US" altLang="it-IT" sz="2000" dirty="0" err="1"/>
              <a:t>Nelle</a:t>
            </a:r>
            <a:r>
              <a:rPr lang="en-US" altLang="it-IT" sz="2000" dirty="0"/>
              <a:t> </a:t>
            </a:r>
            <a:r>
              <a:rPr lang="en-US" altLang="it-IT" sz="2000" dirty="0" err="1"/>
              <a:t>popolazioni</a:t>
            </a:r>
            <a:r>
              <a:rPr lang="en-US" altLang="it-IT" sz="2000" dirty="0"/>
              <a:t> </a:t>
            </a:r>
            <a:r>
              <a:rPr lang="en-US" altLang="it-IT" sz="2000" dirty="0" err="1"/>
              <a:t>si</a:t>
            </a:r>
            <a:r>
              <a:rPr lang="en-US" altLang="it-IT" sz="2000" dirty="0"/>
              <a:t> </a:t>
            </a:r>
            <a:r>
              <a:rPr lang="en-US" altLang="it-IT" sz="2000" dirty="0" err="1"/>
              <a:t>può</a:t>
            </a:r>
            <a:r>
              <a:rPr lang="en-US" altLang="it-IT" sz="2000" dirty="0"/>
              <a:t> </a:t>
            </a:r>
            <a:r>
              <a:rPr lang="en-US" altLang="it-IT" sz="2000" dirty="0" err="1"/>
              <a:t>stabilire</a:t>
            </a:r>
            <a:r>
              <a:rPr lang="en-US" altLang="it-IT" sz="2000" dirty="0"/>
              <a:t> un </a:t>
            </a:r>
            <a:r>
              <a:rPr lang="en-US" altLang="it-IT" sz="2000" dirty="0" err="1"/>
              <a:t>equilibrio</a:t>
            </a:r>
            <a:r>
              <a:rPr lang="en-US" altLang="it-IT" sz="2000" dirty="0"/>
              <a:t> </a:t>
            </a:r>
            <a:r>
              <a:rPr lang="en-US" altLang="it-IT" sz="2000" dirty="0" err="1"/>
              <a:t>tra</a:t>
            </a:r>
            <a:r>
              <a:rPr lang="en-US" altLang="it-IT" sz="2000" dirty="0"/>
              <a:t> </a:t>
            </a:r>
            <a:r>
              <a:rPr lang="en-US" altLang="it-IT" sz="2000" dirty="0" err="1"/>
              <a:t>mutazione</a:t>
            </a:r>
            <a:r>
              <a:rPr lang="en-US" altLang="it-IT" sz="2000" dirty="0"/>
              <a:t> e </a:t>
            </a:r>
            <a:r>
              <a:rPr lang="en-US" altLang="it-IT" sz="2000" dirty="0" err="1"/>
              <a:t>selezione</a:t>
            </a:r>
            <a:r>
              <a:rPr lang="en-US" altLang="it-IT" sz="2000" dirty="0"/>
              <a:t>: </a:t>
            </a:r>
          </a:p>
          <a:p>
            <a:pPr marL="0" indent="0" algn="just" eaLnBrk="1" hangingPunct="1">
              <a:buClr>
                <a:srgbClr val="FF3300"/>
              </a:buClr>
            </a:pPr>
            <a:r>
              <a:rPr lang="en-US" altLang="it-IT" sz="2000" dirty="0"/>
              <a:t>la </a:t>
            </a:r>
            <a:r>
              <a:rPr lang="en-US" altLang="it-IT" sz="2000" dirty="0" err="1"/>
              <a:t>mutazione</a:t>
            </a:r>
            <a:r>
              <a:rPr lang="en-US" altLang="it-IT" sz="2000" dirty="0"/>
              <a:t> introduce </a:t>
            </a:r>
            <a:r>
              <a:rPr lang="en-US" altLang="it-IT" sz="2000" dirty="0" err="1"/>
              <a:t>alleli</a:t>
            </a:r>
            <a:r>
              <a:rPr lang="en-US" altLang="it-IT" sz="2000" dirty="0"/>
              <a:t> </a:t>
            </a:r>
            <a:r>
              <a:rPr lang="en-US" altLang="it-IT" sz="2000" dirty="0" err="1"/>
              <a:t>dannosi</a:t>
            </a:r>
            <a:r>
              <a:rPr lang="en-US" altLang="it-IT" sz="2000" dirty="0"/>
              <a:t> </a:t>
            </a:r>
            <a:r>
              <a:rPr lang="en-US" altLang="it-IT" sz="2000" dirty="0" err="1"/>
              <a:t>mentre</a:t>
            </a:r>
            <a:r>
              <a:rPr lang="en-US" altLang="it-IT" sz="2000" dirty="0"/>
              <a:t> la </a:t>
            </a:r>
            <a:r>
              <a:rPr lang="en-US" altLang="it-IT" sz="2000" dirty="0" err="1"/>
              <a:t>selezione</a:t>
            </a:r>
            <a:r>
              <a:rPr lang="en-US" altLang="it-IT" sz="2000" dirty="0"/>
              <a:t> li </a:t>
            </a:r>
            <a:r>
              <a:rPr lang="en-US" altLang="it-IT" sz="2000" dirty="0" err="1"/>
              <a:t>rimuove</a:t>
            </a:r>
            <a:r>
              <a:rPr lang="en-US" altLang="it-IT" sz="2000" dirty="0"/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369888" y="1881718"/>
                <a:ext cx="8305800" cy="4151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1" hangingPunct="1">
                  <a:buClr>
                    <a:srgbClr val="FF3300"/>
                  </a:buClr>
                  <a:buFont typeface="Wingdings" pitchFamily="2" charset="2"/>
                  <a:buNone/>
                </a:pPr>
                <a:r>
                  <a:rPr lang="en-US" altLang="it-IT" b="1" dirty="0">
                    <a:solidFill>
                      <a:schemeClr val="tx2"/>
                    </a:solidFill>
                    <a:sym typeface="Symbol" pitchFamily="18" charset="2"/>
                  </a:rPr>
                  <a:t>All’equilibrio: q = </a:t>
                </a:r>
                <a:r>
                  <a:rPr lang="en-US" altLang="it-IT" b="1" dirty="0" err="1">
                    <a:solidFill>
                      <a:schemeClr val="tx2"/>
                    </a:solidFill>
                    <a:sym typeface="Symbol" pitchFamily="18" charset="2"/>
                  </a:rPr>
                  <a:t>perdita</a:t>
                </a:r>
                <a:r>
                  <a:rPr lang="en-US" altLang="it-IT" b="1" dirty="0">
                    <a:solidFill>
                      <a:schemeClr val="tx2"/>
                    </a:solidFill>
                    <a:sym typeface="Symbol" pitchFamily="18" charset="2"/>
                  </a:rPr>
                  <a:t> per </a:t>
                </a:r>
                <a:r>
                  <a:rPr lang="en-US" altLang="it-IT" b="1" dirty="0" err="1">
                    <a:solidFill>
                      <a:schemeClr val="tx2"/>
                    </a:solidFill>
                    <a:sym typeface="Symbol" pitchFamily="18" charset="2"/>
                  </a:rPr>
                  <a:t>selezione</a:t>
                </a:r>
                <a:r>
                  <a:rPr lang="en-US" altLang="it-IT" b="1" dirty="0">
                    <a:solidFill>
                      <a:schemeClr val="tx2"/>
                    </a:solidFill>
                    <a:sym typeface="Symbol" pitchFamily="18" charset="2"/>
                  </a:rPr>
                  <a:t> + </a:t>
                </a:r>
                <a:r>
                  <a:rPr lang="en-US" altLang="it-IT" b="1" dirty="0" err="1">
                    <a:solidFill>
                      <a:schemeClr val="tx2"/>
                    </a:solidFill>
                    <a:sym typeface="Symbol" pitchFamily="18" charset="2"/>
                  </a:rPr>
                  <a:t>introduzione</a:t>
                </a:r>
                <a:r>
                  <a:rPr lang="en-US" altLang="it-IT" b="1" dirty="0">
                    <a:solidFill>
                      <a:schemeClr val="tx2"/>
                    </a:solidFill>
                    <a:sym typeface="Symbol" pitchFamily="18" charset="2"/>
                  </a:rPr>
                  <a:t> per </a:t>
                </a:r>
                <a:r>
                  <a:rPr lang="en-US" altLang="it-IT" b="1" dirty="0" err="1">
                    <a:solidFill>
                      <a:schemeClr val="tx2"/>
                    </a:solidFill>
                    <a:sym typeface="Symbol" pitchFamily="18" charset="2"/>
                  </a:rPr>
                  <a:t>mutazione</a:t>
                </a:r>
                <a:r>
                  <a:rPr lang="en-US" altLang="it-IT" b="1" dirty="0">
                    <a:solidFill>
                      <a:schemeClr val="tx2"/>
                    </a:solidFill>
                    <a:sym typeface="Symbol" pitchFamily="18" charset="2"/>
                  </a:rPr>
                  <a:t> = 0</a:t>
                </a:r>
              </a:p>
              <a:p>
                <a:pPr algn="ctr" eaLnBrk="1" hangingPunct="1">
                  <a:buClr>
                    <a:srgbClr val="FF3300"/>
                  </a:buClr>
                  <a:buFont typeface="Wingdings" pitchFamily="2" charset="2"/>
                  <a:buNone/>
                </a:pPr>
                <a:endParaRPr lang="en-US" altLang="it-IT" b="1" dirty="0">
                  <a:solidFill>
                    <a:schemeClr val="tx2"/>
                  </a:solidFill>
                  <a:sym typeface="Symbol" pitchFamily="18" charset="2"/>
                </a:endParaRPr>
              </a:p>
              <a:p>
                <a:pPr algn="ctr" eaLnBrk="1" hangingPunct="1">
                  <a:buClr>
                    <a:srgbClr val="FF3300"/>
                  </a:buClr>
                  <a:buFont typeface="Wingdings" pitchFamily="2" charset="2"/>
                  <a:buNone/>
                </a:pP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Si </a:t>
                </a:r>
                <a:r>
                  <a:rPr lang="en-US" altLang="it-IT" dirty="0" err="1">
                    <a:solidFill>
                      <a:schemeClr val="tx2"/>
                    </a:solidFill>
                    <a:sym typeface="Symbol" pitchFamily="18" charset="2"/>
                  </a:rPr>
                  <a:t>può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 </a:t>
                </a:r>
                <a:r>
                  <a:rPr lang="en-US" altLang="it-IT" dirty="0" err="1">
                    <a:solidFill>
                      <a:schemeClr val="tx2"/>
                    </a:solidFill>
                    <a:sym typeface="Symbol" pitchFamily="18" charset="2"/>
                  </a:rPr>
                  <a:t>dimostrare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 </a:t>
                </a:r>
                <a:r>
                  <a:rPr lang="en-US" altLang="it-IT" dirty="0" err="1">
                    <a:solidFill>
                      <a:schemeClr val="tx2"/>
                    </a:solidFill>
                    <a:sym typeface="Symbol" pitchFamily="18" charset="2"/>
                  </a:rPr>
                  <a:t>che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, </a:t>
                </a:r>
                <a:r>
                  <a:rPr lang="en-US" altLang="it-IT" dirty="0" err="1">
                    <a:solidFill>
                      <a:schemeClr val="tx2"/>
                    </a:solidFill>
                    <a:sym typeface="Symbol" pitchFamily="18" charset="2"/>
                  </a:rPr>
                  <a:t>all’equilibrio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 </a:t>
                </a:r>
                <a:r>
                  <a:rPr lang="en-US" altLang="it-IT" dirty="0" err="1">
                    <a:solidFill>
                      <a:schemeClr val="tx2"/>
                    </a:solidFill>
                    <a:sym typeface="Symbol" pitchFamily="18" charset="2"/>
                  </a:rPr>
                  <a:t>mutazione-selezione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, per </a:t>
                </a:r>
                <a:r>
                  <a:rPr lang="en-US" altLang="it-IT" dirty="0" err="1">
                    <a:solidFill>
                      <a:schemeClr val="tx2"/>
                    </a:solidFill>
                    <a:sym typeface="Symbol" pitchFamily="18" charset="2"/>
                  </a:rPr>
                  <a:t>valori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 di </a:t>
                </a:r>
                <a:r>
                  <a:rPr lang="en-US" altLang="it-IT" i="1" dirty="0">
                    <a:solidFill>
                      <a:schemeClr val="tx2"/>
                    </a:solidFill>
                    <a:sym typeface="Symbol" pitchFamily="18" charset="2"/>
                  </a:rPr>
                  <a:t>q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 </a:t>
                </a:r>
                <a:r>
                  <a:rPr lang="en-US" altLang="it-IT" dirty="0" err="1">
                    <a:solidFill>
                      <a:schemeClr val="tx2"/>
                    </a:solidFill>
                    <a:sym typeface="Symbol" pitchFamily="18" charset="2"/>
                  </a:rPr>
                  <a:t>piccoli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, </a:t>
                </a:r>
                <a:r>
                  <a:rPr lang="en-US" altLang="it-IT" dirty="0" err="1">
                    <a:solidFill>
                      <a:schemeClr val="tx2"/>
                    </a:solidFill>
                    <a:sym typeface="Symbol" pitchFamily="18" charset="2"/>
                  </a:rPr>
                  <a:t>dato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 un </a:t>
                </a:r>
                <a:r>
                  <a:rPr lang="en-US" altLang="it-IT" dirty="0" err="1">
                    <a:solidFill>
                      <a:schemeClr val="tx2"/>
                    </a:solidFill>
                    <a:sym typeface="Symbol" pitchFamily="18" charset="2"/>
                  </a:rPr>
                  <a:t>coefficiente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 di </a:t>
                </a:r>
                <a:r>
                  <a:rPr lang="en-US" altLang="it-IT" dirty="0" err="1">
                    <a:solidFill>
                      <a:schemeClr val="tx2"/>
                    </a:solidFill>
                    <a:sym typeface="Symbol" pitchFamily="18" charset="2"/>
                  </a:rPr>
                  <a:t>selezione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 </a:t>
                </a:r>
                <a:r>
                  <a:rPr lang="en-US" altLang="it-IT" i="1" dirty="0">
                    <a:solidFill>
                      <a:srgbClr val="FF0000"/>
                    </a:solidFill>
                    <a:sym typeface="Symbol" pitchFamily="18" charset="2"/>
                  </a:rPr>
                  <a:t>s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, la </a:t>
                </a:r>
                <a:r>
                  <a:rPr lang="en-US" altLang="it-IT" dirty="0" err="1">
                    <a:solidFill>
                      <a:schemeClr val="tx2"/>
                    </a:solidFill>
                    <a:sym typeface="Symbol" pitchFamily="18" charset="2"/>
                  </a:rPr>
                  <a:t>frequenza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 </a:t>
                </a:r>
                <a:r>
                  <a:rPr lang="en-US" altLang="it-IT" dirty="0" err="1">
                    <a:solidFill>
                      <a:schemeClr val="tx2"/>
                    </a:solidFill>
                    <a:sym typeface="Symbol" pitchFamily="18" charset="2"/>
                  </a:rPr>
                  <a:t>dell’allele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 </a:t>
                </a:r>
                <a:r>
                  <a:rPr lang="en-US" altLang="it-IT" dirty="0" err="1">
                    <a:solidFill>
                      <a:schemeClr val="tx2"/>
                    </a:solidFill>
                    <a:sym typeface="Symbol" pitchFamily="18" charset="2"/>
                  </a:rPr>
                  <a:t>dannoso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 per </a:t>
                </a:r>
                <a:r>
                  <a:rPr lang="en-US" altLang="it-IT" dirty="0" err="1">
                    <a:solidFill>
                      <a:schemeClr val="tx2"/>
                    </a:solidFill>
                    <a:sym typeface="Symbol" pitchFamily="18" charset="2"/>
                  </a:rPr>
                  <a:t>una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 </a:t>
                </a:r>
                <a:r>
                  <a:rPr lang="en-US" altLang="it-IT" dirty="0" err="1">
                    <a:solidFill>
                      <a:schemeClr val="tx2"/>
                    </a:solidFill>
                    <a:sym typeface="Symbol" pitchFamily="18" charset="2"/>
                  </a:rPr>
                  <a:t>malattia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 </a:t>
                </a:r>
                <a:r>
                  <a:rPr lang="en-US" altLang="it-IT" dirty="0" err="1">
                    <a:solidFill>
                      <a:srgbClr val="FF0000"/>
                    </a:solidFill>
                    <a:sym typeface="Symbol" pitchFamily="18" charset="2"/>
                  </a:rPr>
                  <a:t>autosomica</a:t>
                </a:r>
                <a:r>
                  <a:rPr lang="en-US" altLang="it-IT" dirty="0">
                    <a:solidFill>
                      <a:srgbClr val="FF0000"/>
                    </a:solidFill>
                    <a:sym typeface="Symbol" pitchFamily="18" charset="2"/>
                  </a:rPr>
                  <a:t> </a:t>
                </a:r>
                <a:r>
                  <a:rPr lang="en-US" altLang="it-IT" dirty="0" err="1">
                    <a:solidFill>
                      <a:srgbClr val="FF0000"/>
                    </a:solidFill>
                    <a:sym typeface="Symbol" pitchFamily="18" charset="2"/>
                  </a:rPr>
                  <a:t>recessiva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 </a:t>
                </a:r>
                <a:r>
                  <a:rPr lang="en-US" altLang="it-IT" dirty="0" err="1">
                    <a:solidFill>
                      <a:schemeClr val="tx2"/>
                    </a:solidFill>
                    <a:sym typeface="Symbol" pitchFamily="18" charset="2"/>
                  </a:rPr>
                  <a:t>sarà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 </a:t>
                </a:r>
                <a:r>
                  <a:rPr lang="en-US" altLang="it-IT" dirty="0" err="1">
                    <a:solidFill>
                      <a:schemeClr val="tx2"/>
                    </a:solidFill>
                    <a:sym typeface="Symbol" pitchFamily="18" charset="2"/>
                  </a:rPr>
                  <a:t>approssimata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 da:</a:t>
                </a:r>
              </a:p>
              <a:p>
                <a:pPr algn="ctr" eaLnBrk="1" hangingPunct="1">
                  <a:buClr>
                    <a:srgbClr val="FF3300"/>
                  </a:buClr>
                  <a:buFont typeface="Wingdings" pitchFamily="2" charset="2"/>
                  <a:buNone/>
                </a:pPr>
                <a:endParaRPr lang="en-US" altLang="it-IT" dirty="0">
                  <a:solidFill>
                    <a:schemeClr val="tx2"/>
                  </a:solidFill>
                  <a:sym typeface="Symbol" pitchFamily="18" charset="2"/>
                </a:endParaRPr>
              </a:p>
              <a:p>
                <a:pPr algn="ctr" eaLnBrk="1" hangingPunct="1">
                  <a:buClr>
                    <a:srgbClr val="FF3300"/>
                  </a:buClr>
                  <a:buFont typeface="Wingdings" pitchFamily="2" charset="2"/>
                  <a:buNone/>
                </a:pPr>
                <a:endParaRPr lang="en-US" altLang="it-IT" b="1" dirty="0">
                  <a:solidFill>
                    <a:schemeClr val="tx2"/>
                  </a:solidFill>
                  <a:sym typeface="Symbol" pitchFamily="18" charset="2"/>
                </a:endParaRPr>
              </a:p>
              <a:p>
                <a:pPr algn="ctr" eaLnBrk="1" hangingPunct="1">
                  <a:buClr>
                    <a:srgbClr val="FF3300"/>
                  </a:buClr>
                  <a:buFont typeface="Wingdings" pitchFamily="2" charset="2"/>
                  <a:buNone/>
                </a:pPr>
                <a:endParaRPr lang="en-US" altLang="it-IT" b="1" dirty="0">
                  <a:solidFill>
                    <a:schemeClr val="tx2"/>
                  </a:solidFill>
                  <a:sym typeface="Symbol" pitchFamily="18" charset="2"/>
                </a:endParaRPr>
              </a:p>
              <a:p>
                <a:pPr algn="ctr" eaLnBrk="1" hangingPunct="1">
                  <a:buClr>
                    <a:srgbClr val="FF3300"/>
                  </a:buClr>
                  <a:buFont typeface="Wingdings" pitchFamily="2" charset="2"/>
                  <a:buNone/>
                </a:pPr>
                <a:endParaRPr lang="en-US" altLang="it-IT" b="1" dirty="0">
                  <a:solidFill>
                    <a:schemeClr val="tx2"/>
                  </a:solidFill>
                  <a:sym typeface="Symbol" pitchFamily="18" charset="2"/>
                </a:endParaRPr>
              </a:p>
              <a:p>
                <a:pPr algn="ctr" eaLnBrk="1" hangingPunct="1">
                  <a:buClr>
                    <a:srgbClr val="FF3300"/>
                  </a:buClr>
                  <a:buFont typeface="Wingdings" pitchFamily="2" charset="2"/>
                  <a:buNone/>
                </a:pPr>
                <a:endParaRPr lang="en-US" altLang="it-IT" b="1" dirty="0">
                  <a:solidFill>
                    <a:schemeClr val="tx2"/>
                  </a:solidFill>
                  <a:sym typeface="Symbol" pitchFamily="18" charset="2"/>
                </a:endParaRPr>
              </a:p>
              <a:p>
                <a:pPr algn="ctr" eaLnBrk="1" hangingPunct="1">
                  <a:buClr>
                    <a:srgbClr val="FF3300"/>
                  </a:buClr>
                  <a:buFont typeface="Wingdings" pitchFamily="2" charset="2"/>
                  <a:buNone/>
                </a:pPr>
                <a:r>
                  <a:rPr lang="en-US" altLang="it-IT" dirty="0" err="1">
                    <a:solidFill>
                      <a:schemeClr val="tx2"/>
                    </a:solidFill>
                    <a:sym typeface="Symbol" pitchFamily="18" charset="2"/>
                  </a:rPr>
                  <a:t>Mentre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 per </a:t>
                </a:r>
                <a:r>
                  <a:rPr lang="en-US" altLang="it-IT" dirty="0" err="1">
                    <a:solidFill>
                      <a:schemeClr val="tx2"/>
                    </a:solidFill>
                    <a:sym typeface="Symbol" pitchFamily="18" charset="2"/>
                  </a:rPr>
                  <a:t>una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 </a:t>
                </a:r>
                <a:r>
                  <a:rPr lang="en-US" altLang="it-IT" dirty="0" err="1">
                    <a:sym typeface="Symbol" pitchFamily="18" charset="2"/>
                  </a:rPr>
                  <a:t>malattia</a:t>
                </a:r>
                <a:r>
                  <a:rPr lang="en-US" altLang="it-IT" dirty="0">
                    <a:solidFill>
                      <a:srgbClr val="FF0000"/>
                    </a:solidFill>
                    <a:sym typeface="Symbol" pitchFamily="18" charset="2"/>
                  </a:rPr>
                  <a:t> </a:t>
                </a:r>
                <a:r>
                  <a:rPr lang="en-US" altLang="it-IT" dirty="0" err="1">
                    <a:solidFill>
                      <a:srgbClr val="FF0000"/>
                    </a:solidFill>
                    <a:sym typeface="Symbol" pitchFamily="18" charset="2"/>
                  </a:rPr>
                  <a:t>autosomica</a:t>
                </a:r>
                <a:r>
                  <a:rPr lang="en-US" altLang="it-IT" dirty="0">
                    <a:solidFill>
                      <a:srgbClr val="FF0000"/>
                    </a:solidFill>
                    <a:sym typeface="Symbol" pitchFamily="18" charset="2"/>
                  </a:rPr>
                  <a:t> </a:t>
                </a:r>
                <a:r>
                  <a:rPr lang="en-US" altLang="it-IT" dirty="0" err="1">
                    <a:solidFill>
                      <a:srgbClr val="FF0000"/>
                    </a:solidFill>
                    <a:sym typeface="Symbol" pitchFamily="18" charset="2"/>
                  </a:rPr>
                  <a:t>dominante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 </a:t>
                </a:r>
                <a:r>
                  <a:rPr lang="en-US" altLang="it-IT" dirty="0" err="1">
                    <a:solidFill>
                      <a:schemeClr val="tx2"/>
                    </a:solidFill>
                    <a:sym typeface="Symbol" pitchFamily="18" charset="2"/>
                  </a:rPr>
                  <a:t>si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 </a:t>
                </a:r>
                <a:r>
                  <a:rPr lang="en-US" altLang="it-IT" dirty="0" err="1">
                    <a:solidFill>
                      <a:schemeClr val="tx2"/>
                    </a:solidFill>
                    <a:sym typeface="Symbol" pitchFamily="18" charset="2"/>
                  </a:rPr>
                  <a:t>avrà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:</a:t>
                </a:r>
                <a:endParaRPr lang="en-US" altLang="it-IT" dirty="0">
                  <a:solidFill>
                    <a:schemeClr val="tx2"/>
                  </a:solidFill>
                </a:endParaRPr>
              </a:p>
              <a:p>
                <a:pPr algn="ctr" eaLnBrk="1" hangingPunct="1"/>
                <a:endParaRPr lang="en-US" altLang="it-IT" dirty="0">
                  <a:solidFill>
                    <a:schemeClr val="tx2"/>
                  </a:solidFill>
                </a:endParaRPr>
              </a:p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it-IT" sz="28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altLang="it-IT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it-IT" altLang="it-IT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altLang="it-IT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altLang="it-IT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it-IT" altLang="it-IT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altLang="it-IT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88" y="1881718"/>
                <a:ext cx="8305800" cy="4151393"/>
              </a:xfrm>
              <a:prstGeom prst="rect">
                <a:avLst/>
              </a:prstGeom>
              <a:blipFill>
                <a:blip r:embed="rId2"/>
                <a:stretch>
                  <a:fillRect t="-881" r="-29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3353088"/>
            <a:ext cx="2445161" cy="133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251520" y="6514758"/>
            <a:ext cx="87316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Clr>
                <a:srgbClr val="FF3300"/>
              </a:buClr>
              <a:buFont typeface="Wingdings" pitchFamily="2" charset="2"/>
              <a:buNone/>
            </a:pPr>
            <a:r>
              <a:rPr lang="en-US" altLang="it-IT" sz="1200" i="1" dirty="0" err="1">
                <a:solidFill>
                  <a:schemeClr val="tx2"/>
                </a:solidFill>
                <a:sym typeface="Symbol" pitchFamily="18" charset="2"/>
              </a:rPr>
              <a:t>Dimostrazione</a:t>
            </a:r>
            <a:r>
              <a:rPr lang="en-US" altLang="it-IT" sz="1200" i="1" dirty="0">
                <a:solidFill>
                  <a:schemeClr val="tx2"/>
                </a:solidFill>
                <a:sym typeface="Symbol" pitchFamily="18" charset="2"/>
              </a:rPr>
              <a:t> non </a:t>
            </a:r>
            <a:r>
              <a:rPr lang="en-US" altLang="it-IT" sz="1200" i="1" dirty="0" err="1">
                <a:solidFill>
                  <a:schemeClr val="tx2"/>
                </a:solidFill>
                <a:sym typeface="Symbol" pitchFamily="18" charset="2"/>
              </a:rPr>
              <a:t>richiesta</a:t>
            </a:r>
            <a:r>
              <a:rPr lang="en-US" altLang="it-IT" sz="1200" i="1" dirty="0">
                <a:solidFill>
                  <a:schemeClr val="tx2"/>
                </a:solidFill>
                <a:sym typeface="Symbol" pitchFamily="18" charset="2"/>
              </a:rPr>
              <a:t> per </a:t>
            </a:r>
            <a:r>
              <a:rPr lang="en-US" altLang="it-IT" sz="1200" i="1" dirty="0" err="1">
                <a:solidFill>
                  <a:schemeClr val="tx2"/>
                </a:solidFill>
                <a:sym typeface="Symbol" pitchFamily="18" charset="2"/>
              </a:rPr>
              <a:t>esame</a:t>
            </a:r>
            <a:r>
              <a:rPr lang="en-US" altLang="it-IT" sz="1200" i="1" dirty="0">
                <a:solidFill>
                  <a:schemeClr val="tx2"/>
                </a:solidFill>
                <a:sym typeface="Symbol" pitchFamily="18" charset="2"/>
              </a:rPr>
              <a:t> di </a:t>
            </a:r>
            <a:r>
              <a:rPr lang="en-US" altLang="it-IT" sz="1200" i="1" dirty="0" err="1">
                <a:solidFill>
                  <a:schemeClr val="tx2"/>
                </a:solidFill>
                <a:sym typeface="Symbol" pitchFamily="18" charset="2"/>
              </a:rPr>
              <a:t>Genetica</a:t>
            </a:r>
            <a:r>
              <a:rPr lang="en-US" altLang="it-IT" sz="1200" i="1" dirty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en-US" altLang="it-IT" sz="1200" i="1" dirty="0" err="1">
                <a:solidFill>
                  <a:schemeClr val="tx2"/>
                </a:solidFill>
                <a:sym typeface="Symbol" pitchFamily="18" charset="2"/>
              </a:rPr>
              <a:t>umana</a:t>
            </a:r>
            <a:r>
              <a:rPr lang="en-US" altLang="it-IT" sz="1200" i="1" dirty="0">
                <a:solidFill>
                  <a:schemeClr val="tx2"/>
                </a:solidFill>
                <a:sym typeface="Symbol" pitchFamily="18" charset="2"/>
              </a:rPr>
              <a:t>.</a:t>
            </a:r>
            <a:endParaRPr lang="en-US" altLang="it-IT" sz="12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60596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573" y="980728"/>
            <a:ext cx="8915400" cy="46783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it-IT" sz="2400" i="1" dirty="0" err="1"/>
              <a:t>L’elevata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frequenza</a:t>
            </a:r>
            <a:r>
              <a:rPr lang="en-US" altLang="it-IT" sz="2400" i="1" dirty="0"/>
              <a:t> di </a:t>
            </a:r>
            <a:r>
              <a:rPr lang="en-US" altLang="it-IT" sz="2400" i="1" dirty="0" err="1"/>
              <a:t>alcuni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alleli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dannosi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nelle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popolazioni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può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essere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determinata</a:t>
            </a:r>
            <a:r>
              <a:rPr lang="en-US" altLang="it-IT" sz="2400" i="1" dirty="0"/>
              <a:t> da </a:t>
            </a:r>
            <a:r>
              <a:rPr lang="en-US" altLang="it-IT" sz="2400" i="1" dirty="0" err="1"/>
              <a:t>equilibrio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tra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mutazione</a:t>
            </a:r>
            <a:r>
              <a:rPr lang="en-US" altLang="it-IT" sz="2400" i="1" dirty="0"/>
              <a:t> e </a:t>
            </a:r>
            <a:r>
              <a:rPr lang="en-US" altLang="it-IT" sz="2400" i="1" dirty="0" err="1"/>
              <a:t>selezione</a:t>
            </a:r>
            <a:r>
              <a:rPr lang="en-US" altLang="it-IT" sz="2400" i="1" dirty="0"/>
              <a:t>?</a:t>
            </a:r>
          </a:p>
          <a:p>
            <a:pPr marL="0" indent="0" eaLnBrk="1" hangingPunct="1">
              <a:buNone/>
            </a:pPr>
            <a:endParaRPr lang="en-US" altLang="it-IT" sz="2400" i="1" dirty="0"/>
          </a:p>
          <a:p>
            <a:pPr marL="0" indent="0" eaLnBrk="1" hangingPunct="1">
              <a:buNone/>
            </a:pPr>
            <a:r>
              <a:rPr lang="en-US" altLang="it-IT" sz="2400" i="1" dirty="0"/>
              <a:t>SI, </a:t>
            </a:r>
            <a:r>
              <a:rPr lang="en-US" altLang="it-IT" sz="2400" i="1" dirty="0" err="1"/>
              <a:t>può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accadere</a:t>
            </a:r>
            <a:r>
              <a:rPr lang="en-US" altLang="it-IT" sz="2400" i="1" dirty="0"/>
              <a:t>, ma non </a:t>
            </a:r>
            <a:r>
              <a:rPr lang="en-US" altLang="it-IT" sz="2400" i="1" dirty="0" err="1"/>
              <a:t>sempre</a:t>
            </a:r>
            <a:r>
              <a:rPr lang="en-US" altLang="it-IT" sz="2400" i="1" dirty="0"/>
              <a:t> è </a:t>
            </a:r>
            <a:r>
              <a:rPr lang="en-US" altLang="it-IT" sz="2400" i="1" dirty="0" err="1"/>
              <a:t>una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spiegazione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adeguata</a:t>
            </a:r>
            <a:endParaRPr lang="en-US" altLang="it-IT" sz="2400" i="1" dirty="0"/>
          </a:p>
          <a:p>
            <a:pPr marL="0" indent="0" eaLnBrk="1" hangingPunct="1">
              <a:buNone/>
            </a:pPr>
            <a:endParaRPr lang="en-US" altLang="it-IT" sz="2400" i="1" dirty="0"/>
          </a:p>
          <a:p>
            <a:pPr marL="0" indent="0" eaLnBrk="1" hangingPunct="1">
              <a:buNone/>
            </a:pPr>
            <a:r>
              <a:rPr lang="en-US" altLang="it-IT" sz="2400" i="1" dirty="0" err="1"/>
              <a:t>Consideriamo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il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caso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della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fibrosi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cistica</a:t>
            </a:r>
            <a:r>
              <a:rPr lang="en-US" altLang="it-IT" sz="2400" i="1" dirty="0"/>
              <a:t>, </a:t>
            </a:r>
            <a:r>
              <a:rPr lang="en-US" altLang="it-IT" sz="2400" i="1" dirty="0" err="1"/>
              <a:t>una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malattia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autosomica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recessiva</a:t>
            </a:r>
            <a:r>
              <a:rPr lang="en-US" altLang="it-IT" sz="2400" i="1" dirty="0"/>
              <a:t> molto </a:t>
            </a:r>
            <a:r>
              <a:rPr lang="en-US" altLang="it-IT" sz="2400" i="1" dirty="0" err="1"/>
              <a:t>diffusa</a:t>
            </a:r>
            <a:r>
              <a:rPr lang="en-US" altLang="it-IT" sz="2400" i="1" dirty="0"/>
              <a:t>:  è </a:t>
            </a:r>
            <a:r>
              <a:rPr lang="en-US" altLang="it-IT" sz="2400" i="1" dirty="0" err="1"/>
              <a:t>stato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ipotizzato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che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l’equilibrio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mutazione-selezione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potesse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spiegare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l’alta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incidenza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della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malattia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nelle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popolazioni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Europee</a:t>
            </a:r>
            <a:endParaRPr lang="en-US" altLang="it-IT" sz="2400" i="1" dirty="0"/>
          </a:p>
          <a:p>
            <a:pPr eaLnBrk="1" hangingPunct="1"/>
            <a:endParaRPr lang="en-US" altLang="it-IT" sz="2400" i="1" dirty="0"/>
          </a:p>
        </p:txBody>
      </p:sp>
      <p:sp>
        <p:nvSpPr>
          <p:cNvPr id="2" name="Rettangolo 1"/>
          <p:cNvSpPr/>
          <p:nvPr/>
        </p:nvSpPr>
        <p:spPr>
          <a:xfrm>
            <a:off x="2771800" y="260648"/>
            <a:ext cx="3230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it-IT" b="1" dirty="0" err="1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Equilibrio</a:t>
            </a:r>
            <a:r>
              <a:rPr lang="en-US" altLang="it-IT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it-IT" b="1" dirty="0" err="1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mutazione-selezione</a:t>
            </a:r>
            <a:endParaRPr lang="en-US" altLang="it-IT" b="1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511807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338" name="Rectangle 5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107504" y="274638"/>
                <a:ext cx="9036496" cy="1143000"/>
              </a:xfrm>
            </p:spPr>
            <p:txBody>
              <a:bodyPr/>
              <a:lstStyle/>
              <a:p>
                <a:pPr algn="l"/>
                <a:r>
                  <a:rPr lang="en-US" altLang="it-IT" sz="1600" i="1" dirty="0"/>
                  <a:t>La </a:t>
                </a:r>
                <a:r>
                  <a:rPr lang="en-US" altLang="it-IT" sz="1600" i="1" dirty="0" err="1"/>
                  <a:t>frequenza</a:t>
                </a:r>
                <a:r>
                  <a:rPr lang="en-US" altLang="it-IT" sz="1600" i="1" dirty="0"/>
                  <a:t> </a:t>
                </a:r>
                <a:r>
                  <a:rPr lang="en-US" altLang="it-IT" sz="1600" i="1" dirty="0" err="1"/>
                  <a:t>degli</a:t>
                </a:r>
                <a:r>
                  <a:rPr lang="en-US" altLang="it-IT" sz="1600" i="1" dirty="0"/>
                  <a:t> </a:t>
                </a:r>
                <a:r>
                  <a:rPr lang="en-US" altLang="it-IT" sz="1600" i="1" dirty="0" err="1"/>
                  <a:t>alleli</a:t>
                </a:r>
                <a:r>
                  <a:rPr lang="en-US" altLang="it-IT" sz="1600" i="1" dirty="0"/>
                  <a:t> (</a:t>
                </a:r>
                <a:r>
                  <a:rPr lang="en-US" altLang="it-IT" sz="1600" i="1" dirty="0" err="1"/>
                  <a:t>tutti</a:t>
                </a:r>
                <a:r>
                  <a:rPr lang="en-US" altLang="it-IT" sz="1600" i="1" dirty="0"/>
                  <a:t> I </a:t>
                </a:r>
                <a:r>
                  <a:rPr lang="en-US" altLang="it-IT" sz="1600" i="1" dirty="0" err="1"/>
                  <a:t>possibili</a:t>
                </a:r>
                <a:r>
                  <a:rPr lang="en-US" altLang="it-IT" sz="1600" i="1" dirty="0"/>
                  <a:t> </a:t>
                </a:r>
                <a:r>
                  <a:rPr lang="en-US" altLang="it-IT" sz="1600" i="1" dirty="0" err="1"/>
                  <a:t>alleli</a:t>
                </a:r>
                <a:r>
                  <a:rPr lang="en-US" altLang="it-IT" sz="1600" i="1" dirty="0"/>
                  <a:t>) </a:t>
                </a:r>
                <a:r>
                  <a:rPr lang="en-US" altLang="it-IT" sz="1600" i="1" dirty="0" err="1"/>
                  <a:t>che</a:t>
                </a:r>
                <a:r>
                  <a:rPr lang="en-US" altLang="it-IT" sz="1600" i="1" dirty="0"/>
                  <a:t> </a:t>
                </a:r>
                <a:r>
                  <a:rPr lang="en-US" altLang="it-IT" sz="1600" i="1" dirty="0" err="1"/>
                  <a:t>causano</a:t>
                </a:r>
                <a:r>
                  <a:rPr lang="en-US" altLang="it-IT" sz="1600" i="1" dirty="0"/>
                  <a:t> la </a:t>
                </a:r>
                <a:r>
                  <a:rPr lang="en-US" altLang="it-IT" sz="1600" i="1" dirty="0" err="1"/>
                  <a:t>malattia</a:t>
                </a:r>
                <a:r>
                  <a:rPr lang="en-US" altLang="it-IT" sz="1600" i="1" dirty="0"/>
                  <a:t> in Europa è </a:t>
                </a:r>
                <a:r>
                  <a:rPr lang="en-US" altLang="it-IT" sz="1600" i="1" dirty="0" err="1"/>
                  <a:t>pari</a:t>
                </a:r>
                <a:r>
                  <a:rPr lang="en-US" altLang="it-IT" sz="1600" i="1" dirty="0"/>
                  <a:t> al  2%</a:t>
                </a:r>
                <a:br>
                  <a:rPr lang="en-US" altLang="it-IT" sz="1600" i="1" dirty="0"/>
                </a:br>
                <a:r>
                  <a:rPr lang="en-US" altLang="it-IT" sz="1600" dirty="0"/>
                  <a:t>La fibrosis </a:t>
                </a:r>
                <a:r>
                  <a:rPr lang="en-US" altLang="it-IT" sz="1600" dirty="0" err="1"/>
                  <a:t>cistica</a:t>
                </a:r>
                <a:r>
                  <a:rPr lang="en-US" altLang="it-IT" sz="1600" dirty="0"/>
                  <a:t> è </a:t>
                </a:r>
                <a:r>
                  <a:rPr lang="en-US" altLang="it-IT" sz="1600" dirty="0" err="1"/>
                  <a:t>una</a:t>
                </a:r>
                <a:r>
                  <a:rPr lang="en-US" altLang="it-IT" sz="1600" dirty="0"/>
                  <a:t> </a:t>
                </a:r>
                <a:r>
                  <a:rPr lang="en-US" altLang="it-IT" sz="1600" dirty="0" err="1"/>
                  <a:t>malattia</a:t>
                </a:r>
                <a:r>
                  <a:rPr lang="en-US" altLang="it-IT" sz="1600" dirty="0"/>
                  <a:t> </a:t>
                </a:r>
                <a:r>
                  <a:rPr lang="en-US" altLang="it-IT" sz="1600" dirty="0" err="1"/>
                  <a:t>generalmente</a:t>
                </a:r>
                <a:r>
                  <a:rPr lang="en-US" altLang="it-IT" sz="1600" dirty="0"/>
                  <a:t> </a:t>
                </a:r>
                <a:r>
                  <a:rPr lang="en-US" altLang="it-IT" sz="1600" dirty="0" err="1"/>
                  <a:t>letale</a:t>
                </a:r>
                <a:r>
                  <a:rPr lang="en-US" altLang="it-IT" sz="1600" dirty="0"/>
                  <a:t> in </a:t>
                </a:r>
                <a:r>
                  <a:rPr lang="en-US" altLang="it-IT" sz="1600" dirty="0" err="1"/>
                  <a:t>età</a:t>
                </a:r>
                <a:r>
                  <a:rPr lang="en-US" altLang="it-IT" sz="1600" dirty="0"/>
                  <a:t> </a:t>
                </a:r>
                <a:r>
                  <a:rPr lang="en-US" altLang="it-IT" sz="1600" dirty="0" err="1"/>
                  <a:t>preriproduttiva</a:t>
                </a:r>
                <a:r>
                  <a:rPr lang="en-US" altLang="it-IT" sz="1600" dirty="0"/>
                  <a:t> (salvo </a:t>
                </a:r>
                <a:r>
                  <a:rPr lang="en-US" altLang="it-IT" sz="1600" dirty="0" err="1"/>
                  <a:t>terapie</a:t>
                </a:r>
                <a:r>
                  <a:rPr lang="en-US" altLang="it-IT" sz="1600" dirty="0"/>
                  <a:t> </a:t>
                </a:r>
                <a:r>
                  <a:rPr lang="en-US" altLang="it-IT" sz="1600" dirty="0" err="1"/>
                  <a:t>sviluppate</a:t>
                </a:r>
                <a:r>
                  <a:rPr lang="en-US" altLang="it-IT" sz="1600" dirty="0"/>
                  <a:t> </a:t>
                </a:r>
                <a:r>
                  <a:rPr lang="en-US" altLang="it-IT" sz="1600" dirty="0" err="1"/>
                  <a:t>negli</a:t>
                </a:r>
                <a:r>
                  <a:rPr lang="en-US" altLang="it-IT" sz="1600" dirty="0"/>
                  <a:t> </a:t>
                </a:r>
                <a:r>
                  <a:rPr lang="en-US" altLang="it-IT" sz="1600" dirty="0" err="1"/>
                  <a:t>ultimi</a:t>
                </a:r>
                <a:r>
                  <a:rPr lang="en-US" altLang="it-IT" sz="1600" dirty="0"/>
                  <a:t> </a:t>
                </a:r>
                <a:r>
                  <a:rPr lang="en-US" altLang="it-IT" sz="1600" dirty="0" err="1"/>
                  <a:t>decenni</a:t>
                </a:r>
                <a:r>
                  <a:rPr lang="en-US" altLang="it-IT" sz="1600" dirty="0"/>
                  <a:t>) </a:t>
                </a:r>
                <a:r>
                  <a:rPr lang="en-US" altLang="it-IT" sz="1600" dirty="0" err="1"/>
                  <a:t>quindi</a:t>
                </a:r>
                <a:r>
                  <a:rPr lang="en-US" altLang="it-IT" sz="1600" dirty="0"/>
                  <a:t> </a:t>
                </a:r>
                <a:r>
                  <a:rPr lang="en-US" altLang="it-IT" sz="1600" dirty="0" err="1"/>
                  <a:t>possiamo</a:t>
                </a:r>
                <a:r>
                  <a:rPr lang="en-US" altLang="it-IT" sz="1600" dirty="0"/>
                  <a:t> </a:t>
                </a:r>
                <a:r>
                  <a:rPr lang="en-US" altLang="it-IT" sz="1600" dirty="0" err="1"/>
                  <a:t>considerare</a:t>
                </a:r>
                <a:r>
                  <a:rPr lang="en-US" altLang="it-IT" sz="1600" dirty="0"/>
                  <a:t> </a:t>
                </a:r>
                <a:r>
                  <a:rPr lang="en-US" altLang="it-IT" sz="1600" dirty="0" err="1"/>
                  <a:t>il</a:t>
                </a:r>
                <a:r>
                  <a:rPr lang="en-US" altLang="it-IT" sz="1600" dirty="0"/>
                  <a:t> </a:t>
                </a:r>
                <a:r>
                  <a:rPr lang="en-US" altLang="it-IT" sz="1600" b="1" dirty="0" err="1"/>
                  <a:t>coefficiente</a:t>
                </a:r>
                <a:r>
                  <a:rPr lang="en-US" altLang="it-IT" sz="1600" b="1" dirty="0"/>
                  <a:t> di </a:t>
                </a:r>
                <a:r>
                  <a:rPr lang="en-US" altLang="it-IT" sz="1600" b="1" dirty="0" err="1"/>
                  <a:t>selezione</a:t>
                </a:r>
                <a:r>
                  <a:rPr lang="en-US" altLang="it-IT" sz="1600" b="1" dirty="0"/>
                  <a:t> </a:t>
                </a:r>
                <a14:m>
                  <m:oMath xmlns:m="http://schemas.openxmlformats.org/officeDocument/2006/math">
                    <m:r>
                      <a:rPr lang="it-IT" altLang="it-IT" sz="1600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it-IT" altLang="it-IT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it-IT" altLang="it-IT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br>
                  <a:rPr lang="it-IT" altLang="it-IT" sz="1600" b="1" dirty="0">
                    <a:ea typeface="Cambria Math" panose="02040503050406030204" pitchFamily="18" charset="0"/>
                  </a:rPr>
                </a:br>
                <a:br>
                  <a:rPr lang="it-IT" altLang="it-IT" sz="1600" b="1" dirty="0">
                    <a:ea typeface="Cambria Math" panose="02040503050406030204" pitchFamily="18" charset="0"/>
                  </a:rPr>
                </a:br>
                <a:r>
                  <a:rPr lang="it-IT" altLang="it-IT" sz="1600" b="1" dirty="0">
                    <a:ea typeface="Cambria Math" panose="02040503050406030204" pitchFamily="18" charset="0"/>
                  </a:rPr>
                  <a:t>All’equilibrio mutazione-selezione avremmo</a:t>
                </a:r>
                <a:r>
                  <a:rPr lang="en-US" altLang="it-IT" sz="1600" b="1" dirty="0"/>
                  <a:t> </a:t>
                </a:r>
              </a:p>
            </p:txBody>
          </p:sp>
        </mc:Choice>
        <mc:Fallback xmlns="">
          <p:sp>
            <p:nvSpPr>
              <p:cNvPr id="14338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04" y="274638"/>
                <a:ext cx="9036496" cy="1143000"/>
              </a:xfrm>
              <a:blipFill>
                <a:blip r:embed="rId3"/>
                <a:stretch>
                  <a:fillRect l="-405" t="-9043" b="-138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339" name="Object 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51724606"/>
              </p:ext>
            </p:extLst>
          </p:nvPr>
        </p:nvGraphicFramePr>
        <p:xfrm>
          <a:off x="609600" y="2095872"/>
          <a:ext cx="1607344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20474" imgH="444307" progId="Equation.3">
                  <p:embed/>
                </p:oleObj>
              </mc:Choice>
              <mc:Fallback>
                <p:oleObj name="Equation" r:id="rId4" imgW="520474" imgH="444307" progId="Equation.3">
                  <p:embed/>
                  <p:pic>
                    <p:nvPicPr>
                      <p:cNvPr id="0" name="Picture 2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095872"/>
                        <a:ext cx="1607344" cy="13716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Text Box 11"/>
          <p:cNvSpPr txBox="1">
            <a:spLocks noChangeArrowheads="1"/>
          </p:cNvSpPr>
          <p:nvPr/>
        </p:nvSpPr>
        <p:spPr bwMode="auto">
          <a:xfrm>
            <a:off x="2362200" y="2553072"/>
            <a:ext cx="28680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t-IT" sz="2400" i="1" dirty="0" err="1"/>
              <a:t>Dati</a:t>
            </a:r>
            <a:r>
              <a:rPr lang="en-US" altLang="it-IT" sz="2400" i="1" dirty="0"/>
              <a:t>: q = 0.02, s = 1</a:t>
            </a:r>
          </a:p>
        </p:txBody>
      </p:sp>
      <p:graphicFrame>
        <p:nvGraphicFramePr>
          <p:cNvPr id="14341" name="Object 1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83683126"/>
              </p:ext>
            </p:extLst>
          </p:nvPr>
        </p:nvGraphicFramePr>
        <p:xfrm>
          <a:off x="5867400" y="2019672"/>
          <a:ext cx="1292264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23586" imgH="1066337" progId="Equation.3">
                  <p:embed/>
                </p:oleObj>
              </mc:Choice>
              <mc:Fallback>
                <p:oleObj name="Equation" r:id="rId6" imgW="723586" imgH="1066337" progId="Equation.3">
                  <p:embed/>
                  <p:pic>
                    <p:nvPicPr>
                      <p:cNvPr id="0" name="Picture 2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019672"/>
                        <a:ext cx="1292264" cy="19050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528" y="4150744"/>
            <a:ext cx="8229600" cy="270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it-IT" sz="2000" kern="0" dirty="0" err="1"/>
              <a:t>Questo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tasso</a:t>
            </a:r>
            <a:r>
              <a:rPr lang="en-US" altLang="it-IT" sz="2000" kern="0" dirty="0"/>
              <a:t> di </a:t>
            </a:r>
            <a:r>
              <a:rPr lang="en-US" altLang="it-IT" sz="2000" kern="0" dirty="0" err="1"/>
              <a:t>mutazione</a:t>
            </a:r>
            <a:r>
              <a:rPr lang="en-US" altLang="it-IT" sz="2000" kern="0" dirty="0"/>
              <a:t> (4 x 10</a:t>
            </a:r>
            <a:r>
              <a:rPr lang="en-US" altLang="it-IT" sz="2000" kern="0" baseline="30000" dirty="0"/>
              <a:t>-4</a:t>
            </a:r>
            <a:r>
              <a:rPr lang="en-US" altLang="it-IT" sz="2000" kern="0" dirty="0"/>
              <a:t>) è molto </a:t>
            </a:r>
            <a:r>
              <a:rPr lang="en-US" altLang="it-IT" sz="2000" kern="0" dirty="0" err="1"/>
              <a:t>più</a:t>
            </a:r>
            <a:r>
              <a:rPr lang="en-US" altLang="it-IT" sz="2000" kern="0" dirty="0"/>
              <a:t> alto di </a:t>
            </a:r>
            <a:r>
              <a:rPr lang="en-US" altLang="it-IT" sz="2000" kern="0" dirty="0" err="1"/>
              <a:t>quello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stimato</a:t>
            </a:r>
            <a:r>
              <a:rPr lang="en-US" altLang="it-IT" sz="2000" kern="0" dirty="0"/>
              <a:t> per </a:t>
            </a:r>
            <a:r>
              <a:rPr lang="en-US" altLang="it-IT" sz="2000" kern="0" dirty="0" err="1"/>
              <a:t>il</a:t>
            </a:r>
            <a:r>
              <a:rPr lang="en-US" altLang="it-IT" sz="2000" kern="0" dirty="0"/>
              <a:t> gene </a:t>
            </a:r>
            <a:r>
              <a:rPr lang="en-US" altLang="it-IT" sz="2000" kern="0" dirty="0" err="1"/>
              <a:t>della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fibrosi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cistica</a:t>
            </a:r>
            <a:r>
              <a:rPr lang="en-US" altLang="it-IT" sz="2000" kern="0" dirty="0"/>
              <a:t>: Wirth et al. (1997) </a:t>
            </a:r>
            <a:r>
              <a:rPr lang="en-US" altLang="it-IT" sz="2000" kern="0" dirty="0" err="1"/>
              <a:t>hanno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calcolato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che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il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tasso</a:t>
            </a:r>
            <a:r>
              <a:rPr lang="en-US" altLang="it-IT" sz="2000" kern="0" dirty="0"/>
              <a:t> di </a:t>
            </a:r>
            <a:r>
              <a:rPr lang="en-US" altLang="it-IT" sz="2000" kern="0" dirty="0" err="1"/>
              <a:t>mutazione</a:t>
            </a:r>
            <a:r>
              <a:rPr lang="en-US" altLang="it-IT" sz="2000" kern="0" dirty="0"/>
              <a:t> per </a:t>
            </a:r>
            <a:r>
              <a:rPr lang="en-US" altLang="it-IT" sz="2000" kern="0" dirty="0" err="1"/>
              <a:t>alleli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che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causano</a:t>
            </a:r>
            <a:r>
              <a:rPr lang="en-US" altLang="it-IT" sz="2000" kern="0" dirty="0"/>
              <a:t> la </a:t>
            </a:r>
            <a:r>
              <a:rPr lang="en-US" altLang="it-IT" sz="2000" kern="0" dirty="0" err="1"/>
              <a:t>malattia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sia</a:t>
            </a:r>
            <a:r>
              <a:rPr lang="en-US" altLang="it-IT" sz="2000" kern="0" dirty="0"/>
              <a:t> molto </a:t>
            </a:r>
            <a:r>
              <a:rPr lang="en-US" altLang="it-IT" sz="2000" kern="0" dirty="0" err="1"/>
              <a:t>più</a:t>
            </a:r>
            <a:r>
              <a:rPr lang="en-US" altLang="it-IT" sz="2000" kern="0" dirty="0"/>
              <a:t> basso e </a:t>
            </a:r>
            <a:r>
              <a:rPr lang="en-US" altLang="it-IT" sz="2000" kern="0" dirty="0" err="1"/>
              <a:t>pari</a:t>
            </a:r>
            <a:r>
              <a:rPr lang="en-US" altLang="it-IT" sz="2000" kern="0" dirty="0"/>
              <a:t> a circa 6.7x10</a:t>
            </a:r>
            <a:r>
              <a:rPr lang="en-US" altLang="it-IT" sz="2000" kern="0" baseline="30000" dirty="0"/>
              <a:t>-7</a:t>
            </a:r>
            <a:r>
              <a:rPr lang="en-US" altLang="it-IT" sz="2000" kern="0" dirty="0"/>
              <a:t>. </a:t>
            </a:r>
            <a:r>
              <a:rPr lang="en-US" altLang="it-IT" sz="2000" kern="0" dirty="0" err="1"/>
              <a:t>L’ipotesi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equilibrio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mutazione-selezione</a:t>
            </a:r>
            <a:r>
              <a:rPr lang="en-US" altLang="it-IT" sz="2000" kern="0" dirty="0"/>
              <a:t>  per </a:t>
            </a:r>
            <a:r>
              <a:rPr lang="en-US" altLang="it-IT" sz="2000" kern="0" dirty="0" err="1"/>
              <a:t>spiegare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l’elevata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incidenza</a:t>
            </a:r>
            <a:r>
              <a:rPr lang="en-US" altLang="it-IT" sz="2000" kern="0" dirty="0"/>
              <a:t> di </a:t>
            </a:r>
            <a:r>
              <a:rPr lang="en-US" altLang="it-IT" sz="2000" kern="0" dirty="0" err="1"/>
              <a:t>questa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malattia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va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quindi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rigettata</a:t>
            </a:r>
            <a:r>
              <a:rPr lang="en-US" altLang="it-IT" sz="2000" kern="0" dirty="0"/>
              <a:t>.</a:t>
            </a:r>
          </a:p>
          <a:p>
            <a:pPr marL="0" indent="0" eaLnBrk="1" hangingPunct="1">
              <a:buNone/>
            </a:pPr>
            <a:endParaRPr lang="en-US" altLang="it-IT" sz="2000" kern="0" dirty="0"/>
          </a:p>
          <a:p>
            <a:pPr marL="0" indent="0" eaLnBrk="1" hangingPunct="1">
              <a:buNone/>
            </a:pPr>
            <a:r>
              <a:rPr lang="en-US" altLang="it-IT" sz="2000" kern="0" dirty="0" err="1"/>
              <a:t>Potrebbero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esserci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altri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fattori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che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mantengono</a:t>
            </a:r>
            <a:r>
              <a:rPr lang="en-US" altLang="it-IT" sz="2000" kern="0" dirty="0"/>
              <a:t> la </a:t>
            </a:r>
            <a:r>
              <a:rPr lang="en-US" altLang="it-IT" sz="2000" kern="0" dirty="0" err="1"/>
              <a:t>variabilità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nelle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popolazioni</a:t>
            </a:r>
            <a:r>
              <a:rPr lang="en-US" altLang="it-IT" sz="2000" kern="0" dirty="0"/>
              <a:t>?</a:t>
            </a:r>
          </a:p>
        </p:txBody>
      </p:sp>
      <p:sp>
        <p:nvSpPr>
          <p:cNvPr id="2" name="Ovale 1"/>
          <p:cNvSpPr/>
          <p:nvPr/>
        </p:nvSpPr>
        <p:spPr>
          <a:xfrm>
            <a:off x="5486400" y="3467472"/>
            <a:ext cx="2209800" cy="609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545804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350520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29705" y="4114800"/>
            <a:ext cx="86106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t-IT" sz="2000" i="1" dirty="0" err="1"/>
              <a:t>Alcuni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studi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hanno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suggerito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che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l’elevate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frequenza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degli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alleli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mutati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sia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mantenuta</a:t>
            </a:r>
            <a:r>
              <a:rPr lang="en-US" altLang="it-IT" sz="2000" i="1" dirty="0"/>
              <a:t> per </a:t>
            </a:r>
            <a:r>
              <a:rPr lang="en-US" altLang="it-IT" sz="2000" i="1" dirty="0" err="1"/>
              <a:t>vantaggio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dell’eterozigote</a:t>
            </a:r>
            <a:r>
              <a:rPr lang="en-US" altLang="it-IT" sz="2000" i="1" dirty="0"/>
              <a:t>, in </a:t>
            </a:r>
            <a:r>
              <a:rPr lang="en-US" altLang="it-IT" sz="2000" i="1" dirty="0" err="1"/>
              <a:t>quanto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gli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eterozigoti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sarebbero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maggiormente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protetti</a:t>
            </a:r>
            <a:r>
              <a:rPr lang="en-US" altLang="it-IT" sz="2000" i="1" dirty="0"/>
              <a:t> da </a:t>
            </a:r>
            <a:r>
              <a:rPr lang="en-US" altLang="it-IT" sz="2000" i="1" dirty="0" err="1"/>
              <a:t>infezioni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batteriche</a:t>
            </a:r>
            <a:r>
              <a:rPr lang="en-US" altLang="it-IT" sz="2000" i="1" dirty="0"/>
              <a:t> (Salmonella </a:t>
            </a:r>
            <a:r>
              <a:rPr lang="en-US" altLang="it-IT" sz="2000" i="1" dirty="0" err="1"/>
              <a:t>nell’esempio</a:t>
            </a:r>
            <a:r>
              <a:rPr lang="en-US" altLang="it-IT" sz="2000" i="1" dirty="0"/>
              <a:t>, </a:t>
            </a:r>
            <a:r>
              <a:rPr lang="en-US" altLang="it-IT" sz="2000" i="1" dirty="0" err="1"/>
              <a:t>tubercolosi</a:t>
            </a:r>
            <a:r>
              <a:rPr lang="en-US" altLang="it-IT" sz="2000" i="1" dirty="0"/>
              <a:t> o </a:t>
            </a:r>
            <a:r>
              <a:rPr lang="en-US" altLang="it-IT" sz="2000" i="1" dirty="0" err="1"/>
              <a:t>colera</a:t>
            </a:r>
            <a:r>
              <a:rPr lang="en-US" altLang="it-IT" sz="2000" i="1" dirty="0"/>
              <a:t> in </a:t>
            </a:r>
            <a:r>
              <a:rPr lang="en-US" altLang="it-IT" sz="2000" i="1" dirty="0" err="1"/>
              <a:t>altre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ipotesi</a:t>
            </a:r>
            <a:r>
              <a:rPr lang="en-US" altLang="it-IT" sz="2000" i="1" dirty="0"/>
              <a:t>).</a:t>
            </a:r>
          </a:p>
          <a:p>
            <a:pPr eaLnBrk="1" hangingPunct="1"/>
            <a:endParaRPr lang="en-US" altLang="it-IT" sz="2400" dirty="0"/>
          </a:p>
          <a:p>
            <a:pPr eaLnBrk="1" hangingPunct="1"/>
            <a:r>
              <a:rPr lang="en-US" altLang="it-IT" sz="2400" i="1" dirty="0" err="1"/>
              <a:t>Altre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spiegazioni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possibili</a:t>
            </a:r>
            <a:r>
              <a:rPr lang="en-US" altLang="it-IT" sz="2400" i="1" dirty="0"/>
              <a:t>? </a:t>
            </a: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1143000" y="3657600"/>
            <a:ext cx="187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t-IT" dirty="0"/>
              <a:t>Pier et al. (1998)</a:t>
            </a:r>
          </a:p>
        </p:txBody>
      </p:sp>
    </p:spTree>
    <p:extLst>
      <p:ext uri="{BB962C8B-B14F-4D97-AF65-F5344CB8AC3E}">
        <p14:creationId xmlns:p14="http://schemas.microsoft.com/office/powerpoint/2010/main" val="116602649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52400"/>
            <a:ext cx="7772400" cy="533400"/>
          </a:xfrm>
        </p:spPr>
        <p:txBody>
          <a:bodyPr anchor="ctr"/>
          <a:lstStyle/>
          <a:p>
            <a:r>
              <a:rPr lang="it-IT" altLang="it-IT" sz="3200"/>
              <a:t>Suddivisione della popolazione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762000"/>
            <a:ext cx="8686800" cy="5943600"/>
          </a:xfrm>
        </p:spPr>
        <p:txBody>
          <a:bodyPr/>
          <a:lstStyle/>
          <a:p>
            <a:r>
              <a:rPr lang="it-IT" altLang="it-IT" dirty="0"/>
              <a:t>Le specie, o le popolazioni mostrano spesso una suddivisione dovuta a barriere riproduttive di diversa natura (barriere geografiche, comportamentali, sociali ecc.)</a:t>
            </a:r>
          </a:p>
          <a:p>
            <a:endParaRPr lang="it-IT" altLang="it-IT" dirty="0"/>
          </a:p>
          <a:p>
            <a:r>
              <a:rPr lang="it-IT" altLang="it-IT" dirty="0"/>
              <a:t>L’effetto della suddivisione di una popolazione si osserva a livello di frequenze genotipiche come </a:t>
            </a:r>
          </a:p>
          <a:p>
            <a:endParaRPr lang="it-IT" altLang="it-IT" dirty="0"/>
          </a:p>
          <a:p>
            <a:r>
              <a:rPr lang="it-IT" altLang="it-IT" dirty="0"/>
              <a:t>RIDUZIONE DEL GRADO DI ETEROZIGOSITA’</a:t>
            </a:r>
          </a:p>
          <a:p>
            <a:endParaRPr lang="it-IT" altLang="it-IT" dirty="0"/>
          </a:p>
          <a:p>
            <a:r>
              <a:rPr lang="it-IT" altLang="it-IT" dirty="0"/>
              <a:t>Rispetto all’atteso secondo H-W</a:t>
            </a:r>
          </a:p>
          <a:p>
            <a:endParaRPr lang="it-IT" altLang="it-IT" dirty="0"/>
          </a:p>
          <a:p>
            <a:r>
              <a:rPr lang="it-IT" altLang="it-IT" dirty="0"/>
              <a:t>EFFETTO WHALUND</a:t>
            </a:r>
          </a:p>
          <a:p>
            <a:endParaRPr lang="it-IT" altLang="it-IT" dirty="0"/>
          </a:p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968527530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25228</TotalTime>
  <Words>9175</Words>
  <Application>Microsoft Office PowerPoint</Application>
  <PresentationFormat>Presentazione su schermo (4:3)</PresentationFormat>
  <Paragraphs>1093</Paragraphs>
  <Slides>122</Slides>
  <Notes>26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17</vt:i4>
      </vt:variant>
      <vt:variant>
        <vt:lpstr>Tema</vt:lpstr>
      </vt:variant>
      <vt:variant>
        <vt:i4>5</vt:i4>
      </vt:variant>
      <vt:variant>
        <vt:lpstr>Server OLE incorporati</vt:lpstr>
      </vt:variant>
      <vt:variant>
        <vt:i4>4</vt:i4>
      </vt:variant>
      <vt:variant>
        <vt:lpstr>Titoli diapositive</vt:lpstr>
      </vt:variant>
      <vt:variant>
        <vt:i4>122</vt:i4>
      </vt:variant>
    </vt:vector>
  </HeadingPairs>
  <TitlesOfParts>
    <vt:vector size="148" baseType="lpstr">
      <vt:lpstr>Aldine401 BT</vt:lpstr>
      <vt:lpstr>Andalus</vt:lpstr>
      <vt:lpstr>Arial</vt:lpstr>
      <vt:lpstr>Arial Black</vt:lpstr>
      <vt:lpstr>Calibri</vt:lpstr>
      <vt:lpstr>Cambria Math</vt:lpstr>
      <vt:lpstr>Comic Sans MS</vt:lpstr>
      <vt:lpstr>Courier New</vt:lpstr>
      <vt:lpstr>Impact</vt:lpstr>
      <vt:lpstr>inherit</vt:lpstr>
      <vt:lpstr>Segoe UI Symbol</vt:lpstr>
      <vt:lpstr>Symbol</vt:lpstr>
      <vt:lpstr>Tahoma</vt:lpstr>
      <vt:lpstr>Times</vt:lpstr>
      <vt:lpstr>Times New Roman</vt:lpstr>
      <vt:lpstr>verdana</vt:lpstr>
      <vt:lpstr>Wingdings</vt:lpstr>
      <vt:lpstr>Struttura predefinita</vt:lpstr>
      <vt:lpstr>Default Design</vt:lpstr>
      <vt:lpstr>1_Struttura predefinita</vt:lpstr>
      <vt:lpstr>2_Struttura predefinita</vt:lpstr>
      <vt:lpstr>1_Default Design</vt:lpstr>
      <vt:lpstr>Microsoft Excel 97-2003 Worksheet</vt:lpstr>
      <vt:lpstr>CorelDRAW</vt:lpstr>
      <vt:lpstr>SPW 8.0 Graph</vt:lpstr>
      <vt:lpstr>Equation</vt:lpstr>
      <vt:lpstr> Genetica Umana – Fulvio Cruciani   04 – Genetica delle popolazioni umane </vt:lpstr>
      <vt:lpstr>Presentazione standard di PowerPoint</vt:lpstr>
      <vt:lpstr>Presentazione standard di PowerPoint</vt:lpstr>
      <vt:lpstr>Presentazione standard di PowerPoint</vt:lpstr>
      <vt:lpstr>Se stiamo analizzando (come quasi sempre accade) un campione di una popolazione, quella ottenuta è una stima delle frequenze alleliche della popolazione. Questa stima avrà un proprio errore che può essere calcolato come:   </vt:lpstr>
      <vt:lpstr>Legge di Hardy-Weinberg</vt:lpstr>
      <vt:lpstr>Assunzioni della legge di Hardy-Weinberg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Accoppiamento non casuale</vt:lpstr>
      <vt:lpstr>Assunti della legge di Hardy-Weinberg</vt:lpstr>
      <vt:lpstr>Accoppiamento non casuale</vt:lpstr>
      <vt:lpstr>Inbreeding (inincrocio)</vt:lpstr>
      <vt:lpstr>Coefficiente di inincrocio (F)</vt:lpstr>
      <vt:lpstr>Calcolo del coefficiente di inincrocio dagli alberi genealogici</vt:lpstr>
      <vt:lpstr>Calcolo del coefficiente di inincrocio dagli alberi genealogici</vt:lpstr>
      <vt:lpstr>F = (½)6 x 2 = 1/32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Coefficiente di inincrocio nelle popolazioni</vt:lpstr>
      <vt:lpstr>Presentazione standard di PowerPoint</vt:lpstr>
      <vt:lpstr>Presentazione standard di PowerPoint</vt:lpstr>
      <vt:lpstr>Inincrocio nelle popolazioni</vt:lpstr>
      <vt:lpstr>Inincrocio nelle popolazioni</vt:lpstr>
      <vt:lpstr>Inincrocio nelle popolazioni</vt:lpstr>
      <vt:lpstr>Frequenze genotipiche   (1) accoppiamento casuale (F = 0, equilibrio H-W)</vt:lpstr>
      <vt:lpstr>Conseguenze dell’inincrocio nelle popolazioni</vt:lpstr>
      <vt:lpstr>Conseguenze dell’inincrocio nelle popolazioni</vt:lpstr>
      <vt:lpstr>Presentazione standard di PowerPoint</vt:lpstr>
      <vt:lpstr>Altri tipi di accoppiamento non casuale nell’uomo  Accoppiamento assortativo positivo</vt:lpstr>
      <vt:lpstr>Presentazione standard di PowerPoint</vt:lpstr>
      <vt:lpstr>Presentazione standard di PowerPoint</vt:lpstr>
      <vt:lpstr>Presentazione standard di PowerPoint</vt:lpstr>
      <vt:lpstr>Assunti della legge di Hardy-Weinberg</vt:lpstr>
      <vt:lpstr>Presentazione standard di PowerPoint</vt:lpstr>
      <vt:lpstr>Cosa succede se la popolazione ha una dimensione non infinita?</vt:lpstr>
      <vt:lpstr>Presentazione standard di PowerPoint</vt:lpstr>
      <vt:lpstr>Presentazione standard di PowerPoint</vt:lpstr>
      <vt:lpstr>Distribuzione binomiale</vt:lpstr>
      <vt:lpstr>Distribuzione binomiale</vt:lpstr>
      <vt:lpstr>Presentazione standard di PowerPoint</vt:lpstr>
      <vt:lpstr>Presentazione standard di PowerPoint</vt:lpstr>
      <vt:lpstr>Presentazione standard di PowerPoint</vt:lpstr>
      <vt:lpstr>Due tipi particolari di deriva genetica</vt:lpstr>
      <vt:lpstr>Presentazione standard di PowerPoint</vt:lpstr>
      <vt:lpstr>Presentazione standard di PowerPoint</vt:lpstr>
      <vt:lpstr>Presentazione standard di PowerPoint</vt:lpstr>
      <vt:lpstr>Selezione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 che livello agisce la selezione?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Esempi di selezione contro genotipo recessivo letale (s = 1)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Effetto congiunto della deriva genetica e della selezione a favore dell’eterozigote </vt:lpstr>
      <vt:lpstr>Presentazione standard di PowerPoint</vt:lpstr>
      <vt:lpstr>Presentazione standard di PowerPoint</vt:lpstr>
      <vt:lpstr>Variazione delle frequenze alleliche per effetto della mutazione</vt:lpstr>
      <vt:lpstr>Presentazione standard di PowerPoint</vt:lpstr>
      <vt:lpstr>Presentazione standard di PowerPoint</vt:lpstr>
      <vt:lpstr>Presentazione standard di PowerPoint</vt:lpstr>
      <vt:lpstr>La frequenza degli alleli (tutti I possibili alleli) che causano la malattia in Europa è pari al  2% La fibrosis cistica è una malattia generalmente letale in età preriproduttiva (salvo terapie sviluppate negli ultimi decenni) quindi possiamo considerare il coefficiente di selezione s≅1  All’equilibrio mutazione-selezione avremmo </vt:lpstr>
      <vt:lpstr>Presentazione standard di PowerPoint</vt:lpstr>
      <vt:lpstr>Suddivisione della popolazione</vt:lpstr>
      <vt:lpstr>SUDDIVIONE DELLA POPOLAZIONE – EFFETTO WHALUND </vt:lpstr>
      <vt:lpstr>Varianza </vt:lpstr>
      <vt:lpstr>SUDDIVIONE DELLA POPOLAZIONE – EFFETTO WHALUND</vt:lpstr>
      <vt:lpstr>SUDDIVIONE DELLA POPOLAZIONE – EFFETTO WHALUND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Genetica</dc:creator>
  <cp:lastModifiedBy>Fulvio Cruciani</cp:lastModifiedBy>
  <cp:revision>295</cp:revision>
  <dcterms:created xsi:type="dcterms:W3CDTF">2014-05-23T12:00:13Z</dcterms:created>
  <dcterms:modified xsi:type="dcterms:W3CDTF">2025-04-24T10:47:13Z</dcterms:modified>
</cp:coreProperties>
</file>