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91" r:id="rId2"/>
    <p:sldId id="392" r:id="rId3"/>
    <p:sldId id="394" r:id="rId4"/>
    <p:sldId id="399" r:id="rId5"/>
    <p:sldId id="400" r:id="rId6"/>
    <p:sldId id="398" r:id="rId7"/>
    <p:sldId id="396" r:id="rId8"/>
    <p:sldId id="397" r:id="rId9"/>
    <p:sldId id="395" r:id="rId10"/>
    <p:sldId id="401" r:id="rId11"/>
    <p:sldId id="402" r:id="rId12"/>
    <p:sldId id="403" r:id="rId13"/>
    <p:sldId id="404" r:id="rId14"/>
    <p:sldId id="406" r:id="rId15"/>
    <p:sldId id="407" r:id="rId16"/>
    <p:sldId id="405" r:id="rId17"/>
    <p:sldId id="409" r:id="rId18"/>
    <p:sldId id="410" r:id="rId19"/>
    <p:sldId id="408" r:id="rId20"/>
    <p:sldId id="411" r:id="rId21"/>
    <p:sldId id="412" r:id="rId22"/>
    <p:sldId id="413" r:id="rId2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A47"/>
    <a:srgbClr val="000E67"/>
    <a:srgbClr val="FF0000"/>
    <a:srgbClr val="000F72"/>
    <a:srgbClr val="00138A"/>
    <a:srgbClr val="001282"/>
    <a:srgbClr val="090188"/>
    <a:srgbClr val="FFDA1D"/>
    <a:srgbClr val="0560BC"/>
    <a:srgbClr val="E7F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7"/>
    <p:restoredTop sz="94687"/>
  </p:normalViewPr>
  <p:slideViewPr>
    <p:cSldViewPr>
      <p:cViewPr>
        <p:scale>
          <a:sx n="140" d="100"/>
          <a:sy n="140" d="100"/>
        </p:scale>
        <p:origin x="14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536"/>
    </p:cViewPr>
  </p:sorterViewPr>
  <p:notesViewPr>
    <p:cSldViewPr>
      <p:cViewPr varScale="1">
        <p:scale>
          <a:sx n="53" d="100"/>
          <a:sy n="53" d="100"/>
        </p:scale>
        <p:origin x="-18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4DBC9D0-1AB0-7846-BF7C-5CCB0E345672}" type="datetimeFigureOut">
              <a:rPr lang="it-IT"/>
              <a:pPr>
                <a:defRPr/>
              </a:pPr>
              <a:t>13/05/25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7D1EE44-16BC-8E41-9436-E21069CE340C}" type="slidenum">
              <a:rPr lang="it-IT"/>
              <a:pPr>
                <a:defRPr/>
              </a:pPr>
              <a:t>‹N›</a:t>
            </a:fld>
            <a:endParaRPr lang="it-IT"/>
          </a:p>
        </p:txBody>
      </p:sp>
    </p:spTree>
    <p:extLst>
      <p:ext uri="{BB962C8B-B14F-4D97-AF65-F5344CB8AC3E}">
        <p14:creationId xmlns:p14="http://schemas.microsoft.com/office/powerpoint/2010/main" val="3996598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it-IT"/>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it-IT"/>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1DC0748-6232-4D4D-9EA3-D0C7728B3281}" type="slidenum">
              <a:rPr lang="it-IT"/>
              <a:pPr>
                <a:defRPr/>
              </a:pPr>
              <a:t>‹N›</a:t>
            </a:fld>
            <a:endParaRPr lang="it-IT"/>
          </a:p>
        </p:txBody>
      </p:sp>
    </p:spTree>
    <p:extLst>
      <p:ext uri="{BB962C8B-B14F-4D97-AF65-F5344CB8AC3E}">
        <p14:creationId xmlns:p14="http://schemas.microsoft.com/office/powerpoint/2010/main" val="888390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1DC0748-6232-4D4D-9EA3-D0C7728B3281}" type="slidenum">
              <a:rPr lang="it-IT" smtClean="0"/>
              <a:pPr>
                <a:defRPr/>
              </a:pPr>
              <a:t>8</a:t>
            </a:fld>
            <a:endParaRPr lang="it-IT"/>
          </a:p>
        </p:txBody>
      </p:sp>
    </p:spTree>
    <p:extLst>
      <p:ext uri="{BB962C8B-B14F-4D97-AF65-F5344CB8AC3E}">
        <p14:creationId xmlns:p14="http://schemas.microsoft.com/office/powerpoint/2010/main" val="397309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1DC0748-6232-4D4D-9EA3-D0C7728B3281}" type="slidenum">
              <a:rPr lang="it-IT" smtClean="0"/>
              <a:pPr>
                <a:defRPr/>
              </a:pPr>
              <a:t>15</a:t>
            </a:fld>
            <a:endParaRPr lang="it-IT"/>
          </a:p>
        </p:txBody>
      </p:sp>
    </p:spTree>
    <p:extLst>
      <p:ext uri="{BB962C8B-B14F-4D97-AF65-F5344CB8AC3E}">
        <p14:creationId xmlns:p14="http://schemas.microsoft.com/office/powerpoint/2010/main" val="362402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6"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338568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6"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7617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6"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156812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6"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35770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6"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219871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7"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74766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9"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407057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5"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294721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4"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308274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7"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181913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Antonella</a:t>
            </a:r>
          </a:p>
        </p:txBody>
      </p:sp>
      <p:sp>
        <p:nvSpPr>
          <p:cNvPr id="7" name="Rectangle 6"/>
          <p:cNvSpPr>
            <a:spLocks noGrp="1" noChangeArrowheads="1"/>
          </p:cNvSpPr>
          <p:nvPr>
            <p:ph type="sldNum" sz="quarter" idx="12"/>
          </p:nvPr>
        </p:nvSpPr>
        <p:spPr>
          <a:ln/>
        </p:spPr>
        <p:txBody>
          <a:bodyPr/>
          <a:lstStyle>
            <a:lvl1pPr>
              <a:defRPr/>
            </a:lvl1pPr>
          </a:lstStyle>
          <a:p>
            <a:pPr>
              <a:defRPr/>
            </a:pPr>
            <a:r>
              <a:rPr lang="it-IT"/>
              <a:t>Inf06</a:t>
            </a:r>
          </a:p>
        </p:txBody>
      </p:sp>
    </p:spTree>
    <p:extLst>
      <p:ext uri="{BB962C8B-B14F-4D97-AF65-F5344CB8AC3E}">
        <p14:creationId xmlns:p14="http://schemas.microsoft.com/office/powerpoint/2010/main" val="2563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524"/>
            </a:gs>
            <a:gs pos="100000">
              <a:srgbClr val="090188"/>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mn-ea"/>
                <a:cs typeface="+mn-cs"/>
              </a:defRPr>
            </a:lvl1pPr>
          </a:lstStyle>
          <a:p>
            <a:pPr>
              <a:defRPr/>
            </a:pPr>
            <a:r>
              <a:rPr lang="it-IT"/>
              <a:t>Antonella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cs typeface="+mn-cs"/>
              </a:defRPr>
            </a:lvl1pPr>
          </a:lstStyle>
          <a:p>
            <a:pPr>
              <a:defRPr/>
            </a:pPr>
            <a:r>
              <a:rPr lang="it-IT"/>
              <a:t>Inf06</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hlink"/>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778919" y="296863"/>
            <a:ext cx="3962400" cy="762000"/>
          </a:xfrm>
        </p:spPr>
        <p:txBody>
          <a:bodyPr/>
          <a:lstStyle/>
          <a:p>
            <a:pPr eaLnBrk="1" hangingPunct="1">
              <a:lnSpc>
                <a:spcPct val="60000"/>
              </a:lnSpc>
            </a:pPr>
            <a:r>
              <a:rPr lang="it-IT" sz="3200" b="1" dirty="0">
                <a:solidFill>
                  <a:srgbClr val="FFDA1D"/>
                </a:solidFill>
              </a:rPr>
              <a:t>BACILLI </a:t>
            </a:r>
            <a:r>
              <a:rPr lang="it-IT" sz="3200" b="1" dirty="0" err="1">
                <a:solidFill>
                  <a:srgbClr val="FFDA1D"/>
                </a:solidFill>
              </a:rPr>
              <a:t>Gram</a:t>
            </a:r>
            <a:r>
              <a:rPr lang="it-IT" sz="3200" b="1" dirty="0">
                <a:solidFill>
                  <a:srgbClr val="FFDA1D"/>
                </a:solidFill>
              </a:rPr>
              <a:t> +</a:t>
            </a:r>
          </a:p>
        </p:txBody>
      </p:sp>
      <p:sp>
        <p:nvSpPr>
          <p:cNvPr id="9" name="Text Box 3"/>
          <p:cNvSpPr txBox="1">
            <a:spLocks noChangeArrowheads="1"/>
          </p:cNvSpPr>
          <p:nvPr/>
        </p:nvSpPr>
        <p:spPr bwMode="auto">
          <a:xfrm>
            <a:off x="323850" y="3692525"/>
            <a:ext cx="1297150" cy="400110"/>
          </a:xfrm>
          <a:prstGeom prst="rect">
            <a:avLst/>
          </a:prstGeom>
          <a:noFill/>
          <a:ln w="9525">
            <a:noFill/>
            <a:miter lim="800000"/>
            <a:headEnd/>
            <a:tailEnd/>
          </a:ln>
        </p:spPr>
        <p:txBody>
          <a:bodyPr wrap="none">
            <a:spAutoFit/>
          </a:bodyPr>
          <a:lstStyle/>
          <a:p>
            <a:pPr fontAlgn="base">
              <a:spcBef>
                <a:spcPct val="0"/>
              </a:spcBef>
              <a:spcAft>
                <a:spcPct val="0"/>
              </a:spcAft>
            </a:pPr>
            <a:r>
              <a:rPr lang="it-IT" sz="2000" b="1" u="sng" dirty="0">
                <a:solidFill>
                  <a:srgbClr val="FF0066"/>
                </a:solidFill>
              </a:rPr>
              <a:t>Anaerobi</a:t>
            </a:r>
          </a:p>
        </p:txBody>
      </p:sp>
      <p:sp>
        <p:nvSpPr>
          <p:cNvPr id="10" name="Text Box 4"/>
          <p:cNvSpPr txBox="1">
            <a:spLocks noChangeArrowheads="1"/>
          </p:cNvSpPr>
          <p:nvPr/>
        </p:nvSpPr>
        <p:spPr bwMode="auto">
          <a:xfrm>
            <a:off x="1692275" y="3619500"/>
            <a:ext cx="1624013"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b="1" dirty="0">
                <a:solidFill>
                  <a:srgbClr val="FFDA1D"/>
                </a:solidFill>
              </a:rPr>
              <a:t>CLOSTRIDI</a:t>
            </a:r>
            <a:r>
              <a:rPr lang="it-IT" sz="2000" i="1" dirty="0">
                <a:solidFill>
                  <a:srgbClr val="FFDA1D"/>
                </a:solidFill>
              </a:rPr>
              <a:t> </a:t>
            </a:r>
          </a:p>
          <a:p>
            <a:pPr fontAlgn="base">
              <a:spcBef>
                <a:spcPct val="0"/>
              </a:spcBef>
              <a:spcAft>
                <a:spcPct val="0"/>
              </a:spcAft>
            </a:pPr>
            <a:r>
              <a:rPr lang="it-IT" sz="2000" i="1" dirty="0">
                <a:solidFill>
                  <a:srgbClr val="FFDA1D"/>
                </a:solidFill>
              </a:rPr>
              <a:t>(sporigeni)</a:t>
            </a:r>
            <a:endParaRPr lang="it-IT" sz="2000" b="1" dirty="0">
              <a:solidFill>
                <a:srgbClr val="FFDA1D"/>
              </a:solidFill>
            </a:endParaRPr>
          </a:p>
        </p:txBody>
      </p:sp>
      <p:sp>
        <p:nvSpPr>
          <p:cNvPr id="11" name="Text Box 5"/>
          <p:cNvSpPr txBox="1">
            <a:spLocks noChangeArrowheads="1"/>
          </p:cNvSpPr>
          <p:nvPr/>
        </p:nvSpPr>
        <p:spPr bwMode="auto">
          <a:xfrm>
            <a:off x="3635375" y="1819275"/>
            <a:ext cx="2249488" cy="3743325"/>
          </a:xfrm>
          <a:prstGeom prst="rect">
            <a:avLst/>
          </a:prstGeom>
          <a:noFill/>
          <a:ln w="9525">
            <a:noFill/>
            <a:miter lim="800000"/>
            <a:headEnd/>
            <a:tailEnd/>
          </a:ln>
        </p:spPr>
        <p:txBody>
          <a:bodyPr wrap="none">
            <a:spAutoFit/>
          </a:bodyPr>
          <a:lstStyle/>
          <a:p>
            <a:pPr fontAlgn="base">
              <a:spcBef>
                <a:spcPct val="0"/>
              </a:spcBef>
              <a:spcAft>
                <a:spcPct val="0"/>
              </a:spcAft>
            </a:pPr>
            <a:r>
              <a:rPr lang="it-IT" sz="2400" b="1" i="1">
                <a:solidFill>
                  <a:srgbClr val="90F949"/>
                </a:solidFill>
              </a:rPr>
              <a:t>C. tetani</a:t>
            </a:r>
          </a:p>
          <a:p>
            <a:pPr fontAlgn="base">
              <a:spcBef>
                <a:spcPct val="0"/>
              </a:spcBef>
              <a:spcAft>
                <a:spcPct val="0"/>
              </a:spcAft>
            </a:pPr>
            <a:endParaRPr lang="it-IT" sz="2400" b="1" i="1">
              <a:solidFill>
                <a:srgbClr val="90F949"/>
              </a:solidFill>
            </a:endParaRPr>
          </a:p>
          <a:p>
            <a:pPr fontAlgn="base">
              <a:spcBef>
                <a:spcPct val="0"/>
              </a:spcBef>
              <a:spcAft>
                <a:spcPct val="0"/>
              </a:spcAft>
            </a:pPr>
            <a:endParaRPr lang="it-IT" sz="2400" b="1" i="1">
              <a:solidFill>
                <a:srgbClr val="90F949"/>
              </a:solidFill>
            </a:endParaRPr>
          </a:p>
          <a:p>
            <a:pPr fontAlgn="base">
              <a:spcBef>
                <a:spcPct val="0"/>
              </a:spcBef>
              <a:spcAft>
                <a:spcPct val="0"/>
              </a:spcAft>
            </a:pPr>
            <a:r>
              <a:rPr lang="it-IT" sz="2400" b="1" i="1">
                <a:solidFill>
                  <a:srgbClr val="90F949"/>
                </a:solidFill>
              </a:rPr>
              <a:t>C. botulinum</a:t>
            </a:r>
          </a:p>
          <a:p>
            <a:pPr fontAlgn="base">
              <a:spcBef>
                <a:spcPct val="0"/>
              </a:spcBef>
              <a:spcAft>
                <a:spcPct val="0"/>
              </a:spcAft>
            </a:pPr>
            <a:endParaRPr lang="it-IT" sz="2400" b="1" i="1">
              <a:solidFill>
                <a:srgbClr val="90F949"/>
              </a:solidFill>
            </a:endParaRPr>
          </a:p>
          <a:p>
            <a:pPr fontAlgn="base">
              <a:spcBef>
                <a:spcPct val="0"/>
              </a:spcBef>
              <a:spcAft>
                <a:spcPct val="0"/>
              </a:spcAft>
            </a:pPr>
            <a:endParaRPr lang="it-IT" sz="2400" b="1" i="1">
              <a:solidFill>
                <a:srgbClr val="90F949"/>
              </a:solidFill>
            </a:endParaRPr>
          </a:p>
          <a:p>
            <a:pPr fontAlgn="base">
              <a:spcBef>
                <a:spcPct val="0"/>
              </a:spcBef>
              <a:spcAft>
                <a:spcPct val="0"/>
              </a:spcAft>
            </a:pPr>
            <a:r>
              <a:rPr lang="it-IT" sz="2400" b="1" i="1">
                <a:solidFill>
                  <a:srgbClr val="90F949"/>
                </a:solidFill>
              </a:rPr>
              <a:t>C. perfringens</a:t>
            </a:r>
          </a:p>
          <a:p>
            <a:pPr fontAlgn="base">
              <a:spcBef>
                <a:spcPct val="0"/>
              </a:spcBef>
              <a:spcAft>
                <a:spcPct val="0"/>
              </a:spcAft>
            </a:pPr>
            <a:endParaRPr lang="it-IT" sz="2400" b="1" i="1">
              <a:solidFill>
                <a:srgbClr val="90F949"/>
              </a:solidFill>
            </a:endParaRPr>
          </a:p>
          <a:p>
            <a:pPr fontAlgn="base">
              <a:spcBef>
                <a:spcPct val="0"/>
              </a:spcBef>
              <a:spcAft>
                <a:spcPct val="0"/>
              </a:spcAft>
            </a:pPr>
            <a:endParaRPr lang="it-IT" sz="2400" b="1" i="1">
              <a:solidFill>
                <a:srgbClr val="90F949"/>
              </a:solidFill>
            </a:endParaRPr>
          </a:p>
          <a:p>
            <a:pPr fontAlgn="base">
              <a:spcBef>
                <a:spcPct val="0"/>
              </a:spcBef>
              <a:spcAft>
                <a:spcPct val="0"/>
              </a:spcAft>
            </a:pPr>
            <a:r>
              <a:rPr lang="it-IT" sz="2400" b="1" i="1">
                <a:solidFill>
                  <a:srgbClr val="90F949"/>
                </a:solidFill>
              </a:rPr>
              <a:t>C. difficile</a:t>
            </a:r>
          </a:p>
        </p:txBody>
      </p:sp>
      <p:sp>
        <p:nvSpPr>
          <p:cNvPr id="12" name="Text Box 6"/>
          <p:cNvSpPr txBox="1">
            <a:spLocks noChangeArrowheads="1"/>
          </p:cNvSpPr>
          <p:nvPr/>
        </p:nvSpPr>
        <p:spPr bwMode="auto">
          <a:xfrm>
            <a:off x="5487988" y="1741488"/>
            <a:ext cx="2922587" cy="3968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Tetano</a:t>
            </a:r>
            <a:r>
              <a:rPr lang="it-IT" sz="2000">
                <a:solidFill>
                  <a:srgbClr val="FFFFFF"/>
                </a:solidFill>
              </a:rPr>
              <a:t>: paralisi spastica</a:t>
            </a:r>
            <a:endParaRPr lang="it-IT" sz="2000" u="sng">
              <a:solidFill>
                <a:srgbClr val="FFFFFF"/>
              </a:solidFill>
            </a:endParaRPr>
          </a:p>
        </p:txBody>
      </p:sp>
      <p:sp>
        <p:nvSpPr>
          <p:cNvPr id="13" name="Text Box 7"/>
          <p:cNvSpPr txBox="1">
            <a:spLocks noChangeArrowheads="1"/>
          </p:cNvSpPr>
          <p:nvPr/>
        </p:nvSpPr>
        <p:spPr bwMode="auto">
          <a:xfrm>
            <a:off x="5867400" y="2971800"/>
            <a:ext cx="3006725" cy="3968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Botulismo:</a:t>
            </a:r>
            <a:r>
              <a:rPr lang="it-IT" sz="2000">
                <a:solidFill>
                  <a:srgbClr val="FFFFFF"/>
                </a:solidFill>
              </a:rPr>
              <a:t> paral. flaccida</a:t>
            </a:r>
            <a:endParaRPr lang="it-IT" sz="2000" u="sng">
              <a:solidFill>
                <a:srgbClr val="FFFFFF"/>
              </a:solidFill>
            </a:endParaRPr>
          </a:p>
        </p:txBody>
      </p:sp>
      <p:sp>
        <p:nvSpPr>
          <p:cNvPr id="14" name="Text Box 8"/>
          <p:cNvSpPr txBox="1">
            <a:spLocks noChangeArrowheads="1"/>
          </p:cNvSpPr>
          <p:nvPr/>
        </p:nvSpPr>
        <p:spPr bwMode="auto">
          <a:xfrm>
            <a:off x="6064250" y="3973513"/>
            <a:ext cx="2446338"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Gangrena gass.:</a:t>
            </a:r>
            <a:endParaRPr lang="it-IT" sz="2000">
              <a:solidFill>
                <a:srgbClr val="FFFFFF"/>
              </a:solidFill>
            </a:endParaRPr>
          </a:p>
          <a:p>
            <a:pPr fontAlgn="base">
              <a:spcBef>
                <a:spcPct val="0"/>
              </a:spcBef>
              <a:spcAft>
                <a:spcPct val="0"/>
              </a:spcAft>
            </a:pPr>
            <a:r>
              <a:rPr lang="it-IT" sz="2000">
                <a:solidFill>
                  <a:srgbClr val="FFFFFF"/>
                </a:solidFill>
              </a:rPr>
              <a:t>toss. </a:t>
            </a:r>
            <a:r>
              <a:rPr lang="el-GR" sz="2000">
                <a:solidFill>
                  <a:srgbClr val="FFFFFF"/>
                </a:solidFill>
                <a:cs typeface="Arial" charset="0"/>
              </a:rPr>
              <a:t>α</a:t>
            </a:r>
            <a:r>
              <a:rPr lang="it-IT" sz="2000">
                <a:solidFill>
                  <a:srgbClr val="FFFFFF"/>
                </a:solidFill>
                <a:cs typeface="Arial" charset="0"/>
              </a:rPr>
              <a:t> mionecrotica</a:t>
            </a:r>
            <a:endParaRPr lang="el-GR" sz="2000" u="sng">
              <a:solidFill>
                <a:srgbClr val="FFFFFF"/>
              </a:solidFill>
              <a:cs typeface="Arial" charset="0"/>
            </a:endParaRPr>
          </a:p>
        </p:txBody>
      </p:sp>
      <p:sp>
        <p:nvSpPr>
          <p:cNvPr id="15" name="Text Box 9"/>
          <p:cNvSpPr txBox="1">
            <a:spLocks noChangeArrowheads="1"/>
          </p:cNvSpPr>
          <p:nvPr/>
        </p:nvSpPr>
        <p:spPr bwMode="auto">
          <a:xfrm>
            <a:off x="5775325" y="5270500"/>
            <a:ext cx="3289300"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Colite pseudomembranosa:</a:t>
            </a:r>
            <a:endParaRPr lang="it-IT" sz="2000">
              <a:solidFill>
                <a:srgbClr val="FFFFFF"/>
              </a:solidFill>
            </a:endParaRPr>
          </a:p>
          <a:p>
            <a:pPr fontAlgn="base">
              <a:spcBef>
                <a:spcPct val="0"/>
              </a:spcBef>
              <a:spcAft>
                <a:spcPct val="0"/>
              </a:spcAft>
            </a:pPr>
            <a:r>
              <a:rPr lang="it-IT" sz="2000">
                <a:solidFill>
                  <a:srgbClr val="FFFFFF"/>
                </a:solidFill>
              </a:rPr>
              <a:t>antibioticoresistenza</a:t>
            </a:r>
            <a:endParaRPr lang="it-IT" sz="2000" u="sng">
              <a:solidFill>
                <a:srgbClr val="FFFFFF"/>
              </a:solidFill>
            </a:endParaRPr>
          </a:p>
        </p:txBody>
      </p:sp>
      <p:sp>
        <p:nvSpPr>
          <p:cNvPr id="16" name="AutoShape 10"/>
          <p:cNvSpPr>
            <a:spLocks/>
          </p:cNvSpPr>
          <p:nvPr/>
        </p:nvSpPr>
        <p:spPr bwMode="auto">
          <a:xfrm>
            <a:off x="3419475" y="1676400"/>
            <a:ext cx="360363" cy="4391025"/>
          </a:xfrm>
          <a:prstGeom prst="leftBrace">
            <a:avLst>
              <a:gd name="adj1" fmla="val 101542"/>
              <a:gd name="adj2" fmla="val 50000"/>
            </a:avLst>
          </a:prstGeom>
          <a:noFill/>
          <a:ln w="38100">
            <a:solidFill>
              <a:schemeClr val="tx1"/>
            </a:solidFill>
            <a:round/>
            <a:headEnd/>
            <a:tailEnd/>
          </a:ln>
        </p:spPr>
        <p:txBody>
          <a:bodyPr wrap="none" anchor="ctr"/>
          <a:lstStyle/>
          <a:p>
            <a:pPr fontAlgn="base">
              <a:spcBef>
                <a:spcPct val="0"/>
              </a:spcBef>
              <a:spcAft>
                <a:spcPct val="0"/>
              </a:spcAft>
            </a:pPr>
            <a:endParaRPr lang="it-IT" b="1">
              <a:solidFill>
                <a:srgbClr val="FFFFFF"/>
              </a:solidFill>
            </a:endParaRPr>
          </a:p>
        </p:txBody>
      </p:sp>
    </p:spTree>
    <p:extLst>
      <p:ext uri="{BB962C8B-B14F-4D97-AF65-F5344CB8AC3E}">
        <p14:creationId xmlns:p14="http://schemas.microsoft.com/office/powerpoint/2010/main" val="4194953152"/>
      </p:ext>
    </p:extLst>
  </p:cSld>
  <p:clrMapOvr>
    <a:masterClrMapping/>
  </p:clrMapOvr>
  <mc:AlternateContent xmlns:mc="http://schemas.openxmlformats.org/markup-compatibility/2006" xmlns:p14="http://schemas.microsoft.com/office/powerpoint/2010/main">
    <mc:Choice Requires="p14">
      <p:transition spd="slow" p14:dur="2000" advTm="43145"/>
    </mc:Choice>
    <mc:Fallback xmlns="">
      <p:transition spd="slow" advTm="431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2" name="CasellaDiTesto 1"/>
          <p:cNvSpPr txBox="1"/>
          <p:nvPr/>
        </p:nvSpPr>
        <p:spPr>
          <a:xfrm>
            <a:off x="457200" y="1371600"/>
            <a:ext cx="8300670" cy="3944093"/>
          </a:xfrm>
          <a:prstGeom prst="rect">
            <a:avLst/>
          </a:prstGeom>
          <a:noFill/>
        </p:spPr>
        <p:txBody>
          <a:bodyPr wrap="none" rtlCol="0">
            <a:spAutoFit/>
          </a:bodyPr>
          <a:lstStyle/>
          <a:p>
            <a:r>
              <a:rPr lang="it-IT" sz="2400" b="1" dirty="0">
                <a:solidFill>
                  <a:srgbClr val="FFDA1D"/>
                </a:solidFill>
              </a:rPr>
              <a:t>diagnosi diretta:</a:t>
            </a:r>
          </a:p>
          <a:p>
            <a:endParaRPr lang="it-IT" sz="2000" b="1" dirty="0">
              <a:solidFill>
                <a:srgbClr val="FFDA1D"/>
              </a:solidFill>
            </a:endParaRPr>
          </a:p>
          <a:p>
            <a:pPr marL="342900" indent="-342900">
              <a:lnSpc>
                <a:spcPct val="150000"/>
              </a:lnSpc>
              <a:buFont typeface="Arial"/>
              <a:buChar char="•"/>
            </a:pPr>
            <a:r>
              <a:rPr lang="it-IT" sz="2000" b="1" dirty="0">
                <a:solidFill>
                  <a:srgbClr val="FFDA1D"/>
                </a:solidFill>
              </a:rPr>
              <a:t>Esame </a:t>
            </a:r>
            <a:r>
              <a:rPr lang="it-IT" sz="2000" b="1" dirty="0" err="1">
                <a:solidFill>
                  <a:srgbClr val="FFDA1D"/>
                </a:solidFill>
              </a:rPr>
              <a:t>batterioscopico</a:t>
            </a:r>
            <a:endParaRPr lang="it-IT" sz="2000" b="1" dirty="0">
              <a:solidFill>
                <a:srgbClr val="FFDA1D"/>
              </a:solidFill>
            </a:endParaRPr>
          </a:p>
          <a:p>
            <a:pPr marL="342900" indent="-342900">
              <a:lnSpc>
                <a:spcPct val="150000"/>
              </a:lnSpc>
              <a:buFont typeface="Arial"/>
              <a:buChar char="•"/>
            </a:pPr>
            <a:r>
              <a:rPr lang="it-IT" sz="2000" b="1" dirty="0">
                <a:solidFill>
                  <a:srgbClr val="FFDA1D"/>
                </a:solidFill>
              </a:rPr>
              <a:t>Isolamento e identificazione</a:t>
            </a:r>
          </a:p>
          <a:p>
            <a:pPr marL="342900" indent="-342900">
              <a:lnSpc>
                <a:spcPct val="150000"/>
              </a:lnSpc>
              <a:buFont typeface="Arial"/>
              <a:buChar char="•"/>
            </a:pPr>
            <a:r>
              <a:rPr lang="it-IT" sz="2000" b="1" dirty="0">
                <a:solidFill>
                  <a:srgbClr val="FFDA1D"/>
                </a:solidFill>
              </a:rPr>
              <a:t>valutazione </a:t>
            </a:r>
            <a:r>
              <a:rPr lang="it-IT" sz="2000" b="1" dirty="0" err="1">
                <a:solidFill>
                  <a:srgbClr val="FFDA1D"/>
                </a:solidFill>
              </a:rPr>
              <a:t>tossinogenicità</a:t>
            </a:r>
            <a:endParaRPr lang="it-IT" sz="2000" b="1" dirty="0">
              <a:solidFill>
                <a:srgbClr val="FFDA1D"/>
              </a:solidFill>
            </a:endParaRPr>
          </a:p>
          <a:p>
            <a:pPr marL="342900" indent="-342900">
              <a:lnSpc>
                <a:spcPct val="150000"/>
              </a:lnSpc>
              <a:buFont typeface="Arial"/>
              <a:buChar char="•"/>
            </a:pPr>
            <a:r>
              <a:rPr lang="it-IT" sz="2000" b="1" dirty="0">
                <a:solidFill>
                  <a:srgbClr val="FFDA1D"/>
                </a:solidFill>
              </a:rPr>
              <a:t>Citotossicità fecale specifica su colture cellulari (</a:t>
            </a:r>
            <a:r>
              <a:rPr lang="it-IT" sz="2000" b="1" dirty="0" err="1">
                <a:solidFill>
                  <a:srgbClr val="FFDA1D"/>
                </a:solidFill>
              </a:rPr>
              <a:t>gold</a:t>
            </a:r>
            <a:r>
              <a:rPr lang="it-IT" sz="2000" b="1" dirty="0">
                <a:solidFill>
                  <a:srgbClr val="FFDA1D"/>
                </a:solidFill>
              </a:rPr>
              <a:t> standard)</a:t>
            </a:r>
          </a:p>
          <a:p>
            <a:pPr marL="342900" indent="-342900">
              <a:lnSpc>
                <a:spcPct val="150000"/>
              </a:lnSpc>
              <a:buFont typeface="Arial"/>
              <a:buChar char="•"/>
            </a:pPr>
            <a:r>
              <a:rPr lang="it-IT" sz="2000" b="1" dirty="0">
                <a:solidFill>
                  <a:srgbClr val="FFDA1D"/>
                </a:solidFill>
              </a:rPr>
              <a:t>tossina B</a:t>
            </a:r>
          </a:p>
          <a:p>
            <a:pPr marL="342900" indent="-342900">
              <a:lnSpc>
                <a:spcPct val="150000"/>
              </a:lnSpc>
              <a:buFont typeface="Arial"/>
              <a:buChar char="•"/>
            </a:pPr>
            <a:r>
              <a:rPr lang="it-IT" sz="2000" b="1" dirty="0">
                <a:solidFill>
                  <a:srgbClr val="FFDA1D"/>
                </a:solidFill>
              </a:rPr>
              <a:t>Ricerca antigeni:  tossina A, tossina B, altri antigeni</a:t>
            </a:r>
          </a:p>
          <a:p>
            <a:pPr marL="342900" indent="-342900">
              <a:lnSpc>
                <a:spcPct val="150000"/>
              </a:lnSpc>
              <a:buFont typeface="Arial"/>
              <a:buChar char="•"/>
            </a:pPr>
            <a:r>
              <a:rPr lang="it-IT" sz="2000" b="1" dirty="0">
                <a:solidFill>
                  <a:srgbClr val="FFDA1D"/>
                </a:solidFill>
              </a:rPr>
              <a:t>Metodi biomolecolari  (tossine, 16SrRNA)</a:t>
            </a:r>
          </a:p>
        </p:txBody>
      </p:sp>
    </p:spTree>
    <p:custDataLst>
      <p:tags r:id="rId1"/>
    </p:custDataLst>
    <p:extLst>
      <p:ext uri="{BB962C8B-B14F-4D97-AF65-F5344CB8AC3E}">
        <p14:creationId xmlns:p14="http://schemas.microsoft.com/office/powerpoint/2010/main" val="437337165"/>
      </p:ext>
    </p:extLst>
  </p:cSld>
  <p:clrMapOvr>
    <a:masterClrMapping/>
  </p:clrMapOvr>
  <mc:AlternateContent xmlns:mc="http://schemas.openxmlformats.org/markup-compatibility/2006" xmlns:p14="http://schemas.microsoft.com/office/powerpoint/2010/main">
    <mc:Choice Requires="p14">
      <p:transition spd="slow" p14:dur="2000" advTm="31051"/>
    </mc:Choice>
    <mc:Fallback xmlns="">
      <p:transition spd="slow" advTm="31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chemeClr val="accent2"/>
                                        </p:clrVal>
                                      </p:to>
                                    </p:set>
                                    <p:set>
                                      <p:cBhvr>
                                        <p:cTn id="7" dur="500" fill="hold"/>
                                        <p:tgtEl>
                                          <p:spTgt spid="2">
                                            <p:txEl>
                                              <p:pRg st="4" end="4"/>
                                            </p:txEl>
                                          </p:spTgt>
                                        </p:tgtEl>
                                        <p:attrNameLst>
                                          <p:attrName>fillcolor</p:attrName>
                                        </p:attrNameLst>
                                      </p:cBhvr>
                                      <p:to>
                                        <p:clrVal>
                                          <a:schemeClr val="accent2"/>
                                        </p:clrVal>
                                      </p:to>
                                    </p:set>
                                    <p:set>
                                      <p:cBhvr>
                                        <p:cTn id="8" dur="500" fill="hold"/>
                                        <p:tgtEl>
                                          <p:spTgt spid="2">
                                            <p:txEl>
                                              <p:pRg st="4" end="4"/>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2">
                                            <p:txEl>
                                              <p:pRg st="5" end="5"/>
                                            </p:txEl>
                                          </p:spTgt>
                                        </p:tgtEl>
                                        <p:attrNameLst>
                                          <p:attrName>style.color</p:attrName>
                                        </p:attrNameLst>
                                      </p:cBhvr>
                                      <p:to>
                                        <p:clrVal>
                                          <a:schemeClr val="accent2"/>
                                        </p:clrVal>
                                      </p:to>
                                    </p:set>
                                    <p:set>
                                      <p:cBhvr>
                                        <p:cTn id="11" dur="500" fill="hold"/>
                                        <p:tgtEl>
                                          <p:spTgt spid="2">
                                            <p:txEl>
                                              <p:pRg st="5" end="5"/>
                                            </p:txEl>
                                          </p:spTgt>
                                        </p:tgtEl>
                                        <p:attrNameLst>
                                          <p:attrName>fillcolor</p:attrName>
                                        </p:attrNameLst>
                                      </p:cBhvr>
                                      <p:to>
                                        <p:clrVal>
                                          <a:schemeClr val="accent2"/>
                                        </p:clrVal>
                                      </p:to>
                                    </p:set>
                                    <p:set>
                                      <p:cBhvr>
                                        <p:cTn id="12" dur="500" fill="hold"/>
                                        <p:tgtEl>
                                          <p:spTgt spid="2">
                                            <p:txEl>
                                              <p:pRg st="5" end="5"/>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2">
                                            <p:txEl>
                                              <p:pRg st="6" end="6"/>
                                            </p:txEl>
                                          </p:spTgt>
                                        </p:tgtEl>
                                        <p:attrNameLst>
                                          <p:attrName>style.color</p:attrName>
                                        </p:attrNameLst>
                                      </p:cBhvr>
                                      <p:to>
                                        <p:clrVal>
                                          <a:schemeClr val="accent2"/>
                                        </p:clrVal>
                                      </p:to>
                                    </p:set>
                                    <p:set>
                                      <p:cBhvr>
                                        <p:cTn id="15" dur="500" fill="hold"/>
                                        <p:tgtEl>
                                          <p:spTgt spid="2">
                                            <p:txEl>
                                              <p:pRg st="6" end="6"/>
                                            </p:txEl>
                                          </p:spTgt>
                                        </p:tgtEl>
                                        <p:attrNameLst>
                                          <p:attrName>fillcolor</p:attrName>
                                        </p:attrNameLst>
                                      </p:cBhvr>
                                      <p:to>
                                        <p:clrVal>
                                          <a:schemeClr val="accent2"/>
                                        </p:clrVal>
                                      </p:to>
                                    </p:set>
                                    <p:set>
                                      <p:cBhvr>
                                        <p:cTn id="16" dur="500" fill="hold"/>
                                        <p:tgtEl>
                                          <p:spTgt spid="2">
                                            <p:txEl>
                                              <p:pRg st="6" end="6"/>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2">
                                            <p:txEl>
                                              <p:pRg st="7" end="7"/>
                                            </p:txEl>
                                          </p:spTgt>
                                        </p:tgtEl>
                                        <p:attrNameLst>
                                          <p:attrName>style.color</p:attrName>
                                        </p:attrNameLst>
                                      </p:cBhvr>
                                      <p:to>
                                        <p:clrVal>
                                          <a:schemeClr val="accent2"/>
                                        </p:clrVal>
                                      </p:to>
                                    </p:set>
                                    <p:set>
                                      <p:cBhvr>
                                        <p:cTn id="19" dur="500" fill="hold"/>
                                        <p:tgtEl>
                                          <p:spTgt spid="2">
                                            <p:txEl>
                                              <p:pRg st="7" end="7"/>
                                            </p:txEl>
                                          </p:spTgt>
                                        </p:tgtEl>
                                        <p:attrNameLst>
                                          <p:attrName>fillcolor</p:attrName>
                                        </p:attrNameLst>
                                      </p:cBhvr>
                                      <p:to>
                                        <p:clrVal>
                                          <a:schemeClr val="accent2"/>
                                        </p:clrVal>
                                      </p:to>
                                    </p:set>
                                    <p:set>
                                      <p:cBhvr>
                                        <p:cTn id="20" dur="500" fill="hold"/>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Antonella</a:t>
            </a:r>
          </a:p>
        </p:txBody>
      </p:sp>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2" name="CasellaDiTesto 1"/>
          <p:cNvSpPr txBox="1"/>
          <p:nvPr/>
        </p:nvSpPr>
        <p:spPr>
          <a:xfrm>
            <a:off x="609600" y="1066800"/>
            <a:ext cx="7609776" cy="4893647"/>
          </a:xfrm>
          <a:prstGeom prst="rect">
            <a:avLst/>
          </a:prstGeom>
          <a:noFill/>
        </p:spPr>
        <p:txBody>
          <a:bodyPr wrap="none" rtlCol="0">
            <a:spAutoFit/>
          </a:bodyPr>
          <a:lstStyle/>
          <a:p>
            <a:r>
              <a:rPr lang="it-IT" sz="2400" b="1" dirty="0">
                <a:solidFill>
                  <a:srgbClr val="FFDA1D"/>
                </a:solidFill>
              </a:rPr>
              <a:t>TERAPIA SPECIFICA</a:t>
            </a:r>
          </a:p>
          <a:p>
            <a:endParaRPr lang="it-IT" sz="2400" dirty="0">
              <a:solidFill>
                <a:srgbClr val="FFDA1D"/>
              </a:solidFill>
            </a:endParaRPr>
          </a:p>
          <a:p>
            <a:r>
              <a:rPr lang="it-IT" sz="2400" dirty="0">
                <a:solidFill>
                  <a:srgbClr val="FFDA1D"/>
                </a:solidFill>
              </a:rPr>
              <a:t>Antibiotici di riferimento:</a:t>
            </a:r>
          </a:p>
          <a:p>
            <a:pPr marL="342900" indent="-342900">
              <a:buFont typeface="Arial"/>
              <a:buChar char="•"/>
            </a:pPr>
            <a:r>
              <a:rPr lang="it-IT" sz="2400" dirty="0">
                <a:solidFill>
                  <a:srgbClr val="FFDA1D"/>
                </a:solidFill>
              </a:rPr>
              <a:t>VANCOMICINA</a:t>
            </a:r>
          </a:p>
          <a:p>
            <a:pPr marL="342900" indent="-342900">
              <a:buFont typeface="Arial"/>
              <a:buChar char="•"/>
            </a:pPr>
            <a:r>
              <a:rPr lang="it-IT" sz="2400" dirty="0">
                <a:solidFill>
                  <a:srgbClr val="FFDA1D"/>
                </a:solidFill>
              </a:rPr>
              <a:t>METRONIDAZOLO</a:t>
            </a:r>
          </a:p>
          <a:p>
            <a:endParaRPr lang="it-IT" sz="2400" dirty="0">
              <a:solidFill>
                <a:srgbClr val="FFDA1D"/>
              </a:solidFill>
            </a:endParaRPr>
          </a:p>
          <a:p>
            <a:endParaRPr lang="it-IT" sz="2400" dirty="0">
              <a:solidFill>
                <a:srgbClr val="FFDA1D"/>
              </a:solidFill>
            </a:endParaRPr>
          </a:p>
          <a:p>
            <a:r>
              <a:rPr lang="it-IT" sz="2400" dirty="0">
                <a:solidFill>
                  <a:srgbClr val="FFDA1D"/>
                </a:solidFill>
              </a:rPr>
              <a:t>La terapia antibiotica NON SEMPRE è GIUSTIFICATA</a:t>
            </a:r>
          </a:p>
          <a:p>
            <a:endParaRPr lang="it-IT" sz="2400" dirty="0">
              <a:solidFill>
                <a:srgbClr val="FFDA1D"/>
              </a:solidFill>
            </a:endParaRPr>
          </a:p>
          <a:p>
            <a:r>
              <a:rPr lang="it-IT" sz="2400" dirty="0">
                <a:solidFill>
                  <a:srgbClr val="FFDA1D"/>
                </a:solidFill>
              </a:rPr>
              <a:t>Decidere in base a </a:t>
            </a:r>
          </a:p>
          <a:p>
            <a:endParaRPr lang="it-IT" sz="2400" dirty="0">
              <a:solidFill>
                <a:srgbClr val="FFDA1D"/>
              </a:solidFill>
            </a:endParaRPr>
          </a:p>
          <a:p>
            <a:endParaRPr lang="it-IT" sz="2400" dirty="0">
              <a:solidFill>
                <a:srgbClr val="FFDA1D"/>
              </a:solidFill>
            </a:endParaRPr>
          </a:p>
          <a:p>
            <a:r>
              <a:rPr lang="it-IT" sz="2400" dirty="0">
                <a:solidFill>
                  <a:srgbClr val="FFDA1D"/>
                </a:solidFill>
              </a:rPr>
              <a:t>Presenza di Resistenze</a:t>
            </a:r>
          </a:p>
        </p:txBody>
      </p:sp>
      <p:sp>
        <p:nvSpPr>
          <p:cNvPr id="3" name="Rettangolo 2"/>
          <p:cNvSpPr/>
          <p:nvPr/>
        </p:nvSpPr>
        <p:spPr>
          <a:xfrm>
            <a:off x="3530600" y="4071271"/>
            <a:ext cx="3784600" cy="1034129"/>
          </a:xfrm>
          <a:prstGeom prst="rect">
            <a:avLst/>
          </a:prstGeom>
        </p:spPr>
        <p:txBody>
          <a:bodyPr wrap="square">
            <a:spAutoFit/>
          </a:bodyPr>
          <a:lstStyle/>
          <a:p>
            <a:pPr lvl="0">
              <a:lnSpc>
                <a:spcPct val="130000"/>
              </a:lnSpc>
            </a:pPr>
            <a:r>
              <a:rPr lang="it-IT" sz="2400" dirty="0">
                <a:solidFill>
                  <a:srgbClr val="FFDA1D"/>
                </a:solidFill>
              </a:rPr>
              <a:t>gravità del quadro</a:t>
            </a:r>
          </a:p>
          <a:p>
            <a:pPr lvl="0">
              <a:lnSpc>
                <a:spcPct val="130000"/>
              </a:lnSpc>
            </a:pPr>
            <a:r>
              <a:rPr lang="it-IT" sz="2400" dirty="0">
                <a:solidFill>
                  <a:srgbClr val="FFDA1D"/>
                </a:solidFill>
              </a:rPr>
              <a:t>stato del paziente</a:t>
            </a:r>
          </a:p>
        </p:txBody>
      </p:sp>
      <p:sp>
        <p:nvSpPr>
          <p:cNvPr id="6" name="Parentesi graffa aperta 5"/>
          <p:cNvSpPr/>
          <p:nvPr/>
        </p:nvSpPr>
        <p:spPr>
          <a:xfrm>
            <a:off x="3378200" y="4223671"/>
            <a:ext cx="228600" cy="838200"/>
          </a:xfrm>
          <a:prstGeom prst="leftBrace">
            <a:avLst/>
          </a:prstGeom>
          <a:ln w="38100" cmpd="sng">
            <a:solidFill>
              <a:srgbClr val="FFDA1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rgbClr val="FFDA1D"/>
              </a:solidFill>
            </a:endParaRPr>
          </a:p>
        </p:txBody>
      </p:sp>
    </p:spTree>
    <p:extLst>
      <p:ext uri="{BB962C8B-B14F-4D97-AF65-F5344CB8AC3E}">
        <p14:creationId xmlns:p14="http://schemas.microsoft.com/office/powerpoint/2010/main" val="1261431535"/>
      </p:ext>
    </p:extLst>
  </p:cSld>
  <p:clrMapOvr>
    <a:masterClrMapping/>
  </p:clrMapOvr>
  <mc:AlternateContent xmlns:mc="http://schemas.openxmlformats.org/markup-compatibility/2006" xmlns:p14="http://schemas.microsoft.com/office/powerpoint/2010/main">
    <mc:Choice Requires="p14">
      <p:transition spd="slow" p14:dur="2000" advTm="21913"/>
    </mc:Choice>
    <mc:Fallback xmlns="">
      <p:transition spd="slow" advTm="219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3124200" y="6245225"/>
            <a:ext cx="2895600" cy="476250"/>
          </a:xfrm>
        </p:spPr>
        <p:txBody>
          <a:bodyPr/>
          <a:lstStyle/>
          <a:p>
            <a:pPr>
              <a:defRPr/>
            </a:pPr>
            <a:r>
              <a:rPr lang="it-IT"/>
              <a:t>Antonella</a:t>
            </a:r>
          </a:p>
        </p:txBody>
      </p:sp>
      <p:pic>
        <p:nvPicPr>
          <p:cNvPr id="3" name="Immagine 2"/>
          <p:cNvPicPr>
            <a:picLocks noChangeAspect="1"/>
          </p:cNvPicPr>
          <p:nvPr/>
        </p:nvPicPr>
        <p:blipFill>
          <a:blip r:embed="rId2"/>
          <a:stretch>
            <a:fillRect/>
          </a:stretch>
        </p:blipFill>
        <p:spPr>
          <a:xfrm>
            <a:off x="76200" y="304800"/>
            <a:ext cx="8991600" cy="6262805"/>
          </a:xfrm>
          <a:prstGeom prst="rect">
            <a:avLst/>
          </a:prstGeom>
        </p:spPr>
      </p:pic>
      <p:sp>
        <p:nvSpPr>
          <p:cNvPr id="6" name="Rettangolo 5"/>
          <p:cNvSpPr/>
          <p:nvPr/>
        </p:nvSpPr>
        <p:spPr>
          <a:xfrm>
            <a:off x="4572000" y="2133600"/>
            <a:ext cx="3810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495800" y="3124200"/>
            <a:ext cx="42672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495800" y="4114800"/>
            <a:ext cx="419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228600" y="5410200"/>
            <a:ext cx="4191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6248400" y="5105400"/>
            <a:ext cx="22860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5562600" y="6096000"/>
            <a:ext cx="3200400" cy="381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9233499"/>
      </p:ext>
    </p:extLst>
  </p:cSld>
  <p:clrMapOvr>
    <a:masterClrMapping/>
  </p:clrMapOvr>
  <mc:AlternateContent xmlns:mc="http://schemas.openxmlformats.org/markup-compatibility/2006" xmlns:p14="http://schemas.microsoft.com/office/powerpoint/2010/main">
    <mc:Choice Requires="p14">
      <p:transition spd="slow" p14:dur="2000" advTm="81340"/>
    </mc:Choice>
    <mc:Fallback xmlns="">
      <p:transition spd="slow" advTm="813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778919" y="296863"/>
            <a:ext cx="3962400" cy="762000"/>
          </a:xfrm>
        </p:spPr>
        <p:txBody>
          <a:bodyPr/>
          <a:lstStyle/>
          <a:p>
            <a:pPr eaLnBrk="1" hangingPunct="1">
              <a:lnSpc>
                <a:spcPct val="60000"/>
              </a:lnSpc>
            </a:pPr>
            <a:r>
              <a:rPr lang="it-IT" sz="3200" b="1" dirty="0">
                <a:solidFill>
                  <a:srgbClr val="FFDA1D"/>
                </a:solidFill>
              </a:rPr>
              <a:t>BACILLI </a:t>
            </a:r>
            <a:r>
              <a:rPr lang="it-IT" sz="3200" b="1" dirty="0" err="1">
                <a:solidFill>
                  <a:srgbClr val="FFDA1D"/>
                </a:solidFill>
              </a:rPr>
              <a:t>Gram</a:t>
            </a:r>
            <a:r>
              <a:rPr lang="it-IT" sz="3200" b="1" dirty="0">
                <a:solidFill>
                  <a:srgbClr val="FFDA1D"/>
                </a:solidFill>
              </a:rPr>
              <a:t> +</a:t>
            </a:r>
          </a:p>
        </p:txBody>
      </p:sp>
      <p:sp>
        <p:nvSpPr>
          <p:cNvPr id="9" name="Text Box 3"/>
          <p:cNvSpPr txBox="1">
            <a:spLocks noChangeArrowheads="1"/>
          </p:cNvSpPr>
          <p:nvPr/>
        </p:nvSpPr>
        <p:spPr bwMode="auto">
          <a:xfrm>
            <a:off x="323850" y="3692525"/>
            <a:ext cx="1297150" cy="400110"/>
          </a:xfrm>
          <a:prstGeom prst="rect">
            <a:avLst/>
          </a:prstGeom>
          <a:noFill/>
          <a:ln w="9525">
            <a:noFill/>
            <a:miter lim="800000"/>
            <a:headEnd/>
            <a:tailEnd/>
          </a:ln>
        </p:spPr>
        <p:txBody>
          <a:bodyPr wrap="none">
            <a:spAutoFit/>
          </a:bodyPr>
          <a:lstStyle/>
          <a:p>
            <a:pPr fontAlgn="base">
              <a:spcBef>
                <a:spcPct val="0"/>
              </a:spcBef>
              <a:spcAft>
                <a:spcPct val="0"/>
              </a:spcAft>
            </a:pPr>
            <a:r>
              <a:rPr lang="it-IT" sz="2000" b="1" u="sng" dirty="0">
                <a:solidFill>
                  <a:srgbClr val="FF0066"/>
                </a:solidFill>
              </a:rPr>
              <a:t>Anaerobi</a:t>
            </a:r>
          </a:p>
        </p:txBody>
      </p:sp>
      <p:sp>
        <p:nvSpPr>
          <p:cNvPr id="10" name="Text Box 4"/>
          <p:cNvSpPr txBox="1">
            <a:spLocks noChangeArrowheads="1"/>
          </p:cNvSpPr>
          <p:nvPr/>
        </p:nvSpPr>
        <p:spPr bwMode="auto">
          <a:xfrm>
            <a:off x="1692275" y="3619500"/>
            <a:ext cx="1624013"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b="1" dirty="0">
                <a:solidFill>
                  <a:srgbClr val="FFDA1D"/>
                </a:solidFill>
              </a:rPr>
              <a:t>CLOSTRIDI</a:t>
            </a:r>
            <a:r>
              <a:rPr lang="it-IT" sz="2000" i="1" dirty="0">
                <a:solidFill>
                  <a:srgbClr val="FFDA1D"/>
                </a:solidFill>
              </a:rPr>
              <a:t> </a:t>
            </a:r>
          </a:p>
          <a:p>
            <a:pPr fontAlgn="base">
              <a:spcBef>
                <a:spcPct val="0"/>
              </a:spcBef>
              <a:spcAft>
                <a:spcPct val="0"/>
              </a:spcAft>
            </a:pPr>
            <a:r>
              <a:rPr lang="it-IT" sz="2000" i="1" dirty="0">
                <a:solidFill>
                  <a:srgbClr val="FFDA1D"/>
                </a:solidFill>
              </a:rPr>
              <a:t>(sporigeni)</a:t>
            </a:r>
            <a:endParaRPr lang="it-IT" sz="2000" b="1" dirty="0">
              <a:solidFill>
                <a:srgbClr val="FFDA1D"/>
              </a:solidFill>
            </a:endParaRPr>
          </a:p>
        </p:txBody>
      </p:sp>
      <p:sp>
        <p:nvSpPr>
          <p:cNvPr id="11" name="Text Box 5"/>
          <p:cNvSpPr txBox="1">
            <a:spLocks noChangeArrowheads="1"/>
          </p:cNvSpPr>
          <p:nvPr/>
        </p:nvSpPr>
        <p:spPr bwMode="auto">
          <a:xfrm>
            <a:off x="3635375" y="1819275"/>
            <a:ext cx="2249488" cy="3743325"/>
          </a:xfrm>
          <a:prstGeom prst="rect">
            <a:avLst/>
          </a:prstGeom>
          <a:noFill/>
          <a:ln w="9525">
            <a:noFill/>
            <a:miter lim="800000"/>
            <a:headEnd/>
            <a:tailEnd/>
          </a:ln>
        </p:spPr>
        <p:txBody>
          <a:bodyPr wrap="none">
            <a:spAutoFit/>
          </a:bodyPr>
          <a:lstStyle/>
          <a:p>
            <a:pPr fontAlgn="base">
              <a:spcBef>
                <a:spcPct val="0"/>
              </a:spcBef>
              <a:spcAft>
                <a:spcPct val="0"/>
              </a:spcAft>
            </a:pPr>
            <a:r>
              <a:rPr lang="it-IT" sz="2400" b="1" i="1" dirty="0">
                <a:solidFill>
                  <a:srgbClr val="90F949"/>
                </a:solidFill>
              </a:rPr>
              <a:t>C. tetani</a:t>
            </a:r>
          </a:p>
          <a:p>
            <a:pPr fontAlgn="base">
              <a:spcBef>
                <a:spcPct val="0"/>
              </a:spcBef>
              <a:spcAft>
                <a:spcPct val="0"/>
              </a:spcAft>
            </a:pPr>
            <a:endParaRPr lang="it-IT" sz="2400" b="1" i="1" dirty="0">
              <a:solidFill>
                <a:srgbClr val="90F949"/>
              </a:solidFill>
            </a:endParaRPr>
          </a:p>
          <a:p>
            <a:pPr fontAlgn="base">
              <a:spcBef>
                <a:spcPct val="0"/>
              </a:spcBef>
              <a:spcAft>
                <a:spcPct val="0"/>
              </a:spcAft>
            </a:pPr>
            <a:endParaRPr lang="it-IT" sz="2400" b="1" i="1" dirty="0">
              <a:solidFill>
                <a:srgbClr val="90F949"/>
              </a:solidFill>
            </a:endParaRPr>
          </a:p>
          <a:p>
            <a:pPr fontAlgn="base">
              <a:spcBef>
                <a:spcPct val="0"/>
              </a:spcBef>
              <a:spcAft>
                <a:spcPct val="0"/>
              </a:spcAft>
            </a:pPr>
            <a:r>
              <a:rPr lang="it-IT" sz="2400" b="1" i="1" dirty="0">
                <a:solidFill>
                  <a:srgbClr val="90F949"/>
                </a:solidFill>
              </a:rPr>
              <a:t>C. </a:t>
            </a:r>
            <a:r>
              <a:rPr lang="it-IT" sz="2400" b="1" i="1" dirty="0" err="1">
                <a:solidFill>
                  <a:srgbClr val="90F949"/>
                </a:solidFill>
              </a:rPr>
              <a:t>botulinum</a:t>
            </a:r>
            <a:endParaRPr lang="it-IT" sz="2400" b="1" i="1" dirty="0">
              <a:solidFill>
                <a:srgbClr val="90F949"/>
              </a:solidFill>
            </a:endParaRPr>
          </a:p>
          <a:p>
            <a:pPr fontAlgn="base">
              <a:spcBef>
                <a:spcPct val="0"/>
              </a:spcBef>
              <a:spcAft>
                <a:spcPct val="0"/>
              </a:spcAft>
            </a:pPr>
            <a:endParaRPr lang="it-IT" sz="2400" b="1" i="1" dirty="0">
              <a:solidFill>
                <a:srgbClr val="90F949"/>
              </a:solidFill>
            </a:endParaRPr>
          </a:p>
          <a:p>
            <a:pPr fontAlgn="base">
              <a:spcBef>
                <a:spcPct val="0"/>
              </a:spcBef>
              <a:spcAft>
                <a:spcPct val="0"/>
              </a:spcAft>
            </a:pPr>
            <a:endParaRPr lang="it-IT" sz="2400" b="1" i="1" dirty="0">
              <a:solidFill>
                <a:srgbClr val="90F949"/>
              </a:solidFill>
            </a:endParaRPr>
          </a:p>
          <a:p>
            <a:pPr fontAlgn="base">
              <a:spcBef>
                <a:spcPct val="0"/>
              </a:spcBef>
              <a:spcAft>
                <a:spcPct val="0"/>
              </a:spcAft>
            </a:pPr>
            <a:r>
              <a:rPr lang="it-IT" sz="2400" b="1" i="1" dirty="0">
                <a:solidFill>
                  <a:srgbClr val="90F949"/>
                </a:solidFill>
              </a:rPr>
              <a:t>C. </a:t>
            </a:r>
            <a:r>
              <a:rPr lang="it-IT" sz="2400" b="1" i="1" dirty="0" err="1">
                <a:solidFill>
                  <a:srgbClr val="90F949"/>
                </a:solidFill>
              </a:rPr>
              <a:t>perfringens</a:t>
            </a:r>
            <a:endParaRPr lang="it-IT" sz="2400" b="1" i="1" dirty="0">
              <a:solidFill>
                <a:srgbClr val="90F949"/>
              </a:solidFill>
            </a:endParaRPr>
          </a:p>
          <a:p>
            <a:pPr fontAlgn="base">
              <a:spcBef>
                <a:spcPct val="0"/>
              </a:spcBef>
              <a:spcAft>
                <a:spcPct val="0"/>
              </a:spcAft>
            </a:pPr>
            <a:endParaRPr lang="it-IT" sz="2400" b="1" i="1" dirty="0">
              <a:solidFill>
                <a:srgbClr val="90F949"/>
              </a:solidFill>
            </a:endParaRPr>
          </a:p>
          <a:p>
            <a:pPr fontAlgn="base">
              <a:spcBef>
                <a:spcPct val="0"/>
              </a:spcBef>
              <a:spcAft>
                <a:spcPct val="0"/>
              </a:spcAft>
            </a:pPr>
            <a:endParaRPr lang="it-IT" sz="2400" b="1" i="1" dirty="0">
              <a:solidFill>
                <a:srgbClr val="90F949"/>
              </a:solidFill>
            </a:endParaRPr>
          </a:p>
          <a:p>
            <a:pPr fontAlgn="base">
              <a:spcBef>
                <a:spcPct val="0"/>
              </a:spcBef>
              <a:spcAft>
                <a:spcPct val="0"/>
              </a:spcAft>
            </a:pPr>
            <a:r>
              <a:rPr lang="it-IT" sz="2400" b="1" i="1" dirty="0">
                <a:solidFill>
                  <a:srgbClr val="90F949"/>
                </a:solidFill>
              </a:rPr>
              <a:t>C. difficile</a:t>
            </a:r>
          </a:p>
        </p:txBody>
      </p:sp>
      <p:sp>
        <p:nvSpPr>
          <p:cNvPr id="12" name="Text Box 6"/>
          <p:cNvSpPr txBox="1">
            <a:spLocks noChangeArrowheads="1"/>
          </p:cNvSpPr>
          <p:nvPr/>
        </p:nvSpPr>
        <p:spPr bwMode="auto">
          <a:xfrm>
            <a:off x="5487988" y="1741488"/>
            <a:ext cx="2922587" cy="3968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Tetano</a:t>
            </a:r>
            <a:r>
              <a:rPr lang="it-IT" sz="2000">
                <a:solidFill>
                  <a:srgbClr val="FFFFFF"/>
                </a:solidFill>
              </a:rPr>
              <a:t>: paralisi spastica</a:t>
            </a:r>
            <a:endParaRPr lang="it-IT" sz="2000" u="sng">
              <a:solidFill>
                <a:srgbClr val="FFFFFF"/>
              </a:solidFill>
            </a:endParaRPr>
          </a:p>
        </p:txBody>
      </p:sp>
      <p:sp>
        <p:nvSpPr>
          <p:cNvPr id="13" name="Text Box 7"/>
          <p:cNvSpPr txBox="1">
            <a:spLocks noChangeArrowheads="1"/>
          </p:cNvSpPr>
          <p:nvPr/>
        </p:nvSpPr>
        <p:spPr bwMode="auto">
          <a:xfrm>
            <a:off x="5867400" y="2971800"/>
            <a:ext cx="3006725" cy="3968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Botulismo:</a:t>
            </a:r>
            <a:r>
              <a:rPr lang="it-IT" sz="2000">
                <a:solidFill>
                  <a:srgbClr val="FFFFFF"/>
                </a:solidFill>
              </a:rPr>
              <a:t> paral. flaccida</a:t>
            </a:r>
            <a:endParaRPr lang="it-IT" sz="2000" u="sng">
              <a:solidFill>
                <a:srgbClr val="FFFFFF"/>
              </a:solidFill>
            </a:endParaRPr>
          </a:p>
        </p:txBody>
      </p:sp>
      <p:sp>
        <p:nvSpPr>
          <p:cNvPr id="14" name="Text Box 8"/>
          <p:cNvSpPr txBox="1">
            <a:spLocks noChangeArrowheads="1"/>
          </p:cNvSpPr>
          <p:nvPr/>
        </p:nvSpPr>
        <p:spPr bwMode="auto">
          <a:xfrm>
            <a:off x="6064250" y="3973513"/>
            <a:ext cx="2446338"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Gangrena gass.:</a:t>
            </a:r>
            <a:endParaRPr lang="it-IT" sz="2000">
              <a:solidFill>
                <a:srgbClr val="FFFFFF"/>
              </a:solidFill>
            </a:endParaRPr>
          </a:p>
          <a:p>
            <a:pPr fontAlgn="base">
              <a:spcBef>
                <a:spcPct val="0"/>
              </a:spcBef>
              <a:spcAft>
                <a:spcPct val="0"/>
              </a:spcAft>
            </a:pPr>
            <a:r>
              <a:rPr lang="it-IT" sz="2000">
                <a:solidFill>
                  <a:srgbClr val="FFFFFF"/>
                </a:solidFill>
              </a:rPr>
              <a:t>toss. </a:t>
            </a:r>
            <a:r>
              <a:rPr lang="el-GR" sz="2000">
                <a:solidFill>
                  <a:srgbClr val="FFFFFF"/>
                </a:solidFill>
                <a:cs typeface="Arial" charset="0"/>
              </a:rPr>
              <a:t>α</a:t>
            </a:r>
            <a:r>
              <a:rPr lang="it-IT" sz="2000">
                <a:solidFill>
                  <a:srgbClr val="FFFFFF"/>
                </a:solidFill>
                <a:cs typeface="Arial" charset="0"/>
              </a:rPr>
              <a:t> mionecrotica</a:t>
            </a:r>
            <a:endParaRPr lang="el-GR" sz="2000" u="sng">
              <a:solidFill>
                <a:srgbClr val="FFFFFF"/>
              </a:solidFill>
              <a:cs typeface="Arial" charset="0"/>
            </a:endParaRPr>
          </a:p>
        </p:txBody>
      </p:sp>
      <p:sp>
        <p:nvSpPr>
          <p:cNvPr id="15" name="Text Box 9"/>
          <p:cNvSpPr txBox="1">
            <a:spLocks noChangeArrowheads="1"/>
          </p:cNvSpPr>
          <p:nvPr/>
        </p:nvSpPr>
        <p:spPr bwMode="auto">
          <a:xfrm>
            <a:off x="5775325" y="5270500"/>
            <a:ext cx="3289300" cy="701675"/>
          </a:xfrm>
          <a:prstGeom prst="rect">
            <a:avLst/>
          </a:prstGeom>
          <a:noFill/>
          <a:ln w="9525">
            <a:noFill/>
            <a:miter lim="800000"/>
            <a:headEnd/>
            <a:tailEnd/>
          </a:ln>
        </p:spPr>
        <p:txBody>
          <a:bodyPr wrap="none">
            <a:spAutoFit/>
          </a:bodyPr>
          <a:lstStyle/>
          <a:p>
            <a:pPr fontAlgn="base">
              <a:spcBef>
                <a:spcPct val="0"/>
              </a:spcBef>
              <a:spcAft>
                <a:spcPct val="0"/>
              </a:spcAft>
            </a:pPr>
            <a:r>
              <a:rPr lang="it-IT" sz="2000" u="sng">
                <a:solidFill>
                  <a:srgbClr val="FFFFFF"/>
                </a:solidFill>
              </a:rPr>
              <a:t>Colite pseudomembranosa:</a:t>
            </a:r>
            <a:endParaRPr lang="it-IT" sz="2000">
              <a:solidFill>
                <a:srgbClr val="FFFFFF"/>
              </a:solidFill>
            </a:endParaRPr>
          </a:p>
          <a:p>
            <a:pPr fontAlgn="base">
              <a:spcBef>
                <a:spcPct val="0"/>
              </a:spcBef>
              <a:spcAft>
                <a:spcPct val="0"/>
              </a:spcAft>
            </a:pPr>
            <a:r>
              <a:rPr lang="it-IT" sz="2000">
                <a:solidFill>
                  <a:srgbClr val="FFFFFF"/>
                </a:solidFill>
              </a:rPr>
              <a:t>antibioticoresistenza</a:t>
            </a:r>
            <a:endParaRPr lang="it-IT" sz="2000" u="sng">
              <a:solidFill>
                <a:srgbClr val="FFFFFF"/>
              </a:solidFill>
            </a:endParaRPr>
          </a:p>
        </p:txBody>
      </p:sp>
      <p:sp>
        <p:nvSpPr>
          <p:cNvPr id="16" name="AutoShape 10"/>
          <p:cNvSpPr>
            <a:spLocks/>
          </p:cNvSpPr>
          <p:nvPr/>
        </p:nvSpPr>
        <p:spPr bwMode="auto">
          <a:xfrm>
            <a:off x="3419475" y="1676400"/>
            <a:ext cx="360363" cy="4391025"/>
          </a:xfrm>
          <a:prstGeom prst="leftBrace">
            <a:avLst>
              <a:gd name="adj1" fmla="val 101542"/>
              <a:gd name="adj2" fmla="val 50000"/>
            </a:avLst>
          </a:prstGeom>
          <a:noFill/>
          <a:ln w="38100">
            <a:solidFill>
              <a:schemeClr val="tx1"/>
            </a:solidFill>
            <a:round/>
            <a:headEnd/>
            <a:tailEnd/>
          </a:ln>
        </p:spPr>
        <p:txBody>
          <a:bodyPr wrap="none" anchor="ctr"/>
          <a:lstStyle/>
          <a:p>
            <a:pPr fontAlgn="base">
              <a:spcBef>
                <a:spcPct val="0"/>
              </a:spcBef>
              <a:spcAft>
                <a:spcPct val="0"/>
              </a:spcAft>
            </a:pPr>
            <a:endParaRPr lang="it-IT" b="1">
              <a:solidFill>
                <a:srgbClr val="FFFFFF"/>
              </a:solidFill>
            </a:endParaRPr>
          </a:p>
        </p:txBody>
      </p:sp>
      <p:sp>
        <p:nvSpPr>
          <p:cNvPr id="3" name="Rettangolo 2">
            <a:extLst>
              <a:ext uri="{FF2B5EF4-FFF2-40B4-BE49-F238E27FC236}">
                <a16:creationId xmlns:a16="http://schemas.microsoft.com/office/drawing/2014/main" id="{2C85B287-724C-2D4B-8163-6B26384545FB}"/>
              </a:ext>
            </a:extLst>
          </p:cNvPr>
          <p:cNvSpPr/>
          <p:nvPr/>
        </p:nvSpPr>
        <p:spPr>
          <a:xfrm>
            <a:off x="3581400" y="1524000"/>
            <a:ext cx="5410200" cy="2095500"/>
          </a:xfrm>
          <a:prstGeom prst="rect">
            <a:avLst/>
          </a:prstGeom>
          <a:noFill/>
          <a:ln w="38100">
            <a:solidFill>
              <a:schemeClr val="bg2">
                <a:lumMod val="40000"/>
                <a:lumOff val="60000"/>
              </a:schemeClr>
            </a:solidFill>
          </a:ln>
          <a:effectLst>
            <a:glow rad="444500">
              <a:schemeClr val="accent1">
                <a:alpha val="3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16167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CF21184-957A-CBB0-42E5-AA5A7B4026C5}"/>
              </a:ext>
            </a:extLst>
          </p:cNvPr>
          <p:cNvSpPr>
            <a:spLocks noGrp="1"/>
          </p:cNvSpPr>
          <p:nvPr>
            <p:ph type="ftr" sz="quarter" idx="11"/>
          </p:nvPr>
        </p:nvSpPr>
        <p:spPr/>
        <p:txBody>
          <a:bodyPr/>
          <a:lstStyle/>
          <a:p>
            <a:pPr>
              <a:defRPr/>
            </a:pPr>
            <a:r>
              <a:rPr lang="it-IT"/>
              <a:t>Antonella</a:t>
            </a:r>
          </a:p>
        </p:txBody>
      </p:sp>
    </p:spTree>
    <p:extLst>
      <p:ext uri="{BB962C8B-B14F-4D97-AF65-F5344CB8AC3E}">
        <p14:creationId xmlns:p14="http://schemas.microsoft.com/office/powerpoint/2010/main" val="18826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39A30867-B248-50B3-E6F6-408D6D9023B3}"/>
              </a:ext>
            </a:extLst>
          </p:cNvPr>
          <p:cNvSpPr>
            <a:spLocks noGrp="1"/>
          </p:cNvSpPr>
          <p:nvPr>
            <p:ph type="ftr" sz="quarter" idx="11"/>
          </p:nvPr>
        </p:nvSpPr>
        <p:spPr/>
        <p:txBody>
          <a:bodyPr/>
          <a:lstStyle/>
          <a:p>
            <a:pPr>
              <a:defRPr/>
            </a:pPr>
            <a:r>
              <a:rPr lang="it-IT"/>
              <a:t>Antonella</a:t>
            </a:r>
          </a:p>
        </p:txBody>
      </p:sp>
      <p:sp>
        <p:nvSpPr>
          <p:cNvPr id="3" name="Titolo 1">
            <a:extLst>
              <a:ext uri="{FF2B5EF4-FFF2-40B4-BE49-F238E27FC236}">
                <a16:creationId xmlns:a16="http://schemas.microsoft.com/office/drawing/2014/main" id="{0BED15B1-0C35-35D7-BAB4-BD08B5EB0D46}"/>
              </a:ext>
            </a:extLst>
          </p:cNvPr>
          <p:cNvSpPr txBox="1">
            <a:spLocks/>
          </p:cNvSpPr>
          <p:nvPr/>
        </p:nvSpPr>
        <p:spPr>
          <a:xfrm>
            <a:off x="2143301" y="14304"/>
            <a:ext cx="5105400" cy="563562"/>
          </a:xfrm>
          <a:prstGeom prst="rect">
            <a:avLst/>
          </a:prstGeom>
        </p:spPr>
        <p:txBody>
          <a:bodyPr/>
          <a:lstStyle>
            <a:lvl1pPr algn="ctr" rtl="0" eaLnBrk="0" fontAlgn="base" hangingPunct="0">
              <a:spcBef>
                <a:spcPct val="0"/>
              </a:spcBef>
              <a:spcAft>
                <a:spcPct val="0"/>
              </a:spcAft>
              <a:defRPr sz="4400">
                <a:solidFill>
                  <a:schemeClr val="hlink"/>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a:lstStyle>
          <a:p>
            <a:r>
              <a:rPr lang="it-IT" sz="2400" b="1" i="1" kern="0" dirty="0">
                <a:solidFill>
                  <a:srgbClr val="FFDA1D"/>
                </a:solidFill>
              </a:rPr>
              <a:t>Clostridium tetani</a:t>
            </a:r>
          </a:p>
        </p:txBody>
      </p:sp>
      <p:sp>
        <p:nvSpPr>
          <p:cNvPr id="6" name="CasellaDiTesto 5">
            <a:extLst>
              <a:ext uri="{FF2B5EF4-FFF2-40B4-BE49-F238E27FC236}">
                <a16:creationId xmlns:a16="http://schemas.microsoft.com/office/drawing/2014/main" id="{41B02E9E-83FD-7531-4C1B-043A83DB935F}"/>
              </a:ext>
            </a:extLst>
          </p:cNvPr>
          <p:cNvSpPr txBox="1"/>
          <p:nvPr/>
        </p:nvSpPr>
        <p:spPr>
          <a:xfrm>
            <a:off x="348343" y="557538"/>
            <a:ext cx="6204857" cy="1538883"/>
          </a:xfrm>
          <a:prstGeom prst="rect">
            <a:avLst/>
          </a:prstGeom>
          <a:noFill/>
        </p:spPr>
        <p:txBody>
          <a:bodyPr wrap="square" rtlCol="0">
            <a:spAutoFit/>
          </a:bodyPr>
          <a:lstStyle/>
          <a:p>
            <a:pPr marL="342900" indent="-342900">
              <a:buFont typeface="Arial"/>
              <a:buChar char="•"/>
            </a:pPr>
            <a:r>
              <a:rPr lang="it-IT" dirty="0">
                <a:solidFill>
                  <a:srgbClr val="FFDA1D"/>
                </a:solidFill>
              </a:rPr>
              <a:t>bacillo Gram+, anaerobio, sporigeno, </a:t>
            </a:r>
            <a:r>
              <a:rPr lang="it-IT" dirty="0" err="1">
                <a:solidFill>
                  <a:srgbClr val="FFDA1D"/>
                </a:solidFill>
              </a:rPr>
              <a:t>tossinogenico</a:t>
            </a:r>
            <a:endParaRPr lang="it-IT" dirty="0">
              <a:solidFill>
                <a:srgbClr val="FFDA1D"/>
              </a:solidFill>
            </a:endParaRPr>
          </a:p>
          <a:p>
            <a:pPr marL="342900" indent="-342900">
              <a:buFont typeface="Arial"/>
              <a:buChar char="•"/>
            </a:pPr>
            <a:r>
              <a:rPr lang="it-IT" dirty="0">
                <a:solidFill>
                  <a:srgbClr val="FFDA1D"/>
                </a:solidFill>
              </a:rPr>
              <a:t>Ubiquitario </a:t>
            </a:r>
            <a:r>
              <a:rPr lang="it-IT" dirty="0">
                <a:solidFill>
                  <a:srgbClr val="FFDA1D"/>
                </a:solidFill>
                <a:sym typeface="Wingdings" pitchFamily="2" charset="2"/>
              </a:rPr>
              <a:t> s</a:t>
            </a:r>
            <a:r>
              <a:rPr lang="it-IT" dirty="0">
                <a:solidFill>
                  <a:srgbClr val="FFDA1D"/>
                </a:solidFill>
              </a:rPr>
              <a:t>pore molto diffuse nell’ambiente</a:t>
            </a:r>
          </a:p>
          <a:p>
            <a:pPr marL="342900" indent="-342900">
              <a:buFont typeface="Arial"/>
              <a:buChar char="•"/>
            </a:pPr>
            <a:r>
              <a:rPr lang="it-IT" dirty="0">
                <a:solidFill>
                  <a:srgbClr val="FFDA1D"/>
                </a:solidFill>
              </a:rPr>
              <a:t>Difficile da coltivare</a:t>
            </a:r>
          </a:p>
          <a:p>
            <a:endParaRPr lang="it-IT" sz="1200" dirty="0">
              <a:solidFill>
                <a:srgbClr val="FFDA1D"/>
              </a:solidFill>
            </a:endParaRPr>
          </a:p>
          <a:p>
            <a:endParaRPr lang="it-IT" sz="1000" dirty="0">
              <a:solidFill>
                <a:srgbClr val="FFDA1D"/>
              </a:solidFill>
            </a:endParaRPr>
          </a:p>
          <a:p>
            <a:r>
              <a:rPr lang="it-IT" dirty="0">
                <a:solidFill>
                  <a:srgbClr val="FFDA1D"/>
                </a:solidFill>
              </a:rPr>
              <a:t>Fattori di virulenza: 2 tossine </a:t>
            </a:r>
          </a:p>
        </p:txBody>
      </p:sp>
      <p:sp>
        <p:nvSpPr>
          <p:cNvPr id="8" name="CasellaDiTesto 7">
            <a:extLst>
              <a:ext uri="{FF2B5EF4-FFF2-40B4-BE49-F238E27FC236}">
                <a16:creationId xmlns:a16="http://schemas.microsoft.com/office/drawing/2014/main" id="{58937954-FE99-C4F9-34CF-4E0B8602A4A0}"/>
              </a:ext>
            </a:extLst>
          </p:cNvPr>
          <p:cNvSpPr txBox="1"/>
          <p:nvPr/>
        </p:nvSpPr>
        <p:spPr>
          <a:xfrm>
            <a:off x="3619570" y="1319450"/>
            <a:ext cx="5418047" cy="1057662"/>
          </a:xfrm>
          <a:prstGeom prst="rect">
            <a:avLst/>
          </a:prstGeom>
          <a:noFill/>
        </p:spPr>
        <p:txBody>
          <a:bodyPr wrap="square">
            <a:spAutoFit/>
          </a:bodyPr>
          <a:lstStyle/>
          <a:p>
            <a:pPr>
              <a:lnSpc>
                <a:spcPct val="200000"/>
              </a:lnSpc>
            </a:pPr>
            <a:r>
              <a:rPr lang="it-IT" sz="1700" b="1" dirty="0" err="1">
                <a:solidFill>
                  <a:srgbClr val="FFDA1D"/>
                </a:solidFill>
              </a:rPr>
              <a:t>Tetanolisina</a:t>
            </a:r>
            <a:r>
              <a:rPr lang="it-IT" sz="1700" dirty="0">
                <a:solidFill>
                  <a:srgbClr val="FFDA1D"/>
                </a:solidFill>
              </a:rPr>
              <a:t> </a:t>
            </a:r>
            <a:r>
              <a:rPr lang="it-IT" sz="1700" dirty="0">
                <a:solidFill>
                  <a:srgbClr val="FFDA1D"/>
                </a:solidFill>
                <a:sym typeface="Wingdings" pitchFamily="2" charset="2"/>
              </a:rPr>
              <a:t> emolisina ossigeno-labile</a:t>
            </a:r>
          </a:p>
          <a:p>
            <a:pPr>
              <a:lnSpc>
                <a:spcPct val="200000"/>
              </a:lnSpc>
            </a:pPr>
            <a:r>
              <a:rPr lang="it-IT" sz="1700" b="1" dirty="0" err="1">
                <a:solidFill>
                  <a:srgbClr val="FFDA1D"/>
                </a:solidFill>
                <a:sym typeface="Wingdings" pitchFamily="2" charset="2"/>
              </a:rPr>
              <a:t>Tetanospasmina</a:t>
            </a:r>
            <a:r>
              <a:rPr lang="it-IT" sz="1700" b="1" dirty="0">
                <a:solidFill>
                  <a:srgbClr val="FFDA1D"/>
                </a:solidFill>
                <a:sym typeface="Wingdings" pitchFamily="2" charset="2"/>
              </a:rPr>
              <a:t> </a:t>
            </a:r>
            <a:r>
              <a:rPr lang="it-IT" sz="1700" dirty="0">
                <a:solidFill>
                  <a:srgbClr val="FFDA1D"/>
                </a:solidFill>
                <a:sym typeface="Wingdings" pitchFamily="2" charset="2"/>
              </a:rPr>
              <a:t>(</a:t>
            </a:r>
            <a:r>
              <a:rPr lang="it-IT" sz="1700" dirty="0" err="1">
                <a:solidFill>
                  <a:srgbClr val="FFDA1D"/>
                </a:solidFill>
                <a:sym typeface="Wingdings" pitchFamily="2" charset="2"/>
              </a:rPr>
              <a:t>TeNT</a:t>
            </a:r>
            <a:r>
              <a:rPr lang="it-IT" sz="1700" dirty="0">
                <a:solidFill>
                  <a:srgbClr val="FFDA1D"/>
                </a:solidFill>
                <a:sym typeface="Wingdings" pitchFamily="2" charset="2"/>
              </a:rPr>
              <a:t>)  </a:t>
            </a:r>
            <a:r>
              <a:rPr lang="it-IT" sz="1700" b="1" u="sng" dirty="0">
                <a:solidFill>
                  <a:srgbClr val="FFDA1D"/>
                </a:solidFill>
                <a:sym typeface="Wingdings" pitchFamily="2" charset="2"/>
              </a:rPr>
              <a:t>neurotossina</a:t>
            </a:r>
            <a:r>
              <a:rPr lang="it-IT" sz="1700" dirty="0">
                <a:solidFill>
                  <a:srgbClr val="FFDA1D"/>
                </a:solidFill>
                <a:sym typeface="Wingdings" pitchFamily="2" charset="2"/>
              </a:rPr>
              <a:t> termolabile</a:t>
            </a:r>
            <a:endParaRPr lang="it-IT" sz="1700" dirty="0"/>
          </a:p>
        </p:txBody>
      </p:sp>
      <p:sp>
        <p:nvSpPr>
          <p:cNvPr id="9" name="Parentesi graffa aperta 8">
            <a:extLst>
              <a:ext uri="{FF2B5EF4-FFF2-40B4-BE49-F238E27FC236}">
                <a16:creationId xmlns:a16="http://schemas.microsoft.com/office/drawing/2014/main" id="{B09AAD93-5D50-8419-74D1-97C78D2D60F2}"/>
              </a:ext>
            </a:extLst>
          </p:cNvPr>
          <p:cNvSpPr/>
          <p:nvPr/>
        </p:nvSpPr>
        <p:spPr>
          <a:xfrm>
            <a:off x="3421153" y="1487213"/>
            <a:ext cx="165327" cy="875449"/>
          </a:xfrm>
          <a:prstGeom prst="leftBrace">
            <a:avLst>
              <a:gd name="adj1" fmla="val 51190"/>
              <a:gd name="adj2" fmla="val 50000"/>
            </a:avLst>
          </a:prstGeom>
          <a:ln w="28575">
            <a:solidFill>
              <a:srgbClr val="FFDA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5" name="Gruppo 24">
            <a:extLst>
              <a:ext uri="{FF2B5EF4-FFF2-40B4-BE49-F238E27FC236}">
                <a16:creationId xmlns:a16="http://schemas.microsoft.com/office/drawing/2014/main" id="{F0792294-11D8-7AD2-FEC3-CCFB7B163DDE}"/>
              </a:ext>
            </a:extLst>
          </p:cNvPr>
          <p:cNvGrpSpPr/>
          <p:nvPr/>
        </p:nvGrpSpPr>
        <p:grpSpPr>
          <a:xfrm>
            <a:off x="348343" y="2741590"/>
            <a:ext cx="6900358" cy="1820430"/>
            <a:chOff x="762000" y="3207593"/>
            <a:chExt cx="6900358" cy="1820430"/>
          </a:xfrm>
        </p:grpSpPr>
        <p:sp>
          <p:nvSpPr>
            <p:cNvPr id="16" name="Rettangolo 15">
              <a:extLst>
                <a:ext uri="{FF2B5EF4-FFF2-40B4-BE49-F238E27FC236}">
                  <a16:creationId xmlns:a16="http://schemas.microsoft.com/office/drawing/2014/main" id="{871D1E06-4887-23B6-C940-AFDF20E0FC3E}"/>
                </a:ext>
              </a:extLst>
            </p:cNvPr>
            <p:cNvSpPr/>
            <p:nvPr/>
          </p:nvSpPr>
          <p:spPr>
            <a:xfrm>
              <a:off x="762000" y="3207593"/>
              <a:ext cx="6900358" cy="1820430"/>
            </a:xfrm>
            <a:prstGeom prst="rect">
              <a:avLst/>
            </a:prstGeom>
            <a:solidFill>
              <a:srgbClr val="090188"/>
            </a:solidFill>
            <a:effectLst>
              <a:glow rad="260672">
                <a:schemeClr val="accent1">
                  <a:alpha val="98762"/>
                </a:schemeClr>
              </a:glow>
            </a:effectLst>
            <a:scene3d>
              <a:camera prst="orthographicFront"/>
              <a:lightRig rig="threePt" dir="t">
                <a:rot lat="0" lon="0" rev="5400000"/>
              </a:lightRig>
            </a:scene3d>
            <a:sp3d extrusionH="76200" contourW="12700" prstMaterial="plastic">
              <a:bevelT w="6350"/>
              <a:bevelB w="0"/>
              <a:extrusionClr>
                <a:schemeClr val="bg1">
                  <a:lumMod val="50000"/>
                </a:schemeClr>
              </a:extrusionClr>
              <a:contourClr>
                <a:schemeClr val="bg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diagramma, schermata, testo&#10;&#10;Descrizione generata automaticamente">
              <a:extLst>
                <a:ext uri="{FF2B5EF4-FFF2-40B4-BE49-F238E27FC236}">
                  <a16:creationId xmlns:a16="http://schemas.microsoft.com/office/drawing/2014/main" id="{F07C9D5D-F2D5-C604-FCAE-297ACA085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30" y="3302623"/>
              <a:ext cx="3810000" cy="1608402"/>
            </a:xfrm>
            <a:prstGeom prst="rect">
              <a:avLst/>
            </a:prstGeom>
          </p:spPr>
        </p:pic>
        <p:sp>
          <p:nvSpPr>
            <p:cNvPr id="13" name="CasellaDiTesto 12">
              <a:extLst>
                <a:ext uri="{FF2B5EF4-FFF2-40B4-BE49-F238E27FC236}">
                  <a16:creationId xmlns:a16="http://schemas.microsoft.com/office/drawing/2014/main" id="{EC40C7F2-A67E-1131-A939-AD133AB66C78}"/>
                </a:ext>
              </a:extLst>
            </p:cNvPr>
            <p:cNvSpPr txBox="1"/>
            <p:nvPr/>
          </p:nvSpPr>
          <p:spPr>
            <a:xfrm>
              <a:off x="4928305" y="3415606"/>
              <a:ext cx="2631802" cy="1384995"/>
            </a:xfrm>
            <a:prstGeom prst="rect">
              <a:avLst/>
            </a:prstGeom>
            <a:noFill/>
          </p:spPr>
          <p:txBody>
            <a:bodyPr wrap="square">
              <a:spAutoFit/>
            </a:bodyPr>
            <a:lstStyle/>
            <a:p>
              <a:r>
                <a:rPr lang="it-IT" sz="1400" b="1" dirty="0">
                  <a:solidFill>
                    <a:srgbClr val="FFDA1D"/>
                  </a:solidFill>
                </a:rPr>
                <a:t>Neurotossina: </a:t>
              </a:r>
              <a:r>
                <a:rPr lang="it-IT" sz="1400" dirty="0">
                  <a:solidFill>
                    <a:srgbClr val="FFDA1D"/>
                  </a:solidFill>
                </a:rPr>
                <a:t>una proteina scissa in due subunità che si aggregano formando la tossina che migra lungo il motoneurone motorio fino all’interneurone inibitorio.</a:t>
              </a:r>
            </a:p>
          </p:txBody>
        </p:sp>
      </p:grpSp>
      <p:grpSp>
        <p:nvGrpSpPr>
          <p:cNvPr id="27" name="Gruppo 26">
            <a:extLst>
              <a:ext uri="{FF2B5EF4-FFF2-40B4-BE49-F238E27FC236}">
                <a16:creationId xmlns:a16="http://schemas.microsoft.com/office/drawing/2014/main" id="{E91A0CF0-F0AB-2A5B-B5D7-01833B1E8220}"/>
              </a:ext>
            </a:extLst>
          </p:cNvPr>
          <p:cNvGrpSpPr/>
          <p:nvPr/>
        </p:nvGrpSpPr>
        <p:grpSpPr>
          <a:xfrm>
            <a:off x="1905000" y="4971350"/>
            <a:ext cx="6835834" cy="1512000"/>
            <a:chOff x="1808608" y="5257800"/>
            <a:chExt cx="6835834" cy="1512000"/>
          </a:xfrm>
        </p:grpSpPr>
        <p:sp>
          <p:nvSpPr>
            <p:cNvPr id="26" name="Rettangolo 25">
              <a:extLst>
                <a:ext uri="{FF2B5EF4-FFF2-40B4-BE49-F238E27FC236}">
                  <a16:creationId xmlns:a16="http://schemas.microsoft.com/office/drawing/2014/main" id="{80B489EC-9992-5285-F77B-3C713390B5D3}"/>
                </a:ext>
              </a:extLst>
            </p:cNvPr>
            <p:cNvSpPr/>
            <p:nvPr/>
          </p:nvSpPr>
          <p:spPr>
            <a:xfrm>
              <a:off x="1808608" y="5257800"/>
              <a:ext cx="6835834" cy="1512000"/>
            </a:xfrm>
            <a:prstGeom prst="rect">
              <a:avLst/>
            </a:prstGeom>
            <a:solidFill>
              <a:srgbClr val="090188"/>
            </a:solidFill>
            <a:effectLst>
              <a:glow rad="265335">
                <a:srgbClr val="00B050">
                  <a:alpha val="99000"/>
                </a:srgbClr>
              </a:glow>
            </a:effectLst>
            <a:scene3d>
              <a:camera prst="orthographicFront"/>
              <a:lightRig rig="threePt" dir="t">
                <a:rot lat="0" lon="0" rev="5400000"/>
              </a:lightRig>
            </a:scene3d>
            <a:sp3d extrusionH="76200" contourW="12700" prstMaterial="plastic">
              <a:bevelT w="6350"/>
              <a:bevelB w="0"/>
              <a:extrusionClr>
                <a:schemeClr val="bg1">
                  <a:lumMod val="50000"/>
                </a:schemeClr>
              </a:extrusionClr>
              <a:contourClr>
                <a:schemeClr val="bg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D8D00973-54E5-CCCE-DFEC-659246BE8301}"/>
                </a:ext>
              </a:extLst>
            </p:cNvPr>
            <p:cNvSpPr txBox="1"/>
            <p:nvPr/>
          </p:nvSpPr>
          <p:spPr>
            <a:xfrm>
              <a:off x="1808608" y="5490248"/>
              <a:ext cx="3294263" cy="954107"/>
            </a:xfrm>
            <a:prstGeom prst="rect">
              <a:avLst/>
            </a:prstGeom>
            <a:noFill/>
          </p:spPr>
          <p:txBody>
            <a:bodyPr wrap="square">
              <a:spAutoFit/>
            </a:bodyPr>
            <a:lstStyle/>
            <a:p>
              <a:r>
                <a:rPr lang="it-IT" sz="1400" dirty="0">
                  <a:solidFill>
                    <a:srgbClr val="FFDA1D"/>
                  </a:solidFill>
                </a:rPr>
                <a:t>La tossina cambia conformazione durante il trasporto e assume la conformazione definitiva nell’interneurone inibitorio a pH 5 </a:t>
              </a:r>
              <a:endParaRPr lang="it-IT" sz="1400" dirty="0"/>
            </a:p>
          </p:txBody>
        </p:sp>
        <p:grpSp>
          <p:nvGrpSpPr>
            <p:cNvPr id="24" name="Gruppo 23">
              <a:extLst>
                <a:ext uri="{FF2B5EF4-FFF2-40B4-BE49-F238E27FC236}">
                  <a16:creationId xmlns:a16="http://schemas.microsoft.com/office/drawing/2014/main" id="{9A2A4DA8-7DF1-EE80-79B5-4A5A2A4D52C6}"/>
                </a:ext>
              </a:extLst>
            </p:cNvPr>
            <p:cNvGrpSpPr/>
            <p:nvPr/>
          </p:nvGrpSpPr>
          <p:grpSpPr>
            <a:xfrm>
              <a:off x="4686300" y="5307010"/>
              <a:ext cx="3842657" cy="1410007"/>
              <a:chOff x="4766758" y="5325048"/>
              <a:chExt cx="3842657" cy="1410007"/>
            </a:xfrm>
          </p:grpSpPr>
          <p:pic>
            <p:nvPicPr>
              <p:cNvPr id="11" name="Immagine 10" descr="Immagine che contiene viola&#10;&#10;Descrizione generata automaticamente">
                <a:extLst>
                  <a:ext uri="{FF2B5EF4-FFF2-40B4-BE49-F238E27FC236}">
                    <a16:creationId xmlns:a16="http://schemas.microsoft.com/office/drawing/2014/main" id="{8D25D546-D2F7-B4A3-A5BD-EAE656679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758" y="5325048"/>
                <a:ext cx="3842657" cy="1410007"/>
              </a:xfrm>
              <a:prstGeom prst="rect">
                <a:avLst/>
              </a:prstGeom>
            </p:spPr>
          </p:pic>
          <p:sp>
            <p:nvSpPr>
              <p:cNvPr id="17" name="Rettangolo 16">
                <a:extLst>
                  <a:ext uri="{FF2B5EF4-FFF2-40B4-BE49-F238E27FC236}">
                    <a16:creationId xmlns:a16="http://schemas.microsoft.com/office/drawing/2014/main" id="{D3FCA4AB-4072-3535-5411-9391BA122D5C}"/>
                  </a:ext>
                </a:extLst>
              </p:cNvPr>
              <p:cNvSpPr/>
              <p:nvPr/>
            </p:nvSpPr>
            <p:spPr>
              <a:xfrm>
                <a:off x="6172200" y="5334000"/>
                <a:ext cx="1295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D48FE9F3-129D-7718-1B1F-D2F3ED77ECCA}"/>
                  </a:ext>
                </a:extLst>
              </p:cNvPr>
              <p:cNvSpPr txBox="1"/>
              <p:nvPr/>
            </p:nvSpPr>
            <p:spPr>
              <a:xfrm>
                <a:off x="4928305" y="5325048"/>
                <a:ext cx="1082348" cy="144000"/>
              </a:xfrm>
              <a:prstGeom prst="rect">
                <a:avLst/>
              </a:prstGeom>
              <a:solidFill>
                <a:schemeClr val="tx1"/>
              </a:solidFill>
              <a:ln>
                <a:noFill/>
              </a:ln>
            </p:spPr>
            <p:txBody>
              <a:bodyPr wrap="none" rtlCol="0">
                <a:spAutoFit/>
              </a:bodyPr>
              <a:lstStyle/>
              <a:p>
                <a:r>
                  <a:rPr lang="it-IT" sz="700" dirty="0">
                    <a:solidFill>
                      <a:schemeClr val="accent4">
                        <a:lumMod val="10000"/>
                      </a:schemeClr>
                    </a:solidFill>
                  </a:rPr>
                  <a:t>Conformazione estesa</a:t>
                </a:r>
              </a:p>
            </p:txBody>
          </p:sp>
          <p:sp>
            <p:nvSpPr>
              <p:cNvPr id="19" name="CasellaDiTesto 18">
                <a:extLst>
                  <a:ext uri="{FF2B5EF4-FFF2-40B4-BE49-F238E27FC236}">
                    <a16:creationId xmlns:a16="http://schemas.microsoft.com/office/drawing/2014/main" id="{F476F320-C1DB-F2E5-A371-7F1E8B1805B1}"/>
                  </a:ext>
                </a:extLst>
              </p:cNvPr>
              <p:cNvSpPr txBox="1"/>
              <p:nvPr/>
            </p:nvSpPr>
            <p:spPr>
              <a:xfrm>
                <a:off x="7528972" y="5334000"/>
                <a:ext cx="1075936" cy="144000"/>
              </a:xfrm>
              <a:prstGeom prst="rect">
                <a:avLst/>
              </a:prstGeom>
              <a:solidFill>
                <a:schemeClr val="tx1"/>
              </a:solidFill>
              <a:ln>
                <a:noFill/>
              </a:ln>
            </p:spPr>
            <p:txBody>
              <a:bodyPr wrap="none" rtlCol="0">
                <a:spAutoFit/>
              </a:bodyPr>
              <a:lstStyle/>
              <a:p>
                <a:r>
                  <a:rPr lang="it-IT" sz="700" dirty="0">
                    <a:solidFill>
                      <a:schemeClr val="accent4">
                        <a:lumMod val="10000"/>
                      </a:schemeClr>
                    </a:solidFill>
                  </a:rPr>
                  <a:t>Conformazione chiusa</a:t>
                </a:r>
              </a:p>
            </p:txBody>
          </p:sp>
          <p:sp>
            <p:nvSpPr>
              <p:cNvPr id="20" name="CasellaDiTesto 19">
                <a:extLst>
                  <a:ext uri="{FF2B5EF4-FFF2-40B4-BE49-F238E27FC236}">
                    <a16:creationId xmlns:a16="http://schemas.microsoft.com/office/drawing/2014/main" id="{C8F4CEB0-68BD-32DB-B8A9-9D1EE520CF49}"/>
                  </a:ext>
                </a:extLst>
              </p:cNvPr>
              <p:cNvSpPr txBox="1"/>
              <p:nvPr/>
            </p:nvSpPr>
            <p:spPr>
              <a:xfrm>
                <a:off x="5965892" y="5881577"/>
                <a:ext cx="697627" cy="307777"/>
              </a:xfrm>
              <a:prstGeom prst="rect">
                <a:avLst/>
              </a:prstGeom>
              <a:noFill/>
              <a:ln>
                <a:noFill/>
              </a:ln>
            </p:spPr>
            <p:txBody>
              <a:bodyPr wrap="none" rtlCol="0">
                <a:spAutoFit/>
              </a:bodyPr>
              <a:lstStyle/>
              <a:p>
                <a:pPr algn="ctr"/>
                <a:r>
                  <a:rPr lang="it-IT" sz="700" dirty="0">
                    <a:solidFill>
                      <a:schemeClr val="accent4">
                        <a:lumMod val="10000"/>
                      </a:schemeClr>
                    </a:solidFill>
                  </a:rPr>
                  <a:t>Dal neurone </a:t>
                </a:r>
              </a:p>
              <a:p>
                <a:pPr algn="ctr"/>
                <a:r>
                  <a:rPr lang="it-IT" sz="700" dirty="0">
                    <a:solidFill>
                      <a:schemeClr val="accent4">
                        <a:lumMod val="10000"/>
                      </a:schemeClr>
                    </a:solidFill>
                  </a:rPr>
                  <a:t>Motorio...</a:t>
                </a:r>
              </a:p>
            </p:txBody>
          </p:sp>
          <p:sp>
            <p:nvSpPr>
              <p:cNvPr id="21" name="CasellaDiTesto 20">
                <a:extLst>
                  <a:ext uri="{FF2B5EF4-FFF2-40B4-BE49-F238E27FC236}">
                    <a16:creationId xmlns:a16="http://schemas.microsoft.com/office/drawing/2014/main" id="{86D14C19-668F-46ED-E471-E3E0D96F4365}"/>
                  </a:ext>
                </a:extLst>
              </p:cNvPr>
              <p:cNvSpPr txBox="1"/>
              <p:nvPr/>
            </p:nvSpPr>
            <p:spPr>
              <a:xfrm>
                <a:off x="6951907" y="5983915"/>
                <a:ext cx="710451" cy="307777"/>
              </a:xfrm>
              <a:prstGeom prst="rect">
                <a:avLst/>
              </a:prstGeom>
              <a:noFill/>
              <a:ln>
                <a:noFill/>
              </a:ln>
            </p:spPr>
            <p:txBody>
              <a:bodyPr wrap="none" rtlCol="0">
                <a:spAutoFit/>
              </a:bodyPr>
              <a:lstStyle/>
              <a:p>
                <a:pPr algn="ctr"/>
                <a:r>
                  <a:rPr lang="it-IT" sz="700" dirty="0">
                    <a:solidFill>
                      <a:schemeClr val="accent4">
                        <a:lumMod val="10000"/>
                      </a:schemeClr>
                    </a:solidFill>
                  </a:rPr>
                  <a:t>...al neurone </a:t>
                </a:r>
              </a:p>
              <a:p>
                <a:pPr algn="ctr"/>
                <a:r>
                  <a:rPr lang="it-IT" sz="700" dirty="0">
                    <a:solidFill>
                      <a:schemeClr val="accent4">
                        <a:lumMod val="10000"/>
                      </a:schemeClr>
                    </a:solidFill>
                  </a:rPr>
                  <a:t>inibitorio</a:t>
                </a:r>
              </a:p>
            </p:txBody>
          </p:sp>
          <p:cxnSp>
            <p:nvCxnSpPr>
              <p:cNvPr id="23" name="Connettore 2 22">
                <a:extLst>
                  <a:ext uri="{FF2B5EF4-FFF2-40B4-BE49-F238E27FC236}">
                    <a16:creationId xmlns:a16="http://schemas.microsoft.com/office/drawing/2014/main" id="{CD3A002A-4A20-0FCF-5F91-4682F348DC40}"/>
                  </a:ext>
                </a:extLst>
              </p:cNvPr>
              <p:cNvCxnSpPr/>
              <p:nvPr/>
            </p:nvCxnSpPr>
            <p:spPr>
              <a:xfrm>
                <a:off x="6647107" y="6096000"/>
                <a:ext cx="304800" cy="0"/>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77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3185756" y="2254241"/>
            <a:ext cx="2010487" cy="400110"/>
          </a:xfrm>
          <a:prstGeom prst="rect">
            <a:avLst/>
          </a:prstGeom>
          <a:noFill/>
          <a:ln w="9525">
            <a:noFill/>
            <a:miter lim="800000"/>
            <a:headEnd/>
            <a:tailEnd/>
          </a:ln>
        </p:spPr>
        <p:txBody>
          <a:bodyPr wrap="none">
            <a:spAutoFit/>
          </a:bodyPr>
          <a:lstStyle/>
          <a:p>
            <a:pPr fontAlgn="base">
              <a:spcBef>
                <a:spcPct val="0"/>
              </a:spcBef>
              <a:spcAft>
                <a:spcPct val="0"/>
              </a:spcAft>
            </a:pPr>
            <a:r>
              <a:rPr lang="it-IT" sz="2000" dirty="0">
                <a:solidFill>
                  <a:srgbClr val="FFDA47"/>
                </a:solidFill>
              </a:rPr>
              <a:t>paralisi spastica</a:t>
            </a:r>
            <a:endParaRPr lang="it-IT" sz="2000" u="sng" dirty="0">
              <a:solidFill>
                <a:srgbClr val="FFDA47"/>
              </a:solidFill>
            </a:endParaRPr>
          </a:p>
        </p:txBody>
      </p:sp>
      <p:sp>
        <p:nvSpPr>
          <p:cNvPr id="3" name="CasellaDiTesto 2">
            <a:extLst>
              <a:ext uri="{FF2B5EF4-FFF2-40B4-BE49-F238E27FC236}">
                <a16:creationId xmlns:a16="http://schemas.microsoft.com/office/drawing/2014/main" id="{8B240BEE-EE3C-9C98-0331-9EFE8B147A48}"/>
              </a:ext>
            </a:extLst>
          </p:cNvPr>
          <p:cNvSpPr txBox="1"/>
          <p:nvPr/>
        </p:nvSpPr>
        <p:spPr>
          <a:xfrm>
            <a:off x="457200" y="388510"/>
            <a:ext cx="5867400" cy="369332"/>
          </a:xfrm>
          <a:prstGeom prst="rect">
            <a:avLst/>
          </a:prstGeom>
          <a:noFill/>
        </p:spPr>
        <p:txBody>
          <a:bodyPr wrap="square">
            <a:spAutoFit/>
          </a:bodyPr>
          <a:lstStyle/>
          <a:p>
            <a:r>
              <a:rPr lang="it-IT" b="1" u="sng" dirty="0">
                <a:solidFill>
                  <a:srgbClr val="FFDA1D"/>
                </a:solidFill>
              </a:rPr>
              <a:t>RISULTATO</a:t>
            </a:r>
            <a:r>
              <a:rPr lang="it-IT" dirty="0">
                <a:solidFill>
                  <a:srgbClr val="FFDA1D"/>
                </a:solidFill>
              </a:rPr>
              <a:t>: blocco dell’inibizione sul neurone motorio</a:t>
            </a:r>
          </a:p>
        </p:txBody>
      </p:sp>
      <p:sp>
        <p:nvSpPr>
          <p:cNvPr id="8" name="CasellaDiTesto 7">
            <a:extLst>
              <a:ext uri="{FF2B5EF4-FFF2-40B4-BE49-F238E27FC236}">
                <a16:creationId xmlns:a16="http://schemas.microsoft.com/office/drawing/2014/main" id="{AC0D57C2-C66A-12EF-8A0A-6FF046AFE3B1}"/>
              </a:ext>
            </a:extLst>
          </p:cNvPr>
          <p:cNvSpPr txBox="1"/>
          <p:nvPr/>
        </p:nvSpPr>
        <p:spPr>
          <a:xfrm>
            <a:off x="2209800" y="1153449"/>
            <a:ext cx="3962400" cy="646331"/>
          </a:xfrm>
          <a:prstGeom prst="rect">
            <a:avLst/>
          </a:prstGeom>
          <a:noFill/>
        </p:spPr>
        <p:txBody>
          <a:bodyPr wrap="square">
            <a:spAutoFit/>
          </a:bodyPr>
          <a:lstStyle/>
          <a:p>
            <a:pPr algn="ctr"/>
            <a:r>
              <a:rPr lang="it-IT" dirty="0">
                <a:solidFill>
                  <a:srgbClr val="FFDA1D"/>
                </a:solidFill>
              </a:rPr>
              <a:t>Secrezione continua dell’acetilcolina nella sinapsi neuromuscolare</a:t>
            </a:r>
          </a:p>
        </p:txBody>
      </p:sp>
      <p:sp>
        <p:nvSpPr>
          <p:cNvPr id="9" name="Freccia giù 8">
            <a:extLst>
              <a:ext uri="{FF2B5EF4-FFF2-40B4-BE49-F238E27FC236}">
                <a16:creationId xmlns:a16="http://schemas.microsoft.com/office/drawing/2014/main" id="{26D6ED77-9B3E-13F0-A3A3-625A8C063782}"/>
              </a:ext>
            </a:extLst>
          </p:cNvPr>
          <p:cNvSpPr/>
          <p:nvPr/>
        </p:nvSpPr>
        <p:spPr>
          <a:xfrm>
            <a:off x="4076699" y="817260"/>
            <a:ext cx="228600" cy="365104"/>
          </a:xfrm>
          <a:prstGeom prst="downArrow">
            <a:avLst/>
          </a:prstGeom>
          <a:solidFill>
            <a:srgbClr val="FFD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giù 9">
            <a:extLst>
              <a:ext uri="{FF2B5EF4-FFF2-40B4-BE49-F238E27FC236}">
                <a16:creationId xmlns:a16="http://schemas.microsoft.com/office/drawing/2014/main" id="{F5E0F444-1DE2-9EB2-2286-751C0C859E28}"/>
              </a:ext>
            </a:extLst>
          </p:cNvPr>
          <p:cNvSpPr/>
          <p:nvPr/>
        </p:nvSpPr>
        <p:spPr>
          <a:xfrm>
            <a:off x="4086859" y="1889137"/>
            <a:ext cx="228600" cy="365104"/>
          </a:xfrm>
          <a:prstGeom prst="downArrow">
            <a:avLst/>
          </a:prstGeom>
          <a:solidFill>
            <a:srgbClr val="FFD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4" name="Gruppo 33">
            <a:extLst>
              <a:ext uri="{FF2B5EF4-FFF2-40B4-BE49-F238E27FC236}">
                <a16:creationId xmlns:a16="http://schemas.microsoft.com/office/drawing/2014/main" id="{3D00FC0A-DC65-C0A4-A519-70EFFB04556B}"/>
              </a:ext>
            </a:extLst>
          </p:cNvPr>
          <p:cNvGrpSpPr/>
          <p:nvPr/>
        </p:nvGrpSpPr>
        <p:grpSpPr>
          <a:xfrm>
            <a:off x="457200" y="3049935"/>
            <a:ext cx="7555508" cy="3154662"/>
            <a:chOff x="457200" y="3049935"/>
            <a:chExt cx="7555508" cy="3154662"/>
          </a:xfrm>
        </p:grpSpPr>
        <p:sp>
          <p:nvSpPr>
            <p:cNvPr id="16" name="CasellaDiTesto 15">
              <a:extLst>
                <a:ext uri="{FF2B5EF4-FFF2-40B4-BE49-F238E27FC236}">
                  <a16:creationId xmlns:a16="http://schemas.microsoft.com/office/drawing/2014/main" id="{E814724D-1EBA-99E4-3161-4379AA8B077B}"/>
                </a:ext>
              </a:extLst>
            </p:cNvPr>
            <p:cNvSpPr txBox="1"/>
            <p:nvPr/>
          </p:nvSpPr>
          <p:spPr>
            <a:xfrm>
              <a:off x="5802908" y="4029253"/>
              <a:ext cx="2209800" cy="1169551"/>
            </a:xfrm>
            <a:prstGeom prst="rect">
              <a:avLst/>
            </a:prstGeom>
            <a:solidFill>
              <a:srgbClr val="0560BC"/>
            </a:solidFill>
          </p:spPr>
          <p:txBody>
            <a:bodyPr wrap="square">
              <a:spAutoFit/>
            </a:bodyPr>
            <a:lstStyle/>
            <a:p>
              <a:pPr algn="ctr"/>
              <a:r>
                <a:rPr lang="it-IT" sz="1400" b="1" dirty="0">
                  <a:solidFill>
                    <a:srgbClr val="FFDA47"/>
                  </a:solidFill>
                </a:rPr>
                <a:t>TETANO LOCALIZZATO</a:t>
              </a:r>
            </a:p>
            <a:p>
              <a:pPr algn="ctr"/>
              <a:endParaRPr lang="it-IT" sz="1400" b="1" dirty="0">
                <a:solidFill>
                  <a:srgbClr val="FFDA47"/>
                </a:solidFill>
              </a:endParaRPr>
            </a:p>
            <a:p>
              <a:pPr algn="ctr"/>
              <a:r>
                <a:rPr lang="it-IT" sz="1400" dirty="0">
                  <a:solidFill>
                    <a:srgbClr val="FFDA47"/>
                  </a:solidFill>
                </a:rPr>
                <a:t>Sintomatologia confinata alla muscolatura del sito dell’infezione primaria</a:t>
              </a:r>
              <a:endParaRPr lang="it-IT" sz="1400" dirty="0"/>
            </a:p>
          </p:txBody>
        </p:sp>
        <p:grpSp>
          <p:nvGrpSpPr>
            <p:cNvPr id="33" name="Gruppo 32">
              <a:extLst>
                <a:ext uri="{FF2B5EF4-FFF2-40B4-BE49-F238E27FC236}">
                  <a16:creationId xmlns:a16="http://schemas.microsoft.com/office/drawing/2014/main" id="{5A46062E-C74E-E312-8B13-A0F39CCA8E85}"/>
                </a:ext>
              </a:extLst>
            </p:cNvPr>
            <p:cNvGrpSpPr/>
            <p:nvPr/>
          </p:nvGrpSpPr>
          <p:grpSpPr>
            <a:xfrm>
              <a:off x="457200" y="3049935"/>
              <a:ext cx="4566922" cy="3154662"/>
              <a:chOff x="157478" y="3314828"/>
              <a:chExt cx="4566922" cy="3154662"/>
            </a:xfrm>
          </p:grpSpPr>
          <p:grpSp>
            <p:nvGrpSpPr>
              <p:cNvPr id="23" name="Gruppo 22">
                <a:extLst>
                  <a:ext uri="{FF2B5EF4-FFF2-40B4-BE49-F238E27FC236}">
                    <a16:creationId xmlns:a16="http://schemas.microsoft.com/office/drawing/2014/main" id="{5208A196-89C3-BAAE-CD5E-ADCC0D8C0E15}"/>
                  </a:ext>
                </a:extLst>
              </p:cNvPr>
              <p:cNvGrpSpPr/>
              <p:nvPr/>
            </p:nvGrpSpPr>
            <p:grpSpPr>
              <a:xfrm>
                <a:off x="157478" y="3314828"/>
                <a:ext cx="4566922" cy="3154662"/>
                <a:chOff x="462278" y="3674888"/>
                <a:chExt cx="4566922" cy="3154662"/>
              </a:xfrm>
            </p:grpSpPr>
            <p:sp>
              <p:nvSpPr>
                <p:cNvPr id="22" name="Rettangolo 21">
                  <a:extLst>
                    <a:ext uri="{FF2B5EF4-FFF2-40B4-BE49-F238E27FC236}">
                      <a16:creationId xmlns:a16="http://schemas.microsoft.com/office/drawing/2014/main" id="{07CED04F-323A-017A-F757-8AE0F663EA66}"/>
                    </a:ext>
                  </a:extLst>
                </p:cNvPr>
                <p:cNvSpPr/>
                <p:nvPr/>
              </p:nvSpPr>
              <p:spPr>
                <a:xfrm>
                  <a:off x="762000" y="3674888"/>
                  <a:ext cx="4267200" cy="3154662"/>
                </a:xfrm>
                <a:prstGeom prst="rect">
                  <a:avLst/>
                </a:prstGeom>
                <a:solidFill>
                  <a:srgbClr val="056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A679E67F-D4FF-2C4B-A57D-DFE87DE1F5D7}"/>
                    </a:ext>
                  </a:extLst>
                </p:cNvPr>
                <p:cNvPicPr>
                  <a:picLocks noChangeAspect="1"/>
                </p:cNvPicPr>
                <p:nvPr/>
              </p:nvPicPr>
              <p:blipFill>
                <a:blip r:embed="rId3"/>
                <a:stretch>
                  <a:fillRect/>
                </a:stretch>
              </p:blipFill>
              <p:spPr>
                <a:xfrm>
                  <a:off x="995716" y="4284386"/>
                  <a:ext cx="1008305" cy="1624188"/>
                </a:xfrm>
                <a:prstGeom prst="rect">
                  <a:avLst/>
                </a:prstGeom>
                <a:ln>
                  <a:solidFill>
                    <a:schemeClr val="bg2">
                      <a:lumMod val="40000"/>
                      <a:lumOff val="60000"/>
                    </a:schemeClr>
                  </a:solidFill>
                </a:ln>
              </p:spPr>
            </p:pic>
            <p:pic>
              <p:nvPicPr>
                <p:cNvPr id="7" name="Immagine 6">
                  <a:extLst>
                    <a:ext uri="{FF2B5EF4-FFF2-40B4-BE49-F238E27FC236}">
                      <a16:creationId xmlns:a16="http://schemas.microsoft.com/office/drawing/2014/main" id="{250F8830-5BBE-7C4F-A680-FE338EDBB839}"/>
                    </a:ext>
                  </a:extLst>
                </p:cNvPr>
                <p:cNvPicPr>
                  <a:picLocks noChangeAspect="1"/>
                </p:cNvPicPr>
                <p:nvPr/>
              </p:nvPicPr>
              <p:blipFill>
                <a:blip r:embed="rId4"/>
                <a:stretch>
                  <a:fillRect/>
                </a:stretch>
              </p:blipFill>
              <p:spPr>
                <a:xfrm>
                  <a:off x="2214876" y="4487876"/>
                  <a:ext cx="2670030" cy="1218050"/>
                </a:xfrm>
                <a:prstGeom prst="rect">
                  <a:avLst/>
                </a:prstGeom>
              </p:spPr>
            </p:pic>
            <p:sp>
              <p:nvSpPr>
                <p:cNvPr id="15" name="CasellaDiTesto 14">
                  <a:extLst>
                    <a:ext uri="{FF2B5EF4-FFF2-40B4-BE49-F238E27FC236}">
                      <a16:creationId xmlns:a16="http://schemas.microsoft.com/office/drawing/2014/main" id="{2B2EED54-D34B-96DE-5343-EAE2CD47566C}"/>
                    </a:ext>
                  </a:extLst>
                </p:cNvPr>
                <p:cNvSpPr txBox="1"/>
                <p:nvPr/>
              </p:nvSpPr>
              <p:spPr>
                <a:xfrm>
                  <a:off x="2645686" y="5700498"/>
                  <a:ext cx="2095501" cy="276999"/>
                </a:xfrm>
                <a:prstGeom prst="rect">
                  <a:avLst/>
                </a:prstGeom>
                <a:noFill/>
              </p:spPr>
              <p:txBody>
                <a:bodyPr wrap="square">
                  <a:spAutoFit/>
                </a:bodyPr>
                <a:lstStyle/>
                <a:p>
                  <a:pPr algn="ctr"/>
                  <a:r>
                    <a:rPr lang="it-IT" sz="1200" dirty="0">
                      <a:solidFill>
                        <a:srgbClr val="FFDA47"/>
                      </a:solidFill>
                    </a:rPr>
                    <a:t>opistotono</a:t>
                  </a:r>
                  <a:endParaRPr lang="it-IT" sz="1200" dirty="0"/>
                </a:p>
              </p:txBody>
            </p:sp>
            <p:sp>
              <p:nvSpPr>
                <p:cNvPr id="20" name="CasellaDiTesto 19">
                  <a:extLst>
                    <a:ext uri="{FF2B5EF4-FFF2-40B4-BE49-F238E27FC236}">
                      <a16:creationId xmlns:a16="http://schemas.microsoft.com/office/drawing/2014/main" id="{B5877CC5-B9FB-C99D-0CE6-0E54FD52EA0F}"/>
                    </a:ext>
                  </a:extLst>
                </p:cNvPr>
                <p:cNvSpPr txBox="1"/>
                <p:nvPr/>
              </p:nvSpPr>
              <p:spPr>
                <a:xfrm>
                  <a:off x="1997706" y="3724829"/>
                  <a:ext cx="2095501" cy="523220"/>
                </a:xfrm>
                <a:prstGeom prst="rect">
                  <a:avLst/>
                </a:prstGeom>
                <a:noFill/>
              </p:spPr>
              <p:txBody>
                <a:bodyPr wrap="square">
                  <a:spAutoFit/>
                </a:bodyPr>
                <a:lstStyle/>
                <a:p>
                  <a:pPr algn="ctr"/>
                  <a:r>
                    <a:rPr lang="it-IT" sz="1400" b="1" dirty="0">
                      <a:solidFill>
                        <a:srgbClr val="FFDA47"/>
                      </a:solidFill>
                    </a:rPr>
                    <a:t>TETANO GENERALIZZATO</a:t>
                  </a:r>
                  <a:endParaRPr lang="it-IT" sz="1400" b="1" dirty="0"/>
                </a:p>
              </p:txBody>
            </p:sp>
            <p:sp>
              <p:nvSpPr>
                <p:cNvPr id="21" name="CasellaDiTesto 20">
                  <a:extLst>
                    <a:ext uri="{FF2B5EF4-FFF2-40B4-BE49-F238E27FC236}">
                      <a16:creationId xmlns:a16="http://schemas.microsoft.com/office/drawing/2014/main" id="{84B379EB-6B5B-AF9F-A876-80F05B72F9B7}"/>
                    </a:ext>
                  </a:extLst>
                </p:cNvPr>
                <p:cNvSpPr txBox="1"/>
                <p:nvPr/>
              </p:nvSpPr>
              <p:spPr>
                <a:xfrm>
                  <a:off x="462278" y="5930961"/>
                  <a:ext cx="2095501" cy="276999"/>
                </a:xfrm>
                <a:prstGeom prst="rect">
                  <a:avLst/>
                </a:prstGeom>
                <a:noFill/>
              </p:spPr>
              <p:txBody>
                <a:bodyPr wrap="square">
                  <a:spAutoFit/>
                </a:bodyPr>
                <a:lstStyle/>
                <a:p>
                  <a:pPr algn="ctr"/>
                  <a:r>
                    <a:rPr lang="it-IT" sz="1200" dirty="0" err="1">
                      <a:solidFill>
                        <a:srgbClr val="FFDA47"/>
                      </a:solidFill>
                    </a:rPr>
                    <a:t>Risus</a:t>
                  </a:r>
                  <a:r>
                    <a:rPr lang="it-IT" sz="1200" dirty="0">
                      <a:solidFill>
                        <a:srgbClr val="FFDA47"/>
                      </a:solidFill>
                    </a:rPr>
                    <a:t> </a:t>
                  </a:r>
                  <a:r>
                    <a:rPr lang="it-IT" sz="1200" dirty="0" err="1">
                      <a:solidFill>
                        <a:srgbClr val="FFDA47"/>
                      </a:solidFill>
                    </a:rPr>
                    <a:t>sardonicus</a:t>
                  </a:r>
                  <a:endParaRPr lang="it-IT" sz="1200" dirty="0"/>
                </a:p>
              </p:txBody>
            </p:sp>
          </p:grpSp>
          <p:sp>
            <p:nvSpPr>
              <p:cNvPr id="25" name="CasellaDiTesto 24">
                <a:extLst>
                  <a:ext uri="{FF2B5EF4-FFF2-40B4-BE49-F238E27FC236}">
                    <a16:creationId xmlns:a16="http://schemas.microsoft.com/office/drawing/2014/main" id="{8DB64EEC-60D5-24B7-1612-9CE7EDFACFBE}"/>
                  </a:ext>
                </a:extLst>
              </p:cNvPr>
              <p:cNvSpPr txBox="1"/>
              <p:nvPr/>
            </p:nvSpPr>
            <p:spPr>
              <a:xfrm>
                <a:off x="829945" y="5927179"/>
                <a:ext cx="3521710" cy="461665"/>
              </a:xfrm>
              <a:prstGeom prst="rect">
                <a:avLst/>
              </a:prstGeom>
              <a:noFill/>
            </p:spPr>
            <p:txBody>
              <a:bodyPr wrap="square">
                <a:spAutoFit/>
              </a:bodyPr>
              <a:lstStyle/>
              <a:p>
                <a:r>
                  <a:rPr lang="it-IT" sz="1200" dirty="0">
                    <a:solidFill>
                      <a:srgbClr val="FFDA47"/>
                    </a:solidFill>
                  </a:rPr>
                  <a:t>Altri sintomi: salivazione, sudorazione, irritabilità</a:t>
                </a:r>
              </a:p>
              <a:p>
                <a:r>
                  <a:rPr lang="it-IT" sz="1200" dirty="0">
                    <a:solidFill>
                      <a:srgbClr val="FFDA47"/>
                    </a:solidFill>
                  </a:rPr>
                  <a:t>Segni di coinvolgimento </a:t>
                </a:r>
                <a:r>
                  <a:rPr lang="it-IT" sz="1200" dirty="0" err="1">
                    <a:solidFill>
                      <a:srgbClr val="FFDA47"/>
                    </a:solidFill>
                  </a:rPr>
                  <a:t>sist</a:t>
                </a:r>
                <a:r>
                  <a:rPr lang="it-IT" sz="1200" dirty="0">
                    <a:solidFill>
                      <a:srgbClr val="FFDA47"/>
                    </a:solidFill>
                  </a:rPr>
                  <a:t>. </a:t>
                </a:r>
                <a:r>
                  <a:rPr lang="it-IT" sz="1200" dirty="0" err="1">
                    <a:solidFill>
                      <a:srgbClr val="FFDA47"/>
                    </a:solidFill>
                  </a:rPr>
                  <a:t>Nerv</a:t>
                </a:r>
                <a:r>
                  <a:rPr lang="it-IT" sz="1200" dirty="0">
                    <a:solidFill>
                      <a:srgbClr val="FFDA47"/>
                    </a:solidFill>
                  </a:rPr>
                  <a:t>. autonomo </a:t>
                </a:r>
                <a:endParaRPr lang="it-IT" sz="1200" dirty="0"/>
              </a:p>
            </p:txBody>
          </p:sp>
        </p:grpSp>
      </p:grpSp>
    </p:spTree>
    <p:custDataLst>
      <p:tags r:id="rId1"/>
    </p:custDataLst>
    <p:extLst>
      <p:ext uri="{BB962C8B-B14F-4D97-AF65-F5344CB8AC3E}">
        <p14:creationId xmlns:p14="http://schemas.microsoft.com/office/powerpoint/2010/main" val="2426294521"/>
      </p:ext>
    </p:extLst>
  </p:cSld>
  <p:clrMapOvr>
    <a:masterClrMapping/>
  </p:clrMapOvr>
  <mc:AlternateContent xmlns:mc="http://schemas.openxmlformats.org/markup-compatibility/2006" xmlns:p14="http://schemas.microsoft.com/office/powerpoint/2010/main">
    <mc:Choice Requires="p14">
      <p:transition spd="slow" p14:dur="2000" advTm="183188"/>
    </mc:Choice>
    <mc:Fallback xmlns="">
      <p:transition spd="slow" advTm="183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4C5A7190-F7AC-0C8E-14DA-07C83C960187}"/>
              </a:ext>
            </a:extLst>
          </p:cNvPr>
          <p:cNvSpPr>
            <a:spLocks noGrp="1"/>
          </p:cNvSpPr>
          <p:nvPr>
            <p:ph type="ftr" sz="quarter" idx="11"/>
          </p:nvPr>
        </p:nvSpPr>
        <p:spPr/>
        <p:txBody>
          <a:bodyPr/>
          <a:lstStyle/>
          <a:p>
            <a:pPr>
              <a:defRPr/>
            </a:pPr>
            <a:r>
              <a:rPr lang="it-IT"/>
              <a:t>Antonella</a:t>
            </a:r>
          </a:p>
        </p:txBody>
      </p:sp>
      <p:sp>
        <p:nvSpPr>
          <p:cNvPr id="5" name="CasellaDiTesto 4">
            <a:extLst>
              <a:ext uri="{FF2B5EF4-FFF2-40B4-BE49-F238E27FC236}">
                <a16:creationId xmlns:a16="http://schemas.microsoft.com/office/drawing/2014/main" id="{79BC1499-297C-1A12-6A7F-66C661A44EC0}"/>
              </a:ext>
            </a:extLst>
          </p:cNvPr>
          <p:cNvSpPr txBox="1"/>
          <p:nvPr/>
        </p:nvSpPr>
        <p:spPr>
          <a:xfrm>
            <a:off x="2209800" y="122293"/>
            <a:ext cx="5867400" cy="461665"/>
          </a:xfrm>
          <a:prstGeom prst="rect">
            <a:avLst/>
          </a:prstGeom>
          <a:noFill/>
        </p:spPr>
        <p:txBody>
          <a:bodyPr wrap="square">
            <a:spAutoFit/>
          </a:bodyPr>
          <a:lstStyle/>
          <a:p>
            <a:r>
              <a:rPr lang="it-IT" sz="2400" b="1" dirty="0">
                <a:solidFill>
                  <a:srgbClr val="FFDA1D"/>
                </a:solidFill>
              </a:rPr>
              <a:t>TRATTAMENTO E PREVENZIONE</a:t>
            </a:r>
          </a:p>
        </p:txBody>
      </p:sp>
      <p:sp>
        <p:nvSpPr>
          <p:cNvPr id="7" name="CasellaDiTesto 6">
            <a:extLst>
              <a:ext uri="{FF2B5EF4-FFF2-40B4-BE49-F238E27FC236}">
                <a16:creationId xmlns:a16="http://schemas.microsoft.com/office/drawing/2014/main" id="{15364882-C05B-8970-C493-42FF6241938D}"/>
              </a:ext>
            </a:extLst>
          </p:cNvPr>
          <p:cNvSpPr txBox="1"/>
          <p:nvPr/>
        </p:nvSpPr>
        <p:spPr>
          <a:xfrm>
            <a:off x="1320800" y="1517412"/>
            <a:ext cx="4572000" cy="369332"/>
          </a:xfrm>
          <a:prstGeom prst="rect">
            <a:avLst/>
          </a:prstGeom>
          <a:noFill/>
        </p:spPr>
        <p:txBody>
          <a:bodyPr wrap="square">
            <a:spAutoFit/>
          </a:bodyPr>
          <a:lstStyle/>
          <a:p>
            <a:r>
              <a:rPr lang="it-IT" b="1" dirty="0">
                <a:solidFill>
                  <a:srgbClr val="FFDA1D"/>
                </a:solidFill>
              </a:rPr>
              <a:t>Prevenzione primaria</a:t>
            </a:r>
            <a:r>
              <a:rPr lang="it-IT" dirty="0">
                <a:solidFill>
                  <a:srgbClr val="FFDA1D"/>
                </a:solidFill>
              </a:rPr>
              <a:t>:  vaccinazione</a:t>
            </a:r>
          </a:p>
        </p:txBody>
      </p:sp>
      <p:grpSp>
        <p:nvGrpSpPr>
          <p:cNvPr id="14" name="Gruppo 13">
            <a:extLst>
              <a:ext uri="{FF2B5EF4-FFF2-40B4-BE49-F238E27FC236}">
                <a16:creationId xmlns:a16="http://schemas.microsoft.com/office/drawing/2014/main" id="{07EDFEC4-434E-38C4-91DC-1983123894E7}"/>
              </a:ext>
            </a:extLst>
          </p:cNvPr>
          <p:cNvGrpSpPr/>
          <p:nvPr/>
        </p:nvGrpSpPr>
        <p:grpSpPr>
          <a:xfrm>
            <a:off x="1295400" y="2493987"/>
            <a:ext cx="7381240" cy="1287597"/>
            <a:chOff x="1076960" y="1733495"/>
            <a:chExt cx="7381240" cy="1287597"/>
          </a:xfrm>
        </p:grpSpPr>
        <p:sp>
          <p:nvSpPr>
            <p:cNvPr id="9" name="CasellaDiTesto 8">
              <a:extLst>
                <a:ext uri="{FF2B5EF4-FFF2-40B4-BE49-F238E27FC236}">
                  <a16:creationId xmlns:a16="http://schemas.microsoft.com/office/drawing/2014/main" id="{868DCC2C-82AA-76C7-4146-B5347DFECD1A}"/>
                </a:ext>
              </a:extLst>
            </p:cNvPr>
            <p:cNvSpPr txBox="1"/>
            <p:nvPr/>
          </p:nvSpPr>
          <p:spPr>
            <a:xfrm>
              <a:off x="1076960" y="2209800"/>
              <a:ext cx="3902927" cy="369332"/>
            </a:xfrm>
            <a:prstGeom prst="rect">
              <a:avLst/>
            </a:prstGeom>
            <a:noFill/>
          </p:spPr>
          <p:txBody>
            <a:bodyPr wrap="square">
              <a:spAutoFit/>
            </a:bodyPr>
            <a:lstStyle/>
            <a:p>
              <a:r>
                <a:rPr lang="it-IT" b="1" dirty="0">
                  <a:solidFill>
                    <a:srgbClr val="FFDA1D"/>
                  </a:solidFill>
                </a:rPr>
                <a:t>Trattamento</a:t>
              </a:r>
              <a:r>
                <a:rPr lang="it-IT" dirty="0">
                  <a:solidFill>
                    <a:srgbClr val="FFDA1D"/>
                  </a:solidFill>
                </a:rPr>
                <a:t>: </a:t>
              </a:r>
            </a:p>
          </p:txBody>
        </p:sp>
        <p:sp>
          <p:nvSpPr>
            <p:cNvPr id="11" name="CasellaDiTesto 10">
              <a:extLst>
                <a:ext uri="{FF2B5EF4-FFF2-40B4-BE49-F238E27FC236}">
                  <a16:creationId xmlns:a16="http://schemas.microsoft.com/office/drawing/2014/main" id="{A63200CB-1FEE-B95A-D9BE-85B55574498D}"/>
                </a:ext>
              </a:extLst>
            </p:cNvPr>
            <p:cNvSpPr txBox="1"/>
            <p:nvPr/>
          </p:nvSpPr>
          <p:spPr>
            <a:xfrm>
              <a:off x="3124200" y="1733495"/>
              <a:ext cx="5334000" cy="1287597"/>
            </a:xfrm>
            <a:prstGeom prst="rect">
              <a:avLst/>
            </a:prstGeom>
            <a:noFill/>
          </p:spPr>
          <p:txBody>
            <a:bodyPr wrap="square">
              <a:spAutoFit/>
            </a:bodyPr>
            <a:lstStyle/>
            <a:p>
              <a:pPr>
                <a:lnSpc>
                  <a:spcPct val="150000"/>
                </a:lnSpc>
              </a:pPr>
              <a:r>
                <a:rPr lang="it-IT" dirty="0">
                  <a:solidFill>
                    <a:srgbClr val="FFDA1D"/>
                  </a:solidFill>
                </a:rPr>
                <a:t>sbrigliamento della ferita</a:t>
              </a:r>
            </a:p>
            <a:p>
              <a:pPr>
                <a:lnSpc>
                  <a:spcPct val="150000"/>
                </a:lnSpc>
              </a:pPr>
              <a:r>
                <a:rPr lang="it-IT" dirty="0">
                  <a:solidFill>
                    <a:srgbClr val="FFDA1D"/>
                  </a:solidFill>
                </a:rPr>
                <a:t>trattamento locale con </a:t>
              </a:r>
              <a:r>
                <a:rPr lang="it-IT" dirty="0" err="1">
                  <a:solidFill>
                    <a:srgbClr val="FFDA1D"/>
                  </a:solidFill>
                </a:rPr>
                <a:t>pennicillina</a:t>
              </a:r>
              <a:r>
                <a:rPr lang="it-IT" dirty="0">
                  <a:solidFill>
                    <a:srgbClr val="FFDA1D"/>
                  </a:solidFill>
                </a:rPr>
                <a:t> e </a:t>
              </a:r>
              <a:r>
                <a:rPr lang="it-IT" dirty="0" err="1">
                  <a:solidFill>
                    <a:srgbClr val="FFDA1D"/>
                  </a:solidFill>
                </a:rPr>
                <a:t>metronidazolo</a:t>
              </a:r>
              <a:endParaRPr lang="it-IT" dirty="0">
                <a:solidFill>
                  <a:srgbClr val="FFDA1D"/>
                </a:solidFill>
              </a:endParaRPr>
            </a:p>
            <a:p>
              <a:pPr>
                <a:lnSpc>
                  <a:spcPct val="150000"/>
                </a:lnSpc>
              </a:pPr>
              <a:r>
                <a:rPr lang="it-IT" dirty="0">
                  <a:solidFill>
                    <a:srgbClr val="FFDA1D"/>
                  </a:solidFill>
                </a:rPr>
                <a:t>immunizzazione passiva </a:t>
              </a:r>
              <a:r>
                <a:rPr lang="it-IT" dirty="0">
                  <a:solidFill>
                    <a:srgbClr val="FFDA1D"/>
                  </a:solidFill>
                  <a:sym typeface="Wingdings" pitchFamily="2" charset="2"/>
                </a:rPr>
                <a:t> siero antitetanico</a:t>
              </a:r>
              <a:endParaRPr lang="it-IT" dirty="0">
                <a:solidFill>
                  <a:srgbClr val="FFDA1D"/>
                </a:solidFill>
              </a:endParaRPr>
            </a:p>
          </p:txBody>
        </p:sp>
        <p:sp>
          <p:nvSpPr>
            <p:cNvPr id="12" name="Parentesi graffa aperta 11">
              <a:extLst>
                <a:ext uri="{FF2B5EF4-FFF2-40B4-BE49-F238E27FC236}">
                  <a16:creationId xmlns:a16="http://schemas.microsoft.com/office/drawing/2014/main" id="{52197A27-6A6D-6013-E3EB-22CF848E14EF}"/>
                </a:ext>
              </a:extLst>
            </p:cNvPr>
            <p:cNvSpPr/>
            <p:nvPr/>
          </p:nvSpPr>
          <p:spPr>
            <a:xfrm>
              <a:off x="2590800" y="1827834"/>
              <a:ext cx="325244" cy="1133264"/>
            </a:xfrm>
            <a:prstGeom prst="leftBrace">
              <a:avLst>
                <a:gd name="adj1" fmla="val 37666"/>
                <a:gd name="adj2" fmla="val 50000"/>
              </a:avLst>
            </a:prstGeom>
            <a:ln w="28575">
              <a:solidFill>
                <a:srgbClr val="FFDA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3" name="CasellaDiTesto 12">
            <a:extLst>
              <a:ext uri="{FF2B5EF4-FFF2-40B4-BE49-F238E27FC236}">
                <a16:creationId xmlns:a16="http://schemas.microsoft.com/office/drawing/2014/main" id="{31241793-9D55-0EA0-035A-684BE2B7B60D}"/>
              </a:ext>
            </a:extLst>
          </p:cNvPr>
          <p:cNvSpPr txBox="1"/>
          <p:nvPr/>
        </p:nvSpPr>
        <p:spPr>
          <a:xfrm>
            <a:off x="1295400" y="4495800"/>
            <a:ext cx="4572000" cy="369332"/>
          </a:xfrm>
          <a:prstGeom prst="rect">
            <a:avLst/>
          </a:prstGeom>
          <a:noFill/>
        </p:spPr>
        <p:txBody>
          <a:bodyPr wrap="square">
            <a:spAutoFit/>
          </a:bodyPr>
          <a:lstStyle/>
          <a:p>
            <a:r>
              <a:rPr lang="it-IT" b="1" dirty="0">
                <a:solidFill>
                  <a:srgbClr val="FFDA1D"/>
                </a:solidFill>
              </a:rPr>
              <a:t>Prevenzione secondaria</a:t>
            </a:r>
            <a:r>
              <a:rPr lang="it-IT" dirty="0">
                <a:solidFill>
                  <a:srgbClr val="FFDA1D"/>
                </a:solidFill>
              </a:rPr>
              <a:t>:  vaccinazione</a:t>
            </a:r>
          </a:p>
        </p:txBody>
      </p:sp>
    </p:spTree>
    <p:extLst>
      <p:ext uri="{BB962C8B-B14F-4D97-AF65-F5344CB8AC3E}">
        <p14:creationId xmlns:p14="http://schemas.microsoft.com/office/powerpoint/2010/main" val="153635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F4AE1B5-88F3-131F-449E-62D0995D3334}"/>
              </a:ext>
            </a:extLst>
          </p:cNvPr>
          <p:cNvSpPr>
            <a:spLocks noGrp="1"/>
          </p:cNvSpPr>
          <p:nvPr>
            <p:ph type="ftr" sz="quarter" idx="11"/>
          </p:nvPr>
        </p:nvSpPr>
        <p:spPr/>
        <p:txBody>
          <a:bodyPr/>
          <a:lstStyle/>
          <a:p>
            <a:pPr>
              <a:defRPr/>
            </a:pPr>
            <a:r>
              <a:rPr lang="it-IT"/>
              <a:t>Antonella</a:t>
            </a:r>
          </a:p>
        </p:txBody>
      </p:sp>
    </p:spTree>
    <p:extLst>
      <p:ext uri="{BB962C8B-B14F-4D97-AF65-F5344CB8AC3E}">
        <p14:creationId xmlns:p14="http://schemas.microsoft.com/office/powerpoint/2010/main" val="53659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0E5AA426-2618-A54F-9DA9-7661AA241F48}"/>
              </a:ext>
            </a:extLst>
          </p:cNvPr>
          <p:cNvPicPr>
            <a:picLocks noChangeAspect="1"/>
          </p:cNvPicPr>
          <p:nvPr/>
        </p:nvPicPr>
        <p:blipFill>
          <a:blip r:embed="rId3"/>
          <a:stretch>
            <a:fillRect/>
          </a:stretch>
        </p:blipFill>
        <p:spPr>
          <a:xfrm>
            <a:off x="4419600" y="3276600"/>
            <a:ext cx="3791614" cy="2438400"/>
          </a:xfrm>
          <a:prstGeom prst="rect">
            <a:avLst/>
          </a:prstGeom>
          <a:ln>
            <a:solidFill>
              <a:schemeClr val="bg2">
                <a:lumMod val="40000"/>
                <a:lumOff val="60000"/>
              </a:schemeClr>
            </a:solidFill>
          </a:ln>
        </p:spPr>
      </p:pic>
      <p:sp>
        <p:nvSpPr>
          <p:cNvPr id="2" name="Titolo 1">
            <a:extLst>
              <a:ext uri="{FF2B5EF4-FFF2-40B4-BE49-F238E27FC236}">
                <a16:creationId xmlns:a16="http://schemas.microsoft.com/office/drawing/2014/main" id="{F9B32BDB-11D7-C814-9DE8-651CED6EA85C}"/>
              </a:ext>
            </a:extLst>
          </p:cNvPr>
          <p:cNvSpPr txBox="1">
            <a:spLocks/>
          </p:cNvSpPr>
          <p:nvPr/>
        </p:nvSpPr>
        <p:spPr>
          <a:xfrm>
            <a:off x="2133600" y="-45450"/>
            <a:ext cx="5105400" cy="563562"/>
          </a:xfrm>
          <a:prstGeom prst="rect">
            <a:avLst/>
          </a:prstGeom>
        </p:spPr>
        <p:txBody>
          <a:bodyPr/>
          <a:lstStyle>
            <a:lvl1pPr algn="ctr" rtl="0" eaLnBrk="0" fontAlgn="base" hangingPunct="0">
              <a:spcBef>
                <a:spcPct val="0"/>
              </a:spcBef>
              <a:spcAft>
                <a:spcPct val="0"/>
              </a:spcAft>
              <a:defRPr sz="4400">
                <a:solidFill>
                  <a:schemeClr val="hlink"/>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a:lstStyle>
          <a:p>
            <a:r>
              <a:rPr lang="it-IT" sz="2800" b="1" i="1" kern="0" dirty="0">
                <a:solidFill>
                  <a:srgbClr val="FFDA1D"/>
                </a:solidFill>
              </a:rPr>
              <a:t>Clostridium </a:t>
            </a:r>
            <a:r>
              <a:rPr lang="it-IT" sz="2800" b="1" i="1" kern="0" dirty="0" err="1">
                <a:solidFill>
                  <a:srgbClr val="FFDA1D"/>
                </a:solidFill>
              </a:rPr>
              <a:t>botulinum</a:t>
            </a:r>
            <a:endParaRPr lang="it-IT" sz="2800" b="1" i="1" kern="0" dirty="0">
              <a:solidFill>
                <a:srgbClr val="FFDA1D"/>
              </a:solidFill>
            </a:endParaRPr>
          </a:p>
        </p:txBody>
      </p:sp>
      <p:sp>
        <p:nvSpPr>
          <p:cNvPr id="3" name="CasellaDiTesto 2">
            <a:extLst>
              <a:ext uri="{FF2B5EF4-FFF2-40B4-BE49-F238E27FC236}">
                <a16:creationId xmlns:a16="http://schemas.microsoft.com/office/drawing/2014/main" id="{B021AC3B-0BD1-C788-73ED-367211C9DF83}"/>
              </a:ext>
            </a:extLst>
          </p:cNvPr>
          <p:cNvSpPr txBox="1"/>
          <p:nvPr/>
        </p:nvSpPr>
        <p:spPr>
          <a:xfrm>
            <a:off x="309182" y="799448"/>
            <a:ext cx="8301417" cy="1477328"/>
          </a:xfrm>
          <a:prstGeom prst="rect">
            <a:avLst/>
          </a:prstGeom>
          <a:noFill/>
        </p:spPr>
        <p:txBody>
          <a:bodyPr wrap="square">
            <a:spAutoFit/>
          </a:bodyPr>
          <a:lstStyle/>
          <a:p>
            <a:r>
              <a:rPr lang="it-IT" dirty="0">
                <a:solidFill>
                  <a:srgbClr val="FFDA1D"/>
                </a:solidFill>
              </a:rPr>
              <a:t>Gli agenti etiologici del botulismo sono un gruppo eterogeneo di bacilli Gram+, sporigeni anaerobi, suddivisi in 4 specie che in passato erano state classificate come </a:t>
            </a:r>
            <a:r>
              <a:rPr lang="it-IT" i="1" dirty="0">
                <a:solidFill>
                  <a:srgbClr val="FFDA1D"/>
                </a:solidFill>
              </a:rPr>
              <a:t>Clostridium </a:t>
            </a:r>
            <a:r>
              <a:rPr lang="it-IT" i="1" dirty="0" err="1">
                <a:solidFill>
                  <a:srgbClr val="FFDA1D"/>
                </a:solidFill>
              </a:rPr>
              <a:t>botulinum</a:t>
            </a:r>
            <a:r>
              <a:rPr lang="it-IT" i="1" dirty="0">
                <a:solidFill>
                  <a:srgbClr val="FFDA1D"/>
                </a:solidFill>
              </a:rPr>
              <a:t>.</a:t>
            </a:r>
          </a:p>
          <a:p>
            <a:endParaRPr lang="it-IT" i="1" dirty="0">
              <a:solidFill>
                <a:srgbClr val="FFDA1D"/>
              </a:solidFill>
            </a:endParaRPr>
          </a:p>
          <a:p>
            <a:r>
              <a:rPr lang="it-IT" i="1" dirty="0">
                <a:solidFill>
                  <a:srgbClr val="FFDA1D"/>
                </a:solidFill>
              </a:rPr>
              <a:t>In anaerobiosi producono 7 diverse esotossine proteiche: </a:t>
            </a:r>
            <a:r>
              <a:rPr lang="it-IT" i="1" dirty="0" err="1">
                <a:solidFill>
                  <a:srgbClr val="FFDA1D"/>
                </a:solidFill>
              </a:rPr>
              <a:t>BoNT</a:t>
            </a:r>
            <a:r>
              <a:rPr lang="it-IT" i="1" dirty="0">
                <a:solidFill>
                  <a:srgbClr val="FFDA1D"/>
                </a:solidFill>
              </a:rPr>
              <a:t>/A</a:t>
            </a:r>
            <a:r>
              <a:rPr lang="it-IT" i="1" dirty="0">
                <a:solidFill>
                  <a:srgbClr val="FFDA1D"/>
                </a:solidFill>
                <a:sym typeface="Wingdings" pitchFamily="2" charset="2"/>
              </a:rPr>
              <a:t> </a:t>
            </a:r>
            <a:r>
              <a:rPr lang="it-IT" i="1" dirty="0" err="1">
                <a:solidFill>
                  <a:srgbClr val="FFDA1D"/>
                </a:solidFill>
                <a:sym typeface="Wingdings" pitchFamily="2" charset="2"/>
              </a:rPr>
              <a:t>BoNT</a:t>
            </a:r>
            <a:r>
              <a:rPr lang="it-IT" i="1" dirty="0">
                <a:solidFill>
                  <a:srgbClr val="FFDA1D"/>
                </a:solidFill>
                <a:sym typeface="Wingdings" pitchFamily="2" charset="2"/>
              </a:rPr>
              <a:t>/G</a:t>
            </a:r>
            <a:endParaRPr lang="it-IT" i="1" dirty="0">
              <a:solidFill>
                <a:srgbClr val="FFDA1D"/>
              </a:solidFill>
            </a:endParaRPr>
          </a:p>
        </p:txBody>
      </p:sp>
      <p:sp>
        <p:nvSpPr>
          <p:cNvPr id="8" name="CasellaDiTesto 7">
            <a:extLst>
              <a:ext uri="{FF2B5EF4-FFF2-40B4-BE49-F238E27FC236}">
                <a16:creationId xmlns:a16="http://schemas.microsoft.com/office/drawing/2014/main" id="{226C1A12-5E21-FDBA-7E12-9DF2D5A2BCFA}"/>
              </a:ext>
            </a:extLst>
          </p:cNvPr>
          <p:cNvSpPr txBox="1"/>
          <p:nvPr/>
        </p:nvSpPr>
        <p:spPr>
          <a:xfrm>
            <a:off x="609600" y="4172634"/>
            <a:ext cx="3486814" cy="646331"/>
          </a:xfrm>
          <a:prstGeom prst="rect">
            <a:avLst/>
          </a:prstGeom>
          <a:noFill/>
        </p:spPr>
        <p:txBody>
          <a:bodyPr wrap="square">
            <a:spAutoFit/>
          </a:bodyPr>
          <a:lstStyle/>
          <a:p>
            <a:r>
              <a:rPr lang="it-IT" dirty="0">
                <a:solidFill>
                  <a:srgbClr val="FFDA1D"/>
                </a:solidFill>
              </a:rPr>
              <a:t>La forma più nota è l’assunzione di cibi contaminati dalla tossina </a:t>
            </a:r>
            <a:endParaRPr lang="it-IT" dirty="0"/>
          </a:p>
        </p:txBody>
      </p:sp>
    </p:spTree>
    <p:custDataLst>
      <p:tags r:id="rId1"/>
    </p:custDataLst>
    <p:extLst>
      <p:ext uri="{BB962C8B-B14F-4D97-AF65-F5344CB8AC3E}">
        <p14:creationId xmlns:p14="http://schemas.microsoft.com/office/powerpoint/2010/main" val="2030128054"/>
      </p:ext>
    </p:extLst>
  </p:cSld>
  <p:clrMapOvr>
    <a:masterClrMapping/>
  </p:clrMapOvr>
  <mc:AlternateContent xmlns:mc="http://schemas.openxmlformats.org/markup-compatibility/2006" xmlns:p14="http://schemas.microsoft.com/office/powerpoint/2010/main">
    <mc:Choice Requires="p14">
      <p:transition spd="slow" p14:dur="2000" advTm="183188"/>
    </mc:Choice>
    <mc:Fallback xmlns="">
      <p:transition spd="slow" advTm="1831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6" name="CasellaDiTesto 5"/>
          <p:cNvSpPr txBox="1"/>
          <p:nvPr/>
        </p:nvSpPr>
        <p:spPr>
          <a:xfrm>
            <a:off x="304800" y="838200"/>
            <a:ext cx="8610600" cy="4154983"/>
          </a:xfrm>
          <a:prstGeom prst="rect">
            <a:avLst/>
          </a:prstGeom>
          <a:noFill/>
        </p:spPr>
        <p:txBody>
          <a:bodyPr wrap="square" rtlCol="0">
            <a:spAutoFit/>
          </a:bodyPr>
          <a:lstStyle/>
          <a:p>
            <a:pPr marL="342900" indent="-342900">
              <a:buFont typeface="Arial"/>
              <a:buChar char="•"/>
            </a:pPr>
            <a:r>
              <a:rPr lang="it-IT" sz="2400" dirty="0">
                <a:solidFill>
                  <a:srgbClr val="FFDA1D"/>
                </a:solidFill>
              </a:rPr>
              <a:t>Grande bacillo </a:t>
            </a:r>
            <a:r>
              <a:rPr lang="it-IT" sz="2400" dirty="0" err="1">
                <a:solidFill>
                  <a:srgbClr val="FFDA1D"/>
                </a:solidFill>
              </a:rPr>
              <a:t>Gram</a:t>
            </a:r>
            <a:r>
              <a:rPr lang="it-IT" sz="2400" dirty="0">
                <a:solidFill>
                  <a:srgbClr val="FFDA1D"/>
                </a:solidFill>
              </a:rPr>
              <a:t>+, anaerobio, sporigeno, </a:t>
            </a:r>
            <a:r>
              <a:rPr lang="it-IT" sz="2400" dirty="0" err="1">
                <a:solidFill>
                  <a:srgbClr val="FFDA1D"/>
                </a:solidFill>
              </a:rPr>
              <a:t>tossinogenico</a:t>
            </a:r>
            <a:endParaRPr lang="it-IT" sz="2400" dirty="0">
              <a:solidFill>
                <a:srgbClr val="FFDA1D"/>
              </a:solidFill>
            </a:endParaRPr>
          </a:p>
          <a:p>
            <a:pPr marL="342900" indent="-342900">
              <a:buFont typeface="Arial"/>
              <a:buChar char="•"/>
            </a:pPr>
            <a:r>
              <a:rPr lang="it-IT" sz="2400" dirty="0">
                <a:solidFill>
                  <a:srgbClr val="FFDA1D"/>
                </a:solidFill>
              </a:rPr>
              <a:t>Ambiente, uomo, animali</a:t>
            </a:r>
          </a:p>
          <a:p>
            <a:pPr marL="342900" indent="-342900">
              <a:buFont typeface="Arial"/>
              <a:buChar char="•"/>
            </a:pPr>
            <a:r>
              <a:rPr lang="it-IT" sz="2400" dirty="0">
                <a:solidFill>
                  <a:srgbClr val="FFDA1D"/>
                </a:solidFill>
              </a:rPr>
              <a:t>Portatori asintomatici</a:t>
            </a:r>
          </a:p>
          <a:p>
            <a:endParaRPr lang="it-IT" sz="2400" dirty="0">
              <a:solidFill>
                <a:srgbClr val="FFDA1D"/>
              </a:solidFill>
            </a:endParaRPr>
          </a:p>
          <a:p>
            <a:endParaRPr lang="it-IT" sz="2400" dirty="0">
              <a:solidFill>
                <a:srgbClr val="FFDA1D"/>
              </a:solidFill>
            </a:endParaRPr>
          </a:p>
          <a:p>
            <a:r>
              <a:rPr lang="it-IT" sz="2400" dirty="0">
                <a:solidFill>
                  <a:srgbClr val="FFDA1D"/>
                </a:solidFill>
              </a:rPr>
              <a:t>E’ un patogeno umano e animale</a:t>
            </a:r>
          </a:p>
          <a:p>
            <a:endParaRPr lang="it-IT" sz="2400" dirty="0">
              <a:solidFill>
                <a:srgbClr val="FFDA1D"/>
              </a:solidFill>
            </a:endParaRPr>
          </a:p>
          <a:p>
            <a:r>
              <a:rPr lang="it-IT" sz="2400" dirty="0">
                <a:solidFill>
                  <a:srgbClr val="FFDA1D"/>
                </a:solidFill>
              </a:rPr>
              <a:t>Causa importante di diarree nosocomiali</a:t>
            </a:r>
          </a:p>
          <a:p>
            <a:endParaRPr lang="it-IT" sz="2400" dirty="0">
              <a:solidFill>
                <a:srgbClr val="FFDA1D"/>
              </a:solidFill>
            </a:endParaRPr>
          </a:p>
          <a:p>
            <a:endParaRPr lang="it-IT" sz="2400" dirty="0">
              <a:solidFill>
                <a:srgbClr val="FFDA1D"/>
              </a:solidFill>
            </a:endParaRPr>
          </a:p>
          <a:p>
            <a:r>
              <a:rPr lang="it-IT" sz="2400" dirty="0">
                <a:solidFill>
                  <a:srgbClr val="FFDA1D"/>
                </a:solidFill>
              </a:rPr>
              <a:t>Fattori di rischio</a:t>
            </a:r>
          </a:p>
        </p:txBody>
      </p:sp>
      <p:sp>
        <p:nvSpPr>
          <p:cNvPr id="7" name="Rettangolo 6"/>
          <p:cNvSpPr/>
          <p:nvPr/>
        </p:nvSpPr>
        <p:spPr>
          <a:xfrm>
            <a:off x="2819400" y="4155960"/>
            <a:ext cx="4267200" cy="1067215"/>
          </a:xfrm>
          <a:prstGeom prst="rect">
            <a:avLst/>
          </a:prstGeom>
        </p:spPr>
        <p:txBody>
          <a:bodyPr wrap="square">
            <a:spAutoFit/>
          </a:bodyPr>
          <a:lstStyle/>
          <a:p>
            <a:pPr>
              <a:lnSpc>
                <a:spcPct val="140000"/>
              </a:lnSpc>
            </a:pPr>
            <a:r>
              <a:rPr lang="it-IT" sz="2400" dirty="0">
                <a:solidFill>
                  <a:srgbClr val="FFDA1D"/>
                </a:solidFill>
              </a:rPr>
              <a:t>Assunzione di antibiotici </a:t>
            </a:r>
          </a:p>
          <a:p>
            <a:pPr lvl="0">
              <a:lnSpc>
                <a:spcPct val="140000"/>
              </a:lnSpc>
            </a:pPr>
            <a:r>
              <a:rPr lang="it-IT" sz="2400" dirty="0">
                <a:solidFill>
                  <a:srgbClr val="FFDA1D"/>
                </a:solidFill>
              </a:rPr>
              <a:t>Ospedalizzazione</a:t>
            </a:r>
          </a:p>
        </p:txBody>
      </p:sp>
      <p:sp>
        <p:nvSpPr>
          <p:cNvPr id="8" name="Parentesi graffa aperta 7"/>
          <p:cNvSpPr/>
          <p:nvPr/>
        </p:nvSpPr>
        <p:spPr>
          <a:xfrm>
            <a:off x="2667000" y="4267200"/>
            <a:ext cx="304800" cy="990600"/>
          </a:xfrm>
          <a:prstGeom prst="leftBrace">
            <a:avLst/>
          </a:prstGeom>
          <a:ln w="28575" cmpd="sng">
            <a:solidFill>
              <a:srgbClr val="FFDA1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rgbClr val="FFDA1D"/>
              </a:solidFill>
            </a:endParaRPr>
          </a:p>
        </p:txBody>
      </p:sp>
      <p:pic>
        <p:nvPicPr>
          <p:cNvPr id="9" name="Immagine 8"/>
          <p:cNvPicPr>
            <a:picLocks noChangeAspect="1"/>
          </p:cNvPicPr>
          <p:nvPr/>
        </p:nvPicPr>
        <p:blipFill>
          <a:blip r:embed="rId2"/>
          <a:stretch>
            <a:fillRect/>
          </a:stretch>
        </p:blipFill>
        <p:spPr>
          <a:xfrm>
            <a:off x="6172200" y="1676400"/>
            <a:ext cx="2413835" cy="1630680"/>
          </a:xfrm>
          <a:prstGeom prst="rect">
            <a:avLst/>
          </a:prstGeom>
        </p:spPr>
      </p:pic>
    </p:spTree>
    <p:extLst>
      <p:ext uri="{BB962C8B-B14F-4D97-AF65-F5344CB8AC3E}">
        <p14:creationId xmlns:p14="http://schemas.microsoft.com/office/powerpoint/2010/main" val="2955139464"/>
      </p:ext>
    </p:extLst>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134EB23-11CB-40BD-D501-821F34F78B76}"/>
              </a:ext>
            </a:extLst>
          </p:cNvPr>
          <p:cNvSpPr>
            <a:spLocks noGrp="1"/>
          </p:cNvSpPr>
          <p:nvPr>
            <p:ph type="ftr" sz="quarter" idx="11"/>
          </p:nvPr>
        </p:nvSpPr>
        <p:spPr/>
        <p:txBody>
          <a:bodyPr/>
          <a:lstStyle/>
          <a:p>
            <a:pPr>
              <a:defRPr/>
            </a:pPr>
            <a:r>
              <a:rPr lang="it-IT"/>
              <a:t>Antonella</a:t>
            </a:r>
          </a:p>
        </p:txBody>
      </p:sp>
      <p:pic>
        <p:nvPicPr>
          <p:cNvPr id="4" name="Immagine 3" descr="Immagine che contiene testo, corpo&#10;&#10;Descrizione generata automaticamente">
            <a:extLst>
              <a:ext uri="{FF2B5EF4-FFF2-40B4-BE49-F238E27FC236}">
                <a16:creationId xmlns:a16="http://schemas.microsoft.com/office/drawing/2014/main" id="{EFC4AC37-27ED-91BB-775B-F3E54BDF2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36525"/>
            <a:ext cx="5791200" cy="6515100"/>
          </a:xfrm>
          <a:prstGeom prst="rect">
            <a:avLst/>
          </a:prstGeom>
        </p:spPr>
      </p:pic>
      <p:sp>
        <p:nvSpPr>
          <p:cNvPr id="5" name="Titolo 1">
            <a:extLst>
              <a:ext uri="{FF2B5EF4-FFF2-40B4-BE49-F238E27FC236}">
                <a16:creationId xmlns:a16="http://schemas.microsoft.com/office/drawing/2014/main" id="{EA276AD6-E100-C604-F51B-4A2FFF00D251}"/>
              </a:ext>
            </a:extLst>
          </p:cNvPr>
          <p:cNvSpPr txBox="1">
            <a:spLocks/>
          </p:cNvSpPr>
          <p:nvPr/>
        </p:nvSpPr>
        <p:spPr>
          <a:xfrm>
            <a:off x="116840" y="1447800"/>
            <a:ext cx="3169920" cy="1258887"/>
          </a:xfrm>
          <a:prstGeom prst="rect">
            <a:avLst/>
          </a:prstGeom>
        </p:spPr>
        <p:txBody>
          <a:bodyPr/>
          <a:lstStyle>
            <a:lvl1pPr algn="ctr" rtl="0" eaLnBrk="0" fontAlgn="base" hangingPunct="0">
              <a:spcBef>
                <a:spcPct val="0"/>
              </a:spcBef>
              <a:spcAft>
                <a:spcPct val="0"/>
              </a:spcAft>
              <a:defRPr sz="4400">
                <a:solidFill>
                  <a:schemeClr val="hlink"/>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hlink"/>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a:lstStyle>
          <a:p>
            <a:pPr algn="l"/>
            <a:r>
              <a:rPr lang="it-IT" sz="1800" b="1" i="1" kern="0" dirty="0">
                <a:solidFill>
                  <a:srgbClr val="FFDA1D"/>
                </a:solidFill>
              </a:rPr>
              <a:t>Quattro forme di botulismo</a:t>
            </a:r>
          </a:p>
          <a:p>
            <a:pPr algn="l"/>
            <a:endParaRPr lang="it-IT" sz="1800" b="1" i="1" kern="0" dirty="0">
              <a:solidFill>
                <a:srgbClr val="FFDA1D"/>
              </a:solidFill>
            </a:endParaRPr>
          </a:p>
          <a:p>
            <a:pPr marL="342900" indent="-342900" algn="l">
              <a:lnSpc>
                <a:spcPct val="150000"/>
              </a:lnSpc>
              <a:buFont typeface="Arial" panose="020B0604020202020204" pitchFamily="34" charset="0"/>
              <a:buChar char="•"/>
            </a:pPr>
            <a:r>
              <a:rPr lang="it-IT" sz="1800" b="1" i="1" kern="0" dirty="0">
                <a:solidFill>
                  <a:srgbClr val="FFDA1D"/>
                </a:solidFill>
              </a:rPr>
              <a:t>3 dell’adulto</a:t>
            </a:r>
          </a:p>
          <a:p>
            <a:pPr marL="342900" indent="-342900" algn="l">
              <a:lnSpc>
                <a:spcPct val="150000"/>
              </a:lnSpc>
              <a:buFont typeface="Arial" panose="020B0604020202020204" pitchFamily="34" charset="0"/>
              <a:buChar char="•"/>
            </a:pPr>
            <a:r>
              <a:rPr lang="it-IT" sz="1800" b="1" i="1" kern="0" dirty="0">
                <a:solidFill>
                  <a:srgbClr val="FFDA1D"/>
                </a:solidFill>
              </a:rPr>
              <a:t>1 dell’infanzia</a:t>
            </a:r>
          </a:p>
        </p:txBody>
      </p:sp>
      <p:sp>
        <p:nvSpPr>
          <p:cNvPr id="6" name="Figura a mano libera 5">
            <a:extLst>
              <a:ext uri="{FF2B5EF4-FFF2-40B4-BE49-F238E27FC236}">
                <a16:creationId xmlns:a16="http://schemas.microsoft.com/office/drawing/2014/main" id="{2B035807-C4FB-9BB2-1D68-4848E9537B3A}"/>
              </a:ext>
            </a:extLst>
          </p:cNvPr>
          <p:cNvSpPr/>
          <p:nvPr/>
        </p:nvSpPr>
        <p:spPr>
          <a:xfrm>
            <a:off x="3322320" y="1859280"/>
            <a:ext cx="2164080" cy="3423920"/>
          </a:xfrm>
          <a:custGeom>
            <a:avLst/>
            <a:gdLst>
              <a:gd name="connsiteX0" fmla="*/ 142240 w 2164080"/>
              <a:gd name="connsiteY0" fmla="*/ 0 h 3423920"/>
              <a:gd name="connsiteX1" fmla="*/ 142240 w 2164080"/>
              <a:gd name="connsiteY1" fmla="*/ 0 h 3423920"/>
              <a:gd name="connsiteX2" fmla="*/ 254000 w 2164080"/>
              <a:gd name="connsiteY2" fmla="*/ 0 h 3423920"/>
              <a:gd name="connsiteX3" fmla="*/ 1656080 w 2164080"/>
              <a:gd name="connsiteY3" fmla="*/ 20320 h 3423920"/>
              <a:gd name="connsiteX4" fmla="*/ 2164080 w 2164080"/>
              <a:gd name="connsiteY4" fmla="*/ 1402080 h 3423920"/>
              <a:gd name="connsiteX5" fmla="*/ 2143760 w 2164080"/>
              <a:gd name="connsiteY5" fmla="*/ 1899920 h 3423920"/>
              <a:gd name="connsiteX6" fmla="*/ 985520 w 2164080"/>
              <a:gd name="connsiteY6" fmla="*/ 2631440 h 3423920"/>
              <a:gd name="connsiteX7" fmla="*/ 985520 w 2164080"/>
              <a:gd name="connsiteY7" fmla="*/ 2631440 h 3423920"/>
              <a:gd name="connsiteX8" fmla="*/ 995680 w 2164080"/>
              <a:gd name="connsiteY8" fmla="*/ 2722880 h 3423920"/>
              <a:gd name="connsiteX9" fmla="*/ 1005840 w 2164080"/>
              <a:gd name="connsiteY9" fmla="*/ 2783840 h 3423920"/>
              <a:gd name="connsiteX10" fmla="*/ 1036320 w 2164080"/>
              <a:gd name="connsiteY10" fmla="*/ 2804160 h 3423920"/>
              <a:gd name="connsiteX11" fmla="*/ 1046480 w 2164080"/>
              <a:gd name="connsiteY11" fmla="*/ 2834640 h 3423920"/>
              <a:gd name="connsiteX12" fmla="*/ 1117600 w 2164080"/>
              <a:gd name="connsiteY12" fmla="*/ 2875280 h 3423920"/>
              <a:gd name="connsiteX13" fmla="*/ 1148080 w 2164080"/>
              <a:gd name="connsiteY13" fmla="*/ 2936240 h 3423920"/>
              <a:gd name="connsiteX14" fmla="*/ 1178560 w 2164080"/>
              <a:gd name="connsiteY14" fmla="*/ 2997200 h 3423920"/>
              <a:gd name="connsiteX15" fmla="*/ 1219200 w 2164080"/>
              <a:gd name="connsiteY15" fmla="*/ 3007360 h 3423920"/>
              <a:gd name="connsiteX16" fmla="*/ 1280160 w 2164080"/>
              <a:gd name="connsiteY16" fmla="*/ 3048000 h 3423920"/>
              <a:gd name="connsiteX17" fmla="*/ 1290320 w 2164080"/>
              <a:gd name="connsiteY17" fmla="*/ 3078480 h 3423920"/>
              <a:gd name="connsiteX18" fmla="*/ 1412240 w 2164080"/>
              <a:gd name="connsiteY18" fmla="*/ 3098800 h 3423920"/>
              <a:gd name="connsiteX19" fmla="*/ 1513840 w 2164080"/>
              <a:gd name="connsiteY19" fmla="*/ 3108960 h 3423920"/>
              <a:gd name="connsiteX20" fmla="*/ 1574800 w 2164080"/>
              <a:gd name="connsiteY20" fmla="*/ 3119120 h 3423920"/>
              <a:gd name="connsiteX21" fmla="*/ 1727200 w 2164080"/>
              <a:gd name="connsiteY21" fmla="*/ 3129280 h 3423920"/>
              <a:gd name="connsiteX22" fmla="*/ 1747520 w 2164080"/>
              <a:gd name="connsiteY22" fmla="*/ 3159760 h 3423920"/>
              <a:gd name="connsiteX23" fmla="*/ 1727200 w 2164080"/>
              <a:gd name="connsiteY23" fmla="*/ 3190240 h 3423920"/>
              <a:gd name="connsiteX24" fmla="*/ 1686560 w 2164080"/>
              <a:gd name="connsiteY24" fmla="*/ 3241040 h 3423920"/>
              <a:gd name="connsiteX25" fmla="*/ 1666240 w 2164080"/>
              <a:gd name="connsiteY25" fmla="*/ 3302000 h 3423920"/>
              <a:gd name="connsiteX26" fmla="*/ 1605280 w 2164080"/>
              <a:gd name="connsiteY26" fmla="*/ 3322320 h 3423920"/>
              <a:gd name="connsiteX27" fmla="*/ 1544320 w 2164080"/>
              <a:gd name="connsiteY27" fmla="*/ 3362960 h 3423920"/>
              <a:gd name="connsiteX28" fmla="*/ 1483360 w 2164080"/>
              <a:gd name="connsiteY28" fmla="*/ 3393440 h 3423920"/>
              <a:gd name="connsiteX29" fmla="*/ 1422400 w 2164080"/>
              <a:gd name="connsiteY29" fmla="*/ 3423920 h 3423920"/>
              <a:gd name="connsiteX30" fmla="*/ 1259840 w 2164080"/>
              <a:gd name="connsiteY30" fmla="*/ 3403600 h 3423920"/>
              <a:gd name="connsiteX31" fmla="*/ 1148080 w 2164080"/>
              <a:gd name="connsiteY31" fmla="*/ 3383280 h 3423920"/>
              <a:gd name="connsiteX32" fmla="*/ 1026160 w 2164080"/>
              <a:gd name="connsiteY32" fmla="*/ 3393440 h 3423920"/>
              <a:gd name="connsiteX33" fmla="*/ 955040 w 2164080"/>
              <a:gd name="connsiteY33" fmla="*/ 3403600 h 3423920"/>
              <a:gd name="connsiteX34" fmla="*/ 904240 w 2164080"/>
              <a:gd name="connsiteY34" fmla="*/ 3413760 h 3423920"/>
              <a:gd name="connsiteX35" fmla="*/ 802640 w 2164080"/>
              <a:gd name="connsiteY35" fmla="*/ 3413760 h 3423920"/>
              <a:gd name="connsiteX36" fmla="*/ 0 w 2164080"/>
              <a:gd name="connsiteY36" fmla="*/ 1971040 h 3423920"/>
              <a:gd name="connsiteX37" fmla="*/ 142240 w 2164080"/>
              <a:gd name="connsiteY37" fmla="*/ 0 h 34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4080" h="3423920">
                <a:moveTo>
                  <a:pt x="142240" y="0"/>
                </a:moveTo>
                <a:lnTo>
                  <a:pt x="142240" y="0"/>
                </a:lnTo>
                <a:cubicBezTo>
                  <a:pt x="241206" y="10996"/>
                  <a:pt x="206250" y="23875"/>
                  <a:pt x="254000" y="0"/>
                </a:cubicBezTo>
                <a:lnTo>
                  <a:pt x="1656080" y="20320"/>
                </a:lnTo>
                <a:lnTo>
                  <a:pt x="2164080" y="1402080"/>
                </a:lnTo>
                <a:lnTo>
                  <a:pt x="2143760" y="1899920"/>
                </a:lnTo>
                <a:lnTo>
                  <a:pt x="985520" y="2631440"/>
                </a:lnTo>
                <a:lnTo>
                  <a:pt x="985520" y="2631440"/>
                </a:lnTo>
                <a:cubicBezTo>
                  <a:pt x="988907" y="2661920"/>
                  <a:pt x="991627" y="2692481"/>
                  <a:pt x="995680" y="2722880"/>
                </a:cubicBezTo>
                <a:cubicBezTo>
                  <a:pt x="998403" y="2743300"/>
                  <a:pt x="996627" y="2765415"/>
                  <a:pt x="1005840" y="2783840"/>
                </a:cubicBezTo>
                <a:cubicBezTo>
                  <a:pt x="1011301" y="2794762"/>
                  <a:pt x="1026160" y="2797387"/>
                  <a:pt x="1036320" y="2804160"/>
                </a:cubicBezTo>
                <a:cubicBezTo>
                  <a:pt x="1039707" y="2814320"/>
                  <a:pt x="1039624" y="2826413"/>
                  <a:pt x="1046480" y="2834640"/>
                </a:cubicBezTo>
                <a:cubicBezTo>
                  <a:pt x="1070138" y="2863029"/>
                  <a:pt x="1087215" y="2865152"/>
                  <a:pt x="1117600" y="2875280"/>
                </a:cubicBezTo>
                <a:cubicBezTo>
                  <a:pt x="1143137" y="2951892"/>
                  <a:pt x="1108689" y="2857458"/>
                  <a:pt x="1148080" y="2936240"/>
                </a:cubicBezTo>
                <a:cubicBezTo>
                  <a:pt x="1158222" y="2956525"/>
                  <a:pt x="1156722" y="2982641"/>
                  <a:pt x="1178560" y="2997200"/>
                </a:cubicBezTo>
                <a:cubicBezTo>
                  <a:pt x="1190178" y="3004946"/>
                  <a:pt x="1205653" y="3003973"/>
                  <a:pt x="1219200" y="3007360"/>
                </a:cubicBezTo>
                <a:cubicBezTo>
                  <a:pt x="1239520" y="3020907"/>
                  <a:pt x="1272437" y="3024832"/>
                  <a:pt x="1280160" y="3048000"/>
                </a:cubicBezTo>
                <a:cubicBezTo>
                  <a:pt x="1283547" y="3058160"/>
                  <a:pt x="1280324" y="3074635"/>
                  <a:pt x="1290320" y="3078480"/>
                </a:cubicBezTo>
                <a:cubicBezTo>
                  <a:pt x="1328774" y="3093270"/>
                  <a:pt x="1371244" y="3094700"/>
                  <a:pt x="1412240" y="3098800"/>
                </a:cubicBezTo>
                <a:cubicBezTo>
                  <a:pt x="1446107" y="3102187"/>
                  <a:pt x="1480067" y="3104738"/>
                  <a:pt x="1513840" y="3108960"/>
                </a:cubicBezTo>
                <a:cubicBezTo>
                  <a:pt x="1534281" y="3111515"/>
                  <a:pt x="1554293" y="3117167"/>
                  <a:pt x="1574800" y="3119120"/>
                </a:cubicBezTo>
                <a:cubicBezTo>
                  <a:pt x="1625483" y="3123947"/>
                  <a:pt x="1676400" y="3125893"/>
                  <a:pt x="1727200" y="3129280"/>
                </a:cubicBezTo>
                <a:cubicBezTo>
                  <a:pt x="1733973" y="3139440"/>
                  <a:pt x="1747520" y="3147549"/>
                  <a:pt x="1747520" y="3159760"/>
                </a:cubicBezTo>
                <a:cubicBezTo>
                  <a:pt x="1747520" y="3171971"/>
                  <a:pt x="1732661" y="3179318"/>
                  <a:pt x="1727200" y="3190240"/>
                </a:cubicBezTo>
                <a:cubicBezTo>
                  <a:pt x="1702663" y="3239315"/>
                  <a:pt x="1737941" y="3206786"/>
                  <a:pt x="1686560" y="3241040"/>
                </a:cubicBezTo>
                <a:cubicBezTo>
                  <a:pt x="1679787" y="3261360"/>
                  <a:pt x="1686560" y="3295227"/>
                  <a:pt x="1666240" y="3302000"/>
                </a:cubicBezTo>
                <a:cubicBezTo>
                  <a:pt x="1645920" y="3308773"/>
                  <a:pt x="1623102" y="3310439"/>
                  <a:pt x="1605280" y="3322320"/>
                </a:cubicBezTo>
                <a:cubicBezTo>
                  <a:pt x="1584960" y="3335867"/>
                  <a:pt x="1567488" y="3355237"/>
                  <a:pt x="1544320" y="3362960"/>
                </a:cubicBezTo>
                <a:cubicBezTo>
                  <a:pt x="1467708" y="3388497"/>
                  <a:pt x="1562142" y="3354049"/>
                  <a:pt x="1483360" y="3393440"/>
                </a:cubicBezTo>
                <a:cubicBezTo>
                  <a:pt x="1399232" y="3435504"/>
                  <a:pt x="1509751" y="3365686"/>
                  <a:pt x="1422400" y="3423920"/>
                </a:cubicBezTo>
                <a:cubicBezTo>
                  <a:pt x="1368213" y="3417147"/>
                  <a:pt x="1312818" y="3416844"/>
                  <a:pt x="1259840" y="3403600"/>
                </a:cubicBezTo>
                <a:cubicBezTo>
                  <a:pt x="1195968" y="3387632"/>
                  <a:pt x="1233023" y="3395415"/>
                  <a:pt x="1148080" y="3383280"/>
                </a:cubicBezTo>
                <a:cubicBezTo>
                  <a:pt x="1107440" y="3386667"/>
                  <a:pt x="1066717" y="3389171"/>
                  <a:pt x="1026160" y="3393440"/>
                </a:cubicBezTo>
                <a:cubicBezTo>
                  <a:pt x="1002344" y="3395947"/>
                  <a:pt x="978662" y="3399663"/>
                  <a:pt x="955040" y="3403600"/>
                </a:cubicBezTo>
                <a:cubicBezTo>
                  <a:pt x="938006" y="3406439"/>
                  <a:pt x="921470" y="3412611"/>
                  <a:pt x="904240" y="3413760"/>
                </a:cubicBezTo>
                <a:cubicBezTo>
                  <a:pt x="870448" y="3416013"/>
                  <a:pt x="836507" y="3413760"/>
                  <a:pt x="802640" y="3413760"/>
                </a:cubicBezTo>
                <a:lnTo>
                  <a:pt x="0" y="1971040"/>
                </a:lnTo>
                <a:lnTo>
                  <a:pt x="14224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a:extLst>
              <a:ext uri="{FF2B5EF4-FFF2-40B4-BE49-F238E27FC236}">
                <a16:creationId xmlns:a16="http://schemas.microsoft.com/office/drawing/2014/main" id="{C8DC585D-D337-01E3-5996-52918B15679F}"/>
              </a:ext>
            </a:extLst>
          </p:cNvPr>
          <p:cNvSpPr/>
          <p:nvPr/>
        </p:nvSpPr>
        <p:spPr>
          <a:xfrm>
            <a:off x="4888523" y="1245996"/>
            <a:ext cx="1647930" cy="557683"/>
          </a:xfrm>
          <a:custGeom>
            <a:avLst/>
            <a:gdLst>
              <a:gd name="connsiteX0" fmla="*/ 105508 w 1647930"/>
              <a:gd name="connsiteY0" fmla="*/ 0 h 557683"/>
              <a:gd name="connsiteX1" fmla="*/ 105508 w 1647930"/>
              <a:gd name="connsiteY1" fmla="*/ 0 h 557683"/>
              <a:gd name="connsiteX2" fmla="*/ 160774 w 1647930"/>
              <a:gd name="connsiteY2" fmla="*/ 10048 h 557683"/>
              <a:gd name="connsiteX3" fmla="*/ 1185706 w 1647930"/>
              <a:gd name="connsiteY3" fmla="*/ 15072 h 557683"/>
              <a:gd name="connsiteX4" fmla="*/ 1647930 w 1647930"/>
              <a:gd name="connsiteY4" fmla="*/ 497393 h 557683"/>
              <a:gd name="connsiteX5" fmla="*/ 1592664 w 1647930"/>
              <a:gd name="connsiteY5" fmla="*/ 522514 h 557683"/>
              <a:gd name="connsiteX6" fmla="*/ 1562519 w 1647930"/>
              <a:gd name="connsiteY6" fmla="*/ 527538 h 557683"/>
              <a:gd name="connsiteX7" fmla="*/ 1537398 w 1647930"/>
              <a:gd name="connsiteY7" fmla="*/ 522514 h 557683"/>
              <a:gd name="connsiteX8" fmla="*/ 1517301 w 1647930"/>
              <a:gd name="connsiteY8" fmla="*/ 517490 h 557683"/>
              <a:gd name="connsiteX9" fmla="*/ 1441939 w 1647930"/>
              <a:gd name="connsiteY9" fmla="*/ 507441 h 557683"/>
              <a:gd name="connsiteX10" fmla="*/ 1401745 w 1647930"/>
              <a:gd name="connsiteY10" fmla="*/ 497393 h 557683"/>
              <a:gd name="connsiteX11" fmla="*/ 1371600 w 1647930"/>
              <a:gd name="connsiteY11" fmla="*/ 487345 h 557683"/>
              <a:gd name="connsiteX12" fmla="*/ 1311310 w 1647930"/>
              <a:gd name="connsiteY12" fmla="*/ 477296 h 557683"/>
              <a:gd name="connsiteX13" fmla="*/ 1210826 w 1647930"/>
              <a:gd name="connsiteY13" fmla="*/ 482320 h 557683"/>
              <a:gd name="connsiteX14" fmla="*/ 1195754 w 1647930"/>
              <a:gd name="connsiteY14" fmla="*/ 487345 h 557683"/>
              <a:gd name="connsiteX15" fmla="*/ 1175657 w 1647930"/>
              <a:gd name="connsiteY15" fmla="*/ 492369 h 557683"/>
              <a:gd name="connsiteX16" fmla="*/ 1145512 w 1647930"/>
              <a:gd name="connsiteY16" fmla="*/ 502417 h 557683"/>
              <a:gd name="connsiteX17" fmla="*/ 1125415 w 1647930"/>
              <a:gd name="connsiteY17" fmla="*/ 507441 h 557683"/>
              <a:gd name="connsiteX18" fmla="*/ 1075174 w 1647930"/>
              <a:gd name="connsiteY18" fmla="*/ 522514 h 557683"/>
              <a:gd name="connsiteX19" fmla="*/ 1060101 w 1647930"/>
              <a:gd name="connsiteY19" fmla="*/ 532562 h 557683"/>
              <a:gd name="connsiteX20" fmla="*/ 1034980 w 1647930"/>
              <a:gd name="connsiteY20" fmla="*/ 552659 h 557683"/>
              <a:gd name="connsiteX21" fmla="*/ 1019908 w 1647930"/>
              <a:gd name="connsiteY21" fmla="*/ 557683 h 557683"/>
              <a:gd name="connsiteX22" fmla="*/ 964642 w 1647930"/>
              <a:gd name="connsiteY22" fmla="*/ 547635 h 557683"/>
              <a:gd name="connsiteX23" fmla="*/ 889279 w 1647930"/>
              <a:gd name="connsiteY23" fmla="*/ 547635 h 557683"/>
              <a:gd name="connsiteX24" fmla="*/ 0 w 1647930"/>
              <a:gd name="connsiteY24" fmla="*/ 517490 h 557683"/>
              <a:gd name="connsiteX25" fmla="*/ 105508 w 1647930"/>
              <a:gd name="connsiteY25" fmla="*/ 0 h 55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7930" h="557683">
                <a:moveTo>
                  <a:pt x="105508" y="0"/>
                </a:moveTo>
                <a:lnTo>
                  <a:pt x="105508" y="0"/>
                </a:lnTo>
                <a:cubicBezTo>
                  <a:pt x="153995" y="10775"/>
                  <a:pt x="135285" y="10048"/>
                  <a:pt x="160774" y="10048"/>
                </a:cubicBezTo>
                <a:lnTo>
                  <a:pt x="1185706" y="15072"/>
                </a:lnTo>
                <a:lnTo>
                  <a:pt x="1647930" y="497393"/>
                </a:lnTo>
                <a:cubicBezTo>
                  <a:pt x="1636131" y="503292"/>
                  <a:pt x="1610233" y="518610"/>
                  <a:pt x="1592664" y="522514"/>
                </a:cubicBezTo>
                <a:cubicBezTo>
                  <a:pt x="1582720" y="524724"/>
                  <a:pt x="1572567" y="525863"/>
                  <a:pt x="1562519" y="527538"/>
                </a:cubicBezTo>
                <a:cubicBezTo>
                  <a:pt x="1554145" y="525863"/>
                  <a:pt x="1545734" y="524366"/>
                  <a:pt x="1537398" y="522514"/>
                </a:cubicBezTo>
                <a:cubicBezTo>
                  <a:pt x="1530657" y="521016"/>
                  <a:pt x="1524072" y="518844"/>
                  <a:pt x="1517301" y="517490"/>
                </a:cubicBezTo>
                <a:cubicBezTo>
                  <a:pt x="1489115" y="511853"/>
                  <a:pt x="1472095" y="510792"/>
                  <a:pt x="1441939" y="507441"/>
                </a:cubicBezTo>
                <a:cubicBezTo>
                  <a:pt x="1428541" y="504092"/>
                  <a:pt x="1414847" y="501760"/>
                  <a:pt x="1401745" y="497393"/>
                </a:cubicBezTo>
                <a:cubicBezTo>
                  <a:pt x="1391697" y="494044"/>
                  <a:pt x="1381986" y="489423"/>
                  <a:pt x="1371600" y="487345"/>
                </a:cubicBezTo>
                <a:cubicBezTo>
                  <a:pt x="1334867" y="479997"/>
                  <a:pt x="1354933" y="483528"/>
                  <a:pt x="1311310" y="477296"/>
                </a:cubicBezTo>
                <a:cubicBezTo>
                  <a:pt x="1277815" y="478971"/>
                  <a:pt x="1244236" y="479415"/>
                  <a:pt x="1210826" y="482320"/>
                </a:cubicBezTo>
                <a:cubicBezTo>
                  <a:pt x="1205550" y="482779"/>
                  <a:pt x="1200846" y="485890"/>
                  <a:pt x="1195754" y="487345"/>
                </a:cubicBezTo>
                <a:cubicBezTo>
                  <a:pt x="1189115" y="489242"/>
                  <a:pt x="1182271" y="490385"/>
                  <a:pt x="1175657" y="492369"/>
                </a:cubicBezTo>
                <a:cubicBezTo>
                  <a:pt x="1165512" y="495412"/>
                  <a:pt x="1155788" y="499848"/>
                  <a:pt x="1145512" y="502417"/>
                </a:cubicBezTo>
                <a:cubicBezTo>
                  <a:pt x="1138813" y="504092"/>
                  <a:pt x="1132029" y="505457"/>
                  <a:pt x="1125415" y="507441"/>
                </a:cubicBezTo>
                <a:cubicBezTo>
                  <a:pt x="1064249" y="525791"/>
                  <a:pt x="1121498" y="510933"/>
                  <a:pt x="1075174" y="522514"/>
                </a:cubicBezTo>
                <a:cubicBezTo>
                  <a:pt x="1070150" y="525863"/>
                  <a:pt x="1064816" y="528790"/>
                  <a:pt x="1060101" y="532562"/>
                </a:cubicBezTo>
                <a:cubicBezTo>
                  <a:pt x="1044520" y="545027"/>
                  <a:pt x="1055606" y="542347"/>
                  <a:pt x="1034980" y="552659"/>
                </a:cubicBezTo>
                <a:cubicBezTo>
                  <a:pt x="1030243" y="555027"/>
                  <a:pt x="1024932" y="556008"/>
                  <a:pt x="1019908" y="557683"/>
                </a:cubicBezTo>
                <a:cubicBezTo>
                  <a:pt x="1010057" y="555713"/>
                  <a:pt x="973079" y="548037"/>
                  <a:pt x="964642" y="547635"/>
                </a:cubicBezTo>
                <a:cubicBezTo>
                  <a:pt x="939549" y="546440"/>
                  <a:pt x="914400" y="547635"/>
                  <a:pt x="889279" y="547635"/>
                </a:cubicBezTo>
                <a:lnTo>
                  <a:pt x="0" y="517490"/>
                </a:lnTo>
                <a:lnTo>
                  <a:pt x="1055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681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69210CA-A817-F617-B565-C9AE3F9FADEB}"/>
              </a:ext>
            </a:extLst>
          </p:cNvPr>
          <p:cNvSpPr>
            <a:spLocks noGrp="1"/>
          </p:cNvSpPr>
          <p:nvPr>
            <p:ph type="ftr" sz="quarter" idx="11"/>
          </p:nvPr>
        </p:nvSpPr>
        <p:spPr/>
        <p:txBody>
          <a:bodyPr/>
          <a:lstStyle/>
          <a:p>
            <a:pPr>
              <a:defRPr/>
            </a:pPr>
            <a:r>
              <a:rPr lang="it-IT"/>
              <a:t>Antonella</a:t>
            </a:r>
          </a:p>
        </p:txBody>
      </p:sp>
      <p:pic>
        <p:nvPicPr>
          <p:cNvPr id="4" name="Immagine 3" descr="Immagine che contiene testo, schermata, mappa&#10;&#10;Descrizione generata automaticamente">
            <a:extLst>
              <a:ext uri="{FF2B5EF4-FFF2-40B4-BE49-F238E27FC236}">
                <a16:creationId xmlns:a16="http://schemas.microsoft.com/office/drawing/2014/main" id="{B0C724EC-963B-8A70-C00D-8C6FDC7D1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26584"/>
            <a:ext cx="5131521" cy="6204832"/>
          </a:xfrm>
          <a:prstGeom prst="rect">
            <a:avLst/>
          </a:prstGeom>
        </p:spPr>
      </p:pic>
      <p:sp>
        <p:nvSpPr>
          <p:cNvPr id="5" name="CasellaDiTesto 4">
            <a:extLst>
              <a:ext uri="{FF2B5EF4-FFF2-40B4-BE49-F238E27FC236}">
                <a16:creationId xmlns:a16="http://schemas.microsoft.com/office/drawing/2014/main" id="{BCC31496-72FC-81B1-4485-5E4256836B6D}"/>
              </a:ext>
            </a:extLst>
          </p:cNvPr>
          <p:cNvSpPr txBox="1"/>
          <p:nvPr/>
        </p:nvSpPr>
        <p:spPr>
          <a:xfrm>
            <a:off x="327447" y="341824"/>
            <a:ext cx="3215640" cy="1815882"/>
          </a:xfrm>
          <a:prstGeom prst="rect">
            <a:avLst/>
          </a:prstGeom>
          <a:noFill/>
        </p:spPr>
        <p:txBody>
          <a:bodyPr wrap="square" rtlCol="0">
            <a:spAutoFit/>
          </a:bodyPr>
          <a:lstStyle/>
          <a:p>
            <a:r>
              <a:rPr lang="it-IT" sz="1400" b="0" i="0" dirty="0">
                <a:solidFill>
                  <a:srgbClr val="FFDA1D"/>
                </a:solidFill>
                <a:effectLst/>
                <a:latin typeface="Arial" panose="020B0604020202020204" pitchFamily="34" charset="0"/>
              </a:rPr>
              <a:t>Nel motoneurone, quando il neurone viene eccitato  le vescicole cariche di acetilcolina sono portate verso la membrana presinaptica da una subunità del complesso SNARE che trascina verso le altre proteine del complesso inducendo la secrezione </a:t>
            </a:r>
            <a:r>
              <a:rPr lang="it-IT" sz="1400" b="0" i="0" dirty="0" err="1">
                <a:solidFill>
                  <a:srgbClr val="FFDA1D"/>
                </a:solidFill>
                <a:effectLst/>
                <a:latin typeface="Arial" panose="020B0604020202020204" pitchFamily="34" charset="0"/>
              </a:rPr>
              <a:t>della’Acetilcolina</a:t>
            </a:r>
            <a:endParaRPr lang="it-IT" sz="1400" dirty="0">
              <a:solidFill>
                <a:srgbClr val="FFDA1D"/>
              </a:solidFill>
            </a:endParaRPr>
          </a:p>
        </p:txBody>
      </p:sp>
      <p:sp>
        <p:nvSpPr>
          <p:cNvPr id="7" name="CasellaDiTesto 6">
            <a:extLst>
              <a:ext uri="{FF2B5EF4-FFF2-40B4-BE49-F238E27FC236}">
                <a16:creationId xmlns:a16="http://schemas.microsoft.com/office/drawing/2014/main" id="{C51FB609-3A1A-AFD1-A960-BF899E7FC248}"/>
              </a:ext>
            </a:extLst>
          </p:cNvPr>
          <p:cNvSpPr txBox="1"/>
          <p:nvPr/>
        </p:nvSpPr>
        <p:spPr>
          <a:xfrm>
            <a:off x="327447" y="4118769"/>
            <a:ext cx="3215640" cy="2246769"/>
          </a:xfrm>
          <a:prstGeom prst="rect">
            <a:avLst/>
          </a:prstGeom>
          <a:noFill/>
        </p:spPr>
        <p:txBody>
          <a:bodyPr wrap="square" rtlCol="0">
            <a:spAutoFit/>
          </a:bodyPr>
          <a:lstStyle/>
          <a:p>
            <a:r>
              <a:rPr lang="it-IT" sz="1400" dirty="0">
                <a:solidFill>
                  <a:srgbClr val="FFDA1D"/>
                </a:solidFill>
                <a:latin typeface="Arial" panose="020B0604020202020204" pitchFamily="34" charset="0"/>
              </a:rPr>
              <a:t> La subunità pesante della </a:t>
            </a:r>
            <a:r>
              <a:rPr lang="it-IT" sz="1400" b="0" i="0" dirty="0">
                <a:solidFill>
                  <a:srgbClr val="FFDA1D"/>
                </a:solidFill>
                <a:effectLst/>
                <a:latin typeface="Arial" panose="020B0604020202020204" pitchFamily="34" charset="0"/>
              </a:rPr>
              <a:t>tossina botulinica si lega a recettori di acido sialico e glicoproteine </a:t>
            </a:r>
            <a:r>
              <a:rPr lang="it-IT" sz="1400" dirty="0">
                <a:solidFill>
                  <a:srgbClr val="FFDA1D"/>
                </a:solidFill>
                <a:latin typeface="Arial" panose="020B0604020202020204" pitchFamily="34" charset="0"/>
              </a:rPr>
              <a:t>presenti sulla superficie dei neuroni motori e stimola l’endocitosi. Il pH acido dell’</a:t>
            </a:r>
            <a:r>
              <a:rPr lang="it-IT" sz="1400" dirty="0" err="1">
                <a:solidFill>
                  <a:srgbClr val="FFDA1D"/>
                </a:solidFill>
                <a:latin typeface="Arial" panose="020B0604020202020204" pitchFamily="34" charset="0"/>
              </a:rPr>
              <a:t>endosoma</a:t>
            </a:r>
            <a:r>
              <a:rPr lang="it-IT" sz="1400" dirty="0">
                <a:solidFill>
                  <a:srgbClr val="FFDA1D"/>
                </a:solidFill>
                <a:latin typeface="Arial" panose="020B0604020202020204" pitchFamily="34" charset="0"/>
              </a:rPr>
              <a:t> causa il rilascio della catena leggera che lisa le proteine del complesso SNARE.</a:t>
            </a:r>
          </a:p>
          <a:p>
            <a:r>
              <a:rPr lang="it-IT" sz="1400" dirty="0">
                <a:solidFill>
                  <a:srgbClr val="FFDA1D"/>
                </a:solidFill>
                <a:latin typeface="Arial" panose="020B0604020202020204" pitchFamily="34" charset="0"/>
              </a:rPr>
              <a:t>Le vescicole non rilasciano acetilcolina nello spazio sinaptico</a:t>
            </a:r>
            <a:endParaRPr lang="it-IT" sz="1400" dirty="0">
              <a:solidFill>
                <a:srgbClr val="FFDA1D"/>
              </a:solidFill>
            </a:endParaRPr>
          </a:p>
        </p:txBody>
      </p:sp>
      <p:sp>
        <p:nvSpPr>
          <p:cNvPr id="8" name="Rettangolo 7">
            <a:extLst>
              <a:ext uri="{FF2B5EF4-FFF2-40B4-BE49-F238E27FC236}">
                <a16:creationId xmlns:a16="http://schemas.microsoft.com/office/drawing/2014/main" id="{4BD0B931-8F10-88B0-5474-FB578396369B}"/>
              </a:ext>
            </a:extLst>
          </p:cNvPr>
          <p:cNvSpPr/>
          <p:nvPr/>
        </p:nvSpPr>
        <p:spPr>
          <a:xfrm>
            <a:off x="3733800" y="3505200"/>
            <a:ext cx="5131521" cy="3026216"/>
          </a:xfrm>
          <a:prstGeom prst="rect">
            <a:avLst/>
          </a:prstGeom>
          <a:gradFill>
            <a:gsLst>
              <a:gs pos="0">
                <a:srgbClr val="000E67"/>
              </a:gs>
              <a:gs pos="100000">
                <a:srgbClr val="09018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2" name="Gruppo 11">
            <a:extLst>
              <a:ext uri="{FF2B5EF4-FFF2-40B4-BE49-F238E27FC236}">
                <a16:creationId xmlns:a16="http://schemas.microsoft.com/office/drawing/2014/main" id="{47407C68-031C-7334-A8C9-F74ADD2264D4}"/>
              </a:ext>
            </a:extLst>
          </p:cNvPr>
          <p:cNvGrpSpPr/>
          <p:nvPr/>
        </p:nvGrpSpPr>
        <p:grpSpPr>
          <a:xfrm>
            <a:off x="762000" y="2447139"/>
            <a:ext cx="4602988" cy="1169551"/>
            <a:chOff x="762000" y="2447139"/>
            <a:chExt cx="4602988" cy="1169551"/>
          </a:xfrm>
        </p:grpSpPr>
        <p:sp>
          <p:nvSpPr>
            <p:cNvPr id="6" name="CasellaDiTesto 5">
              <a:extLst>
                <a:ext uri="{FF2B5EF4-FFF2-40B4-BE49-F238E27FC236}">
                  <a16:creationId xmlns:a16="http://schemas.microsoft.com/office/drawing/2014/main" id="{21BE0086-3F75-2E62-03AC-72A558524D7C}"/>
                </a:ext>
              </a:extLst>
            </p:cNvPr>
            <p:cNvSpPr txBox="1"/>
            <p:nvPr/>
          </p:nvSpPr>
          <p:spPr>
            <a:xfrm>
              <a:off x="762000" y="2447139"/>
              <a:ext cx="2667000" cy="1169551"/>
            </a:xfrm>
            <a:prstGeom prst="rect">
              <a:avLst/>
            </a:prstGeom>
            <a:noFill/>
          </p:spPr>
          <p:txBody>
            <a:bodyPr wrap="square" rtlCol="0">
              <a:spAutoFit/>
            </a:bodyPr>
            <a:lstStyle/>
            <a:p>
              <a:pPr algn="ctr"/>
              <a:r>
                <a:rPr lang="it-IT" sz="1400" dirty="0">
                  <a:solidFill>
                    <a:srgbClr val="FFDA1D"/>
                  </a:solidFill>
                  <a:latin typeface="Arial" panose="020B0604020202020204" pitchFamily="34" charset="0"/>
                </a:rPr>
                <a:t>Il complesso SNARE in molti tipi cellulari </a:t>
              </a:r>
              <a:r>
                <a:rPr lang="it-IT" sz="1400" b="0" i="0" dirty="0">
                  <a:solidFill>
                    <a:srgbClr val="FFDA1D"/>
                  </a:solidFill>
                  <a:effectLst/>
                  <a:latin typeface="Arial" panose="020B0604020202020204" pitchFamily="34" charset="0"/>
                </a:rPr>
                <a:t>media l'aggancio delle vescicole con la membrana del compartimento che deve ricevere il carico</a:t>
              </a:r>
              <a:endParaRPr lang="it-IT" sz="1400" dirty="0">
                <a:solidFill>
                  <a:srgbClr val="FFDA1D"/>
                </a:solidFill>
              </a:endParaRPr>
            </a:p>
          </p:txBody>
        </p:sp>
        <p:sp>
          <p:nvSpPr>
            <p:cNvPr id="11" name="Freccia giù 10">
              <a:extLst>
                <a:ext uri="{FF2B5EF4-FFF2-40B4-BE49-F238E27FC236}">
                  <a16:creationId xmlns:a16="http://schemas.microsoft.com/office/drawing/2014/main" id="{245F0E9E-4432-8406-5E83-9B185A3CD081}"/>
                </a:ext>
              </a:extLst>
            </p:cNvPr>
            <p:cNvSpPr/>
            <p:nvPr/>
          </p:nvSpPr>
          <p:spPr>
            <a:xfrm rot="15135262">
              <a:off x="4167541" y="1595693"/>
              <a:ext cx="147501" cy="2247393"/>
            </a:xfrm>
            <a:prstGeom prst="downArrow">
              <a:avLst>
                <a:gd name="adj1" fmla="val 50000"/>
                <a:gd name="adj2" fmla="val 16871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524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grpId="0" nodeType="with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A97C6BF-8637-3B1C-5100-528D37F7A625}"/>
              </a:ext>
            </a:extLst>
          </p:cNvPr>
          <p:cNvSpPr>
            <a:spLocks noGrp="1"/>
          </p:cNvSpPr>
          <p:nvPr>
            <p:ph type="ftr" sz="quarter" idx="11"/>
          </p:nvPr>
        </p:nvSpPr>
        <p:spPr/>
        <p:txBody>
          <a:bodyPr/>
          <a:lstStyle/>
          <a:p>
            <a:pPr>
              <a:defRPr/>
            </a:pPr>
            <a:r>
              <a:rPr lang="it-IT"/>
              <a:t>Antonella</a:t>
            </a:r>
          </a:p>
        </p:txBody>
      </p:sp>
      <p:pic>
        <p:nvPicPr>
          <p:cNvPr id="3" name="Immagine 2">
            <a:extLst>
              <a:ext uri="{FF2B5EF4-FFF2-40B4-BE49-F238E27FC236}">
                <a16:creationId xmlns:a16="http://schemas.microsoft.com/office/drawing/2014/main" id="{3FBD121A-BEBB-B62B-E092-1C921ADA0784}"/>
              </a:ext>
            </a:extLst>
          </p:cNvPr>
          <p:cNvPicPr>
            <a:picLocks noChangeAspect="1"/>
          </p:cNvPicPr>
          <p:nvPr/>
        </p:nvPicPr>
        <p:blipFill>
          <a:blip r:embed="rId2"/>
          <a:stretch>
            <a:fillRect/>
          </a:stretch>
        </p:blipFill>
        <p:spPr>
          <a:xfrm>
            <a:off x="4754997" y="381000"/>
            <a:ext cx="1920009" cy="2898594"/>
          </a:xfrm>
          <a:prstGeom prst="rect">
            <a:avLst/>
          </a:prstGeom>
          <a:ln>
            <a:solidFill>
              <a:schemeClr val="bg2">
                <a:lumMod val="40000"/>
                <a:lumOff val="60000"/>
              </a:schemeClr>
            </a:solidFill>
          </a:ln>
        </p:spPr>
      </p:pic>
      <p:sp>
        <p:nvSpPr>
          <p:cNvPr id="6" name="CasellaDiTesto 5">
            <a:extLst>
              <a:ext uri="{FF2B5EF4-FFF2-40B4-BE49-F238E27FC236}">
                <a16:creationId xmlns:a16="http://schemas.microsoft.com/office/drawing/2014/main" id="{F4C9D405-4AEF-0A2A-582E-6693D731D51D}"/>
              </a:ext>
            </a:extLst>
          </p:cNvPr>
          <p:cNvSpPr txBox="1"/>
          <p:nvPr/>
        </p:nvSpPr>
        <p:spPr>
          <a:xfrm>
            <a:off x="1036320" y="1395984"/>
            <a:ext cx="4572000" cy="1015663"/>
          </a:xfrm>
          <a:prstGeom prst="rect">
            <a:avLst/>
          </a:prstGeom>
          <a:noFill/>
        </p:spPr>
        <p:txBody>
          <a:bodyPr wrap="square">
            <a:spAutoFit/>
          </a:bodyPr>
          <a:lstStyle/>
          <a:p>
            <a:r>
              <a:rPr lang="it-IT" dirty="0">
                <a:solidFill>
                  <a:srgbClr val="FFDA1D"/>
                </a:solidFill>
              </a:rPr>
              <a:t>RISULTATO: paralisi flaccida </a:t>
            </a:r>
          </a:p>
          <a:p>
            <a:endParaRPr lang="it-IT" sz="2400" dirty="0">
              <a:solidFill>
                <a:srgbClr val="FFDA1D"/>
              </a:solidFill>
            </a:endParaRPr>
          </a:p>
          <a:p>
            <a:r>
              <a:rPr lang="it-IT" dirty="0">
                <a:solidFill>
                  <a:srgbClr val="FFDA1D"/>
                </a:solidFill>
              </a:rPr>
              <a:t>	     paralisi respiratoria</a:t>
            </a:r>
            <a:endParaRPr lang="it-IT" dirty="0"/>
          </a:p>
        </p:txBody>
      </p:sp>
      <p:sp>
        <p:nvSpPr>
          <p:cNvPr id="7" name="Freccia giù 6">
            <a:extLst>
              <a:ext uri="{FF2B5EF4-FFF2-40B4-BE49-F238E27FC236}">
                <a16:creationId xmlns:a16="http://schemas.microsoft.com/office/drawing/2014/main" id="{0A545D8B-DF7F-8051-9C88-7C9983154308}"/>
              </a:ext>
            </a:extLst>
          </p:cNvPr>
          <p:cNvSpPr/>
          <p:nvPr/>
        </p:nvSpPr>
        <p:spPr>
          <a:xfrm>
            <a:off x="3124200" y="1752600"/>
            <a:ext cx="198120" cy="304800"/>
          </a:xfrm>
          <a:prstGeom prst="downArrow">
            <a:avLst/>
          </a:prstGeom>
          <a:solidFill>
            <a:srgbClr val="FFDA47"/>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schizzo, clipart, disegno, Line art&#10;&#10;Descrizione generata automaticamente">
            <a:extLst>
              <a:ext uri="{FF2B5EF4-FFF2-40B4-BE49-F238E27FC236}">
                <a16:creationId xmlns:a16="http://schemas.microsoft.com/office/drawing/2014/main" id="{A47EF92D-BBFE-15B4-515D-A5976B379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44559" y="2411647"/>
            <a:ext cx="384441" cy="369332"/>
          </a:xfrm>
          <a:prstGeom prst="rect">
            <a:avLst/>
          </a:prstGeom>
        </p:spPr>
      </p:pic>
      <p:grpSp>
        <p:nvGrpSpPr>
          <p:cNvPr id="14" name="Gruppo 13">
            <a:extLst>
              <a:ext uri="{FF2B5EF4-FFF2-40B4-BE49-F238E27FC236}">
                <a16:creationId xmlns:a16="http://schemas.microsoft.com/office/drawing/2014/main" id="{9B88DA05-CAFD-CDB8-096F-DF6FB14E4E48}"/>
              </a:ext>
            </a:extLst>
          </p:cNvPr>
          <p:cNvGrpSpPr/>
          <p:nvPr/>
        </p:nvGrpSpPr>
        <p:grpSpPr>
          <a:xfrm>
            <a:off x="931164" y="4008853"/>
            <a:ext cx="7597140" cy="2622273"/>
            <a:chOff x="931164" y="4008853"/>
            <a:chExt cx="7597140" cy="2622273"/>
          </a:xfrm>
        </p:grpSpPr>
        <p:sp>
          <p:nvSpPr>
            <p:cNvPr id="11" name="CasellaDiTesto 10">
              <a:extLst>
                <a:ext uri="{FF2B5EF4-FFF2-40B4-BE49-F238E27FC236}">
                  <a16:creationId xmlns:a16="http://schemas.microsoft.com/office/drawing/2014/main" id="{58FDE6A0-6E43-C150-93D1-1E3606306DFE}"/>
                </a:ext>
              </a:extLst>
            </p:cNvPr>
            <p:cNvSpPr txBox="1"/>
            <p:nvPr/>
          </p:nvSpPr>
          <p:spPr>
            <a:xfrm>
              <a:off x="931164" y="4008853"/>
              <a:ext cx="7597140" cy="369332"/>
            </a:xfrm>
            <a:prstGeom prst="rect">
              <a:avLst/>
            </a:prstGeom>
            <a:noFill/>
          </p:spPr>
          <p:txBody>
            <a:bodyPr wrap="square">
              <a:spAutoFit/>
            </a:bodyPr>
            <a:lstStyle/>
            <a:p>
              <a:r>
                <a:rPr lang="it-IT" b="1" dirty="0">
                  <a:solidFill>
                    <a:srgbClr val="FFDA1D"/>
                  </a:solidFill>
                </a:rPr>
                <a:t>DIAGNOSI: </a:t>
              </a:r>
              <a:r>
                <a:rPr lang="it-IT" dirty="0">
                  <a:solidFill>
                    <a:srgbClr val="FFDA1D"/>
                  </a:solidFill>
                </a:rPr>
                <a:t>Ricerca della tossina in feci, siero e liquido gastrico</a:t>
              </a:r>
              <a:endParaRPr lang="it-IT" dirty="0"/>
            </a:p>
          </p:txBody>
        </p:sp>
        <p:sp>
          <p:nvSpPr>
            <p:cNvPr id="13" name="CasellaDiTesto 12">
              <a:extLst>
                <a:ext uri="{FF2B5EF4-FFF2-40B4-BE49-F238E27FC236}">
                  <a16:creationId xmlns:a16="http://schemas.microsoft.com/office/drawing/2014/main" id="{04CE7B41-E4F6-4EC3-548C-B0E802D4BD05}"/>
                </a:ext>
              </a:extLst>
            </p:cNvPr>
            <p:cNvSpPr txBox="1"/>
            <p:nvPr/>
          </p:nvSpPr>
          <p:spPr>
            <a:xfrm>
              <a:off x="964692" y="4876800"/>
              <a:ext cx="4572000" cy="1754326"/>
            </a:xfrm>
            <a:prstGeom prst="rect">
              <a:avLst/>
            </a:prstGeom>
            <a:noFill/>
          </p:spPr>
          <p:txBody>
            <a:bodyPr wrap="square">
              <a:spAutoFit/>
            </a:bodyPr>
            <a:lstStyle/>
            <a:p>
              <a:r>
                <a:rPr lang="it-IT" b="1" dirty="0">
                  <a:solidFill>
                    <a:srgbClr val="FFDA1D"/>
                  </a:solidFill>
                </a:rPr>
                <a:t>TERAPIA</a:t>
              </a:r>
              <a:r>
                <a:rPr lang="it-IT" dirty="0">
                  <a:solidFill>
                    <a:srgbClr val="FFDA1D"/>
                  </a:solidFill>
                </a:rPr>
                <a:t>: </a:t>
              </a:r>
            </a:p>
            <a:p>
              <a:pPr marL="285750" indent="-285750">
                <a:buFont typeface="Arial" panose="020B0604020202020204" pitchFamily="34" charset="0"/>
                <a:buChar char="•"/>
              </a:pPr>
              <a:r>
                <a:rPr lang="it-IT" dirty="0">
                  <a:solidFill>
                    <a:srgbClr val="FFDA1D"/>
                  </a:solidFill>
                </a:rPr>
                <a:t>Assistenza respiratoria</a:t>
              </a:r>
            </a:p>
            <a:p>
              <a:pPr marL="285750" indent="-285750">
                <a:buFont typeface="Arial" panose="020B0604020202020204" pitchFamily="34" charset="0"/>
                <a:buChar char="•"/>
              </a:pPr>
              <a:r>
                <a:rPr lang="it-IT" dirty="0">
                  <a:solidFill>
                    <a:srgbClr val="FFDA1D"/>
                  </a:solidFill>
                </a:rPr>
                <a:t>Lavanda gastrica</a:t>
              </a:r>
            </a:p>
            <a:p>
              <a:pPr marL="285750" indent="-285750">
                <a:buFont typeface="Arial" panose="020B0604020202020204" pitchFamily="34" charset="0"/>
                <a:buChar char="•"/>
              </a:pPr>
              <a:r>
                <a:rPr lang="it-IT" dirty="0" err="1">
                  <a:solidFill>
                    <a:srgbClr val="FFDA1D"/>
                  </a:solidFill>
                </a:rPr>
                <a:t>Metronidazolo</a:t>
              </a:r>
              <a:r>
                <a:rPr lang="it-IT" dirty="0">
                  <a:solidFill>
                    <a:srgbClr val="FFDA1D"/>
                  </a:solidFill>
                </a:rPr>
                <a:t> </a:t>
              </a:r>
              <a:r>
                <a:rPr lang="it-IT">
                  <a:solidFill>
                    <a:srgbClr val="FFDA1D"/>
                  </a:solidFill>
                </a:rPr>
                <a:t>e penicilline</a:t>
              </a:r>
              <a:endParaRPr lang="it-IT" dirty="0">
                <a:solidFill>
                  <a:srgbClr val="FFDA1D"/>
                </a:solidFill>
              </a:endParaRPr>
            </a:p>
            <a:p>
              <a:pPr marL="285750" indent="-285750">
                <a:buFont typeface="Arial" panose="020B0604020202020204" pitchFamily="34" charset="0"/>
                <a:buChar char="•"/>
              </a:pPr>
              <a:r>
                <a:rPr lang="it-IT" dirty="0">
                  <a:solidFill>
                    <a:srgbClr val="FFDA1D"/>
                  </a:solidFill>
                </a:rPr>
                <a:t>Antitossina botulinica A, B, E</a:t>
              </a:r>
            </a:p>
            <a:p>
              <a:endParaRPr lang="it-IT" dirty="0"/>
            </a:p>
          </p:txBody>
        </p:sp>
      </p:grpSp>
    </p:spTree>
    <p:extLst>
      <p:ext uri="{BB962C8B-B14F-4D97-AF65-F5344CB8AC3E}">
        <p14:creationId xmlns:p14="http://schemas.microsoft.com/office/powerpoint/2010/main" val="17528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7" name="CasellaDiTesto 6"/>
          <p:cNvSpPr txBox="1"/>
          <p:nvPr/>
        </p:nvSpPr>
        <p:spPr>
          <a:xfrm>
            <a:off x="381000" y="838200"/>
            <a:ext cx="8458200" cy="4893647"/>
          </a:xfrm>
          <a:prstGeom prst="rect">
            <a:avLst/>
          </a:prstGeom>
          <a:noFill/>
        </p:spPr>
        <p:txBody>
          <a:bodyPr wrap="square" rtlCol="0">
            <a:spAutoFit/>
          </a:bodyPr>
          <a:lstStyle/>
          <a:p>
            <a:pPr marL="342900" indent="-342900">
              <a:buFont typeface="Arial"/>
              <a:buChar char="•"/>
            </a:pPr>
            <a:r>
              <a:rPr lang="it-IT" sz="2400" b="1" dirty="0">
                <a:solidFill>
                  <a:srgbClr val="FFDA1D"/>
                </a:solidFill>
              </a:rPr>
              <a:t>Tossina A (enterotossina): </a:t>
            </a:r>
            <a:r>
              <a:rPr lang="it-IT" sz="2400" dirty="0">
                <a:solidFill>
                  <a:srgbClr val="FFDA1D"/>
                </a:solidFill>
              </a:rPr>
              <a:t>stimola l’infiltrazione di polimorfonucleati neutrofili e il rilascio di citochine</a:t>
            </a:r>
          </a:p>
          <a:p>
            <a:pPr marL="342900" indent="-342900">
              <a:buFont typeface="Arial"/>
              <a:buChar char="•"/>
            </a:pPr>
            <a:endParaRPr lang="it-IT" sz="2400" b="1" dirty="0">
              <a:solidFill>
                <a:srgbClr val="FFDA1D"/>
              </a:solidFill>
            </a:endParaRPr>
          </a:p>
          <a:p>
            <a:pPr marL="342900" indent="-342900">
              <a:buFont typeface="Arial"/>
              <a:buChar char="•"/>
            </a:pPr>
            <a:r>
              <a:rPr lang="it-IT" sz="2400" b="1" dirty="0">
                <a:solidFill>
                  <a:srgbClr val="FFDA1D"/>
                </a:solidFill>
              </a:rPr>
              <a:t>Tossina B (</a:t>
            </a:r>
            <a:r>
              <a:rPr lang="it-IT" sz="2400" b="1" dirty="0" err="1">
                <a:solidFill>
                  <a:srgbClr val="FFDA1D"/>
                </a:solidFill>
              </a:rPr>
              <a:t>citotossina</a:t>
            </a:r>
            <a:r>
              <a:rPr lang="it-IT" sz="2400" b="1" dirty="0">
                <a:solidFill>
                  <a:srgbClr val="FFDA1D"/>
                </a:solidFill>
              </a:rPr>
              <a:t>): </a:t>
            </a:r>
            <a:r>
              <a:rPr lang="it-IT" sz="2400" dirty="0">
                <a:solidFill>
                  <a:srgbClr val="FFDA1D"/>
                </a:solidFill>
              </a:rPr>
              <a:t>distruzione del citoscheletro per depolimerizzazione dell’actina</a:t>
            </a:r>
            <a:endParaRPr lang="it-IT" sz="2400" b="1" dirty="0">
              <a:solidFill>
                <a:srgbClr val="FFDA1D"/>
              </a:solidFill>
            </a:endParaRPr>
          </a:p>
          <a:p>
            <a:endParaRPr lang="it-IT" sz="2400" dirty="0">
              <a:solidFill>
                <a:srgbClr val="FFDA1D"/>
              </a:solidFill>
            </a:endParaRPr>
          </a:p>
          <a:p>
            <a:endParaRPr lang="it-IT" sz="2400" dirty="0">
              <a:solidFill>
                <a:srgbClr val="FFDA1D"/>
              </a:solidFill>
            </a:endParaRPr>
          </a:p>
          <a:p>
            <a:endParaRPr lang="it-IT" sz="2400" dirty="0">
              <a:solidFill>
                <a:srgbClr val="FFDA1D"/>
              </a:solidFill>
            </a:endParaRPr>
          </a:p>
          <a:p>
            <a:r>
              <a:rPr lang="it-IT" sz="2400" dirty="0">
                <a:solidFill>
                  <a:srgbClr val="FFDA1D"/>
                </a:solidFill>
              </a:rPr>
              <a:t>proteasi, fimbrie, flagelli, capsula</a:t>
            </a:r>
          </a:p>
          <a:p>
            <a:endParaRPr lang="it-IT" sz="2400" dirty="0">
              <a:solidFill>
                <a:srgbClr val="FFDA1D"/>
              </a:solidFill>
            </a:endParaRPr>
          </a:p>
          <a:p>
            <a:r>
              <a:rPr lang="it-IT" sz="2400" dirty="0">
                <a:solidFill>
                  <a:srgbClr val="FFDA1D"/>
                </a:solidFill>
              </a:rPr>
              <a:t>differenze nella espressione dei vari fattori</a:t>
            </a:r>
          </a:p>
          <a:p>
            <a:endParaRPr lang="it-IT" sz="2400" dirty="0">
              <a:solidFill>
                <a:srgbClr val="FFDA1D"/>
              </a:solidFill>
            </a:endParaRPr>
          </a:p>
          <a:p>
            <a:r>
              <a:rPr lang="it-IT" sz="2400" dirty="0">
                <a:solidFill>
                  <a:srgbClr val="FFDA1D"/>
                </a:solidFill>
              </a:rPr>
              <a:t>Variabilità tra ceppi nella virulenza</a:t>
            </a:r>
          </a:p>
        </p:txBody>
      </p:sp>
    </p:spTree>
    <p:extLst>
      <p:ext uri="{BB962C8B-B14F-4D97-AF65-F5344CB8AC3E}">
        <p14:creationId xmlns:p14="http://schemas.microsoft.com/office/powerpoint/2010/main" val="126402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2" name="CasellaDiTesto 1"/>
          <p:cNvSpPr txBox="1"/>
          <p:nvPr/>
        </p:nvSpPr>
        <p:spPr>
          <a:xfrm>
            <a:off x="228600" y="1447800"/>
            <a:ext cx="8763000" cy="3170099"/>
          </a:xfrm>
          <a:prstGeom prst="rect">
            <a:avLst/>
          </a:prstGeom>
          <a:noFill/>
        </p:spPr>
        <p:txBody>
          <a:bodyPr wrap="square" rtlCol="0">
            <a:spAutoFit/>
          </a:bodyPr>
          <a:lstStyle/>
          <a:p>
            <a:r>
              <a:rPr lang="it-IT" sz="2000" b="1" dirty="0">
                <a:solidFill>
                  <a:srgbClr val="FFDA1D"/>
                </a:solidFill>
              </a:rPr>
              <a:t>In Ospedale  </a:t>
            </a:r>
          </a:p>
          <a:p>
            <a:endParaRPr lang="it-IT" sz="2000" b="1" dirty="0">
              <a:solidFill>
                <a:srgbClr val="FFDA1D"/>
              </a:solidFill>
            </a:endParaRPr>
          </a:p>
          <a:p>
            <a:endParaRPr lang="it-IT" sz="2000" b="1" dirty="0">
              <a:solidFill>
                <a:srgbClr val="FFDA1D"/>
              </a:solidFill>
            </a:endParaRPr>
          </a:p>
          <a:p>
            <a:endParaRPr lang="it-IT" sz="2000" b="1" dirty="0">
              <a:solidFill>
                <a:srgbClr val="FFDA1D"/>
              </a:solidFill>
            </a:endParaRPr>
          </a:p>
          <a:p>
            <a:endParaRPr lang="it-IT" sz="2000" b="1" dirty="0">
              <a:solidFill>
                <a:srgbClr val="FFDA1D"/>
              </a:solidFill>
            </a:endParaRPr>
          </a:p>
          <a:p>
            <a:pPr marL="457200" indent="-457200">
              <a:buAutoNum type="alphaUcParenR"/>
            </a:pPr>
            <a:r>
              <a:rPr lang="it-IT" sz="2000" b="1" dirty="0">
                <a:solidFill>
                  <a:srgbClr val="FFDA1D"/>
                </a:solidFill>
              </a:rPr>
              <a:t>Aumenta il rischio di colonizzazione con la lunghezza degenza</a:t>
            </a:r>
          </a:p>
          <a:p>
            <a:endParaRPr lang="it-IT" sz="2000" b="1" dirty="0">
              <a:solidFill>
                <a:srgbClr val="FFDA1D"/>
              </a:solidFill>
            </a:endParaRPr>
          </a:p>
          <a:p>
            <a:r>
              <a:rPr lang="it-IT" sz="2000" b="1" dirty="0">
                <a:solidFill>
                  <a:srgbClr val="FFDA1D"/>
                </a:solidFill>
              </a:rPr>
              <a:t>B) Cambiamento del rapporto colonizzazione -&gt; infezione -&gt; malattia</a:t>
            </a:r>
          </a:p>
          <a:p>
            <a:pPr marL="800100" lvl="1" indent="-342900">
              <a:buFont typeface="Arial"/>
              <a:buChar char="•"/>
            </a:pPr>
            <a:r>
              <a:rPr lang="it-IT" sz="2000" b="1" dirty="0">
                <a:solidFill>
                  <a:srgbClr val="FFDA1D"/>
                </a:solidFill>
              </a:rPr>
              <a:t>terapia/e, altri interventi</a:t>
            </a:r>
          </a:p>
          <a:p>
            <a:pPr marL="800100" lvl="1" indent="-342900">
              <a:buFont typeface="Arial"/>
              <a:buChar char="•"/>
            </a:pPr>
            <a:r>
              <a:rPr lang="it-IT" sz="2000" b="1" dirty="0">
                <a:solidFill>
                  <a:srgbClr val="FFDA1D"/>
                </a:solidFill>
              </a:rPr>
              <a:t>stress</a:t>
            </a:r>
          </a:p>
        </p:txBody>
      </p:sp>
      <p:sp>
        <p:nvSpPr>
          <p:cNvPr id="3" name="CasellaDiTesto 2"/>
          <p:cNvSpPr txBox="1"/>
          <p:nvPr/>
        </p:nvSpPr>
        <p:spPr>
          <a:xfrm>
            <a:off x="2108464" y="914400"/>
            <a:ext cx="6654536" cy="1272143"/>
          </a:xfrm>
          <a:prstGeom prst="rect">
            <a:avLst/>
          </a:prstGeom>
          <a:noFill/>
        </p:spPr>
        <p:txBody>
          <a:bodyPr wrap="none" rtlCol="0">
            <a:spAutoFit/>
          </a:bodyPr>
          <a:lstStyle/>
          <a:p>
            <a:pPr>
              <a:lnSpc>
                <a:spcPct val="200000"/>
              </a:lnSpc>
            </a:pPr>
            <a:r>
              <a:rPr lang="it-IT" sz="2000" b="1" dirty="0">
                <a:solidFill>
                  <a:srgbClr val="FFDA1D"/>
                </a:solidFill>
              </a:rPr>
              <a:t>aumenta la concentrazione di portatori (infetti/malati) </a:t>
            </a:r>
          </a:p>
          <a:p>
            <a:pPr>
              <a:lnSpc>
                <a:spcPct val="200000"/>
              </a:lnSpc>
            </a:pPr>
            <a:r>
              <a:rPr lang="it-IT" sz="2000" b="1" dirty="0">
                <a:solidFill>
                  <a:srgbClr val="FFDA1D"/>
                </a:solidFill>
              </a:rPr>
              <a:t>alta contaminazione ambientale di spore</a:t>
            </a:r>
          </a:p>
        </p:txBody>
      </p:sp>
      <p:sp>
        <p:nvSpPr>
          <p:cNvPr id="6" name="Parentesi graffa aperta 5"/>
          <p:cNvSpPr/>
          <p:nvPr/>
        </p:nvSpPr>
        <p:spPr>
          <a:xfrm>
            <a:off x="1828800" y="1143000"/>
            <a:ext cx="381000" cy="1066800"/>
          </a:xfrm>
          <a:prstGeom prst="leftBrace">
            <a:avLst/>
          </a:prstGeom>
          <a:ln w="38100" cmpd="sng">
            <a:solidFill>
              <a:srgbClr val="FFDA1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srgbClr val="FFDA1D"/>
              </a:solidFill>
            </a:endParaRPr>
          </a:p>
        </p:txBody>
      </p:sp>
    </p:spTree>
    <p:extLst>
      <p:ext uri="{BB962C8B-B14F-4D97-AF65-F5344CB8AC3E}">
        <p14:creationId xmlns:p14="http://schemas.microsoft.com/office/powerpoint/2010/main" val="2952630212"/>
      </p:ext>
    </p:extLst>
  </p:cSld>
  <p:clrMapOvr>
    <a:masterClrMapping/>
  </p:clrMapOvr>
  <mc:AlternateContent xmlns:mc="http://schemas.openxmlformats.org/markup-compatibility/2006" xmlns:p14="http://schemas.microsoft.com/office/powerpoint/2010/main">
    <mc:Choice Requires="p14">
      <p:transition spd="slow" p14:dur="2000" advTm="29642"/>
    </mc:Choice>
    <mc:Fallback xmlns="">
      <p:transition spd="slow" advTm="296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6796" y="0"/>
            <a:ext cx="9157592" cy="6858000"/>
          </a:xfrm>
          <a:prstGeom prst="rect">
            <a:avLst/>
          </a:prstGeom>
        </p:spPr>
      </p:pic>
      <p:sp>
        <p:nvSpPr>
          <p:cNvPr id="5" name="Rettangolo 4">
            <a:extLst>
              <a:ext uri="{FF2B5EF4-FFF2-40B4-BE49-F238E27FC236}">
                <a16:creationId xmlns:a16="http://schemas.microsoft.com/office/drawing/2014/main" id="{72E99575-CD42-FC42-97F3-11F4BA819245}"/>
              </a:ext>
            </a:extLst>
          </p:cNvPr>
          <p:cNvSpPr/>
          <p:nvPr/>
        </p:nvSpPr>
        <p:spPr>
          <a:xfrm>
            <a:off x="3124200" y="3276600"/>
            <a:ext cx="1219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5">
            <a:extLst>
              <a:ext uri="{FF2B5EF4-FFF2-40B4-BE49-F238E27FC236}">
                <a16:creationId xmlns:a16="http://schemas.microsoft.com/office/drawing/2014/main" id="{1FBD84AC-492E-1C43-ACE1-DCBC2219DDFC}"/>
              </a:ext>
            </a:extLst>
          </p:cNvPr>
          <p:cNvSpPr/>
          <p:nvPr/>
        </p:nvSpPr>
        <p:spPr>
          <a:xfrm flipH="1">
            <a:off x="2438400" y="3657600"/>
            <a:ext cx="2322394" cy="228600"/>
          </a:xfrm>
          <a:prstGeom prst="rightArrow">
            <a:avLst/>
          </a:prstGeom>
          <a:solidFill>
            <a:srgbClr val="FF0000"/>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destra 6">
            <a:extLst>
              <a:ext uri="{FF2B5EF4-FFF2-40B4-BE49-F238E27FC236}">
                <a16:creationId xmlns:a16="http://schemas.microsoft.com/office/drawing/2014/main" id="{DBE8B231-EA56-4040-8543-AD31FCF7623D}"/>
              </a:ext>
            </a:extLst>
          </p:cNvPr>
          <p:cNvSpPr/>
          <p:nvPr/>
        </p:nvSpPr>
        <p:spPr>
          <a:xfrm rot="2489925" flipH="1" flipV="1">
            <a:off x="2256578" y="4017081"/>
            <a:ext cx="609235" cy="217836"/>
          </a:xfrm>
          <a:prstGeom prst="rightArrow">
            <a:avLst/>
          </a:prstGeom>
          <a:solidFill>
            <a:srgbClr val="FF0000"/>
          </a:solidFill>
          <a:ln w="63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igura a mano libera 2">
            <a:extLst>
              <a:ext uri="{FF2B5EF4-FFF2-40B4-BE49-F238E27FC236}">
                <a16:creationId xmlns:a16="http://schemas.microsoft.com/office/drawing/2014/main" id="{309AE869-F209-7147-846C-03EADCE4CFF0}"/>
              </a:ext>
            </a:extLst>
          </p:cNvPr>
          <p:cNvSpPr/>
          <p:nvPr/>
        </p:nvSpPr>
        <p:spPr>
          <a:xfrm>
            <a:off x="130029" y="3226962"/>
            <a:ext cx="9287498" cy="3494513"/>
          </a:xfrm>
          <a:custGeom>
            <a:avLst/>
            <a:gdLst>
              <a:gd name="connsiteX0" fmla="*/ 8889476 w 9002598"/>
              <a:gd name="connsiteY0" fmla="*/ 0 h 3487917"/>
              <a:gd name="connsiteX1" fmla="*/ 8889476 w 9002598"/>
              <a:gd name="connsiteY1" fmla="*/ 0 h 3487917"/>
              <a:gd name="connsiteX2" fmla="*/ 8804635 w 9002598"/>
              <a:gd name="connsiteY2" fmla="*/ 0 h 3487917"/>
              <a:gd name="connsiteX3" fmla="*/ 3205113 w 9002598"/>
              <a:gd name="connsiteY3" fmla="*/ 75414 h 3487917"/>
              <a:gd name="connsiteX4" fmla="*/ 2036190 w 9002598"/>
              <a:gd name="connsiteY4" fmla="*/ 980387 h 3487917"/>
              <a:gd name="connsiteX5" fmla="*/ 0 w 9002598"/>
              <a:gd name="connsiteY5" fmla="*/ 1036948 h 3487917"/>
              <a:gd name="connsiteX6" fmla="*/ 9427 w 9002598"/>
              <a:gd name="connsiteY6" fmla="*/ 3412503 h 3487917"/>
              <a:gd name="connsiteX7" fmla="*/ 9002598 w 9002598"/>
              <a:gd name="connsiteY7" fmla="*/ 3487917 h 3487917"/>
              <a:gd name="connsiteX8" fmla="*/ 8889476 w 9002598"/>
              <a:gd name="connsiteY8" fmla="*/ 0 h 3487917"/>
              <a:gd name="connsiteX0" fmla="*/ 8889476 w 9287498"/>
              <a:gd name="connsiteY0" fmla="*/ 6596 h 3494513"/>
              <a:gd name="connsiteX1" fmla="*/ 8889476 w 9287498"/>
              <a:gd name="connsiteY1" fmla="*/ 6596 h 3494513"/>
              <a:gd name="connsiteX2" fmla="*/ 8804635 w 9287498"/>
              <a:gd name="connsiteY2" fmla="*/ 6596 h 3494513"/>
              <a:gd name="connsiteX3" fmla="*/ 2590963 w 9287498"/>
              <a:gd name="connsiteY3" fmla="*/ 95657 h 3494513"/>
              <a:gd name="connsiteX4" fmla="*/ 2036190 w 9287498"/>
              <a:gd name="connsiteY4" fmla="*/ 986983 h 3494513"/>
              <a:gd name="connsiteX5" fmla="*/ 0 w 9287498"/>
              <a:gd name="connsiteY5" fmla="*/ 1043544 h 3494513"/>
              <a:gd name="connsiteX6" fmla="*/ 9427 w 9287498"/>
              <a:gd name="connsiteY6" fmla="*/ 3419099 h 3494513"/>
              <a:gd name="connsiteX7" fmla="*/ 9002598 w 9287498"/>
              <a:gd name="connsiteY7" fmla="*/ 3494513 h 3494513"/>
              <a:gd name="connsiteX8" fmla="*/ 8889476 w 9287498"/>
              <a:gd name="connsiteY8" fmla="*/ 6596 h 34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7498" h="3494513">
                <a:moveTo>
                  <a:pt x="8889476" y="6596"/>
                </a:moveTo>
                <a:lnTo>
                  <a:pt x="8889476" y="6596"/>
                </a:lnTo>
                <a:cubicBezTo>
                  <a:pt x="8861196" y="6596"/>
                  <a:pt x="9854387" y="-8247"/>
                  <a:pt x="8804635" y="6596"/>
                </a:cubicBezTo>
                <a:lnTo>
                  <a:pt x="2590963" y="95657"/>
                </a:lnTo>
                <a:lnTo>
                  <a:pt x="2036190" y="986983"/>
                </a:lnTo>
                <a:lnTo>
                  <a:pt x="0" y="1043544"/>
                </a:lnTo>
                <a:cubicBezTo>
                  <a:pt x="3142" y="1835396"/>
                  <a:pt x="6285" y="2627247"/>
                  <a:pt x="9427" y="3419099"/>
                </a:cubicBezTo>
                <a:lnTo>
                  <a:pt x="9002598" y="3494513"/>
                </a:lnTo>
                <a:lnTo>
                  <a:pt x="8889476" y="659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1617978178"/>
      </p:ext>
    </p:extLst>
  </p:cSld>
  <p:clrMapOvr>
    <a:masterClrMapping/>
  </p:clrMapOvr>
  <mc:AlternateContent xmlns:mc="http://schemas.openxmlformats.org/markup-compatibility/2006" xmlns:p14="http://schemas.microsoft.com/office/powerpoint/2010/main">
    <mc:Choice Requires="p14">
      <p:transition spd="slow" p14:dur="2000" advTm="49829"/>
    </mc:Choice>
    <mc:Fallback xmlns="">
      <p:transition spd="slow" advTm="498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Antonella</a:t>
            </a:r>
          </a:p>
        </p:txBody>
      </p:sp>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sp>
        <p:nvSpPr>
          <p:cNvPr id="2" name="CasellaDiTesto 1"/>
          <p:cNvSpPr txBox="1"/>
          <p:nvPr/>
        </p:nvSpPr>
        <p:spPr>
          <a:xfrm>
            <a:off x="381000" y="1066800"/>
            <a:ext cx="8001000" cy="3600986"/>
          </a:xfrm>
          <a:prstGeom prst="rect">
            <a:avLst/>
          </a:prstGeom>
          <a:noFill/>
        </p:spPr>
        <p:txBody>
          <a:bodyPr wrap="square" rtlCol="0">
            <a:spAutoFit/>
          </a:bodyPr>
          <a:lstStyle/>
          <a:p>
            <a:r>
              <a:rPr lang="it-IT" sz="2400" b="1" dirty="0">
                <a:solidFill>
                  <a:srgbClr val="FFDA1D"/>
                </a:solidFill>
              </a:rPr>
              <a:t>SINTOMI IN DEGENTI (O EX DEGENTI) CHE ABBIANO ASSUNTO O STIANO ASSUMENDO ANTIBIOTICI: </a:t>
            </a:r>
          </a:p>
          <a:p>
            <a:endParaRPr lang="it-IT" sz="2400" b="1" dirty="0">
              <a:solidFill>
                <a:srgbClr val="FFDA1D"/>
              </a:solidFill>
            </a:endParaRPr>
          </a:p>
          <a:p>
            <a:pPr marL="342900" indent="-342900">
              <a:lnSpc>
                <a:spcPct val="200000"/>
              </a:lnSpc>
              <a:buFont typeface="Arial"/>
              <a:buChar char="•"/>
            </a:pPr>
            <a:r>
              <a:rPr lang="it-IT" sz="2200" b="1" dirty="0">
                <a:solidFill>
                  <a:srgbClr val="FFDA1D"/>
                </a:solidFill>
              </a:rPr>
              <a:t>Diarrea  (molto frequente, non grave)</a:t>
            </a:r>
          </a:p>
          <a:p>
            <a:pPr marL="342900" indent="-342900">
              <a:lnSpc>
                <a:spcPct val="200000"/>
              </a:lnSpc>
              <a:buFont typeface="Arial"/>
              <a:buChar char="•"/>
            </a:pPr>
            <a:r>
              <a:rPr lang="it-IT" sz="2200" b="1" dirty="0">
                <a:solidFill>
                  <a:srgbClr val="FFDA1D"/>
                </a:solidFill>
              </a:rPr>
              <a:t>colite</a:t>
            </a:r>
          </a:p>
          <a:p>
            <a:pPr marL="342900" indent="-342900">
              <a:lnSpc>
                <a:spcPct val="200000"/>
              </a:lnSpc>
              <a:buFont typeface="Arial"/>
              <a:buChar char="•"/>
            </a:pPr>
            <a:r>
              <a:rPr lang="it-IT" sz="2200" b="1" dirty="0">
                <a:solidFill>
                  <a:srgbClr val="FFDA1D"/>
                </a:solidFill>
              </a:rPr>
              <a:t>colite pseudomembranosa </a:t>
            </a:r>
          </a:p>
          <a:p>
            <a:endParaRPr lang="it-IT" sz="2400" b="1" dirty="0">
              <a:solidFill>
                <a:srgbClr val="FFDA1D"/>
              </a:solidFill>
            </a:endParaRPr>
          </a:p>
        </p:txBody>
      </p:sp>
      <p:sp>
        <p:nvSpPr>
          <p:cNvPr id="3" name="Rettangolo 2">
            <a:extLst>
              <a:ext uri="{FF2B5EF4-FFF2-40B4-BE49-F238E27FC236}">
                <a16:creationId xmlns:a16="http://schemas.microsoft.com/office/drawing/2014/main" id="{25B327F4-EB38-DC46-80B6-C9B6B1F9928C}"/>
              </a:ext>
            </a:extLst>
          </p:cNvPr>
          <p:cNvSpPr/>
          <p:nvPr/>
        </p:nvSpPr>
        <p:spPr>
          <a:xfrm>
            <a:off x="4876800" y="3830389"/>
            <a:ext cx="1981200" cy="369332"/>
          </a:xfrm>
          <a:prstGeom prst="rect">
            <a:avLst/>
          </a:prstGeom>
        </p:spPr>
        <p:txBody>
          <a:bodyPr wrap="square">
            <a:spAutoFit/>
          </a:bodyPr>
          <a:lstStyle/>
          <a:p>
            <a:r>
              <a:rPr lang="it-IT" b="1" dirty="0">
                <a:solidFill>
                  <a:srgbClr val="FFDA1D"/>
                </a:solidFill>
              </a:rPr>
              <a:t>COMPLICANZE</a:t>
            </a:r>
          </a:p>
        </p:txBody>
      </p:sp>
      <p:sp>
        <p:nvSpPr>
          <p:cNvPr id="6" name="Rettangolo 5">
            <a:extLst>
              <a:ext uri="{FF2B5EF4-FFF2-40B4-BE49-F238E27FC236}">
                <a16:creationId xmlns:a16="http://schemas.microsoft.com/office/drawing/2014/main" id="{397AE070-ECF4-0D43-B9EF-E4E01BA1A452}"/>
              </a:ext>
            </a:extLst>
          </p:cNvPr>
          <p:cNvSpPr/>
          <p:nvPr/>
        </p:nvSpPr>
        <p:spPr>
          <a:xfrm>
            <a:off x="1869388" y="3812371"/>
            <a:ext cx="2664512" cy="664349"/>
          </a:xfrm>
          <a:prstGeom prst="rect">
            <a:avLst/>
          </a:prstGeom>
        </p:spPr>
        <p:txBody>
          <a:bodyPr wrap="none">
            <a:spAutoFit/>
          </a:bodyPr>
          <a:lstStyle/>
          <a:p>
            <a:pPr>
              <a:lnSpc>
                <a:spcPct val="200000"/>
              </a:lnSpc>
            </a:pPr>
            <a:r>
              <a:rPr lang="it-IT" sz="2200" b="1" dirty="0">
                <a:solidFill>
                  <a:srgbClr val="FFDA1D"/>
                </a:solidFill>
              </a:rPr>
              <a:t>(rara, molto grave)</a:t>
            </a:r>
          </a:p>
        </p:txBody>
      </p:sp>
      <p:sp>
        <p:nvSpPr>
          <p:cNvPr id="7" name="Rettangolo 6">
            <a:extLst>
              <a:ext uri="{FF2B5EF4-FFF2-40B4-BE49-F238E27FC236}">
                <a16:creationId xmlns:a16="http://schemas.microsoft.com/office/drawing/2014/main" id="{E4A9B3F1-AC8C-0840-B0F5-5CFAC930E7B0}"/>
              </a:ext>
            </a:extLst>
          </p:cNvPr>
          <p:cNvSpPr/>
          <p:nvPr/>
        </p:nvSpPr>
        <p:spPr>
          <a:xfrm>
            <a:off x="6410537" y="3352800"/>
            <a:ext cx="2733463" cy="1287532"/>
          </a:xfrm>
          <a:prstGeom prst="rect">
            <a:avLst/>
          </a:prstGeom>
        </p:spPr>
        <p:txBody>
          <a:bodyPr wrap="square">
            <a:spAutoFit/>
          </a:bodyPr>
          <a:lstStyle/>
          <a:p>
            <a:pPr lvl="1">
              <a:lnSpc>
                <a:spcPct val="150000"/>
              </a:lnSpc>
            </a:pPr>
            <a:r>
              <a:rPr lang="it-IT" b="1" dirty="0">
                <a:solidFill>
                  <a:srgbClr val="FFDA1D"/>
                </a:solidFill>
              </a:rPr>
              <a:t>Perforazione</a:t>
            </a:r>
          </a:p>
          <a:p>
            <a:pPr lvl="1">
              <a:lnSpc>
                <a:spcPct val="150000"/>
              </a:lnSpc>
            </a:pPr>
            <a:r>
              <a:rPr lang="it-IT" b="1" dirty="0" err="1">
                <a:solidFill>
                  <a:srgbClr val="FFDA1D"/>
                </a:solidFill>
              </a:rPr>
              <a:t>Megacolon</a:t>
            </a:r>
            <a:r>
              <a:rPr lang="it-IT" b="1" dirty="0">
                <a:solidFill>
                  <a:srgbClr val="FFDA1D"/>
                </a:solidFill>
              </a:rPr>
              <a:t> tossico</a:t>
            </a:r>
          </a:p>
          <a:p>
            <a:pPr lvl="1">
              <a:lnSpc>
                <a:spcPct val="150000"/>
              </a:lnSpc>
            </a:pPr>
            <a:r>
              <a:rPr lang="it-IT" b="1" dirty="0">
                <a:solidFill>
                  <a:srgbClr val="FFDA1D"/>
                </a:solidFill>
              </a:rPr>
              <a:t>sepsi</a:t>
            </a:r>
          </a:p>
        </p:txBody>
      </p:sp>
      <p:sp>
        <p:nvSpPr>
          <p:cNvPr id="8" name="Freccia destra 7">
            <a:extLst>
              <a:ext uri="{FF2B5EF4-FFF2-40B4-BE49-F238E27FC236}">
                <a16:creationId xmlns:a16="http://schemas.microsoft.com/office/drawing/2014/main" id="{72714DCE-11A8-4E48-BA79-1ADE915FDFCC}"/>
              </a:ext>
            </a:extLst>
          </p:cNvPr>
          <p:cNvSpPr/>
          <p:nvPr/>
        </p:nvSpPr>
        <p:spPr>
          <a:xfrm>
            <a:off x="4419600" y="3830720"/>
            <a:ext cx="457200" cy="328013"/>
          </a:xfrm>
          <a:prstGeom prst="rightArrow">
            <a:avLst/>
          </a:prstGeom>
          <a:solidFill>
            <a:schemeClr val="bg1">
              <a:lumMod val="60000"/>
              <a:lumOff val="40000"/>
            </a:schemeClr>
          </a:solidFill>
          <a:ln>
            <a:solidFill>
              <a:srgbClr val="FFD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arentesi graffa aperta 8">
            <a:extLst>
              <a:ext uri="{FF2B5EF4-FFF2-40B4-BE49-F238E27FC236}">
                <a16:creationId xmlns:a16="http://schemas.microsoft.com/office/drawing/2014/main" id="{13DDCB6E-E2D4-1943-9AF6-C109F93A3649}"/>
              </a:ext>
            </a:extLst>
          </p:cNvPr>
          <p:cNvSpPr/>
          <p:nvPr/>
        </p:nvSpPr>
        <p:spPr>
          <a:xfrm>
            <a:off x="6705600" y="3352800"/>
            <a:ext cx="304800" cy="1287532"/>
          </a:xfrm>
          <a:prstGeom prst="leftBrace">
            <a:avLst/>
          </a:prstGeom>
          <a:ln w="28575">
            <a:solidFill>
              <a:srgbClr val="FFDA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10975967"/>
      </p:ext>
    </p:extLst>
  </p:cSld>
  <p:clrMapOvr>
    <a:masterClrMapping/>
  </p:clrMapOvr>
  <mc:AlternateContent xmlns:mc="http://schemas.openxmlformats.org/markup-compatibility/2006" xmlns:p14="http://schemas.microsoft.com/office/powerpoint/2010/main">
    <mc:Choice Requires="p14">
      <p:transition spd="slow" p14:dur="2000" advTm="45181"/>
    </mc:Choice>
    <mc:Fallback xmlns="">
      <p:transition spd="slow" advTm="451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Antonella</a:t>
            </a:r>
          </a:p>
        </p:txBody>
      </p:sp>
      <p:sp>
        <p:nvSpPr>
          <p:cNvPr id="5"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pic>
        <p:nvPicPr>
          <p:cNvPr id="6" name="Immagine 5"/>
          <p:cNvPicPr>
            <a:picLocks noChangeAspect="1"/>
          </p:cNvPicPr>
          <p:nvPr/>
        </p:nvPicPr>
        <p:blipFill>
          <a:blip r:embed="rId2"/>
          <a:stretch>
            <a:fillRect/>
          </a:stretch>
        </p:blipFill>
        <p:spPr>
          <a:xfrm>
            <a:off x="1257300" y="0"/>
            <a:ext cx="6611815" cy="6858000"/>
          </a:xfrm>
          <a:prstGeom prst="rect">
            <a:avLst/>
          </a:prstGeom>
        </p:spPr>
      </p:pic>
    </p:spTree>
    <p:extLst>
      <p:ext uri="{BB962C8B-B14F-4D97-AF65-F5344CB8AC3E}">
        <p14:creationId xmlns:p14="http://schemas.microsoft.com/office/powerpoint/2010/main" val="4247640886"/>
      </p:ext>
    </p:extLst>
  </p:cSld>
  <p:clrMapOvr>
    <a:masterClrMapping/>
  </p:clrMapOvr>
  <mc:AlternateContent xmlns:mc="http://schemas.openxmlformats.org/markup-compatibility/2006" xmlns:p14="http://schemas.microsoft.com/office/powerpoint/2010/main">
    <mc:Choice Requires="p14">
      <p:transition spd="slow" p14:dur="2000" advTm="13663"/>
    </mc:Choice>
    <mc:Fallback xmlns="">
      <p:transition spd="slow" advTm="136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Antonella</a:t>
            </a:r>
          </a:p>
        </p:txBody>
      </p:sp>
      <p:sp>
        <p:nvSpPr>
          <p:cNvPr id="5" name="Titolo 1"/>
          <p:cNvSpPr>
            <a:spLocks noGrp="1"/>
          </p:cNvSpPr>
          <p:nvPr>
            <p:ph type="title"/>
          </p:nvPr>
        </p:nvSpPr>
        <p:spPr>
          <a:xfrm>
            <a:off x="2019299" y="233268"/>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pic>
        <p:nvPicPr>
          <p:cNvPr id="6" name="Immagine 5"/>
          <p:cNvPicPr>
            <a:picLocks noChangeAspect="1"/>
          </p:cNvPicPr>
          <p:nvPr/>
        </p:nvPicPr>
        <p:blipFill>
          <a:blip r:embed="rId4"/>
          <a:stretch>
            <a:fillRect/>
          </a:stretch>
        </p:blipFill>
        <p:spPr>
          <a:xfrm>
            <a:off x="876299" y="1301750"/>
            <a:ext cx="7391400" cy="4254500"/>
          </a:xfrm>
          <a:prstGeom prst="rect">
            <a:avLst/>
          </a:prstGeom>
        </p:spPr>
      </p:pic>
      <p:sp>
        <p:nvSpPr>
          <p:cNvPr id="2" name="Rettangolo 1">
            <a:extLst>
              <a:ext uri="{FF2B5EF4-FFF2-40B4-BE49-F238E27FC236}">
                <a16:creationId xmlns:a16="http://schemas.microsoft.com/office/drawing/2014/main" id="{1668CA79-A6C7-8B49-A482-B20328FBEE3A}"/>
              </a:ext>
            </a:extLst>
          </p:cNvPr>
          <p:cNvSpPr/>
          <p:nvPr/>
        </p:nvSpPr>
        <p:spPr>
          <a:xfrm>
            <a:off x="2094398" y="5875893"/>
            <a:ext cx="4955203" cy="369332"/>
          </a:xfrm>
          <a:prstGeom prst="rect">
            <a:avLst/>
          </a:prstGeom>
        </p:spPr>
        <p:txBody>
          <a:bodyPr wrap="none">
            <a:spAutoFit/>
          </a:bodyPr>
          <a:lstStyle/>
          <a:p>
            <a:r>
              <a:rPr lang="it-IT" dirty="0">
                <a:solidFill>
                  <a:srgbClr val="FFDA1D"/>
                </a:solidFill>
              </a:rPr>
              <a:t>FORMAZIONE DELLE PSEUDOMEMBRANE</a:t>
            </a:r>
            <a:endParaRPr lang="it-IT" dirty="0"/>
          </a:p>
        </p:txBody>
      </p:sp>
      <p:sp>
        <p:nvSpPr>
          <p:cNvPr id="7" name="Stella a 12 punte 6">
            <a:extLst>
              <a:ext uri="{FF2B5EF4-FFF2-40B4-BE49-F238E27FC236}">
                <a16:creationId xmlns:a16="http://schemas.microsoft.com/office/drawing/2014/main" id="{58618D73-C8A8-D741-890B-1BA5512DADE5}"/>
              </a:ext>
            </a:extLst>
          </p:cNvPr>
          <p:cNvSpPr/>
          <p:nvPr/>
        </p:nvSpPr>
        <p:spPr>
          <a:xfrm>
            <a:off x="3733800" y="2514600"/>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tella a 12 punte 7">
            <a:extLst>
              <a:ext uri="{FF2B5EF4-FFF2-40B4-BE49-F238E27FC236}">
                <a16:creationId xmlns:a16="http://schemas.microsoft.com/office/drawing/2014/main" id="{DAE69C74-8928-0642-BEE0-740435C7397A}"/>
              </a:ext>
            </a:extLst>
          </p:cNvPr>
          <p:cNvSpPr/>
          <p:nvPr/>
        </p:nvSpPr>
        <p:spPr>
          <a:xfrm>
            <a:off x="2881797" y="2613732"/>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12 punte 8">
            <a:extLst>
              <a:ext uri="{FF2B5EF4-FFF2-40B4-BE49-F238E27FC236}">
                <a16:creationId xmlns:a16="http://schemas.microsoft.com/office/drawing/2014/main" id="{2F800A49-5D28-8A41-9E40-3B7128D3F72E}"/>
              </a:ext>
            </a:extLst>
          </p:cNvPr>
          <p:cNvSpPr/>
          <p:nvPr/>
        </p:nvSpPr>
        <p:spPr>
          <a:xfrm>
            <a:off x="2712830" y="2453911"/>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12 punte 9">
            <a:extLst>
              <a:ext uri="{FF2B5EF4-FFF2-40B4-BE49-F238E27FC236}">
                <a16:creationId xmlns:a16="http://schemas.microsoft.com/office/drawing/2014/main" id="{2ED53D87-102D-8040-B8C5-F4CBA6AE2FFC}"/>
              </a:ext>
            </a:extLst>
          </p:cNvPr>
          <p:cNvSpPr/>
          <p:nvPr/>
        </p:nvSpPr>
        <p:spPr>
          <a:xfrm>
            <a:off x="2590800" y="2164703"/>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tella a 12 punte 10">
            <a:extLst>
              <a:ext uri="{FF2B5EF4-FFF2-40B4-BE49-F238E27FC236}">
                <a16:creationId xmlns:a16="http://schemas.microsoft.com/office/drawing/2014/main" id="{66320D1B-6950-604D-B514-295D7A4F8A79}"/>
              </a:ext>
            </a:extLst>
          </p:cNvPr>
          <p:cNvSpPr/>
          <p:nvPr/>
        </p:nvSpPr>
        <p:spPr>
          <a:xfrm>
            <a:off x="2362200" y="2438400"/>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12 punte 11">
            <a:extLst>
              <a:ext uri="{FF2B5EF4-FFF2-40B4-BE49-F238E27FC236}">
                <a16:creationId xmlns:a16="http://schemas.microsoft.com/office/drawing/2014/main" id="{58DD3196-83BA-A548-B2F8-BB72D1DBA2AA}"/>
              </a:ext>
            </a:extLst>
          </p:cNvPr>
          <p:cNvSpPr/>
          <p:nvPr/>
        </p:nvSpPr>
        <p:spPr>
          <a:xfrm>
            <a:off x="1980098" y="2362200"/>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tella a 12 punte 12">
            <a:extLst>
              <a:ext uri="{FF2B5EF4-FFF2-40B4-BE49-F238E27FC236}">
                <a16:creationId xmlns:a16="http://schemas.microsoft.com/office/drawing/2014/main" id="{774D272C-5BDB-444B-BF51-FEE5F4874A46}"/>
              </a:ext>
            </a:extLst>
          </p:cNvPr>
          <p:cNvSpPr/>
          <p:nvPr/>
        </p:nvSpPr>
        <p:spPr>
          <a:xfrm>
            <a:off x="2986985" y="2253664"/>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tella a 12 punte 13">
            <a:extLst>
              <a:ext uri="{FF2B5EF4-FFF2-40B4-BE49-F238E27FC236}">
                <a16:creationId xmlns:a16="http://schemas.microsoft.com/office/drawing/2014/main" id="{780CD16E-7529-3B43-B707-70A9BA28BDC8}"/>
              </a:ext>
            </a:extLst>
          </p:cNvPr>
          <p:cNvSpPr/>
          <p:nvPr/>
        </p:nvSpPr>
        <p:spPr>
          <a:xfrm>
            <a:off x="3165064" y="2514600"/>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12 punte 14">
            <a:extLst>
              <a:ext uri="{FF2B5EF4-FFF2-40B4-BE49-F238E27FC236}">
                <a16:creationId xmlns:a16="http://schemas.microsoft.com/office/drawing/2014/main" id="{8311ABA7-2FCF-5142-8E16-9964817E5FAE}"/>
              </a:ext>
            </a:extLst>
          </p:cNvPr>
          <p:cNvSpPr/>
          <p:nvPr/>
        </p:nvSpPr>
        <p:spPr>
          <a:xfrm>
            <a:off x="3464345" y="2670366"/>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tella a 12 punte 15">
            <a:extLst>
              <a:ext uri="{FF2B5EF4-FFF2-40B4-BE49-F238E27FC236}">
                <a16:creationId xmlns:a16="http://schemas.microsoft.com/office/drawing/2014/main" id="{DC32EA15-A8FA-DD40-888B-F9AE21F12C52}"/>
              </a:ext>
            </a:extLst>
          </p:cNvPr>
          <p:cNvSpPr/>
          <p:nvPr/>
        </p:nvSpPr>
        <p:spPr>
          <a:xfrm>
            <a:off x="3711168" y="2823282"/>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tella a 12 punte 16">
            <a:extLst>
              <a:ext uri="{FF2B5EF4-FFF2-40B4-BE49-F238E27FC236}">
                <a16:creationId xmlns:a16="http://schemas.microsoft.com/office/drawing/2014/main" id="{D033918E-0787-8E46-8E2A-0B6CB1C930AC}"/>
              </a:ext>
            </a:extLst>
          </p:cNvPr>
          <p:cNvSpPr/>
          <p:nvPr/>
        </p:nvSpPr>
        <p:spPr>
          <a:xfrm>
            <a:off x="3967378" y="2842332"/>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tella a 12 punte 17">
            <a:extLst>
              <a:ext uri="{FF2B5EF4-FFF2-40B4-BE49-F238E27FC236}">
                <a16:creationId xmlns:a16="http://schemas.microsoft.com/office/drawing/2014/main" id="{641AA7A3-8AF5-844F-B9BF-4F8B8605CB77}"/>
              </a:ext>
            </a:extLst>
          </p:cNvPr>
          <p:cNvSpPr/>
          <p:nvPr/>
        </p:nvSpPr>
        <p:spPr>
          <a:xfrm>
            <a:off x="4343399" y="2937582"/>
            <a:ext cx="228600" cy="228600"/>
          </a:xfrm>
          <a:prstGeom prst="star12">
            <a:avLst/>
          </a:prstGeom>
          <a:solidFill>
            <a:srgbClr val="FFFF00">
              <a:alpha val="18000"/>
            </a:srgbClr>
          </a:solidFill>
          <a:ln w="19050">
            <a:solidFill>
              <a:srgbClr val="FF0000"/>
            </a:solidFill>
          </a:ln>
          <a:effectLst>
            <a:glow rad="76200">
              <a:srgbClr val="FFFF00">
                <a:alpha val="3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circolare a destra 18">
            <a:extLst>
              <a:ext uri="{FF2B5EF4-FFF2-40B4-BE49-F238E27FC236}">
                <a16:creationId xmlns:a16="http://schemas.microsoft.com/office/drawing/2014/main" id="{C6115320-D775-3243-BF14-1090B595E769}"/>
              </a:ext>
            </a:extLst>
          </p:cNvPr>
          <p:cNvSpPr/>
          <p:nvPr/>
        </p:nvSpPr>
        <p:spPr>
          <a:xfrm rot="12612700">
            <a:off x="6051181" y="3872834"/>
            <a:ext cx="564496" cy="1488559"/>
          </a:xfrm>
          <a:prstGeom prst="curvedRightArrow">
            <a:avLst>
              <a:gd name="adj1" fmla="val 29106"/>
              <a:gd name="adj2" fmla="val 67573"/>
              <a:gd name="adj3" fmla="val 31335"/>
            </a:avLst>
          </a:prstGeom>
          <a:solidFill>
            <a:srgbClr val="FF0000"/>
          </a:solidFill>
          <a:ln>
            <a:solidFill>
              <a:srgbClr val="FF0000"/>
            </a:solidFill>
          </a:ln>
          <a:effectLst>
            <a:glow rad="342900">
              <a:srgbClr val="FFFF00">
                <a:alpha val="5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ustDataLst>
      <p:tags r:id="rId1"/>
    </p:custDataLst>
    <p:extLst>
      <p:ext uri="{BB962C8B-B14F-4D97-AF65-F5344CB8AC3E}">
        <p14:creationId xmlns:p14="http://schemas.microsoft.com/office/powerpoint/2010/main" val="2733928841"/>
      </p:ext>
    </p:extLst>
  </p:cSld>
  <p:clrMapOvr>
    <a:masterClrMapping/>
  </p:clrMapOvr>
  <mc:AlternateContent xmlns:mc="http://schemas.openxmlformats.org/markup-compatibility/2006" xmlns:p14="http://schemas.microsoft.com/office/powerpoint/2010/main">
    <mc:Choice Requires="p14">
      <p:transition spd="slow" p14:dur="2000" advTm="32331"/>
    </mc:Choice>
    <mc:Fallback xmlns="">
      <p:transition spd="slow" advTm="32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style.rotation</p:attrName>
                                        </p:attrNameLst>
                                      </p:cBhvr>
                                      <p:tavLst>
                                        <p:tav tm="0">
                                          <p:val>
                                            <p:fltVal val="720"/>
                                          </p:val>
                                        </p:tav>
                                        <p:tav tm="100000">
                                          <p:val>
                                            <p:fltVal val="0"/>
                                          </p:val>
                                        </p:tav>
                                      </p:tavLst>
                                    </p:anim>
                                    <p:anim calcmode="lin" valueType="num">
                                      <p:cBhvr>
                                        <p:cTn id="9" dur="2000" fill="hold"/>
                                        <p:tgtEl>
                                          <p:spTgt spid="18"/>
                                        </p:tgtEl>
                                        <p:attrNameLst>
                                          <p:attrName>ppt_h</p:attrName>
                                        </p:attrNameLst>
                                      </p:cBhvr>
                                      <p:tavLst>
                                        <p:tav tm="0">
                                          <p:val>
                                            <p:fltVal val="0"/>
                                          </p:val>
                                        </p:tav>
                                        <p:tav tm="100000">
                                          <p:val>
                                            <p:strVal val="#ppt_h"/>
                                          </p:val>
                                        </p:tav>
                                      </p:tavLst>
                                    </p:anim>
                                    <p:anim calcmode="lin" valueType="num">
                                      <p:cBhvr>
                                        <p:cTn id="10" dur="2000" fill="hold"/>
                                        <p:tgtEl>
                                          <p:spTgt spid="1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style.rotation</p:attrName>
                                        </p:attrNameLst>
                                      </p:cBhvr>
                                      <p:tavLst>
                                        <p:tav tm="0">
                                          <p:val>
                                            <p:fltVal val="720"/>
                                          </p:val>
                                        </p:tav>
                                        <p:tav tm="100000">
                                          <p:val>
                                            <p:fltVal val="0"/>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style.rotation</p:attrName>
                                        </p:attrNameLst>
                                      </p:cBhvr>
                                      <p:tavLst>
                                        <p:tav tm="0">
                                          <p:val>
                                            <p:fltVal val="720"/>
                                          </p:val>
                                        </p:tav>
                                        <p:tav tm="100000">
                                          <p:val>
                                            <p:fltVal val="0"/>
                                          </p:val>
                                        </p:tav>
                                      </p:tavLst>
                                    </p:anim>
                                    <p:anim calcmode="lin" valueType="num">
                                      <p:cBhvr>
                                        <p:cTn id="33" dur="2000" fill="hold"/>
                                        <p:tgtEl>
                                          <p:spTgt spid="13"/>
                                        </p:tgtEl>
                                        <p:attrNameLst>
                                          <p:attrName>ppt_h</p:attrName>
                                        </p:attrNameLst>
                                      </p:cBhvr>
                                      <p:tavLst>
                                        <p:tav tm="0">
                                          <p:val>
                                            <p:fltVal val="0"/>
                                          </p:val>
                                        </p:tav>
                                        <p:tav tm="100000">
                                          <p:val>
                                            <p:strVal val="#ppt_h"/>
                                          </p:val>
                                        </p:tav>
                                      </p:tavLst>
                                    </p:anim>
                                    <p:anim calcmode="lin" valueType="num">
                                      <p:cBhvr>
                                        <p:cTn id="34" dur="2000" fill="hold"/>
                                        <p:tgtEl>
                                          <p:spTgt spid="13"/>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style.rotation</p:attrName>
                                        </p:attrNameLst>
                                      </p:cBhvr>
                                      <p:tavLst>
                                        <p:tav tm="0">
                                          <p:val>
                                            <p:fltVal val="720"/>
                                          </p:val>
                                        </p:tav>
                                        <p:tav tm="100000">
                                          <p:val>
                                            <p:fltVal val="0"/>
                                          </p:val>
                                        </p:tav>
                                      </p:tavLst>
                                    </p:anim>
                                    <p:anim calcmode="lin" valueType="num">
                                      <p:cBhvr>
                                        <p:cTn id="39" dur="2000" fill="hold"/>
                                        <p:tgtEl>
                                          <p:spTgt spid="9"/>
                                        </p:tgtEl>
                                        <p:attrNameLst>
                                          <p:attrName>ppt_h</p:attrName>
                                        </p:attrNameLst>
                                      </p:cBhvr>
                                      <p:tavLst>
                                        <p:tav tm="0">
                                          <p:val>
                                            <p:fltVal val="0"/>
                                          </p:val>
                                        </p:tav>
                                        <p:tav tm="100000">
                                          <p:val>
                                            <p:strVal val="#ppt_h"/>
                                          </p:val>
                                        </p:tav>
                                      </p:tavLst>
                                    </p:anim>
                                    <p:anim calcmode="lin" valueType="num">
                                      <p:cBhvr>
                                        <p:cTn id="40" dur="2000" fill="hold"/>
                                        <p:tgtEl>
                                          <p:spTgt spid="9"/>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style.rotation</p:attrName>
                                        </p:attrNameLst>
                                      </p:cBhvr>
                                      <p:tavLst>
                                        <p:tav tm="0">
                                          <p:val>
                                            <p:fltVal val="720"/>
                                          </p:val>
                                        </p:tav>
                                        <p:tav tm="100000">
                                          <p:val>
                                            <p:fltVal val="0"/>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style.rotation</p:attrName>
                                        </p:attrNameLst>
                                      </p:cBhvr>
                                      <p:tavLst>
                                        <p:tav tm="0">
                                          <p:val>
                                            <p:fltVal val="720"/>
                                          </p:val>
                                        </p:tav>
                                        <p:tav tm="100000">
                                          <p:val>
                                            <p:fltVal val="0"/>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 calcmode="lin" valueType="num">
                                      <p:cBhvr>
                                        <p:cTn id="52" dur="20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anim calcmode="lin" valueType="num">
                                      <p:cBhvr>
                                        <p:cTn id="56" dur="2000" fill="hold"/>
                                        <p:tgtEl>
                                          <p:spTgt spid="7"/>
                                        </p:tgtEl>
                                        <p:attrNameLst>
                                          <p:attrName>style.rotation</p:attrName>
                                        </p:attrNameLst>
                                      </p:cBhvr>
                                      <p:tavLst>
                                        <p:tav tm="0">
                                          <p:val>
                                            <p:fltVal val="720"/>
                                          </p:val>
                                        </p:tav>
                                        <p:tav tm="100000">
                                          <p:val>
                                            <p:fltVal val="0"/>
                                          </p:val>
                                        </p:tav>
                                      </p:tavLst>
                                    </p:anim>
                                    <p:anim calcmode="lin" valueType="num">
                                      <p:cBhvr>
                                        <p:cTn id="57" dur="2000" fill="hold"/>
                                        <p:tgtEl>
                                          <p:spTgt spid="7"/>
                                        </p:tgtEl>
                                        <p:attrNameLst>
                                          <p:attrName>ppt_h</p:attrName>
                                        </p:attrNameLst>
                                      </p:cBhvr>
                                      <p:tavLst>
                                        <p:tav tm="0">
                                          <p:val>
                                            <p:fltVal val="0"/>
                                          </p:val>
                                        </p:tav>
                                        <p:tav tm="100000">
                                          <p:val>
                                            <p:strVal val="#ppt_h"/>
                                          </p:val>
                                        </p:tav>
                                      </p:tavLst>
                                    </p:anim>
                                    <p:anim calcmode="lin" valueType="num">
                                      <p:cBhvr>
                                        <p:cTn id="58" dur="2000" fill="hold"/>
                                        <p:tgtEl>
                                          <p:spTgt spid="7"/>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style.rotation</p:attrName>
                                        </p:attrNameLst>
                                      </p:cBhvr>
                                      <p:tavLst>
                                        <p:tav tm="0">
                                          <p:val>
                                            <p:fltVal val="720"/>
                                          </p:val>
                                        </p:tav>
                                        <p:tav tm="100000">
                                          <p:val>
                                            <p:fltVal val="0"/>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 calcmode="lin" valueType="num">
                                      <p:cBhvr>
                                        <p:cTn id="64" dur="2000" fill="hold"/>
                                        <p:tgtEl>
                                          <p:spTgt spid="15"/>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anim calcmode="lin" valueType="num">
                                      <p:cBhvr>
                                        <p:cTn id="68" dur="2000" fill="hold"/>
                                        <p:tgtEl>
                                          <p:spTgt spid="16"/>
                                        </p:tgtEl>
                                        <p:attrNameLst>
                                          <p:attrName>style.rotation</p:attrName>
                                        </p:attrNameLst>
                                      </p:cBhvr>
                                      <p:tavLst>
                                        <p:tav tm="0">
                                          <p:val>
                                            <p:fltVal val="720"/>
                                          </p:val>
                                        </p:tav>
                                        <p:tav tm="100000">
                                          <p:val>
                                            <p:fltVal val="0"/>
                                          </p:val>
                                        </p:tav>
                                      </p:tavLst>
                                    </p:anim>
                                    <p:anim calcmode="lin" valueType="num">
                                      <p:cBhvr>
                                        <p:cTn id="69" dur="2000" fill="hold"/>
                                        <p:tgtEl>
                                          <p:spTgt spid="16"/>
                                        </p:tgtEl>
                                        <p:attrNameLst>
                                          <p:attrName>ppt_h</p:attrName>
                                        </p:attrNameLst>
                                      </p:cBhvr>
                                      <p:tavLst>
                                        <p:tav tm="0">
                                          <p:val>
                                            <p:fltVal val="0"/>
                                          </p:val>
                                        </p:tav>
                                        <p:tav tm="100000">
                                          <p:val>
                                            <p:strVal val="#ppt_h"/>
                                          </p:val>
                                        </p:tav>
                                      </p:tavLst>
                                    </p:anim>
                                    <p:anim calcmode="lin" valueType="num">
                                      <p:cBhvr>
                                        <p:cTn id="70" dur="2000" fill="hold"/>
                                        <p:tgtEl>
                                          <p:spTgt spid="16"/>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anim calcmode="lin" valueType="num">
                                      <p:cBhvr>
                                        <p:cTn id="74" dur="2000" fill="hold"/>
                                        <p:tgtEl>
                                          <p:spTgt spid="17"/>
                                        </p:tgtEl>
                                        <p:attrNameLst>
                                          <p:attrName>style.rotation</p:attrName>
                                        </p:attrNameLst>
                                      </p:cBhvr>
                                      <p:tavLst>
                                        <p:tav tm="0">
                                          <p:val>
                                            <p:fltVal val="720"/>
                                          </p:val>
                                        </p:tav>
                                        <p:tav tm="100000">
                                          <p:val>
                                            <p:fltVal val="0"/>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dissolv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9800" y="76200"/>
            <a:ext cx="5105400" cy="563562"/>
          </a:xfrm>
        </p:spPr>
        <p:txBody>
          <a:bodyPr/>
          <a:lstStyle/>
          <a:p>
            <a:r>
              <a:rPr lang="it-IT" sz="3200" b="1" i="1" dirty="0" err="1">
                <a:solidFill>
                  <a:srgbClr val="FFDA1D"/>
                </a:solidFill>
              </a:rPr>
              <a:t>Clostridium</a:t>
            </a:r>
            <a:r>
              <a:rPr lang="it-IT" sz="3200" b="1" i="1" dirty="0">
                <a:solidFill>
                  <a:srgbClr val="FFDA1D"/>
                </a:solidFill>
              </a:rPr>
              <a:t> difficile</a:t>
            </a:r>
          </a:p>
        </p:txBody>
      </p:sp>
      <p:pic>
        <p:nvPicPr>
          <p:cNvPr id="3" name="Immagine 2"/>
          <p:cNvPicPr>
            <a:picLocks noChangeAspect="1"/>
          </p:cNvPicPr>
          <p:nvPr/>
        </p:nvPicPr>
        <p:blipFill>
          <a:blip r:embed="rId3"/>
          <a:stretch>
            <a:fillRect/>
          </a:stretch>
        </p:blipFill>
        <p:spPr>
          <a:xfrm>
            <a:off x="304800" y="1905000"/>
            <a:ext cx="8609965" cy="4308573"/>
          </a:xfrm>
          <a:prstGeom prst="rect">
            <a:avLst/>
          </a:prstGeom>
        </p:spPr>
      </p:pic>
      <p:sp>
        <p:nvSpPr>
          <p:cNvPr id="4" name="Rettangolo 3"/>
          <p:cNvSpPr/>
          <p:nvPr/>
        </p:nvSpPr>
        <p:spPr>
          <a:xfrm>
            <a:off x="304800" y="990600"/>
            <a:ext cx="2386512" cy="584776"/>
          </a:xfrm>
          <a:prstGeom prst="rect">
            <a:avLst/>
          </a:prstGeom>
        </p:spPr>
        <p:txBody>
          <a:bodyPr wrap="none">
            <a:spAutoFit/>
          </a:bodyPr>
          <a:lstStyle/>
          <a:p>
            <a:r>
              <a:rPr lang="it-IT" sz="3200" b="1" kern="0" dirty="0">
                <a:solidFill>
                  <a:srgbClr val="FFDA1D"/>
                </a:solidFill>
                <a:latin typeface="Arial"/>
              </a:rPr>
              <a:t>patogenesi</a:t>
            </a:r>
            <a:endParaRPr lang="it-IT" dirty="0"/>
          </a:p>
        </p:txBody>
      </p:sp>
      <p:sp>
        <p:nvSpPr>
          <p:cNvPr id="7" name="Figura a mano libera 6">
            <a:extLst>
              <a:ext uri="{FF2B5EF4-FFF2-40B4-BE49-F238E27FC236}">
                <a16:creationId xmlns:a16="http://schemas.microsoft.com/office/drawing/2014/main" id="{71B040CF-828B-3D42-A127-FBF28E7A7DD7}"/>
              </a:ext>
            </a:extLst>
          </p:cNvPr>
          <p:cNvSpPr/>
          <p:nvPr/>
        </p:nvSpPr>
        <p:spPr>
          <a:xfrm>
            <a:off x="2442949" y="2634018"/>
            <a:ext cx="4080681" cy="3302758"/>
          </a:xfrm>
          <a:custGeom>
            <a:avLst/>
            <a:gdLst>
              <a:gd name="connsiteX0" fmla="*/ 3425588 w 4080681"/>
              <a:gd name="connsiteY0" fmla="*/ 136478 h 3302758"/>
              <a:gd name="connsiteX1" fmla="*/ 3357350 w 4080681"/>
              <a:gd name="connsiteY1" fmla="*/ 150125 h 3302758"/>
              <a:gd name="connsiteX2" fmla="*/ 3302758 w 4080681"/>
              <a:gd name="connsiteY2" fmla="*/ 136478 h 3302758"/>
              <a:gd name="connsiteX3" fmla="*/ 3207224 w 4080681"/>
              <a:gd name="connsiteY3" fmla="*/ 109182 h 3302758"/>
              <a:gd name="connsiteX4" fmla="*/ 3084394 w 4080681"/>
              <a:gd name="connsiteY4" fmla="*/ 95534 h 3302758"/>
              <a:gd name="connsiteX5" fmla="*/ 3029803 w 4080681"/>
              <a:gd name="connsiteY5" fmla="*/ 81886 h 3302758"/>
              <a:gd name="connsiteX6" fmla="*/ 2988860 w 4080681"/>
              <a:gd name="connsiteY6" fmla="*/ 68239 h 3302758"/>
              <a:gd name="connsiteX7" fmla="*/ 2879678 w 4080681"/>
              <a:gd name="connsiteY7" fmla="*/ 54591 h 3302758"/>
              <a:gd name="connsiteX8" fmla="*/ 2756848 w 4080681"/>
              <a:gd name="connsiteY8" fmla="*/ 27295 h 3302758"/>
              <a:gd name="connsiteX9" fmla="*/ 2347415 w 4080681"/>
              <a:gd name="connsiteY9" fmla="*/ 0 h 3302758"/>
              <a:gd name="connsiteX10" fmla="*/ 1869744 w 4080681"/>
              <a:gd name="connsiteY10" fmla="*/ 13648 h 3302758"/>
              <a:gd name="connsiteX11" fmla="*/ 1746914 w 4080681"/>
              <a:gd name="connsiteY11" fmla="*/ 54591 h 3302758"/>
              <a:gd name="connsiteX12" fmla="*/ 1596788 w 4080681"/>
              <a:gd name="connsiteY12" fmla="*/ 81886 h 3302758"/>
              <a:gd name="connsiteX13" fmla="*/ 1487606 w 4080681"/>
              <a:gd name="connsiteY13" fmla="*/ 109182 h 3302758"/>
              <a:gd name="connsiteX14" fmla="*/ 1433015 w 4080681"/>
              <a:gd name="connsiteY14" fmla="*/ 122830 h 3302758"/>
              <a:gd name="connsiteX15" fmla="*/ 1364776 w 4080681"/>
              <a:gd name="connsiteY15" fmla="*/ 136478 h 3302758"/>
              <a:gd name="connsiteX16" fmla="*/ 1310185 w 4080681"/>
              <a:gd name="connsiteY16" fmla="*/ 150125 h 3302758"/>
              <a:gd name="connsiteX17" fmla="*/ 1146412 w 4080681"/>
              <a:gd name="connsiteY17" fmla="*/ 177421 h 3302758"/>
              <a:gd name="connsiteX18" fmla="*/ 1023582 w 4080681"/>
              <a:gd name="connsiteY18" fmla="*/ 218364 h 3302758"/>
              <a:gd name="connsiteX19" fmla="*/ 982639 w 4080681"/>
              <a:gd name="connsiteY19" fmla="*/ 232012 h 3302758"/>
              <a:gd name="connsiteX20" fmla="*/ 941696 w 4080681"/>
              <a:gd name="connsiteY20" fmla="*/ 245660 h 3302758"/>
              <a:gd name="connsiteX21" fmla="*/ 887105 w 4080681"/>
              <a:gd name="connsiteY21" fmla="*/ 409433 h 3302758"/>
              <a:gd name="connsiteX22" fmla="*/ 873457 w 4080681"/>
              <a:gd name="connsiteY22" fmla="*/ 450376 h 3302758"/>
              <a:gd name="connsiteX23" fmla="*/ 859809 w 4080681"/>
              <a:gd name="connsiteY23" fmla="*/ 491319 h 3302758"/>
              <a:gd name="connsiteX24" fmla="*/ 832514 w 4080681"/>
              <a:gd name="connsiteY24" fmla="*/ 586854 h 3302758"/>
              <a:gd name="connsiteX25" fmla="*/ 750627 w 4080681"/>
              <a:gd name="connsiteY25" fmla="*/ 627797 h 3302758"/>
              <a:gd name="connsiteX26" fmla="*/ 709684 w 4080681"/>
              <a:gd name="connsiteY26" fmla="*/ 750627 h 3302758"/>
              <a:gd name="connsiteX27" fmla="*/ 696036 w 4080681"/>
              <a:gd name="connsiteY27" fmla="*/ 791570 h 3302758"/>
              <a:gd name="connsiteX28" fmla="*/ 641445 w 4080681"/>
              <a:gd name="connsiteY28" fmla="*/ 873457 h 3302758"/>
              <a:gd name="connsiteX29" fmla="*/ 559558 w 4080681"/>
              <a:gd name="connsiteY29" fmla="*/ 941695 h 3302758"/>
              <a:gd name="connsiteX30" fmla="*/ 477672 w 4080681"/>
              <a:gd name="connsiteY30" fmla="*/ 1009934 h 3302758"/>
              <a:gd name="connsiteX31" fmla="*/ 368490 w 4080681"/>
              <a:gd name="connsiteY31" fmla="*/ 1132764 h 3302758"/>
              <a:gd name="connsiteX32" fmla="*/ 313899 w 4080681"/>
              <a:gd name="connsiteY32" fmla="*/ 1160060 h 3302758"/>
              <a:gd name="connsiteX33" fmla="*/ 232012 w 4080681"/>
              <a:gd name="connsiteY33" fmla="*/ 1228298 h 3302758"/>
              <a:gd name="connsiteX34" fmla="*/ 109182 w 4080681"/>
              <a:gd name="connsiteY34" fmla="*/ 1269242 h 3302758"/>
              <a:gd name="connsiteX35" fmla="*/ 68239 w 4080681"/>
              <a:gd name="connsiteY35" fmla="*/ 1282889 h 3302758"/>
              <a:gd name="connsiteX36" fmla="*/ 0 w 4080681"/>
              <a:gd name="connsiteY36" fmla="*/ 1351128 h 3302758"/>
              <a:gd name="connsiteX37" fmla="*/ 27296 w 4080681"/>
              <a:gd name="connsiteY37" fmla="*/ 1460310 h 3302758"/>
              <a:gd name="connsiteX38" fmla="*/ 40944 w 4080681"/>
              <a:gd name="connsiteY38" fmla="*/ 1501254 h 3302758"/>
              <a:gd name="connsiteX39" fmla="*/ 68239 w 4080681"/>
              <a:gd name="connsiteY39" fmla="*/ 1542197 h 3302758"/>
              <a:gd name="connsiteX40" fmla="*/ 109182 w 4080681"/>
              <a:gd name="connsiteY40" fmla="*/ 1569492 h 3302758"/>
              <a:gd name="connsiteX41" fmla="*/ 191069 w 4080681"/>
              <a:gd name="connsiteY41" fmla="*/ 1596788 h 3302758"/>
              <a:gd name="connsiteX42" fmla="*/ 218364 w 4080681"/>
              <a:gd name="connsiteY42" fmla="*/ 1678675 h 3302758"/>
              <a:gd name="connsiteX43" fmla="*/ 272955 w 4080681"/>
              <a:gd name="connsiteY43" fmla="*/ 1801504 h 3302758"/>
              <a:gd name="connsiteX44" fmla="*/ 286603 w 4080681"/>
              <a:gd name="connsiteY44" fmla="*/ 1842448 h 3302758"/>
              <a:gd name="connsiteX45" fmla="*/ 300251 w 4080681"/>
              <a:gd name="connsiteY45" fmla="*/ 1924334 h 3302758"/>
              <a:gd name="connsiteX46" fmla="*/ 327547 w 4080681"/>
              <a:gd name="connsiteY46" fmla="*/ 1965278 h 3302758"/>
              <a:gd name="connsiteX47" fmla="*/ 395785 w 4080681"/>
              <a:gd name="connsiteY47" fmla="*/ 2060812 h 3302758"/>
              <a:gd name="connsiteX48" fmla="*/ 423081 w 4080681"/>
              <a:gd name="connsiteY48" fmla="*/ 2101755 h 3302758"/>
              <a:gd name="connsiteX49" fmla="*/ 559558 w 4080681"/>
              <a:gd name="connsiteY49" fmla="*/ 2101755 h 3302758"/>
              <a:gd name="connsiteX50" fmla="*/ 655093 w 4080681"/>
              <a:gd name="connsiteY50" fmla="*/ 2129051 h 3302758"/>
              <a:gd name="connsiteX51" fmla="*/ 764275 w 4080681"/>
              <a:gd name="connsiteY51" fmla="*/ 2142698 h 3302758"/>
              <a:gd name="connsiteX52" fmla="*/ 791570 w 4080681"/>
              <a:gd name="connsiteY52" fmla="*/ 2224585 h 3302758"/>
              <a:gd name="connsiteX53" fmla="*/ 805218 w 4080681"/>
              <a:gd name="connsiteY53" fmla="*/ 2265528 h 3302758"/>
              <a:gd name="connsiteX54" fmla="*/ 777923 w 4080681"/>
              <a:gd name="connsiteY54" fmla="*/ 2306472 h 3302758"/>
              <a:gd name="connsiteX55" fmla="*/ 777923 w 4080681"/>
              <a:gd name="connsiteY55" fmla="*/ 2524836 h 3302758"/>
              <a:gd name="connsiteX56" fmla="*/ 791570 w 4080681"/>
              <a:gd name="connsiteY56" fmla="*/ 2729552 h 3302758"/>
              <a:gd name="connsiteX57" fmla="*/ 818866 w 4080681"/>
              <a:gd name="connsiteY57" fmla="*/ 2893325 h 3302758"/>
              <a:gd name="connsiteX58" fmla="*/ 818866 w 4080681"/>
              <a:gd name="connsiteY58" fmla="*/ 3138985 h 3302758"/>
              <a:gd name="connsiteX59" fmla="*/ 859809 w 4080681"/>
              <a:gd name="connsiteY59" fmla="*/ 3166281 h 3302758"/>
              <a:gd name="connsiteX60" fmla="*/ 982639 w 4080681"/>
              <a:gd name="connsiteY60" fmla="*/ 3193576 h 3302758"/>
              <a:gd name="connsiteX61" fmla="*/ 1023582 w 4080681"/>
              <a:gd name="connsiteY61" fmla="*/ 3207224 h 3302758"/>
              <a:gd name="connsiteX62" fmla="*/ 1146412 w 4080681"/>
              <a:gd name="connsiteY62" fmla="*/ 3220872 h 3302758"/>
              <a:gd name="connsiteX63" fmla="*/ 1487606 w 4080681"/>
              <a:gd name="connsiteY63" fmla="*/ 3248167 h 3302758"/>
              <a:gd name="connsiteX64" fmla="*/ 1610436 w 4080681"/>
              <a:gd name="connsiteY64" fmla="*/ 3261815 h 3302758"/>
              <a:gd name="connsiteX65" fmla="*/ 2333767 w 4080681"/>
              <a:gd name="connsiteY65" fmla="*/ 3261815 h 3302758"/>
              <a:gd name="connsiteX66" fmla="*/ 3016155 w 4080681"/>
              <a:gd name="connsiteY66" fmla="*/ 3289110 h 3302758"/>
              <a:gd name="connsiteX67" fmla="*/ 3384645 w 4080681"/>
              <a:gd name="connsiteY67" fmla="*/ 3302758 h 3302758"/>
              <a:gd name="connsiteX68" fmla="*/ 3548418 w 4080681"/>
              <a:gd name="connsiteY68" fmla="*/ 3289110 h 3302758"/>
              <a:gd name="connsiteX69" fmla="*/ 3944203 w 4080681"/>
              <a:gd name="connsiteY69" fmla="*/ 3261815 h 3302758"/>
              <a:gd name="connsiteX70" fmla="*/ 3985147 w 4080681"/>
              <a:gd name="connsiteY70" fmla="*/ 3043451 h 3302758"/>
              <a:gd name="connsiteX71" fmla="*/ 4026090 w 4080681"/>
              <a:gd name="connsiteY71" fmla="*/ 2811439 h 3302758"/>
              <a:gd name="connsiteX72" fmla="*/ 4067033 w 4080681"/>
              <a:gd name="connsiteY72" fmla="*/ 2729552 h 3302758"/>
              <a:gd name="connsiteX73" fmla="*/ 4080681 w 4080681"/>
              <a:gd name="connsiteY73" fmla="*/ 2688609 h 3302758"/>
              <a:gd name="connsiteX74" fmla="*/ 4067033 w 4080681"/>
              <a:gd name="connsiteY74" fmla="*/ 2647666 h 3302758"/>
              <a:gd name="connsiteX75" fmla="*/ 4012442 w 4080681"/>
              <a:gd name="connsiteY75" fmla="*/ 2565779 h 3302758"/>
              <a:gd name="connsiteX76" fmla="*/ 4039738 w 4080681"/>
              <a:gd name="connsiteY76" fmla="*/ 2374710 h 3302758"/>
              <a:gd name="connsiteX77" fmla="*/ 3998794 w 4080681"/>
              <a:gd name="connsiteY77" fmla="*/ 2224585 h 3302758"/>
              <a:gd name="connsiteX78" fmla="*/ 3971499 w 4080681"/>
              <a:gd name="connsiteY78" fmla="*/ 2115403 h 3302758"/>
              <a:gd name="connsiteX79" fmla="*/ 3998794 w 4080681"/>
              <a:gd name="connsiteY79" fmla="*/ 2033516 h 3302758"/>
              <a:gd name="connsiteX80" fmla="*/ 4039738 w 4080681"/>
              <a:gd name="connsiteY80" fmla="*/ 1951630 h 3302758"/>
              <a:gd name="connsiteX81" fmla="*/ 3971499 w 4080681"/>
              <a:gd name="connsiteY81" fmla="*/ 1774209 h 3302758"/>
              <a:gd name="connsiteX82" fmla="*/ 3903260 w 4080681"/>
              <a:gd name="connsiteY82" fmla="*/ 1760561 h 3302758"/>
              <a:gd name="connsiteX83" fmla="*/ 3875964 w 4080681"/>
              <a:gd name="connsiteY83" fmla="*/ 1719618 h 3302758"/>
              <a:gd name="connsiteX84" fmla="*/ 3916908 w 4080681"/>
              <a:gd name="connsiteY84" fmla="*/ 1637731 h 3302758"/>
              <a:gd name="connsiteX85" fmla="*/ 3944203 w 4080681"/>
              <a:gd name="connsiteY85" fmla="*/ 1542197 h 3302758"/>
              <a:gd name="connsiteX86" fmla="*/ 3930555 w 4080681"/>
              <a:gd name="connsiteY86" fmla="*/ 1405719 h 3302758"/>
              <a:gd name="connsiteX87" fmla="*/ 3916908 w 4080681"/>
              <a:gd name="connsiteY87" fmla="*/ 1132764 h 3302758"/>
              <a:gd name="connsiteX88" fmla="*/ 3875964 w 4080681"/>
              <a:gd name="connsiteY88" fmla="*/ 1091821 h 3302758"/>
              <a:gd name="connsiteX89" fmla="*/ 3862317 w 4080681"/>
              <a:gd name="connsiteY89" fmla="*/ 1050878 h 3302758"/>
              <a:gd name="connsiteX90" fmla="*/ 3835021 w 4080681"/>
              <a:gd name="connsiteY90" fmla="*/ 1009934 h 3302758"/>
              <a:gd name="connsiteX91" fmla="*/ 3821373 w 4080681"/>
              <a:gd name="connsiteY91" fmla="*/ 968991 h 3302758"/>
              <a:gd name="connsiteX92" fmla="*/ 3794078 w 4080681"/>
              <a:gd name="connsiteY92" fmla="*/ 873457 h 3302758"/>
              <a:gd name="connsiteX93" fmla="*/ 3766782 w 4080681"/>
              <a:gd name="connsiteY93" fmla="*/ 832513 h 3302758"/>
              <a:gd name="connsiteX94" fmla="*/ 3753135 w 4080681"/>
              <a:gd name="connsiteY94" fmla="*/ 791570 h 3302758"/>
              <a:gd name="connsiteX95" fmla="*/ 3780430 w 4080681"/>
              <a:gd name="connsiteY95" fmla="*/ 614149 h 3302758"/>
              <a:gd name="connsiteX96" fmla="*/ 3807726 w 4080681"/>
              <a:gd name="connsiteY96" fmla="*/ 573206 h 3302758"/>
              <a:gd name="connsiteX97" fmla="*/ 3821373 w 4080681"/>
              <a:gd name="connsiteY97" fmla="*/ 532263 h 3302758"/>
              <a:gd name="connsiteX98" fmla="*/ 3848669 w 4080681"/>
              <a:gd name="connsiteY98" fmla="*/ 491319 h 3302758"/>
              <a:gd name="connsiteX99" fmla="*/ 3875964 w 4080681"/>
              <a:gd name="connsiteY99" fmla="*/ 409433 h 3302758"/>
              <a:gd name="connsiteX100" fmla="*/ 3862317 w 4080681"/>
              <a:gd name="connsiteY100" fmla="*/ 286603 h 3302758"/>
              <a:gd name="connsiteX101" fmla="*/ 3848669 w 4080681"/>
              <a:gd name="connsiteY101" fmla="*/ 245660 h 3302758"/>
              <a:gd name="connsiteX102" fmla="*/ 3794078 w 4080681"/>
              <a:gd name="connsiteY102" fmla="*/ 163773 h 3302758"/>
              <a:gd name="connsiteX103" fmla="*/ 3698544 w 4080681"/>
              <a:gd name="connsiteY103" fmla="*/ 136478 h 3302758"/>
              <a:gd name="connsiteX104" fmla="*/ 3589361 w 4080681"/>
              <a:gd name="connsiteY104" fmla="*/ 122830 h 3302758"/>
              <a:gd name="connsiteX105" fmla="*/ 3425588 w 4080681"/>
              <a:gd name="connsiteY105" fmla="*/ 136478 h 33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80681" h="3302758">
                <a:moveTo>
                  <a:pt x="3425588" y="136478"/>
                </a:moveTo>
                <a:cubicBezTo>
                  <a:pt x="3386920" y="141027"/>
                  <a:pt x="3380546" y="150125"/>
                  <a:pt x="3357350" y="150125"/>
                </a:cubicBezTo>
                <a:cubicBezTo>
                  <a:pt x="3338593" y="150125"/>
                  <a:pt x="3320794" y="141631"/>
                  <a:pt x="3302758" y="136478"/>
                </a:cubicBezTo>
                <a:cubicBezTo>
                  <a:pt x="3261140" y="124587"/>
                  <a:pt x="3253451" y="116294"/>
                  <a:pt x="3207224" y="109182"/>
                </a:cubicBezTo>
                <a:cubicBezTo>
                  <a:pt x="3166508" y="102918"/>
                  <a:pt x="3125337" y="100083"/>
                  <a:pt x="3084394" y="95534"/>
                </a:cubicBezTo>
                <a:cubicBezTo>
                  <a:pt x="3066197" y="90985"/>
                  <a:pt x="3047838" y="87039"/>
                  <a:pt x="3029803" y="81886"/>
                </a:cubicBezTo>
                <a:cubicBezTo>
                  <a:pt x="3015971" y="77934"/>
                  <a:pt x="3003014" y="70812"/>
                  <a:pt x="2988860" y="68239"/>
                </a:cubicBezTo>
                <a:cubicBezTo>
                  <a:pt x="2952774" y="61678"/>
                  <a:pt x="2915856" y="60621"/>
                  <a:pt x="2879678" y="54591"/>
                </a:cubicBezTo>
                <a:cubicBezTo>
                  <a:pt x="2822116" y="44997"/>
                  <a:pt x="2819323" y="32650"/>
                  <a:pt x="2756848" y="27295"/>
                </a:cubicBezTo>
                <a:cubicBezTo>
                  <a:pt x="2620567" y="15614"/>
                  <a:pt x="2347415" y="0"/>
                  <a:pt x="2347415" y="0"/>
                </a:cubicBezTo>
                <a:cubicBezTo>
                  <a:pt x="2188191" y="4549"/>
                  <a:pt x="2028608" y="2024"/>
                  <a:pt x="1869744" y="13648"/>
                </a:cubicBezTo>
                <a:cubicBezTo>
                  <a:pt x="1826688" y="16798"/>
                  <a:pt x="1788913" y="46191"/>
                  <a:pt x="1746914" y="54591"/>
                </a:cubicBezTo>
                <a:cubicBezTo>
                  <a:pt x="1651540" y="73666"/>
                  <a:pt x="1701556" y="64426"/>
                  <a:pt x="1596788" y="81886"/>
                </a:cubicBezTo>
                <a:cubicBezTo>
                  <a:pt x="1523625" y="106274"/>
                  <a:pt x="1586421" y="87223"/>
                  <a:pt x="1487606" y="109182"/>
                </a:cubicBezTo>
                <a:cubicBezTo>
                  <a:pt x="1469296" y="113251"/>
                  <a:pt x="1451325" y="118761"/>
                  <a:pt x="1433015" y="122830"/>
                </a:cubicBezTo>
                <a:cubicBezTo>
                  <a:pt x="1410371" y="127862"/>
                  <a:pt x="1387420" y="131446"/>
                  <a:pt x="1364776" y="136478"/>
                </a:cubicBezTo>
                <a:cubicBezTo>
                  <a:pt x="1346466" y="140547"/>
                  <a:pt x="1328639" y="146770"/>
                  <a:pt x="1310185" y="150125"/>
                </a:cubicBezTo>
                <a:cubicBezTo>
                  <a:pt x="1251601" y="160777"/>
                  <a:pt x="1202990" y="161991"/>
                  <a:pt x="1146412" y="177421"/>
                </a:cubicBezTo>
                <a:cubicBezTo>
                  <a:pt x="1146408" y="177422"/>
                  <a:pt x="1044055" y="211540"/>
                  <a:pt x="1023582" y="218364"/>
                </a:cubicBezTo>
                <a:lnTo>
                  <a:pt x="982639" y="232012"/>
                </a:lnTo>
                <a:lnTo>
                  <a:pt x="941696" y="245660"/>
                </a:lnTo>
                <a:lnTo>
                  <a:pt x="887105" y="409433"/>
                </a:lnTo>
                <a:lnTo>
                  <a:pt x="873457" y="450376"/>
                </a:lnTo>
                <a:cubicBezTo>
                  <a:pt x="868908" y="464024"/>
                  <a:pt x="863298" y="477363"/>
                  <a:pt x="859809" y="491319"/>
                </a:cubicBezTo>
                <a:cubicBezTo>
                  <a:pt x="858918" y="494881"/>
                  <a:pt x="839631" y="577957"/>
                  <a:pt x="832514" y="586854"/>
                </a:cubicBezTo>
                <a:cubicBezTo>
                  <a:pt x="813274" y="610904"/>
                  <a:pt x="777597" y="618807"/>
                  <a:pt x="750627" y="627797"/>
                </a:cubicBezTo>
                <a:lnTo>
                  <a:pt x="709684" y="750627"/>
                </a:lnTo>
                <a:cubicBezTo>
                  <a:pt x="705135" y="764275"/>
                  <a:pt x="704016" y="779600"/>
                  <a:pt x="696036" y="791570"/>
                </a:cubicBezTo>
                <a:cubicBezTo>
                  <a:pt x="677839" y="818866"/>
                  <a:pt x="664642" y="850260"/>
                  <a:pt x="641445" y="873457"/>
                </a:cubicBezTo>
                <a:cubicBezTo>
                  <a:pt x="521821" y="993081"/>
                  <a:pt x="673572" y="846684"/>
                  <a:pt x="559558" y="941695"/>
                </a:cubicBezTo>
                <a:cubicBezTo>
                  <a:pt x="454469" y="1029269"/>
                  <a:pt x="579331" y="942162"/>
                  <a:pt x="477672" y="1009934"/>
                </a:cubicBezTo>
                <a:cubicBezTo>
                  <a:pt x="448826" y="1053203"/>
                  <a:pt x="415233" y="1109392"/>
                  <a:pt x="368490" y="1132764"/>
                </a:cubicBezTo>
                <a:cubicBezTo>
                  <a:pt x="350293" y="1141863"/>
                  <a:pt x="330454" y="1148235"/>
                  <a:pt x="313899" y="1160060"/>
                </a:cubicBezTo>
                <a:cubicBezTo>
                  <a:pt x="260964" y="1197871"/>
                  <a:pt x="289348" y="1202815"/>
                  <a:pt x="232012" y="1228298"/>
                </a:cubicBezTo>
                <a:cubicBezTo>
                  <a:pt x="232008" y="1228300"/>
                  <a:pt x="129655" y="1262418"/>
                  <a:pt x="109182" y="1269242"/>
                </a:cubicBezTo>
                <a:lnTo>
                  <a:pt x="68239" y="1282889"/>
                </a:lnTo>
                <a:cubicBezTo>
                  <a:pt x="50043" y="1295020"/>
                  <a:pt x="0" y="1320801"/>
                  <a:pt x="0" y="1351128"/>
                </a:cubicBezTo>
                <a:cubicBezTo>
                  <a:pt x="0" y="1388642"/>
                  <a:pt x="15433" y="1424721"/>
                  <a:pt x="27296" y="1460310"/>
                </a:cubicBezTo>
                <a:cubicBezTo>
                  <a:pt x="31845" y="1473958"/>
                  <a:pt x="34510" y="1488387"/>
                  <a:pt x="40944" y="1501254"/>
                </a:cubicBezTo>
                <a:cubicBezTo>
                  <a:pt x="48279" y="1515925"/>
                  <a:pt x="56641" y="1530599"/>
                  <a:pt x="68239" y="1542197"/>
                </a:cubicBezTo>
                <a:cubicBezTo>
                  <a:pt x="79837" y="1553795"/>
                  <a:pt x="94193" y="1562830"/>
                  <a:pt x="109182" y="1569492"/>
                </a:cubicBezTo>
                <a:cubicBezTo>
                  <a:pt x="135474" y="1581177"/>
                  <a:pt x="191069" y="1596788"/>
                  <a:pt x="191069" y="1596788"/>
                </a:cubicBezTo>
                <a:cubicBezTo>
                  <a:pt x="200167" y="1624084"/>
                  <a:pt x="202404" y="1654735"/>
                  <a:pt x="218364" y="1678675"/>
                </a:cubicBezTo>
                <a:cubicBezTo>
                  <a:pt x="261620" y="1743558"/>
                  <a:pt x="240473" y="1704057"/>
                  <a:pt x="272955" y="1801504"/>
                </a:cubicBezTo>
                <a:cubicBezTo>
                  <a:pt x="277504" y="1815152"/>
                  <a:pt x="284238" y="1828257"/>
                  <a:pt x="286603" y="1842448"/>
                </a:cubicBezTo>
                <a:cubicBezTo>
                  <a:pt x="291152" y="1869743"/>
                  <a:pt x="291500" y="1898082"/>
                  <a:pt x="300251" y="1924334"/>
                </a:cubicBezTo>
                <a:cubicBezTo>
                  <a:pt x="305438" y="1939895"/>
                  <a:pt x="318448" y="1951630"/>
                  <a:pt x="327547" y="1965278"/>
                </a:cubicBezTo>
                <a:cubicBezTo>
                  <a:pt x="359391" y="2060812"/>
                  <a:pt x="327547" y="2038065"/>
                  <a:pt x="395785" y="2060812"/>
                </a:cubicBezTo>
                <a:cubicBezTo>
                  <a:pt x="404884" y="2074460"/>
                  <a:pt x="410273" y="2091508"/>
                  <a:pt x="423081" y="2101755"/>
                </a:cubicBezTo>
                <a:cubicBezTo>
                  <a:pt x="459173" y="2130628"/>
                  <a:pt x="528869" y="2106139"/>
                  <a:pt x="559558" y="2101755"/>
                </a:cubicBezTo>
                <a:cubicBezTo>
                  <a:pt x="592007" y="2112571"/>
                  <a:pt x="620822" y="2123339"/>
                  <a:pt x="655093" y="2129051"/>
                </a:cubicBezTo>
                <a:cubicBezTo>
                  <a:pt x="691271" y="2135081"/>
                  <a:pt x="727881" y="2138149"/>
                  <a:pt x="764275" y="2142698"/>
                </a:cubicBezTo>
                <a:lnTo>
                  <a:pt x="791570" y="2224585"/>
                </a:lnTo>
                <a:lnTo>
                  <a:pt x="805218" y="2265528"/>
                </a:lnTo>
                <a:cubicBezTo>
                  <a:pt x="796120" y="2279176"/>
                  <a:pt x="785258" y="2291801"/>
                  <a:pt x="777923" y="2306472"/>
                </a:cubicBezTo>
                <a:cubicBezTo>
                  <a:pt x="743269" y="2375781"/>
                  <a:pt x="772444" y="2448126"/>
                  <a:pt x="777923" y="2524836"/>
                </a:cubicBezTo>
                <a:cubicBezTo>
                  <a:pt x="782796" y="2593052"/>
                  <a:pt x="784018" y="2661580"/>
                  <a:pt x="791570" y="2729552"/>
                </a:cubicBezTo>
                <a:cubicBezTo>
                  <a:pt x="797682" y="2784558"/>
                  <a:pt x="818866" y="2893325"/>
                  <a:pt x="818866" y="2893325"/>
                </a:cubicBezTo>
                <a:cubicBezTo>
                  <a:pt x="812164" y="2960342"/>
                  <a:pt x="791047" y="3069437"/>
                  <a:pt x="818866" y="3138985"/>
                </a:cubicBezTo>
                <a:cubicBezTo>
                  <a:pt x="824958" y="3154214"/>
                  <a:pt x="844733" y="3159820"/>
                  <a:pt x="859809" y="3166281"/>
                </a:cubicBezTo>
                <a:cubicBezTo>
                  <a:pt x="879417" y="3174684"/>
                  <a:pt x="967103" y="3189692"/>
                  <a:pt x="982639" y="3193576"/>
                </a:cubicBezTo>
                <a:cubicBezTo>
                  <a:pt x="996595" y="3197065"/>
                  <a:pt x="1009392" y="3204859"/>
                  <a:pt x="1023582" y="3207224"/>
                </a:cubicBezTo>
                <a:cubicBezTo>
                  <a:pt x="1064217" y="3213997"/>
                  <a:pt x="1105421" y="3216773"/>
                  <a:pt x="1146412" y="3220872"/>
                </a:cubicBezTo>
                <a:cubicBezTo>
                  <a:pt x="1437104" y="3249941"/>
                  <a:pt x="1148602" y="3218688"/>
                  <a:pt x="1487606" y="3248167"/>
                </a:cubicBezTo>
                <a:cubicBezTo>
                  <a:pt x="1528646" y="3251736"/>
                  <a:pt x="1569493" y="3257266"/>
                  <a:pt x="1610436" y="3261815"/>
                </a:cubicBezTo>
                <a:cubicBezTo>
                  <a:pt x="1866519" y="3176452"/>
                  <a:pt x="1647945" y="3244230"/>
                  <a:pt x="2333767" y="3261815"/>
                </a:cubicBezTo>
                <a:cubicBezTo>
                  <a:pt x="2662094" y="3270234"/>
                  <a:pt x="2709571" y="3276597"/>
                  <a:pt x="3016155" y="3289110"/>
                </a:cubicBezTo>
                <a:lnTo>
                  <a:pt x="3384645" y="3302758"/>
                </a:lnTo>
                <a:cubicBezTo>
                  <a:pt x="3439236" y="3298209"/>
                  <a:pt x="3493718" y="3292067"/>
                  <a:pt x="3548418" y="3289110"/>
                </a:cubicBezTo>
                <a:cubicBezTo>
                  <a:pt x="3934172" y="3268259"/>
                  <a:pt x="3774934" y="3304133"/>
                  <a:pt x="3944203" y="3261815"/>
                </a:cubicBezTo>
                <a:cubicBezTo>
                  <a:pt x="4024154" y="3141887"/>
                  <a:pt x="4002058" y="3212570"/>
                  <a:pt x="3985147" y="3043451"/>
                </a:cubicBezTo>
                <a:cubicBezTo>
                  <a:pt x="4037638" y="2885974"/>
                  <a:pt x="3993584" y="3038979"/>
                  <a:pt x="4026090" y="2811439"/>
                </a:cubicBezTo>
                <a:cubicBezTo>
                  <a:pt x="4032951" y="2763413"/>
                  <a:pt x="4045410" y="2772798"/>
                  <a:pt x="4067033" y="2729552"/>
                </a:cubicBezTo>
                <a:cubicBezTo>
                  <a:pt x="4073467" y="2716685"/>
                  <a:pt x="4076132" y="2702257"/>
                  <a:pt x="4080681" y="2688609"/>
                </a:cubicBezTo>
                <a:cubicBezTo>
                  <a:pt x="4076132" y="2674961"/>
                  <a:pt x="4074019" y="2660242"/>
                  <a:pt x="4067033" y="2647666"/>
                </a:cubicBezTo>
                <a:cubicBezTo>
                  <a:pt x="4051101" y="2618989"/>
                  <a:pt x="4012442" y="2565779"/>
                  <a:pt x="4012442" y="2565779"/>
                </a:cubicBezTo>
                <a:cubicBezTo>
                  <a:pt x="4030814" y="2492293"/>
                  <a:pt x="4039738" y="2467795"/>
                  <a:pt x="4039738" y="2374710"/>
                </a:cubicBezTo>
                <a:cubicBezTo>
                  <a:pt x="4039738" y="2336130"/>
                  <a:pt x="4009498" y="2256696"/>
                  <a:pt x="3998794" y="2224585"/>
                </a:cubicBezTo>
                <a:cubicBezTo>
                  <a:pt x="3977813" y="2161642"/>
                  <a:pt x="3987966" y="2197738"/>
                  <a:pt x="3971499" y="2115403"/>
                </a:cubicBezTo>
                <a:cubicBezTo>
                  <a:pt x="3980597" y="2088107"/>
                  <a:pt x="3982834" y="2057456"/>
                  <a:pt x="3998794" y="2033516"/>
                </a:cubicBezTo>
                <a:cubicBezTo>
                  <a:pt x="4034070" y="1980603"/>
                  <a:pt x="4020903" y="2008134"/>
                  <a:pt x="4039738" y="1951630"/>
                </a:cubicBezTo>
                <a:cubicBezTo>
                  <a:pt x="4029686" y="1851113"/>
                  <a:pt x="4059751" y="1813432"/>
                  <a:pt x="3971499" y="1774209"/>
                </a:cubicBezTo>
                <a:cubicBezTo>
                  <a:pt x="3950301" y="1764788"/>
                  <a:pt x="3926006" y="1765110"/>
                  <a:pt x="3903260" y="1760561"/>
                </a:cubicBezTo>
                <a:cubicBezTo>
                  <a:pt x="3894161" y="1746913"/>
                  <a:pt x="3878661" y="1735797"/>
                  <a:pt x="3875964" y="1719618"/>
                </a:cubicBezTo>
                <a:cubicBezTo>
                  <a:pt x="3872197" y="1697017"/>
                  <a:pt x="3907403" y="1651988"/>
                  <a:pt x="3916908" y="1637731"/>
                </a:cubicBezTo>
                <a:cubicBezTo>
                  <a:pt x="3923343" y="1618426"/>
                  <a:pt x="3944203" y="1559330"/>
                  <a:pt x="3944203" y="1542197"/>
                </a:cubicBezTo>
                <a:cubicBezTo>
                  <a:pt x="3944203" y="1496477"/>
                  <a:pt x="3935104" y="1451212"/>
                  <a:pt x="3930555" y="1405719"/>
                </a:cubicBezTo>
                <a:cubicBezTo>
                  <a:pt x="3926006" y="1314734"/>
                  <a:pt x="3932517" y="1222515"/>
                  <a:pt x="3916908" y="1132764"/>
                </a:cubicBezTo>
                <a:cubicBezTo>
                  <a:pt x="3913601" y="1113748"/>
                  <a:pt x="3886670" y="1107880"/>
                  <a:pt x="3875964" y="1091821"/>
                </a:cubicBezTo>
                <a:cubicBezTo>
                  <a:pt x="3867984" y="1079851"/>
                  <a:pt x="3868750" y="1063745"/>
                  <a:pt x="3862317" y="1050878"/>
                </a:cubicBezTo>
                <a:cubicBezTo>
                  <a:pt x="3854981" y="1036207"/>
                  <a:pt x="3842357" y="1024605"/>
                  <a:pt x="3835021" y="1009934"/>
                </a:cubicBezTo>
                <a:cubicBezTo>
                  <a:pt x="3828587" y="997067"/>
                  <a:pt x="3825325" y="982823"/>
                  <a:pt x="3821373" y="968991"/>
                </a:cubicBezTo>
                <a:cubicBezTo>
                  <a:pt x="3815541" y="948578"/>
                  <a:pt x="3804988" y="895277"/>
                  <a:pt x="3794078" y="873457"/>
                </a:cubicBezTo>
                <a:cubicBezTo>
                  <a:pt x="3786742" y="858786"/>
                  <a:pt x="3775881" y="846161"/>
                  <a:pt x="3766782" y="832513"/>
                </a:cubicBezTo>
                <a:cubicBezTo>
                  <a:pt x="3762233" y="818865"/>
                  <a:pt x="3753135" y="805956"/>
                  <a:pt x="3753135" y="791570"/>
                </a:cubicBezTo>
                <a:cubicBezTo>
                  <a:pt x="3753135" y="760254"/>
                  <a:pt x="3757068" y="660871"/>
                  <a:pt x="3780430" y="614149"/>
                </a:cubicBezTo>
                <a:cubicBezTo>
                  <a:pt x="3787766" y="599478"/>
                  <a:pt x="3798627" y="586854"/>
                  <a:pt x="3807726" y="573206"/>
                </a:cubicBezTo>
                <a:cubicBezTo>
                  <a:pt x="3812275" y="559558"/>
                  <a:pt x="3814940" y="545130"/>
                  <a:pt x="3821373" y="532263"/>
                </a:cubicBezTo>
                <a:cubicBezTo>
                  <a:pt x="3828709" y="517592"/>
                  <a:pt x="3842007" y="506308"/>
                  <a:pt x="3848669" y="491319"/>
                </a:cubicBezTo>
                <a:cubicBezTo>
                  <a:pt x="3860354" y="465027"/>
                  <a:pt x="3875964" y="409433"/>
                  <a:pt x="3875964" y="409433"/>
                </a:cubicBezTo>
                <a:cubicBezTo>
                  <a:pt x="3871415" y="368490"/>
                  <a:pt x="3869089" y="327238"/>
                  <a:pt x="3862317" y="286603"/>
                </a:cubicBezTo>
                <a:cubicBezTo>
                  <a:pt x="3859952" y="272413"/>
                  <a:pt x="3855655" y="258236"/>
                  <a:pt x="3848669" y="245660"/>
                </a:cubicBezTo>
                <a:cubicBezTo>
                  <a:pt x="3832737" y="216983"/>
                  <a:pt x="3825200" y="174147"/>
                  <a:pt x="3794078" y="163773"/>
                </a:cubicBezTo>
                <a:cubicBezTo>
                  <a:pt x="3761622" y="152954"/>
                  <a:pt x="3732824" y="142191"/>
                  <a:pt x="3698544" y="136478"/>
                </a:cubicBezTo>
                <a:cubicBezTo>
                  <a:pt x="3662365" y="130448"/>
                  <a:pt x="3625755" y="127379"/>
                  <a:pt x="3589361" y="122830"/>
                </a:cubicBezTo>
                <a:cubicBezTo>
                  <a:pt x="3391876" y="136936"/>
                  <a:pt x="3464256" y="131929"/>
                  <a:pt x="3425588" y="136478"/>
                </a:cubicBezTo>
                <a:close/>
              </a:path>
            </a:pathLst>
          </a:custGeom>
          <a:gradFill flip="none" rotWithShape="1">
            <a:gsLst>
              <a:gs pos="0">
                <a:srgbClr val="F1DCD8"/>
              </a:gs>
              <a:gs pos="100000">
                <a:srgbClr val="E7FFD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igura a mano libera 7">
            <a:extLst>
              <a:ext uri="{FF2B5EF4-FFF2-40B4-BE49-F238E27FC236}">
                <a16:creationId xmlns:a16="http://schemas.microsoft.com/office/drawing/2014/main" id="{479AFCBB-3550-AE43-B1B1-6EC0BFCB7390}"/>
              </a:ext>
            </a:extLst>
          </p:cNvPr>
          <p:cNvSpPr/>
          <p:nvPr/>
        </p:nvSpPr>
        <p:spPr>
          <a:xfrm>
            <a:off x="6196084" y="2115403"/>
            <a:ext cx="2606722" cy="3794191"/>
          </a:xfrm>
          <a:custGeom>
            <a:avLst/>
            <a:gdLst>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86603 w 2606722"/>
              <a:gd name="connsiteY12" fmla="*/ 2579427 h 3794191"/>
              <a:gd name="connsiteX13" fmla="*/ 313898 w 2606722"/>
              <a:gd name="connsiteY13" fmla="*/ 2483893 h 3794191"/>
              <a:gd name="connsiteX14" fmla="*/ 300250 w 2606722"/>
              <a:gd name="connsiteY14" fmla="*/ 2388358 h 3794191"/>
              <a:gd name="connsiteX15" fmla="*/ 259307 w 2606722"/>
              <a:gd name="connsiteY15" fmla="*/ 2374710 h 3794191"/>
              <a:gd name="connsiteX16" fmla="*/ 204716 w 2606722"/>
              <a:gd name="connsiteY16" fmla="*/ 2292824 h 3794191"/>
              <a:gd name="connsiteX17" fmla="*/ 177420 w 2606722"/>
              <a:gd name="connsiteY17" fmla="*/ 2251881 h 3794191"/>
              <a:gd name="connsiteX18" fmla="*/ 191068 w 2606722"/>
              <a:gd name="connsiteY18" fmla="*/ 2129051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86603 w 2606722"/>
              <a:gd name="connsiteY12" fmla="*/ 2579427 h 3794191"/>
              <a:gd name="connsiteX13" fmla="*/ 313898 w 2606722"/>
              <a:gd name="connsiteY13" fmla="*/ 2483893 h 3794191"/>
              <a:gd name="connsiteX14" fmla="*/ 300250 w 2606722"/>
              <a:gd name="connsiteY14" fmla="*/ 2388358 h 3794191"/>
              <a:gd name="connsiteX15" fmla="*/ 259307 w 2606722"/>
              <a:gd name="connsiteY15" fmla="*/ 2374710 h 3794191"/>
              <a:gd name="connsiteX16" fmla="*/ 204716 w 2606722"/>
              <a:gd name="connsiteY16" fmla="*/ 2292824 h 3794191"/>
              <a:gd name="connsiteX17" fmla="*/ 177420 w 2606722"/>
              <a:gd name="connsiteY17" fmla="*/ 2251881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86603 w 2606722"/>
              <a:gd name="connsiteY12" fmla="*/ 2579427 h 3794191"/>
              <a:gd name="connsiteX13" fmla="*/ 313898 w 2606722"/>
              <a:gd name="connsiteY13" fmla="*/ 2483893 h 3794191"/>
              <a:gd name="connsiteX14" fmla="*/ 300250 w 2606722"/>
              <a:gd name="connsiteY14" fmla="*/ 2388358 h 3794191"/>
              <a:gd name="connsiteX15" fmla="*/ 259307 w 2606722"/>
              <a:gd name="connsiteY15" fmla="*/ 2374710 h 3794191"/>
              <a:gd name="connsiteX16" fmla="*/ 204716 w 2606722"/>
              <a:gd name="connsiteY16" fmla="*/ 2292824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86603 w 2606722"/>
              <a:gd name="connsiteY12" fmla="*/ 2579427 h 3794191"/>
              <a:gd name="connsiteX13" fmla="*/ 313898 w 2606722"/>
              <a:gd name="connsiteY13" fmla="*/ 2483893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86603 w 2606722"/>
              <a:gd name="connsiteY12" fmla="*/ 2579427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259307 w 2606722"/>
              <a:gd name="connsiteY11" fmla="*/ 2620370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86603 w 2606722"/>
              <a:gd name="connsiteY9" fmla="*/ 3002507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72955 w 2606722"/>
              <a:gd name="connsiteY7" fmla="*/ 3357349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313898 w 2606722"/>
              <a:gd name="connsiteY6" fmla="*/ 3466531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86603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204716 w 2606722"/>
              <a:gd name="connsiteY21" fmla="*/ 1951630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218364 w 2606722"/>
              <a:gd name="connsiteY20" fmla="*/ 2047164 h 3794191"/>
              <a:gd name="connsiteX21" fmla="*/ 168957 w 2606722"/>
              <a:gd name="connsiteY21" fmla="*/ 1961847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204716 w 2606722"/>
              <a:gd name="connsiteY19" fmla="*/ 2088107 h 3794191"/>
              <a:gd name="connsiteX20" fmla="*/ 157063 w 2606722"/>
              <a:gd name="connsiteY20" fmla="*/ 2052272 h 3794191"/>
              <a:gd name="connsiteX21" fmla="*/ 168957 w 2606722"/>
              <a:gd name="connsiteY21" fmla="*/ 1961847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300250 w 2606722"/>
              <a:gd name="connsiteY14" fmla="*/ 23883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148524 w 2606722"/>
              <a:gd name="connsiteY19" fmla="*/ 2088107 h 3794191"/>
              <a:gd name="connsiteX20" fmla="*/ 157063 w 2606722"/>
              <a:gd name="connsiteY20" fmla="*/ 2052272 h 3794191"/>
              <a:gd name="connsiteX21" fmla="*/ 168957 w 2606722"/>
              <a:gd name="connsiteY21" fmla="*/ 1961847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284925 w 2606722"/>
              <a:gd name="connsiteY14" fmla="*/ 2434333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148524 w 2606722"/>
              <a:gd name="connsiteY19" fmla="*/ 2088107 h 3794191"/>
              <a:gd name="connsiteX20" fmla="*/ 157063 w 2606722"/>
              <a:gd name="connsiteY20" fmla="*/ 2052272 h 3794191"/>
              <a:gd name="connsiteX21" fmla="*/ 168957 w 2606722"/>
              <a:gd name="connsiteY21" fmla="*/ 1961847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 name="connsiteX0" fmla="*/ 450376 w 2606722"/>
              <a:gd name="connsiteY0" fmla="*/ 3753134 h 3794191"/>
              <a:gd name="connsiteX1" fmla="*/ 382137 w 2606722"/>
              <a:gd name="connsiteY1" fmla="*/ 3739487 h 3794191"/>
              <a:gd name="connsiteX2" fmla="*/ 191068 w 2606722"/>
              <a:gd name="connsiteY2" fmla="*/ 3684896 h 3794191"/>
              <a:gd name="connsiteX3" fmla="*/ 204716 w 2606722"/>
              <a:gd name="connsiteY3" fmla="*/ 3616657 h 3794191"/>
              <a:gd name="connsiteX4" fmla="*/ 245659 w 2606722"/>
              <a:gd name="connsiteY4" fmla="*/ 3521122 h 3794191"/>
              <a:gd name="connsiteX5" fmla="*/ 235519 w 2606722"/>
              <a:gd name="connsiteY5" fmla="*/ 3507475 h 3794191"/>
              <a:gd name="connsiteX6" fmla="*/ 247489 w 2606722"/>
              <a:gd name="connsiteY6" fmla="*/ 3471640 h 3794191"/>
              <a:gd name="connsiteX7" fmla="*/ 252522 w 2606722"/>
              <a:gd name="connsiteY7" fmla="*/ 3362458 h 3794191"/>
              <a:gd name="connsiteX8" fmla="*/ 286603 w 2606722"/>
              <a:gd name="connsiteY8" fmla="*/ 3179928 h 3794191"/>
              <a:gd name="connsiteX9" fmla="*/ 250844 w 2606722"/>
              <a:gd name="connsiteY9" fmla="*/ 3022940 h 3794191"/>
              <a:gd name="connsiteX10" fmla="*/ 272955 w 2606722"/>
              <a:gd name="connsiteY10" fmla="*/ 2838734 h 3794191"/>
              <a:gd name="connsiteX11" fmla="*/ 182681 w 2606722"/>
              <a:gd name="connsiteY11" fmla="*/ 2640803 h 3794191"/>
              <a:gd name="connsiteX12" fmla="*/ 230411 w 2606722"/>
              <a:gd name="connsiteY12" fmla="*/ 2584535 h 3794191"/>
              <a:gd name="connsiteX13" fmla="*/ 273031 w 2606722"/>
              <a:gd name="connsiteY13" fmla="*/ 2494109 h 3794191"/>
              <a:gd name="connsiteX14" fmla="*/ 274708 w 2606722"/>
              <a:gd name="connsiteY14" fmla="*/ 2449658 h 3794191"/>
              <a:gd name="connsiteX15" fmla="*/ 259307 w 2606722"/>
              <a:gd name="connsiteY15" fmla="*/ 2374710 h 3794191"/>
              <a:gd name="connsiteX16" fmla="*/ 174066 w 2606722"/>
              <a:gd name="connsiteY16" fmla="*/ 2318366 h 3794191"/>
              <a:gd name="connsiteX17" fmla="*/ 141662 w 2606722"/>
              <a:gd name="connsiteY17" fmla="*/ 2277423 h 3794191"/>
              <a:gd name="connsiteX18" fmla="*/ 150201 w 2606722"/>
              <a:gd name="connsiteY18" fmla="*/ 2149485 h 3794191"/>
              <a:gd name="connsiteX19" fmla="*/ 148524 w 2606722"/>
              <a:gd name="connsiteY19" fmla="*/ 2088107 h 3794191"/>
              <a:gd name="connsiteX20" fmla="*/ 157063 w 2606722"/>
              <a:gd name="connsiteY20" fmla="*/ 2052272 h 3794191"/>
              <a:gd name="connsiteX21" fmla="*/ 168957 w 2606722"/>
              <a:gd name="connsiteY21" fmla="*/ 1961847 h 3794191"/>
              <a:gd name="connsiteX22" fmla="*/ 177420 w 2606722"/>
              <a:gd name="connsiteY22" fmla="*/ 1869743 h 3794191"/>
              <a:gd name="connsiteX23" fmla="*/ 163773 w 2606722"/>
              <a:gd name="connsiteY23" fmla="*/ 1828800 h 3794191"/>
              <a:gd name="connsiteX24" fmla="*/ 150125 w 2606722"/>
              <a:gd name="connsiteY24" fmla="*/ 1787857 h 3794191"/>
              <a:gd name="connsiteX25" fmla="*/ 122829 w 2606722"/>
              <a:gd name="connsiteY25" fmla="*/ 1678675 h 3794191"/>
              <a:gd name="connsiteX26" fmla="*/ 81886 w 2606722"/>
              <a:gd name="connsiteY26" fmla="*/ 1542197 h 3794191"/>
              <a:gd name="connsiteX27" fmla="*/ 68238 w 2606722"/>
              <a:gd name="connsiteY27" fmla="*/ 1501254 h 3794191"/>
              <a:gd name="connsiteX28" fmla="*/ 40943 w 2606722"/>
              <a:gd name="connsiteY28" fmla="*/ 1460310 h 3794191"/>
              <a:gd name="connsiteX29" fmla="*/ 0 w 2606722"/>
              <a:gd name="connsiteY29" fmla="*/ 1323833 h 3794191"/>
              <a:gd name="connsiteX30" fmla="*/ 27295 w 2606722"/>
              <a:gd name="connsiteY30" fmla="*/ 1187355 h 3794191"/>
              <a:gd name="connsiteX31" fmla="*/ 40943 w 2606722"/>
              <a:gd name="connsiteY31" fmla="*/ 1146412 h 3794191"/>
              <a:gd name="connsiteX32" fmla="*/ 81886 w 2606722"/>
              <a:gd name="connsiteY32" fmla="*/ 1119116 h 3794191"/>
              <a:gd name="connsiteX33" fmla="*/ 122829 w 2606722"/>
              <a:gd name="connsiteY33" fmla="*/ 1078173 h 3794191"/>
              <a:gd name="connsiteX34" fmla="*/ 163773 w 2606722"/>
              <a:gd name="connsiteY34" fmla="*/ 1064525 h 3794191"/>
              <a:gd name="connsiteX35" fmla="*/ 204716 w 2606722"/>
              <a:gd name="connsiteY35" fmla="*/ 1037230 h 3794191"/>
              <a:gd name="connsiteX36" fmla="*/ 327546 w 2606722"/>
              <a:gd name="connsiteY36" fmla="*/ 1009934 h 3794191"/>
              <a:gd name="connsiteX37" fmla="*/ 464023 w 2606722"/>
              <a:gd name="connsiteY37" fmla="*/ 996287 h 3794191"/>
              <a:gd name="connsiteX38" fmla="*/ 532262 w 2606722"/>
              <a:gd name="connsiteY38" fmla="*/ 982639 h 3794191"/>
              <a:gd name="connsiteX39" fmla="*/ 573206 w 2606722"/>
              <a:gd name="connsiteY39" fmla="*/ 968991 h 3794191"/>
              <a:gd name="connsiteX40" fmla="*/ 641444 w 2606722"/>
              <a:gd name="connsiteY40" fmla="*/ 859809 h 3794191"/>
              <a:gd name="connsiteX41" fmla="*/ 668740 w 2606722"/>
              <a:gd name="connsiteY41" fmla="*/ 777922 h 3794191"/>
              <a:gd name="connsiteX42" fmla="*/ 682388 w 2606722"/>
              <a:gd name="connsiteY42" fmla="*/ 736979 h 3794191"/>
              <a:gd name="connsiteX43" fmla="*/ 655092 w 2606722"/>
              <a:gd name="connsiteY43" fmla="*/ 586854 h 3794191"/>
              <a:gd name="connsiteX44" fmla="*/ 668740 w 2606722"/>
              <a:gd name="connsiteY44" fmla="*/ 518615 h 3794191"/>
              <a:gd name="connsiteX45" fmla="*/ 682388 w 2606722"/>
              <a:gd name="connsiteY45" fmla="*/ 477672 h 3794191"/>
              <a:gd name="connsiteX46" fmla="*/ 723331 w 2606722"/>
              <a:gd name="connsiteY46" fmla="*/ 395785 h 3794191"/>
              <a:gd name="connsiteX47" fmla="*/ 709683 w 2606722"/>
              <a:gd name="connsiteY47" fmla="*/ 354842 h 3794191"/>
              <a:gd name="connsiteX48" fmla="*/ 682388 w 2606722"/>
              <a:gd name="connsiteY48" fmla="*/ 245660 h 3794191"/>
              <a:gd name="connsiteX49" fmla="*/ 723331 w 2606722"/>
              <a:gd name="connsiteY49" fmla="*/ 109182 h 3794191"/>
              <a:gd name="connsiteX50" fmla="*/ 736979 w 2606722"/>
              <a:gd name="connsiteY50" fmla="*/ 68239 h 3794191"/>
              <a:gd name="connsiteX51" fmla="*/ 777922 w 2606722"/>
              <a:gd name="connsiteY51" fmla="*/ 27296 h 3794191"/>
              <a:gd name="connsiteX52" fmla="*/ 859809 w 2606722"/>
              <a:gd name="connsiteY52" fmla="*/ 0 h 3794191"/>
              <a:gd name="connsiteX53" fmla="*/ 1091820 w 2606722"/>
              <a:gd name="connsiteY53" fmla="*/ 27296 h 3794191"/>
              <a:gd name="connsiteX54" fmla="*/ 1132764 w 2606722"/>
              <a:gd name="connsiteY54" fmla="*/ 54591 h 3794191"/>
              <a:gd name="connsiteX55" fmla="*/ 1201003 w 2606722"/>
              <a:gd name="connsiteY55" fmla="*/ 136478 h 3794191"/>
              <a:gd name="connsiteX56" fmla="*/ 1269241 w 2606722"/>
              <a:gd name="connsiteY56" fmla="*/ 204716 h 3794191"/>
              <a:gd name="connsiteX57" fmla="*/ 1296537 w 2606722"/>
              <a:gd name="connsiteY57" fmla="*/ 327546 h 3794191"/>
              <a:gd name="connsiteX58" fmla="*/ 1310185 w 2606722"/>
              <a:gd name="connsiteY58" fmla="*/ 477672 h 3794191"/>
              <a:gd name="connsiteX59" fmla="*/ 1337480 w 2606722"/>
              <a:gd name="connsiteY59" fmla="*/ 573206 h 3794191"/>
              <a:gd name="connsiteX60" fmla="*/ 1337480 w 2606722"/>
              <a:gd name="connsiteY60" fmla="*/ 859809 h 3794191"/>
              <a:gd name="connsiteX61" fmla="*/ 1378423 w 2606722"/>
              <a:gd name="connsiteY61" fmla="*/ 887104 h 3794191"/>
              <a:gd name="connsiteX62" fmla="*/ 1514901 w 2606722"/>
              <a:gd name="connsiteY62" fmla="*/ 928048 h 3794191"/>
              <a:gd name="connsiteX63" fmla="*/ 1746913 w 2606722"/>
              <a:gd name="connsiteY63" fmla="*/ 900752 h 3794191"/>
              <a:gd name="connsiteX64" fmla="*/ 1787856 w 2606722"/>
              <a:gd name="connsiteY64" fmla="*/ 873457 h 3794191"/>
              <a:gd name="connsiteX65" fmla="*/ 1815152 w 2606722"/>
              <a:gd name="connsiteY65" fmla="*/ 832513 h 3794191"/>
              <a:gd name="connsiteX66" fmla="*/ 1978925 w 2606722"/>
              <a:gd name="connsiteY66" fmla="*/ 764275 h 3794191"/>
              <a:gd name="connsiteX67" fmla="*/ 2074459 w 2606722"/>
              <a:gd name="connsiteY67" fmla="*/ 777922 h 3794191"/>
              <a:gd name="connsiteX68" fmla="*/ 2224585 w 2606722"/>
              <a:gd name="connsiteY68" fmla="*/ 791570 h 3794191"/>
              <a:gd name="connsiteX69" fmla="*/ 2361062 w 2606722"/>
              <a:gd name="connsiteY69" fmla="*/ 818866 h 3794191"/>
              <a:gd name="connsiteX70" fmla="*/ 2402006 w 2606722"/>
              <a:gd name="connsiteY70" fmla="*/ 832513 h 3794191"/>
              <a:gd name="connsiteX71" fmla="*/ 2470244 w 2606722"/>
              <a:gd name="connsiteY71" fmla="*/ 941696 h 3794191"/>
              <a:gd name="connsiteX72" fmla="*/ 2483892 w 2606722"/>
              <a:gd name="connsiteY72" fmla="*/ 982639 h 3794191"/>
              <a:gd name="connsiteX73" fmla="*/ 2470244 w 2606722"/>
              <a:gd name="connsiteY73" fmla="*/ 1037230 h 3794191"/>
              <a:gd name="connsiteX74" fmla="*/ 2497540 w 2606722"/>
              <a:gd name="connsiteY74" fmla="*/ 1201003 h 3794191"/>
              <a:gd name="connsiteX75" fmla="*/ 2524835 w 2606722"/>
              <a:gd name="connsiteY75" fmla="*/ 1282890 h 3794191"/>
              <a:gd name="connsiteX76" fmla="*/ 2552131 w 2606722"/>
              <a:gd name="connsiteY76" fmla="*/ 1405719 h 3794191"/>
              <a:gd name="connsiteX77" fmla="*/ 2565779 w 2606722"/>
              <a:gd name="connsiteY77" fmla="*/ 1501254 h 3794191"/>
              <a:gd name="connsiteX78" fmla="*/ 2565779 w 2606722"/>
              <a:gd name="connsiteY78" fmla="*/ 1665027 h 3794191"/>
              <a:gd name="connsiteX79" fmla="*/ 2579426 w 2606722"/>
              <a:gd name="connsiteY79" fmla="*/ 1733266 h 3794191"/>
              <a:gd name="connsiteX80" fmla="*/ 2606722 w 2606722"/>
              <a:gd name="connsiteY80" fmla="*/ 1815152 h 3794191"/>
              <a:gd name="connsiteX81" fmla="*/ 2593074 w 2606722"/>
              <a:gd name="connsiteY81" fmla="*/ 1856096 h 3794191"/>
              <a:gd name="connsiteX82" fmla="*/ 2593074 w 2606722"/>
              <a:gd name="connsiteY82" fmla="*/ 2511188 h 3794191"/>
              <a:gd name="connsiteX83" fmla="*/ 2579426 w 2606722"/>
              <a:gd name="connsiteY83" fmla="*/ 2988860 h 3794191"/>
              <a:gd name="connsiteX84" fmla="*/ 2593074 w 2606722"/>
              <a:gd name="connsiteY84" fmla="*/ 3057098 h 3794191"/>
              <a:gd name="connsiteX85" fmla="*/ 2579426 w 2606722"/>
              <a:gd name="connsiteY85" fmla="*/ 3275463 h 3794191"/>
              <a:gd name="connsiteX86" fmla="*/ 2565779 w 2606722"/>
              <a:gd name="connsiteY86" fmla="*/ 3343701 h 3794191"/>
              <a:gd name="connsiteX87" fmla="*/ 2538483 w 2606722"/>
              <a:gd name="connsiteY87" fmla="*/ 3466531 h 3794191"/>
              <a:gd name="connsiteX88" fmla="*/ 2524835 w 2606722"/>
              <a:gd name="connsiteY88" fmla="*/ 3562066 h 3794191"/>
              <a:gd name="connsiteX89" fmla="*/ 2456597 w 2606722"/>
              <a:gd name="connsiteY89" fmla="*/ 3630304 h 3794191"/>
              <a:gd name="connsiteX90" fmla="*/ 2442949 w 2606722"/>
              <a:gd name="connsiteY90" fmla="*/ 3671248 h 3794191"/>
              <a:gd name="connsiteX91" fmla="*/ 2347415 w 2606722"/>
              <a:gd name="connsiteY91" fmla="*/ 3698543 h 3794191"/>
              <a:gd name="connsiteX92" fmla="*/ 1746913 w 2606722"/>
              <a:gd name="connsiteY92" fmla="*/ 3739487 h 3794191"/>
              <a:gd name="connsiteX93" fmla="*/ 1378423 w 2606722"/>
              <a:gd name="connsiteY93" fmla="*/ 3712191 h 3794191"/>
              <a:gd name="connsiteX94" fmla="*/ 1310185 w 2606722"/>
              <a:gd name="connsiteY94" fmla="*/ 3698543 h 3794191"/>
              <a:gd name="connsiteX95" fmla="*/ 1269241 w 2606722"/>
              <a:gd name="connsiteY95" fmla="*/ 3712191 h 3794191"/>
              <a:gd name="connsiteX96" fmla="*/ 1187355 w 2606722"/>
              <a:gd name="connsiteY96" fmla="*/ 3753134 h 3794191"/>
              <a:gd name="connsiteX97" fmla="*/ 1037229 w 2606722"/>
              <a:gd name="connsiteY97" fmla="*/ 3766782 h 3794191"/>
              <a:gd name="connsiteX98" fmla="*/ 955343 w 2606722"/>
              <a:gd name="connsiteY98" fmla="*/ 3794078 h 3794191"/>
              <a:gd name="connsiteX99" fmla="*/ 600501 w 2606722"/>
              <a:gd name="connsiteY99" fmla="*/ 3766782 h 3794191"/>
              <a:gd name="connsiteX100" fmla="*/ 518615 w 2606722"/>
              <a:gd name="connsiteY100" fmla="*/ 3780430 h 3794191"/>
              <a:gd name="connsiteX101" fmla="*/ 409432 w 2606722"/>
              <a:gd name="connsiteY101" fmla="*/ 3794078 h 379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606722" h="3794191">
                <a:moveTo>
                  <a:pt x="450376" y="3753134"/>
                </a:moveTo>
                <a:cubicBezTo>
                  <a:pt x="427630" y="3748585"/>
                  <a:pt x="405192" y="3742049"/>
                  <a:pt x="382137" y="3739487"/>
                </a:cubicBezTo>
                <a:cubicBezTo>
                  <a:pt x="188103" y="3717928"/>
                  <a:pt x="224024" y="3783761"/>
                  <a:pt x="191068" y="3684896"/>
                </a:cubicBezTo>
                <a:cubicBezTo>
                  <a:pt x="195617" y="3662150"/>
                  <a:pt x="199684" y="3639301"/>
                  <a:pt x="204716" y="3616657"/>
                </a:cubicBezTo>
                <a:cubicBezTo>
                  <a:pt x="211803" y="3584764"/>
                  <a:pt x="240525" y="3539319"/>
                  <a:pt x="245659" y="3521122"/>
                </a:cubicBezTo>
                <a:cubicBezTo>
                  <a:pt x="250793" y="3502925"/>
                  <a:pt x="221871" y="3512024"/>
                  <a:pt x="235519" y="3507475"/>
                </a:cubicBezTo>
                <a:cubicBezTo>
                  <a:pt x="244617" y="3493827"/>
                  <a:pt x="244655" y="3495810"/>
                  <a:pt x="247489" y="3471640"/>
                </a:cubicBezTo>
                <a:cubicBezTo>
                  <a:pt x="250323" y="3447471"/>
                  <a:pt x="276365" y="3398224"/>
                  <a:pt x="252522" y="3362458"/>
                </a:cubicBezTo>
                <a:cubicBezTo>
                  <a:pt x="257071" y="3303318"/>
                  <a:pt x="286883" y="3236514"/>
                  <a:pt x="286603" y="3179928"/>
                </a:cubicBezTo>
                <a:cubicBezTo>
                  <a:pt x="286323" y="3123342"/>
                  <a:pt x="253896" y="3124055"/>
                  <a:pt x="250844" y="3022940"/>
                </a:cubicBezTo>
                <a:cubicBezTo>
                  <a:pt x="246295" y="2968349"/>
                  <a:pt x="284315" y="2902423"/>
                  <a:pt x="272955" y="2838734"/>
                </a:cubicBezTo>
                <a:cubicBezTo>
                  <a:pt x="261595" y="2775045"/>
                  <a:pt x="247002" y="2737282"/>
                  <a:pt x="182681" y="2640803"/>
                </a:cubicBezTo>
                <a:cubicBezTo>
                  <a:pt x="191780" y="2627155"/>
                  <a:pt x="215353" y="2608984"/>
                  <a:pt x="230411" y="2584535"/>
                </a:cubicBezTo>
                <a:cubicBezTo>
                  <a:pt x="245469" y="2560086"/>
                  <a:pt x="268660" y="2511593"/>
                  <a:pt x="273031" y="2494109"/>
                </a:cubicBezTo>
                <a:cubicBezTo>
                  <a:pt x="268482" y="2462264"/>
                  <a:pt x="276995" y="2469558"/>
                  <a:pt x="274708" y="2449658"/>
                </a:cubicBezTo>
                <a:cubicBezTo>
                  <a:pt x="272421" y="2429758"/>
                  <a:pt x="276081" y="2396592"/>
                  <a:pt x="259307" y="2374710"/>
                </a:cubicBezTo>
                <a:cubicBezTo>
                  <a:pt x="242533" y="2352828"/>
                  <a:pt x="193673" y="2334580"/>
                  <a:pt x="174066" y="2318366"/>
                </a:cubicBezTo>
                <a:cubicBezTo>
                  <a:pt x="154459" y="2302152"/>
                  <a:pt x="145639" y="2305570"/>
                  <a:pt x="141662" y="2277423"/>
                </a:cubicBezTo>
                <a:cubicBezTo>
                  <a:pt x="137685" y="2249276"/>
                  <a:pt x="149057" y="2181038"/>
                  <a:pt x="150201" y="2149485"/>
                </a:cubicBezTo>
                <a:cubicBezTo>
                  <a:pt x="151345" y="2117932"/>
                  <a:pt x="147380" y="2104309"/>
                  <a:pt x="148524" y="2088107"/>
                </a:cubicBezTo>
                <a:cubicBezTo>
                  <a:pt x="149668" y="2071905"/>
                  <a:pt x="153658" y="2073315"/>
                  <a:pt x="157063" y="2052272"/>
                </a:cubicBezTo>
                <a:cubicBezTo>
                  <a:pt x="160468" y="2031229"/>
                  <a:pt x="165564" y="1992268"/>
                  <a:pt x="168957" y="1961847"/>
                </a:cubicBezTo>
                <a:cubicBezTo>
                  <a:pt x="172350" y="1931426"/>
                  <a:pt x="178284" y="1891917"/>
                  <a:pt x="177420" y="1869743"/>
                </a:cubicBezTo>
                <a:cubicBezTo>
                  <a:pt x="176556" y="1847569"/>
                  <a:pt x="168322" y="1842448"/>
                  <a:pt x="163773" y="1828800"/>
                </a:cubicBezTo>
                <a:cubicBezTo>
                  <a:pt x="159224" y="1815152"/>
                  <a:pt x="153614" y="1801813"/>
                  <a:pt x="150125" y="1787857"/>
                </a:cubicBezTo>
                <a:lnTo>
                  <a:pt x="122829" y="1678675"/>
                </a:lnTo>
                <a:cubicBezTo>
                  <a:pt x="102200" y="1596160"/>
                  <a:pt x="115119" y="1641895"/>
                  <a:pt x="81886" y="1542197"/>
                </a:cubicBezTo>
                <a:cubicBezTo>
                  <a:pt x="77337" y="1528549"/>
                  <a:pt x="76218" y="1513224"/>
                  <a:pt x="68238" y="1501254"/>
                </a:cubicBezTo>
                <a:cubicBezTo>
                  <a:pt x="59140" y="1487606"/>
                  <a:pt x="47605" y="1475299"/>
                  <a:pt x="40943" y="1460310"/>
                </a:cubicBezTo>
                <a:cubicBezTo>
                  <a:pt x="21953" y="1417581"/>
                  <a:pt x="11343" y="1369209"/>
                  <a:pt x="0" y="1323833"/>
                </a:cubicBezTo>
                <a:cubicBezTo>
                  <a:pt x="10724" y="1259484"/>
                  <a:pt x="11007" y="1244363"/>
                  <a:pt x="27295" y="1187355"/>
                </a:cubicBezTo>
                <a:cubicBezTo>
                  <a:pt x="31247" y="1173523"/>
                  <a:pt x="31956" y="1157646"/>
                  <a:pt x="40943" y="1146412"/>
                </a:cubicBezTo>
                <a:cubicBezTo>
                  <a:pt x="51190" y="1133604"/>
                  <a:pt x="69285" y="1129617"/>
                  <a:pt x="81886" y="1119116"/>
                </a:cubicBezTo>
                <a:cubicBezTo>
                  <a:pt x="96713" y="1106760"/>
                  <a:pt x="106770" y="1088879"/>
                  <a:pt x="122829" y="1078173"/>
                </a:cubicBezTo>
                <a:cubicBezTo>
                  <a:pt x="134799" y="1070193"/>
                  <a:pt x="150906" y="1070959"/>
                  <a:pt x="163773" y="1064525"/>
                </a:cubicBezTo>
                <a:cubicBezTo>
                  <a:pt x="178444" y="1057190"/>
                  <a:pt x="190045" y="1044565"/>
                  <a:pt x="204716" y="1037230"/>
                </a:cubicBezTo>
                <a:cubicBezTo>
                  <a:pt x="236498" y="1021339"/>
                  <a:pt x="299588" y="1013429"/>
                  <a:pt x="327546" y="1009934"/>
                </a:cubicBezTo>
                <a:cubicBezTo>
                  <a:pt x="372912" y="1004263"/>
                  <a:pt x="418531" y="1000836"/>
                  <a:pt x="464023" y="996287"/>
                </a:cubicBezTo>
                <a:cubicBezTo>
                  <a:pt x="486769" y="991738"/>
                  <a:pt x="509758" y="988265"/>
                  <a:pt x="532262" y="982639"/>
                </a:cubicBezTo>
                <a:cubicBezTo>
                  <a:pt x="546219" y="979150"/>
                  <a:pt x="564844" y="980698"/>
                  <a:pt x="573206" y="968991"/>
                </a:cubicBezTo>
                <a:cubicBezTo>
                  <a:pt x="676559" y="824297"/>
                  <a:pt x="536159" y="929998"/>
                  <a:pt x="641444" y="859809"/>
                </a:cubicBezTo>
                <a:lnTo>
                  <a:pt x="668740" y="777922"/>
                </a:lnTo>
                <a:lnTo>
                  <a:pt x="682388" y="736979"/>
                </a:lnTo>
                <a:cubicBezTo>
                  <a:pt x="663194" y="679400"/>
                  <a:pt x="655092" y="664015"/>
                  <a:pt x="655092" y="586854"/>
                </a:cubicBezTo>
                <a:cubicBezTo>
                  <a:pt x="655092" y="563657"/>
                  <a:pt x="663114" y="541119"/>
                  <a:pt x="668740" y="518615"/>
                </a:cubicBezTo>
                <a:cubicBezTo>
                  <a:pt x="672229" y="504659"/>
                  <a:pt x="675954" y="490539"/>
                  <a:pt x="682388" y="477672"/>
                </a:cubicBezTo>
                <a:cubicBezTo>
                  <a:pt x="735301" y="371845"/>
                  <a:pt x="689027" y="498696"/>
                  <a:pt x="723331" y="395785"/>
                </a:cubicBezTo>
                <a:cubicBezTo>
                  <a:pt x="718782" y="382137"/>
                  <a:pt x="713468" y="368721"/>
                  <a:pt x="709683" y="354842"/>
                </a:cubicBezTo>
                <a:cubicBezTo>
                  <a:pt x="699812" y="318650"/>
                  <a:pt x="682388" y="245660"/>
                  <a:pt x="682388" y="245660"/>
                </a:cubicBezTo>
                <a:cubicBezTo>
                  <a:pt x="703013" y="163157"/>
                  <a:pt x="690104" y="208862"/>
                  <a:pt x="723331" y="109182"/>
                </a:cubicBezTo>
                <a:cubicBezTo>
                  <a:pt x="727880" y="95534"/>
                  <a:pt x="726807" y="78411"/>
                  <a:pt x="736979" y="68239"/>
                </a:cubicBezTo>
                <a:cubicBezTo>
                  <a:pt x="750627" y="54591"/>
                  <a:pt x="761050" y="36669"/>
                  <a:pt x="777922" y="27296"/>
                </a:cubicBezTo>
                <a:cubicBezTo>
                  <a:pt x="803073" y="13323"/>
                  <a:pt x="859809" y="0"/>
                  <a:pt x="859809" y="0"/>
                </a:cubicBezTo>
                <a:cubicBezTo>
                  <a:pt x="875868" y="1235"/>
                  <a:pt x="1036627" y="3642"/>
                  <a:pt x="1091820" y="27296"/>
                </a:cubicBezTo>
                <a:cubicBezTo>
                  <a:pt x="1106896" y="33757"/>
                  <a:pt x="1119116" y="45493"/>
                  <a:pt x="1132764" y="54591"/>
                </a:cubicBezTo>
                <a:cubicBezTo>
                  <a:pt x="1200532" y="156244"/>
                  <a:pt x="1113434" y="31395"/>
                  <a:pt x="1201003" y="136478"/>
                </a:cubicBezTo>
                <a:cubicBezTo>
                  <a:pt x="1257868" y="204716"/>
                  <a:pt x="1194178" y="154675"/>
                  <a:pt x="1269241" y="204716"/>
                </a:cubicBezTo>
                <a:cubicBezTo>
                  <a:pt x="1278007" y="239781"/>
                  <a:pt x="1292205" y="292893"/>
                  <a:pt x="1296537" y="327546"/>
                </a:cubicBezTo>
                <a:cubicBezTo>
                  <a:pt x="1302770" y="377406"/>
                  <a:pt x="1303544" y="427864"/>
                  <a:pt x="1310185" y="477672"/>
                </a:cubicBezTo>
                <a:cubicBezTo>
                  <a:pt x="1313994" y="506239"/>
                  <a:pt x="1328122" y="545132"/>
                  <a:pt x="1337480" y="573206"/>
                </a:cubicBezTo>
                <a:cubicBezTo>
                  <a:pt x="1326511" y="671926"/>
                  <a:pt x="1308804" y="759443"/>
                  <a:pt x="1337480" y="859809"/>
                </a:cubicBezTo>
                <a:cubicBezTo>
                  <a:pt x="1341986" y="875580"/>
                  <a:pt x="1363434" y="880442"/>
                  <a:pt x="1378423" y="887104"/>
                </a:cubicBezTo>
                <a:cubicBezTo>
                  <a:pt x="1421145" y="906091"/>
                  <a:pt x="1469530" y="916705"/>
                  <a:pt x="1514901" y="928048"/>
                </a:cubicBezTo>
                <a:cubicBezTo>
                  <a:pt x="1545099" y="925891"/>
                  <a:pt x="1684872" y="931772"/>
                  <a:pt x="1746913" y="900752"/>
                </a:cubicBezTo>
                <a:cubicBezTo>
                  <a:pt x="1761584" y="893417"/>
                  <a:pt x="1774208" y="882555"/>
                  <a:pt x="1787856" y="873457"/>
                </a:cubicBezTo>
                <a:cubicBezTo>
                  <a:pt x="1796955" y="859809"/>
                  <a:pt x="1802808" y="843314"/>
                  <a:pt x="1815152" y="832513"/>
                </a:cubicBezTo>
                <a:cubicBezTo>
                  <a:pt x="1889207" y="767715"/>
                  <a:pt x="1890707" y="778977"/>
                  <a:pt x="1978925" y="764275"/>
                </a:cubicBezTo>
                <a:cubicBezTo>
                  <a:pt x="2010770" y="768824"/>
                  <a:pt x="2042488" y="774370"/>
                  <a:pt x="2074459" y="777922"/>
                </a:cubicBezTo>
                <a:cubicBezTo>
                  <a:pt x="2124400" y="783471"/>
                  <a:pt x="2174681" y="785699"/>
                  <a:pt x="2224585" y="791570"/>
                </a:cubicBezTo>
                <a:cubicBezTo>
                  <a:pt x="2270167" y="796933"/>
                  <a:pt x="2316775" y="806213"/>
                  <a:pt x="2361062" y="818866"/>
                </a:cubicBezTo>
                <a:cubicBezTo>
                  <a:pt x="2374895" y="822818"/>
                  <a:pt x="2388358" y="827964"/>
                  <a:pt x="2402006" y="832513"/>
                </a:cubicBezTo>
                <a:cubicBezTo>
                  <a:pt x="2466889" y="875769"/>
                  <a:pt x="2437761" y="844248"/>
                  <a:pt x="2470244" y="941696"/>
                </a:cubicBezTo>
                <a:lnTo>
                  <a:pt x="2483892" y="982639"/>
                </a:lnTo>
                <a:cubicBezTo>
                  <a:pt x="2479343" y="1000836"/>
                  <a:pt x="2470244" y="1018473"/>
                  <a:pt x="2470244" y="1037230"/>
                </a:cubicBezTo>
                <a:cubicBezTo>
                  <a:pt x="2470244" y="1056759"/>
                  <a:pt x="2489791" y="1172589"/>
                  <a:pt x="2497540" y="1201003"/>
                </a:cubicBezTo>
                <a:cubicBezTo>
                  <a:pt x="2505110" y="1228761"/>
                  <a:pt x="2520105" y="1254509"/>
                  <a:pt x="2524835" y="1282890"/>
                </a:cubicBezTo>
                <a:cubicBezTo>
                  <a:pt x="2540848" y="1378966"/>
                  <a:pt x="2529732" y="1338524"/>
                  <a:pt x="2552131" y="1405719"/>
                </a:cubicBezTo>
                <a:cubicBezTo>
                  <a:pt x="2556680" y="1437564"/>
                  <a:pt x="2565779" y="1469086"/>
                  <a:pt x="2565779" y="1501254"/>
                </a:cubicBezTo>
                <a:cubicBezTo>
                  <a:pt x="2565779" y="1722983"/>
                  <a:pt x="2535066" y="1526815"/>
                  <a:pt x="2565779" y="1665027"/>
                </a:cubicBezTo>
                <a:cubicBezTo>
                  <a:pt x="2570811" y="1687671"/>
                  <a:pt x="2573323" y="1710887"/>
                  <a:pt x="2579426" y="1733266"/>
                </a:cubicBezTo>
                <a:cubicBezTo>
                  <a:pt x="2586996" y="1761024"/>
                  <a:pt x="2606722" y="1815152"/>
                  <a:pt x="2606722" y="1815152"/>
                </a:cubicBezTo>
                <a:cubicBezTo>
                  <a:pt x="2602173" y="1828800"/>
                  <a:pt x="2594663" y="1841798"/>
                  <a:pt x="2593074" y="1856096"/>
                </a:cubicBezTo>
                <a:cubicBezTo>
                  <a:pt x="2566058" y="2099235"/>
                  <a:pt x="2584771" y="2237187"/>
                  <a:pt x="2593074" y="2511188"/>
                </a:cubicBezTo>
                <a:cubicBezTo>
                  <a:pt x="2588525" y="2670412"/>
                  <a:pt x="2579426" y="2829571"/>
                  <a:pt x="2579426" y="2988860"/>
                </a:cubicBezTo>
                <a:cubicBezTo>
                  <a:pt x="2579426" y="3012056"/>
                  <a:pt x="2593074" y="3033902"/>
                  <a:pt x="2593074" y="3057098"/>
                </a:cubicBezTo>
                <a:cubicBezTo>
                  <a:pt x="2593074" y="3130028"/>
                  <a:pt x="2586340" y="3202861"/>
                  <a:pt x="2579426" y="3275463"/>
                </a:cubicBezTo>
                <a:cubicBezTo>
                  <a:pt x="2577227" y="3298555"/>
                  <a:pt x="2570811" y="3321057"/>
                  <a:pt x="2565779" y="3343701"/>
                </a:cubicBezTo>
                <a:cubicBezTo>
                  <a:pt x="2549421" y="3417316"/>
                  <a:pt x="2552204" y="3384205"/>
                  <a:pt x="2538483" y="3466531"/>
                </a:cubicBezTo>
                <a:cubicBezTo>
                  <a:pt x="2533194" y="3498262"/>
                  <a:pt x="2534078" y="3531254"/>
                  <a:pt x="2524835" y="3562066"/>
                </a:cubicBezTo>
                <a:cubicBezTo>
                  <a:pt x="2513462" y="3599977"/>
                  <a:pt x="2486167" y="3610591"/>
                  <a:pt x="2456597" y="3630304"/>
                </a:cubicBezTo>
                <a:cubicBezTo>
                  <a:pt x="2452048" y="3643952"/>
                  <a:pt x="2453122" y="3661075"/>
                  <a:pt x="2442949" y="3671248"/>
                </a:cubicBezTo>
                <a:cubicBezTo>
                  <a:pt x="2436469" y="3677728"/>
                  <a:pt x="2347827" y="3698487"/>
                  <a:pt x="2347415" y="3698543"/>
                </a:cubicBezTo>
                <a:cubicBezTo>
                  <a:pt x="2077811" y="3735307"/>
                  <a:pt x="2049468" y="3727850"/>
                  <a:pt x="1746913" y="3739487"/>
                </a:cubicBezTo>
                <a:cubicBezTo>
                  <a:pt x="1608054" y="3731772"/>
                  <a:pt x="1508457" y="3730768"/>
                  <a:pt x="1378423" y="3712191"/>
                </a:cubicBezTo>
                <a:cubicBezTo>
                  <a:pt x="1355460" y="3708910"/>
                  <a:pt x="1332931" y="3703092"/>
                  <a:pt x="1310185" y="3698543"/>
                </a:cubicBezTo>
                <a:cubicBezTo>
                  <a:pt x="1296537" y="3703092"/>
                  <a:pt x="1282108" y="3705757"/>
                  <a:pt x="1269241" y="3712191"/>
                </a:cubicBezTo>
                <a:cubicBezTo>
                  <a:pt x="1225992" y="3733816"/>
                  <a:pt x="1235384" y="3746273"/>
                  <a:pt x="1187355" y="3753134"/>
                </a:cubicBezTo>
                <a:cubicBezTo>
                  <a:pt x="1137612" y="3760240"/>
                  <a:pt x="1087271" y="3762233"/>
                  <a:pt x="1037229" y="3766782"/>
                </a:cubicBezTo>
                <a:cubicBezTo>
                  <a:pt x="1009934" y="3775881"/>
                  <a:pt x="984059" y="3795873"/>
                  <a:pt x="955343" y="3794078"/>
                </a:cubicBezTo>
                <a:cubicBezTo>
                  <a:pt x="691348" y="3777578"/>
                  <a:pt x="809547" y="3787687"/>
                  <a:pt x="600501" y="3766782"/>
                </a:cubicBezTo>
                <a:cubicBezTo>
                  <a:pt x="573206" y="3771331"/>
                  <a:pt x="546044" y="3776773"/>
                  <a:pt x="518615" y="3780430"/>
                </a:cubicBezTo>
                <a:cubicBezTo>
                  <a:pt x="412489" y="3794580"/>
                  <a:pt x="352246" y="3794078"/>
                  <a:pt x="409432" y="3794078"/>
                </a:cubicBezTo>
              </a:path>
            </a:pathLst>
          </a:custGeom>
          <a:gradFill>
            <a:gsLst>
              <a:gs pos="0">
                <a:srgbClr val="E7FFD1"/>
              </a:gs>
              <a:gs pos="100000">
                <a:srgbClr val="F1DCD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a:extLst>
              <a:ext uri="{FF2B5EF4-FFF2-40B4-BE49-F238E27FC236}">
                <a16:creationId xmlns:a16="http://schemas.microsoft.com/office/drawing/2014/main" id="{F8015BB3-2F57-9640-8C60-A64DC57F63DC}"/>
              </a:ext>
            </a:extLst>
          </p:cNvPr>
          <p:cNvSpPr/>
          <p:nvPr/>
        </p:nvSpPr>
        <p:spPr>
          <a:xfrm>
            <a:off x="946372" y="3128662"/>
            <a:ext cx="939978" cy="1449732"/>
          </a:xfrm>
          <a:custGeom>
            <a:avLst/>
            <a:gdLst>
              <a:gd name="connsiteX0" fmla="*/ 159860 w 939978"/>
              <a:gd name="connsiteY0" fmla="*/ 490572 h 1449732"/>
              <a:gd name="connsiteX1" fmla="*/ 153466 w 939978"/>
              <a:gd name="connsiteY1" fmla="*/ 528938 h 1449732"/>
              <a:gd name="connsiteX2" fmla="*/ 127888 w 939978"/>
              <a:gd name="connsiteY2" fmla="*/ 631248 h 1449732"/>
              <a:gd name="connsiteX3" fmla="*/ 121494 w 939978"/>
              <a:gd name="connsiteY3" fmla="*/ 676009 h 1449732"/>
              <a:gd name="connsiteX4" fmla="*/ 95916 w 939978"/>
              <a:gd name="connsiteY4" fmla="*/ 829475 h 1449732"/>
              <a:gd name="connsiteX5" fmla="*/ 89522 w 939978"/>
              <a:gd name="connsiteY5" fmla="*/ 867841 h 1449732"/>
              <a:gd name="connsiteX6" fmla="*/ 83127 w 939978"/>
              <a:gd name="connsiteY6" fmla="*/ 925391 h 1449732"/>
              <a:gd name="connsiteX7" fmla="*/ 76733 w 939978"/>
              <a:gd name="connsiteY7" fmla="*/ 944574 h 1449732"/>
              <a:gd name="connsiteX8" fmla="*/ 63944 w 939978"/>
              <a:gd name="connsiteY8" fmla="*/ 989335 h 1449732"/>
              <a:gd name="connsiteX9" fmla="*/ 51155 w 939978"/>
              <a:gd name="connsiteY9" fmla="*/ 1008518 h 1449732"/>
              <a:gd name="connsiteX10" fmla="*/ 44761 w 939978"/>
              <a:gd name="connsiteY10" fmla="*/ 1034096 h 1449732"/>
              <a:gd name="connsiteX11" fmla="*/ 19183 w 939978"/>
              <a:gd name="connsiteY11" fmla="*/ 1072462 h 1449732"/>
              <a:gd name="connsiteX12" fmla="*/ 0 w 939978"/>
              <a:gd name="connsiteY12" fmla="*/ 1245111 h 1449732"/>
              <a:gd name="connsiteX13" fmla="*/ 12789 w 939978"/>
              <a:gd name="connsiteY13" fmla="*/ 1302661 h 1449732"/>
              <a:gd name="connsiteX14" fmla="*/ 31972 w 939978"/>
              <a:gd name="connsiteY14" fmla="*/ 1321844 h 1449732"/>
              <a:gd name="connsiteX15" fmla="*/ 89522 w 939978"/>
              <a:gd name="connsiteY15" fmla="*/ 1347422 h 1449732"/>
              <a:gd name="connsiteX16" fmla="*/ 147071 w 939978"/>
              <a:gd name="connsiteY16" fmla="*/ 1366605 h 1449732"/>
              <a:gd name="connsiteX17" fmla="*/ 185438 w 939978"/>
              <a:gd name="connsiteY17" fmla="*/ 1379394 h 1449732"/>
              <a:gd name="connsiteX18" fmla="*/ 204621 w 939978"/>
              <a:gd name="connsiteY18" fmla="*/ 1385788 h 1449732"/>
              <a:gd name="connsiteX19" fmla="*/ 255776 w 939978"/>
              <a:gd name="connsiteY19" fmla="*/ 1398577 h 1449732"/>
              <a:gd name="connsiteX20" fmla="*/ 274959 w 939978"/>
              <a:gd name="connsiteY20" fmla="*/ 1404972 h 1449732"/>
              <a:gd name="connsiteX21" fmla="*/ 294143 w 939978"/>
              <a:gd name="connsiteY21" fmla="*/ 1417760 h 1449732"/>
              <a:gd name="connsiteX22" fmla="*/ 345298 w 939978"/>
              <a:gd name="connsiteY22" fmla="*/ 1430549 h 1449732"/>
              <a:gd name="connsiteX23" fmla="*/ 364481 w 939978"/>
              <a:gd name="connsiteY23" fmla="*/ 1436944 h 1449732"/>
              <a:gd name="connsiteX24" fmla="*/ 460397 w 939978"/>
              <a:gd name="connsiteY24" fmla="*/ 1449732 h 1449732"/>
              <a:gd name="connsiteX25" fmla="*/ 485975 w 939978"/>
              <a:gd name="connsiteY25" fmla="*/ 1443338 h 1449732"/>
              <a:gd name="connsiteX26" fmla="*/ 524341 w 939978"/>
              <a:gd name="connsiteY26" fmla="*/ 1436944 h 1449732"/>
              <a:gd name="connsiteX27" fmla="*/ 543525 w 939978"/>
              <a:gd name="connsiteY27" fmla="*/ 1424155 h 1449732"/>
              <a:gd name="connsiteX28" fmla="*/ 556313 w 939978"/>
              <a:gd name="connsiteY28" fmla="*/ 1404972 h 1449732"/>
              <a:gd name="connsiteX29" fmla="*/ 569102 w 939978"/>
              <a:gd name="connsiteY29" fmla="*/ 1366605 h 1449732"/>
              <a:gd name="connsiteX30" fmla="*/ 575497 w 939978"/>
              <a:gd name="connsiteY30" fmla="*/ 1347422 h 1449732"/>
              <a:gd name="connsiteX31" fmla="*/ 588285 w 939978"/>
              <a:gd name="connsiteY31" fmla="*/ 1309055 h 1449732"/>
              <a:gd name="connsiteX32" fmla="*/ 601074 w 939978"/>
              <a:gd name="connsiteY32" fmla="*/ 1264295 h 1449732"/>
              <a:gd name="connsiteX33" fmla="*/ 607469 w 939978"/>
              <a:gd name="connsiteY33" fmla="*/ 1225928 h 1449732"/>
              <a:gd name="connsiteX34" fmla="*/ 613863 w 939978"/>
              <a:gd name="connsiteY34" fmla="*/ 1206745 h 1449732"/>
              <a:gd name="connsiteX35" fmla="*/ 626652 w 939978"/>
              <a:gd name="connsiteY35" fmla="*/ 1155590 h 1449732"/>
              <a:gd name="connsiteX36" fmla="*/ 639441 w 939978"/>
              <a:gd name="connsiteY36" fmla="*/ 1098040 h 1449732"/>
              <a:gd name="connsiteX37" fmla="*/ 652229 w 939978"/>
              <a:gd name="connsiteY37" fmla="*/ 1078857 h 1449732"/>
              <a:gd name="connsiteX38" fmla="*/ 671413 w 939978"/>
              <a:gd name="connsiteY38" fmla="*/ 1014913 h 1449732"/>
              <a:gd name="connsiteX39" fmla="*/ 677807 w 939978"/>
              <a:gd name="connsiteY39" fmla="*/ 995730 h 1449732"/>
              <a:gd name="connsiteX40" fmla="*/ 690596 w 939978"/>
              <a:gd name="connsiteY40" fmla="*/ 944574 h 1449732"/>
              <a:gd name="connsiteX41" fmla="*/ 696990 w 939978"/>
              <a:gd name="connsiteY41" fmla="*/ 918997 h 1449732"/>
              <a:gd name="connsiteX42" fmla="*/ 735357 w 939978"/>
              <a:gd name="connsiteY42" fmla="*/ 855053 h 1449732"/>
              <a:gd name="connsiteX43" fmla="*/ 754540 w 939978"/>
              <a:gd name="connsiteY43" fmla="*/ 835869 h 1449732"/>
              <a:gd name="connsiteX44" fmla="*/ 773723 w 939978"/>
              <a:gd name="connsiteY44" fmla="*/ 791109 h 1449732"/>
              <a:gd name="connsiteX45" fmla="*/ 780118 w 939978"/>
              <a:gd name="connsiteY45" fmla="*/ 765531 h 1449732"/>
              <a:gd name="connsiteX46" fmla="*/ 792906 w 939978"/>
              <a:gd name="connsiteY46" fmla="*/ 727165 h 1449732"/>
              <a:gd name="connsiteX47" fmla="*/ 799301 w 939978"/>
              <a:gd name="connsiteY47" fmla="*/ 701587 h 1449732"/>
              <a:gd name="connsiteX48" fmla="*/ 812090 w 939978"/>
              <a:gd name="connsiteY48" fmla="*/ 663221 h 1449732"/>
              <a:gd name="connsiteX49" fmla="*/ 818484 w 939978"/>
              <a:gd name="connsiteY49" fmla="*/ 644037 h 1449732"/>
              <a:gd name="connsiteX50" fmla="*/ 824878 w 939978"/>
              <a:gd name="connsiteY50" fmla="*/ 586488 h 1449732"/>
              <a:gd name="connsiteX51" fmla="*/ 831273 w 939978"/>
              <a:gd name="connsiteY51" fmla="*/ 567304 h 1449732"/>
              <a:gd name="connsiteX52" fmla="*/ 850456 w 939978"/>
              <a:gd name="connsiteY52" fmla="*/ 560910 h 1449732"/>
              <a:gd name="connsiteX53" fmla="*/ 888822 w 939978"/>
              <a:gd name="connsiteY53" fmla="*/ 528938 h 1449732"/>
              <a:gd name="connsiteX54" fmla="*/ 920794 w 939978"/>
              <a:gd name="connsiteY54" fmla="*/ 490572 h 1449732"/>
              <a:gd name="connsiteX55" fmla="*/ 933583 w 939978"/>
              <a:gd name="connsiteY55" fmla="*/ 394655 h 1449732"/>
              <a:gd name="connsiteX56" fmla="*/ 939978 w 939978"/>
              <a:gd name="connsiteY56" fmla="*/ 337106 h 1449732"/>
              <a:gd name="connsiteX57" fmla="*/ 933583 w 939978"/>
              <a:gd name="connsiteY57" fmla="*/ 266767 h 1449732"/>
              <a:gd name="connsiteX58" fmla="*/ 882428 w 939978"/>
              <a:gd name="connsiteY58" fmla="*/ 222007 h 1449732"/>
              <a:gd name="connsiteX59" fmla="*/ 863245 w 939978"/>
              <a:gd name="connsiteY59" fmla="*/ 202823 h 1449732"/>
              <a:gd name="connsiteX60" fmla="*/ 856850 w 939978"/>
              <a:gd name="connsiteY60" fmla="*/ 183640 h 1449732"/>
              <a:gd name="connsiteX61" fmla="*/ 850456 w 939978"/>
              <a:gd name="connsiteY61" fmla="*/ 132485 h 1449732"/>
              <a:gd name="connsiteX62" fmla="*/ 792906 w 939978"/>
              <a:gd name="connsiteY62" fmla="*/ 100513 h 1449732"/>
              <a:gd name="connsiteX63" fmla="*/ 786512 w 939978"/>
              <a:gd name="connsiteY63" fmla="*/ 81330 h 1449732"/>
              <a:gd name="connsiteX64" fmla="*/ 767329 w 939978"/>
              <a:gd name="connsiteY64" fmla="*/ 74935 h 1449732"/>
              <a:gd name="connsiteX65" fmla="*/ 716173 w 939978"/>
              <a:gd name="connsiteY65" fmla="*/ 55752 h 1449732"/>
              <a:gd name="connsiteX66" fmla="*/ 626652 w 939978"/>
              <a:gd name="connsiteY66" fmla="*/ 42963 h 1449732"/>
              <a:gd name="connsiteX67" fmla="*/ 588285 w 939978"/>
              <a:gd name="connsiteY67" fmla="*/ 36569 h 1449732"/>
              <a:gd name="connsiteX68" fmla="*/ 517947 w 939978"/>
              <a:gd name="connsiteY68" fmla="*/ 17386 h 1449732"/>
              <a:gd name="connsiteX69" fmla="*/ 492369 w 939978"/>
              <a:gd name="connsiteY69" fmla="*/ 10991 h 1449732"/>
              <a:gd name="connsiteX70" fmla="*/ 441214 w 939978"/>
              <a:gd name="connsiteY70" fmla="*/ 4597 h 1449732"/>
              <a:gd name="connsiteX71" fmla="*/ 313326 w 939978"/>
              <a:gd name="connsiteY71" fmla="*/ 30174 h 1449732"/>
              <a:gd name="connsiteX72" fmla="*/ 306931 w 939978"/>
              <a:gd name="connsiteY72" fmla="*/ 49358 h 1449732"/>
              <a:gd name="connsiteX73" fmla="*/ 313326 w 939978"/>
              <a:gd name="connsiteY73" fmla="*/ 68541 h 1449732"/>
              <a:gd name="connsiteX74" fmla="*/ 242987 w 939978"/>
              <a:gd name="connsiteY74" fmla="*/ 62146 h 1449732"/>
              <a:gd name="connsiteX75" fmla="*/ 166255 w 939978"/>
              <a:gd name="connsiteY75" fmla="*/ 68541 h 1449732"/>
              <a:gd name="connsiteX76" fmla="*/ 172649 w 939978"/>
              <a:gd name="connsiteY76" fmla="*/ 145274 h 1449732"/>
              <a:gd name="connsiteX77" fmla="*/ 172649 w 939978"/>
              <a:gd name="connsiteY77" fmla="*/ 285951 h 1449732"/>
              <a:gd name="connsiteX78" fmla="*/ 159860 w 939978"/>
              <a:gd name="connsiteY78" fmla="*/ 401050 h 1449732"/>
              <a:gd name="connsiteX79" fmla="*/ 147071 w 939978"/>
              <a:gd name="connsiteY79" fmla="*/ 439416 h 1449732"/>
              <a:gd name="connsiteX80" fmla="*/ 134283 w 939978"/>
              <a:gd name="connsiteY80" fmla="*/ 458600 h 1449732"/>
              <a:gd name="connsiteX81" fmla="*/ 140677 w 939978"/>
              <a:gd name="connsiteY81" fmla="*/ 490572 h 1449732"/>
              <a:gd name="connsiteX82" fmla="*/ 159860 w 939978"/>
              <a:gd name="connsiteY82" fmla="*/ 490572 h 1449732"/>
              <a:gd name="connsiteX0" fmla="*/ 159860 w 939978"/>
              <a:gd name="connsiteY0" fmla="*/ 490572 h 1449732"/>
              <a:gd name="connsiteX1" fmla="*/ 153466 w 939978"/>
              <a:gd name="connsiteY1" fmla="*/ 528938 h 1449732"/>
              <a:gd name="connsiteX2" fmla="*/ 127888 w 939978"/>
              <a:gd name="connsiteY2" fmla="*/ 631248 h 1449732"/>
              <a:gd name="connsiteX3" fmla="*/ 121494 w 939978"/>
              <a:gd name="connsiteY3" fmla="*/ 676009 h 1449732"/>
              <a:gd name="connsiteX4" fmla="*/ 95916 w 939978"/>
              <a:gd name="connsiteY4" fmla="*/ 829475 h 1449732"/>
              <a:gd name="connsiteX5" fmla="*/ 89522 w 939978"/>
              <a:gd name="connsiteY5" fmla="*/ 867841 h 1449732"/>
              <a:gd name="connsiteX6" fmla="*/ 83127 w 939978"/>
              <a:gd name="connsiteY6" fmla="*/ 925391 h 1449732"/>
              <a:gd name="connsiteX7" fmla="*/ 76733 w 939978"/>
              <a:gd name="connsiteY7" fmla="*/ 944574 h 1449732"/>
              <a:gd name="connsiteX8" fmla="*/ 63944 w 939978"/>
              <a:gd name="connsiteY8" fmla="*/ 989335 h 1449732"/>
              <a:gd name="connsiteX9" fmla="*/ 51155 w 939978"/>
              <a:gd name="connsiteY9" fmla="*/ 1008518 h 1449732"/>
              <a:gd name="connsiteX10" fmla="*/ 44761 w 939978"/>
              <a:gd name="connsiteY10" fmla="*/ 1034096 h 1449732"/>
              <a:gd name="connsiteX11" fmla="*/ 19183 w 939978"/>
              <a:gd name="connsiteY11" fmla="*/ 1072462 h 1449732"/>
              <a:gd name="connsiteX12" fmla="*/ 0 w 939978"/>
              <a:gd name="connsiteY12" fmla="*/ 1245111 h 1449732"/>
              <a:gd name="connsiteX13" fmla="*/ 12789 w 939978"/>
              <a:gd name="connsiteY13" fmla="*/ 1302661 h 1449732"/>
              <a:gd name="connsiteX14" fmla="*/ 31972 w 939978"/>
              <a:gd name="connsiteY14" fmla="*/ 1321844 h 1449732"/>
              <a:gd name="connsiteX15" fmla="*/ 89522 w 939978"/>
              <a:gd name="connsiteY15" fmla="*/ 1347422 h 1449732"/>
              <a:gd name="connsiteX16" fmla="*/ 147071 w 939978"/>
              <a:gd name="connsiteY16" fmla="*/ 1366605 h 1449732"/>
              <a:gd name="connsiteX17" fmla="*/ 185438 w 939978"/>
              <a:gd name="connsiteY17" fmla="*/ 1379394 h 1449732"/>
              <a:gd name="connsiteX18" fmla="*/ 204621 w 939978"/>
              <a:gd name="connsiteY18" fmla="*/ 1385788 h 1449732"/>
              <a:gd name="connsiteX19" fmla="*/ 255776 w 939978"/>
              <a:gd name="connsiteY19" fmla="*/ 1398577 h 1449732"/>
              <a:gd name="connsiteX20" fmla="*/ 274959 w 939978"/>
              <a:gd name="connsiteY20" fmla="*/ 1404972 h 1449732"/>
              <a:gd name="connsiteX21" fmla="*/ 294143 w 939978"/>
              <a:gd name="connsiteY21" fmla="*/ 1417760 h 1449732"/>
              <a:gd name="connsiteX22" fmla="*/ 345298 w 939978"/>
              <a:gd name="connsiteY22" fmla="*/ 1430549 h 1449732"/>
              <a:gd name="connsiteX23" fmla="*/ 364481 w 939978"/>
              <a:gd name="connsiteY23" fmla="*/ 1436944 h 1449732"/>
              <a:gd name="connsiteX24" fmla="*/ 460397 w 939978"/>
              <a:gd name="connsiteY24" fmla="*/ 1449732 h 1449732"/>
              <a:gd name="connsiteX25" fmla="*/ 485975 w 939978"/>
              <a:gd name="connsiteY25" fmla="*/ 1443338 h 1449732"/>
              <a:gd name="connsiteX26" fmla="*/ 524341 w 939978"/>
              <a:gd name="connsiteY26" fmla="*/ 1436944 h 1449732"/>
              <a:gd name="connsiteX27" fmla="*/ 543525 w 939978"/>
              <a:gd name="connsiteY27" fmla="*/ 1424155 h 1449732"/>
              <a:gd name="connsiteX28" fmla="*/ 556313 w 939978"/>
              <a:gd name="connsiteY28" fmla="*/ 1404972 h 1449732"/>
              <a:gd name="connsiteX29" fmla="*/ 569102 w 939978"/>
              <a:gd name="connsiteY29" fmla="*/ 1366605 h 1449732"/>
              <a:gd name="connsiteX30" fmla="*/ 575497 w 939978"/>
              <a:gd name="connsiteY30" fmla="*/ 1347422 h 1449732"/>
              <a:gd name="connsiteX31" fmla="*/ 588285 w 939978"/>
              <a:gd name="connsiteY31" fmla="*/ 1309055 h 1449732"/>
              <a:gd name="connsiteX32" fmla="*/ 601074 w 939978"/>
              <a:gd name="connsiteY32" fmla="*/ 1264295 h 1449732"/>
              <a:gd name="connsiteX33" fmla="*/ 607469 w 939978"/>
              <a:gd name="connsiteY33" fmla="*/ 1225928 h 1449732"/>
              <a:gd name="connsiteX34" fmla="*/ 613863 w 939978"/>
              <a:gd name="connsiteY34" fmla="*/ 1206745 h 1449732"/>
              <a:gd name="connsiteX35" fmla="*/ 626652 w 939978"/>
              <a:gd name="connsiteY35" fmla="*/ 1155590 h 1449732"/>
              <a:gd name="connsiteX36" fmla="*/ 639441 w 939978"/>
              <a:gd name="connsiteY36" fmla="*/ 1098040 h 1449732"/>
              <a:gd name="connsiteX37" fmla="*/ 652229 w 939978"/>
              <a:gd name="connsiteY37" fmla="*/ 1078857 h 1449732"/>
              <a:gd name="connsiteX38" fmla="*/ 671413 w 939978"/>
              <a:gd name="connsiteY38" fmla="*/ 1014913 h 1449732"/>
              <a:gd name="connsiteX39" fmla="*/ 677807 w 939978"/>
              <a:gd name="connsiteY39" fmla="*/ 995730 h 1449732"/>
              <a:gd name="connsiteX40" fmla="*/ 690596 w 939978"/>
              <a:gd name="connsiteY40" fmla="*/ 944574 h 1449732"/>
              <a:gd name="connsiteX41" fmla="*/ 696990 w 939978"/>
              <a:gd name="connsiteY41" fmla="*/ 918997 h 1449732"/>
              <a:gd name="connsiteX42" fmla="*/ 735357 w 939978"/>
              <a:gd name="connsiteY42" fmla="*/ 855053 h 1449732"/>
              <a:gd name="connsiteX43" fmla="*/ 754540 w 939978"/>
              <a:gd name="connsiteY43" fmla="*/ 835869 h 1449732"/>
              <a:gd name="connsiteX44" fmla="*/ 773723 w 939978"/>
              <a:gd name="connsiteY44" fmla="*/ 791109 h 1449732"/>
              <a:gd name="connsiteX45" fmla="*/ 780118 w 939978"/>
              <a:gd name="connsiteY45" fmla="*/ 765531 h 1449732"/>
              <a:gd name="connsiteX46" fmla="*/ 792906 w 939978"/>
              <a:gd name="connsiteY46" fmla="*/ 727165 h 1449732"/>
              <a:gd name="connsiteX47" fmla="*/ 799301 w 939978"/>
              <a:gd name="connsiteY47" fmla="*/ 701587 h 1449732"/>
              <a:gd name="connsiteX48" fmla="*/ 812090 w 939978"/>
              <a:gd name="connsiteY48" fmla="*/ 663221 h 1449732"/>
              <a:gd name="connsiteX49" fmla="*/ 818484 w 939978"/>
              <a:gd name="connsiteY49" fmla="*/ 644037 h 1449732"/>
              <a:gd name="connsiteX50" fmla="*/ 824878 w 939978"/>
              <a:gd name="connsiteY50" fmla="*/ 586488 h 1449732"/>
              <a:gd name="connsiteX51" fmla="*/ 831273 w 939978"/>
              <a:gd name="connsiteY51" fmla="*/ 567304 h 1449732"/>
              <a:gd name="connsiteX52" fmla="*/ 850456 w 939978"/>
              <a:gd name="connsiteY52" fmla="*/ 560910 h 1449732"/>
              <a:gd name="connsiteX53" fmla="*/ 888822 w 939978"/>
              <a:gd name="connsiteY53" fmla="*/ 528938 h 1449732"/>
              <a:gd name="connsiteX54" fmla="*/ 920794 w 939978"/>
              <a:gd name="connsiteY54" fmla="*/ 490572 h 1449732"/>
              <a:gd name="connsiteX55" fmla="*/ 933583 w 939978"/>
              <a:gd name="connsiteY55" fmla="*/ 394655 h 1449732"/>
              <a:gd name="connsiteX56" fmla="*/ 939978 w 939978"/>
              <a:gd name="connsiteY56" fmla="*/ 337106 h 1449732"/>
              <a:gd name="connsiteX57" fmla="*/ 933583 w 939978"/>
              <a:gd name="connsiteY57" fmla="*/ 266767 h 1449732"/>
              <a:gd name="connsiteX58" fmla="*/ 882428 w 939978"/>
              <a:gd name="connsiteY58" fmla="*/ 222007 h 1449732"/>
              <a:gd name="connsiteX59" fmla="*/ 863245 w 939978"/>
              <a:gd name="connsiteY59" fmla="*/ 202823 h 1449732"/>
              <a:gd name="connsiteX60" fmla="*/ 856850 w 939978"/>
              <a:gd name="connsiteY60" fmla="*/ 183640 h 1449732"/>
              <a:gd name="connsiteX61" fmla="*/ 850456 w 939978"/>
              <a:gd name="connsiteY61" fmla="*/ 132485 h 1449732"/>
              <a:gd name="connsiteX62" fmla="*/ 792906 w 939978"/>
              <a:gd name="connsiteY62" fmla="*/ 100513 h 1449732"/>
              <a:gd name="connsiteX63" fmla="*/ 786512 w 939978"/>
              <a:gd name="connsiteY63" fmla="*/ 81330 h 1449732"/>
              <a:gd name="connsiteX64" fmla="*/ 767329 w 939978"/>
              <a:gd name="connsiteY64" fmla="*/ 74935 h 1449732"/>
              <a:gd name="connsiteX65" fmla="*/ 716173 w 939978"/>
              <a:gd name="connsiteY65" fmla="*/ 55752 h 1449732"/>
              <a:gd name="connsiteX66" fmla="*/ 626652 w 939978"/>
              <a:gd name="connsiteY66" fmla="*/ 42963 h 1449732"/>
              <a:gd name="connsiteX67" fmla="*/ 588285 w 939978"/>
              <a:gd name="connsiteY67" fmla="*/ 36569 h 1449732"/>
              <a:gd name="connsiteX68" fmla="*/ 517947 w 939978"/>
              <a:gd name="connsiteY68" fmla="*/ 17386 h 1449732"/>
              <a:gd name="connsiteX69" fmla="*/ 492369 w 939978"/>
              <a:gd name="connsiteY69" fmla="*/ 10991 h 1449732"/>
              <a:gd name="connsiteX70" fmla="*/ 441214 w 939978"/>
              <a:gd name="connsiteY70" fmla="*/ 4597 h 1449732"/>
              <a:gd name="connsiteX71" fmla="*/ 313326 w 939978"/>
              <a:gd name="connsiteY71" fmla="*/ 30174 h 1449732"/>
              <a:gd name="connsiteX72" fmla="*/ 306931 w 939978"/>
              <a:gd name="connsiteY72" fmla="*/ 49358 h 1449732"/>
              <a:gd name="connsiteX73" fmla="*/ 313326 w 939978"/>
              <a:gd name="connsiteY73" fmla="*/ 68541 h 1449732"/>
              <a:gd name="connsiteX74" fmla="*/ 242987 w 939978"/>
              <a:gd name="connsiteY74" fmla="*/ 62146 h 1449732"/>
              <a:gd name="connsiteX75" fmla="*/ 191833 w 939978"/>
              <a:gd name="connsiteY75" fmla="*/ 106907 h 1449732"/>
              <a:gd name="connsiteX76" fmla="*/ 172649 w 939978"/>
              <a:gd name="connsiteY76" fmla="*/ 145274 h 1449732"/>
              <a:gd name="connsiteX77" fmla="*/ 172649 w 939978"/>
              <a:gd name="connsiteY77" fmla="*/ 285951 h 1449732"/>
              <a:gd name="connsiteX78" fmla="*/ 159860 w 939978"/>
              <a:gd name="connsiteY78" fmla="*/ 401050 h 1449732"/>
              <a:gd name="connsiteX79" fmla="*/ 147071 w 939978"/>
              <a:gd name="connsiteY79" fmla="*/ 439416 h 1449732"/>
              <a:gd name="connsiteX80" fmla="*/ 134283 w 939978"/>
              <a:gd name="connsiteY80" fmla="*/ 458600 h 1449732"/>
              <a:gd name="connsiteX81" fmla="*/ 140677 w 939978"/>
              <a:gd name="connsiteY81" fmla="*/ 490572 h 1449732"/>
              <a:gd name="connsiteX82" fmla="*/ 159860 w 939978"/>
              <a:gd name="connsiteY82" fmla="*/ 490572 h 1449732"/>
              <a:gd name="connsiteX0" fmla="*/ 159860 w 939978"/>
              <a:gd name="connsiteY0" fmla="*/ 490572 h 1449732"/>
              <a:gd name="connsiteX1" fmla="*/ 153466 w 939978"/>
              <a:gd name="connsiteY1" fmla="*/ 528938 h 1449732"/>
              <a:gd name="connsiteX2" fmla="*/ 127888 w 939978"/>
              <a:gd name="connsiteY2" fmla="*/ 631248 h 1449732"/>
              <a:gd name="connsiteX3" fmla="*/ 121494 w 939978"/>
              <a:gd name="connsiteY3" fmla="*/ 676009 h 1449732"/>
              <a:gd name="connsiteX4" fmla="*/ 95916 w 939978"/>
              <a:gd name="connsiteY4" fmla="*/ 829475 h 1449732"/>
              <a:gd name="connsiteX5" fmla="*/ 89522 w 939978"/>
              <a:gd name="connsiteY5" fmla="*/ 867841 h 1449732"/>
              <a:gd name="connsiteX6" fmla="*/ 83127 w 939978"/>
              <a:gd name="connsiteY6" fmla="*/ 925391 h 1449732"/>
              <a:gd name="connsiteX7" fmla="*/ 76733 w 939978"/>
              <a:gd name="connsiteY7" fmla="*/ 944574 h 1449732"/>
              <a:gd name="connsiteX8" fmla="*/ 63944 w 939978"/>
              <a:gd name="connsiteY8" fmla="*/ 989335 h 1449732"/>
              <a:gd name="connsiteX9" fmla="*/ 51155 w 939978"/>
              <a:gd name="connsiteY9" fmla="*/ 1008518 h 1449732"/>
              <a:gd name="connsiteX10" fmla="*/ 44761 w 939978"/>
              <a:gd name="connsiteY10" fmla="*/ 1034096 h 1449732"/>
              <a:gd name="connsiteX11" fmla="*/ 19183 w 939978"/>
              <a:gd name="connsiteY11" fmla="*/ 1072462 h 1449732"/>
              <a:gd name="connsiteX12" fmla="*/ 0 w 939978"/>
              <a:gd name="connsiteY12" fmla="*/ 1245111 h 1449732"/>
              <a:gd name="connsiteX13" fmla="*/ 12789 w 939978"/>
              <a:gd name="connsiteY13" fmla="*/ 1302661 h 1449732"/>
              <a:gd name="connsiteX14" fmla="*/ 31972 w 939978"/>
              <a:gd name="connsiteY14" fmla="*/ 1321844 h 1449732"/>
              <a:gd name="connsiteX15" fmla="*/ 89522 w 939978"/>
              <a:gd name="connsiteY15" fmla="*/ 1347422 h 1449732"/>
              <a:gd name="connsiteX16" fmla="*/ 147071 w 939978"/>
              <a:gd name="connsiteY16" fmla="*/ 1366605 h 1449732"/>
              <a:gd name="connsiteX17" fmla="*/ 185438 w 939978"/>
              <a:gd name="connsiteY17" fmla="*/ 1379394 h 1449732"/>
              <a:gd name="connsiteX18" fmla="*/ 204621 w 939978"/>
              <a:gd name="connsiteY18" fmla="*/ 1385788 h 1449732"/>
              <a:gd name="connsiteX19" fmla="*/ 255776 w 939978"/>
              <a:gd name="connsiteY19" fmla="*/ 1398577 h 1449732"/>
              <a:gd name="connsiteX20" fmla="*/ 274959 w 939978"/>
              <a:gd name="connsiteY20" fmla="*/ 1404972 h 1449732"/>
              <a:gd name="connsiteX21" fmla="*/ 294143 w 939978"/>
              <a:gd name="connsiteY21" fmla="*/ 1417760 h 1449732"/>
              <a:gd name="connsiteX22" fmla="*/ 345298 w 939978"/>
              <a:gd name="connsiteY22" fmla="*/ 1430549 h 1449732"/>
              <a:gd name="connsiteX23" fmla="*/ 364481 w 939978"/>
              <a:gd name="connsiteY23" fmla="*/ 1436944 h 1449732"/>
              <a:gd name="connsiteX24" fmla="*/ 460397 w 939978"/>
              <a:gd name="connsiteY24" fmla="*/ 1449732 h 1449732"/>
              <a:gd name="connsiteX25" fmla="*/ 485975 w 939978"/>
              <a:gd name="connsiteY25" fmla="*/ 1443338 h 1449732"/>
              <a:gd name="connsiteX26" fmla="*/ 524341 w 939978"/>
              <a:gd name="connsiteY26" fmla="*/ 1436944 h 1449732"/>
              <a:gd name="connsiteX27" fmla="*/ 543525 w 939978"/>
              <a:gd name="connsiteY27" fmla="*/ 1424155 h 1449732"/>
              <a:gd name="connsiteX28" fmla="*/ 556313 w 939978"/>
              <a:gd name="connsiteY28" fmla="*/ 1404972 h 1449732"/>
              <a:gd name="connsiteX29" fmla="*/ 569102 w 939978"/>
              <a:gd name="connsiteY29" fmla="*/ 1366605 h 1449732"/>
              <a:gd name="connsiteX30" fmla="*/ 575497 w 939978"/>
              <a:gd name="connsiteY30" fmla="*/ 1347422 h 1449732"/>
              <a:gd name="connsiteX31" fmla="*/ 588285 w 939978"/>
              <a:gd name="connsiteY31" fmla="*/ 1309055 h 1449732"/>
              <a:gd name="connsiteX32" fmla="*/ 601074 w 939978"/>
              <a:gd name="connsiteY32" fmla="*/ 1264295 h 1449732"/>
              <a:gd name="connsiteX33" fmla="*/ 607469 w 939978"/>
              <a:gd name="connsiteY33" fmla="*/ 1225928 h 1449732"/>
              <a:gd name="connsiteX34" fmla="*/ 613863 w 939978"/>
              <a:gd name="connsiteY34" fmla="*/ 1206745 h 1449732"/>
              <a:gd name="connsiteX35" fmla="*/ 626652 w 939978"/>
              <a:gd name="connsiteY35" fmla="*/ 1155590 h 1449732"/>
              <a:gd name="connsiteX36" fmla="*/ 639441 w 939978"/>
              <a:gd name="connsiteY36" fmla="*/ 1098040 h 1449732"/>
              <a:gd name="connsiteX37" fmla="*/ 652229 w 939978"/>
              <a:gd name="connsiteY37" fmla="*/ 1078857 h 1449732"/>
              <a:gd name="connsiteX38" fmla="*/ 671413 w 939978"/>
              <a:gd name="connsiteY38" fmla="*/ 1014913 h 1449732"/>
              <a:gd name="connsiteX39" fmla="*/ 677807 w 939978"/>
              <a:gd name="connsiteY39" fmla="*/ 995730 h 1449732"/>
              <a:gd name="connsiteX40" fmla="*/ 690596 w 939978"/>
              <a:gd name="connsiteY40" fmla="*/ 944574 h 1449732"/>
              <a:gd name="connsiteX41" fmla="*/ 696990 w 939978"/>
              <a:gd name="connsiteY41" fmla="*/ 918997 h 1449732"/>
              <a:gd name="connsiteX42" fmla="*/ 735357 w 939978"/>
              <a:gd name="connsiteY42" fmla="*/ 855053 h 1449732"/>
              <a:gd name="connsiteX43" fmla="*/ 754540 w 939978"/>
              <a:gd name="connsiteY43" fmla="*/ 835869 h 1449732"/>
              <a:gd name="connsiteX44" fmla="*/ 773723 w 939978"/>
              <a:gd name="connsiteY44" fmla="*/ 791109 h 1449732"/>
              <a:gd name="connsiteX45" fmla="*/ 780118 w 939978"/>
              <a:gd name="connsiteY45" fmla="*/ 765531 h 1449732"/>
              <a:gd name="connsiteX46" fmla="*/ 792906 w 939978"/>
              <a:gd name="connsiteY46" fmla="*/ 727165 h 1449732"/>
              <a:gd name="connsiteX47" fmla="*/ 799301 w 939978"/>
              <a:gd name="connsiteY47" fmla="*/ 701587 h 1449732"/>
              <a:gd name="connsiteX48" fmla="*/ 812090 w 939978"/>
              <a:gd name="connsiteY48" fmla="*/ 663221 h 1449732"/>
              <a:gd name="connsiteX49" fmla="*/ 818484 w 939978"/>
              <a:gd name="connsiteY49" fmla="*/ 644037 h 1449732"/>
              <a:gd name="connsiteX50" fmla="*/ 824878 w 939978"/>
              <a:gd name="connsiteY50" fmla="*/ 586488 h 1449732"/>
              <a:gd name="connsiteX51" fmla="*/ 831273 w 939978"/>
              <a:gd name="connsiteY51" fmla="*/ 567304 h 1449732"/>
              <a:gd name="connsiteX52" fmla="*/ 850456 w 939978"/>
              <a:gd name="connsiteY52" fmla="*/ 560910 h 1449732"/>
              <a:gd name="connsiteX53" fmla="*/ 888822 w 939978"/>
              <a:gd name="connsiteY53" fmla="*/ 528938 h 1449732"/>
              <a:gd name="connsiteX54" fmla="*/ 920794 w 939978"/>
              <a:gd name="connsiteY54" fmla="*/ 490572 h 1449732"/>
              <a:gd name="connsiteX55" fmla="*/ 933583 w 939978"/>
              <a:gd name="connsiteY55" fmla="*/ 394655 h 1449732"/>
              <a:gd name="connsiteX56" fmla="*/ 939978 w 939978"/>
              <a:gd name="connsiteY56" fmla="*/ 337106 h 1449732"/>
              <a:gd name="connsiteX57" fmla="*/ 933583 w 939978"/>
              <a:gd name="connsiteY57" fmla="*/ 266767 h 1449732"/>
              <a:gd name="connsiteX58" fmla="*/ 882428 w 939978"/>
              <a:gd name="connsiteY58" fmla="*/ 222007 h 1449732"/>
              <a:gd name="connsiteX59" fmla="*/ 863245 w 939978"/>
              <a:gd name="connsiteY59" fmla="*/ 202823 h 1449732"/>
              <a:gd name="connsiteX60" fmla="*/ 856850 w 939978"/>
              <a:gd name="connsiteY60" fmla="*/ 183640 h 1449732"/>
              <a:gd name="connsiteX61" fmla="*/ 850456 w 939978"/>
              <a:gd name="connsiteY61" fmla="*/ 132485 h 1449732"/>
              <a:gd name="connsiteX62" fmla="*/ 792906 w 939978"/>
              <a:gd name="connsiteY62" fmla="*/ 100513 h 1449732"/>
              <a:gd name="connsiteX63" fmla="*/ 786512 w 939978"/>
              <a:gd name="connsiteY63" fmla="*/ 81330 h 1449732"/>
              <a:gd name="connsiteX64" fmla="*/ 767329 w 939978"/>
              <a:gd name="connsiteY64" fmla="*/ 74935 h 1449732"/>
              <a:gd name="connsiteX65" fmla="*/ 716173 w 939978"/>
              <a:gd name="connsiteY65" fmla="*/ 55752 h 1449732"/>
              <a:gd name="connsiteX66" fmla="*/ 626652 w 939978"/>
              <a:gd name="connsiteY66" fmla="*/ 42963 h 1449732"/>
              <a:gd name="connsiteX67" fmla="*/ 588285 w 939978"/>
              <a:gd name="connsiteY67" fmla="*/ 36569 h 1449732"/>
              <a:gd name="connsiteX68" fmla="*/ 517947 w 939978"/>
              <a:gd name="connsiteY68" fmla="*/ 17386 h 1449732"/>
              <a:gd name="connsiteX69" fmla="*/ 492369 w 939978"/>
              <a:gd name="connsiteY69" fmla="*/ 10991 h 1449732"/>
              <a:gd name="connsiteX70" fmla="*/ 441214 w 939978"/>
              <a:gd name="connsiteY70" fmla="*/ 4597 h 1449732"/>
              <a:gd name="connsiteX71" fmla="*/ 313326 w 939978"/>
              <a:gd name="connsiteY71" fmla="*/ 30174 h 1449732"/>
              <a:gd name="connsiteX72" fmla="*/ 306931 w 939978"/>
              <a:gd name="connsiteY72" fmla="*/ 49358 h 1449732"/>
              <a:gd name="connsiteX73" fmla="*/ 313326 w 939978"/>
              <a:gd name="connsiteY73" fmla="*/ 68541 h 1449732"/>
              <a:gd name="connsiteX74" fmla="*/ 242987 w 939978"/>
              <a:gd name="connsiteY74" fmla="*/ 62146 h 1449732"/>
              <a:gd name="connsiteX75" fmla="*/ 191833 w 939978"/>
              <a:gd name="connsiteY75" fmla="*/ 106907 h 1449732"/>
              <a:gd name="connsiteX76" fmla="*/ 191832 w 939978"/>
              <a:gd name="connsiteY76" fmla="*/ 170851 h 1449732"/>
              <a:gd name="connsiteX77" fmla="*/ 172649 w 939978"/>
              <a:gd name="connsiteY77" fmla="*/ 285951 h 1449732"/>
              <a:gd name="connsiteX78" fmla="*/ 159860 w 939978"/>
              <a:gd name="connsiteY78" fmla="*/ 401050 h 1449732"/>
              <a:gd name="connsiteX79" fmla="*/ 147071 w 939978"/>
              <a:gd name="connsiteY79" fmla="*/ 439416 h 1449732"/>
              <a:gd name="connsiteX80" fmla="*/ 134283 w 939978"/>
              <a:gd name="connsiteY80" fmla="*/ 458600 h 1449732"/>
              <a:gd name="connsiteX81" fmla="*/ 140677 w 939978"/>
              <a:gd name="connsiteY81" fmla="*/ 490572 h 1449732"/>
              <a:gd name="connsiteX82" fmla="*/ 159860 w 939978"/>
              <a:gd name="connsiteY82" fmla="*/ 490572 h 1449732"/>
              <a:gd name="connsiteX0" fmla="*/ 159860 w 939978"/>
              <a:gd name="connsiteY0" fmla="*/ 490572 h 1449732"/>
              <a:gd name="connsiteX1" fmla="*/ 153466 w 939978"/>
              <a:gd name="connsiteY1" fmla="*/ 528938 h 1449732"/>
              <a:gd name="connsiteX2" fmla="*/ 127888 w 939978"/>
              <a:gd name="connsiteY2" fmla="*/ 631248 h 1449732"/>
              <a:gd name="connsiteX3" fmla="*/ 121494 w 939978"/>
              <a:gd name="connsiteY3" fmla="*/ 676009 h 1449732"/>
              <a:gd name="connsiteX4" fmla="*/ 95916 w 939978"/>
              <a:gd name="connsiteY4" fmla="*/ 829475 h 1449732"/>
              <a:gd name="connsiteX5" fmla="*/ 89522 w 939978"/>
              <a:gd name="connsiteY5" fmla="*/ 867841 h 1449732"/>
              <a:gd name="connsiteX6" fmla="*/ 83127 w 939978"/>
              <a:gd name="connsiteY6" fmla="*/ 925391 h 1449732"/>
              <a:gd name="connsiteX7" fmla="*/ 76733 w 939978"/>
              <a:gd name="connsiteY7" fmla="*/ 944574 h 1449732"/>
              <a:gd name="connsiteX8" fmla="*/ 63944 w 939978"/>
              <a:gd name="connsiteY8" fmla="*/ 989335 h 1449732"/>
              <a:gd name="connsiteX9" fmla="*/ 51155 w 939978"/>
              <a:gd name="connsiteY9" fmla="*/ 1008518 h 1449732"/>
              <a:gd name="connsiteX10" fmla="*/ 44761 w 939978"/>
              <a:gd name="connsiteY10" fmla="*/ 1034096 h 1449732"/>
              <a:gd name="connsiteX11" fmla="*/ 19183 w 939978"/>
              <a:gd name="connsiteY11" fmla="*/ 1072462 h 1449732"/>
              <a:gd name="connsiteX12" fmla="*/ 0 w 939978"/>
              <a:gd name="connsiteY12" fmla="*/ 1245111 h 1449732"/>
              <a:gd name="connsiteX13" fmla="*/ 12789 w 939978"/>
              <a:gd name="connsiteY13" fmla="*/ 1302661 h 1449732"/>
              <a:gd name="connsiteX14" fmla="*/ 31972 w 939978"/>
              <a:gd name="connsiteY14" fmla="*/ 1321844 h 1449732"/>
              <a:gd name="connsiteX15" fmla="*/ 89522 w 939978"/>
              <a:gd name="connsiteY15" fmla="*/ 1347422 h 1449732"/>
              <a:gd name="connsiteX16" fmla="*/ 147071 w 939978"/>
              <a:gd name="connsiteY16" fmla="*/ 1366605 h 1449732"/>
              <a:gd name="connsiteX17" fmla="*/ 185438 w 939978"/>
              <a:gd name="connsiteY17" fmla="*/ 1379394 h 1449732"/>
              <a:gd name="connsiteX18" fmla="*/ 204621 w 939978"/>
              <a:gd name="connsiteY18" fmla="*/ 1385788 h 1449732"/>
              <a:gd name="connsiteX19" fmla="*/ 255776 w 939978"/>
              <a:gd name="connsiteY19" fmla="*/ 1398577 h 1449732"/>
              <a:gd name="connsiteX20" fmla="*/ 274959 w 939978"/>
              <a:gd name="connsiteY20" fmla="*/ 1404972 h 1449732"/>
              <a:gd name="connsiteX21" fmla="*/ 294143 w 939978"/>
              <a:gd name="connsiteY21" fmla="*/ 1417760 h 1449732"/>
              <a:gd name="connsiteX22" fmla="*/ 345298 w 939978"/>
              <a:gd name="connsiteY22" fmla="*/ 1430549 h 1449732"/>
              <a:gd name="connsiteX23" fmla="*/ 364481 w 939978"/>
              <a:gd name="connsiteY23" fmla="*/ 1436944 h 1449732"/>
              <a:gd name="connsiteX24" fmla="*/ 460397 w 939978"/>
              <a:gd name="connsiteY24" fmla="*/ 1449732 h 1449732"/>
              <a:gd name="connsiteX25" fmla="*/ 485975 w 939978"/>
              <a:gd name="connsiteY25" fmla="*/ 1443338 h 1449732"/>
              <a:gd name="connsiteX26" fmla="*/ 524341 w 939978"/>
              <a:gd name="connsiteY26" fmla="*/ 1436944 h 1449732"/>
              <a:gd name="connsiteX27" fmla="*/ 543525 w 939978"/>
              <a:gd name="connsiteY27" fmla="*/ 1424155 h 1449732"/>
              <a:gd name="connsiteX28" fmla="*/ 556313 w 939978"/>
              <a:gd name="connsiteY28" fmla="*/ 1404972 h 1449732"/>
              <a:gd name="connsiteX29" fmla="*/ 569102 w 939978"/>
              <a:gd name="connsiteY29" fmla="*/ 1366605 h 1449732"/>
              <a:gd name="connsiteX30" fmla="*/ 575497 w 939978"/>
              <a:gd name="connsiteY30" fmla="*/ 1347422 h 1449732"/>
              <a:gd name="connsiteX31" fmla="*/ 588285 w 939978"/>
              <a:gd name="connsiteY31" fmla="*/ 1309055 h 1449732"/>
              <a:gd name="connsiteX32" fmla="*/ 601074 w 939978"/>
              <a:gd name="connsiteY32" fmla="*/ 1264295 h 1449732"/>
              <a:gd name="connsiteX33" fmla="*/ 607469 w 939978"/>
              <a:gd name="connsiteY33" fmla="*/ 1225928 h 1449732"/>
              <a:gd name="connsiteX34" fmla="*/ 613863 w 939978"/>
              <a:gd name="connsiteY34" fmla="*/ 1206745 h 1449732"/>
              <a:gd name="connsiteX35" fmla="*/ 626652 w 939978"/>
              <a:gd name="connsiteY35" fmla="*/ 1155590 h 1449732"/>
              <a:gd name="connsiteX36" fmla="*/ 639441 w 939978"/>
              <a:gd name="connsiteY36" fmla="*/ 1098040 h 1449732"/>
              <a:gd name="connsiteX37" fmla="*/ 652229 w 939978"/>
              <a:gd name="connsiteY37" fmla="*/ 1078857 h 1449732"/>
              <a:gd name="connsiteX38" fmla="*/ 671413 w 939978"/>
              <a:gd name="connsiteY38" fmla="*/ 1014913 h 1449732"/>
              <a:gd name="connsiteX39" fmla="*/ 677807 w 939978"/>
              <a:gd name="connsiteY39" fmla="*/ 995730 h 1449732"/>
              <a:gd name="connsiteX40" fmla="*/ 690596 w 939978"/>
              <a:gd name="connsiteY40" fmla="*/ 944574 h 1449732"/>
              <a:gd name="connsiteX41" fmla="*/ 696990 w 939978"/>
              <a:gd name="connsiteY41" fmla="*/ 918997 h 1449732"/>
              <a:gd name="connsiteX42" fmla="*/ 735357 w 939978"/>
              <a:gd name="connsiteY42" fmla="*/ 855053 h 1449732"/>
              <a:gd name="connsiteX43" fmla="*/ 754540 w 939978"/>
              <a:gd name="connsiteY43" fmla="*/ 835869 h 1449732"/>
              <a:gd name="connsiteX44" fmla="*/ 773723 w 939978"/>
              <a:gd name="connsiteY44" fmla="*/ 791109 h 1449732"/>
              <a:gd name="connsiteX45" fmla="*/ 780118 w 939978"/>
              <a:gd name="connsiteY45" fmla="*/ 765531 h 1449732"/>
              <a:gd name="connsiteX46" fmla="*/ 792906 w 939978"/>
              <a:gd name="connsiteY46" fmla="*/ 727165 h 1449732"/>
              <a:gd name="connsiteX47" fmla="*/ 799301 w 939978"/>
              <a:gd name="connsiteY47" fmla="*/ 701587 h 1449732"/>
              <a:gd name="connsiteX48" fmla="*/ 812090 w 939978"/>
              <a:gd name="connsiteY48" fmla="*/ 663221 h 1449732"/>
              <a:gd name="connsiteX49" fmla="*/ 818484 w 939978"/>
              <a:gd name="connsiteY49" fmla="*/ 644037 h 1449732"/>
              <a:gd name="connsiteX50" fmla="*/ 824878 w 939978"/>
              <a:gd name="connsiteY50" fmla="*/ 586488 h 1449732"/>
              <a:gd name="connsiteX51" fmla="*/ 831273 w 939978"/>
              <a:gd name="connsiteY51" fmla="*/ 567304 h 1449732"/>
              <a:gd name="connsiteX52" fmla="*/ 850456 w 939978"/>
              <a:gd name="connsiteY52" fmla="*/ 560910 h 1449732"/>
              <a:gd name="connsiteX53" fmla="*/ 888822 w 939978"/>
              <a:gd name="connsiteY53" fmla="*/ 528938 h 1449732"/>
              <a:gd name="connsiteX54" fmla="*/ 920794 w 939978"/>
              <a:gd name="connsiteY54" fmla="*/ 490572 h 1449732"/>
              <a:gd name="connsiteX55" fmla="*/ 933583 w 939978"/>
              <a:gd name="connsiteY55" fmla="*/ 394655 h 1449732"/>
              <a:gd name="connsiteX56" fmla="*/ 939978 w 939978"/>
              <a:gd name="connsiteY56" fmla="*/ 337106 h 1449732"/>
              <a:gd name="connsiteX57" fmla="*/ 933583 w 939978"/>
              <a:gd name="connsiteY57" fmla="*/ 266767 h 1449732"/>
              <a:gd name="connsiteX58" fmla="*/ 882428 w 939978"/>
              <a:gd name="connsiteY58" fmla="*/ 222007 h 1449732"/>
              <a:gd name="connsiteX59" fmla="*/ 863245 w 939978"/>
              <a:gd name="connsiteY59" fmla="*/ 202823 h 1449732"/>
              <a:gd name="connsiteX60" fmla="*/ 856850 w 939978"/>
              <a:gd name="connsiteY60" fmla="*/ 183640 h 1449732"/>
              <a:gd name="connsiteX61" fmla="*/ 850456 w 939978"/>
              <a:gd name="connsiteY61" fmla="*/ 132485 h 1449732"/>
              <a:gd name="connsiteX62" fmla="*/ 792906 w 939978"/>
              <a:gd name="connsiteY62" fmla="*/ 100513 h 1449732"/>
              <a:gd name="connsiteX63" fmla="*/ 786512 w 939978"/>
              <a:gd name="connsiteY63" fmla="*/ 81330 h 1449732"/>
              <a:gd name="connsiteX64" fmla="*/ 767329 w 939978"/>
              <a:gd name="connsiteY64" fmla="*/ 74935 h 1449732"/>
              <a:gd name="connsiteX65" fmla="*/ 716173 w 939978"/>
              <a:gd name="connsiteY65" fmla="*/ 55752 h 1449732"/>
              <a:gd name="connsiteX66" fmla="*/ 626652 w 939978"/>
              <a:gd name="connsiteY66" fmla="*/ 42963 h 1449732"/>
              <a:gd name="connsiteX67" fmla="*/ 588285 w 939978"/>
              <a:gd name="connsiteY67" fmla="*/ 36569 h 1449732"/>
              <a:gd name="connsiteX68" fmla="*/ 517947 w 939978"/>
              <a:gd name="connsiteY68" fmla="*/ 17386 h 1449732"/>
              <a:gd name="connsiteX69" fmla="*/ 492369 w 939978"/>
              <a:gd name="connsiteY69" fmla="*/ 10991 h 1449732"/>
              <a:gd name="connsiteX70" fmla="*/ 441214 w 939978"/>
              <a:gd name="connsiteY70" fmla="*/ 4597 h 1449732"/>
              <a:gd name="connsiteX71" fmla="*/ 313326 w 939978"/>
              <a:gd name="connsiteY71" fmla="*/ 30174 h 1449732"/>
              <a:gd name="connsiteX72" fmla="*/ 306931 w 939978"/>
              <a:gd name="connsiteY72" fmla="*/ 49358 h 1449732"/>
              <a:gd name="connsiteX73" fmla="*/ 313326 w 939978"/>
              <a:gd name="connsiteY73" fmla="*/ 68541 h 1449732"/>
              <a:gd name="connsiteX74" fmla="*/ 274959 w 939978"/>
              <a:gd name="connsiteY74" fmla="*/ 81329 h 1449732"/>
              <a:gd name="connsiteX75" fmla="*/ 191833 w 939978"/>
              <a:gd name="connsiteY75" fmla="*/ 106907 h 1449732"/>
              <a:gd name="connsiteX76" fmla="*/ 191832 w 939978"/>
              <a:gd name="connsiteY76" fmla="*/ 170851 h 1449732"/>
              <a:gd name="connsiteX77" fmla="*/ 172649 w 939978"/>
              <a:gd name="connsiteY77" fmla="*/ 285951 h 1449732"/>
              <a:gd name="connsiteX78" fmla="*/ 159860 w 939978"/>
              <a:gd name="connsiteY78" fmla="*/ 401050 h 1449732"/>
              <a:gd name="connsiteX79" fmla="*/ 147071 w 939978"/>
              <a:gd name="connsiteY79" fmla="*/ 439416 h 1449732"/>
              <a:gd name="connsiteX80" fmla="*/ 134283 w 939978"/>
              <a:gd name="connsiteY80" fmla="*/ 458600 h 1449732"/>
              <a:gd name="connsiteX81" fmla="*/ 140677 w 939978"/>
              <a:gd name="connsiteY81" fmla="*/ 490572 h 1449732"/>
              <a:gd name="connsiteX82" fmla="*/ 159860 w 939978"/>
              <a:gd name="connsiteY82" fmla="*/ 490572 h 1449732"/>
              <a:gd name="connsiteX0" fmla="*/ 159860 w 939978"/>
              <a:gd name="connsiteY0" fmla="*/ 490572 h 1449732"/>
              <a:gd name="connsiteX1" fmla="*/ 153466 w 939978"/>
              <a:gd name="connsiteY1" fmla="*/ 528938 h 1449732"/>
              <a:gd name="connsiteX2" fmla="*/ 127888 w 939978"/>
              <a:gd name="connsiteY2" fmla="*/ 631248 h 1449732"/>
              <a:gd name="connsiteX3" fmla="*/ 121494 w 939978"/>
              <a:gd name="connsiteY3" fmla="*/ 676009 h 1449732"/>
              <a:gd name="connsiteX4" fmla="*/ 95916 w 939978"/>
              <a:gd name="connsiteY4" fmla="*/ 829475 h 1449732"/>
              <a:gd name="connsiteX5" fmla="*/ 89522 w 939978"/>
              <a:gd name="connsiteY5" fmla="*/ 867841 h 1449732"/>
              <a:gd name="connsiteX6" fmla="*/ 83127 w 939978"/>
              <a:gd name="connsiteY6" fmla="*/ 925391 h 1449732"/>
              <a:gd name="connsiteX7" fmla="*/ 76733 w 939978"/>
              <a:gd name="connsiteY7" fmla="*/ 944574 h 1449732"/>
              <a:gd name="connsiteX8" fmla="*/ 63944 w 939978"/>
              <a:gd name="connsiteY8" fmla="*/ 989335 h 1449732"/>
              <a:gd name="connsiteX9" fmla="*/ 51155 w 939978"/>
              <a:gd name="connsiteY9" fmla="*/ 1008518 h 1449732"/>
              <a:gd name="connsiteX10" fmla="*/ 44761 w 939978"/>
              <a:gd name="connsiteY10" fmla="*/ 1034096 h 1449732"/>
              <a:gd name="connsiteX11" fmla="*/ 19183 w 939978"/>
              <a:gd name="connsiteY11" fmla="*/ 1072462 h 1449732"/>
              <a:gd name="connsiteX12" fmla="*/ 0 w 939978"/>
              <a:gd name="connsiteY12" fmla="*/ 1245111 h 1449732"/>
              <a:gd name="connsiteX13" fmla="*/ 12789 w 939978"/>
              <a:gd name="connsiteY13" fmla="*/ 1302661 h 1449732"/>
              <a:gd name="connsiteX14" fmla="*/ 31972 w 939978"/>
              <a:gd name="connsiteY14" fmla="*/ 1321844 h 1449732"/>
              <a:gd name="connsiteX15" fmla="*/ 89522 w 939978"/>
              <a:gd name="connsiteY15" fmla="*/ 1347422 h 1449732"/>
              <a:gd name="connsiteX16" fmla="*/ 147071 w 939978"/>
              <a:gd name="connsiteY16" fmla="*/ 1366605 h 1449732"/>
              <a:gd name="connsiteX17" fmla="*/ 185438 w 939978"/>
              <a:gd name="connsiteY17" fmla="*/ 1379394 h 1449732"/>
              <a:gd name="connsiteX18" fmla="*/ 204621 w 939978"/>
              <a:gd name="connsiteY18" fmla="*/ 1385788 h 1449732"/>
              <a:gd name="connsiteX19" fmla="*/ 255776 w 939978"/>
              <a:gd name="connsiteY19" fmla="*/ 1398577 h 1449732"/>
              <a:gd name="connsiteX20" fmla="*/ 274959 w 939978"/>
              <a:gd name="connsiteY20" fmla="*/ 1404972 h 1449732"/>
              <a:gd name="connsiteX21" fmla="*/ 294143 w 939978"/>
              <a:gd name="connsiteY21" fmla="*/ 1417760 h 1449732"/>
              <a:gd name="connsiteX22" fmla="*/ 345298 w 939978"/>
              <a:gd name="connsiteY22" fmla="*/ 1430549 h 1449732"/>
              <a:gd name="connsiteX23" fmla="*/ 364481 w 939978"/>
              <a:gd name="connsiteY23" fmla="*/ 1436944 h 1449732"/>
              <a:gd name="connsiteX24" fmla="*/ 460397 w 939978"/>
              <a:gd name="connsiteY24" fmla="*/ 1449732 h 1449732"/>
              <a:gd name="connsiteX25" fmla="*/ 485975 w 939978"/>
              <a:gd name="connsiteY25" fmla="*/ 1443338 h 1449732"/>
              <a:gd name="connsiteX26" fmla="*/ 524341 w 939978"/>
              <a:gd name="connsiteY26" fmla="*/ 1436944 h 1449732"/>
              <a:gd name="connsiteX27" fmla="*/ 543525 w 939978"/>
              <a:gd name="connsiteY27" fmla="*/ 1424155 h 1449732"/>
              <a:gd name="connsiteX28" fmla="*/ 556313 w 939978"/>
              <a:gd name="connsiteY28" fmla="*/ 1404972 h 1449732"/>
              <a:gd name="connsiteX29" fmla="*/ 569102 w 939978"/>
              <a:gd name="connsiteY29" fmla="*/ 1366605 h 1449732"/>
              <a:gd name="connsiteX30" fmla="*/ 575497 w 939978"/>
              <a:gd name="connsiteY30" fmla="*/ 1347422 h 1449732"/>
              <a:gd name="connsiteX31" fmla="*/ 588285 w 939978"/>
              <a:gd name="connsiteY31" fmla="*/ 1309055 h 1449732"/>
              <a:gd name="connsiteX32" fmla="*/ 601074 w 939978"/>
              <a:gd name="connsiteY32" fmla="*/ 1264295 h 1449732"/>
              <a:gd name="connsiteX33" fmla="*/ 607469 w 939978"/>
              <a:gd name="connsiteY33" fmla="*/ 1225928 h 1449732"/>
              <a:gd name="connsiteX34" fmla="*/ 613863 w 939978"/>
              <a:gd name="connsiteY34" fmla="*/ 1206745 h 1449732"/>
              <a:gd name="connsiteX35" fmla="*/ 626652 w 939978"/>
              <a:gd name="connsiteY35" fmla="*/ 1155590 h 1449732"/>
              <a:gd name="connsiteX36" fmla="*/ 639441 w 939978"/>
              <a:gd name="connsiteY36" fmla="*/ 1098040 h 1449732"/>
              <a:gd name="connsiteX37" fmla="*/ 652229 w 939978"/>
              <a:gd name="connsiteY37" fmla="*/ 1078857 h 1449732"/>
              <a:gd name="connsiteX38" fmla="*/ 671413 w 939978"/>
              <a:gd name="connsiteY38" fmla="*/ 1014913 h 1449732"/>
              <a:gd name="connsiteX39" fmla="*/ 677807 w 939978"/>
              <a:gd name="connsiteY39" fmla="*/ 995730 h 1449732"/>
              <a:gd name="connsiteX40" fmla="*/ 690596 w 939978"/>
              <a:gd name="connsiteY40" fmla="*/ 944574 h 1449732"/>
              <a:gd name="connsiteX41" fmla="*/ 696990 w 939978"/>
              <a:gd name="connsiteY41" fmla="*/ 918997 h 1449732"/>
              <a:gd name="connsiteX42" fmla="*/ 735357 w 939978"/>
              <a:gd name="connsiteY42" fmla="*/ 855053 h 1449732"/>
              <a:gd name="connsiteX43" fmla="*/ 754540 w 939978"/>
              <a:gd name="connsiteY43" fmla="*/ 835869 h 1449732"/>
              <a:gd name="connsiteX44" fmla="*/ 773723 w 939978"/>
              <a:gd name="connsiteY44" fmla="*/ 791109 h 1449732"/>
              <a:gd name="connsiteX45" fmla="*/ 780118 w 939978"/>
              <a:gd name="connsiteY45" fmla="*/ 765531 h 1449732"/>
              <a:gd name="connsiteX46" fmla="*/ 792906 w 939978"/>
              <a:gd name="connsiteY46" fmla="*/ 727165 h 1449732"/>
              <a:gd name="connsiteX47" fmla="*/ 799301 w 939978"/>
              <a:gd name="connsiteY47" fmla="*/ 701587 h 1449732"/>
              <a:gd name="connsiteX48" fmla="*/ 812090 w 939978"/>
              <a:gd name="connsiteY48" fmla="*/ 663221 h 1449732"/>
              <a:gd name="connsiteX49" fmla="*/ 818484 w 939978"/>
              <a:gd name="connsiteY49" fmla="*/ 644037 h 1449732"/>
              <a:gd name="connsiteX50" fmla="*/ 824878 w 939978"/>
              <a:gd name="connsiteY50" fmla="*/ 586488 h 1449732"/>
              <a:gd name="connsiteX51" fmla="*/ 831273 w 939978"/>
              <a:gd name="connsiteY51" fmla="*/ 567304 h 1449732"/>
              <a:gd name="connsiteX52" fmla="*/ 850456 w 939978"/>
              <a:gd name="connsiteY52" fmla="*/ 560910 h 1449732"/>
              <a:gd name="connsiteX53" fmla="*/ 888822 w 939978"/>
              <a:gd name="connsiteY53" fmla="*/ 528938 h 1449732"/>
              <a:gd name="connsiteX54" fmla="*/ 920794 w 939978"/>
              <a:gd name="connsiteY54" fmla="*/ 490572 h 1449732"/>
              <a:gd name="connsiteX55" fmla="*/ 933583 w 939978"/>
              <a:gd name="connsiteY55" fmla="*/ 394655 h 1449732"/>
              <a:gd name="connsiteX56" fmla="*/ 939978 w 939978"/>
              <a:gd name="connsiteY56" fmla="*/ 337106 h 1449732"/>
              <a:gd name="connsiteX57" fmla="*/ 933583 w 939978"/>
              <a:gd name="connsiteY57" fmla="*/ 266767 h 1449732"/>
              <a:gd name="connsiteX58" fmla="*/ 882428 w 939978"/>
              <a:gd name="connsiteY58" fmla="*/ 222007 h 1449732"/>
              <a:gd name="connsiteX59" fmla="*/ 863245 w 939978"/>
              <a:gd name="connsiteY59" fmla="*/ 202823 h 1449732"/>
              <a:gd name="connsiteX60" fmla="*/ 856850 w 939978"/>
              <a:gd name="connsiteY60" fmla="*/ 183640 h 1449732"/>
              <a:gd name="connsiteX61" fmla="*/ 850456 w 939978"/>
              <a:gd name="connsiteY61" fmla="*/ 132485 h 1449732"/>
              <a:gd name="connsiteX62" fmla="*/ 792906 w 939978"/>
              <a:gd name="connsiteY62" fmla="*/ 100513 h 1449732"/>
              <a:gd name="connsiteX63" fmla="*/ 786512 w 939978"/>
              <a:gd name="connsiteY63" fmla="*/ 81330 h 1449732"/>
              <a:gd name="connsiteX64" fmla="*/ 767329 w 939978"/>
              <a:gd name="connsiteY64" fmla="*/ 74935 h 1449732"/>
              <a:gd name="connsiteX65" fmla="*/ 716173 w 939978"/>
              <a:gd name="connsiteY65" fmla="*/ 55752 h 1449732"/>
              <a:gd name="connsiteX66" fmla="*/ 626652 w 939978"/>
              <a:gd name="connsiteY66" fmla="*/ 42963 h 1449732"/>
              <a:gd name="connsiteX67" fmla="*/ 588285 w 939978"/>
              <a:gd name="connsiteY67" fmla="*/ 36569 h 1449732"/>
              <a:gd name="connsiteX68" fmla="*/ 517947 w 939978"/>
              <a:gd name="connsiteY68" fmla="*/ 17386 h 1449732"/>
              <a:gd name="connsiteX69" fmla="*/ 492369 w 939978"/>
              <a:gd name="connsiteY69" fmla="*/ 10991 h 1449732"/>
              <a:gd name="connsiteX70" fmla="*/ 441214 w 939978"/>
              <a:gd name="connsiteY70" fmla="*/ 4597 h 1449732"/>
              <a:gd name="connsiteX71" fmla="*/ 313326 w 939978"/>
              <a:gd name="connsiteY71" fmla="*/ 30174 h 1449732"/>
              <a:gd name="connsiteX72" fmla="*/ 306931 w 939978"/>
              <a:gd name="connsiteY72" fmla="*/ 49358 h 1449732"/>
              <a:gd name="connsiteX73" fmla="*/ 313326 w 939978"/>
              <a:gd name="connsiteY73" fmla="*/ 68541 h 1449732"/>
              <a:gd name="connsiteX74" fmla="*/ 274959 w 939978"/>
              <a:gd name="connsiteY74" fmla="*/ 81329 h 1449732"/>
              <a:gd name="connsiteX75" fmla="*/ 211016 w 939978"/>
              <a:gd name="connsiteY75" fmla="*/ 126091 h 1449732"/>
              <a:gd name="connsiteX76" fmla="*/ 191832 w 939978"/>
              <a:gd name="connsiteY76" fmla="*/ 170851 h 1449732"/>
              <a:gd name="connsiteX77" fmla="*/ 172649 w 939978"/>
              <a:gd name="connsiteY77" fmla="*/ 285951 h 1449732"/>
              <a:gd name="connsiteX78" fmla="*/ 159860 w 939978"/>
              <a:gd name="connsiteY78" fmla="*/ 401050 h 1449732"/>
              <a:gd name="connsiteX79" fmla="*/ 147071 w 939978"/>
              <a:gd name="connsiteY79" fmla="*/ 439416 h 1449732"/>
              <a:gd name="connsiteX80" fmla="*/ 134283 w 939978"/>
              <a:gd name="connsiteY80" fmla="*/ 458600 h 1449732"/>
              <a:gd name="connsiteX81" fmla="*/ 140677 w 939978"/>
              <a:gd name="connsiteY81" fmla="*/ 490572 h 1449732"/>
              <a:gd name="connsiteX82" fmla="*/ 159860 w 939978"/>
              <a:gd name="connsiteY82" fmla="*/ 490572 h 144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39978" h="1449732">
                <a:moveTo>
                  <a:pt x="159860" y="490572"/>
                </a:moveTo>
                <a:cubicBezTo>
                  <a:pt x="161991" y="496966"/>
                  <a:pt x="156610" y="516360"/>
                  <a:pt x="153466" y="528938"/>
                </a:cubicBezTo>
                <a:cubicBezTo>
                  <a:pt x="133631" y="608280"/>
                  <a:pt x="143599" y="521265"/>
                  <a:pt x="127888" y="631248"/>
                </a:cubicBezTo>
                <a:cubicBezTo>
                  <a:pt x="125757" y="646168"/>
                  <a:pt x="123845" y="661122"/>
                  <a:pt x="121494" y="676009"/>
                </a:cubicBezTo>
                <a:cubicBezTo>
                  <a:pt x="113408" y="727220"/>
                  <a:pt x="104440" y="778330"/>
                  <a:pt x="95916" y="829475"/>
                </a:cubicBezTo>
                <a:cubicBezTo>
                  <a:pt x="93785" y="842264"/>
                  <a:pt x="90954" y="854955"/>
                  <a:pt x="89522" y="867841"/>
                </a:cubicBezTo>
                <a:cubicBezTo>
                  <a:pt x="87390" y="887024"/>
                  <a:pt x="86300" y="906352"/>
                  <a:pt x="83127" y="925391"/>
                </a:cubicBezTo>
                <a:cubicBezTo>
                  <a:pt x="82019" y="932039"/>
                  <a:pt x="78585" y="938093"/>
                  <a:pt x="76733" y="944574"/>
                </a:cubicBezTo>
                <a:cubicBezTo>
                  <a:pt x="74003" y="954129"/>
                  <a:pt x="69052" y="979118"/>
                  <a:pt x="63944" y="989335"/>
                </a:cubicBezTo>
                <a:cubicBezTo>
                  <a:pt x="60507" y="996209"/>
                  <a:pt x="55418" y="1002124"/>
                  <a:pt x="51155" y="1008518"/>
                </a:cubicBezTo>
                <a:cubicBezTo>
                  <a:pt x="49024" y="1017044"/>
                  <a:pt x="48691" y="1026235"/>
                  <a:pt x="44761" y="1034096"/>
                </a:cubicBezTo>
                <a:cubicBezTo>
                  <a:pt x="37887" y="1047844"/>
                  <a:pt x="19183" y="1072462"/>
                  <a:pt x="19183" y="1072462"/>
                </a:cubicBezTo>
                <a:cubicBezTo>
                  <a:pt x="-7777" y="1153341"/>
                  <a:pt x="7035" y="1097363"/>
                  <a:pt x="0" y="1245111"/>
                </a:cubicBezTo>
                <a:cubicBezTo>
                  <a:pt x="774" y="1249758"/>
                  <a:pt x="5791" y="1292164"/>
                  <a:pt x="12789" y="1302661"/>
                </a:cubicBezTo>
                <a:cubicBezTo>
                  <a:pt x="17805" y="1310185"/>
                  <a:pt x="25025" y="1316055"/>
                  <a:pt x="31972" y="1321844"/>
                </a:cubicBezTo>
                <a:cubicBezTo>
                  <a:pt x="52239" y="1338733"/>
                  <a:pt x="61638" y="1338128"/>
                  <a:pt x="89522" y="1347422"/>
                </a:cubicBezTo>
                <a:lnTo>
                  <a:pt x="147071" y="1366605"/>
                </a:lnTo>
                <a:lnTo>
                  <a:pt x="185438" y="1379394"/>
                </a:lnTo>
                <a:cubicBezTo>
                  <a:pt x="191832" y="1381525"/>
                  <a:pt x="198082" y="1384153"/>
                  <a:pt x="204621" y="1385788"/>
                </a:cubicBezTo>
                <a:cubicBezTo>
                  <a:pt x="221673" y="1390051"/>
                  <a:pt x="239102" y="1393018"/>
                  <a:pt x="255776" y="1398577"/>
                </a:cubicBezTo>
                <a:cubicBezTo>
                  <a:pt x="262170" y="1400709"/>
                  <a:pt x="268930" y="1401958"/>
                  <a:pt x="274959" y="1404972"/>
                </a:cubicBezTo>
                <a:cubicBezTo>
                  <a:pt x="281833" y="1408409"/>
                  <a:pt x="286920" y="1415134"/>
                  <a:pt x="294143" y="1417760"/>
                </a:cubicBezTo>
                <a:cubicBezTo>
                  <a:pt x="310661" y="1423766"/>
                  <a:pt x="328624" y="1424990"/>
                  <a:pt x="345298" y="1430549"/>
                </a:cubicBezTo>
                <a:cubicBezTo>
                  <a:pt x="351692" y="1432681"/>
                  <a:pt x="357901" y="1435482"/>
                  <a:pt x="364481" y="1436944"/>
                </a:cubicBezTo>
                <a:cubicBezTo>
                  <a:pt x="393178" y="1443321"/>
                  <a:pt x="432699" y="1446655"/>
                  <a:pt x="460397" y="1449732"/>
                </a:cubicBezTo>
                <a:cubicBezTo>
                  <a:pt x="468923" y="1447601"/>
                  <a:pt x="477357" y="1445061"/>
                  <a:pt x="485975" y="1443338"/>
                </a:cubicBezTo>
                <a:cubicBezTo>
                  <a:pt x="498688" y="1440795"/>
                  <a:pt x="512041" y="1441044"/>
                  <a:pt x="524341" y="1436944"/>
                </a:cubicBezTo>
                <a:cubicBezTo>
                  <a:pt x="531632" y="1434514"/>
                  <a:pt x="537130" y="1428418"/>
                  <a:pt x="543525" y="1424155"/>
                </a:cubicBezTo>
                <a:cubicBezTo>
                  <a:pt x="547788" y="1417761"/>
                  <a:pt x="553192" y="1411995"/>
                  <a:pt x="556313" y="1404972"/>
                </a:cubicBezTo>
                <a:cubicBezTo>
                  <a:pt x="561788" y="1392653"/>
                  <a:pt x="564839" y="1379394"/>
                  <a:pt x="569102" y="1366605"/>
                </a:cubicBezTo>
                <a:lnTo>
                  <a:pt x="575497" y="1347422"/>
                </a:lnTo>
                <a:lnTo>
                  <a:pt x="588285" y="1309055"/>
                </a:lnTo>
                <a:cubicBezTo>
                  <a:pt x="594382" y="1290763"/>
                  <a:pt x="597057" y="1284380"/>
                  <a:pt x="601074" y="1264295"/>
                </a:cubicBezTo>
                <a:cubicBezTo>
                  <a:pt x="603617" y="1251581"/>
                  <a:pt x="604656" y="1238585"/>
                  <a:pt x="607469" y="1225928"/>
                </a:cubicBezTo>
                <a:cubicBezTo>
                  <a:pt x="608931" y="1219348"/>
                  <a:pt x="612090" y="1213248"/>
                  <a:pt x="613863" y="1206745"/>
                </a:cubicBezTo>
                <a:cubicBezTo>
                  <a:pt x="618488" y="1189788"/>
                  <a:pt x="623205" y="1172825"/>
                  <a:pt x="626652" y="1155590"/>
                </a:cubicBezTo>
                <a:cubicBezTo>
                  <a:pt x="627791" y="1149893"/>
                  <a:pt x="636053" y="1105947"/>
                  <a:pt x="639441" y="1098040"/>
                </a:cubicBezTo>
                <a:cubicBezTo>
                  <a:pt x="642468" y="1090976"/>
                  <a:pt x="649108" y="1085880"/>
                  <a:pt x="652229" y="1078857"/>
                </a:cubicBezTo>
                <a:cubicBezTo>
                  <a:pt x="664383" y="1051510"/>
                  <a:pt x="663974" y="1040949"/>
                  <a:pt x="671413" y="1014913"/>
                </a:cubicBezTo>
                <a:cubicBezTo>
                  <a:pt x="673265" y="1008432"/>
                  <a:pt x="676034" y="1002233"/>
                  <a:pt x="677807" y="995730"/>
                </a:cubicBezTo>
                <a:cubicBezTo>
                  <a:pt x="682432" y="978773"/>
                  <a:pt x="686333" y="961626"/>
                  <a:pt x="690596" y="944574"/>
                </a:cubicBezTo>
                <a:cubicBezTo>
                  <a:pt x="692727" y="936048"/>
                  <a:pt x="693060" y="926857"/>
                  <a:pt x="696990" y="918997"/>
                </a:cubicBezTo>
                <a:cubicBezTo>
                  <a:pt x="707083" y="898811"/>
                  <a:pt x="719922" y="870489"/>
                  <a:pt x="735357" y="855053"/>
                </a:cubicBezTo>
                <a:lnTo>
                  <a:pt x="754540" y="835869"/>
                </a:lnTo>
                <a:cubicBezTo>
                  <a:pt x="772895" y="762445"/>
                  <a:pt x="747229" y="852926"/>
                  <a:pt x="773723" y="791109"/>
                </a:cubicBezTo>
                <a:cubicBezTo>
                  <a:pt x="777185" y="783031"/>
                  <a:pt x="777593" y="773949"/>
                  <a:pt x="780118" y="765531"/>
                </a:cubicBezTo>
                <a:cubicBezTo>
                  <a:pt x="783992" y="752619"/>
                  <a:pt x="789636" y="740243"/>
                  <a:pt x="792906" y="727165"/>
                </a:cubicBezTo>
                <a:cubicBezTo>
                  <a:pt x="795038" y="718639"/>
                  <a:pt x="796776" y="710005"/>
                  <a:pt x="799301" y="701587"/>
                </a:cubicBezTo>
                <a:cubicBezTo>
                  <a:pt x="803175" y="688675"/>
                  <a:pt x="807827" y="676010"/>
                  <a:pt x="812090" y="663221"/>
                </a:cubicBezTo>
                <a:lnTo>
                  <a:pt x="818484" y="644037"/>
                </a:lnTo>
                <a:cubicBezTo>
                  <a:pt x="820615" y="624854"/>
                  <a:pt x="821705" y="605526"/>
                  <a:pt x="824878" y="586488"/>
                </a:cubicBezTo>
                <a:cubicBezTo>
                  <a:pt x="825986" y="579839"/>
                  <a:pt x="826507" y="572070"/>
                  <a:pt x="831273" y="567304"/>
                </a:cubicBezTo>
                <a:cubicBezTo>
                  <a:pt x="836039" y="562538"/>
                  <a:pt x="844062" y="563041"/>
                  <a:pt x="850456" y="560910"/>
                </a:cubicBezTo>
                <a:cubicBezTo>
                  <a:pt x="906491" y="504875"/>
                  <a:pt x="835415" y="573443"/>
                  <a:pt x="888822" y="528938"/>
                </a:cubicBezTo>
                <a:cubicBezTo>
                  <a:pt x="907288" y="513550"/>
                  <a:pt x="908218" y="509437"/>
                  <a:pt x="920794" y="490572"/>
                </a:cubicBezTo>
                <a:cubicBezTo>
                  <a:pt x="933347" y="440363"/>
                  <a:pt x="925194" y="478543"/>
                  <a:pt x="933583" y="394655"/>
                </a:cubicBezTo>
                <a:cubicBezTo>
                  <a:pt x="935504" y="375450"/>
                  <a:pt x="937846" y="356289"/>
                  <a:pt x="939978" y="337106"/>
                </a:cubicBezTo>
                <a:cubicBezTo>
                  <a:pt x="937846" y="313660"/>
                  <a:pt x="938516" y="289787"/>
                  <a:pt x="933583" y="266767"/>
                </a:cubicBezTo>
                <a:cubicBezTo>
                  <a:pt x="928642" y="243708"/>
                  <a:pt x="894442" y="234021"/>
                  <a:pt x="882428" y="222007"/>
                </a:cubicBezTo>
                <a:lnTo>
                  <a:pt x="863245" y="202823"/>
                </a:lnTo>
                <a:cubicBezTo>
                  <a:pt x="861113" y="196429"/>
                  <a:pt x="858056" y="190272"/>
                  <a:pt x="856850" y="183640"/>
                </a:cubicBezTo>
                <a:cubicBezTo>
                  <a:pt x="853776" y="166733"/>
                  <a:pt x="859115" y="147329"/>
                  <a:pt x="850456" y="132485"/>
                </a:cubicBezTo>
                <a:cubicBezTo>
                  <a:pt x="839840" y="114286"/>
                  <a:pt x="812042" y="106891"/>
                  <a:pt x="792906" y="100513"/>
                </a:cubicBezTo>
                <a:cubicBezTo>
                  <a:pt x="790775" y="94119"/>
                  <a:pt x="791278" y="86096"/>
                  <a:pt x="786512" y="81330"/>
                </a:cubicBezTo>
                <a:cubicBezTo>
                  <a:pt x="781746" y="76564"/>
                  <a:pt x="773358" y="77949"/>
                  <a:pt x="767329" y="74935"/>
                </a:cubicBezTo>
                <a:cubicBezTo>
                  <a:pt x="728791" y="55665"/>
                  <a:pt x="770263" y="64292"/>
                  <a:pt x="716173" y="55752"/>
                </a:cubicBezTo>
                <a:cubicBezTo>
                  <a:pt x="686399" y="51051"/>
                  <a:pt x="656385" y="47918"/>
                  <a:pt x="626652" y="42963"/>
                </a:cubicBezTo>
                <a:lnTo>
                  <a:pt x="588285" y="36569"/>
                </a:lnTo>
                <a:cubicBezTo>
                  <a:pt x="528391" y="16604"/>
                  <a:pt x="572181" y="29438"/>
                  <a:pt x="517947" y="17386"/>
                </a:cubicBezTo>
                <a:cubicBezTo>
                  <a:pt x="509368" y="15480"/>
                  <a:pt x="501038" y="12436"/>
                  <a:pt x="492369" y="10991"/>
                </a:cubicBezTo>
                <a:cubicBezTo>
                  <a:pt x="475418" y="8166"/>
                  <a:pt x="458266" y="6728"/>
                  <a:pt x="441214" y="4597"/>
                </a:cubicBezTo>
                <a:cubicBezTo>
                  <a:pt x="362290" y="8981"/>
                  <a:pt x="338660" y="-20494"/>
                  <a:pt x="313326" y="30174"/>
                </a:cubicBezTo>
                <a:cubicBezTo>
                  <a:pt x="310311" y="36203"/>
                  <a:pt x="309063" y="42963"/>
                  <a:pt x="306931" y="49358"/>
                </a:cubicBezTo>
                <a:cubicBezTo>
                  <a:pt x="309063" y="55752"/>
                  <a:pt x="318655" y="63213"/>
                  <a:pt x="313326" y="68541"/>
                </a:cubicBezTo>
                <a:cubicBezTo>
                  <a:pt x="307997" y="73869"/>
                  <a:pt x="292011" y="71737"/>
                  <a:pt x="274959" y="81329"/>
                </a:cubicBezTo>
                <a:cubicBezTo>
                  <a:pt x="257907" y="90921"/>
                  <a:pt x="236593" y="123959"/>
                  <a:pt x="211016" y="126091"/>
                </a:cubicBezTo>
                <a:cubicBezTo>
                  <a:pt x="213147" y="151669"/>
                  <a:pt x="198226" y="144208"/>
                  <a:pt x="191832" y="170851"/>
                </a:cubicBezTo>
                <a:cubicBezTo>
                  <a:pt x="185438" y="197494"/>
                  <a:pt x="188113" y="224089"/>
                  <a:pt x="172649" y="285951"/>
                </a:cubicBezTo>
                <a:cubicBezTo>
                  <a:pt x="168532" y="343589"/>
                  <a:pt x="172658" y="358390"/>
                  <a:pt x="159860" y="401050"/>
                </a:cubicBezTo>
                <a:cubicBezTo>
                  <a:pt x="155986" y="413962"/>
                  <a:pt x="154548" y="428199"/>
                  <a:pt x="147071" y="439416"/>
                </a:cubicBezTo>
                <a:lnTo>
                  <a:pt x="134283" y="458600"/>
                </a:lnTo>
                <a:cubicBezTo>
                  <a:pt x="136414" y="469257"/>
                  <a:pt x="135285" y="481136"/>
                  <a:pt x="140677" y="490572"/>
                </a:cubicBezTo>
                <a:cubicBezTo>
                  <a:pt x="144490" y="497244"/>
                  <a:pt x="157729" y="484178"/>
                  <a:pt x="159860" y="490572"/>
                </a:cubicBezTo>
                <a:close/>
              </a:path>
            </a:pathLst>
          </a:custGeom>
          <a:solidFill>
            <a:srgbClr val="FF0000">
              <a:alpha val="0"/>
            </a:srgbClr>
          </a:solidFill>
          <a:ln w="3175">
            <a:solidFill>
              <a:srgbClr val="FF0000"/>
            </a:solidFill>
          </a:ln>
          <a:effectLst>
            <a:glow rad="190500">
              <a:srgbClr val="FF0000">
                <a:alpha val="74000"/>
              </a:srgbClr>
            </a:glow>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688019384"/>
      </p:ext>
    </p:extLst>
  </p:cSld>
  <p:clrMapOvr>
    <a:masterClrMapping/>
  </p:clrMapOvr>
  <mc:AlternateContent xmlns:mc="http://schemas.openxmlformats.org/markup-compatibility/2006" xmlns:p14="http://schemas.microsoft.com/office/powerpoint/2010/main">
    <mc:Choice Requires="p14">
      <p:transition spd="slow" p14:dur="2000" advTm="62309"/>
    </mc:Choice>
    <mc:Fallback xmlns="">
      <p:transition spd="slow" advTm="62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6|11.9"/>
</p:tagLst>
</file>

<file path=ppt/tags/tag2.xml><?xml version="1.0" encoding="utf-8"?>
<p:tagLst xmlns:a="http://schemas.openxmlformats.org/drawingml/2006/main" xmlns:r="http://schemas.openxmlformats.org/officeDocument/2006/relationships" xmlns:p="http://schemas.openxmlformats.org/presentationml/2006/main">
  <p:tag name="TIMING" val="|2.7|7.9"/>
</p:tagLst>
</file>

<file path=ppt/tags/tag3.xml><?xml version="1.0" encoding="utf-8"?>
<p:tagLst xmlns:a="http://schemas.openxmlformats.org/drawingml/2006/main" xmlns:r="http://schemas.openxmlformats.org/officeDocument/2006/relationships" xmlns:p="http://schemas.openxmlformats.org/presentationml/2006/main">
  <p:tag name="TIMING" val="|10.3|24|11.5"/>
</p:tagLst>
</file>

<file path=ppt/tags/tag4.xml><?xml version="1.0" encoding="utf-8"?>
<p:tagLst xmlns:a="http://schemas.openxmlformats.org/drawingml/2006/main" xmlns:r="http://schemas.openxmlformats.org/officeDocument/2006/relationships" xmlns:p="http://schemas.openxmlformats.org/presentationml/2006/main">
  <p:tag name="TIMING" val="|14.9"/>
</p:tagLst>
</file>

<file path=ppt/tags/tag5.xml><?xml version="1.0" encoding="utf-8"?>
<p:tagLst xmlns:a="http://schemas.openxmlformats.org/drawingml/2006/main" xmlns:r="http://schemas.openxmlformats.org/officeDocument/2006/relationships" xmlns:p="http://schemas.openxmlformats.org/presentationml/2006/main">
  <p:tag name="TIMING" val="|12.6"/>
</p:tagLst>
</file>

<file path=ppt/tags/tag6.xml><?xml version="1.0" encoding="utf-8"?>
<p:tagLst xmlns:a="http://schemas.openxmlformats.org/drawingml/2006/main" xmlns:r="http://schemas.openxmlformats.org/officeDocument/2006/relationships" xmlns:p="http://schemas.openxmlformats.org/presentationml/2006/main">
  <p:tag name="TIMING" val="|64.2|5.2|57.3|31.7"/>
</p:tagLst>
</file>

<file path=ppt/tags/tag7.xml><?xml version="1.0" encoding="utf-8"?>
<p:tagLst xmlns:a="http://schemas.openxmlformats.org/drawingml/2006/main" xmlns:r="http://schemas.openxmlformats.org/officeDocument/2006/relationships" xmlns:p="http://schemas.openxmlformats.org/presentationml/2006/main">
  <p:tag name="TIMING" val="|64.2|5.2|57.3|31.7"/>
</p:tagLst>
</file>

<file path=ppt/theme/theme1.xml><?xml version="1.0" encoding="utf-8"?>
<a:theme xmlns:a="http://schemas.openxmlformats.org/drawingml/2006/main" name="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9071</TotalTime>
  <Words>718</Words>
  <Application>Microsoft Macintosh PowerPoint</Application>
  <PresentationFormat>Presentazione su schermo (4:3)</PresentationFormat>
  <Paragraphs>192</Paragraphs>
  <Slides>22</Slides>
  <Notes>2</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22</vt:i4>
      </vt:variant>
    </vt:vector>
  </HeadingPairs>
  <TitlesOfParts>
    <vt:vector size="24" baseType="lpstr">
      <vt:lpstr>Arial</vt:lpstr>
      <vt:lpstr>Struttura predefinita</vt:lpstr>
      <vt:lpstr>BACILLI Gram +</vt:lpstr>
      <vt:lpstr>Clostridium difficile</vt:lpstr>
      <vt:lpstr>Clostridium difficile</vt:lpstr>
      <vt:lpstr>Clostridium difficile</vt:lpstr>
      <vt:lpstr>Presentazione standard di PowerPoint</vt:lpstr>
      <vt:lpstr>Clostridium difficile</vt:lpstr>
      <vt:lpstr>Clostridium difficile</vt:lpstr>
      <vt:lpstr>Clostridium difficile</vt:lpstr>
      <vt:lpstr>Clostridium difficile</vt:lpstr>
      <vt:lpstr>Clostridium difficile</vt:lpstr>
      <vt:lpstr>Clostridium difficile</vt:lpstr>
      <vt:lpstr>Presentazione standard di PowerPoint</vt:lpstr>
      <vt:lpstr>BACILLI Gram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antonella</dc:creator>
  <dc:description>mat mio e  di FP</dc:description>
  <cp:lastModifiedBy>marco artini</cp:lastModifiedBy>
  <cp:revision>219</cp:revision>
  <cp:lastPrinted>1601-01-01T00:00:00Z</cp:lastPrinted>
  <dcterms:created xsi:type="dcterms:W3CDTF">1601-01-01T00:00:00Z</dcterms:created>
  <dcterms:modified xsi:type="dcterms:W3CDTF">2025-05-13T20:05:20Z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