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2" r:id="rId2"/>
    <p:sldId id="323" r:id="rId3"/>
    <p:sldId id="300" r:id="rId4"/>
    <p:sldId id="338" r:id="rId5"/>
    <p:sldId id="272" r:id="rId6"/>
    <p:sldId id="276" r:id="rId7"/>
    <p:sldId id="324" r:id="rId8"/>
    <p:sldId id="273" r:id="rId9"/>
    <p:sldId id="275" r:id="rId10"/>
    <p:sldId id="33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6C3"/>
    <a:srgbClr val="FFB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76"/>
    <p:restoredTop sz="94708"/>
  </p:normalViewPr>
  <p:slideViewPr>
    <p:cSldViewPr>
      <p:cViewPr varScale="1">
        <p:scale>
          <a:sx n="114" d="100"/>
          <a:sy n="114" d="100"/>
        </p:scale>
        <p:origin x="17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7ED2F2-39D5-F642-A92E-6A950E0E3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12230-BC64-F24F-82C1-5FFB88CF68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1DE2BF-F4F7-C14C-B76C-F32874298397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344F6A-B1A0-3146-9FE0-EEF358A92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1E7F0B-EE46-744D-93F9-B67530D6E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56CFF-A7D3-D148-939F-B0549DEFF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E1CCC-8E60-7046-98FA-FA1135F12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85DF58-95E5-C044-8C0A-432A2ACADD0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D6393-B7FC-1341-8EEB-712C0D19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07A1-ABA7-2F45-829D-C5164816279D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B8FF8-4C6B-1343-930E-A9D375C8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947D-5E0A-BB4F-956D-C4070EA7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B7B1-1C52-1647-9B25-DCDBB886E9C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654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A98F-13BF-074B-B660-BF2DEC32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E792-C5A3-6345-8D6A-E7FF62116636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C1305-668F-D54E-A073-F899CFDE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C84F-9135-6948-9177-2CB79EBA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92D9-696B-5A40-930B-78FF6E873D5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001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FD7ED-D09A-E34C-AF33-4B57ED7C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96A5-F348-5C45-87A4-F3E35F784CE4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BCE8-071C-724F-A599-F4913B17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1B47-02DC-E047-B241-78B9720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5687-D10B-4949-93EE-768391265FC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53546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75491-C3D0-0440-9508-8CC39263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2CA5-EE45-DA47-9468-510901245CD9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AEDDEF-F760-8D4A-A28C-69FECC16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026879-E979-2A47-AEAE-8E3F064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BDFA-90E7-D042-9BDE-A8F67389FA3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5209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7762-5264-CF4D-889C-359DE930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2280-0CC0-B84B-8CA2-7163E4FD6626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8978-6B77-C844-A856-EE077955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7D02-80CC-8749-80EC-3F9833FA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BE76-BAB1-BD47-A307-BBFF27146BF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332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3417E-1C62-7B4E-9702-89BB6F01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AC2C-A290-7149-A854-834D96CE6790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1E11F-C66D-1641-B06F-EE44042E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2CB9-E642-CB4F-B3C5-D598C98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5EDD-BEE7-E542-A696-14E9C1EF2C1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087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0CA596-330D-8744-BEFA-6BB142A2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DFA8-D27F-0D4C-BE40-3C5AC281E5E0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A21831-307E-2742-BF33-0F79632A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148CF-18B8-EA43-9DF5-22BA224F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4370-5309-184E-B4E0-8E80989D4BD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307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78869D-CBEA-614D-B3E0-F13B8335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5AA8-BAAB-C346-81A2-28FCE0C3AB0E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766AF6-90A5-4841-9ABB-8628F1DD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8C9694-A0F5-8348-8F51-E008C2A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D4A9-56DB-3842-9421-54348EDA6D5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93D4EF-51EB-4741-95B4-BD3D6C94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6996-1057-214D-ADFF-6428DC987EDF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BE1F7B-F63E-0646-AA02-B4C14B9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B5DD65-8A20-604E-B1B0-C71E7798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E848-6F17-8E4F-A0DB-327345A437B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24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370218-C622-6246-AA24-57504088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2948-2FBA-0544-8FED-AFE61DA963D1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C86F14-9ABB-7540-AB56-DCEEDB2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539B2-D7F6-3442-A879-DFCDB1AB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FB20-1E51-F64D-BB33-CFAE5F0EF5B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6142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833A5-915C-5E40-AC48-79AA6A8B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738C-36CE-B242-968C-904D68850BE7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50116-F6F4-F844-855E-8E62C705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EF2B87-A0C0-C74D-94B9-3B1C7A6E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D3C6-25FB-D642-B478-1EFD28794BA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01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E8558-E142-264D-B15E-7846C7AB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7442-1EA8-7747-8E24-4B9CD55B6B6E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F3572-3A65-7848-89B4-A21469E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706D52-0673-9642-9AC9-E3E1804E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0CB-893E-9449-AA12-4CB6DDF4DA1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62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47457A-4975-FC42-B33E-72D71F19FB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1ADC1-0201-3047-A50F-874BE2E42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A525-AEA1-CC46-8C4D-0D124141E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C25BFE-4D15-F148-A2C6-DF5FD9C827A3}" type="datetimeFigureOut">
              <a:rPr lang="en-US" altLang="it-IT"/>
              <a:pPr>
                <a:defRPr/>
              </a:pPr>
              <a:t>3/27/25</a:t>
            </a:fld>
            <a:endParaRPr lang="en-US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623C-BB49-CC42-B88A-4938A26CB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C59D-E557-704F-83A6-9697E4DD9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8B60B-D04C-E447-B5A3-3ACBCF36E12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E532FAAE-B38C-8F4F-9AA5-54D527BAB4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95600" y="1676400"/>
            <a:ext cx="2666995" cy="1600200"/>
          </a:xfrm>
          <a:solidFill>
            <a:srgbClr val="D9D9D9"/>
          </a:solidFill>
          <a:effectLst>
            <a:glow rad="292100">
              <a:srgbClr val="FFB7B2">
                <a:alpha val="25882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2400" b="1" dirty="0">
              <a:solidFill>
                <a:srgbClr val="FF0000"/>
              </a:solidFill>
              <a:cs typeface="+mn-cs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  <a:cs typeface="+mn-cs"/>
              </a:rPr>
              <a:t>Malattia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+mn-cs"/>
              </a:rPr>
              <a:t>inattiva</a:t>
            </a:r>
            <a:endParaRPr lang="en-US" sz="2400" b="1" dirty="0">
              <a:solidFill>
                <a:srgbClr val="FF0000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>
                <a:cs typeface="+mn-cs"/>
              </a:rPr>
              <a:t>-  </a:t>
            </a:r>
            <a:r>
              <a:rPr lang="en-US" sz="2000" dirty="0" err="1">
                <a:cs typeface="+mn-cs"/>
              </a:rPr>
              <a:t>stadio</a:t>
            </a:r>
            <a:r>
              <a:rPr lang="en-US" sz="2000" dirty="0">
                <a:cs typeface="+mn-cs"/>
              </a:rPr>
              <a:t> di </a:t>
            </a:r>
            <a:r>
              <a:rPr lang="en-US" sz="2000" dirty="0" err="1">
                <a:cs typeface="+mn-cs"/>
              </a:rPr>
              <a:t>latenza</a:t>
            </a:r>
            <a:endParaRPr lang="en-US" sz="2000" dirty="0">
              <a:cs typeface="+mn-cs"/>
            </a:endParaRP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9833A070-49A6-EB43-B9EB-143E8AF2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1200" y="1676400"/>
            <a:ext cx="3200400" cy="4648200"/>
          </a:xfrm>
          <a:solidFill>
            <a:srgbClr val="D9D9D9"/>
          </a:solidFill>
          <a:effectLst>
            <a:glow rad="292100">
              <a:srgbClr val="FFB7B2">
                <a:alpha val="25882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endParaRPr lang="en-US" altLang="it-IT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it-IT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Malattia</a:t>
            </a:r>
            <a:r>
              <a:rPr lang="en-US" altLang="it-IT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 sz="24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Attiva</a:t>
            </a:r>
            <a:endParaRPr lang="en-US" altLang="it-IT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polmonare</a:t>
            </a: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extrapolmonare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disseminata</a:t>
            </a: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pleurica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genitourinaria</a:t>
            </a: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scheletrica</a:t>
            </a: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del SNC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addominale</a:t>
            </a:r>
            <a:endParaRPr lang="en-US" altLang="it-IT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it-IT" sz="2000" dirty="0">
                <a:ea typeface="ＭＳ Ｐゴシック" panose="020B0600070205080204" pitchFamily="34" charset="-128"/>
              </a:rPr>
              <a:t>   -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tubercolosi</a:t>
            </a:r>
            <a:r>
              <a:rPr lang="en-US" altLang="it-IT" sz="2000" dirty="0">
                <a:ea typeface="ＭＳ Ｐゴシック" panose="020B0600070205080204" pitchFamily="34" charset="-128"/>
              </a:rPr>
              <a:t> </a:t>
            </a:r>
            <a:r>
              <a:rPr lang="en-US" altLang="it-IT" sz="2000" dirty="0" err="1">
                <a:ea typeface="ＭＳ Ｐゴシック" panose="020B0600070205080204" pitchFamily="34" charset="-128"/>
              </a:rPr>
              <a:t>pericardica</a:t>
            </a:r>
            <a:r>
              <a:rPr lang="en-US" altLang="it-IT" sz="2000" dirty="0">
                <a:ea typeface="ＭＳ Ｐゴシック" panose="020B0600070205080204" pitchFamily="34" charset="-128"/>
              </a:rPr>
              <a:t> 	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it-IT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64516" name="Rettangolo 1">
            <a:extLst>
              <a:ext uri="{FF2B5EF4-FFF2-40B4-BE49-F238E27FC236}">
                <a16:creationId xmlns:a16="http://schemas.microsoft.com/office/drawing/2014/main" id="{232D02EE-64A4-504B-B5D1-77E52CD5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</a:rPr>
              <a:t>Tre </a:t>
            </a:r>
            <a:r>
              <a:rPr lang="en-US" altLang="it-IT" b="1" dirty="0" err="1">
                <a:solidFill>
                  <a:srgbClr val="FF0000"/>
                </a:solidFill>
              </a:rPr>
              <a:t>esiti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91856FB-8694-EC4C-9B53-497E1633CE40}"/>
              </a:ext>
            </a:extLst>
          </p:cNvPr>
          <p:cNvCxnSpPr/>
          <p:nvPr/>
        </p:nvCxnSpPr>
        <p:spPr>
          <a:xfrm>
            <a:off x="5105400" y="838200"/>
            <a:ext cx="1295400" cy="762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360F33-90D6-2F4D-BE78-3EEFF4D6F349}"/>
              </a:ext>
            </a:extLst>
          </p:cNvPr>
          <p:cNvSpPr txBox="1">
            <a:spLocks/>
          </p:cNvSpPr>
          <p:nvPr/>
        </p:nvSpPr>
        <p:spPr bwMode="auto">
          <a:xfrm>
            <a:off x="533400" y="1676400"/>
            <a:ext cx="1981200" cy="16764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glow rad="292100">
              <a:srgbClr val="FFB7B2">
                <a:alpha val="25882"/>
              </a:srgbClr>
            </a:glow>
          </a:effectLst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endParaRPr lang="en-US" sz="2400" b="1" dirty="0">
              <a:solidFill>
                <a:srgbClr val="FF0000"/>
              </a:solidFill>
              <a:cs typeface="+mn-cs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  <a:cs typeface="+mn-cs"/>
              </a:rPr>
              <a:t>Guarigione</a:t>
            </a:r>
            <a:endParaRPr lang="en-US" sz="2400" b="1" dirty="0">
              <a:solidFill>
                <a:srgbClr val="FF0000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sz="2000" dirty="0">
              <a:cs typeface="+mn-cs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976C569-B03A-BA44-8133-C22253F51E06}"/>
              </a:ext>
            </a:extLst>
          </p:cNvPr>
          <p:cNvCxnSpPr/>
          <p:nvPr/>
        </p:nvCxnSpPr>
        <p:spPr>
          <a:xfrm flipH="1">
            <a:off x="2438400" y="838200"/>
            <a:ext cx="1219200" cy="762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46E5843-0A55-7641-9FFA-F417963B95D7}"/>
              </a:ext>
            </a:extLst>
          </p:cNvPr>
          <p:cNvCxnSpPr/>
          <p:nvPr/>
        </p:nvCxnSpPr>
        <p:spPr>
          <a:xfrm>
            <a:off x="4267200" y="838200"/>
            <a:ext cx="0" cy="762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4"/>
    </mc:Choice>
    <mc:Fallback xmlns="">
      <p:transition spd="slow" advTm="52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 animBg="1"/>
      <p:bldP spid="64514" grpId="0" build="allAtOnce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>
            <a:extLst>
              <a:ext uri="{FF2B5EF4-FFF2-40B4-BE49-F238E27FC236}">
                <a16:creationId xmlns:a16="http://schemas.microsoft.com/office/drawing/2014/main" id="{1730DED8-A3A1-A946-9B5E-2CFBD197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762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latin typeface="ArialMT" charset="0"/>
              </a:rPr>
              <a:t>CONTAGIO</a:t>
            </a:r>
          </a:p>
        </p:txBody>
      </p:sp>
      <p:sp>
        <p:nvSpPr>
          <p:cNvPr id="73730" name="Rectangle 4">
            <a:extLst>
              <a:ext uri="{FF2B5EF4-FFF2-40B4-BE49-F238E27FC236}">
                <a16:creationId xmlns:a16="http://schemas.microsoft.com/office/drawing/2014/main" id="{11C855AF-D713-C842-945E-F0E1B4D0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MT" charset="0"/>
              </a:rPr>
              <a:t>L’uomo è l’unico serbatoio naturale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latin typeface="ArialM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MT" charset="0"/>
              </a:rPr>
              <a:t>La malattia si diffonde per stretto contatto interpersonale mediante l’inalazione di aerosol infetti (o contatto con materiale infetto)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latin typeface="ArialM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MT" charset="0"/>
              </a:rPr>
              <a:t>OMS stima che un terzo della popolazione mondiale sia infettata da </a:t>
            </a:r>
            <a:r>
              <a:rPr lang="it-IT" altLang="it-IT" sz="2000" b="1" i="1" dirty="0">
                <a:latin typeface="ArialMT" charset="0"/>
              </a:rPr>
              <a:t>M. </a:t>
            </a:r>
            <a:r>
              <a:rPr lang="it-IT" altLang="it-IT" sz="2000" b="1" i="1" dirty="0" err="1">
                <a:latin typeface="ArialMT" charset="0"/>
              </a:rPr>
              <a:t>tuberculosis</a:t>
            </a:r>
            <a:endParaRPr lang="it-IT" altLang="it-IT" sz="2000" b="1" i="1" dirty="0">
              <a:latin typeface="ArialMT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92B2801-8510-9149-B3F6-489ADBA82447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2584450"/>
            <a:ext cx="8890000" cy="4273550"/>
            <a:chOff x="25400" y="2584973"/>
            <a:chExt cx="8890000" cy="4273027"/>
          </a:xfrm>
        </p:grpSpPr>
        <p:pic>
          <p:nvPicPr>
            <p:cNvPr id="73732" name="Immagine 3">
              <a:extLst>
                <a:ext uri="{FF2B5EF4-FFF2-40B4-BE49-F238E27FC236}">
                  <a16:creationId xmlns:a16="http://schemas.microsoft.com/office/drawing/2014/main" id="{501BFF0F-468A-0B44-9E95-E1F92F43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952" y="2584973"/>
              <a:ext cx="5901448" cy="427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3" name="Rettangolo 4">
              <a:extLst>
                <a:ext uri="{FF2B5EF4-FFF2-40B4-BE49-F238E27FC236}">
                  <a16:creationId xmlns:a16="http://schemas.microsoft.com/office/drawing/2014/main" id="{44EDDA43-0C48-1448-BC43-6CB2CC091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379" y="6248400"/>
              <a:ext cx="24896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  <a:latin typeface="ArialMT" charset="0"/>
                </a:rPr>
                <a:t>stima di incidenza nel 2015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  <a:latin typeface="ArialMT" charset="0"/>
                </a:rPr>
                <a:t>Fonte: OMS</a:t>
              </a:r>
              <a:endParaRPr lang="it-IT" altLang="it-IT" sz="1400">
                <a:latin typeface="Arial" panose="020B0604020202020204" pitchFamily="34" charset="0"/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681FD5-067C-EB46-953E-F74E1DE901F4}"/>
                </a:ext>
              </a:extLst>
            </p:cNvPr>
            <p:cNvSpPr/>
            <p:nvPr/>
          </p:nvSpPr>
          <p:spPr>
            <a:xfrm>
              <a:off x="25400" y="4191326"/>
              <a:ext cx="2946400" cy="2553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Categorie a rischio nei </a:t>
              </a:r>
              <a:r>
                <a:rPr lang="it-IT" sz="2000" u="sng" dirty="0">
                  <a:solidFill>
                    <a:srgbClr val="FF0000"/>
                  </a:solidFill>
                  <a:latin typeface="ArialMT" charset="0"/>
                  <a:ea typeface="ＭＳ Ｐゴシック" charset="0"/>
                </a:rPr>
                <a:t>paesi occidentali</a:t>
              </a: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:</a:t>
              </a:r>
            </a:p>
            <a:p>
              <a:pPr eaLnBrk="1" hangingPunct="1">
                <a:defRPr/>
              </a:pPr>
              <a:endParaRPr lang="it-IT" sz="2000" dirty="0">
                <a:solidFill>
                  <a:prstClr val="black"/>
                </a:solidFill>
                <a:latin typeface="ArialMT" charset="0"/>
                <a:ea typeface="ＭＳ Ｐゴシック" charset="0"/>
              </a:endParaRPr>
            </a:p>
            <a:p>
              <a:pPr marL="285750" indent="-285750" eaLnBrk="1" hangingPunct="1">
                <a:buFont typeface="Arial"/>
                <a:buChar char="•"/>
                <a:defRPr/>
              </a:pP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Senza fissa dimora</a:t>
              </a:r>
            </a:p>
            <a:p>
              <a:pPr marL="285750" indent="-285750" eaLnBrk="1" hangingPunct="1">
                <a:buFont typeface="Arial"/>
                <a:buChar char="•"/>
                <a:defRPr/>
              </a:pP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alcolisti</a:t>
              </a:r>
            </a:p>
            <a:p>
              <a:pPr marL="285750" indent="-285750" eaLnBrk="1" hangingPunct="1">
                <a:buFont typeface="Arial"/>
                <a:buChar char="•"/>
                <a:defRPr/>
              </a:pP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Tossicodipendenti</a:t>
              </a:r>
            </a:p>
            <a:p>
              <a:pPr marL="285750" indent="-285750" eaLnBrk="1" hangingPunct="1">
                <a:buFont typeface="Arial"/>
                <a:buChar char="•"/>
                <a:defRPr/>
              </a:pPr>
              <a:r>
                <a:rPr lang="it-IT" sz="2000" dirty="0">
                  <a:solidFill>
                    <a:prstClr val="black"/>
                  </a:solidFill>
                  <a:latin typeface="ArialMT" charset="0"/>
                  <a:ea typeface="ＭＳ Ｐゴシック" charset="0"/>
                </a:rPr>
                <a:t>Detenuti</a:t>
              </a:r>
            </a:p>
            <a:p>
              <a:pPr marL="285750" indent="-285750" eaLnBrk="1" hangingPunct="1">
                <a:buFont typeface="Arial"/>
                <a:buChar char="•"/>
                <a:defRPr/>
              </a:pPr>
              <a:r>
                <a:rPr lang="it-IT" sz="2000" dirty="0">
                  <a:latin typeface="Arial" charset="0"/>
                  <a:ea typeface="ＭＳ Ｐゴシック" charset="0"/>
                </a:rPr>
                <a:t>HIV positivi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4"/>
    </mc:Choice>
    <mc:Fallback xmlns="">
      <p:transition spd="slow" advTm="57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6CCF47E4-87F3-9845-A116-08D9C1C1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7696200" cy="405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Bacillo di </a:t>
            </a:r>
            <a:r>
              <a:rPr lang="it-IT" sz="2000" b="1" dirty="0" err="1">
                <a:latin typeface="Geneva"/>
                <a:ea typeface="ＭＳ Ｐゴシック" charset="0"/>
                <a:cs typeface="Geneva"/>
              </a:rPr>
              <a:t>Calmette</a:t>
            </a: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 e </a:t>
            </a:r>
            <a:r>
              <a:rPr lang="it-IT" sz="2000" b="1" dirty="0" err="1">
                <a:latin typeface="Geneva"/>
                <a:ea typeface="ＭＳ Ｐゴシック" charset="0"/>
                <a:cs typeface="Geneva"/>
              </a:rPr>
              <a:t>Guerin</a:t>
            </a: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 (ceppo vivo attenuato di </a:t>
            </a:r>
            <a:r>
              <a:rPr lang="it-IT" sz="2000" b="1" i="1" dirty="0" err="1">
                <a:latin typeface="Geneva"/>
                <a:ea typeface="ＭＳ Ｐゴシック" charset="0"/>
                <a:cs typeface="Geneva"/>
              </a:rPr>
              <a:t>Mycobacterium</a:t>
            </a:r>
            <a:r>
              <a:rPr lang="it-IT" sz="2000" b="1" i="1" dirty="0">
                <a:latin typeface="Geneva"/>
                <a:ea typeface="ＭＳ Ｐゴシック" charset="0"/>
                <a:cs typeface="Geneva"/>
              </a:rPr>
              <a:t> </a:t>
            </a:r>
            <a:r>
              <a:rPr lang="it-IT" sz="2000" b="1" i="1" dirty="0" err="1">
                <a:latin typeface="Geneva"/>
                <a:ea typeface="ＭＳ Ｐゴシック" charset="0"/>
                <a:cs typeface="Geneva"/>
              </a:rPr>
              <a:t>bovis</a:t>
            </a: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)</a:t>
            </a:r>
          </a:p>
          <a:p>
            <a:pPr eaLnBrk="1" hangingPunct="1">
              <a:defRPr/>
            </a:pPr>
            <a:endParaRPr lang="it-IT" sz="2000" b="1" dirty="0">
              <a:latin typeface="Geneva"/>
              <a:ea typeface="ＭＳ Ｐゴシック" charset="0"/>
              <a:cs typeface="Geneva"/>
            </a:endParaRPr>
          </a:p>
          <a:p>
            <a:pPr eaLnBrk="1" hangingPunct="1">
              <a:defRPr/>
            </a:pPr>
            <a:r>
              <a:rPr lang="it-IT" sz="2000" b="1" dirty="0">
                <a:solidFill>
                  <a:srgbClr val="C0010C"/>
                </a:solidFill>
                <a:latin typeface="Geneva"/>
                <a:ea typeface="ＭＳ Ｐゴシック" charset="0"/>
                <a:cs typeface="Geneva"/>
              </a:rPr>
              <a:t>Consigliato:</a:t>
            </a: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 </a:t>
            </a:r>
          </a:p>
          <a:p>
            <a:pPr eaLnBrk="1" hangingPunct="1">
              <a:defRPr/>
            </a:pPr>
            <a:endParaRPr lang="it-IT" sz="2000" b="1" dirty="0">
              <a:latin typeface="Geneva"/>
              <a:ea typeface="ＭＳ Ｐゴシック" charset="0"/>
              <a:cs typeface="Geneva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soggetti </a:t>
            </a:r>
            <a:r>
              <a:rPr lang="it-IT" sz="2000" b="1" dirty="0" err="1">
                <a:latin typeface="Geneva"/>
                <a:ea typeface="ＭＳ Ｐゴシック" charset="0"/>
                <a:cs typeface="Geneva"/>
              </a:rPr>
              <a:t>cutinegativi</a:t>
            </a: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 conviventi con pazienti tubercolotici,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residenti in regioni ad alta endemia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Professioni a rischio</a:t>
            </a:r>
          </a:p>
          <a:p>
            <a:pPr eaLnBrk="1" hangingPunct="1">
              <a:buFontTx/>
              <a:buChar char="-"/>
              <a:defRPr/>
            </a:pPr>
            <a:endParaRPr lang="it-IT" sz="2000" b="1" dirty="0">
              <a:latin typeface="Geneva"/>
              <a:ea typeface="ＭＳ Ｐゴシック" charset="0"/>
              <a:cs typeface="Geneva"/>
            </a:endParaRPr>
          </a:p>
          <a:p>
            <a:pPr eaLnBrk="1" hangingPunct="1">
              <a:buFontTx/>
              <a:buChar char="-"/>
              <a:defRPr/>
            </a:pPr>
            <a:endParaRPr lang="it-IT" sz="2000" b="1" dirty="0">
              <a:latin typeface="Geneva"/>
              <a:ea typeface="ＭＳ Ｐゴシック" charset="0"/>
              <a:cs typeface="Geneva"/>
            </a:endParaRPr>
          </a:p>
          <a:p>
            <a:pPr eaLnBrk="1" hangingPunct="1">
              <a:defRPr/>
            </a:pPr>
            <a:r>
              <a:rPr lang="it-IT" sz="2000" b="1" dirty="0">
                <a:solidFill>
                  <a:srgbClr val="C0010C"/>
                </a:solidFill>
                <a:latin typeface="Geneva"/>
                <a:ea typeface="ＭＳ Ｐゴシック" charset="0"/>
                <a:cs typeface="Geneva"/>
              </a:rPr>
              <a:t>Sconsigliato:</a:t>
            </a:r>
            <a:endParaRPr lang="it-IT" sz="2000" b="1" dirty="0">
              <a:latin typeface="Geneva"/>
              <a:ea typeface="ＭＳ Ｐゴシック" charset="0"/>
              <a:cs typeface="Geneva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Immunodepressi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it-IT" sz="2000" b="1" dirty="0">
                <a:latin typeface="Geneva"/>
                <a:ea typeface="ＭＳ Ｐゴシック" charset="0"/>
                <a:cs typeface="Geneva"/>
              </a:rPr>
              <a:t>Affetti da malattie neoplastiche o croniche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FB70641A-F8A4-C145-8989-BA4573A1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C0010C"/>
                </a:solidFill>
                <a:latin typeface="Geneva" panose="020B0503030404040204" pitchFamily="34" charset="0"/>
              </a:rPr>
              <a:t>VACCINO (BCG)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7"/>
    </mc:Choice>
    <mc:Fallback xmlns="">
      <p:transition spd="slow" advTm="438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DD7B5FC-A498-DF45-8912-4B04FFEAAF6F}"/>
              </a:ext>
            </a:extLst>
          </p:cNvPr>
          <p:cNvSpPr/>
          <p:nvPr/>
        </p:nvSpPr>
        <p:spPr>
          <a:xfrm>
            <a:off x="457200" y="1321818"/>
            <a:ext cx="8382000" cy="12100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779719-99EA-F245-B01A-1281E23E9F0B}"/>
              </a:ext>
            </a:extLst>
          </p:cNvPr>
          <p:cNvSpPr/>
          <p:nvPr/>
        </p:nvSpPr>
        <p:spPr>
          <a:xfrm>
            <a:off x="457200" y="3581400"/>
            <a:ext cx="8382000" cy="297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537" name="Rectangle 3">
            <a:extLst>
              <a:ext uri="{FF2B5EF4-FFF2-40B4-BE49-F238E27FC236}">
                <a16:creationId xmlns:a16="http://schemas.microsoft.com/office/drawing/2014/main" id="{0B71E70E-F5B0-7D4D-B95A-1F162596F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altLang="it-IT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it-IT" sz="28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/>
              <a:t>Test di Mantoux </a:t>
            </a:r>
            <a:r>
              <a:rPr lang="en-US" altLang="it-IT" sz="2200" dirty="0"/>
              <a:t>(</a:t>
            </a:r>
            <a:r>
              <a:rPr lang="en-US" altLang="it-IT" sz="2200" dirty="0" err="1"/>
              <a:t>evidenzia</a:t>
            </a:r>
            <a:r>
              <a:rPr lang="en-US" altLang="it-IT" sz="2200" dirty="0"/>
              <a:t> chi </a:t>
            </a:r>
            <a:r>
              <a:rPr lang="en-US" altLang="it-IT" sz="2200" dirty="0" err="1"/>
              <a:t>è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stato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contagiato</a:t>
            </a:r>
            <a:r>
              <a:rPr lang="en-US" altLang="it-IT" sz="2200" dirty="0"/>
              <a:t>)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 err="1"/>
              <a:t>Quantiferon</a:t>
            </a:r>
            <a:r>
              <a:rPr lang="en-US" altLang="it-IT" sz="2200" b="1" dirty="0"/>
              <a:t> </a:t>
            </a:r>
            <a:r>
              <a:rPr lang="en-US" altLang="it-IT" sz="2200" dirty="0"/>
              <a:t>(</a:t>
            </a:r>
            <a:r>
              <a:rPr lang="en-US" altLang="it-IT" sz="2200" dirty="0" err="1"/>
              <a:t>differenzia</a:t>
            </a:r>
            <a:r>
              <a:rPr lang="en-US" altLang="it-IT" sz="2200" dirty="0"/>
              <a:t> una </a:t>
            </a:r>
            <a:r>
              <a:rPr lang="en-US" altLang="it-IT" sz="2200" dirty="0" err="1"/>
              <a:t>infezione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attiva</a:t>
            </a:r>
            <a:r>
              <a:rPr lang="en-US" altLang="it-IT" sz="2200" dirty="0"/>
              <a:t> da non </a:t>
            </a:r>
            <a:r>
              <a:rPr lang="en-US" altLang="it-IT" sz="2200" dirty="0" err="1"/>
              <a:t>attiva</a:t>
            </a:r>
            <a:r>
              <a:rPr lang="en-US" altLang="it-IT" sz="22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it-IT" sz="2200" dirty="0"/>
          </a:p>
          <a:p>
            <a:pPr marL="0" indent="0">
              <a:lnSpc>
                <a:spcPct val="120000"/>
              </a:lnSpc>
              <a:buNone/>
            </a:pPr>
            <a:endParaRPr lang="en-US" altLang="it-IT" sz="2200" dirty="0"/>
          </a:p>
          <a:p>
            <a:pPr marL="0" indent="0">
              <a:lnSpc>
                <a:spcPct val="120000"/>
              </a:lnSpc>
              <a:buNone/>
            </a:pPr>
            <a:endParaRPr lang="en-US" altLang="it-IT" sz="2200" dirty="0"/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 err="1"/>
              <a:t>Microscopia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diretta</a:t>
            </a:r>
            <a:r>
              <a:rPr lang="en-US" altLang="it-IT" sz="2200" b="1" dirty="0"/>
              <a:t> </a:t>
            </a:r>
            <a:r>
              <a:rPr lang="en-US" altLang="it-IT" sz="2200" dirty="0" err="1"/>
              <a:t>su</a:t>
            </a:r>
            <a:r>
              <a:rPr lang="en-US" altLang="it-IT" sz="2200" dirty="0"/>
              <a:t> </a:t>
            </a:r>
            <a:r>
              <a:rPr lang="en-US" altLang="it-IT" sz="2200" dirty="0" err="1"/>
              <a:t>campioni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clinici</a:t>
            </a:r>
            <a:r>
              <a:rPr lang="en-US" altLang="it-IT" sz="2200" dirty="0"/>
              <a:t> (</a:t>
            </a:r>
            <a:r>
              <a:rPr lang="en-US" altLang="it-IT" sz="2200" dirty="0" err="1"/>
              <a:t>ricerca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batteri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acido-resistenti</a:t>
            </a:r>
            <a:r>
              <a:rPr lang="en-US" altLang="it-IT" sz="2200" dirty="0"/>
              <a:t>: </a:t>
            </a:r>
            <a:r>
              <a:rPr lang="en-US" altLang="it-IT" sz="2200" dirty="0" err="1"/>
              <a:t>colorazione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Ziehl-Neelsen</a:t>
            </a:r>
            <a:r>
              <a:rPr lang="en-US" altLang="it-IT" sz="2200" dirty="0"/>
              <a:t>)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/>
              <a:t>Test </a:t>
            </a:r>
            <a:r>
              <a:rPr lang="en-US" altLang="it-IT" sz="2200" b="1" dirty="0" err="1"/>
              <a:t>molecolari</a:t>
            </a:r>
            <a:r>
              <a:rPr lang="en-US" altLang="it-IT" sz="2200" b="1" dirty="0"/>
              <a:t>: </a:t>
            </a:r>
            <a:r>
              <a:rPr lang="en-US" altLang="it-IT" sz="2200" dirty="0" err="1"/>
              <a:t>basati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su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acidi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nucleici</a:t>
            </a:r>
            <a:r>
              <a:rPr lang="en-US" altLang="it-IT" sz="2200" dirty="0"/>
              <a:t> per </a:t>
            </a:r>
            <a:r>
              <a:rPr lang="en-US" altLang="it-IT" sz="2200" dirty="0" err="1"/>
              <a:t>l’identificazione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delle</a:t>
            </a:r>
            <a:r>
              <a:rPr lang="en-US" altLang="it-IT" sz="2200" dirty="0"/>
              <a:t> specie </a:t>
            </a:r>
            <a:r>
              <a:rPr lang="en-US" altLang="it-IT" sz="2200" dirty="0" err="1"/>
              <a:t>micobatteriche</a:t>
            </a:r>
            <a:r>
              <a:rPr lang="en-US" altLang="it-IT" sz="2200" dirty="0"/>
              <a:t> (PCR)</a:t>
            </a:r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 err="1"/>
              <a:t>Isolamento</a:t>
            </a:r>
            <a:r>
              <a:rPr lang="en-US" altLang="it-IT" sz="2200" dirty="0"/>
              <a:t> in </a:t>
            </a:r>
            <a:r>
              <a:rPr lang="en-US" altLang="it-IT" sz="2200" dirty="0" err="1"/>
              <a:t>coltura</a:t>
            </a:r>
            <a:endParaRPr lang="en-US" altLang="it-IT" sz="2200" dirty="0"/>
          </a:p>
          <a:p>
            <a:pPr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en-US" altLang="it-IT" sz="2200" b="1" dirty="0" err="1"/>
              <a:t>Antibiogramma</a:t>
            </a:r>
            <a:r>
              <a:rPr lang="en-US" altLang="it-IT" sz="2200" dirty="0"/>
              <a:t>: per </a:t>
            </a:r>
            <a:r>
              <a:rPr lang="en-US" altLang="it-IT" sz="2200" dirty="0" err="1"/>
              <a:t>definire</a:t>
            </a:r>
            <a:r>
              <a:rPr lang="en-US" altLang="it-IT" sz="2200" dirty="0"/>
              <a:t> la </a:t>
            </a:r>
            <a:r>
              <a:rPr lang="en-US" altLang="it-IT" sz="2200" dirty="0" err="1"/>
              <a:t>sensibilità</a:t>
            </a:r>
            <a:r>
              <a:rPr lang="en-US" altLang="it-IT" sz="2200" dirty="0"/>
              <a:t> ai </a:t>
            </a:r>
            <a:r>
              <a:rPr lang="en-US" altLang="it-IT" sz="2200" dirty="0" err="1"/>
              <a:t>farmaci</a:t>
            </a:r>
            <a:endParaRPr lang="en-US" altLang="it-IT" sz="2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081931-C7F8-996B-95E3-DA1D2876ABD5}"/>
              </a:ext>
            </a:extLst>
          </p:cNvPr>
          <p:cNvSpPr txBox="1"/>
          <p:nvPr/>
        </p:nvSpPr>
        <p:spPr>
          <a:xfrm>
            <a:off x="2781300" y="32468"/>
            <a:ext cx="37338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it-IT" sz="2400" b="1" dirty="0">
                <a:solidFill>
                  <a:srgbClr val="FF0000"/>
                </a:solidFill>
              </a:rPr>
              <a:t>Procedure </a:t>
            </a:r>
            <a:r>
              <a:rPr lang="en-US" altLang="it-IT" sz="2400" b="1" dirty="0" err="1">
                <a:solidFill>
                  <a:srgbClr val="FF0000"/>
                </a:solidFill>
              </a:rPr>
              <a:t>Diagnostiche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49D002-4838-52A3-32C5-8F403C722D07}"/>
              </a:ext>
            </a:extLst>
          </p:cNvPr>
          <p:cNvSpPr txBox="1"/>
          <p:nvPr/>
        </p:nvSpPr>
        <p:spPr>
          <a:xfrm>
            <a:off x="359229" y="881932"/>
            <a:ext cx="679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TEST BASATI SU RISPOSTA INFIAMMATORIA/IMMUNITARIA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0E4856-2211-0BB9-D235-F21894EA671E}"/>
              </a:ext>
            </a:extLst>
          </p:cNvPr>
          <p:cNvSpPr txBox="1"/>
          <p:nvPr/>
        </p:nvSpPr>
        <p:spPr>
          <a:xfrm>
            <a:off x="381000" y="31242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TEST MICROBIOLOGICI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A960D59-C139-6A14-0AC5-CD0C84160602}"/>
              </a:ext>
            </a:extLst>
          </p:cNvPr>
          <p:cNvSpPr/>
          <p:nvPr/>
        </p:nvSpPr>
        <p:spPr>
          <a:xfrm>
            <a:off x="359229" y="3124200"/>
            <a:ext cx="8632371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03"/>
    </mc:Choice>
    <mc:Fallback xmlns="">
      <p:transition spd="slow" advTm="64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3246CB3A-F0CD-6A4E-9075-DCE83918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2463"/>
            <a:ext cx="5791200" cy="1938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0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Valutazione: sono considerati positivi:</a:t>
            </a:r>
          </a:p>
          <a:p>
            <a:pPr marL="342900" indent="-342900" eaLnBrk="1" hangingPunct="1">
              <a:buFont typeface="Wingdings" charset="2"/>
              <a:buChar char="Ø"/>
              <a:defRPr/>
            </a:pPr>
            <a:r>
              <a:rPr lang="it-IT" sz="2000" b="1" dirty="0">
                <a:latin typeface="Arial" charset="0"/>
                <a:ea typeface="ＭＳ Ｐゴシック" charset="0"/>
              </a:rPr>
              <a:t>5mm:  soggetti a stretto contatto con pazienti affetti da TBC attiva, </a:t>
            </a:r>
            <a:r>
              <a:rPr lang="it-IT" sz="2000" b="1" dirty="0" err="1">
                <a:latin typeface="Arial" charset="0"/>
                <a:ea typeface="ＭＳ Ｐゴシック" charset="0"/>
              </a:rPr>
              <a:t>paz</a:t>
            </a:r>
            <a:r>
              <a:rPr lang="it-IT" sz="2000" b="1" dirty="0">
                <a:latin typeface="Arial" charset="0"/>
                <a:ea typeface="ＭＳ Ｐゴシック" charset="0"/>
              </a:rPr>
              <a:t>. Immunodepressi (HIV+), </a:t>
            </a:r>
            <a:r>
              <a:rPr lang="it-IT" sz="2000" b="1" dirty="0" err="1">
                <a:latin typeface="Arial" charset="0"/>
                <a:ea typeface="ＭＳ Ｐゴシック" charset="0"/>
              </a:rPr>
              <a:t>Rx</a:t>
            </a:r>
            <a:r>
              <a:rPr lang="it-IT" sz="2000" b="1" dirty="0">
                <a:latin typeface="Arial" charset="0"/>
                <a:ea typeface="ＭＳ Ｐゴシック" charset="0"/>
              </a:rPr>
              <a:t> torace compatibile con esiti di TBC</a:t>
            </a:r>
          </a:p>
          <a:p>
            <a:pPr marL="342900" indent="-342900" eaLnBrk="1" hangingPunct="1">
              <a:buFont typeface="Wingdings" charset="2"/>
              <a:buChar char="Ø"/>
              <a:defRPr/>
            </a:pPr>
            <a:r>
              <a:rPr lang="it-IT" sz="2000" b="1" dirty="0">
                <a:latin typeface="Arial" charset="0"/>
                <a:ea typeface="ＭＳ Ｐゴシック" charset="0"/>
              </a:rPr>
              <a:t>10 mm: gli altri casi</a:t>
            </a:r>
          </a:p>
        </p:txBody>
      </p:sp>
      <p:pic>
        <p:nvPicPr>
          <p:cNvPr id="66562" name="Immagine 1">
            <a:extLst>
              <a:ext uri="{FF2B5EF4-FFF2-40B4-BE49-F238E27FC236}">
                <a16:creationId xmlns:a16="http://schemas.microsoft.com/office/drawing/2014/main" id="{4847F309-843A-D241-934C-FEB805A7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2328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ttangolo 2">
            <a:extLst>
              <a:ext uri="{FF2B5EF4-FFF2-40B4-BE49-F238E27FC236}">
                <a16:creationId xmlns:a16="http://schemas.microsoft.com/office/drawing/2014/main" id="{AD06794E-CEE3-1A4C-A646-899AB5A61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10C"/>
                </a:solidFill>
                <a:latin typeface="Arial" panose="020B0604020202020204" pitchFamily="34" charset="0"/>
              </a:rPr>
              <a:t>1) INTRADERMOREAZIONE DI MANTOUX</a:t>
            </a:r>
          </a:p>
        </p:txBody>
      </p:sp>
      <p:sp>
        <p:nvSpPr>
          <p:cNvPr id="66564" name="Rettangolo 3">
            <a:extLst>
              <a:ext uri="{FF2B5EF4-FFF2-40B4-BE49-F238E27FC236}">
                <a16:creationId xmlns:a16="http://schemas.microsoft.com/office/drawing/2014/main" id="{FE3B661D-C600-4746-8E52-53A2ACC0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Esecuzione</a:t>
            </a:r>
            <a:r>
              <a:rPr lang="it-IT" altLang="it-IT" sz="2000" b="1">
                <a:solidFill>
                  <a:srgbClr val="000000"/>
                </a:solidFill>
                <a:latin typeface="Arial" panose="020B0604020202020204" pitchFamily="34" charset="0"/>
              </a:rPr>
              <a:t>: inoculazione intradermo di antigenti micobatterici purificati</a:t>
            </a:r>
          </a:p>
        </p:txBody>
      </p:sp>
      <p:sp>
        <p:nvSpPr>
          <p:cNvPr id="66565" name="Rettangolo 4">
            <a:extLst>
              <a:ext uri="{FF2B5EF4-FFF2-40B4-BE49-F238E27FC236}">
                <a16:creationId xmlns:a16="http://schemas.microsoft.com/office/drawing/2014/main" id="{4982325D-1AB6-8546-B1E4-6FC235FA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2632075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Lettura</a:t>
            </a:r>
            <a:r>
              <a:rPr lang="it-IT" altLang="it-IT" sz="2000" b="1">
                <a:solidFill>
                  <a:srgbClr val="000000"/>
                </a:solidFill>
                <a:latin typeface="Arial" panose="020B0604020202020204" pitchFamily="34" charset="0"/>
              </a:rPr>
              <a:t>: entro 48-72 ore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36D9254-B51F-1041-B8D0-A559EF4CBD62}"/>
              </a:ext>
            </a:extLst>
          </p:cNvPr>
          <p:cNvSpPr/>
          <p:nvPr/>
        </p:nvSpPr>
        <p:spPr>
          <a:xfrm flipH="1">
            <a:off x="533400" y="685800"/>
            <a:ext cx="7772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156A7A-1766-D440-8E08-BF05057445D0}"/>
              </a:ext>
            </a:extLst>
          </p:cNvPr>
          <p:cNvSpPr/>
          <p:nvPr/>
        </p:nvSpPr>
        <p:spPr>
          <a:xfrm flipH="1">
            <a:off x="533400" y="2590800"/>
            <a:ext cx="77724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D96657-9234-C040-BD26-A2D889FA749C}"/>
              </a:ext>
            </a:extLst>
          </p:cNvPr>
          <p:cNvSpPr/>
          <p:nvPr/>
        </p:nvSpPr>
        <p:spPr>
          <a:xfrm flipH="1">
            <a:off x="533400" y="4572000"/>
            <a:ext cx="77724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8"/>
    </mc:Choice>
    <mc:Fallback xmlns="">
      <p:transition spd="slow" advTm="380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3569671D-6D76-BD4E-93A7-665052870FA4}"/>
              </a:ext>
            </a:extLst>
          </p:cNvPr>
          <p:cNvGrpSpPr/>
          <p:nvPr/>
        </p:nvGrpSpPr>
        <p:grpSpPr>
          <a:xfrm>
            <a:off x="5608059" y="1074387"/>
            <a:ext cx="2824966" cy="3690613"/>
            <a:chOff x="5608059" y="835667"/>
            <a:chExt cx="2824966" cy="369061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4354268-991F-3B40-9CFF-A2374C011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835667"/>
              <a:ext cx="1956025" cy="36906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Freccia destra 7">
              <a:extLst>
                <a:ext uri="{FF2B5EF4-FFF2-40B4-BE49-F238E27FC236}">
                  <a16:creationId xmlns:a16="http://schemas.microsoft.com/office/drawing/2014/main" id="{9B1270F1-C5F4-3A4F-AB59-6B174BE693C6}"/>
                </a:ext>
              </a:extLst>
            </p:cNvPr>
            <p:cNvSpPr/>
            <p:nvPr/>
          </p:nvSpPr>
          <p:spPr>
            <a:xfrm>
              <a:off x="5608059" y="25908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21616BFF-7395-9E45-B714-EB94F3FD424D}"/>
              </a:ext>
            </a:extLst>
          </p:cNvPr>
          <p:cNvGrpSpPr/>
          <p:nvPr/>
        </p:nvGrpSpPr>
        <p:grpSpPr>
          <a:xfrm>
            <a:off x="2730931" y="1153119"/>
            <a:ext cx="2603069" cy="3647481"/>
            <a:chOff x="2730931" y="914399"/>
            <a:chExt cx="2603069" cy="364748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534C63B-459A-8B48-9094-B7CE995D0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9872" y="914399"/>
              <a:ext cx="1734128" cy="36474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Freccia destra 6">
              <a:extLst>
                <a:ext uri="{FF2B5EF4-FFF2-40B4-BE49-F238E27FC236}">
                  <a16:creationId xmlns:a16="http://schemas.microsoft.com/office/drawing/2014/main" id="{2FE18234-9E47-954F-8EAA-6E0952261C3C}"/>
                </a:ext>
              </a:extLst>
            </p:cNvPr>
            <p:cNvSpPr/>
            <p:nvPr/>
          </p:nvSpPr>
          <p:spPr>
            <a:xfrm>
              <a:off x="2730931" y="25908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B25522C-067B-0E42-B80B-5009FB35D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92" y="2214859"/>
            <a:ext cx="213038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54EE64D-210D-A642-B647-E4A270684416}"/>
              </a:ext>
            </a:extLst>
          </p:cNvPr>
          <p:cNvSpPr/>
          <p:nvPr/>
        </p:nvSpPr>
        <p:spPr>
          <a:xfrm>
            <a:off x="3676071" y="3058120"/>
            <a:ext cx="1584000" cy="170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9A507C1-A014-C642-B404-29823BE8E38F}"/>
              </a:ext>
            </a:extLst>
          </p:cNvPr>
          <p:cNvSpPr/>
          <p:nvPr/>
        </p:nvSpPr>
        <p:spPr>
          <a:xfrm>
            <a:off x="6751059" y="2905720"/>
            <a:ext cx="158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F601EA-8805-3546-858E-194D47228668}"/>
              </a:ext>
            </a:extLst>
          </p:cNvPr>
          <p:cNvSpPr txBox="1"/>
          <p:nvPr/>
        </p:nvSpPr>
        <p:spPr>
          <a:xfrm>
            <a:off x="4953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TEST 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QUANTIFERON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PER LA DETERMINAZIONE DELLA PRODUZIONE DI GAMMA-IFN IN RISPOSTA A STIMOLO CON ANTIGENI  TUBERCOLARI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78AA62-5D3E-0446-8558-D92462F77CE5}"/>
              </a:ext>
            </a:extLst>
          </p:cNvPr>
          <p:cNvSpPr txBox="1"/>
          <p:nvPr/>
        </p:nvSpPr>
        <p:spPr>
          <a:xfrm>
            <a:off x="1447800" y="5447287"/>
            <a:ext cx="6248400" cy="769441"/>
          </a:xfrm>
          <a:prstGeom prst="rect">
            <a:avLst/>
          </a:prstGeom>
          <a:effectLst>
            <a:glow rad="266700">
              <a:srgbClr val="FFC6C3"/>
            </a:glow>
            <a:outerShdw dist="23000"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Può affiancare o può sostituire l’intradermoreazione di </a:t>
            </a:r>
            <a:r>
              <a:rPr lang="it-IT" sz="2200" dirty="0" err="1"/>
              <a:t>Mantoux</a:t>
            </a:r>
            <a:r>
              <a:rPr lang="it-IT" sz="2200" dirty="0"/>
              <a:t> nella diagnosi di tubercolosi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6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60"/>
    </mc:Choice>
    <mc:Fallback xmlns="">
      <p:transition spd="slow" advTm="9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>
            <a:extLst>
              <a:ext uri="{FF2B5EF4-FFF2-40B4-BE49-F238E27FC236}">
                <a16:creationId xmlns:a16="http://schemas.microsoft.com/office/drawing/2014/main" id="{B9328F80-42DE-594C-983D-76AE1948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312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C0010C"/>
                </a:solidFill>
                <a:latin typeface="ArialNarrow-Italic" charset="0"/>
              </a:rPr>
              <a:t>Raccolta dei campioni.</a:t>
            </a:r>
            <a:r>
              <a:rPr lang="it-IT" altLang="it-IT" sz="2200" dirty="0">
                <a:latin typeface="ArialNarrow-Italic" charset="0"/>
              </a:rPr>
              <a:t> </a:t>
            </a:r>
            <a:r>
              <a:rPr lang="it-IT" altLang="it-IT" sz="2200" dirty="0">
                <a:latin typeface="ArialNarrow" panose="020B0606020202030204" pitchFamily="34" charset="0"/>
              </a:rPr>
              <a:t>I campioni clinici vanno inviati in laboratorio prima possibile (mezz’ora) entro 24 ore dal prelievo.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200" dirty="0">
              <a:latin typeface="Arial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C0010C"/>
                </a:solidFill>
                <a:latin typeface="ArialNarrow-Italic" charset="0"/>
              </a:rPr>
              <a:t>Esame microscopico.</a:t>
            </a:r>
            <a:r>
              <a:rPr lang="it-IT" altLang="it-IT" sz="2200" b="1" dirty="0">
                <a:latin typeface="ArialNarrow-Italic" charset="0"/>
              </a:rPr>
              <a:t> </a:t>
            </a:r>
            <a:r>
              <a:rPr lang="it-IT" altLang="it-IT" sz="2200" dirty="0">
                <a:latin typeface="ArialNarrow" panose="020B0606020202030204" pitchFamily="34" charset="0"/>
              </a:rPr>
              <a:t>Strisci allestiti dal sedimento di campioni vengono colorati per la ricerca dei bacilli alcool-acido resistenti intracellulari.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ArialNarrow" panose="020B0606020202030204" pitchFamily="34" charset="0"/>
              </a:rPr>
              <a:t>Il numero di bacilli tubercolari rilevati correla fortemente con il rischio di trasmissione interumana.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200" dirty="0">
              <a:latin typeface="ArialNarrow" panose="020B0606020202030204" pitchFamily="34" charset="0"/>
            </a:endParaRPr>
          </a:p>
        </p:txBody>
      </p:sp>
      <p:sp>
        <p:nvSpPr>
          <p:cNvPr id="67586" name="Rettangolo 2">
            <a:extLst>
              <a:ext uri="{FF2B5EF4-FFF2-40B4-BE49-F238E27FC236}">
                <a16:creationId xmlns:a16="http://schemas.microsoft.com/office/drawing/2014/main" id="{C8050B17-A173-3A46-B49A-38F282E9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10C"/>
                </a:solidFill>
                <a:latin typeface="Arial" panose="020B0604020202020204" pitchFamily="34" charset="0"/>
              </a:rPr>
              <a:t>2) MICROSCOPIA DIRETTA</a:t>
            </a:r>
          </a:p>
        </p:txBody>
      </p:sp>
      <p:sp>
        <p:nvSpPr>
          <p:cNvPr id="67588" name="Rettangolo 2">
            <a:extLst>
              <a:ext uri="{FF2B5EF4-FFF2-40B4-BE49-F238E27FC236}">
                <a16:creationId xmlns:a16="http://schemas.microsoft.com/office/drawing/2014/main" id="{29C9B8D2-0E64-A046-B6AB-E4E91B1E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668497"/>
            <a:ext cx="3128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ArialNarrow" panose="020B0606020202030204" pitchFamily="34" charset="0"/>
              </a:rPr>
              <a:t>bacilli tubercolari con la colorazione di </a:t>
            </a:r>
            <a:r>
              <a:rPr lang="it-IT" altLang="it-IT" sz="1800" dirty="0" err="1">
                <a:solidFill>
                  <a:srgbClr val="000000"/>
                </a:solidFill>
                <a:latin typeface="ArialNarrow" panose="020B0606020202030204" pitchFamily="34" charset="0"/>
              </a:rPr>
              <a:t>Ziehl</a:t>
            </a:r>
            <a:r>
              <a:rPr lang="it-IT" altLang="it-IT" sz="1800" dirty="0">
                <a:solidFill>
                  <a:srgbClr val="000000"/>
                </a:solidFill>
                <a:latin typeface="ArialNarrow" panose="020B0606020202030204" pitchFamily="34" charset="0"/>
              </a:rPr>
              <a:t> </a:t>
            </a:r>
            <a:r>
              <a:rPr lang="it-IT" altLang="it-IT" sz="1800" dirty="0" err="1">
                <a:solidFill>
                  <a:srgbClr val="000000"/>
                </a:solidFill>
                <a:latin typeface="ArialNarrow" panose="020B0606020202030204" pitchFamily="34" charset="0"/>
              </a:rPr>
              <a:t>Neelsen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pic>
        <p:nvPicPr>
          <p:cNvPr id="2" name="Picture 8" descr="smear">
            <a:extLst>
              <a:ext uri="{FF2B5EF4-FFF2-40B4-BE49-F238E27FC236}">
                <a16:creationId xmlns:a16="http://schemas.microsoft.com/office/drawing/2014/main" id="{A04751B9-5BA3-8B29-18FB-DAD11AAE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962400" cy="31251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9"/>
    </mc:Choice>
    <mc:Fallback xmlns="">
      <p:transition spd="slow" advTm="26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>
            <a:extLst>
              <a:ext uri="{FF2B5EF4-FFF2-40B4-BE49-F238E27FC236}">
                <a16:creationId xmlns:a16="http://schemas.microsoft.com/office/drawing/2014/main" id="{24CF6BB4-7F80-9547-8900-4A151228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28588"/>
            <a:ext cx="807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Narrow-BoldItalic" charset="0"/>
              </a:rPr>
              <a:t>RACCOLTA DEI CAMPIONI PER LA RICERCA DEI MICOBATTERI </a:t>
            </a:r>
          </a:p>
        </p:txBody>
      </p:sp>
      <p:sp>
        <p:nvSpPr>
          <p:cNvPr id="68610" name="Text Box 3">
            <a:extLst>
              <a:ext uri="{FF2B5EF4-FFF2-40B4-BE49-F238E27FC236}">
                <a16:creationId xmlns:a16="http://schemas.microsoft.com/office/drawing/2014/main" id="{517A1A38-E422-3942-B92A-2C486852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69913"/>
            <a:ext cx="8626475" cy="59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  <a:latin typeface="ArialNarrow-Italic" charset="0"/>
              </a:rPr>
              <a:t>MODALITA’ DI RACCOLTA: </a:t>
            </a:r>
            <a:r>
              <a:rPr lang="it-IT" altLang="it-IT" sz="2000" dirty="0">
                <a:latin typeface="ArialNarrow" panose="020B0606020202030204" pitchFamily="34" charset="0"/>
              </a:rPr>
              <a:t>in contenitori monouso di plastica sterili, con tappo a vite. 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Narrow" panose="020B0606020202030204" pitchFamily="34" charset="0"/>
              </a:rPr>
              <a:t>- Non devono essere utilizzati fissativi o conservanti. 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Narrow" panose="020B0606020202030204" pitchFamily="34" charset="0"/>
              </a:rPr>
              <a:t>- Prima dell'inizio della terapia </a:t>
            </a:r>
            <a:r>
              <a:rPr lang="it-IT" altLang="it-IT" sz="2000" dirty="0" err="1">
                <a:latin typeface="ArialNarrow" panose="020B0606020202030204" pitchFamily="34" charset="0"/>
              </a:rPr>
              <a:t>antimicobatterica</a:t>
            </a:r>
            <a:r>
              <a:rPr lang="it-IT" altLang="it-IT" sz="2000" dirty="0">
                <a:latin typeface="ArialNarrow" panose="020B0606020202030204" pitchFamily="34" charset="0"/>
              </a:rPr>
              <a:t>. 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Narrow" panose="020B0606020202030204" pitchFamily="34" charset="0"/>
              </a:rPr>
              <a:t>- inviare al laboratorio il più rapidamente possibile.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Narrow" panose="020B060602020203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Escreato</a:t>
            </a:r>
            <a:r>
              <a:rPr lang="it-IT" altLang="it-IT" sz="2000" dirty="0">
                <a:latin typeface="ArialNarrow" panose="020B0606020202030204" pitchFamily="34" charset="0"/>
              </a:rPr>
              <a:t> (3 campioni in giorni diversi)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Espettorato indotto</a:t>
            </a:r>
            <a:r>
              <a:rPr lang="it-IT" altLang="it-IT" sz="2000" dirty="0">
                <a:latin typeface="ArialNarrow" panose="020B0606020202030204" pitchFamily="34" charset="0"/>
              </a:rPr>
              <a:t> con aerosol di soluzione salina ipertonica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Aspirato gastrico</a:t>
            </a:r>
            <a:r>
              <a:rPr lang="it-IT" altLang="it-IT" sz="2000" dirty="0">
                <a:latin typeface="ArialNarrow" panose="020B0606020202030204" pitchFamily="34" charset="0"/>
              </a:rPr>
              <a:t> nei pazienti che non espettorano neanche con aerosol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</a:t>
            </a:r>
            <a:r>
              <a:rPr lang="it-IT" altLang="it-IT" sz="2000" b="1" dirty="0" err="1">
                <a:latin typeface="ArialNarrow" panose="020B0606020202030204" pitchFamily="34" charset="0"/>
              </a:rPr>
              <a:t>Broncoaspirati</a:t>
            </a:r>
            <a:r>
              <a:rPr lang="it-IT" altLang="it-IT" sz="2000" b="1" dirty="0">
                <a:latin typeface="ArialNarrow" panose="020B0606020202030204" pitchFamily="34" charset="0"/>
              </a:rPr>
              <a:t> e lavaggi </a:t>
            </a:r>
            <a:r>
              <a:rPr lang="it-IT" altLang="it-IT" sz="2000" dirty="0">
                <a:latin typeface="ArialNarrow" panose="020B0606020202030204" pitchFamily="34" charset="0"/>
              </a:rPr>
              <a:t>in corso di broncoscopia a fibre ottiche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Urine</a:t>
            </a:r>
            <a:r>
              <a:rPr lang="it-IT" altLang="it-IT" sz="2000" dirty="0">
                <a:latin typeface="ArialNarrow" panose="020B0606020202030204" pitchFamily="34" charset="0"/>
              </a:rPr>
              <a:t> 3 campioni della prima urina del mattino (</a:t>
            </a:r>
            <a:r>
              <a:rPr lang="it-IT" altLang="it-IT" sz="2000" dirty="0" err="1">
                <a:latin typeface="ArialNarrow" panose="020B0606020202030204" pitchFamily="34" charset="0"/>
              </a:rPr>
              <a:t>mitto</a:t>
            </a:r>
            <a:r>
              <a:rPr lang="it-IT" altLang="it-IT" sz="2000" dirty="0">
                <a:latin typeface="ArialNarrow" panose="020B0606020202030204" pitchFamily="34" charset="0"/>
              </a:rPr>
              <a:t> intermedio)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Sangue</a:t>
            </a:r>
            <a:r>
              <a:rPr lang="it-IT" altLang="it-IT" sz="2000" dirty="0">
                <a:latin typeface="ArialNarrow" panose="020B0606020202030204" pitchFamily="34" charset="0"/>
              </a:rPr>
              <a:t> Il campione va raccolto in provette eparinate (in immunodepressi)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Liquor</a:t>
            </a:r>
            <a:r>
              <a:rPr lang="it-IT" altLang="it-IT" sz="2000" dirty="0">
                <a:latin typeface="ArialNarrow" panose="020B0606020202030204" pitchFamily="34" charset="0"/>
              </a:rPr>
              <a:t>  raccogliere in provette sterili almeno 2 ml.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Tessuti ed altri liquidi corporei</a:t>
            </a:r>
            <a:r>
              <a:rPr lang="it-IT" altLang="it-IT" sz="2000" dirty="0">
                <a:latin typeface="ArialNarrow" panose="020B0606020202030204" pitchFamily="34" charset="0"/>
              </a:rPr>
              <a:t>: vanno raccolti in contenitori sterili senza fissativo. 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ArialNarrow" panose="020B0606020202030204" pitchFamily="34" charset="0"/>
              </a:rPr>
              <a:t> Feci</a:t>
            </a:r>
            <a:r>
              <a:rPr lang="it-IT" altLang="it-IT" sz="2000" dirty="0">
                <a:latin typeface="ArialNarrow" panose="020B0606020202030204" pitchFamily="34" charset="0"/>
              </a:rPr>
              <a:t> Il campione (</a:t>
            </a:r>
            <a:r>
              <a:rPr lang="it-IT" altLang="it-IT" sz="2000" dirty="0">
                <a:latin typeface="Symbol" pitchFamily="2" charset="2"/>
                <a:sym typeface="Symbol" pitchFamily="2" charset="2"/>
              </a:rPr>
              <a:t>≥</a:t>
            </a:r>
            <a:r>
              <a:rPr lang="it-IT" altLang="it-IT" sz="2000" dirty="0">
                <a:latin typeface="ArialNarrow" panose="020B0606020202030204" pitchFamily="34" charset="0"/>
                <a:sym typeface="Symbol" pitchFamily="2" charset="2"/>
              </a:rPr>
              <a:t>1 g) va raccolto in contenitori di plastica trasparente ed inviato in laboratorio allestendo una sospensione omogenea in soluzione fisiologica  (come per i parassiti fecali):  EVITARE: rischio di risultati inattendibili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7"/>
    </mc:Choice>
    <mc:Fallback xmlns="">
      <p:transition spd="slow" advTm="331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ttangolo 1">
            <a:extLst>
              <a:ext uri="{FF2B5EF4-FFF2-40B4-BE49-F238E27FC236}">
                <a16:creationId xmlns:a16="http://schemas.microsoft.com/office/drawing/2014/main" id="{1631A56E-7413-D746-95B8-8200AE31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Utilità clinica dei test molecolari per l’</a:t>
            </a:r>
            <a:r>
              <a:rPr lang="it-IT" altLang="ja-JP" sz="1800" b="1" dirty="0">
                <a:solidFill>
                  <a:srgbClr val="C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 direttamente da campione.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C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impiego clinico dei test molecolari può essere raccomandato nei laboratori ove siano contestualmente eseguiti gli esami tradizionali per la tipizzazione degli isolati da campioni di espettorato con esame microscopico positivo.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 campioni respiratori con esame microscopico negativo deve essere considerato con molta cautela l’</a:t>
            </a:r>
            <a:r>
              <a:rPr lang="it-IT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esito di test molecolari, e </a:t>
            </a:r>
            <a:r>
              <a:rPr lang="it-IT" altLang="ja-JP" sz="1800" u="sng" dirty="0">
                <a:latin typeface="Arial" panose="020B0604020202020204" pitchFamily="34" charset="0"/>
                <a:cs typeface="Arial" panose="020B0604020202020204" pitchFamily="34" charset="0"/>
              </a:rPr>
              <a:t>sempre nel contesto del sospetto clinico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4" name="Rettangolo 2">
            <a:extLst>
              <a:ext uri="{FF2B5EF4-FFF2-40B4-BE49-F238E27FC236}">
                <a16:creationId xmlns:a16="http://schemas.microsoft.com/office/drawing/2014/main" id="{347B1574-0B63-5B4D-B2A0-D51A36B3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510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10C"/>
                </a:solidFill>
                <a:latin typeface="Arial" panose="020B0604020202020204" pitchFamily="34" charset="0"/>
              </a:rPr>
              <a:t>3) TEST MOLECOLARI SU DNA (PCR)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3"/>
    </mc:Choice>
    <mc:Fallback xmlns="">
      <p:transition spd="slow" advTm="226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>
            <a:extLst>
              <a:ext uri="{FF2B5EF4-FFF2-40B4-BE49-F238E27FC236}">
                <a16:creationId xmlns:a16="http://schemas.microsoft.com/office/drawing/2014/main" id="{C4A6C604-1E59-5E49-A9AF-74711BB0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7026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i="1" dirty="0">
              <a:latin typeface="ArialNarrow-Italic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Narrow" panose="020B0606020202030204" pitchFamily="34" charset="0"/>
              </a:rPr>
              <a:t>La diagnosi microbiologica </a:t>
            </a:r>
            <a:r>
              <a:rPr lang="it-IT" altLang="it-IT" sz="2400" b="1" dirty="0">
                <a:latin typeface="ArialNarrow" panose="020B0606020202030204" pitchFamily="34" charset="0"/>
              </a:rPr>
              <a:t>definitiva</a:t>
            </a:r>
            <a:r>
              <a:rPr lang="it-IT" altLang="it-IT" sz="2400" dirty="0">
                <a:latin typeface="ArialNarrow" panose="020B0606020202030204" pitchFamily="34" charset="0"/>
              </a:rPr>
              <a:t> di tubercolosi si ottiene con l</a:t>
            </a:r>
            <a:r>
              <a:rPr lang="it-IT" altLang="it-IT" sz="2400" dirty="0">
                <a:latin typeface="Arial" panose="020B0604020202020204" pitchFamily="34" charset="0"/>
              </a:rPr>
              <a:t>’</a:t>
            </a:r>
            <a:r>
              <a:rPr lang="it-IT" altLang="ja-JP" sz="2400" dirty="0">
                <a:latin typeface="ArialNarrow" panose="020B0606020202030204" pitchFamily="34" charset="0"/>
              </a:rPr>
              <a:t>isolamento in coltura di </a:t>
            </a:r>
            <a:r>
              <a:rPr lang="it-IT" altLang="ja-JP" sz="2400" i="1" dirty="0" err="1">
                <a:latin typeface="ArialNarrow-Italic" charset="0"/>
              </a:rPr>
              <a:t>Mycobacterium</a:t>
            </a:r>
            <a:r>
              <a:rPr lang="it-IT" altLang="ja-JP" sz="2400" i="1" dirty="0">
                <a:latin typeface="ArialNarrow-Italic" charset="0"/>
              </a:rPr>
              <a:t> </a:t>
            </a:r>
            <a:r>
              <a:rPr lang="it-IT" altLang="ja-JP" sz="2400" i="1" dirty="0" err="1">
                <a:latin typeface="ArialNarrow-Italic" charset="0"/>
              </a:rPr>
              <a:t>tuberculosis</a:t>
            </a:r>
            <a:r>
              <a:rPr lang="it-IT" altLang="ja-JP" sz="2400" dirty="0">
                <a:latin typeface="ArialNarrow" panose="020B0606020202030204" pitchFamily="34" charset="0"/>
              </a:rPr>
              <a:t> </a:t>
            </a:r>
            <a:r>
              <a:rPr lang="it-IT" altLang="ja-JP" sz="2400" dirty="0" err="1">
                <a:latin typeface="ArialNarrow" panose="020B0606020202030204" pitchFamily="34" charset="0"/>
              </a:rPr>
              <a:t>complex</a:t>
            </a:r>
            <a:r>
              <a:rPr lang="it-IT" altLang="ja-JP" sz="2400" dirty="0">
                <a:latin typeface="ArialNarrow" panose="020B0606020202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Arial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Narrow" panose="020B0606020202030204" pitchFamily="34" charset="0"/>
              </a:rPr>
              <a:t>Per accorciare al massimo i tempi </a:t>
            </a:r>
            <a:r>
              <a:rPr lang="it-IT" altLang="it-IT" sz="2400" dirty="0">
                <a:latin typeface="ArialNarrow" panose="020B0606020202030204" pitchFamily="34" charset="0"/>
              </a:rPr>
              <a:t>per isolamento e identificazione si raccomanda l</a:t>
            </a:r>
            <a:r>
              <a:rPr lang="it-IT" altLang="it-IT" sz="2400" dirty="0">
                <a:latin typeface="Arial" panose="020B0604020202020204" pitchFamily="34" charset="0"/>
              </a:rPr>
              <a:t>’</a:t>
            </a:r>
            <a:r>
              <a:rPr lang="it-IT" altLang="ja-JP" sz="2400" dirty="0">
                <a:latin typeface="ArialNarrow" panose="020B0606020202030204" pitchFamily="34" charset="0"/>
              </a:rPr>
              <a:t>uso di un </a:t>
            </a:r>
            <a:r>
              <a:rPr lang="it-IT" altLang="ja-JP" sz="2400" dirty="0">
                <a:solidFill>
                  <a:srgbClr val="FF0000"/>
                </a:solidFill>
                <a:latin typeface="ArialNarrow" panose="020B0606020202030204" pitchFamily="34" charset="0"/>
              </a:rPr>
              <a:t>terreno solido e un terreno liquido</a:t>
            </a:r>
            <a:r>
              <a:rPr lang="it-IT" altLang="ja-JP" sz="2400" dirty="0">
                <a:latin typeface="ArialNarrow" panose="020B060602020203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Narrow" panose="020B0606020202030204" pitchFamily="34" charset="0"/>
              </a:rPr>
              <a:t>Il terreno liquido ha rivoluzionato i tempi di coltura consentendo di ridurli da 3-6 settimane a 7-14 giorni.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latin typeface="Arial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Narrow" panose="020B0606020202030204" pitchFamily="34" charset="0"/>
              </a:rPr>
              <a:t>Nonostante ciò, i terreni all</a:t>
            </a:r>
            <a:r>
              <a:rPr lang="it-IT" altLang="it-IT" sz="2400" dirty="0">
                <a:latin typeface="Arial" panose="020B0604020202020204" pitchFamily="34" charset="0"/>
              </a:rPr>
              <a:t>’</a:t>
            </a:r>
            <a:r>
              <a:rPr lang="it-IT" altLang="ja-JP" sz="2400" dirty="0">
                <a:latin typeface="ArialNarrow" panose="020B0606020202030204" pitchFamily="34" charset="0"/>
              </a:rPr>
              <a:t>uovo come il </a:t>
            </a:r>
            <a:r>
              <a:rPr lang="it-IT" altLang="ja-JP" sz="2400" dirty="0" err="1">
                <a:latin typeface="ArialNarrow" panose="020B0606020202030204" pitchFamily="34" charset="0"/>
              </a:rPr>
              <a:t>Loewenstein</a:t>
            </a:r>
            <a:r>
              <a:rPr lang="it-IT" altLang="ja-JP" sz="2400" dirty="0">
                <a:latin typeface="ArialNarrow" panose="020B0606020202030204" pitchFamily="34" charset="0"/>
              </a:rPr>
              <a:t>-Jensen e il terreno di </a:t>
            </a:r>
            <a:r>
              <a:rPr lang="it-IT" altLang="ja-JP" sz="2400" dirty="0" err="1">
                <a:latin typeface="ArialNarrow" panose="020B0606020202030204" pitchFamily="34" charset="0"/>
              </a:rPr>
              <a:t>Petragnani</a:t>
            </a:r>
            <a:r>
              <a:rPr lang="it-IT" altLang="ja-JP" sz="2400" dirty="0">
                <a:latin typeface="ArialNarrow" panose="020B0606020202030204" pitchFamily="34" charset="0"/>
              </a:rPr>
              <a:t>, vanno comunque impiegati </a:t>
            </a:r>
            <a:r>
              <a:rPr lang="it-IT" altLang="ja-JP" sz="2400" dirty="0" err="1">
                <a:latin typeface="ArialNarrow" panose="020B0606020202030204" pitchFamily="34" charset="0"/>
              </a:rPr>
              <a:t>poichè</a:t>
            </a:r>
            <a:r>
              <a:rPr lang="it-IT" altLang="ja-JP" sz="2400" dirty="0">
                <a:latin typeface="ArialNarrow" panose="020B0606020202030204" pitchFamily="34" charset="0"/>
              </a:rPr>
              <a:t> consentono la crescita di alcuni ceppi di </a:t>
            </a:r>
            <a:r>
              <a:rPr lang="it-IT" altLang="ja-JP" sz="2400" i="1" dirty="0" err="1">
                <a:latin typeface="ArialNarrow-Italic" charset="0"/>
              </a:rPr>
              <a:t>Mycobacterium</a:t>
            </a:r>
            <a:r>
              <a:rPr lang="it-IT" altLang="ja-JP" sz="2400" i="1" dirty="0">
                <a:latin typeface="ArialNarrow-Italic" charset="0"/>
              </a:rPr>
              <a:t> </a:t>
            </a:r>
            <a:r>
              <a:rPr lang="it-IT" altLang="ja-JP" sz="2400" i="1" dirty="0" err="1">
                <a:latin typeface="ArialNarrow-Italic" charset="0"/>
              </a:rPr>
              <a:t>tuberculosis</a:t>
            </a:r>
            <a:r>
              <a:rPr lang="it-IT" altLang="ja-JP" sz="2400" dirty="0">
                <a:latin typeface="ArialNarrow" panose="020B0606020202030204" pitchFamily="34" charset="0"/>
              </a:rPr>
              <a:t> </a:t>
            </a:r>
            <a:r>
              <a:rPr lang="it-IT" altLang="ja-JP" sz="2400" dirty="0" err="1">
                <a:latin typeface="ArialNarrow" panose="020B0606020202030204" pitchFamily="34" charset="0"/>
              </a:rPr>
              <a:t>complex</a:t>
            </a:r>
            <a:r>
              <a:rPr lang="it-IT" altLang="ja-JP" sz="2400" dirty="0">
                <a:latin typeface="ArialNarrow" panose="020B0606020202030204" pitchFamily="34" charset="0"/>
              </a:rPr>
              <a:t> e di alcune specie non tubercolari che non riescono a svilupparsi negli altri terreni. </a:t>
            </a:r>
            <a:endParaRPr lang="it-IT" altLang="it-IT" sz="2400" dirty="0">
              <a:latin typeface="ArialNarrow" panose="020B0606020202030204" pitchFamily="34" charset="0"/>
            </a:endParaRPr>
          </a:p>
        </p:txBody>
      </p:sp>
      <p:sp>
        <p:nvSpPr>
          <p:cNvPr id="70658" name="Rettangolo 3">
            <a:extLst>
              <a:ext uri="{FF2B5EF4-FFF2-40B4-BE49-F238E27FC236}">
                <a16:creationId xmlns:a16="http://schemas.microsoft.com/office/drawing/2014/main" id="{B466DAD6-30D6-8A41-B4B8-93E7CA156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C0010C"/>
                </a:solidFill>
                <a:latin typeface="Arial" panose="020B0604020202020204" pitchFamily="34" charset="0"/>
              </a:rPr>
              <a:t>4) ISOLAMENTO IN COLTURA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0"/>
    </mc:Choice>
    <mc:Fallback xmlns="">
      <p:transition spd="slow" advTm="193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2FF717C0-0197-A645-8A4B-5BE63111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762000"/>
            <a:ext cx="83216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attualmente raccomandato che </a:t>
            </a:r>
            <a:r>
              <a:rPr lang="it-IT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nuovi isolati di </a:t>
            </a:r>
            <a:r>
              <a:rPr lang="it-IT" altLang="ja-JP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it-IT" altLang="ja-JP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it-IT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siano saggiati nei confronti dei farmaci antitubercolari di prima scelta 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(isoniazide, rifampicina, </a:t>
            </a:r>
            <a:r>
              <a:rPr lang="it-IT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pirazinamide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etambutolo</a:t>
            </a:r>
            <a:r>
              <a:rPr lang="it-IT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e streptomicina).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it-IT" sz="2000" dirty="0">
                <a:cs typeface="Arial" panose="020B0604020202020204" pitchFamily="34" charset="0"/>
              </a:rPr>
              <a:t>Una forma di </a:t>
            </a:r>
            <a:r>
              <a:rPr lang="it-IT" altLang="it-IT" sz="2000" dirty="0" err="1">
                <a:cs typeface="Arial" panose="020B0604020202020204" pitchFamily="34" charset="0"/>
              </a:rPr>
              <a:t>Tb</a:t>
            </a:r>
            <a:r>
              <a:rPr lang="it-IT" altLang="it-IT" sz="2000" dirty="0">
                <a:cs typeface="Arial" panose="020B0604020202020204" pitchFamily="34" charset="0"/>
              </a:rPr>
              <a:t> resistente ai farmaci particolarmente pericolosa è la </a:t>
            </a:r>
            <a:r>
              <a:rPr lang="it-IT" altLang="it-IT" sz="2000" dirty="0" err="1">
                <a:cs typeface="Arial" panose="020B0604020202020204" pitchFamily="34" charset="0"/>
              </a:rPr>
              <a:t>Mdr-Tb</a:t>
            </a:r>
            <a:r>
              <a:rPr lang="it-IT" altLang="it-IT" sz="2000" dirty="0">
                <a:cs typeface="Arial" panose="020B0604020202020204" pitchFamily="34" charset="0"/>
              </a:rPr>
              <a:t> (</a:t>
            </a:r>
            <a:r>
              <a:rPr lang="it-IT" altLang="it-IT" sz="2000" dirty="0" err="1">
                <a:cs typeface="Arial" panose="020B0604020202020204" pitchFamily="34" charset="0"/>
              </a:rPr>
              <a:t>multidrug</a:t>
            </a:r>
            <a:r>
              <a:rPr lang="it-IT" altLang="it-IT" sz="2000" dirty="0"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cs typeface="Arial" panose="020B0604020202020204" pitchFamily="34" charset="0"/>
              </a:rPr>
              <a:t>resistant</a:t>
            </a:r>
            <a:r>
              <a:rPr lang="it-IT" altLang="it-IT" sz="2000" dirty="0">
                <a:cs typeface="Arial" panose="020B0604020202020204" pitchFamily="34" charset="0"/>
              </a:rPr>
              <a:t>)  provocata da batteri resistenti almeno ai due </a:t>
            </a:r>
            <a:r>
              <a:rPr lang="it-IT" alt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medicinali di prima linea </a:t>
            </a:r>
            <a:r>
              <a:rPr lang="it-IT" altLang="it-IT" sz="2000" dirty="0">
                <a:cs typeface="Arial" panose="020B0604020202020204" pitchFamily="34" charset="0"/>
              </a:rPr>
              <a:t>anti </a:t>
            </a:r>
            <a:r>
              <a:rPr lang="it-IT" altLang="it-IT" sz="2000" dirty="0" err="1">
                <a:cs typeface="Arial" panose="020B0604020202020204" pitchFamily="34" charset="0"/>
              </a:rPr>
              <a:t>Tb</a:t>
            </a:r>
            <a:r>
              <a:rPr lang="it-IT" altLang="it-IT" sz="2000" dirty="0">
                <a:cs typeface="Arial" panose="020B0604020202020204" pitchFamily="34" charset="0"/>
              </a:rPr>
              <a:t> più potenti, </a:t>
            </a:r>
            <a:r>
              <a:rPr lang="it-IT" alt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l’isoniazide</a:t>
            </a:r>
            <a:r>
              <a:rPr lang="it-IT" altLang="it-IT" sz="2000" dirty="0">
                <a:cs typeface="Arial" panose="020B0604020202020204" pitchFamily="34" charset="0"/>
              </a:rPr>
              <a:t> e la </a:t>
            </a:r>
            <a:r>
              <a:rPr lang="it-IT" altLang="it-IT" sz="2000" dirty="0">
                <a:solidFill>
                  <a:srgbClr val="FF0000"/>
                </a:solidFill>
                <a:cs typeface="Arial" panose="020B0604020202020204" pitchFamily="34" charset="0"/>
              </a:rPr>
              <a:t>rifampicina</a:t>
            </a:r>
            <a:r>
              <a:rPr lang="it-IT" altLang="it-IT" sz="2000" dirty="0">
                <a:cs typeface="Arial" panose="020B0604020202020204" pitchFamily="34" charset="0"/>
              </a:rPr>
              <a:t>. </a:t>
            </a:r>
          </a:p>
          <a:p>
            <a:pPr algn="just" eaLnBrk="1" hangingPunct="1"/>
            <a:endParaRPr lang="it-IT" altLang="it-IT" sz="2000" dirty="0"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it-IT" sz="2000" dirty="0">
                <a:cs typeface="Arial" panose="020B0604020202020204" pitchFamily="34" charset="0"/>
              </a:rPr>
              <a:t>La </a:t>
            </a:r>
            <a:r>
              <a:rPr lang="it-IT" altLang="it-IT" sz="2000" dirty="0" err="1">
                <a:cs typeface="Arial" panose="020B0604020202020204" pitchFamily="34" charset="0"/>
              </a:rPr>
              <a:t>Mdr-Tb</a:t>
            </a:r>
            <a:r>
              <a:rPr lang="it-IT" altLang="it-IT" sz="2000" dirty="0">
                <a:cs typeface="Arial" panose="020B0604020202020204" pitchFamily="34" charset="0"/>
              </a:rPr>
              <a:t> va quindi curata necessariamente con farmaci di seconda linea. Secondo l’Oms, la </a:t>
            </a:r>
            <a:r>
              <a:rPr lang="it-IT" altLang="it-IT" sz="2000" dirty="0" err="1">
                <a:cs typeface="Arial" panose="020B0604020202020204" pitchFamily="34" charset="0"/>
              </a:rPr>
              <a:t>Mdr-Tb</a:t>
            </a:r>
            <a:r>
              <a:rPr lang="it-IT" altLang="it-IT" sz="2000" dirty="0">
                <a:cs typeface="Arial" panose="020B0604020202020204" pitchFamily="34" charset="0"/>
              </a:rPr>
              <a:t> è ormai presente praticamente in ogni area del mondo e costituisce uno dei problemi più importanti nel controllo e trattamento della </a:t>
            </a:r>
            <a:r>
              <a:rPr lang="it-IT" altLang="it-IT" sz="2000" dirty="0" err="1">
                <a:cs typeface="Arial" panose="020B0604020202020204" pitchFamily="34" charset="0"/>
              </a:rPr>
              <a:t>Tb</a:t>
            </a:r>
            <a:r>
              <a:rPr lang="it-IT" altLang="it-IT" sz="2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71682" name="Rettangolo 3">
            <a:extLst>
              <a:ext uri="{FF2B5EF4-FFF2-40B4-BE49-F238E27FC236}">
                <a16:creationId xmlns:a16="http://schemas.microsoft.com/office/drawing/2014/main" id="{329E7B54-3017-7745-9B01-F66D38970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356" y="176897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10C"/>
                </a:solidFill>
                <a:latin typeface="Arial" panose="020B0604020202020204" pitchFamily="34" charset="0"/>
              </a:rPr>
              <a:t>5) SENSIBILITA’ AI FARMACI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69FCAA8-DB7E-834B-8331-BCAC75FB78B3}"/>
              </a:ext>
            </a:extLst>
          </p:cNvPr>
          <p:cNvSpPr/>
          <p:nvPr/>
        </p:nvSpPr>
        <p:spPr>
          <a:xfrm>
            <a:off x="450056" y="5562600"/>
            <a:ext cx="8123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14300">
              <a:srgbClr val="FFC6C3"/>
            </a:glow>
          </a:effectLst>
          <a:scene3d>
            <a:camera prst="orthographicFront"/>
            <a:lightRig rig="threePt" dir="t"/>
          </a:scene3d>
          <a:sp3d extrusionH="76200" contourW="12700" prstMaterial="plastic">
            <a:bevelB w="165100" prst="coolSlant"/>
            <a:extrusionClr>
              <a:srgbClr val="C00000"/>
            </a:extrusionClr>
            <a:contourClr>
              <a:srgbClr val="FFB7B2"/>
            </a:contourClr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000" dirty="0">
                <a:cs typeface="Arial" panose="020B0604020202020204" pitchFamily="34" charset="0"/>
              </a:rPr>
              <a:t>L’</a:t>
            </a:r>
            <a:r>
              <a:rPr lang="it-IT" altLang="ja-JP" sz="2000" dirty="0">
                <a:cs typeface="Arial" panose="020B0604020202020204" pitchFamily="34" charset="0"/>
              </a:rPr>
              <a:t>antibiogramma dovrebbe essere ripetuto anche quando le colture continuano ad essere positive dopo tre mesi di terapia. 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9"/>
    </mc:Choice>
    <mc:Fallback xmlns="">
      <p:transition spd="slow" advTm="2475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4.1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7.9|10|9.4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878</Words>
  <Application>Microsoft Macintosh PowerPoint</Application>
  <PresentationFormat>Presentazione su schermo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ArialMT</vt:lpstr>
      <vt:lpstr>ArialNarrow</vt:lpstr>
      <vt:lpstr>ArialNarrow-BoldItalic</vt:lpstr>
      <vt:lpstr>ArialNarrow-Italic</vt:lpstr>
      <vt:lpstr>Calibri</vt:lpstr>
      <vt:lpstr>Geneva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mxa049000</dc:creator>
  <cp:lastModifiedBy>marco artini</cp:lastModifiedBy>
  <cp:revision>235</cp:revision>
  <dcterms:created xsi:type="dcterms:W3CDTF">2009-11-06T22:52:59Z</dcterms:created>
  <dcterms:modified xsi:type="dcterms:W3CDTF">2025-03-27T15:41:00Z</dcterms:modified>
</cp:coreProperties>
</file>