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5" r:id="rId2"/>
    <p:sldId id="396" r:id="rId3"/>
    <p:sldId id="397" r:id="rId4"/>
    <p:sldId id="411" r:id="rId5"/>
    <p:sldId id="398" r:id="rId6"/>
    <p:sldId id="409" r:id="rId7"/>
    <p:sldId id="399" r:id="rId8"/>
    <p:sldId id="410" r:id="rId9"/>
    <p:sldId id="400" r:id="rId10"/>
    <p:sldId id="406" r:id="rId11"/>
    <p:sldId id="407" r:id="rId12"/>
    <p:sldId id="408" r:id="rId13"/>
    <p:sldId id="401" r:id="rId14"/>
    <p:sldId id="402" r:id="rId15"/>
    <p:sldId id="403" r:id="rId16"/>
    <p:sldId id="404" r:id="rId17"/>
    <p:sldId id="405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A1D"/>
    <a:srgbClr val="07EC00"/>
    <a:srgbClr val="FEB9A6"/>
    <a:srgbClr val="FEBA40"/>
    <a:srgbClr val="090188"/>
    <a:srgbClr val="000524"/>
    <a:srgbClr val="00062E"/>
    <a:srgbClr val="000640"/>
    <a:srgbClr val="0A0096"/>
    <a:srgbClr val="000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07"/>
    <p:restoredTop sz="96240"/>
  </p:normalViewPr>
  <p:slideViewPr>
    <p:cSldViewPr>
      <p:cViewPr varScale="1">
        <p:scale>
          <a:sx n="120" d="100"/>
          <a:sy n="120" d="100"/>
        </p:scale>
        <p:origin x="12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6536"/>
    </p:cViewPr>
  </p:sorterViewPr>
  <p:notesViewPr>
    <p:cSldViewPr>
      <p:cViewPr varScale="1">
        <p:scale>
          <a:sx n="111" d="100"/>
          <a:sy n="111" d="100"/>
        </p:scale>
        <p:origin x="4096" y="2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4DBC9D0-1AB0-7846-BF7C-5CCB0E345672}" type="datetimeFigureOut">
              <a:rPr lang="it-IT"/>
              <a:pPr>
                <a:defRPr/>
              </a:pPr>
              <a:t>09/04/25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7D1EE44-16BC-8E41-9436-E21069CE34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59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1DC0748-6232-4D4D-9EA3-D0C7728B3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390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C0748-6232-4D4D-9EA3-D0C7728B3281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95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C0748-6232-4D4D-9EA3-D0C7728B3281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69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38568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76173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156812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57701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19871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74766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407057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9472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08274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181913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5632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524"/>
            </a:gs>
            <a:gs pos="100000">
              <a:srgbClr val="09018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04800" y="6019800"/>
            <a:ext cx="7239000" cy="563562"/>
          </a:xfrm>
        </p:spPr>
        <p:txBody>
          <a:bodyPr/>
          <a:lstStyle/>
          <a:p>
            <a:r>
              <a:rPr lang="it-IT" b="1" i="1" dirty="0" err="1">
                <a:solidFill>
                  <a:srgbClr val="FFDA1D"/>
                </a:solidFill>
              </a:rPr>
              <a:t>Pseudomonas</a:t>
            </a:r>
            <a:r>
              <a:rPr lang="it-IT" b="1" i="1" dirty="0">
                <a:solidFill>
                  <a:srgbClr val="FFDA1D"/>
                </a:solidFill>
              </a:rPr>
              <a:t> </a:t>
            </a:r>
            <a:r>
              <a:rPr lang="it-IT" b="1" i="1" dirty="0" err="1">
                <a:solidFill>
                  <a:srgbClr val="FFDA1D"/>
                </a:solidFill>
              </a:rPr>
              <a:t>aeruginosa</a:t>
            </a:r>
            <a:endParaRPr lang="it-IT" b="1" i="1" dirty="0">
              <a:solidFill>
                <a:srgbClr val="FFDA1D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" y="274638"/>
            <a:ext cx="3800830" cy="2514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895600"/>
            <a:ext cx="519322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6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14"/>
    </mc:Choice>
    <mc:Fallback xmlns="">
      <p:transition spd="slow" advTm="241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056060" y="76200"/>
            <a:ext cx="52148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800" b="1" i="1" dirty="0" err="1">
                <a:solidFill>
                  <a:srgbClr val="FFDA1D"/>
                </a:solidFill>
              </a:rPr>
              <a:t>Pseudomonas</a:t>
            </a:r>
            <a:r>
              <a:rPr lang="it-IT" sz="2800" b="1" i="1" dirty="0">
                <a:solidFill>
                  <a:srgbClr val="FFDA1D"/>
                </a:solidFill>
              </a:rPr>
              <a:t> </a:t>
            </a:r>
            <a:r>
              <a:rPr lang="it-IT" sz="2800" b="1" i="1" dirty="0" err="1">
                <a:solidFill>
                  <a:srgbClr val="FFDA1D"/>
                </a:solidFill>
              </a:rPr>
              <a:t>aeruginosa</a:t>
            </a:r>
            <a:endParaRPr lang="it-IT" sz="2800" b="1" i="1" dirty="0">
              <a:solidFill>
                <a:srgbClr val="FFDA1D"/>
              </a:solidFill>
            </a:endParaRPr>
          </a:p>
          <a:p>
            <a:pPr lvl="0" algn="ctr"/>
            <a:endParaRPr lang="it-IT" sz="1400" b="1" i="1" dirty="0">
              <a:solidFill>
                <a:srgbClr val="FFDA1D"/>
              </a:solidFill>
            </a:endParaRP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2. Fattori di virulenza: </a:t>
            </a:r>
            <a:r>
              <a:rPr lang="it-IT" sz="2800" b="1" dirty="0">
                <a:solidFill>
                  <a:srgbClr val="FFDA1D"/>
                </a:solidFill>
              </a:rPr>
              <a:t>ENZIMI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13716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Elastasi</a:t>
            </a:r>
            <a:r>
              <a:rPr lang="it-IT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it-IT" sz="2400" dirty="0">
                <a:solidFill>
                  <a:srgbClr val="FFDA1D"/>
                </a:solidFill>
              </a:rPr>
              <a:t>Degradano l’elastina con danno al parenchima polmonare e lesioni emorragiche.</a:t>
            </a:r>
          </a:p>
          <a:p>
            <a:pPr marL="342900" indent="-342900">
              <a:buFont typeface="Arial"/>
              <a:buChar char="•"/>
            </a:pPr>
            <a:endParaRPr lang="it-IT" sz="2400" dirty="0">
              <a:solidFill>
                <a:srgbClr val="FFDA1D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it-IT" sz="2400" b="1" dirty="0" err="1">
                <a:solidFill>
                  <a:srgbClr val="37FF37"/>
                </a:solidFill>
              </a:rPr>
              <a:t>Fosfolipasi</a:t>
            </a:r>
            <a:r>
              <a:rPr lang="it-IT" sz="2400" b="1" dirty="0">
                <a:solidFill>
                  <a:srgbClr val="37FF37"/>
                </a:solidFill>
              </a:rPr>
              <a:t> C: </a:t>
            </a:r>
            <a:r>
              <a:rPr lang="it-IT" sz="2400" dirty="0">
                <a:solidFill>
                  <a:srgbClr val="FFDA1D"/>
                </a:solidFill>
              </a:rPr>
              <a:t>Degradano lipidi e lecitina facilitando la distruzione dei tessuti.</a:t>
            </a:r>
          </a:p>
          <a:p>
            <a:pPr marL="342900" indent="-342900">
              <a:buFont typeface="Arial"/>
              <a:buChar char="•"/>
            </a:pPr>
            <a:endParaRPr lang="it-IT" sz="2400" dirty="0">
              <a:solidFill>
                <a:srgbClr val="FFDA1D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it-IT" sz="2400" b="1" dirty="0">
                <a:solidFill>
                  <a:srgbClr val="37FF37"/>
                </a:solidFill>
              </a:rPr>
              <a:t>Proteasi alcalina: </a:t>
            </a:r>
            <a:r>
              <a:rPr lang="it-IT" sz="2400" dirty="0">
                <a:solidFill>
                  <a:srgbClr val="FFDA1D"/>
                </a:solidFill>
              </a:rPr>
              <a:t>Contribuisce alla distruzione dei tessuti e alla diffusione di P. </a:t>
            </a:r>
            <a:r>
              <a:rPr lang="it-IT" sz="2400" dirty="0" err="1">
                <a:solidFill>
                  <a:srgbClr val="FFDA1D"/>
                </a:solidFill>
              </a:rPr>
              <a:t>aeruginosa</a:t>
            </a:r>
            <a:r>
              <a:rPr lang="it-IT" sz="2400" dirty="0">
                <a:solidFill>
                  <a:srgbClr val="FFDA1D"/>
                </a:solidFill>
              </a:rPr>
              <a:t> .</a:t>
            </a:r>
          </a:p>
          <a:p>
            <a:endParaRPr lang="it-IT" sz="2400" dirty="0">
              <a:solidFill>
                <a:srgbClr val="FFDA1D"/>
              </a:solidFill>
            </a:endParaRPr>
          </a:p>
          <a:p>
            <a:endParaRPr lang="it-IT" sz="2400" dirty="0">
              <a:solidFill>
                <a:srgbClr val="FFDA1D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it-IT" sz="2400" b="1" dirty="0" err="1">
                <a:solidFill>
                  <a:srgbClr val="37FF37"/>
                </a:solidFill>
              </a:rPr>
              <a:t>Piocianina</a:t>
            </a:r>
            <a:r>
              <a:rPr lang="it-IT" sz="2400" b="1" dirty="0">
                <a:solidFill>
                  <a:srgbClr val="37FF37"/>
                </a:solidFill>
              </a:rPr>
              <a:t>: </a:t>
            </a:r>
            <a:r>
              <a:rPr lang="it-IT" sz="2400" dirty="0">
                <a:solidFill>
                  <a:srgbClr val="FFDA1D"/>
                </a:solidFill>
              </a:rPr>
              <a:t>Catalizza la produzione di </a:t>
            </a:r>
            <a:r>
              <a:rPr lang="it-IT" sz="2400" dirty="0" err="1">
                <a:solidFill>
                  <a:srgbClr val="FFDA1D"/>
                </a:solidFill>
              </a:rPr>
              <a:t>superossido</a:t>
            </a:r>
            <a:r>
              <a:rPr lang="it-IT" sz="2400" dirty="0">
                <a:solidFill>
                  <a:srgbClr val="FFDA1D"/>
                </a:solidFill>
              </a:rPr>
              <a:t> e di perossido di idrogeno, forme tossiche dell’ossigeno.</a:t>
            </a:r>
          </a:p>
          <a:p>
            <a:pPr marL="342900" indent="-342900">
              <a:buFont typeface="Arial"/>
              <a:buChar char="•"/>
            </a:pPr>
            <a:endParaRPr lang="it-IT" sz="2400" dirty="0">
              <a:solidFill>
                <a:srgbClr val="FFDA1D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it-IT" sz="2400" b="1" dirty="0" err="1">
                <a:solidFill>
                  <a:srgbClr val="07EC00"/>
                </a:solidFill>
              </a:rPr>
              <a:t>Pioverdina</a:t>
            </a:r>
            <a:r>
              <a:rPr lang="it-IT" sz="2400" b="1" dirty="0">
                <a:solidFill>
                  <a:srgbClr val="07EC00"/>
                </a:solidFill>
              </a:rPr>
              <a:t>: </a:t>
            </a:r>
            <a:r>
              <a:rPr lang="it-IT" sz="2400" dirty="0" err="1">
                <a:solidFill>
                  <a:srgbClr val="FFDA1D"/>
                </a:solidFill>
              </a:rPr>
              <a:t>sideroforo</a:t>
            </a:r>
            <a:r>
              <a:rPr lang="it-IT" sz="2400" dirty="0">
                <a:solidFill>
                  <a:srgbClr val="FFDA1D"/>
                </a:solidFill>
              </a:rPr>
              <a:t> (lega il ferro)</a:t>
            </a:r>
          </a:p>
        </p:txBody>
      </p:sp>
      <p:sp>
        <p:nvSpPr>
          <p:cNvPr id="2" name="Parentesi graffa aperta 1"/>
          <p:cNvSpPr/>
          <p:nvPr/>
        </p:nvSpPr>
        <p:spPr>
          <a:xfrm>
            <a:off x="152400" y="1371600"/>
            <a:ext cx="381000" cy="2895600"/>
          </a:xfrm>
          <a:prstGeom prst="leftBrace">
            <a:avLst>
              <a:gd name="adj1" fmla="val 60413"/>
              <a:gd name="adj2" fmla="val 50000"/>
            </a:avLst>
          </a:prstGeom>
          <a:ln w="1905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4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1"/>
    </mc:Choice>
    <mc:Fallback xmlns="">
      <p:transition spd="slow" advTm="9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905000" y="76200"/>
            <a:ext cx="556514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800" b="1" i="1" dirty="0" err="1">
                <a:solidFill>
                  <a:srgbClr val="FFDA1D"/>
                </a:solidFill>
              </a:rPr>
              <a:t>Pseudomonas</a:t>
            </a:r>
            <a:r>
              <a:rPr lang="it-IT" sz="2800" b="1" i="1" dirty="0">
                <a:solidFill>
                  <a:srgbClr val="FFDA1D"/>
                </a:solidFill>
              </a:rPr>
              <a:t> </a:t>
            </a:r>
            <a:r>
              <a:rPr lang="it-IT" sz="2800" b="1" i="1" dirty="0" err="1">
                <a:solidFill>
                  <a:srgbClr val="FFDA1D"/>
                </a:solidFill>
              </a:rPr>
              <a:t>aeruginosa</a:t>
            </a:r>
            <a:endParaRPr lang="it-IT" sz="2800" b="1" i="1" dirty="0">
              <a:solidFill>
                <a:srgbClr val="FFDA1D"/>
              </a:solidFill>
            </a:endParaRPr>
          </a:p>
          <a:p>
            <a:pPr lvl="0" algn="ctr"/>
            <a:endParaRPr lang="it-IT" sz="2800" b="1" i="1" dirty="0">
              <a:solidFill>
                <a:srgbClr val="FFDA1D"/>
              </a:solidFill>
            </a:endParaRP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3. Fattori di virulenza: </a:t>
            </a:r>
            <a:r>
              <a:rPr lang="it-IT" sz="2800" b="1" dirty="0">
                <a:solidFill>
                  <a:srgbClr val="FFDA1D"/>
                </a:solidFill>
              </a:rPr>
              <a:t>TOSSINE</a:t>
            </a:r>
          </a:p>
          <a:p>
            <a:pPr lvl="0" algn="ctr"/>
            <a:endParaRPr lang="it-IT" sz="2800" b="1" i="1" dirty="0">
              <a:solidFill>
                <a:srgbClr val="FFDA1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1000" y="19050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Endotossina</a:t>
            </a:r>
            <a:r>
              <a:rPr lang="it-IT" sz="24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(lipide A- LPS)</a:t>
            </a:r>
          </a:p>
          <a:p>
            <a:r>
              <a:rPr lang="it-IT" sz="24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Media i diversi effetti biologici della sindrome setticemica</a:t>
            </a:r>
          </a:p>
          <a:p>
            <a:endParaRPr lang="it-IT" sz="2400" dirty="0">
              <a:solidFill>
                <a:srgbClr val="FFDA1D"/>
              </a:solidFill>
            </a:endParaRPr>
          </a:p>
          <a:p>
            <a:r>
              <a:rPr lang="it-IT" sz="2400" b="1" dirty="0">
                <a:solidFill>
                  <a:srgbClr val="37FF37"/>
                </a:solidFill>
              </a:rPr>
              <a:t>Esotossina A</a:t>
            </a:r>
          </a:p>
          <a:p>
            <a:r>
              <a:rPr lang="it-IT" sz="2400" dirty="0">
                <a:solidFill>
                  <a:srgbClr val="FFDA1D"/>
                </a:solidFill>
              </a:rPr>
              <a:t>Inibisce la sintesi proteica nelle cellule eucariotiche. +++</a:t>
            </a:r>
          </a:p>
          <a:p>
            <a:endParaRPr lang="it-IT" sz="2400" dirty="0">
              <a:solidFill>
                <a:srgbClr val="FFDA1D"/>
              </a:solidFill>
            </a:endParaRPr>
          </a:p>
          <a:p>
            <a:r>
              <a:rPr lang="it-IT" sz="2400" b="1" dirty="0" err="1">
                <a:solidFill>
                  <a:srgbClr val="37FF37"/>
                </a:solidFill>
              </a:rPr>
              <a:t>Citotossina</a:t>
            </a:r>
            <a:r>
              <a:rPr lang="it-IT" sz="2400" dirty="0">
                <a:solidFill>
                  <a:srgbClr val="FFDA1D"/>
                </a:solidFill>
              </a:rPr>
              <a:t> (</a:t>
            </a:r>
            <a:r>
              <a:rPr lang="it-IT" sz="2400" dirty="0" err="1">
                <a:solidFill>
                  <a:srgbClr val="FFDA1D"/>
                </a:solidFill>
              </a:rPr>
              <a:t>Leucocidina</a:t>
            </a:r>
            <a:r>
              <a:rPr lang="it-IT" sz="2400" dirty="0">
                <a:solidFill>
                  <a:srgbClr val="FFDA1D"/>
                </a:solidFill>
              </a:rPr>
              <a:t>)</a:t>
            </a:r>
          </a:p>
          <a:p>
            <a:r>
              <a:rPr lang="it-IT" sz="2400" dirty="0">
                <a:solidFill>
                  <a:srgbClr val="FFDA1D"/>
                </a:solidFill>
              </a:rPr>
              <a:t>Citotossica per le membrane eucariotiche (impedisce ai leucociti di agire, produce lesioni </a:t>
            </a:r>
            <a:r>
              <a:rPr lang="it-IT" sz="2400" dirty="0" err="1">
                <a:solidFill>
                  <a:srgbClr val="FFDA1D"/>
                </a:solidFill>
              </a:rPr>
              <a:t>microvascolari</a:t>
            </a:r>
            <a:r>
              <a:rPr lang="it-IT" sz="2400" dirty="0">
                <a:solidFill>
                  <a:srgbClr val="FFDA1D"/>
                </a:solidFill>
              </a:rPr>
              <a:t> polmonari).</a:t>
            </a:r>
          </a:p>
        </p:txBody>
      </p:sp>
    </p:spTree>
    <p:extLst>
      <p:ext uri="{BB962C8B-B14F-4D97-AF65-F5344CB8AC3E}">
        <p14:creationId xmlns:p14="http://schemas.microsoft.com/office/powerpoint/2010/main" val="11112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5"/>
    </mc:Choice>
    <mc:Fallback xmlns="">
      <p:transition spd="slow" advTm="1110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5" name="Rettangolo 4"/>
          <p:cNvSpPr/>
          <p:nvPr/>
        </p:nvSpPr>
        <p:spPr>
          <a:xfrm>
            <a:off x="2220606" y="76200"/>
            <a:ext cx="4660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800" b="1" i="1" dirty="0" err="1">
                <a:solidFill>
                  <a:srgbClr val="FFDA1D"/>
                </a:solidFill>
              </a:rPr>
              <a:t>Pseudomonas</a:t>
            </a:r>
            <a:r>
              <a:rPr lang="it-IT" sz="2800" b="1" i="1" dirty="0">
                <a:solidFill>
                  <a:srgbClr val="FFDA1D"/>
                </a:solidFill>
              </a:rPr>
              <a:t> </a:t>
            </a:r>
            <a:r>
              <a:rPr lang="it-IT" sz="2800" b="1" i="1" dirty="0" err="1">
                <a:solidFill>
                  <a:srgbClr val="FFDA1D"/>
                </a:solidFill>
              </a:rPr>
              <a:t>aeruginosa</a:t>
            </a:r>
            <a:endParaRPr lang="it-IT" sz="2800" b="1" i="1" dirty="0">
              <a:solidFill>
                <a:srgbClr val="FFDA1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3345" y="1164695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DA1D"/>
                </a:solidFill>
              </a:rPr>
              <a:t>E’ un batterio intrinsecamente resistente a molti antibiotici e può acquisire geni oppure mutare, durante la terapia, originando ceppi ancora </a:t>
            </a:r>
            <a:r>
              <a:rPr lang="it-IT" sz="2400" dirty="0" err="1">
                <a:solidFill>
                  <a:srgbClr val="FFDA1D"/>
                </a:solidFill>
              </a:rPr>
              <a:t>piu’</a:t>
            </a:r>
            <a:r>
              <a:rPr lang="it-IT" sz="2400" dirty="0">
                <a:solidFill>
                  <a:srgbClr val="FFDA1D"/>
                </a:solidFill>
              </a:rPr>
              <a:t> resistenti.</a:t>
            </a:r>
          </a:p>
          <a:p>
            <a:endParaRPr lang="it-IT" sz="2400" b="1" dirty="0">
              <a:solidFill>
                <a:srgbClr val="37FF37"/>
              </a:solidFill>
            </a:endParaRPr>
          </a:p>
          <a:p>
            <a:r>
              <a:rPr lang="it-IT" sz="2400" b="1" dirty="0">
                <a:solidFill>
                  <a:srgbClr val="37FF37"/>
                </a:solidFill>
              </a:rPr>
              <a:t>a) Resistenza intrinseca: </a:t>
            </a:r>
            <a:r>
              <a:rPr lang="it-IT" sz="2400" dirty="0">
                <a:solidFill>
                  <a:srgbClr val="FFDA1D"/>
                </a:solidFill>
              </a:rPr>
              <a:t>dovuta a scarsa capacità di movimento degli antibiotici attraverso </a:t>
            </a:r>
            <a:r>
              <a:rPr lang="it-IT" sz="2400" u="sng" dirty="0">
                <a:solidFill>
                  <a:srgbClr val="FFDA1D"/>
                </a:solidFill>
              </a:rPr>
              <a:t>i pori della membrana esterna </a:t>
            </a:r>
            <a:r>
              <a:rPr lang="it-IT" sz="2400" dirty="0">
                <a:solidFill>
                  <a:srgbClr val="FFDA1D"/>
                </a:solidFill>
              </a:rPr>
              <a:t>e rapida eliminazione dalle </a:t>
            </a:r>
            <a:r>
              <a:rPr lang="it-IT" sz="2400" u="sng" dirty="0">
                <a:solidFill>
                  <a:srgbClr val="FFDA1D"/>
                </a:solidFill>
              </a:rPr>
              <a:t>pompe di efflusso</a:t>
            </a:r>
            <a:r>
              <a:rPr lang="it-IT" sz="2400" dirty="0">
                <a:solidFill>
                  <a:srgbClr val="FFDA1D"/>
                </a:solidFill>
              </a:rPr>
              <a:t>.</a:t>
            </a:r>
          </a:p>
          <a:p>
            <a:endParaRPr lang="it-IT" sz="2400" dirty="0">
              <a:solidFill>
                <a:srgbClr val="FFDA1D"/>
              </a:solidFill>
            </a:endParaRPr>
          </a:p>
          <a:p>
            <a:r>
              <a:rPr lang="it-IT" sz="2400" b="1" dirty="0">
                <a:solidFill>
                  <a:srgbClr val="37FF37"/>
                </a:solidFill>
              </a:rPr>
              <a:t>b) Resistenza acquisita: </a:t>
            </a:r>
            <a:r>
              <a:rPr lang="it-IT" sz="2400" dirty="0">
                <a:solidFill>
                  <a:srgbClr val="FFDA1D"/>
                </a:solidFill>
              </a:rPr>
              <a:t>Trasferimento orizzontale di </a:t>
            </a:r>
            <a:r>
              <a:rPr lang="it-IT" sz="2400" u="sng" dirty="0">
                <a:solidFill>
                  <a:srgbClr val="FFDA1D"/>
                </a:solidFill>
              </a:rPr>
              <a:t>geni di resistenza</a:t>
            </a:r>
            <a:r>
              <a:rPr lang="it-IT" sz="2400" dirty="0">
                <a:solidFill>
                  <a:srgbClr val="FFDA1D"/>
                </a:solidFill>
              </a:rPr>
              <a:t> </a:t>
            </a:r>
            <a:r>
              <a:rPr lang="it-IT" sz="2400" dirty="0" err="1">
                <a:solidFill>
                  <a:srgbClr val="FFDA1D"/>
                </a:solidFill>
              </a:rPr>
              <a:t>plasmidici</a:t>
            </a:r>
            <a:r>
              <a:rPr lang="it-IT" sz="2400" dirty="0">
                <a:solidFill>
                  <a:srgbClr val="FFDA1D"/>
                </a:solidFill>
              </a:rPr>
              <a:t> o comparsa di mutazioni</a:t>
            </a:r>
          </a:p>
          <a:p>
            <a:endParaRPr lang="it-IT" sz="2400" dirty="0">
              <a:solidFill>
                <a:srgbClr val="FFDA1D"/>
              </a:solidFill>
            </a:endParaRPr>
          </a:p>
          <a:p>
            <a:r>
              <a:rPr lang="it-IT" sz="2400" b="1" dirty="0">
                <a:solidFill>
                  <a:srgbClr val="37FF37"/>
                </a:solidFill>
              </a:rPr>
              <a:t>c) Resistenza adattativa: </a:t>
            </a:r>
            <a:r>
              <a:rPr lang="it-IT" sz="2400" u="sng" dirty="0">
                <a:solidFill>
                  <a:srgbClr val="FFDA1D"/>
                </a:solidFill>
              </a:rPr>
              <a:t>indotta</a:t>
            </a:r>
            <a:r>
              <a:rPr lang="it-IT" sz="2400" dirty="0">
                <a:solidFill>
                  <a:srgbClr val="FFDA1D"/>
                </a:solidFill>
              </a:rPr>
              <a:t> quando è esposto a stimoli ambientali: formazione di </a:t>
            </a:r>
            <a:r>
              <a:rPr lang="it-IT" sz="2400" dirty="0" err="1">
                <a:solidFill>
                  <a:srgbClr val="FFDA1D"/>
                </a:solidFill>
              </a:rPr>
              <a:t>biofilm</a:t>
            </a:r>
            <a:r>
              <a:rPr lang="it-IT" sz="2400" dirty="0">
                <a:solidFill>
                  <a:srgbClr val="FFDA1D"/>
                </a:solidFill>
              </a:rPr>
              <a:t> e Produzione di beta-</a:t>
            </a:r>
            <a:r>
              <a:rPr lang="it-IT" sz="2400" dirty="0" err="1">
                <a:solidFill>
                  <a:srgbClr val="FFDA1D"/>
                </a:solidFill>
              </a:rPr>
              <a:t>lattamasi</a:t>
            </a:r>
            <a:r>
              <a:rPr lang="it-IT" sz="2400" dirty="0">
                <a:solidFill>
                  <a:srgbClr val="FFDA1D"/>
                </a:solidFill>
              </a:rPr>
              <a:t> che inattivano antibiotici beta-lattamici.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3733800" y="3124200"/>
            <a:ext cx="3793517" cy="2945488"/>
            <a:chOff x="4452508" y="3235775"/>
            <a:chExt cx="3793517" cy="2945488"/>
          </a:xfrm>
        </p:grpSpPr>
        <p:sp>
          <p:nvSpPr>
            <p:cNvPr id="7" name="CasellaDiTesto 6"/>
            <p:cNvSpPr txBox="1"/>
            <p:nvPr/>
          </p:nvSpPr>
          <p:spPr>
            <a:xfrm rot="20564371">
              <a:off x="4452508" y="5750376"/>
              <a:ext cx="3737584" cy="4308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 cmpd="sng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200" b="1" dirty="0">
                  <a:solidFill>
                    <a:srgbClr val="FFDA1D"/>
                  </a:solidFill>
                </a:rPr>
                <a:t>RESISTENZA FENOTIPICA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 rot="20564371">
              <a:off x="4452508" y="3235775"/>
              <a:ext cx="3737584" cy="4308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 cmpd="sng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200" b="1" dirty="0">
                  <a:solidFill>
                    <a:srgbClr val="FFDA1D"/>
                  </a:solidFill>
                </a:rPr>
                <a:t>RESISTENZA FENOTIPICA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 rot="20564371">
              <a:off x="4457808" y="4464489"/>
              <a:ext cx="3788217" cy="430887"/>
            </a:xfrm>
            <a:prstGeom prst="rect">
              <a:avLst/>
            </a:prstGeom>
            <a:solidFill>
              <a:srgbClr val="800000"/>
            </a:solidFill>
            <a:ln w="28575" cmpd="sng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200" b="1" dirty="0">
                  <a:solidFill>
                    <a:srgbClr val="FFDA1D"/>
                  </a:solidFill>
                </a:rPr>
                <a:t>RESISTENZA GENOTIPICA</a:t>
              </a:r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6BBF40DA-8564-A643-899F-AA249CC7C344}"/>
              </a:ext>
            </a:extLst>
          </p:cNvPr>
          <p:cNvSpPr/>
          <p:nvPr/>
        </p:nvSpPr>
        <p:spPr>
          <a:xfrm>
            <a:off x="457200" y="651225"/>
            <a:ext cx="7369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4. Fattori di virulenza: </a:t>
            </a:r>
            <a:r>
              <a:rPr lang="it-IT" sz="2400" b="1" dirty="0">
                <a:solidFill>
                  <a:srgbClr val="FFDA1D"/>
                </a:solidFill>
              </a:rPr>
              <a:t>ANTIBIOTICORESISTENZA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34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99"/>
    </mc:Choice>
    <mc:Fallback xmlns="">
      <p:transition spd="slow" advTm="109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01319" y="39702"/>
            <a:ext cx="4741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i="1" dirty="0" err="1">
                <a:solidFill>
                  <a:srgbClr val="FFDA1D"/>
                </a:solidFill>
              </a:rPr>
              <a:t>Pseudomonas</a:t>
            </a:r>
            <a:r>
              <a:rPr lang="it-IT" sz="2800" b="1" i="1" dirty="0">
                <a:solidFill>
                  <a:srgbClr val="FFDA1D"/>
                </a:solidFill>
              </a:rPr>
              <a:t> </a:t>
            </a:r>
            <a:r>
              <a:rPr lang="it-IT" sz="2800" b="1" i="1" dirty="0" err="1">
                <a:solidFill>
                  <a:srgbClr val="FFDA1D"/>
                </a:solidFill>
              </a:rPr>
              <a:t>aeruginosa</a:t>
            </a:r>
            <a:endParaRPr lang="it-IT" sz="2800" b="1" i="1" dirty="0">
              <a:solidFill>
                <a:srgbClr val="FFDA1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2400" y="762000"/>
            <a:ext cx="8915400" cy="571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DA1D"/>
                </a:solidFill>
              </a:rPr>
              <a:t>INFEZIONI</a:t>
            </a:r>
          </a:p>
          <a:p>
            <a:endParaRPr lang="it-IT" sz="2400" dirty="0">
              <a:solidFill>
                <a:srgbClr val="FFDA1D"/>
              </a:solidFill>
            </a:endParaRPr>
          </a:p>
          <a:p>
            <a:r>
              <a:rPr lang="it-IT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E’ UN PATOGENO OPPORTUNISTA</a:t>
            </a:r>
            <a:r>
              <a:rPr lang="it-IT" sz="2400" dirty="0">
                <a:solidFill>
                  <a:srgbClr val="FFDA1D"/>
                </a:solidFill>
              </a:rPr>
              <a:t>: generalmente provoca infezioni umane in particolari condizioni (traumi, ustioni, impianti protesici, individui </a:t>
            </a:r>
            <a:r>
              <a:rPr lang="it-IT" sz="2400" dirty="0" err="1">
                <a:solidFill>
                  <a:srgbClr val="FFDA1D"/>
                </a:solidFill>
              </a:rPr>
              <a:t>immunocompromessi</a:t>
            </a:r>
            <a:r>
              <a:rPr lang="it-IT" sz="2400" dirty="0">
                <a:solidFill>
                  <a:srgbClr val="FFDA1D"/>
                </a:solidFill>
              </a:rPr>
              <a:t>) e dopo antibiotici.</a:t>
            </a:r>
          </a:p>
          <a:p>
            <a:endParaRPr lang="it-IT" sz="2400" dirty="0">
              <a:solidFill>
                <a:srgbClr val="FFDA1D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FFDA1D"/>
                </a:solidFill>
              </a:rPr>
              <a:t>- Infezioni cutanee </a:t>
            </a:r>
          </a:p>
          <a:p>
            <a:pPr>
              <a:lnSpc>
                <a:spcPct val="140000"/>
              </a:lnSpc>
            </a:pPr>
            <a:r>
              <a:rPr lang="it-IT" sz="2400" dirty="0">
                <a:solidFill>
                  <a:srgbClr val="FFDA1D"/>
                </a:solidFill>
              </a:rPr>
              <a:t>- Infezioni osteoarticolari</a:t>
            </a:r>
          </a:p>
          <a:p>
            <a:pPr>
              <a:lnSpc>
                <a:spcPct val="140000"/>
              </a:lnSpc>
            </a:pPr>
            <a:r>
              <a:rPr lang="it-IT" sz="2400" dirty="0">
                <a:solidFill>
                  <a:srgbClr val="FFDA1D"/>
                </a:solidFill>
              </a:rPr>
              <a:t>- Infezioni basse vie respiratorie</a:t>
            </a:r>
          </a:p>
          <a:p>
            <a:pPr>
              <a:lnSpc>
                <a:spcPct val="140000"/>
              </a:lnSpc>
            </a:pPr>
            <a:r>
              <a:rPr lang="it-IT" sz="2400" dirty="0">
                <a:solidFill>
                  <a:srgbClr val="FFDA1D"/>
                </a:solidFill>
              </a:rPr>
              <a:t>- Infezioni urinarie</a:t>
            </a:r>
          </a:p>
          <a:p>
            <a:pPr>
              <a:lnSpc>
                <a:spcPct val="140000"/>
              </a:lnSpc>
            </a:pPr>
            <a:r>
              <a:rPr lang="it-IT" sz="2400" dirty="0">
                <a:solidFill>
                  <a:srgbClr val="FFDA1D"/>
                </a:solidFill>
              </a:rPr>
              <a:t>- Infezioni oculari </a:t>
            </a:r>
          </a:p>
          <a:p>
            <a:pPr>
              <a:lnSpc>
                <a:spcPct val="140000"/>
              </a:lnSpc>
            </a:pPr>
            <a:r>
              <a:rPr lang="it-IT" sz="2400" dirty="0">
                <a:solidFill>
                  <a:srgbClr val="FFDA1D"/>
                </a:solidFill>
              </a:rPr>
              <a:t>- Infezioni auricolari</a:t>
            </a:r>
            <a:r>
              <a:rPr lang="it-IT" sz="2400" dirty="0">
                <a:solidFill>
                  <a:srgbClr val="FFDA1D"/>
                </a:solidFill>
                <a:sym typeface="Wingdings"/>
              </a:rPr>
              <a:t>  </a:t>
            </a:r>
            <a:endParaRPr lang="it-IT" sz="2400" dirty="0">
              <a:solidFill>
                <a:srgbClr val="FFDA1D"/>
              </a:solidFill>
            </a:endParaRPr>
          </a:p>
          <a:p>
            <a:pPr>
              <a:lnSpc>
                <a:spcPct val="140000"/>
              </a:lnSpc>
            </a:pPr>
            <a:r>
              <a:rPr lang="it-IT" sz="2400" dirty="0">
                <a:solidFill>
                  <a:srgbClr val="FFDA1D"/>
                </a:solidFill>
              </a:rPr>
              <a:t>- Infezioni vascolari</a:t>
            </a:r>
          </a:p>
        </p:txBody>
      </p:sp>
    </p:spTree>
    <p:extLst>
      <p:ext uri="{BB962C8B-B14F-4D97-AF65-F5344CB8AC3E}">
        <p14:creationId xmlns:p14="http://schemas.microsoft.com/office/powerpoint/2010/main" val="31225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1"/>
    </mc:Choice>
    <mc:Fallback xmlns="">
      <p:transition spd="slow" advTm="1926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09800" y="152400"/>
            <a:ext cx="4741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i="1" dirty="0" err="1">
                <a:solidFill>
                  <a:srgbClr val="FFDA1D"/>
                </a:solidFill>
              </a:rPr>
              <a:t>Pseudomonas</a:t>
            </a:r>
            <a:r>
              <a:rPr lang="it-IT" sz="2800" b="1" i="1" dirty="0">
                <a:solidFill>
                  <a:srgbClr val="FFDA1D"/>
                </a:solidFill>
              </a:rPr>
              <a:t> </a:t>
            </a:r>
            <a:r>
              <a:rPr lang="it-IT" sz="2800" b="1" i="1" dirty="0" err="1">
                <a:solidFill>
                  <a:srgbClr val="FFDA1D"/>
                </a:solidFill>
              </a:rPr>
              <a:t>aeruginosa</a:t>
            </a:r>
            <a:endParaRPr lang="it-IT" sz="2800" b="1" i="1" dirty="0">
              <a:solidFill>
                <a:srgbClr val="FFDA1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9601" y="1447800"/>
            <a:ext cx="82295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37FF37"/>
                </a:solidFill>
              </a:rPr>
              <a:t>Infezioni cutanee</a:t>
            </a:r>
          </a:p>
          <a:p>
            <a:r>
              <a:rPr lang="it-IT" sz="2400" dirty="0">
                <a:solidFill>
                  <a:srgbClr val="FFDA1D"/>
                </a:solidFill>
              </a:rPr>
              <a:t>Le più frequenti su cute ustionata. Il microrganismo colonizza la superficie nuda delle ustioni danno vascolare localizzato, necrosi tissutale e batteriemia.</a:t>
            </a:r>
          </a:p>
          <a:p>
            <a:endParaRPr lang="it-IT" sz="2400" dirty="0">
              <a:solidFill>
                <a:srgbClr val="FFDA1D"/>
              </a:solidFill>
            </a:endParaRPr>
          </a:p>
          <a:p>
            <a:endParaRPr lang="it-IT" sz="2400" dirty="0">
              <a:solidFill>
                <a:srgbClr val="FFDA1D"/>
              </a:solidFill>
            </a:endParaRPr>
          </a:p>
          <a:p>
            <a:endParaRPr lang="it-IT" sz="2400" dirty="0">
              <a:solidFill>
                <a:srgbClr val="FFDA1D"/>
              </a:solidFill>
            </a:endParaRPr>
          </a:p>
          <a:p>
            <a:endParaRPr lang="it-IT" sz="2400" dirty="0">
              <a:solidFill>
                <a:srgbClr val="FFDA1D"/>
              </a:solidFill>
            </a:endParaRPr>
          </a:p>
          <a:p>
            <a:r>
              <a:rPr lang="it-IT" sz="2400" b="1" dirty="0">
                <a:solidFill>
                  <a:srgbClr val="37FF37"/>
                </a:solidFill>
              </a:rPr>
              <a:t>Infezioni osteoarticolari</a:t>
            </a:r>
          </a:p>
          <a:p>
            <a:r>
              <a:rPr lang="it-IT" sz="2400" dirty="0">
                <a:solidFill>
                  <a:srgbClr val="FFDA1D"/>
                </a:solidFill>
              </a:rPr>
              <a:t>Si possono verificare come complicanza infettiva di interventi chirurgici o più spesso come conseguenza della diffusione ematogena del batterio in soggetti che fanno uso di sostanze stupefacenti o in pazienti diabetici.</a:t>
            </a:r>
          </a:p>
        </p:txBody>
      </p:sp>
      <p:sp>
        <p:nvSpPr>
          <p:cNvPr id="7" name="Rettangolo 6"/>
          <p:cNvSpPr/>
          <p:nvPr/>
        </p:nvSpPr>
        <p:spPr>
          <a:xfrm>
            <a:off x="762000" y="3276600"/>
            <a:ext cx="7772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000" dirty="0">
                <a:solidFill>
                  <a:srgbClr val="FFDA1D"/>
                </a:solidFill>
              </a:rPr>
              <a:t>ferite da ustione </a:t>
            </a:r>
            <a:r>
              <a:rPr lang="it-IT" sz="2000" b="1" dirty="0">
                <a:solidFill>
                  <a:srgbClr val="FFDA1D"/>
                </a:solidFill>
                <a:sym typeface="Wingdings"/>
              </a:rPr>
              <a:t></a:t>
            </a:r>
            <a:r>
              <a:rPr lang="it-IT" sz="2000" dirty="0">
                <a:solidFill>
                  <a:srgbClr val="FFDA1D"/>
                </a:solidFill>
              </a:rPr>
              <a:t> favorita da umidità e scarsa vascolarizzazione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07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1"/>
    </mc:Choice>
    <mc:Fallback xmlns="">
      <p:transition spd="slow" advTm="23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09800" y="152400"/>
            <a:ext cx="4741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i="1" dirty="0" err="1">
                <a:solidFill>
                  <a:srgbClr val="FFDA1D"/>
                </a:solidFill>
              </a:rPr>
              <a:t>Pseudomonas</a:t>
            </a:r>
            <a:r>
              <a:rPr lang="it-IT" sz="2800" b="1" i="1" dirty="0">
                <a:solidFill>
                  <a:srgbClr val="FFDA1D"/>
                </a:solidFill>
              </a:rPr>
              <a:t> </a:t>
            </a:r>
            <a:r>
              <a:rPr lang="it-IT" sz="2800" b="1" i="1" dirty="0" err="1">
                <a:solidFill>
                  <a:srgbClr val="FFDA1D"/>
                </a:solidFill>
              </a:rPr>
              <a:t>aeruginosa</a:t>
            </a:r>
            <a:endParaRPr lang="it-IT" sz="2800" b="1" i="1" dirty="0">
              <a:solidFill>
                <a:srgbClr val="FFDA1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9600" y="9144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37FF37"/>
                </a:solidFill>
              </a:rPr>
              <a:t>Infezioni polmonari</a:t>
            </a:r>
          </a:p>
          <a:p>
            <a:r>
              <a:rPr lang="it-IT" sz="2400" dirty="0">
                <a:solidFill>
                  <a:srgbClr val="FFDA1D"/>
                </a:solidFill>
              </a:rPr>
              <a:t>Possono causare quadri che variano da una colonizzazione delle basse vie respiratorie o una tracheobronchite benigna a broncopolmoniti necrotizzanti.</a:t>
            </a:r>
          </a:p>
          <a:p>
            <a:r>
              <a:rPr lang="it-IT" sz="2400" dirty="0">
                <a:solidFill>
                  <a:srgbClr val="FFDA1D"/>
                </a:solidFill>
              </a:rPr>
              <a:t>Si manifestano in soggetti con </a:t>
            </a:r>
            <a:r>
              <a:rPr lang="it-IT" sz="2400" u="sng" dirty="0">
                <a:solidFill>
                  <a:srgbClr val="FFDA1D"/>
                </a:solidFill>
              </a:rPr>
              <a:t>cause predisponenti  locali</a:t>
            </a:r>
            <a:r>
              <a:rPr lang="it-IT" sz="2400" dirty="0">
                <a:solidFill>
                  <a:srgbClr val="FFDA1D"/>
                </a:solidFill>
              </a:rPr>
              <a:t> (pazienti intubati nell’unità intensiva) o </a:t>
            </a:r>
            <a:r>
              <a:rPr lang="it-IT" sz="2400" u="sng" dirty="0">
                <a:solidFill>
                  <a:srgbClr val="FFDA1D"/>
                </a:solidFill>
              </a:rPr>
              <a:t>generali</a:t>
            </a:r>
            <a:r>
              <a:rPr lang="it-IT" sz="2400" dirty="0">
                <a:solidFill>
                  <a:srgbClr val="FFDA1D"/>
                </a:solidFill>
              </a:rPr>
              <a:t> (soggetti immunodepressi).</a:t>
            </a:r>
          </a:p>
          <a:p>
            <a:endParaRPr lang="it-IT" sz="2400" dirty="0">
              <a:solidFill>
                <a:srgbClr val="FFDA1D"/>
              </a:solidFill>
            </a:endParaRPr>
          </a:p>
          <a:p>
            <a:r>
              <a:rPr lang="it-IT" sz="2400" b="1" dirty="0">
                <a:solidFill>
                  <a:srgbClr val="37FF37"/>
                </a:solidFill>
              </a:rPr>
              <a:t>Infezioni urinarie</a:t>
            </a:r>
          </a:p>
          <a:p>
            <a:r>
              <a:rPr lang="it-IT" sz="2400" dirty="0">
                <a:solidFill>
                  <a:srgbClr val="FFDA1D"/>
                </a:solidFill>
              </a:rPr>
              <a:t>Si riscontrano principalmente in pazienti con catetere urinario.</a:t>
            </a:r>
          </a:p>
          <a:p>
            <a:r>
              <a:rPr lang="it-IT" sz="2400" dirty="0">
                <a:solidFill>
                  <a:srgbClr val="FFDA1D"/>
                </a:solidFill>
              </a:rPr>
              <a:t>Pielonefrite come conseguenza di un’infezione </a:t>
            </a:r>
            <a:r>
              <a:rPr lang="it-IT" sz="2400" dirty="0" err="1">
                <a:solidFill>
                  <a:srgbClr val="FFDA1D"/>
                </a:solidFill>
              </a:rPr>
              <a:t>ascedente</a:t>
            </a:r>
            <a:r>
              <a:rPr lang="it-IT" sz="2400" dirty="0">
                <a:solidFill>
                  <a:srgbClr val="FFDA1D"/>
                </a:solidFill>
              </a:rPr>
              <a:t> delle basse vie urinarie; pielonefriti ed ascessi perirenali per via ematogena negli ustionati.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8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79"/>
    </mc:Choice>
    <mc:Fallback xmlns="">
      <p:transition spd="slow" advTm="50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09800" y="152400"/>
            <a:ext cx="4741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i="1" dirty="0" err="1">
                <a:solidFill>
                  <a:srgbClr val="FFDA1D"/>
                </a:solidFill>
              </a:rPr>
              <a:t>Pseudomonas</a:t>
            </a:r>
            <a:r>
              <a:rPr lang="it-IT" sz="2800" b="1" i="1" dirty="0">
                <a:solidFill>
                  <a:srgbClr val="FFDA1D"/>
                </a:solidFill>
              </a:rPr>
              <a:t> </a:t>
            </a:r>
            <a:r>
              <a:rPr lang="it-IT" sz="2800" b="1" i="1" dirty="0" err="1">
                <a:solidFill>
                  <a:srgbClr val="FFDA1D"/>
                </a:solidFill>
              </a:rPr>
              <a:t>aeruginosa</a:t>
            </a:r>
            <a:endParaRPr lang="it-IT" sz="2800" b="1" i="1" dirty="0">
              <a:solidFill>
                <a:srgbClr val="FFDA1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1" y="838200"/>
            <a:ext cx="8458199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37FF37"/>
                </a:solidFill>
              </a:rPr>
              <a:t>Infezioni oculari</a:t>
            </a:r>
          </a:p>
          <a:p>
            <a:r>
              <a:rPr lang="it-IT" sz="2400" dirty="0">
                <a:solidFill>
                  <a:srgbClr val="FFDA1D"/>
                </a:solidFill>
              </a:rPr>
              <a:t>Sono complicanze post-operatorie e sono rappresentate da cheratiti ulcerose.</a:t>
            </a:r>
          </a:p>
          <a:p>
            <a:r>
              <a:rPr lang="it-IT" sz="2400" dirty="0">
                <a:solidFill>
                  <a:srgbClr val="FFDA1D"/>
                </a:solidFill>
              </a:rPr>
              <a:t>Si verificano in seguito ad esposizione allo P. </a:t>
            </a:r>
            <a:r>
              <a:rPr lang="it-IT" sz="2400" dirty="0" err="1">
                <a:solidFill>
                  <a:srgbClr val="FFDA1D"/>
                </a:solidFill>
              </a:rPr>
              <a:t>aeruginosa</a:t>
            </a:r>
            <a:r>
              <a:rPr lang="it-IT" sz="2400" dirty="0">
                <a:solidFill>
                  <a:srgbClr val="FFDA1D"/>
                </a:solidFill>
              </a:rPr>
              <a:t> presente nell’acqua contaminata dopo un trauma della cornea (abrasioni dovute a lenti a contatto, graffi alla superficie dell’occhio) ulcere corneali.</a:t>
            </a:r>
          </a:p>
          <a:p>
            <a:endParaRPr lang="it-IT" sz="2400" dirty="0">
              <a:solidFill>
                <a:srgbClr val="FFDA1D"/>
              </a:solidFill>
            </a:endParaRPr>
          </a:p>
          <a:p>
            <a:r>
              <a:rPr lang="it-IT" sz="2400" b="1" dirty="0">
                <a:solidFill>
                  <a:srgbClr val="37FF37"/>
                </a:solidFill>
              </a:rPr>
              <a:t>Infezioni auricolari</a:t>
            </a:r>
          </a:p>
          <a:p>
            <a:r>
              <a:rPr lang="it-IT" sz="2400" dirty="0">
                <a:solidFill>
                  <a:srgbClr val="FFDA1D"/>
                </a:solidFill>
              </a:rPr>
              <a:t>Otiti dell’orecchio esterno e otiti croniche dell’orecchio medio, dovute a prolungata esposizione a liquidi abbondantemente contaminati </a:t>
            </a:r>
            <a:r>
              <a:rPr lang="it-IT" sz="2800" dirty="0">
                <a:solidFill>
                  <a:srgbClr val="FFDA1D"/>
                </a:solidFill>
              </a:rPr>
              <a:t>(</a:t>
            </a:r>
            <a:r>
              <a:rPr lang="it-IT" sz="2400" dirty="0">
                <a:solidFill>
                  <a:srgbClr val="FFDA1D"/>
                </a:solidFill>
              </a:rPr>
              <a:t>otite esterna </a:t>
            </a:r>
            <a:r>
              <a:rPr lang="it-IT" sz="2400" dirty="0">
                <a:solidFill>
                  <a:srgbClr val="FFDA1D"/>
                </a:solidFill>
                <a:sym typeface="Wingdings"/>
              </a:rPr>
              <a:t> orecchio del nuotatore</a:t>
            </a:r>
            <a:r>
              <a:rPr lang="it-IT" sz="2800" dirty="0">
                <a:solidFill>
                  <a:srgbClr val="FFDA1D"/>
                </a:solidFill>
                <a:sym typeface="Wingdings"/>
              </a:rPr>
              <a:t>)</a:t>
            </a:r>
            <a:r>
              <a:rPr lang="it-IT" sz="2400" dirty="0">
                <a:solidFill>
                  <a:srgbClr val="FFDA1D"/>
                </a:solidFill>
              </a:rPr>
              <a:t>.</a:t>
            </a:r>
          </a:p>
          <a:p>
            <a:r>
              <a:rPr lang="it-IT" sz="2400" dirty="0">
                <a:solidFill>
                  <a:srgbClr val="FFDA1D"/>
                </a:solidFill>
              </a:rPr>
              <a:t>L’infezione si può estendere ai tessuti sottostanti, può danneggiare i nervi cranici e le ossa e può risultare letale.</a:t>
            </a:r>
          </a:p>
        </p:txBody>
      </p:sp>
    </p:spTree>
    <p:extLst>
      <p:ext uri="{BB962C8B-B14F-4D97-AF65-F5344CB8AC3E}">
        <p14:creationId xmlns:p14="http://schemas.microsoft.com/office/powerpoint/2010/main" val="3551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3"/>
    </mc:Choice>
    <mc:Fallback xmlns="">
      <p:transition spd="slow" advTm="1815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09800" y="152400"/>
            <a:ext cx="4741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i="1" dirty="0" err="1">
                <a:solidFill>
                  <a:srgbClr val="FFDA1D"/>
                </a:solidFill>
              </a:rPr>
              <a:t>Pseudomonas</a:t>
            </a:r>
            <a:r>
              <a:rPr lang="it-IT" sz="2800" b="1" i="1" dirty="0">
                <a:solidFill>
                  <a:srgbClr val="FFDA1D"/>
                </a:solidFill>
              </a:rPr>
              <a:t> </a:t>
            </a:r>
            <a:r>
              <a:rPr lang="it-IT" sz="2800" b="1" i="1" dirty="0" err="1">
                <a:solidFill>
                  <a:srgbClr val="FFDA1D"/>
                </a:solidFill>
              </a:rPr>
              <a:t>aeruginosa</a:t>
            </a:r>
            <a:endParaRPr lang="it-IT" sz="2800" b="1" i="1" dirty="0">
              <a:solidFill>
                <a:srgbClr val="FFDA1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" y="1295400"/>
            <a:ext cx="8153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37FF37"/>
                </a:solidFill>
              </a:rPr>
              <a:t>Batteriemia ed Endocardite</a:t>
            </a:r>
          </a:p>
          <a:p>
            <a:endParaRPr lang="it-IT" sz="2400" b="1" dirty="0">
              <a:solidFill>
                <a:srgbClr val="37FF37"/>
              </a:solidFill>
            </a:endParaRPr>
          </a:p>
          <a:p>
            <a:r>
              <a:rPr lang="it-IT" sz="2400" dirty="0">
                <a:solidFill>
                  <a:srgbClr val="FFDA1D"/>
                </a:solidFill>
              </a:rPr>
              <a:t>La batteriemia non è distinguibile da quella causata da altri batteri Gram-negativi, tuttavia il grado di mortalità tra i pazienti affetti è più alto.</a:t>
            </a:r>
          </a:p>
          <a:p>
            <a:endParaRPr lang="it-IT" sz="2400" dirty="0">
              <a:solidFill>
                <a:srgbClr val="FFDA1D"/>
              </a:solidFill>
            </a:endParaRPr>
          </a:p>
          <a:p>
            <a:r>
              <a:rPr lang="it-IT" sz="2400" dirty="0">
                <a:solidFill>
                  <a:srgbClr val="FFDA1D"/>
                </a:solidFill>
              </a:rPr>
              <a:t>La batteriemia si verifica in pazienti affetti da neutropenia, diabete, ustioni diffuse.</a:t>
            </a:r>
          </a:p>
          <a:p>
            <a:endParaRPr lang="it-IT" sz="2400" dirty="0">
              <a:solidFill>
                <a:srgbClr val="FFDA1D"/>
              </a:solidFill>
            </a:endParaRPr>
          </a:p>
          <a:p>
            <a:r>
              <a:rPr lang="it-IT" sz="2400" dirty="0">
                <a:solidFill>
                  <a:srgbClr val="FFDA1D"/>
                </a:solidFill>
              </a:rPr>
              <a:t>L’endocardite è più comunemente in soggetti che fanno uso di sostanze stupefacenti.</a:t>
            </a:r>
          </a:p>
        </p:txBody>
      </p:sp>
    </p:spTree>
    <p:extLst>
      <p:ext uri="{BB962C8B-B14F-4D97-AF65-F5344CB8AC3E}">
        <p14:creationId xmlns:p14="http://schemas.microsoft.com/office/powerpoint/2010/main" val="20252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44"/>
    </mc:Choice>
    <mc:Fallback xmlns="">
      <p:transition spd="slow" advTm="365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5800" y="762000"/>
            <a:ext cx="80772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>
                <a:solidFill>
                  <a:srgbClr val="FFDA1D"/>
                </a:solidFill>
              </a:rPr>
              <a:t>Microrganismi </a:t>
            </a:r>
            <a:r>
              <a:rPr lang="it-IT" sz="2400" dirty="0">
                <a:solidFill>
                  <a:srgbClr val="37FF37"/>
                </a:solidFill>
              </a:rPr>
              <a:t>ubiquitari</a:t>
            </a:r>
            <a:r>
              <a:rPr lang="it-IT" sz="2400" dirty="0">
                <a:solidFill>
                  <a:srgbClr val="FFDA1D"/>
                </a:solidFill>
              </a:rPr>
              <a:t>, si trovano nel suolo, nella materia organica in decomposizione, nelle piante e nell’acqua.</a:t>
            </a:r>
          </a:p>
          <a:p>
            <a:pPr marL="342900" indent="-342900">
              <a:buFont typeface="Arial"/>
              <a:buChar char="•"/>
            </a:pPr>
            <a:endParaRPr lang="it-IT" sz="2400" dirty="0">
              <a:solidFill>
                <a:srgbClr val="FFDA1D"/>
              </a:solidFill>
            </a:endParaRPr>
          </a:p>
          <a:p>
            <a:pPr marL="342900" indent="-342900">
              <a:buFont typeface="Arial"/>
              <a:buChar char="•"/>
            </a:pPr>
            <a:endParaRPr lang="it-IT" sz="2400" dirty="0">
              <a:solidFill>
                <a:srgbClr val="FFDA1D"/>
              </a:solidFill>
            </a:endParaRPr>
          </a:p>
          <a:p>
            <a:pPr marL="342900" indent="-342900">
              <a:buFont typeface="Arial"/>
              <a:buChar char="•"/>
            </a:pPr>
            <a:endParaRPr lang="it-IT" sz="2400" dirty="0">
              <a:solidFill>
                <a:srgbClr val="FFDA1D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sz="2400" dirty="0">
              <a:solidFill>
                <a:srgbClr val="FFDA1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olidFill>
                  <a:srgbClr val="FFDA1D"/>
                </a:solidFill>
              </a:rPr>
              <a:t>La vasta distribuzione ambientale è possibile grazie alle </a:t>
            </a:r>
            <a:r>
              <a:rPr lang="it-IT" sz="2400" dirty="0">
                <a:solidFill>
                  <a:srgbClr val="37FF37"/>
                </a:solidFill>
              </a:rPr>
              <a:t>semplicissime esigenze di crescita</a:t>
            </a:r>
            <a:r>
              <a:rPr lang="it-IT" sz="2400" dirty="0">
                <a:solidFill>
                  <a:srgbClr val="FFDA1D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it-IT" sz="2400" dirty="0">
              <a:solidFill>
                <a:srgbClr val="FFDA1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olidFill>
                  <a:srgbClr val="FFDA1D"/>
                </a:solidFill>
              </a:rPr>
              <a:t>Si adattano molto alle condizioni ambientali, tollerando un ampio spettro di temperatura da 4°C a 42°C.</a:t>
            </a:r>
          </a:p>
          <a:p>
            <a:pPr marL="285750" indent="-285750">
              <a:buFont typeface="Arial"/>
              <a:buChar char="•"/>
            </a:pPr>
            <a:endParaRPr lang="it-IT" sz="2400" dirty="0">
              <a:solidFill>
                <a:srgbClr val="FFDA1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olidFill>
                  <a:srgbClr val="FFDA1D"/>
                </a:solidFill>
              </a:rPr>
              <a:t>Patogeni opportunisti di piante, animali ed uomo.</a:t>
            </a:r>
          </a:p>
          <a:p>
            <a:pPr marL="285750" indent="-285750">
              <a:buFont typeface="Arial"/>
              <a:buChar char="•"/>
            </a:pPr>
            <a:endParaRPr lang="it-IT" sz="2400" dirty="0">
              <a:solidFill>
                <a:srgbClr val="FFDA1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olidFill>
                  <a:srgbClr val="FFDA1D"/>
                </a:solidFill>
              </a:rPr>
              <a:t>Sono resistenti a molti disinfettanti e antibiotici.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76600" y="76200"/>
            <a:ext cx="2638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dirty="0" err="1">
                <a:solidFill>
                  <a:srgbClr val="FFDA1D"/>
                </a:solidFill>
              </a:rPr>
              <a:t>Pseudomonas</a:t>
            </a:r>
            <a:endParaRPr lang="it-IT" sz="2800" b="1" dirty="0">
              <a:solidFill>
                <a:srgbClr val="FFDA1D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851381"/>
            <a:ext cx="1828800" cy="136456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44034"/>
            <a:ext cx="1701800" cy="107191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828800"/>
            <a:ext cx="2286000" cy="13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04"/>
    </mc:Choice>
    <mc:Fallback xmlns="">
      <p:transition spd="slow" advTm="4410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57200" y="838200"/>
            <a:ext cx="84582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it-IT" sz="2400" dirty="0">
                <a:solidFill>
                  <a:srgbClr val="FFDA1D"/>
                </a:solidFill>
              </a:rPr>
              <a:t>Bacilli Gram-negativi, aerobi, mobili.</a:t>
            </a:r>
          </a:p>
          <a:p>
            <a:pPr>
              <a:lnSpc>
                <a:spcPct val="150000"/>
              </a:lnSpc>
            </a:pPr>
            <a:endParaRPr lang="it-IT" sz="2400" dirty="0">
              <a:solidFill>
                <a:srgbClr val="FFDA1D"/>
              </a:solidFill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it-IT" sz="2400" dirty="0">
                <a:solidFill>
                  <a:srgbClr val="FFDA1D"/>
                </a:solidFill>
              </a:rPr>
              <a:t>Ossidasi-positivi.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endParaRPr lang="it-IT" sz="2400" dirty="0">
              <a:solidFill>
                <a:srgbClr val="FFDA1D"/>
              </a:solidFill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it-IT" sz="2400" dirty="0">
                <a:solidFill>
                  <a:srgbClr val="FFDA1D"/>
                </a:solidFill>
              </a:rPr>
              <a:t>Non fermentanti; utilizzano solo alcuni carboidrati (glucosio, ribosio e gluconato) durante i processi metabolici ossidativi.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76600" y="152400"/>
            <a:ext cx="2638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dirty="0" err="1">
                <a:solidFill>
                  <a:srgbClr val="FFDA1D"/>
                </a:solidFill>
              </a:rPr>
              <a:t>Pseudomonas</a:t>
            </a:r>
            <a:endParaRPr lang="it-IT" sz="2800" b="1" dirty="0">
              <a:solidFill>
                <a:srgbClr val="FFDA1D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240823"/>
            <a:ext cx="3429000" cy="230798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2" name="Rettangolo 11"/>
          <p:cNvSpPr/>
          <p:nvPr/>
        </p:nvSpPr>
        <p:spPr>
          <a:xfrm>
            <a:off x="457200" y="4800600"/>
            <a:ext cx="502920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it-IT" sz="2400" dirty="0">
                <a:solidFill>
                  <a:srgbClr val="FFDA1D"/>
                </a:solidFill>
              </a:rPr>
              <a:t>Alcuni ceppi appaiono mucoidi per un’abbondante capsula polisaccaridica (alginato).</a:t>
            </a:r>
          </a:p>
        </p:txBody>
      </p:sp>
    </p:spTree>
    <p:extLst>
      <p:ext uri="{BB962C8B-B14F-4D97-AF65-F5344CB8AC3E}">
        <p14:creationId xmlns:p14="http://schemas.microsoft.com/office/powerpoint/2010/main" val="1442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62"/>
    </mc:Choice>
    <mc:Fallback xmlns="">
      <p:transition spd="slow" advTm="3946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</p:spTree>
    <p:extLst>
      <p:ext uri="{BB962C8B-B14F-4D97-AF65-F5344CB8AC3E}">
        <p14:creationId xmlns:p14="http://schemas.microsoft.com/office/powerpoint/2010/main" val="24463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"/>
    </mc:Choice>
    <mc:Fallback xmlns="">
      <p:transition spd="slow" advTm="8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52400" y="990600"/>
            <a:ext cx="8153399" cy="213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it-IT" sz="2400" dirty="0">
                <a:solidFill>
                  <a:srgbClr val="FFDA1D"/>
                </a:solidFill>
              </a:rPr>
              <a:t>Bacillo Gram-negativo, mobile, flagellato.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endParaRPr lang="it-IT" sz="2400" dirty="0">
              <a:solidFill>
                <a:srgbClr val="FFDA1D"/>
              </a:solidFill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it-IT" sz="2400" dirty="0">
                <a:solidFill>
                  <a:srgbClr val="FFDA1D"/>
                </a:solidFill>
              </a:rPr>
              <a:t>Responsabile di infezioni </a:t>
            </a:r>
            <a:r>
              <a:rPr lang="it-IT" sz="2400" u="sng" dirty="0">
                <a:solidFill>
                  <a:srgbClr val="FFDA1D"/>
                </a:solidFill>
              </a:rPr>
              <a:t>nosocomiali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it-IT" sz="2400" dirty="0">
                <a:solidFill>
                  <a:srgbClr val="FFDA1D"/>
                </a:solidFill>
              </a:rPr>
              <a:t>Resistente a molti antibiotici e chemioterapici.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09800" y="152400"/>
            <a:ext cx="4741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i="1" dirty="0" err="1">
                <a:solidFill>
                  <a:srgbClr val="FFDA1D"/>
                </a:solidFill>
              </a:rPr>
              <a:t>Pseudomonas</a:t>
            </a:r>
            <a:r>
              <a:rPr lang="it-IT" sz="2800" b="1" i="1" dirty="0">
                <a:solidFill>
                  <a:srgbClr val="FFDA1D"/>
                </a:solidFill>
              </a:rPr>
              <a:t> </a:t>
            </a:r>
            <a:r>
              <a:rPr lang="it-IT" sz="2800" b="1" i="1" dirty="0" err="1">
                <a:solidFill>
                  <a:srgbClr val="FFDA1D"/>
                </a:solidFill>
              </a:rPr>
              <a:t>aeruginosa</a:t>
            </a:r>
            <a:endParaRPr lang="it-IT" sz="2800" b="1" i="1" dirty="0">
              <a:solidFill>
                <a:srgbClr val="FFDA1D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6629400" y="609600"/>
            <a:ext cx="2209800" cy="1555172"/>
            <a:chOff x="6019800" y="1295400"/>
            <a:chExt cx="2209800" cy="155517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0440" y="1371600"/>
              <a:ext cx="2169160" cy="1478972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ttangolo 8"/>
            <p:cNvSpPr/>
            <p:nvPr/>
          </p:nvSpPr>
          <p:spPr>
            <a:xfrm>
              <a:off x="6832838" y="1295400"/>
              <a:ext cx="8633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>
                  <a:solidFill>
                    <a:srgbClr val="003366"/>
                  </a:solidFill>
                </a:rPr>
                <a:t>Flagelli</a:t>
              </a:r>
            </a:p>
            <a:p>
              <a:r>
                <a:rPr lang="it-IT" sz="1400" dirty="0">
                  <a:solidFill>
                    <a:srgbClr val="003366"/>
                  </a:solidFill>
                </a:rPr>
                <a:t>unipolari 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7249494" y="2514600"/>
              <a:ext cx="9801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>
                  <a:solidFill>
                    <a:schemeClr val="bg2"/>
                  </a:solidFill>
                </a:rPr>
                <a:t>foto al SEM </a:t>
              </a: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6019800" y="2514600"/>
              <a:ext cx="4240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>
                  <a:solidFill>
                    <a:srgbClr val="003366"/>
                  </a:solidFill>
                </a:rPr>
                <a:t>Pili </a:t>
              </a:r>
              <a:endParaRPr lang="it-IT" dirty="0">
                <a:solidFill>
                  <a:srgbClr val="003366"/>
                </a:solidFill>
              </a:endParaRP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228600" y="3429000"/>
            <a:ext cx="5943600" cy="898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buFont typeface="Arial"/>
              <a:buChar char="•"/>
            </a:pPr>
            <a:r>
              <a:rPr lang="it-IT" sz="2400" dirty="0">
                <a:solidFill>
                  <a:srgbClr val="FFDA1D"/>
                </a:solidFill>
              </a:rPr>
              <a:t>Alcuni ceppi producono il colorante fluorescente detto fluoresceina.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352800"/>
            <a:ext cx="2463800" cy="312787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6" name="Rettangolo 15"/>
          <p:cNvSpPr/>
          <p:nvPr/>
        </p:nvSpPr>
        <p:spPr>
          <a:xfrm>
            <a:off x="1066800" y="5486400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DA1D"/>
                </a:solidFill>
              </a:rPr>
              <a:t>La fluorescenza al buio sotto luce ultravioletta permette l’identificazione precoce di P. </a:t>
            </a:r>
            <a:r>
              <a:rPr lang="it-IT" dirty="0" err="1">
                <a:solidFill>
                  <a:srgbClr val="FFDA1D"/>
                </a:solidFill>
              </a:rPr>
              <a:t>aeruginosa</a:t>
            </a:r>
            <a:endParaRPr lang="it-IT" dirty="0">
              <a:solidFill>
                <a:srgbClr val="FFD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76"/>
    </mc:Choice>
    <mc:Fallback xmlns="">
      <p:transition spd="slow" advTm="5717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63362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DA1D"/>
                </a:solidFill>
              </a:rPr>
              <a:t>La fluorescenza può essere usata per suggerire la presenza di </a:t>
            </a:r>
            <a:r>
              <a:rPr lang="it-IT" i="1" dirty="0">
                <a:solidFill>
                  <a:srgbClr val="FFDA1D"/>
                </a:solidFill>
              </a:rPr>
              <a:t>P. </a:t>
            </a:r>
            <a:r>
              <a:rPr lang="it-IT" i="1" dirty="0" err="1">
                <a:solidFill>
                  <a:srgbClr val="FFDA1D"/>
                </a:solidFill>
              </a:rPr>
              <a:t>aeruginosa</a:t>
            </a:r>
            <a:r>
              <a:rPr lang="it-IT" dirty="0">
                <a:solidFill>
                  <a:srgbClr val="FFDA1D"/>
                </a:solidFill>
              </a:rPr>
              <a:t> nelle ferite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209800" y="152400"/>
            <a:ext cx="4741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i="1" dirty="0" err="1">
                <a:solidFill>
                  <a:srgbClr val="FFDA1D"/>
                </a:solidFill>
              </a:rPr>
              <a:t>Pseudomonas</a:t>
            </a:r>
            <a:r>
              <a:rPr lang="it-IT" sz="2800" b="1" i="1" dirty="0">
                <a:solidFill>
                  <a:srgbClr val="FFDA1D"/>
                </a:solidFill>
              </a:rPr>
              <a:t> </a:t>
            </a:r>
            <a:r>
              <a:rPr lang="it-IT" sz="2800" b="1" i="1" dirty="0" err="1">
                <a:solidFill>
                  <a:srgbClr val="FFDA1D"/>
                </a:solidFill>
              </a:rPr>
              <a:t>aeruginosa</a:t>
            </a:r>
            <a:endParaRPr lang="it-IT" sz="2800" b="1" i="1" dirty="0">
              <a:solidFill>
                <a:srgbClr val="FFDA1D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38200"/>
            <a:ext cx="6821135" cy="532210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055D76C-92A5-CC47-BC11-9550CD6E3B40}"/>
              </a:ext>
            </a:extLst>
          </p:cNvPr>
          <p:cNvSpPr/>
          <p:nvPr/>
        </p:nvSpPr>
        <p:spPr>
          <a:xfrm>
            <a:off x="2895600" y="838200"/>
            <a:ext cx="16764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6AD5ABC-BC6D-4345-B7E0-6AAF1C86D961}"/>
              </a:ext>
            </a:extLst>
          </p:cNvPr>
          <p:cNvSpPr/>
          <p:nvPr/>
        </p:nvSpPr>
        <p:spPr>
          <a:xfrm>
            <a:off x="6272495" y="882065"/>
            <a:ext cx="16764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FFF54AD-DA70-B047-B3A2-6A3E649A788B}"/>
              </a:ext>
            </a:extLst>
          </p:cNvPr>
          <p:cNvSpPr/>
          <p:nvPr/>
        </p:nvSpPr>
        <p:spPr>
          <a:xfrm>
            <a:off x="2904081" y="3511443"/>
            <a:ext cx="16764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26892CC-EA19-6A42-8328-8E4EA1770368}"/>
              </a:ext>
            </a:extLst>
          </p:cNvPr>
          <p:cNvSpPr/>
          <p:nvPr/>
        </p:nvSpPr>
        <p:spPr>
          <a:xfrm>
            <a:off x="6287735" y="3524232"/>
            <a:ext cx="16764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5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92"/>
    </mc:Choice>
    <mc:Fallback xmlns="">
      <p:transition spd="slow" advTm="41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09800" y="152400"/>
            <a:ext cx="4741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i="1" dirty="0" err="1">
                <a:solidFill>
                  <a:srgbClr val="FFDA1D"/>
                </a:solidFill>
              </a:rPr>
              <a:t>Pseudomonas</a:t>
            </a:r>
            <a:r>
              <a:rPr lang="it-IT" sz="2800" b="1" i="1" dirty="0">
                <a:solidFill>
                  <a:srgbClr val="FFDA1D"/>
                </a:solidFill>
              </a:rPr>
              <a:t> </a:t>
            </a:r>
            <a:r>
              <a:rPr lang="it-IT" sz="2800" b="1" i="1" dirty="0" err="1">
                <a:solidFill>
                  <a:srgbClr val="FFDA1D"/>
                </a:solidFill>
              </a:rPr>
              <a:t>aeruginosa</a:t>
            </a:r>
            <a:endParaRPr lang="it-IT" sz="2800" b="1" i="1" dirty="0">
              <a:solidFill>
                <a:srgbClr val="FFDA1D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307068"/>
            <a:ext cx="2667000" cy="207586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477000" y="3440668"/>
            <a:ext cx="198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DA1D"/>
                </a:solidFill>
              </a:rPr>
              <a:t>Pus su una garza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867400" y="6412468"/>
            <a:ext cx="2366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DA1D"/>
                </a:solidFill>
              </a:rPr>
              <a:t>Infezione interdigitale 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962400"/>
            <a:ext cx="3327400" cy="247276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648200"/>
            <a:ext cx="3136900" cy="1905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33301" y="792217"/>
            <a:ext cx="5061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DA1D"/>
                </a:solidFill>
              </a:rPr>
              <a:t>Alcuni ceppi producono un pigmento solubile in acqua noto come </a:t>
            </a:r>
            <a:r>
              <a:rPr lang="it-IT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piocianina</a:t>
            </a:r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>
                <a:solidFill>
                  <a:srgbClr val="FFDA1D"/>
                </a:solidFill>
              </a:rPr>
              <a:t>o un altro pigmento </a:t>
            </a:r>
            <a:r>
              <a:rPr lang="it-IT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pioverdina</a:t>
            </a:r>
            <a:r>
              <a:rPr lang="it-IT" dirty="0">
                <a:solidFill>
                  <a:srgbClr val="FFDA1D"/>
                </a:solidFill>
              </a:rPr>
              <a:t>. </a:t>
            </a:r>
          </a:p>
          <a:p>
            <a:r>
              <a:rPr lang="it-IT" dirty="0">
                <a:solidFill>
                  <a:srgbClr val="FFDA1D"/>
                </a:solidFill>
              </a:rPr>
              <a:t>in questi casi gli essudati possono avere una leggera sfumatura blu-verde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438400"/>
            <a:ext cx="2070100" cy="187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17"/>
    </mc:Choice>
    <mc:Fallback xmlns="">
      <p:transition spd="slow" advTm="1551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5" name="Rettangolo 4"/>
          <p:cNvSpPr/>
          <p:nvPr/>
        </p:nvSpPr>
        <p:spPr>
          <a:xfrm>
            <a:off x="2286000" y="152400"/>
            <a:ext cx="47413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800" b="1" i="1" dirty="0" err="1">
                <a:solidFill>
                  <a:srgbClr val="FFDA1D"/>
                </a:solidFill>
              </a:rPr>
              <a:t>Pseudomonas</a:t>
            </a:r>
            <a:r>
              <a:rPr lang="it-IT" sz="2800" b="1" i="1" dirty="0">
                <a:solidFill>
                  <a:srgbClr val="FFDA1D"/>
                </a:solidFill>
              </a:rPr>
              <a:t> </a:t>
            </a:r>
            <a:r>
              <a:rPr lang="it-IT" sz="2800" b="1" i="1" dirty="0" err="1">
                <a:solidFill>
                  <a:srgbClr val="FFDA1D"/>
                </a:solidFill>
              </a:rPr>
              <a:t>aeruginosa</a:t>
            </a:r>
            <a:endParaRPr lang="it-IT" sz="2800" b="1" i="1" dirty="0">
              <a:solidFill>
                <a:srgbClr val="FFDA1D"/>
              </a:solidFill>
            </a:endParaRPr>
          </a:p>
          <a:p>
            <a:pPr lvl="0" algn="ctr"/>
            <a:endParaRPr lang="it-IT" sz="2800" b="1" i="1" dirty="0">
              <a:solidFill>
                <a:srgbClr val="FFDA1D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81050" y="1363791"/>
            <a:ext cx="6457950" cy="3079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it-IT" sz="2800" b="1" dirty="0">
                <a:solidFill>
                  <a:srgbClr val="FF0000"/>
                </a:solidFill>
              </a:rPr>
              <a:t>FATTORI DI VIRULENZA: </a:t>
            </a:r>
          </a:p>
          <a:p>
            <a:pPr marL="971550" lvl="1" indent="-514350">
              <a:lnSpc>
                <a:spcPct val="140000"/>
              </a:lnSpc>
              <a:buFontTx/>
              <a:buAutoNum type="arabicPeriod"/>
            </a:pPr>
            <a:r>
              <a:rPr lang="it-IT" sz="2800" b="1" dirty="0">
                <a:solidFill>
                  <a:srgbClr val="FFDA1D"/>
                </a:solidFill>
              </a:rPr>
              <a:t>COMPONENTI STRUTTURALI</a:t>
            </a:r>
          </a:p>
          <a:p>
            <a:pPr marL="971550" lvl="1" indent="-514350">
              <a:lnSpc>
                <a:spcPct val="140000"/>
              </a:lnSpc>
              <a:buFontTx/>
              <a:buAutoNum type="arabicPeriod"/>
            </a:pPr>
            <a:r>
              <a:rPr lang="it-IT" sz="2800" b="1" dirty="0">
                <a:solidFill>
                  <a:srgbClr val="FFDA1D"/>
                </a:solidFill>
              </a:rPr>
              <a:t>ENZIMI</a:t>
            </a:r>
          </a:p>
          <a:p>
            <a:pPr marL="971550" lvl="1" indent="-514350">
              <a:lnSpc>
                <a:spcPct val="140000"/>
              </a:lnSpc>
              <a:buFontTx/>
              <a:buAutoNum type="arabicPeriod"/>
            </a:pPr>
            <a:r>
              <a:rPr lang="it-IT" sz="2800" b="1" dirty="0">
                <a:solidFill>
                  <a:srgbClr val="FFDA1D"/>
                </a:solidFill>
              </a:rPr>
              <a:t>TOSSINE</a:t>
            </a:r>
          </a:p>
          <a:p>
            <a:pPr marL="971550" lvl="1" indent="-514350">
              <a:lnSpc>
                <a:spcPct val="140000"/>
              </a:lnSpc>
              <a:buFontTx/>
              <a:buAutoNum type="arabicPeriod"/>
            </a:pPr>
            <a:r>
              <a:rPr lang="it-IT" sz="2800" b="1" dirty="0">
                <a:solidFill>
                  <a:srgbClr val="FFDA1D"/>
                </a:solidFill>
              </a:rPr>
              <a:t>ANTIBIOTICORESISTENZA</a:t>
            </a:r>
          </a:p>
        </p:txBody>
      </p:sp>
    </p:spTree>
    <p:extLst>
      <p:ext uri="{BB962C8B-B14F-4D97-AF65-F5344CB8AC3E}">
        <p14:creationId xmlns:p14="http://schemas.microsoft.com/office/powerpoint/2010/main" val="423008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97"/>
    </mc:Choice>
    <mc:Fallback xmlns="">
      <p:transition spd="slow" advTm="2209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04800" y="1905000"/>
            <a:ext cx="8229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DA1D"/>
                </a:solidFill>
              </a:rPr>
              <a:t>FAVORISCONO L’ADESIONE</a:t>
            </a:r>
            <a:r>
              <a:rPr lang="it-IT" sz="2400" dirty="0">
                <a:solidFill>
                  <a:srgbClr val="FFDA1D"/>
                </a:solidFill>
              </a:rPr>
              <a:t>:</a:t>
            </a:r>
          </a:p>
          <a:p>
            <a:endParaRPr lang="it-IT" sz="2400" dirty="0">
              <a:solidFill>
                <a:srgbClr val="FFDA1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b="1" dirty="0">
                <a:solidFill>
                  <a:srgbClr val="FFDA1D"/>
                </a:solidFill>
              </a:rPr>
              <a:t>Pili e flagelli</a:t>
            </a:r>
          </a:p>
          <a:p>
            <a:pPr marL="800100" lvl="1" indent="-342900">
              <a:buFontTx/>
              <a:buChar char="-"/>
            </a:pPr>
            <a:r>
              <a:rPr lang="it-IT" sz="2400" dirty="0">
                <a:solidFill>
                  <a:srgbClr val="FFDA1D"/>
                </a:solidFill>
              </a:rPr>
              <a:t>permettono l’attacco alle cellule epiteliali dell’ospite</a:t>
            </a:r>
          </a:p>
          <a:p>
            <a:pPr marL="800100" lvl="1" indent="-342900">
              <a:buFontTx/>
              <a:buChar char="-"/>
            </a:pPr>
            <a:endParaRPr lang="it-IT" sz="2400" dirty="0">
              <a:solidFill>
                <a:srgbClr val="FFDA1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b="1" dirty="0">
                <a:solidFill>
                  <a:srgbClr val="FFDA1D"/>
                </a:solidFill>
              </a:rPr>
              <a:t>Capsula polisaccaridica di alginato</a:t>
            </a:r>
          </a:p>
          <a:p>
            <a:pPr marL="800100" lvl="1" indent="-342900">
              <a:buFontTx/>
              <a:buChar char="-"/>
            </a:pPr>
            <a:r>
              <a:rPr lang="it-IT" sz="2400" dirty="0">
                <a:solidFill>
                  <a:srgbClr val="FFDA1D"/>
                </a:solidFill>
              </a:rPr>
              <a:t>favorisce l’adesione alla cellula ospite in pazienti affetti da malattie respiratorie.</a:t>
            </a:r>
          </a:p>
          <a:p>
            <a:pPr marL="800100" lvl="1" indent="-342900">
              <a:buFontTx/>
              <a:buChar char="-"/>
            </a:pPr>
            <a:r>
              <a:rPr lang="it-IT" sz="2400" dirty="0">
                <a:solidFill>
                  <a:srgbClr val="FFDA1D"/>
                </a:solidFill>
              </a:rPr>
              <a:t>attività </a:t>
            </a:r>
            <a:r>
              <a:rPr lang="it-IT" sz="2400" dirty="0" err="1">
                <a:solidFill>
                  <a:srgbClr val="FFDA1D"/>
                </a:solidFill>
              </a:rPr>
              <a:t>antifagocitaria</a:t>
            </a:r>
            <a:r>
              <a:rPr lang="it-IT" sz="2400" dirty="0">
                <a:solidFill>
                  <a:srgbClr val="FFDA1D"/>
                </a:solidFill>
              </a:rPr>
              <a:t>.</a:t>
            </a:r>
          </a:p>
          <a:p>
            <a:pPr marL="800100" lvl="1" indent="-342900">
              <a:buFontTx/>
              <a:buChar char="-"/>
            </a:pPr>
            <a:endParaRPr lang="it-IT" sz="2400" dirty="0">
              <a:solidFill>
                <a:srgbClr val="FFDA1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b="1" dirty="0" err="1">
                <a:solidFill>
                  <a:srgbClr val="FFDA1D"/>
                </a:solidFill>
              </a:rPr>
              <a:t>Lipopolisaccaride</a:t>
            </a:r>
            <a:r>
              <a:rPr lang="it-IT" sz="2400" b="1" dirty="0">
                <a:solidFill>
                  <a:srgbClr val="FFDA1D"/>
                </a:solidFill>
              </a:rPr>
              <a:t> </a:t>
            </a:r>
            <a:r>
              <a:rPr lang="it-IT" sz="2400" dirty="0">
                <a:solidFill>
                  <a:srgbClr val="FFDA1D"/>
                </a:solidFill>
              </a:rPr>
              <a:t>(LPS)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1916" y="76200"/>
            <a:ext cx="904208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800" b="1" i="1" dirty="0" err="1">
                <a:solidFill>
                  <a:srgbClr val="FFDA1D"/>
                </a:solidFill>
              </a:rPr>
              <a:t>Pseudomonas</a:t>
            </a:r>
            <a:r>
              <a:rPr lang="it-IT" sz="2800" b="1" i="1" dirty="0">
                <a:solidFill>
                  <a:srgbClr val="FFDA1D"/>
                </a:solidFill>
              </a:rPr>
              <a:t> </a:t>
            </a:r>
            <a:r>
              <a:rPr lang="it-IT" sz="2800" b="1" i="1" dirty="0" err="1">
                <a:solidFill>
                  <a:srgbClr val="FFDA1D"/>
                </a:solidFill>
              </a:rPr>
              <a:t>aeruginosa</a:t>
            </a:r>
            <a:endParaRPr lang="it-IT" sz="2800" b="1" i="1" dirty="0">
              <a:solidFill>
                <a:srgbClr val="FFDA1D"/>
              </a:solidFill>
            </a:endParaRPr>
          </a:p>
          <a:p>
            <a:pPr lvl="0" algn="ctr"/>
            <a:endParaRPr lang="it-IT" sz="2800" b="1" i="1" dirty="0">
              <a:solidFill>
                <a:srgbClr val="FFDA1D"/>
              </a:solidFill>
            </a:endParaRP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1. Fattori di virulenza: </a:t>
            </a:r>
            <a:r>
              <a:rPr lang="it-IT" sz="2800" b="1" dirty="0">
                <a:solidFill>
                  <a:srgbClr val="FFDA1D"/>
                </a:solidFill>
              </a:rPr>
              <a:t>COMPONENTI STRUTTURALI</a:t>
            </a:r>
          </a:p>
          <a:p>
            <a:pPr lvl="0" algn="ctr"/>
            <a:endParaRPr lang="it-IT" sz="2800" b="1" i="1" dirty="0">
              <a:solidFill>
                <a:srgbClr val="FFDA1D"/>
              </a:solidFill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5791200" y="1447800"/>
            <a:ext cx="2209800" cy="1555172"/>
            <a:chOff x="6019800" y="1295400"/>
            <a:chExt cx="2209800" cy="1555172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0440" y="1371600"/>
              <a:ext cx="2169160" cy="1478972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ttangolo 13"/>
            <p:cNvSpPr/>
            <p:nvPr/>
          </p:nvSpPr>
          <p:spPr>
            <a:xfrm>
              <a:off x="6832838" y="1295400"/>
              <a:ext cx="8633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>
                  <a:solidFill>
                    <a:srgbClr val="003366"/>
                  </a:solidFill>
                </a:rPr>
                <a:t>Flagelli</a:t>
              </a:r>
            </a:p>
            <a:p>
              <a:r>
                <a:rPr lang="it-IT" sz="1400" dirty="0">
                  <a:solidFill>
                    <a:srgbClr val="003366"/>
                  </a:solidFill>
                </a:rPr>
                <a:t>unipolari </a:t>
              </a: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7249494" y="2514600"/>
              <a:ext cx="9801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>
                  <a:solidFill>
                    <a:schemeClr val="bg2"/>
                  </a:solidFill>
                </a:rPr>
                <a:t>foto al SEM </a:t>
              </a: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6019800" y="2514600"/>
              <a:ext cx="4240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>
                  <a:solidFill>
                    <a:srgbClr val="003366"/>
                  </a:solidFill>
                </a:rPr>
                <a:t>Pili </a:t>
              </a:r>
              <a:endParaRPr lang="it-IT" dirty="0">
                <a:solidFill>
                  <a:srgbClr val="003366"/>
                </a:solidFill>
              </a:endParaRP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648200"/>
            <a:ext cx="1812340" cy="1790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58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51"/>
    </mc:Choice>
    <mc:Fallback xmlns="">
      <p:transition spd="slow" advTm="4875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8.1|4.9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17.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6|14.6|18|1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5"/>
</p:tagLst>
</file>

<file path=ppt/theme/theme1.xml><?xml version="1.0" encoding="utf-8"?>
<a:theme xmlns:a="http://schemas.openxmlformats.org/drawingml/2006/main" name="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8710</TotalTime>
  <Words>883</Words>
  <Application>Microsoft Macintosh PowerPoint</Application>
  <PresentationFormat>Presentazione su schermo (4:3)</PresentationFormat>
  <Paragraphs>150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Arial</vt:lpstr>
      <vt:lpstr>Struttura predefinita</vt:lpstr>
      <vt:lpstr>Pseudomonas aeruginosa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antonella</dc:creator>
  <dc:description>mat mio e  di FP</dc:description>
  <cp:lastModifiedBy>marco artini</cp:lastModifiedBy>
  <cp:revision>256</cp:revision>
  <cp:lastPrinted>1601-01-01T00:00:00Z</cp:lastPrinted>
  <dcterms:created xsi:type="dcterms:W3CDTF">1601-01-01T00:00:00Z</dcterms:created>
  <dcterms:modified xsi:type="dcterms:W3CDTF">2025-04-09T21:49:04Z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