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99" r:id="rId2"/>
    <p:sldId id="347" r:id="rId3"/>
    <p:sldId id="434" r:id="rId4"/>
    <p:sldId id="348" r:id="rId5"/>
    <p:sldId id="350" r:id="rId6"/>
    <p:sldId id="353" r:id="rId7"/>
    <p:sldId id="354" r:id="rId8"/>
    <p:sldId id="355" r:id="rId9"/>
    <p:sldId id="428" r:id="rId10"/>
    <p:sldId id="435" r:id="rId11"/>
    <p:sldId id="358" r:id="rId12"/>
    <p:sldId id="304" r:id="rId13"/>
    <p:sldId id="359" r:id="rId14"/>
    <p:sldId id="360" r:id="rId15"/>
    <p:sldId id="361" r:id="rId16"/>
    <p:sldId id="436" r:id="rId17"/>
    <p:sldId id="265" r:id="rId18"/>
    <p:sldId id="429" r:id="rId19"/>
    <p:sldId id="367" r:id="rId20"/>
    <p:sldId id="377" r:id="rId21"/>
    <p:sldId id="421" r:id="rId22"/>
    <p:sldId id="430" r:id="rId23"/>
    <p:sldId id="432" r:id="rId24"/>
    <p:sldId id="433" r:id="rId25"/>
    <p:sldId id="426" r:id="rId26"/>
    <p:sldId id="431" r:id="rId27"/>
    <p:sldId id="411" r:id="rId28"/>
    <p:sldId id="412" r:id="rId29"/>
    <p:sldId id="414" r:id="rId30"/>
    <p:sldId id="417" r:id="rId31"/>
    <p:sldId id="427" r:id="rId32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A1D"/>
    <a:srgbClr val="840002"/>
    <a:srgbClr val="FEB9A6"/>
    <a:srgbClr val="0A0096"/>
    <a:srgbClr val="FEBA40"/>
    <a:srgbClr val="FF8479"/>
    <a:srgbClr val="090188"/>
    <a:srgbClr val="000524"/>
    <a:srgbClr val="00062E"/>
    <a:srgbClr val="000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81"/>
    <p:restoredTop sz="96578"/>
  </p:normalViewPr>
  <p:slideViewPr>
    <p:cSldViewPr>
      <p:cViewPr varScale="1">
        <p:scale>
          <a:sx n="132" d="100"/>
          <a:sy n="132" d="100"/>
        </p:scale>
        <p:origin x="184" y="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46536"/>
    </p:cViewPr>
  </p:sorterViewPr>
  <p:notesViewPr>
    <p:cSldViewPr>
      <p:cViewPr varScale="1">
        <p:scale>
          <a:sx n="53" d="100"/>
          <a:sy n="53" d="100"/>
        </p:scale>
        <p:origin x="-1842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4DBC9D0-1AB0-7846-BF7C-5CCB0E345672}" type="datetimeFigureOut">
              <a:rPr lang="it-IT"/>
              <a:pPr>
                <a:defRPr/>
              </a:pPr>
              <a:t>23/04/25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7D1EE44-16BC-8E41-9436-E21069CE34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598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1DC0748-6232-4D4D-9EA3-D0C7728B32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83905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137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0137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42EA24-D3E3-E145-A8D5-CC161C8A58F2}" type="slidenum">
              <a:rPr lang="en-GB" sz="1200"/>
              <a:pPr eaLnBrk="1" hangingPunct="1"/>
              <a:t>15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076876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Following </a:t>
            </a:r>
            <a:r>
              <a:rPr lang="it-IT" dirty="0" err="1"/>
              <a:t>systemic</a:t>
            </a:r>
            <a:r>
              <a:rPr lang="it-IT" dirty="0"/>
              <a:t> </a:t>
            </a:r>
            <a:r>
              <a:rPr lang="it-IT" dirty="0" err="1"/>
              <a:t>infection</a:t>
            </a:r>
            <a:r>
              <a:rPr lang="it-IT" dirty="0"/>
              <a:t>, Salmonella spp. </a:t>
            </a:r>
            <a:r>
              <a:rPr lang="it-IT" dirty="0" err="1"/>
              <a:t>colonize</a:t>
            </a:r>
            <a:r>
              <a:rPr lang="it-IT" dirty="0"/>
              <a:t> the </a:t>
            </a:r>
            <a:r>
              <a:rPr lang="it-IT" dirty="0" err="1"/>
              <a:t>gall</a:t>
            </a:r>
            <a:r>
              <a:rPr lang="it-IT" dirty="0"/>
              <a:t> </a:t>
            </a:r>
            <a:r>
              <a:rPr lang="it-IT" dirty="0" err="1"/>
              <a:t>bladder</a:t>
            </a:r>
            <a:r>
              <a:rPr lang="it-IT" dirty="0"/>
              <a:t> from the </a:t>
            </a:r>
            <a:r>
              <a:rPr lang="it-IT" dirty="0" err="1"/>
              <a:t>liver</a:t>
            </a:r>
            <a:r>
              <a:rPr lang="it-IT" dirty="0"/>
              <a:t>. </a:t>
            </a:r>
            <a:r>
              <a:rPr lang="it-IT" dirty="0" err="1"/>
              <a:t>Bacteria</a:t>
            </a:r>
            <a:r>
              <a:rPr lang="it-IT" dirty="0"/>
              <a:t> can replicate </a:t>
            </a:r>
            <a:r>
              <a:rPr lang="it-IT" dirty="0" err="1"/>
              <a:t>extracellularly</a:t>
            </a:r>
            <a:r>
              <a:rPr lang="it-IT" dirty="0"/>
              <a:t> in the lumen or can </a:t>
            </a:r>
            <a:r>
              <a:rPr lang="it-IT" dirty="0" err="1"/>
              <a:t>actively</a:t>
            </a:r>
            <a:r>
              <a:rPr lang="it-IT" dirty="0"/>
              <a:t> invade the </a:t>
            </a:r>
            <a:r>
              <a:rPr lang="it-IT" dirty="0" err="1"/>
              <a:t>gall</a:t>
            </a:r>
            <a:r>
              <a:rPr lang="it-IT" dirty="0"/>
              <a:t> </a:t>
            </a:r>
            <a:r>
              <a:rPr lang="it-IT" dirty="0" err="1"/>
              <a:t>bladder</a:t>
            </a:r>
            <a:r>
              <a:rPr lang="it-IT" dirty="0"/>
              <a:t> </a:t>
            </a:r>
            <a:r>
              <a:rPr lang="it-IT" dirty="0" err="1"/>
              <a:t>epithelium</a:t>
            </a:r>
            <a:r>
              <a:rPr lang="it-IT" dirty="0"/>
              <a:t> in a Salmonella </a:t>
            </a:r>
            <a:r>
              <a:rPr lang="it-IT" dirty="0" err="1"/>
              <a:t>pathogenicity</a:t>
            </a:r>
            <a:r>
              <a:rPr lang="it-IT" dirty="0"/>
              <a:t> </a:t>
            </a:r>
            <a:r>
              <a:rPr lang="it-IT" dirty="0" err="1"/>
              <a:t>island</a:t>
            </a:r>
            <a:r>
              <a:rPr lang="it-IT" dirty="0"/>
              <a:t> 1 (sPI-1)-</a:t>
            </a:r>
            <a:r>
              <a:rPr lang="it-IT" dirty="0" err="1"/>
              <a:t>dependent</a:t>
            </a:r>
            <a:r>
              <a:rPr lang="it-IT" dirty="0"/>
              <a:t> </a:t>
            </a:r>
            <a:r>
              <a:rPr lang="it-IT" dirty="0" err="1"/>
              <a:t>manner</a:t>
            </a:r>
            <a:r>
              <a:rPr lang="it-IT" dirty="0"/>
              <a:t> (step 1). </a:t>
            </a:r>
            <a:r>
              <a:rPr lang="it-IT" dirty="0" err="1"/>
              <a:t>Although</a:t>
            </a:r>
            <a:r>
              <a:rPr lang="it-IT" dirty="0"/>
              <a:t> the </a:t>
            </a:r>
            <a:r>
              <a:rPr lang="it-IT" dirty="0" err="1"/>
              <a:t>bacteria</a:t>
            </a:r>
            <a:r>
              <a:rPr lang="it-IT" dirty="0"/>
              <a:t> can replicate inside the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in the Salmonella-</a:t>
            </a:r>
            <a:r>
              <a:rPr lang="it-IT" dirty="0" err="1"/>
              <a:t>containing</a:t>
            </a:r>
            <a:r>
              <a:rPr lang="it-IT" dirty="0"/>
              <a:t> </a:t>
            </a:r>
            <a:r>
              <a:rPr lang="it-IT" dirty="0" err="1"/>
              <a:t>vacuole</a:t>
            </a:r>
            <a:r>
              <a:rPr lang="it-IT" dirty="0"/>
              <a:t> (</a:t>
            </a:r>
            <a:r>
              <a:rPr lang="it-IT" dirty="0" err="1"/>
              <a:t>sCV</a:t>
            </a:r>
            <a:r>
              <a:rPr lang="it-IT" dirty="0"/>
              <a:t>), </a:t>
            </a:r>
            <a:r>
              <a:rPr lang="it-IT" dirty="0" err="1"/>
              <a:t>they</a:t>
            </a:r>
            <a:r>
              <a:rPr lang="it-IT" dirty="0"/>
              <a:t> do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translocate</a:t>
            </a:r>
            <a:r>
              <a:rPr lang="it-IT" dirty="0"/>
              <a:t> to the lamina propria and mucosa.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intracellular</a:t>
            </a:r>
            <a:r>
              <a:rPr lang="it-IT" dirty="0"/>
              <a:t> </a:t>
            </a:r>
            <a:r>
              <a:rPr lang="it-IT" dirty="0" err="1"/>
              <a:t>infection</a:t>
            </a:r>
            <a:r>
              <a:rPr lang="it-IT" dirty="0"/>
              <a:t> leads to a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inflammatory</a:t>
            </a:r>
            <a:r>
              <a:rPr lang="it-IT" dirty="0"/>
              <a:t> </a:t>
            </a:r>
            <a:r>
              <a:rPr lang="it-IT" dirty="0" err="1"/>
              <a:t>response</a:t>
            </a:r>
            <a:r>
              <a:rPr lang="it-IT" dirty="0"/>
              <a:t> (step 2) </a:t>
            </a:r>
            <a:r>
              <a:rPr lang="it-IT" dirty="0" err="1"/>
              <a:t>mediated</a:t>
            </a:r>
            <a:r>
              <a:rPr lang="it-IT" dirty="0"/>
              <a:t> by </a:t>
            </a:r>
            <a:r>
              <a:rPr lang="it-IT" dirty="0" err="1"/>
              <a:t>neutrophils</a:t>
            </a:r>
            <a:r>
              <a:rPr lang="it-IT" dirty="0"/>
              <a:t> (step 3), with </a:t>
            </a:r>
            <a:r>
              <a:rPr lang="it-IT" dirty="0" err="1"/>
              <a:t>subsequent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damage</a:t>
            </a:r>
            <a:r>
              <a:rPr lang="it-IT" dirty="0"/>
              <a:t> and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sloughing</a:t>
            </a:r>
            <a:r>
              <a:rPr lang="it-IT" dirty="0"/>
              <a:t> (step 4).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lead to the release of Salmonella spp.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the lumen for </a:t>
            </a:r>
            <a:r>
              <a:rPr lang="it-IT" dirty="0" err="1"/>
              <a:t>invasion</a:t>
            </a:r>
            <a:r>
              <a:rPr lang="it-IT" dirty="0"/>
              <a:t> of new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DC0748-6232-4D4D-9EA3-D0C7728B3281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842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 | Electron </a:t>
            </a:r>
            <a:r>
              <a:rPr lang="it-IT" dirty="0" err="1"/>
              <a:t>micrograph</a:t>
            </a:r>
            <a:r>
              <a:rPr lang="it-IT" dirty="0"/>
              <a:t> of Salmonella enterica subsp. enterica </a:t>
            </a:r>
            <a:r>
              <a:rPr lang="it-IT" dirty="0" err="1"/>
              <a:t>serovar</a:t>
            </a:r>
            <a:r>
              <a:rPr lang="it-IT" dirty="0"/>
              <a:t> </a:t>
            </a:r>
            <a:r>
              <a:rPr lang="it-IT" dirty="0" err="1"/>
              <a:t>Typhi</a:t>
            </a:r>
            <a:r>
              <a:rPr lang="it-IT" dirty="0"/>
              <a:t> in a biofilm on the </a:t>
            </a:r>
            <a:r>
              <a:rPr lang="it-IT" dirty="0" err="1"/>
              <a:t>surface</a:t>
            </a:r>
            <a:r>
              <a:rPr lang="it-IT" dirty="0"/>
              <a:t> of a human </a:t>
            </a:r>
            <a:r>
              <a:rPr lang="it-IT" dirty="0" err="1"/>
              <a:t>gallstone</a:t>
            </a:r>
            <a:r>
              <a:rPr lang="it-IT" dirty="0"/>
              <a:t>. b | S. </a:t>
            </a:r>
            <a:r>
              <a:rPr lang="it-IT" dirty="0" err="1"/>
              <a:t>Typhi</a:t>
            </a:r>
            <a:r>
              <a:rPr lang="it-IT" dirty="0"/>
              <a:t> </a:t>
            </a:r>
            <a:r>
              <a:rPr lang="it-IT" dirty="0" err="1"/>
              <a:t>probably</a:t>
            </a:r>
            <a:r>
              <a:rPr lang="it-IT" dirty="0"/>
              <a:t> gains access to the </a:t>
            </a:r>
            <a:r>
              <a:rPr lang="it-IT" dirty="0" err="1"/>
              <a:t>gall</a:t>
            </a:r>
            <a:r>
              <a:rPr lang="it-IT" dirty="0"/>
              <a:t> </a:t>
            </a:r>
            <a:r>
              <a:rPr lang="it-IT" dirty="0" err="1"/>
              <a:t>bladder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the acute </a:t>
            </a:r>
            <a:r>
              <a:rPr lang="it-IT" dirty="0" err="1"/>
              <a:t>phase</a:t>
            </a:r>
            <a:r>
              <a:rPr lang="it-IT" dirty="0"/>
              <a:t> of </a:t>
            </a:r>
            <a:r>
              <a:rPr lang="it-IT" dirty="0" err="1"/>
              <a:t>infection</a:t>
            </a:r>
            <a:r>
              <a:rPr lang="it-IT" dirty="0"/>
              <a:t> and </a:t>
            </a:r>
            <a:r>
              <a:rPr lang="it-IT" dirty="0" err="1"/>
              <a:t>initially</a:t>
            </a:r>
            <a:r>
              <a:rPr lang="it-IT" dirty="0"/>
              <a:t> </a:t>
            </a:r>
            <a:r>
              <a:rPr lang="it-IT" dirty="0" err="1"/>
              <a:t>attaches</a:t>
            </a:r>
            <a:r>
              <a:rPr lang="it-IT" dirty="0"/>
              <a:t> to </a:t>
            </a:r>
            <a:r>
              <a:rPr lang="it-IT" dirty="0" err="1"/>
              <a:t>gallstone</a:t>
            </a:r>
            <a:r>
              <a:rPr lang="it-IT" dirty="0"/>
              <a:t> </a:t>
            </a:r>
            <a:r>
              <a:rPr lang="it-IT" dirty="0" err="1"/>
              <a:t>surfaces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a </a:t>
            </a:r>
            <a:r>
              <a:rPr lang="it-IT" dirty="0" err="1"/>
              <a:t>specific</a:t>
            </a:r>
            <a:r>
              <a:rPr lang="it-IT" dirty="0"/>
              <a:t> interaction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flagellin</a:t>
            </a:r>
            <a:r>
              <a:rPr lang="it-IT" dirty="0"/>
              <a:t> and </a:t>
            </a:r>
            <a:r>
              <a:rPr lang="it-IT" dirty="0" err="1"/>
              <a:t>cholesterol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initial</a:t>
            </a:r>
            <a:r>
              <a:rPr lang="it-IT" dirty="0"/>
              <a:t> </a:t>
            </a:r>
            <a:r>
              <a:rPr lang="it-IT" dirty="0" err="1"/>
              <a:t>binding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be </a:t>
            </a:r>
            <a:r>
              <a:rPr lang="it-IT" dirty="0" err="1"/>
              <a:t>facilitated</a:t>
            </a:r>
            <a:r>
              <a:rPr lang="it-IT" dirty="0"/>
              <a:t> by </a:t>
            </a:r>
            <a:r>
              <a:rPr lang="it-IT" dirty="0" err="1"/>
              <a:t>outer</a:t>
            </a:r>
            <a:r>
              <a:rPr lang="it-IT" dirty="0"/>
              <a:t>-membrane </a:t>
            </a:r>
            <a:r>
              <a:rPr lang="it-IT" dirty="0" err="1"/>
              <a:t>protein</a:t>
            </a:r>
            <a:r>
              <a:rPr lang="it-IT" dirty="0"/>
              <a:t> C (</a:t>
            </a:r>
            <a:r>
              <a:rPr lang="it-IT" dirty="0" err="1"/>
              <a:t>ompC</a:t>
            </a:r>
            <a:r>
              <a:rPr lang="it-IT" dirty="0"/>
              <a:t>). </a:t>
            </a:r>
            <a:r>
              <a:rPr lang="it-IT" dirty="0" err="1"/>
              <a:t>Subsequent</a:t>
            </a:r>
            <a:r>
              <a:rPr lang="it-IT" dirty="0"/>
              <a:t> attachment of </a:t>
            </a:r>
            <a:r>
              <a:rPr lang="it-IT" dirty="0" err="1"/>
              <a:t>bacteria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aided</a:t>
            </a:r>
            <a:r>
              <a:rPr lang="it-IT" dirty="0"/>
              <a:t> by the </a:t>
            </a:r>
            <a:r>
              <a:rPr lang="it-IT" dirty="0" err="1"/>
              <a:t>presence</a:t>
            </a:r>
            <a:r>
              <a:rPr lang="it-IT" dirty="0"/>
              <a:t> of,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motility</a:t>
            </a:r>
            <a:r>
              <a:rPr lang="it-IT" dirty="0"/>
              <a:t> </a:t>
            </a:r>
            <a:r>
              <a:rPr lang="it-IT" dirty="0" err="1"/>
              <a:t>mediated</a:t>
            </a:r>
            <a:r>
              <a:rPr lang="it-IT" dirty="0"/>
              <a:t> by, flagella59,62. On </a:t>
            </a:r>
            <a:r>
              <a:rPr lang="it-IT" dirty="0" err="1"/>
              <a:t>cholesterol</a:t>
            </a:r>
            <a:r>
              <a:rPr lang="it-IT" dirty="0"/>
              <a:t>, biofilm </a:t>
            </a:r>
            <a:r>
              <a:rPr lang="it-IT" dirty="0" err="1"/>
              <a:t>formation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dependent</a:t>
            </a:r>
            <a:r>
              <a:rPr lang="it-IT" dirty="0"/>
              <a:t> on the </a:t>
            </a:r>
            <a:r>
              <a:rPr lang="it-IT" dirty="0" err="1"/>
              <a:t>presence</a:t>
            </a:r>
            <a:r>
              <a:rPr lang="it-IT" dirty="0"/>
              <a:t> of </a:t>
            </a:r>
            <a:r>
              <a:rPr lang="it-IT" dirty="0" err="1"/>
              <a:t>exopolysaccharide</a:t>
            </a:r>
            <a:r>
              <a:rPr lang="it-IT" dirty="0"/>
              <a:t> (green), </a:t>
            </a:r>
            <a:r>
              <a:rPr lang="it-IT" dirty="0" err="1"/>
              <a:t>probably</a:t>
            </a:r>
            <a:r>
              <a:rPr lang="it-IT" dirty="0"/>
              <a:t> </a:t>
            </a:r>
            <a:r>
              <a:rPr lang="it-IT" dirty="0" err="1"/>
              <a:t>including</a:t>
            </a:r>
            <a:r>
              <a:rPr lang="it-IT" dirty="0"/>
              <a:t> the o </a:t>
            </a:r>
            <a:r>
              <a:rPr lang="it-IT" dirty="0" err="1"/>
              <a:t>antigen</a:t>
            </a:r>
            <a:r>
              <a:rPr lang="it-IT" dirty="0"/>
              <a:t> capsule55. </a:t>
            </a:r>
            <a:r>
              <a:rPr lang="it-IT" dirty="0" err="1"/>
              <a:t>Detachment</a:t>
            </a:r>
            <a:r>
              <a:rPr lang="it-IT" dirty="0"/>
              <a:t> of </a:t>
            </a:r>
            <a:r>
              <a:rPr lang="it-IT" dirty="0" err="1"/>
              <a:t>bacteria</a:t>
            </a:r>
            <a:r>
              <a:rPr lang="it-IT" dirty="0"/>
              <a:t> from the biofilm </a:t>
            </a:r>
            <a:r>
              <a:rPr lang="it-IT" dirty="0" err="1"/>
              <a:t>would</a:t>
            </a:r>
            <a:r>
              <a:rPr lang="it-IT" dirty="0"/>
              <a:t> </a:t>
            </a:r>
            <a:r>
              <a:rPr lang="it-IT" dirty="0" err="1"/>
              <a:t>allow</a:t>
            </a:r>
            <a:r>
              <a:rPr lang="it-IT" dirty="0"/>
              <a:t> entry </a:t>
            </a:r>
            <a:r>
              <a:rPr lang="it-IT" dirty="0" err="1"/>
              <a:t>into</a:t>
            </a:r>
            <a:r>
              <a:rPr lang="it-IT" dirty="0"/>
              <a:t> the intestine via bile, </a:t>
            </a:r>
            <a:r>
              <a:rPr lang="it-IT" dirty="0" err="1"/>
              <a:t>followed</a:t>
            </a:r>
            <a:r>
              <a:rPr lang="it-IT" dirty="0"/>
              <a:t> by </a:t>
            </a:r>
            <a:r>
              <a:rPr lang="it-IT" dirty="0" err="1"/>
              <a:t>shedding</a:t>
            </a:r>
            <a:r>
              <a:rPr lang="it-IT" dirty="0"/>
              <a:t> in the </a:t>
            </a:r>
            <a:r>
              <a:rPr lang="it-IT" dirty="0" err="1"/>
              <a:t>faeces</a:t>
            </a:r>
            <a:r>
              <a:rPr lang="it-IT" dirty="0"/>
              <a:t> and urine70 . c | A </a:t>
            </a:r>
            <a:r>
              <a:rPr lang="it-IT" dirty="0" err="1"/>
              <a:t>possible</a:t>
            </a:r>
            <a:r>
              <a:rPr lang="it-IT" dirty="0"/>
              <a:t> alternative strategy by </a:t>
            </a:r>
            <a:r>
              <a:rPr lang="it-IT" dirty="0" err="1"/>
              <a:t>which</a:t>
            </a:r>
            <a:r>
              <a:rPr lang="it-IT" dirty="0"/>
              <a:t> S. </a:t>
            </a:r>
            <a:r>
              <a:rPr lang="it-IT" dirty="0" err="1"/>
              <a:t>Typhi</a:t>
            </a:r>
            <a:r>
              <a:rPr lang="it-IT" dirty="0"/>
              <a:t> </a:t>
            </a:r>
            <a:r>
              <a:rPr lang="it-IT" dirty="0" err="1"/>
              <a:t>persists</a:t>
            </a:r>
            <a:r>
              <a:rPr lang="it-IT" dirty="0"/>
              <a:t> in the </a:t>
            </a:r>
            <a:r>
              <a:rPr lang="it-IT" dirty="0" err="1"/>
              <a:t>gall</a:t>
            </a:r>
            <a:r>
              <a:rPr lang="it-IT" dirty="0"/>
              <a:t> </a:t>
            </a:r>
            <a:r>
              <a:rPr lang="it-IT" dirty="0" err="1"/>
              <a:t>bladder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invasion</a:t>
            </a:r>
            <a:r>
              <a:rPr lang="it-IT" dirty="0"/>
              <a:t> of </a:t>
            </a:r>
            <a:r>
              <a:rPr lang="it-IT" dirty="0" err="1"/>
              <a:t>gall</a:t>
            </a:r>
            <a:r>
              <a:rPr lang="it-IT" dirty="0"/>
              <a:t> </a:t>
            </a:r>
            <a:r>
              <a:rPr lang="it-IT" dirty="0" err="1"/>
              <a:t>bladder</a:t>
            </a:r>
            <a:r>
              <a:rPr lang="it-IT" dirty="0"/>
              <a:t>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. In </a:t>
            </a:r>
            <a:r>
              <a:rPr lang="it-IT" dirty="0" err="1"/>
              <a:t>this</a:t>
            </a:r>
            <a:r>
              <a:rPr lang="it-IT" dirty="0"/>
              <a:t> model, invasive </a:t>
            </a:r>
            <a:r>
              <a:rPr lang="it-IT" dirty="0" err="1"/>
              <a:t>bacteria</a:t>
            </a:r>
            <a:r>
              <a:rPr lang="it-IT" dirty="0"/>
              <a:t> replicate </a:t>
            </a:r>
            <a:r>
              <a:rPr lang="it-IT" dirty="0" err="1"/>
              <a:t>intracellularly</a:t>
            </a:r>
            <a:r>
              <a:rPr lang="it-IT" dirty="0"/>
              <a:t>, and </a:t>
            </a:r>
            <a:r>
              <a:rPr lang="it-IT" dirty="0" err="1"/>
              <a:t>shedding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</a:t>
            </a:r>
            <a:r>
              <a:rPr lang="it-IT" dirty="0" err="1"/>
              <a:t>occur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part of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regeneration</a:t>
            </a:r>
            <a:r>
              <a:rPr lang="it-IT" dirty="0"/>
              <a:t>, </a:t>
            </a:r>
            <a:r>
              <a:rPr lang="it-IT" dirty="0" err="1"/>
              <a:t>wherein</a:t>
            </a:r>
            <a:r>
              <a:rPr lang="it-IT" dirty="0"/>
              <a:t> </a:t>
            </a:r>
            <a:r>
              <a:rPr lang="it-IT" dirty="0" err="1"/>
              <a:t>gall</a:t>
            </a:r>
            <a:r>
              <a:rPr lang="it-IT" dirty="0"/>
              <a:t> </a:t>
            </a:r>
            <a:r>
              <a:rPr lang="it-IT" dirty="0" err="1"/>
              <a:t>bladder</a:t>
            </a:r>
            <a:r>
              <a:rPr lang="it-IT" dirty="0"/>
              <a:t>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containing</a:t>
            </a:r>
            <a:r>
              <a:rPr lang="it-IT" dirty="0"/>
              <a:t> S. </a:t>
            </a:r>
            <a:r>
              <a:rPr lang="it-IT" dirty="0" err="1"/>
              <a:t>Typhi</a:t>
            </a:r>
            <a:r>
              <a:rPr lang="it-IT" dirty="0"/>
              <a:t> </a:t>
            </a:r>
            <a:r>
              <a:rPr lang="it-IT" dirty="0" err="1"/>
              <a:t>would</a:t>
            </a:r>
            <a:r>
              <a:rPr lang="it-IT" dirty="0"/>
              <a:t> be </a:t>
            </a:r>
            <a:r>
              <a:rPr lang="it-IT" dirty="0" err="1"/>
              <a:t>extruded</a:t>
            </a:r>
            <a:r>
              <a:rPr lang="it-IT" dirty="0"/>
              <a:t> to the lumen, and </a:t>
            </a:r>
            <a:r>
              <a:rPr lang="it-IT" dirty="0" err="1"/>
              <a:t>released</a:t>
            </a:r>
            <a:r>
              <a:rPr lang="it-IT" dirty="0"/>
              <a:t> </a:t>
            </a:r>
            <a:r>
              <a:rPr lang="it-IT" dirty="0" err="1"/>
              <a:t>bacteria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</a:t>
            </a:r>
            <a:r>
              <a:rPr lang="it-IT" dirty="0" err="1"/>
              <a:t>infect</a:t>
            </a:r>
            <a:r>
              <a:rPr lang="it-IT" dirty="0"/>
              <a:t> new </a:t>
            </a:r>
            <a:r>
              <a:rPr lang="it-IT" dirty="0" err="1"/>
              <a:t>cells</a:t>
            </a:r>
            <a:r>
              <a:rPr lang="it-IT" dirty="0"/>
              <a:t> or be shed </a:t>
            </a:r>
            <a:r>
              <a:rPr lang="it-IT" dirty="0" err="1"/>
              <a:t>into</a:t>
            </a:r>
            <a:r>
              <a:rPr lang="it-IT" dirty="0"/>
              <a:t> the intestine via bile82 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DC0748-6232-4D4D-9EA3-D0C7728B3281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521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338568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761738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156812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357701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219871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747667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407057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2947218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3082741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1819135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  <p:extLst>
      <p:ext uri="{BB962C8B-B14F-4D97-AF65-F5344CB8AC3E}">
        <p14:creationId xmlns:p14="http://schemas.microsoft.com/office/powerpoint/2010/main" val="25632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524"/>
            </a:gs>
            <a:gs pos="100000">
              <a:srgbClr val="09018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Antonella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Inf06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40FFD967-C774-9343-A384-D17CFEDEA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083068"/>
            <a:ext cx="3600450" cy="240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4">
            <a:extLst>
              <a:ext uri="{FF2B5EF4-FFF2-40B4-BE49-F238E27FC236}">
                <a16:creationId xmlns:a16="http://schemas.microsoft.com/office/drawing/2014/main" id="{FF6D9F11-C957-5141-BD6E-60219E5ADC80}"/>
              </a:ext>
            </a:extLst>
          </p:cNvPr>
          <p:cNvSpPr txBox="1">
            <a:spLocks noChangeArrowheads="1"/>
          </p:cNvSpPr>
          <p:nvPr/>
        </p:nvSpPr>
        <p:spPr>
          <a:xfrm>
            <a:off x="590550" y="136525"/>
            <a:ext cx="8229600" cy="64984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sz="4000" b="1" kern="0" dirty="0">
                <a:solidFill>
                  <a:srgbClr val="FFDA1D"/>
                </a:solidFill>
                <a:latin typeface="+mn-lt"/>
              </a:rPr>
              <a:t>Famiglia: </a:t>
            </a:r>
            <a:r>
              <a:rPr lang="it-IT" sz="4000" b="1" i="1" kern="0" dirty="0" err="1">
                <a:solidFill>
                  <a:srgbClr val="FFDA1D"/>
                </a:solidFill>
                <a:latin typeface="+mn-lt"/>
              </a:rPr>
              <a:t>Enterobacteriaceae</a:t>
            </a:r>
            <a:endParaRPr lang="it-IT" sz="4000" b="1" i="1" kern="0" dirty="0">
              <a:solidFill>
                <a:srgbClr val="FFDA1D"/>
              </a:solidFill>
              <a:latin typeface="+mn-lt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A1C5C86D-92FB-CA46-8152-5F08080CC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1" y="3766584"/>
            <a:ext cx="88931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0838" indent="-3508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buFont typeface="Wingdings" charset="0"/>
              <a:buChar char="§"/>
              <a:defRPr/>
            </a:pPr>
            <a:r>
              <a:rPr lang="it-IT" sz="2200" b="1" dirty="0">
                <a:solidFill>
                  <a:srgbClr val="FFDA1D"/>
                </a:solidFill>
                <a:latin typeface="+mn-lt"/>
              </a:rPr>
              <a:t>Comprende più di 100 specie di batteri  </a:t>
            </a:r>
            <a:r>
              <a:rPr lang="it-IT" sz="2200" b="1" dirty="0" err="1">
                <a:solidFill>
                  <a:srgbClr val="FFDA1D"/>
                </a:solidFill>
                <a:latin typeface="+mn-lt"/>
              </a:rPr>
              <a:t>Gram</a:t>
            </a:r>
            <a:r>
              <a:rPr lang="it-IT" sz="2200" b="1" dirty="0">
                <a:solidFill>
                  <a:srgbClr val="FFDA1D"/>
                </a:solidFill>
                <a:latin typeface="+mn-lt"/>
              </a:rPr>
              <a:t> </a:t>
            </a:r>
            <a:r>
              <a:rPr lang="it-IT" sz="2200" b="1" dirty="0" err="1">
                <a:solidFill>
                  <a:srgbClr val="FFDA1D"/>
                </a:solidFill>
                <a:latin typeface="+mn-lt"/>
              </a:rPr>
              <a:t>neg</a:t>
            </a:r>
            <a:r>
              <a:rPr lang="it-IT" sz="2200" b="1" dirty="0">
                <a:solidFill>
                  <a:srgbClr val="FFDA1D"/>
                </a:solidFill>
                <a:latin typeface="+mn-lt"/>
              </a:rPr>
              <a:t>  il cui habitat naturale è </a:t>
            </a:r>
            <a:r>
              <a:rPr lang="it-IT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l’</a:t>
            </a:r>
            <a:r>
              <a:rPr lang="it-IT" altLang="ja-JP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intestino </a:t>
            </a:r>
            <a:r>
              <a:rPr lang="it-IT" altLang="ja-JP" sz="2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dell</a:t>
            </a:r>
            <a:r>
              <a:rPr lang="ja-JP" altLang="it-IT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’</a:t>
            </a:r>
            <a:r>
              <a:rPr lang="it-IT" altLang="ja-JP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uomo e di altri animali</a:t>
            </a:r>
            <a:r>
              <a:rPr lang="it-IT" altLang="ja-JP" sz="2200" b="1" dirty="0">
                <a:solidFill>
                  <a:srgbClr val="FFDA1D"/>
                </a:solidFill>
                <a:latin typeface="+mn-lt"/>
              </a:rPr>
              <a:t>.</a:t>
            </a:r>
          </a:p>
          <a:p>
            <a:pPr algn="just" eaLnBrk="1" hangingPunct="1">
              <a:buFont typeface="Wingdings" charset="0"/>
              <a:buChar char="§"/>
              <a:defRPr/>
            </a:pPr>
            <a:endParaRPr lang="it-IT" altLang="ja-JP" sz="2200" b="1" dirty="0">
              <a:solidFill>
                <a:srgbClr val="FFDA1D"/>
              </a:solidFill>
              <a:latin typeface="+mn-lt"/>
            </a:endParaRPr>
          </a:p>
          <a:p>
            <a:pPr algn="just" eaLnBrk="1" hangingPunct="1">
              <a:buFont typeface="Wingdings" charset="0"/>
              <a:buChar char="§"/>
              <a:defRPr/>
            </a:pPr>
            <a:r>
              <a:rPr lang="it-IT" sz="2200" b="1" dirty="0">
                <a:solidFill>
                  <a:srgbClr val="FFDA1D"/>
                </a:solidFill>
                <a:latin typeface="+mn-lt"/>
              </a:rPr>
              <a:t>Le </a:t>
            </a:r>
            <a:r>
              <a:rPr lang="it-IT" sz="2200" b="1" i="1" dirty="0" err="1">
                <a:solidFill>
                  <a:srgbClr val="FFDA1D"/>
                </a:solidFill>
                <a:latin typeface="+mn-lt"/>
              </a:rPr>
              <a:t>Enterobacteriaceae</a:t>
            </a:r>
            <a:r>
              <a:rPr lang="it-IT" sz="2200" b="1" i="1" dirty="0">
                <a:solidFill>
                  <a:srgbClr val="FFDA1D"/>
                </a:solidFill>
                <a:latin typeface="+mn-lt"/>
              </a:rPr>
              <a:t> </a:t>
            </a:r>
            <a:r>
              <a:rPr lang="it-IT" sz="2200" b="1" dirty="0">
                <a:solidFill>
                  <a:srgbClr val="FFDA1D"/>
                </a:solidFill>
                <a:latin typeface="+mn-lt"/>
              </a:rPr>
              <a:t>che fanno parte della </a:t>
            </a:r>
            <a:r>
              <a:rPr lang="it-IT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normale flora intestinale</a:t>
            </a:r>
            <a:r>
              <a:rPr lang="it-IT" sz="2200" b="1" dirty="0">
                <a:solidFill>
                  <a:srgbClr val="FFDA1D"/>
                </a:solidFill>
                <a:latin typeface="+mn-lt"/>
              </a:rPr>
              <a:t>, sono definite </a:t>
            </a:r>
            <a:r>
              <a:rPr lang="it-IT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coliformi</a:t>
            </a:r>
            <a:r>
              <a:rPr lang="it-IT" sz="2200" b="1" dirty="0">
                <a:solidFill>
                  <a:srgbClr val="FFDA1D"/>
                </a:solidFill>
                <a:latin typeface="+mn-lt"/>
              </a:rPr>
              <a:t>.</a:t>
            </a:r>
          </a:p>
          <a:p>
            <a:pPr algn="just" eaLnBrk="1" hangingPunct="1">
              <a:buFont typeface="Wingdings" charset="0"/>
              <a:buChar char="§"/>
              <a:defRPr/>
            </a:pPr>
            <a:endParaRPr lang="it-IT" sz="2200" b="1" dirty="0">
              <a:solidFill>
                <a:srgbClr val="FFDA1D"/>
              </a:solidFill>
              <a:latin typeface="+mn-lt"/>
            </a:endParaRPr>
          </a:p>
          <a:p>
            <a:pPr algn="just" eaLnBrk="1" hangingPunct="1">
              <a:buFont typeface="Wingdings" charset="0"/>
              <a:buChar char="§"/>
              <a:defRPr/>
            </a:pPr>
            <a:r>
              <a:rPr lang="it-IT" sz="2200" b="1" dirty="0">
                <a:solidFill>
                  <a:srgbClr val="FFDA1D"/>
                </a:solidFill>
                <a:latin typeface="+mn-lt"/>
              </a:rPr>
              <a:t>Sono microrganismi </a:t>
            </a:r>
            <a:r>
              <a:rPr lang="it-IT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ubiquitari</a:t>
            </a:r>
            <a:r>
              <a:rPr lang="it-IT" sz="2200" b="1" dirty="0">
                <a:solidFill>
                  <a:srgbClr val="FFDA1D"/>
                </a:solidFill>
                <a:latin typeface="+mn-lt"/>
              </a:rPr>
              <a:t>, presenti nel suolo, </a:t>
            </a:r>
            <a:r>
              <a:rPr lang="it-IT" sz="2200" b="1" dirty="0" err="1">
                <a:solidFill>
                  <a:srgbClr val="FFDA1D"/>
                </a:solidFill>
                <a:latin typeface="+mn-lt"/>
              </a:rPr>
              <a:t>nell</a:t>
            </a:r>
            <a:r>
              <a:rPr lang="ja-JP" altLang="it-IT" sz="2200" b="1" dirty="0">
                <a:solidFill>
                  <a:srgbClr val="FFDA1D"/>
                </a:solidFill>
                <a:latin typeface="+mn-lt"/>
              </a:rPr>
              <a:t>’</a:t>
            </a:r>
            <a:r>
              <a:rPr lang="it-IT" altLang="ja-JP" sz="2200" b="1" dirty="0">
                <a:solidFill>
                  <a:srgbClr val="FFDA1D"/>
                </a:solidFill>
                <a:latin typeface="+mn-lt"/>
              </a:rPr>
              <a:t>acqua, nella vegetazione.</a:t>
            </a:r>
            <a:endParaRPr lang="it-IT" sz="2200" b="1" dirty="0">
              <a:solidFill>
                <a:srgbClr val="FFDA1D"/>
              </a:solidFill>
              <a:latin typeface="+mn-lt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0E10A40E-C75D-584D-AB4B-836D6C385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63" y="1061003"/>
            <a:ext cx="3600450" cy="240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43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7"/>
    </mc:Choice>
    <mc:Fallback xmlns="">
      <p:transition spd="slow" advTm="1652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DC39640-B806-F9EA-F599-68349B2C2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Antonella</a:t>
            </a:r>
          </a:p>
        </p:txBody>
      </p:sp>
    </p:spTree>
    <p:extLst>
      <p:ext uri="{BB962C8B-B14F-4D97-AF65-F5344CB8AC3E}">
        <p14:creationId xmlns:p14="http://schemas.microsoft.com/office/powerpoint/2010/main" val="3570070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19325" y="76200"/>
            <a:ext cx="4705350" cy="706437"/>
          </a:xfrm>
        </p:spPr>
        <p:txBody>
          <a:bodyPr/>
          <a:lstStyle/>
          <a:p>
            <a:pPr>
              <a:defRPr/>
            </a:pPr>
            <a:r>
              <a:rPr lang="it-IT" sz="4000" b="1" i="1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j-cs"/>
              </a:rPr>
              <a:t>Escherichia coli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267200"/>
            <a:ext cx="8229600" cy="2362200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None/>
              <a:defRPr/>
            </a:pPr>
            <a:endParaRPr lang="it-IT" sz="2400" b="1" dirty="0">
              <a:solidFill>
                <a:srgbClr val="FFDA1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Bacilli Gram-negativi </a:t>
            </a:r>
          </a:p>
          <a:p>
            <a:pPr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asporigeni</a:t>
            </a:r>
          </a:p>
          <a:p>
            <a:pPr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possono avere capsula </a:t>
            </a:r>
          </a:p>
          <a:p>
            <a:pPr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sia mobili che immobili </a:t>
            </a:r>
          </a:p>
          <a:p>
            <a:pPr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anaerobi facoltativi (fermentano il glucosio e il lattosio)</a:t>
            </a:r>
          </a:p>
          <a:p>
            <a:pPr marL="350838" indent="-350838" algn="just">
              <a:lnSpc>
                <a:spcPct val="80000"/>
              </a:lnSpc>
              <a:buFont typeface="Wingdings" charset="0"/>
              <a:buChar char="Ø"/>
              <a:defRPr/>
            </a:pPr>
            <a:endParaRPr lang="it-IT" sz="2400" b="1" dirty="0">
              <a:solidFill>
                <a:srgbClr val="FFDA1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marL="350838" indent="-350838" algn="just">
              <a:lnSpc>
                <a:spcPct val="80000"/>
              </a:lnSpc>
              <a:buFont typeface="Wingdings" charset="0"/>
              <a:buChar char="Ø"/>
              <a:defRPr/>
            </a:pPr>
            <a:endParaRPr lang="it-IT" sz="2400" b="1" dirty="0">
              <a:solidFill>
                <a:srgbClr val="FFDA1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5" name="Immagine 1">
            <a:extLst>
              <a:ext uri="{FF2B5EF4-FFF2-40B4-BE49-F238E27FC236}">
                <a16:creationId xmlns:a16="http://schemas.microsoft.com/office/drawing/2014/main" id="{BFE65289-BB98-1642-AB39-4504D40C9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990600"/>
            <a:ext cx="4991100" cy="350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73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8"/>
    </mc:Choice>
    <mc:Fallback xmlns="">
      <p:transition spd="slow" advTm="1032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9" descr="tb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72" y="3809915"/>
            <a:ext cx="3364628" cy="2355798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2898514" y="80963"/>
            <a:ext cx="330411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3200" b="1" i="1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Escherichia coli</a:t>
            </a:r>
          </a:p>
        </p:txBody>
      </p:sp>
      <p:pic>
        <p:nvPicPr>
          <p:cNvPr id="98307" name="Picture 5" descr="31-03-ECT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5" b="10110"/>
          <a:stretch>
            <a:fillRect/>
          </a:stretch>
        </p:blipFill>
        <p:spPr bwMode="auto">
          <a:xfrm>
            <a:off x="2366803" y="3810090"/>
            <a:ext cx="2296059" cy="235562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6" descr="33-08-ECM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1"/>
          <a:stretch>
            <a:fillRect/>
          </a:stretch>
        </p:blipFill>
        <p:spPr bwMode="auto">
          <a:xfrm>
            <a:off x="6722903" y="3795689"/>
            <a:ext cx="2421097" cy="235562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9" name="Text Box 7"/>
          <p:cNvSpPr txBox="1">
            <a:spLocks noChangeArrowheads="1"/>
          </p:cNvSpPr>
          <p:nvPr/>
        </p:nvSpPr>
        <p:spPr bwMode="auto">
          <a:xfrm>
            <a:off x="987300" y="1159585"/>
            <a:ext cx="6553200" cy="204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it-IT" sz="2500" u="sng" dirty="0">
                <a:solidFill>
                  <a:srgbClr val="FFDA1D"/>
                </a:solidFill>
                <a:cs typeface="Arial" charset="0"/>
              </a:rPr>
              <a:t>Temperatura ottimale</a:t>
            </a:r>
            <a:r>
              <a:rPr lang="it-IT" sz="2500" dirty="0">
                <a:solidFill>
                  <a:srgbClr val="FFDA1D"/>
                </a:solidFill>
                <a:cs typeface="Arial" charset="0"/>
              </a:rPr>
              <a:t> di sviluppo: 37°C</a:t>
            </a:r>
          </a:p>
          <a:p>
            <a:pPr eaLnBrk="1" hangingPunct="1">
              <a:lnSpc>
                <a:spcPct val="130000"/>
              </a:lnSpc>
            </a:pPr>
            <a:r>
              <a:rPr lang="it-IT" sz="2500" u="sng" dirty="0" err="1">
                <a:solidFill>
                  <a:srgbClr val="FFDA1D"/>
                </a:solidFill>
                <a:cs typeface="Arial" charset="0"/>
              </a:rPr>
              <a:t>pH</a:t>
            </a:r>
            <a:r>
              <a:rPr lang="it-IT" sz="2500" u="sng" dirty="0">
                <a:solidFill>
                  <a:srgbClr val="FFDA1D"/>
                </a:solidFill>
                <a:cs typeface="Arial" charset="0"/>
              </a:rPr>
              <a:t> ottimale</a:t>
            </a:r>
            <a:r>
              <a:rPr lang="it-IT" sz="2500" dirty="0">
                <a:solidFill>
                  <a:srgbClr val="FFDA1D"/>
                </a:solidFill>
                <a:cs typeface="Arial" charset="0"/>
              </a:rPr>
              <a:t>: 7-7,4</a:t>
            </a:r>
          </a:p>
          <a:p>
            <a:pPr eaLnBrk="1" hangingPunct="1">
              <a:lnSpc>
                <a:spcPct val="130000"/>
              </a:lnSpc>
            </a:pPr>
            <a:endParaRPr lang="it-IT" sz="2500" u="sng" dirty="0">
              <a:solidFill>
                <a:srgbClr val="FFDA1D"/>
              </a:solidFill>
              <a:cs typeface="Arial" charset="0"/>
            </a:endParaRPr>
          </a:p>
          <a:p>
            <a:pPr algn="ctr" eaLnBrk="1" hangingPunct="1">
              <a:lnSpc>
                <a:spcPct val="130000"/>
              </a:lnSpc>
            </a:pPr>
            <a:r>
              <a:rPr lang="it-IT" sz="2500" u="sng" dirty="0">
                <a:solidFill>
                  <a:srgbClr val="FFDA1D"/>
                </a:solidFill>
                <a:cs typeface="Arial" charset="0"/>
              </a:rPr>
              <a:t>Terreni colturali</a:t>
            </a:r>
            <a:endParaRPr lang="it-IT" sz="2500" dirty="0">
              <a:solidFill>
                <a:srgbClr val="FFDA1D"/>
              </a:solidFill>
              <a:cs typeface="Arial" charset="0"/>
            </a:endParaRPr>
          </a:p>
        </p:txBody>
      </p:sp>
      <p:pic>
        <p:nvPicPr>
          <p:cNvPr id="98310" name="Picture 8" descr="M_BI_ES_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6" y="3835376"/>
            <a:ext cx="2279650" cy="2305050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60DC3FE-0FFF-A443-8259-473D42D6099B}"/>
              </a:ext>
            </a:extLst>
          </p:cNvPr>
          <p:cNvSpPr/>
          <p:nvPr/>
        </p:nvSpPr>
        <p:spPr>
          <a:xfrm>
            <a:off x="591027" y="6172200"/>
            <a:ext cx="127791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500" dirty="0">
                <a:solidFill>
                  <a:srgbClr val="FFDA1D"/>
                </a:solidFill>
                <a:cs typeface="Arial" charset="0"/>
              </a:rPr>
              <a:t>Agar sangue</a:t>
            </a:r>
            <a:endParaRPr lang="it-IT" sz="15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61356B5-51F8-D448-AA00-9A92D348A7D2}"/>
              </a:ext>
            </a:extLst>
          </p:cNvPr>
          <p:cNvSpPr/>
          <p:nvPr/>
        </p:nvSpPr>
        <p:spPr>
          <a:xfrm>
            <a:off x="2467780" y="6165713"/>
            <a:ext cx="20197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dirty="0" err="1">
                <a:solidFill>
                  <a:srgbClr val="FFDA1D"/>
                </a:solidFill>
                <a:cs typeface="Arial" charset="0"/>
              </a:rPr>
              <a:t>Trypticase</a:t>
            </a:r>
            <a:r>
              <a:rPr lang="it-IT" sz="1500" dirty="0">
                <a:solidFill>
                  <a:srgbClr val="FFDA1D"/>
                </a:solidFill>
                <a:cs typeface="Arial" charset="0"/>
              </a:rPr>
              <a:t> </a:t>
            </a:r>
            <a:r>
              <a:rPr lang="it-IT" sz="1500" dirty="0" err="1">
                <a:solidFill>
                  <a:srgbClr val="FFDA1D"/>
                </a:solidFill>
                <a:cs typeface="Arial" charset="0"/>
              </a:rPr>
              <a:t>Soy</a:t>
            </a:r>
            <a:r>
              <a:rPr lang="it-IT" sz="1500" dirty="0">
                <a:solidFill>
                  <a:srgbClr val="FFDA1D"/>
                </a:solidFill>
                <a:cs typeface="Arial" charset="0"/>
              </a:rPr>
              <a:t> Agar</a:t>
            </a:r>
          </a:p>
          <a:p>
            <a:pPr algn="ctr"/>
            <a:r>
              <a:rPr lang="it-IT" sz="1500" dirty="0">
                <a:solidFill>
                  <a:srgbClr val="FFDA1D"/>
                </a:solidFill>
                <a:cs typeface="Arial" charset="0"/>
              </a:rPr>
              <a:t>(TSA) </a:t>
            </a:r>
            <a:endParaRPr lang="it-IT" sz="15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5F0BFDB-1B84-5E47-8977-30E004966C88}"/>
              </a:ext>
            </a:extLst>
          </p:cNvPr>
          <p:cNvSpPr/>
          <p:nvPr/>
        </p:nvSpPr>
        <p:spPr>
          <a:xfrm>
            <a:off x="4953000" y="6172200"/>
            <a:ext cx="154651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500" dirty="0" err="1">
                <a:solidFill>
                  <a:srgbClr val="FFDA1D"/>
                </a:solidFill>
                <a:cs typeface="Arial" charset="0"/>
              </a:rPr>
              <a:t>Tryptone</a:t>
            </a:r>
            <a:r>
              <a:rPr lang="it-IT" sz="1500" dirty="0">
                <a:solidFill>
                  <a:srgbClr val="FFDA1D"/>
                </a:solidFill>
                <a:cs typeface="Arial" charset="0"/>
              </a:rPr>
              <a:t> Bile X </a:t>
            </a:r>
          </a:p>
          <a:p>
            <a:pPr algn="ctr"/>
            <a:r>
              <a:rPr lang="it-IT" sz="1500" dirty="0">
                <a:solidFill>
                  <a:srgbClr val="FFDA1D"/>
                </a:solidFill>
                <a:cs typeface="Arial" charset="0"/>
              </a:rPr>
              <a:t>(TBX), </a:t>
            </a:r>
            <a:endParaRPr lang="it-IT" sz="15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BDC8405-2136-264B-9BCE-FB3E71F06153}"/>
              </a:ext>
            </a:extLst>
          </p:cNvPr>
          <p:cNvSpPr/>
          <p:nvPr/>
        </p:nvSpPr>
        <p:spPr>
          <a:xfrm>
            <a:off x="7170869" y="6172200"/>
            <a:ext cx="164179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500" dirty="0" err="1">
                <a:solidFill>
                  <a:srgbClr val="FFDA1D"/>
                </a:solidFill>
                <a:cs typeface="Arial" charset="0"/>
              </a:rPr>
              <a:t>MacConkey</a:t>
            </a:r>
            <a:r>
              <a:rPr lang="it-IT" sz="1500" dirty="0">
                <a:solidFill>
                  <a:srgbClr val="FFDA1D"/>
                </a:solidFill>
                <a:cs typeface="Arial" charset="0"/>
              </a:rPr>
              <a:t> agar</a:t>
            </a:r>
            <a:endParaRPr lang="it-IT" sz="15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B5EDD8C-F162-5D34-5AAD-07B223BE804E}"/>
              </a:ext>
            </a:extLst>
          </p:cNvPr>
          <p:cNvSpPr/>
          <p:nvPr/>
        </p:nvSpPr>
        <p:spPr>
          <a:xfrm>
            <a:off x="591027" y="3402842"/>
            <a:ext cx="129875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500" dirty="0">
                <a:solidFill>
                  <a:srgbClr val="FFDA1D"/>
                </a:solidFill>
                <a:cs typeface="Arial" charset="0"/>
              </a:rPr>
              <a:t>Non selettivo</a:t>
            </a:r>
            <a:endParaRPr lang="it-IT" sz="15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22574F5-37A9-7DAA-1314-C32399E63029}"/>
              </a:ext>
            </a:extLst>
          </p:cNvPr>
          <p:cNvSpPr/>
          <p:nvPr/>
        </p:nvSpPr>
        <p:spPr>
          <a:xfrm>
            <a:off x="7563078" y="3402841"/>
            <a:ext cx="9236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500" dirty="0">
                <a:solidFill>
                  <a:srgbClr val="FFDA1D"/>
                </a:solidFill>
                <a:cs typeface="Arial" charset="0"/>
              </a:rPr>
              <a:t>Selettivo</a:t>
            </a:r>
            <a:endParaRPr lang="it-IT" sz="1500" dirty="0"/>
          </a:p>
        </p:txBody>
      </p:sp>
    </p:spTree>
    <p:extLst>
      <p:ext uri="{BB962C8B-B14F-4D97-AF65-F5344CB8AC3E}">
        <p14:creationId xmlns:p14="http://schemas.microsoft.com/office/powerpoint/2010/main" val="36484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7"/>
    </mc:Choice>
    <mc:Fallback xmlns="">
      <p:transition spd="slow" advTm="1492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635000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it-IT" sz="3600" b="1" i="1" dirty="0">
                <a:solidFill>
                  <a:srgbClr val="FFDA1D"/>
                </a:solidFill>
                <a:latin typeface="+mn-lt"/>
              </a:rPr>
              <a:t>Escherichia coli</a:t>
            </a:r>
          </a:p>
        </p:txBody>
      </p:sp>
      <p:sp>
        <p:nvSpPr>
          <p:cNvPr id="9728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942406"/>
            <a:ext cx="8675688" cy="1724594"/>
          </a:xfrm>
          <a:noFill/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None/>
            </a:pPr>
            <a:r>
              <a:rPr lang="it-IT" sz="2400" b="1" dirty="0">
                <a:solidFill>
                  <a:srgbClr val="FFDA1D"/>
                </a:solidFill>
                <a:latin typeface="Arial" charset="0"/>
              </a:rPr>
              <a:t>È l’</a:t>
            </a:r>
            <a:r>
              <a:rPr lang="it-IT" altLang="ja-JP" sz="2400" b="1" dirty="0">
                <a:solidFill>
                  <a:srgbClr val="FFDA1D"/>
                </a:solidFill>
                <a:latin typeface="Arial" charset="0"/>
              </a:rPr>
              <a:t>ospite normale dell’organismo umano nell’intestino crasso….. ma alcuni ceppi possono acquisire fattori di virulenza e comportarsi da patogeni</a:t>
            </a:r>
          </a:p>
          <a:p>
            <a:pPr marL="447675" indent="-447675" algn="just" eaLnBrk="1" hangingPunct="1">
              <a:lnSpc>
                <a:spcPct val="150000"/>
              </a:lnSpc>
              <a:buFontTx/>
              <a:buNone/>
            </a:pPr>
            <a:endParaRPr lang="it-IT" sz="2400" b="1" dirty="0">
              <a:solidFill>
                <a:srgbClr val="FFDA1D"/>
              </a:solidFill>
              <a:latin typeface="Arial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F77B3A1-0750-C44B-A12A-2AEFD77E5B07}"/>
              </a:ext>
            </a:extLst>
          </p:cNvPr>
          <p:cNvSpPr/>
          <p:nvPr/>
        </p:nvSpPr>
        <p:spPr>
          <a:xfrm>
            <a:off x="1427162" y="3225958"/>
            <a:ext cx="6192838" cy="2793842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47675" indent="-447675" algn="just" eaLnBrk="1" hangingPunct="1">
              <a:lnSpc>
                <a:spcPct val="150000"/>
              </a:lnSpc>
              <a:buFont typeface="Wingdings" charset="0"/>
              <a:buChar char="ü"/>
            </a:pPr>
            <a:r>
              <a:rPr lang="it-IT" sz="2400" b="1" dirty="0">
                <a:solidFill>
                  <a:srgbClr val="FFDA1D"/>
                </a:solidFill>
                <a:latin typeface="Arial" charset="0"/>
              </a:rPr>
              <a:t>Gli stipiti di </a:t>
            </a:r>
            <a:r>
              <a:rPr lang="it-IT" sz="2400" b="1" i="1" dirty="0">
                <a:solidFill>
                  <a:srgbClr val="FFDA1D"/>
                </a:solidFill>
                <a:latin typeface="Arial" charset="0"/>
              </a:rPr>
              <a:t>E. coli </a:t>
            </a:r>
            <a:r>
              <a:rPr lang="it-IT" sz="2400" b="1" dirty="0">
                <a:solidFill>
                  <a:srgbClr val="FFDA1D"/>
                </a:solidFill>
                <a:latin typeface="Arial" charset="0"/>
              </a:rPr>
              <a:t>si dividono in numerosi sierotipi sulla base dei diversi </a:t>
            </a:r>
            <a:r>
              <a:rPr lang="it-IT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antigeni O </a:t>
            </a:r>
            <a:r>
              <a:rPr lang="it-IT" sz="2400" b="1" dirty="0">
                <a:solidFill>
                  <a:srgbClr val="FFDA1D"/>
                </a:solidFill>
                <a:latin typeface="Arial" charset="0"/>
              </a:rPr>
              <a:t>e </a:t>
            </a:r>
            <a:r>
              <a:rPr lang="it-IT" sz="2400" b="1" dirty="0" err="1">
                <a:solidFill>
                  <a:srgbClr val="FFDA1D"/>
                </a:solidFill>
                <a:latin typeface="Arial" charset="0"/>
              </a:rPr>
              <a:t>nell</a:t>
            </a:r>
            <a:r>
              <a:rPr lang="ja-JP" altLang="it-IT" sz="2400" b="1">
                <a:solidFill>
                  <a:srgbClr val="FFDA1D"/>
                </a:solidFill>
                <a:latin typeface="Arial" charset="0"/>
              </a:rPr>
              <a:t>’</a:t>
            </a:r>
            <a:r>
              <a:rPr lang="it-IT" altLang="ja-JP" sz="2400" b="1" dirty="0">
                <a:solidFill>
                  <a:srgbClr val="FFDA1D"/>
                </a:solidFill>
                <a:latin typeface="Arial" charset="0"/>
              </a:rPr>
              <a:t>ambito di ciascun sierotipo sulla base di diversi </a:t>
            </a:r>
            <a:r>
              <a:rPr lang="it-IT" altLang="ja-JP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antigeni K e H</a:t>
            </a:r>
            <a:r>
              <a:rPr lang="it-IT" altLang="ja-JP" sz="2400" b="1" dirty="0">
                <a:solidFill>
                  <a:srgbClr val="FFDA1D"/>
                </a:solidFill>
                <a:latin typeface="Arial" charset="0"/>
              </a:rPr>
              <a:t>.</a:t>
            </a:r>
            <a:endParaRPr lang="it-IT" sz="2400" b="1" dirty="0">
              <a:solidFill>
                <a:srgbClr val="FFDA1D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217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00"/>
    </mc:Choice>
    <mc:Fallback xmlns="">
      <p:transition spd="slow" advTm="3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ChangeArrowheads="1"/>
          </p:cNvSpPr>
          <p:nvPr/>
        </p:nvSpPr>
        <p:spPr bwMode="auto">
          <a:xfrm>
            <a:off x="107950" y="-27781"/>
            <a:ext cx="8928100" cy="57626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it-IT" sz="2800" b="1" dirty="0">
                <a:solidFill>
                  <a:srgbClr val="FFDA1D"/>
                </a:solidFill>
              </a:rPr>
              <a:t>CLASSIFICAZIONE DEI CEPPI PATOGENI </a:t>
            </a:r>
            <a:r>
              <a:rPr lang="it-IT" sz="2800" b="1" i="1" dirty="0">
                <a:solidFill>
                  <a:srgbClr val="FFDA1D"/>
                </a:solidFill>
              </a:rPr>
              <a:t>DI E. coli</a:t>
            </a:r>
          </a:p>
        </p:txBody>
      </p:sp>
      <p:sp>
        <p:nvSpPr>
          <p:cNvPr id="168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1344" y="777714"/>
            <a:ext cx="8032750" cy="1800225"/>
          </a:xfrm>
          <a:noFill/>
        </p:spPr>
        <p:txBody>
          <a:bodyPr/>
          <a:lstStyle/>
          <a:p>
            <a:pPr marL="0" indent="0" algn="just">
              <a:lnSpc>
                <a:spcPct val="150000"/>
              </a:lnSpc>
              <a:buFontTx/>
              <a:buNone/>
              <a:defRPr/>
            </a:pPr>
            <a:r>
              <a:rPr lang="it-IT" sz="2000" b="1" dirty="0">
                <a:solidFill>
                  <a:srgbClr val="FFDA1D"/>
                </a:solidFill>
                <a:latin typeface="Arial" charset="0"/>
              </a:rPr>
              <a:t>CLASSIFICAZIONE BASATA SUI FATTORI DI VIRULENZA:</a:t>
            </a:r>
          </a:p>
          <a:p>
            <a:pPr algn="just">
              <a:lnSpc>
                <a:spcPct val="150000"/>
              </a:lnSpc>
              <a:buFont typeface="Arial"/>
              <a:buChar char="•"/>
              <a:defRPr/>
            </a:pPr>
            <a:r>
              <a:rPr lang="it-IT" altLang="ja-JP" sz="2000" dirty="0">
                <a:solidFill>
                  <a:srgbClr val="FFDA1D"/>
                </a:solidFill>
                <a:latin typeface="Arial" charset="0"/>
              </a:rPr>
              <a:t>FATTORI IMPLICATI NELL</a:t>
            </a:r>
            <a:r>
              <a:rPr lang="ja-JP" altLang="it-IT" sz="2000" dirty="0">
                <a:solidFill>
                  <a:srgbClr val="FFDA1D"/>
                </a:solidFill>
                <a:latin typeface="Arial" charset="0"/>
              </a:rPr>
              <a:t>’</a:t>
            </a:r>
            <a:r>
              <a:rPr lang="it-IT" altLang="ja-JP" sz="2000" dirty="0">
                <a:solidFill>
                  <a:srgbClr val="FFDA1D"/>
                </a:solidFill>
                <a:latin typeface="Arial" charset="0"/>
              </a:rPr>
              <a:t>ADESIONE ALLE CELLULE (fimbrie) </a:t>
            </a:r>
          </a:p>
          <a:p>
            <a:pPr algn="just">
              <a:lnSpc>
                <a:spcPct val="150000"/>
              </a:lnSpc>
              <a:buFont typeface="Arial"/>
              <a:buChar char="•"/>
              <a:defRPr/>
            </a:pPr>
            <a:r>
              <a:rPr lang="it-IT" sz="2000" dirty="0">
                <a:solidFill>
                  <a:srgbClr val="FFDA1D"/>
                </a:solidFill>
                <a:latin typeface="Arial" charset="0"/>
              </a:rPr>
              <a:t>PRODUZIONE DI ESOTOSSINE</a:t>
            </a:r>
          </a:p>
          <a:p>
            <a:pPr algn="just">
              <a:lnSpc>
                <a:spcPct val="150000"/>
              </a:lnSpc>
              <a:buFont typeface="Arial"/>
              <a:buChar char="•"/>
              <a:defRPr/>
            </a:pPr>
            <a:r>
              <a:rPr lang="it-IT" sz="2000" dirty="0">
                <a:solidFill>
                  <a:srgbClr val="FFDA1D"/>
                </a:solidFill>
                <a:latin typeface="Arial" charset="0"/>
              </a:rPr>
              <a:t>FATTORI PRESENTI SU ELEMENTI GENETICI MOBILI</a:t>
            </a: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979613" y="3141663"/>
            <a:ext cx="5256212" cy="3455987"/>
            <a:chOff x="1619672" y="3212976"/>
            <a:chExt cx="5256584" cy="3456384"/>
          </a:xfrm>
          <a:solidFill>
            <a:schemeClr val="bg1">
              <a:lumMod val="50000"/>
            </a:schemeClr>
          </a:solidFill>
        </p:grpSpPr>
        <p:sp>
          <p:nvSpPr>
            <p:cNvPr id="2" name="Rettangolo 1"/>
            <p:cNvSpPr/>
            <p:nvPr/>
          </p:nvSpPr>
          <p:spPr>
            <a:xfrm>
              <a:off x="1619672" y="3212976"/>
              <a:ext cx="5256584" cy="3456384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99333" name="Text Box 4"/>
            <p:cNvSpPr txBox="1">
              <a:spLocks noChangeArrowheads="1"/>
            </p:cNvSpPr>
            <p:nvPr/>
          </p:nvSpPr>
          <p:spPr bwMode="auto">
            <a:xfrm>
              <a:off x="1870372" y="3284984"/>
              <a:ext cx="4141788" cy="457200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b="1" dirty="0">
                  <a:solidFill>
                    <a:srgbClr val="FFFFFF"/>
                  </a:solidFill>
                </a:rPr>
                <a:t>CEPPI PATOGENI DI </a:t>
              </a:r>
              <a:r>
                <a:rPr lang="it-IT" b="1" i="1" dirty="0">
                  <a:solidFill>
                    <a:srgbClr val="FF0000"/>
                  </a:solidFill>
                </a:rPr>
                <a:t>E. coli</a:t>
              </a:r>
            </a:p>
          </p:txBody>
        </p:sp>
        <p:sp>
          <p:nvSpPr>
            <p:cNvPr id="99334" name="Text Box 6"/>
            <p:cNvSpPr txBox="1">
              <a:spLocks noChangeArrowheads="1"/>
            </p:cNvSpPr>
            <p:nvPr/>
          </p:nvSpPr>
          <p:spPr bwMode="auto">
            <a:xfrm>
              <a:off x="1683300" y="3861246"/>
              <a:ext cx="5032147" cy="2716128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buFontTx/>
                <a:buChar char="•"/>
              </a:pPr>
              <a:r>
                <a:rPr lang="it-IT" sz="2200" b="1" dirty="0">
                  <a:solidFill>
                    <a:srgbClr val="FFFF00"/>
                  </a:solidFill>
                </a:rPr>
                <a:t> ETEC:</a:t>
              </a:r>
              <a:r>
                <a:rPr lang="it-IT" sz="2200" b="1" dirty="0">
                  <a:solidFill>
                    <a:srgbClr val="000000"/>
                  </a:solidFill>
                </a:rPr>
                <a:t> </a:t>
              </a:r>
              <a:r>
                <a:rPr lang="it-IT" sz="2200" b="1" dirty="0">
                  <a:solidFill>
                    <a:srgbClr val="FFFFFF"/>
                  </a:solidFill>
                </a:rPr>
                <a:t>ENTEROTOSSIGENI</a:t>
              </a:r>
            </a:p>
            <a:p>
              <a:pPr eaLnBrk="1" hangingPunct="1">
                <a:lnSpc>
                  <a:spcPct val="130000"/>
                </a:lnSpc>
                <a:buFontTx/>
                <a:buChar char="•"/>
              </a:pPr>
              <a:r>
                <a:rPr lang="it-IT" sz="2200" b="1" dirty="0">
                  <a:solidFill>
                    <a:srgbClr val="FFFF00"/>
                  </a:solidFill>
                </a:rPr>
                <a:t> </a:t>
              </a:r>
              <a:r>
                <a:rPr lang="it-IT" sz="2200" b="1" dirty="0" err="1">
                  <a:solidFill>
                    <a:srgbClr val="FFFF00"/>
                  </a:solidFill>
                </a:rPr>
                <a:t>EAggEC</a:t>
              </a:r>
              <a:r>
                <a:rPr lang="it-IT" sz="2200" b="1" dirty="0">
                  <a:solidFill>
                    <a:srgbClr val="FFFF00"/>
                  </a:solidFill>
                </a:rPr>
                <a:t>:</a:t>
              </a:r>
              <a:r>
                <a:rPr lang="it-IT" sz="2200" b="1" dirty="0">
                  <a:solidFill>
                    <a:srgbClr val="000000"/>
                  </a:solidFill>
                </a:rPr>
                <a:t> </a:t>
              </a:r>
              <a:r>
                <a:rPr lang="it-IT" sz="2200" b="1" dirty="0">
                  <a:solidFill>
                    <a:srgbClr val="FFFFFF"/>
                  </a:solidFill>
                </a:rPr>
                <a:t>ENTEROAGGREGANTI</a:t>
              </a:r>
            </a:p>
            <a:p>
              <a:pPr eaLnBrk="1" hangingPunct="1">
                <a:lnSpc>
                  <a:spcPct val="130000"/>
                </a:lnSpc>
                <a:buFontTx/>
                <a:buChar char="•"/>
              </a:pPr>
              <a:r>
                <a:rPr lang="it-IT" sz="2200" b="1" dirty="0">
                  <a:solidFill>
                    <a:srgbClr val="FFFF00"/>
                  </a:solidFill>
                </a:rPr>
                <a:t> EPEC:</a:t>
              </a:r>
              <a:r>
                <a:rPr lang="it-IT" sz="2200" b="1" dirty="0">
                  <a:solidFill>
                    <a:srgbClr val="000000"/>
                  </a:solidFill>
                </a:rPr>
                <a:t> </a:t>
              </a:r>
              <a:r>
                <a:rPr lang="it-IT" sz="2200" b="1" dirty="0">
                  <a:solidFill>
                    <a:srgbClr val="FFFFFF"/>
                  </a:solidFill>
                </a:rPr>
                <a:t>ENTEROPATOGENI</a:t>
              </a:r>
            </a:p>
            <a:p>
              <a:pPr eaLnBrk="1" hangingPunct="1">
                <a:lnSpc>
                  <a:spcPct val="130000"/>
                </a:lnSpc>
                <a:buFontTx/>
                <a:buChar char="•"/>
              </a:pPr>
              <a:r>
                <a:rPr lang="it-IT" sz="2200" b="1" dirty="0">
                  <a:solidFill>
                    <a:srgbClr val="FFFF00"/>
                  </a:solidFill>
                </a:rPr>
                <a:t> EHEC:</a:t>
              </a:r>
              <a:r>
                <a:rPr lang="it-IT" sz="2200" b="1" dirty="0">
                  <a:solidFill>
                    <a:srgbClr val="000000"/>
                  </a:solidFill>
                </a:rPr>
                <a:t> </a:t>
              </a:r>
              <a:r>
                <a:rPr lang="it-IT" sz="2200" b="1" dirty="0">
                  <a:solidFill>
                    <a:srgbClr val="FFFFFF"/>
                  </a:solidFill>
                </a:rPr>
                <a:t>ENTEROEMORRAGICI</a:t>
              </a:r>
            </a:p>
            <a:p>
              <a:pPr eaLnBrk="1" hangingPunct="1">
                <a:lnSpc>
                  <a:spcPct val="130000"/>
                </a:lnSpc>
                <a:buFontTx/>
                <a:buChar char="•"/>
              </a:pPr>
              <a:r>
                <a:rPr lang="it-IT" sz="2200" b="1" dirty="0">
                  <a:solidFill>
                    <a:srgbClr val="FFFF00"/>
                  </a:solidFill>
                </a:rPr>
                <a:t> EIEC:</a:t>
              </a:r>
              <a:r>
                <a:rPr lang="it-IT" sz="2200" b="1" dirty="0">
                  <a:solidFill>
                    <a:srgbClr val="000000"/>
                  </a:solidFill>
                </a:rPr>
                <a:t> </a:t>
              </a:r>
              <a:r>
                <a:rPr lang="it-IT" sz="2200" b="1" dirty="0">
                  <a:solidFill>
                    <a:srgbClr val="FFFFFF"/>
                  </a:solidFill>
                </a:rPr>
                <a:t>ENTEROINVASIVI</a:t>
              </a:r>
            </a:p>
            <a:p>
              <a:pPr eaLnBrk="1" hangingPunct="1">
                <a:lnSpc>
                  <a:spcPct val="130000"/>
                </a:lnSpc>
                <a:buFontTx/>
                <a:buChar char="•"/>
              </a:pPr>
              <a:r>
                <a:rPr lang="it-IT" sz="2200" b="1" dirty="0">
                  <a:solidFill>
                    <a:srgbClr val="FFFF00"/>
                  </a:solidFill>
                </a:rPr>
                <a:t> DAEC:</a:t>
              </a:r>
              <a:r>
                <a:rPr lang="it-IT" sz="2200" b="1" dirty="0">
                  <a:solidFill>
                    <a:srgbClr val="FF0000"/>
                  </a:solidFill>
                </a:rPr>
                <a:t> </a:t>
              </a:r>
              <a:r>
                <a:rPr lang="it-IT" sz="2200" b="1" dirty="0">
                  <a:solidFill>
                    <a:srgbClr val="FFFFFF"/>
                  </a:solidFill>
                </a:rPr>
                <a:t>DIFFUSAMENTE ADERENTI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64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9"/>
    </mc:Choice>
    <mc:Fallback xmlns="">
      <p:transition spd="slow" advTm="1656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47675" y="117475"/>
            <a:ext cx="8229600" cy="476250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j-cs"/>
              </a:rPr>
              <a:t>GASTROENTERITI CAUSATE DA </a:t>
            </a:r>
            <a:r>
              <a:rPr lang="it-IT" sz="2800" i="1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j-cs"/>
              </a:rPr>
              <a:t>E. COLI</a:t>
            </a:r>
          </a:p>
        </p:txBody>
      </p:sp>
      <p:graphicFrame>
        <p:nvGraphicFramePr>
          <p:cNvPr id="14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596837"/>
              </p:ext>
            </p:extLst>
          </p:nvPr>
        </p:nvGraphicFramePr>
        <p:xfrm>
          <a:off x="323850" y="1122363"/>
          <a:ext cx="8353425" cy="5618162"/>
        </p:xfrm>
        <a:graphic>
          <a:graphicData uri="http://schemas.openxmlformats.org/drawingml/2006/table">
            <a:tbl>
              <a:tblPr/>
              <a:tblGrid>
                <a:gridCol w="2784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4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64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ENTEROTOSSIGENI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DA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ETEC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Intestino tenue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Diarrea del viaggiatore, diarrea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infantile,vomito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, crampi, nausea febbre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Enterotossine (plasmidi) ipersecrezione di fluidi ed elettroliti LT-I, LT-II, ST1, ST-II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07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ENTEROINVASIVI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DA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EIEC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intestino crasso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Malattia nei paesi in via di sviluppo, febbre, crampi, diarrea, feci con sangue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Invasione e distruzione delle cellule epiteliali del colon plasmide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pINV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ENTEROPATOGENI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DA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EPEC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Intestino tenue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Diarrea infantile con febbre,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nausea,vomito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e feci non sanguinolente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Adesione e distruzione delle cellule epiteliali.L</a:t>
                      </a:r>
                      <a:r>
                        <a:rPr kumimoji="0" lang="ja-JP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’</a:t>
                      </a: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adesione mediata da una proteina: intimina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22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ENTEROEMORRAGICI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DA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EHEC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Intestino crasso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Coliti emorragiche, diarrea acquosa e sanguinolenta, poca febbre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Inibizione della sintesi proteica mediata da tossine citotossiche (SLTI, SLTII, codificate da batteriofagi lisogeni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38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ENTEROAGGREGANTI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DA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EAggEC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DA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Intestino tenue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Diarrea infantile in paesi in via di sviluppo, diarrea acquosa persistente con vomito, disidratazione e febbre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Adesione aggregante plasmide mediata che previene l</a:t>
                      </a:r>
                      <a:r>
                        <a:rPr kumimoji="0" lang="ja-JP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’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assorbimento dei fluidi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Rectangle 2"/>
          <p:cNvSpPr txBox="1">
            <a:spLocks noRot="1" noChangeArrowheads="1"/>
          </p:cNvSpPr>
          <p:nvPr/>
        </p:nvSpPr>
        <p:spPr bwMode="auto">
          <a:xfrm>
            <a:off x="466725" y="620713"/>
            <a:ext cx="83534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b="1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CEPPI			PATOLOGIA		FATTORI DI VIRULENZA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02213872-A0DB-8648-9303-3B773044AA50}"/>
              </a:ext>
            </a:extLst>
          </p:cNvPr>
          <p:cNvGrpSpPr/>
          <p:nvPr/>
        </p:nvGrpSpPr>
        <p:grpSpPr>
          <a:xfrm>
            <a:off x="3124200" y="1122363"/>
            <a:ext cx="2362200" cy="4689474"/>
            <a:chOff x="3124200" y="1122363"/>
            <a:chExt cx="2362200" cy="4689474"/>
          </a:xfrm>
        </p:grpSpPr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6EB35618-100C-554E-8352-B9A5617D9FB3}"/>
                </a:ext>
              </a:extLst>
            </p:cNvPr>
            <p:cNvSpPr/>
            <p:nvPr/>
          </p:nvSpPr>
          <p:spPr>
            <a:xfrm>
              <a:off x="3124200" y="1122363"/>
              <a:ext cx="762000" cy="325437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8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8A338F9-B5A7-1C4E-80C3-3F0A6ED93574}"/>
                </a:ext>
              </a:extLst>
            </p:cNvPr>
            <p:cNvSpPr/>
            <p:nvPr/>
          </p:nvSpPr>
          <p:spPr>
            <a:xfrm>
              <a:off x="3124200" y="2534104"/>
              <a:ext cx="694655" cy="325437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8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AC2B25E-87EA-D249-BD43-07BBCDDFF21C}"/>
                </a:ext>
              </a:extLst>
            </p:cNvPr>
            <p:cNvSpPr/>
            <p:nvPr/>
          </p:nvSpPr>
          <p:spPr>
            <a:xfrm>
              <a:off x="3124200" y="3370263"/>
              <a:ext cx="694655" cy="325437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8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851830DB-D98F-2941-897A-7824923F6C2B}"/>
                </a:ext>
              </a:extLst>
            </p:cNvPr>
            <p:cNvSpPr/>
            <p:nvPr/>
          </p:nvSpPr>
          <p:spPr>
            <a:xfrm>
              <a:off x="4800600" y="4267200"/>
              <a:ext cx="685800" cy="325437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8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3491985A-D566-C444-A1BE-F39A762A6198}"/>
                </a:ext>
              </a:extLst>
            </p:cNvPr>
            <p:cNvSpPr/>
            <p:nvPr/>
          </p:nvSpPr>
          <p:spPr>
            <a:xfrm>
              <a:off x="3124200" y="5486400"/>
              <a:ext cx="685800" cy="325437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8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38EEBCC1-6D1B-324C-8EFA-F3148F69E8B5}"/>
              </a:ext>
            </a:extLst>
          </p:cNvPr>
          <p:cNvGrpSpPr/>
          <p:nvPr/>
        </p:nvGrpSpPr>
        <p:grpSpPr>
          <a:xfrm>
            <a:off x="3800475" y="1328740"/>
            <a:ext cx="795314" cy="4488800"/>
            <a:chOff x="3800475" y="1328740"/>
            <a:chExt cx="795314" cy="4488800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B355A3E9-F440-2D47-B284-8CC584FECAF4}"/>
                </a:ext>
              </a:extLst>
            </p:cNvPr>
            <p:cNvSpPr/>
            <p:nvPr/>
          </p:nvSpPr>
          <p:spPr>
            <a:xfrm>
              <a:off x="3800475" y="1328740"/>
              <a:ext cx="762000" cy="325437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B7192030-B544-8047-BC7C-AA5750C6F82F}"/>
                </a:ext>
              </a:extLst>
            </p:cNvPr>
            <p:cNvSpPr/>
            <p:nvPr/>
          </p:nvSpPr>
          <p:spPr>
            <a:xfrm>
              <a:off x="3833789" y="3370262"/>
              <a:ext cx="762000" cy="325437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DCB27EFD-A495-0242-BCD6-9D549CCE5124}"/>
                </a:ext>
              </a:extLst>
            </p:cNvPr>
            <p:cNvSpPr/>
            <p:nvPr/>
          </p:nvSpPr>
          <p:spPr>
            <a:xfrm>
              <a:off x="3818855" y="5492103"/>
              <a:ext cx="762000" cy="325437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830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05"/>
    </mc:Choice>
    <mc:Fallback xmlns="">
      <p:transition spd="slow" advTm="31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>
            <a:extLst>
              <a:ext uri="{FF2B5EF4-FFF2-40B4-BE49-F238E27FC236}">
                <a16:creationId xmlns:a16="http://schemas.microsoft.com/office/drawing/2014/main" id="{A3144CCA-A5CA-99CD-A388-60AA2793FF9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575300" y="4864100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it-IT" altLang="it-IT" sz="2400"/>
          </a:p>
        </p:txBody>
      </p:sp>
      <p:grpSp>
        <p:nvGrpSpPr>
          <p:cNvPr id="22533" name="Group 7">
            <a:extLst>
              <a:ext uri="{FF2B5EF4-FFF2-40B4-BE49-F238E27FC236}">
                <a16:creationId xmlns:a16="http://schemas.microsoft.com/office/drawing/2014/main" id="{0733EF7A-FAE5-1DDE-41EE-BD2B2AC5B52A}"/>
              </a:ext>
            </a:extLst>
          </p:cNvPr>
          <p:cNvGrpSpPr>
            <a:grpSpLocks/>
          </p:cNvGrpSpPr>
          <p:nvPr/>
        </p:nvGrpSpPr>
        <p:grpSpPr bwMode="auto">
          <a:xfrm>
            <a:off x="5408613" y="4986337"/>
            <a:ext cx="2332037" cy="860425"/>
            <a:chOff x="3407" y="2666"/>
            <a:chExt cx="1469" cy="542"/>
          </a:xfrm>
        </p:grpSpPr>
        <p:sp>
          <p:nvSpPr>
            <p:cNvPr id="22551" name="AutoShape 8">
              <a:extLst>
                <a:ext uri="{FF2B5EF4-FFF2-40B4-BE49-F238E27FC236}">
                  <a16:creationId xmlns:a16="http://schemas.microsoft.com/office/drawing/2014/main" id="{684D830D-212E-DD58-CCAB-8CEA9B82000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16" y="2767"/>
              <a:ext cx="1460" cy="441"/>
            </a:xfrm>
            <a:prstGeom prst="roundRect">
              <a:avLst>
                <a:gd name="adj" fmla="val 16667"/>
              </a:avLst>
            </a:prstGeom>
            <a:solidFill>
              <a:srgbClr val="FEB9A6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2552" name="Oval 9">
              <a:extLst>
                <a:ext uri="{FF2B5EF4-FFF2-40B4-BE49-F238E27FC236}">
                  <a16:creationId xmlns:a16="http://schemas.microsoft.com/office/drawing/2014/main" id="{25E1FC19-48F4-5F2C-ED49-0BCD7B3FED9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12" y="2920"/>
              <a:ext cx="264" cy="130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  <a:ln w="1270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2553" name="Text Box 10">
              <a:extLst>
                <a:ext uri="{FF2B5EF4-FFF2-40B4-BE49-F238E27FC236}">
                  <a16:creationId xmlns:a16="http://schemas.microsoft.com/office/drawing/2014/main" id="{10E41147-632F-BEAB-FC2F-A65B7C77C65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07" y="2666"/>
              <a:ext cx="144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000" dirty="0">
                  <a:solidFill>
                    <a:srgbClr val="99FFCC"/>
                  </a:solidFill>
                </a:rPr>
                <a:t>YYYYYYYYYYYYYYYYYYYYYYY</a:t>
              </a:r>
            </a:p>
          </p:txBody>
        </p:sp>
      </p:grpSp>
      <p:sp>
        <p:nvSpPr>
          <p:cNvPr id="22534" name="Oval 11">
            <a:extLst>
              <a:ext uri="{FF2B5EF4-FFF2-40B4-BE49-F238E27FC236}">
                <a16:creationId xmlns:a16="http://schemas.microsoft.com/office/drawing/2014/main" id="{8C8F36D8-92FA-2D6C-58E8-5E17F76F11F4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4914900" y="3040063"/>
            <a:ext cx="1309687" cy="284162"/>
          </a:xfrm>
          <a:prstGeom prst="ellipse">
            <a:avLst/>
          </a:prstGeom>
          <a:solidFill>
            <a:srgbClr val="009900"/>
          </a:solidFill>
          <a:ln w="9525">
            <a:solidFill>
              <a:srgbClr val="FF99FF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grpSp>
        <p:nvGrpSpPr>
          <p:cNvPr id="22535" name="Group 12">
            <a:extLst>
              <a:ext uri="{FF2B5EF4-FFF2-40B4-BE49-F238E27FC236}">
                <a16:creationId xmlns:a16="http://schemas.microsoft.com/office/drawing/2014/main" id="{E97DDE9F-DD71-E1E3-E900-B6ADD501DF7B}"/>
              </a:ext>
            </a:extLst>
          </p:cNvPr>
          <p:cNvGrpSpPr>
            <a:grpSpLocks/>
          </p:cNvGrpSpPr>
          <p:nvPr/>
        </p:nvGrpSpPr>
        <p:grpSpPr bwMode="auto">
          <a:xfrm>
            <a:off x="5524505" y="3929062"/>
            <a:ext cx="2781304" cy="2522538"/>
            <a:chOff x="3480" y="2000"/>
            <a:chExt cx="1752" cy="1589"/>
          </a:xfrm>
        </p:grpSpPr>
        <p:sp>
          <p:nvSpPr>
            <p:cNvPr id="22549" name="AutoShape 13">
              <a:extLst>
                <a:ext uri="{FF2B5EF4-FFF2-40B4-BE49-F238E27FC236}">
                  <a16:creationId xmlns:a16="http://schemas.microsoft.com/office/drawing/2014/main" id="{A1409339-2C0C-2C3B-A583-22EDE660E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0" y="2000"/>
              <a:ext cx="208" cy="608"/>
            </a:xfrm>
            <a:prstGeom prst="lightningBolt">
              <a:avLst/>
            </a:prstGeom>
            <a:gradFill rotWithShape="0">
              <a:gsLst>
                <a:gs pos="0">
                  <a:srgbClr val="FF3300"/>
                </a:gs>
                <a:gs pos="100000">
                  <a:srgbClr val="FFFF6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2550" name="Text Box 14">
              <a:extLst>
                <a:ext uri="{FF2B5EF4-FFF2-40B4-BE49-F238E27FC236}">
                  <a16:creationId xmlns:a16="http://schemas.microsoft.com/office/drawing/2014/main" id="{863508E8-180C-9883-88D1-58302CB9D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0" y="3259"/>
              <a:ext cx="165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400" dirty="0">
                  <a:solidFill>
                    <a:srgbClr val="FFDA1D"/>
                  </a:solidFill>
                  <a:latin typeface="+mj-lt"/>
                </a:rPr>
                <a:t>Cellula Inoculata mediante </a:t>
              </a:r>
              <a:r>
                <a:rPr lang="it-IT" sz="1400" dirty="0">
                  <a:solidFill>
                    <a:srgbClr val="FFDA1D"/>
                  </a:solidFill>
                  <a:latin typeface="+mj-lt"/>
                </a:rPr>
                <a:t>Sistemi di secrezione di tipo III</a:t>
              </a:r>
            </a:p>
          </p:txBody>
        </p:sp>
      </p:grpSp>
      <p:sp>
        <p:nvSpPr>
          <p:cNvPr id="22536" name="Text Box 17">
            <a:extLst>
              <a:ext uri="{FF2B5EF4-FFF2-40B4-BE49-F238E27FC236}">
                <a16:creationId xmlns:a16="http://schemas.microsoft.com/office/drawing/2014/main" id="{16372EA2-1969-7DDF-0672-44F0E21FE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6925" y="4854575"/>
            <a:ext cx="1076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3300"/>
                </a:solidFill>
              </a:rPr>
              <a:t>V  V  V  V</a:t>
            </a:r>
          </a:p>
        </p:txBody>
      </p:sp>
      <p:sp>
        <p:nvSpPr>
          <p:cNvPr id="22537" name="Oval 21">
            <a:extLst>
              <a:ext uri="{FF2B5EF4-FFF2-40B4-BE49-F238E27FC236}">
                <a16:creationId xmlns:a16="http://schemas.microsoft.com/office/drawing/2014/main" id="{A73C9FDF-1D21-797A-9226-9E9804CEE2A0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717550" y="3644900"/>
            <a:ext cx="1309688" cy="284162"/>
          </a:xfrm>
          <a:prstGeom prst="ellipse">
            <a:avLst/>
          </a:prstGeom>
          <a:solidFill>
            <a:srgbClr val="009900"/>
          </a:solidFill>
          <a:ln w="9525">
            <a:solidFill>
              <a:srgbClr val="FF99FF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grpSp>
        <p:nvGrpSpPr>
          <p:cNvPr id="22538" name="Group 22">
            <a:extLst>
              <a:ext uri="{FF2B5EF4-FFF2-40B4-BE49-F238E27FC236}">
                <a16:creationId xmlns:a16="http://schemas.microsoft.com/office/drawing/2014/main" id="{47A1895E-AFFD-3CFA-9718-BFEE92F1FF6C}"/>
              </a:ext>
            </a:extLst>
          </p:cNvPr>
          <p:cNvGrpSpPr>
            <a:grpSpLocks/>
          </p:cNvGrpSpPr>
          <p:nvPr/>
        </p:nvGrpSpPr>
        <p:grpSpPr bwMode="auto">
          <a:xfrm>
            <a:off x="387350" y="4872037"/>
            <a:ext cx="2317750" cy="982663"/>
            <a:chOff x="456" y="3056"/>
            <a:chExt cx="1460" cy="619"/>
          </a:xfrm>
        </p:grpSpPr>
        <p:sp>
          <p:nvSpPr>
            <p:cNvPr id="22545" name="AutoShape 23">
              <a:extLst>
                <a:ext uri="{FF2B5EF4-FFF2-40B4-BE49-F238E27FC236}">
                  <a16:creationId xmlns:a16="http://schemas.microsoft.com/office/drawing/2014/main" id="{07238B48-FD8D-8EFD-5C97-2D29B764C8C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6" y="3234"/>
              <a:ext cx="1460" cy="441"/>
            </a:xfrm>
            <a:prstGeom prst="roundRect">
              <a:avLst>
                <a:gd name="adj" fmla="val 16667"/>
              </a:avLst>
            </a:prstGeom>
            <a:solidFill>
              <a:srgbClr val="FEB9A6"/>
            </a:solidFill>
            <a:ln w="1905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2546" name="Oval 24">
              <a:extLst>
                <a:ext uri="{FF2B5EF4-FFF2-40B4-BE49-F238E27FC236}">
                  <a16:creationId xmlns:a16="http://schemas.microsoft.com/office/drawing/2014/main" id="{01ECF795-75BB-4545-AD67-41B9158FEB0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2" y="3387"/>
              <a:ext cx="264" cy="130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  <a:ln w="1270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2547" name="Text Box 25">
              <a:extLst>
                <a:ext uri="{FF2B5EF4-FFF2-40B4-BE49-F238E27FC236}">
                  <a16:creationId xmlns:a16="http://schemas.microsoft.com/office/drawing/2014/main" id="{59929F3C-AEF7-1B88-EC37-79970E8014C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52" y="3056"/>
              <a:ext cx="116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2548" name="Text Box 26">
              <a:extLst>
                <a:ext uri="{FF2B5EF4-FFF2-40B4-BE49-F238E27FC236}">
                  <a16:creationId xmlns:a16="http://schemas.microsoft.com/office/drawing/2014/main" id="{DC8D6800-9FA4-EE0A-BE6F-213541BAD58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71" y="3133"/>
              <a:ext cx="144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000">
                  <a:solidFill>
                    <a:srgbClr val="99FFCC"/>
                  </a:solidFill>
                </a:rPr>
                <a:t>YYYYYYYYYYYYYYYYYYYYYYY</a:t>
              </a:r>
            </a:p>
          </p:txBody>
        </p:sp>
      </p:grpSp>
      <p:sp>
        <p:nvSpPr>
          <p:cNvPr id="22539" name="Text Box 27">
            <a:extLst>
              <a:ext uri="{FF2B5EF4-FFF2-40B4-BE49-F238E27FC236}">
                <a16:creationId xmlns:a16="http://schemas.microsoft.com/office/drawing/2014/main" id="{63406D4F-E915-7A23-6038-2C8633098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66" y="2582862"/>
            <a:ext cx="31194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rgbClr val="FFDA1D"/>
                </a:solidFill>
                <a:latin typeface="+mj-lt"/>
              </a:rPr>
              <a:t>INCOMPATIBILITA’ RECETTORIALE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rgbClr val="FFDA1D"/>
                </a:solidFill>
                <a:latin typeface="+mj-lt"/>
              </a:rPr>
              <a:t>NESSUNA ADESIONE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0B919F01-C703-E06E-0490-3DDA787E449C}"/>
              </a:ext>
            </a:extLst>
          </p:cNvPr>
          <p:cNvGrpSpPr/>
          <p:nvPr/>
        </p:nvGrpSpPr>
        <p:grpSpPr>
          <a:xfrm>
            <a:off x="6862168" y="2974975"/>
            <a:ext cx="2066528" cy="2579687"/>
            <a:chOff x="6862168" y="2974975"/>
            <a:chExt cx="2066528" cy="2579687"/>
          </a:xfrm>
        </p:grpSpPr>
        <p:sp>
          <p:nvSpPr>
            <p:cNvPr id="22529" name="Freeform 36">
              <a:extLst>
                <a:ext uri="{FF2B5EF4-FFF2-40B4-BE49-F238E27FC236}">
                  <a16:creationId xmlns:a16="http://schemas.microsoft.com/office/drawing/2014/main" id="{6B33C18F-92FD-E1AC-2727-B03F26EBE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5200" y="4030662"/>
              <a:ext cx="787400" cy="1524000"/>
            </a:xfrm>
            <a:custGeom>
              <a:avLst/>
              <a:gdLst>
                <a:gd name="T0" fmla="*/ 2147483646 w 496"/>
                <a:gd name="T1" fmla="*/ 2147483646 h 1185"/>
                <a:gd name="T2" fmla="*/ 2147483646 w 496"/>
                <a:gd name="T3" fmla="*/ 2147483646 h 1185"/>
                <a:gd name="T4" fmla="*/ 2147483646 w 496"/>
                <a:gd name="T5" fmla="*/ 2147483646 h 1185"/>
                <a:gd name="T6" fmla="*/ 2147483646 w 496"/>
                <a:gd name="T7" fmla="*/ 2147483646 h 1185"/>
                <a:gd name="T8" fmla="*/ 2147483646 w 496"/>
                <a:gd name="T9" fmla="*/ 2147483646 h 11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6" h="1185">
                  <a:moveTo>
                    <a:pt x="147" y="1115"/>
                  </a:moveTo>
                  <a:cubicBezTo>
                    <a:pt x="196" y="1100"/>
                    <a:pt x="393" y="1185"/>
                    <a:pt x="441" y="1026"/>
                  </a:cubicBezTo>
                  <a:cubicBezTo>
                    <a:pt x="488" y="866"/>
                    <a:pt x="496" y="309"/>
                    <a:pt x="435" y="155"/>
                  </a:cubicBezTo>
                  <a:cubicBezTo>
                    <a:pt x="373" y="0"/>
                    <a:pt x="145" y="35"/>
                    <a:pt x="73" y="100"/>
                  </a:cubicBezTo>
                  <a:cubicBezTo>
                    <a:pt x="0" y="164"/>
                    <a:pt x="17" y="447"/>
                    <a:pt x="3" y="539"/>
                  </a:cubicBezTo>
                </a:path>
              </a:pathLst>
            </a:custGeom>
            <a:noFill/>
            <a:ln w="76200" cmpd="sng">
              <a:solidFill>
                <a:srgbClr val="FFCC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2540" name="Text Box 28">
              <a:extLst>
                <a:ext uri="{FF2B5EF4-FFF2-40B4-BE49-F238E27FC236}">
                  <a16:creationId xmlns:a16="http://schemas.microsoft.com/office/drawing/2014/main" id="{AE47B263-A478-2FCB-C27F-4D8FBC1694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2168" y="2974975"/>
              <a:ext cx="206652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400" dirty="0">
                  <a:solidFill>
                    <a:srgbClr val="FFDA1D"/>
                  </a:solidFill>
                  <a:latin typeface="+mj-lt"/>
                </a:rPr>
                <a:t>ESPRESSIONE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400" dirty="0">
                  <a:solidFill>
                    <a:srgbClr val="FFDA1D"/>
                  </a:solidFill>
                  <a:latin typeface="+mj-lt"/>
                </a:rPr>
                <a:t>DI NUOVI RECETTORI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400" dirty="0">
                  <a:solidFill>
                    <a:srgbClr val="FFDA1D"/>
                  </a:solidFill>
                  <a:latin typeface="+mj-lt"/>
                </a:rPr>
                <a:t>O DI RECETTORI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400" dirty="0">
                  <a:solidFill>
                    <a:srgbClr val="FFDA1D"/>
                  </a:solidFill>
                  <a:latin typeface="+mj-lt"/>
                </a:rPr>
                <a:t>MODIFICATI</a:t>
              </a:r>
            </a:p>
          </p:txBody>
        </p:sp>
      </p:grpSp>
      <p:sp>
        <p:nvSpPr>
          <p:cNvPr id="22541" name="AutoShape 29">
            <a:extLst>
              <a:ext uri="{FF2B5EF4-FFF2-40B4-BE49-F238E27FC236}">
                <a16:creationId xmlns:a16="http://schemas.microsoft.com/office/drawing/2014/main" id="{7B04FA2F-F19E-BEA1-EBC9-E1E94A85200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229350" y="4706937"/>
            <a:ext cx="104775" cy="342900"/>
          </a:xfrm>
          <a:prstGeom prst="triangle">
            <a:avLst>
              <a:gd name="adj" fmla="val 50000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22542" name="AutoShape 31">
            <a:extLst>
              <a:ext uri="{FF2B5EF4-FFF2-40B4-BE49-F238E27FC236}">
                <a16:creationId xmlns:a16="http://schemas.microsoft.com/office/drawing/2014/main" id="{3ECF9772-26EF-3CE6-B4BA-A0C0AE641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573462"/>
            <a:ext cx="1219200" cy="60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22543" name="Rectangle 32">
            <a:extLst>
              <a:ext uri="{FF2B5EF4-FFF2-40B4-BE49-F238E27FC236}">
                <a16:creationId xmlns:a16="http://schemas.microsoft.com/office/drawing/2014/main" id="{2EBB8C24-BE16-9E58-07CB-41F70D85F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430462"/>
            <a:ext cx="3276600" cy="36576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22544" name="Rectangle 33">
            <a:extLst>
              <a:ext uri="{FF2B5EF4-FFF2-40B4-BE49-F238E27FC236}">
                <a16:creationId xmlns:a16="http://schemas.microsoft.com/office/drawing/2014/main" id="{8A51D621-604F-24DF-A9F9-71C1FCC7F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430462"/>
            <a:ext cx="3886200" cy="41910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5DCA0892-E48D-5546-6F95-544776E98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56" y="716629"/>
            <a:ext cx="4953000" cy="52322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i="1" dirty="0">
                <a:solidFill>
                  <a:srgbClr val="FFCC00"/>
                </a:solidFill>
                <a:latin typeface="+mj-lt"/>
              </a:rPr>
              <a:t>E. coli </a:t>
            </a:r>
            <a:r>
              <a:rPr lang="it-IT" altLang="it-IT" sz="2800" dirty="0">
                <a:solidFill>
                  <a:srgbClr val="FFCC00"/>
                </a:solidFill>
                <a:latin typeface="+mj-lt"/>
              </a:rPr>
              <a:t>enteropatogeni </a:t>
            </a:r>
            <a:r>
              <a:rPr lang="it-IT" altLang="it-IT" sz="2800" b="1" dirty="0">
                <a:solidFill>
                  <a:srgbClr val="FFCC00"/>
                </a:solidFill>
                <a:latin typeface="+mj-lt"/>
              </a:rPr>
              <a:t>(EPEC)</a:t>
            </a:r>
            <a:endParaRPr lang="it-IT" altLang="it-IT" sz="2800" dirty="0">
              <a:solidFill>
                <a:srgbClr val="FFCC00"/>
              </a:solidFill>
              <a:latin typeface="+mj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B9434C0-26CF-4E1C-4AC8-3C6DDE4EF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246" y="185523"/>
            <a:ext cx="2214822" cy="2053091"/>
          </a:xfrm>
          <a:prstGeom prst="rect">
            <a:avLst/>
          </a:prstGeom>
          <a:ln w="3175"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0627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0.07708 0.1324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  <p:bldP spid="22536" grpId="0"/>
      <p:bldP spid="22536" grpId="1"/>
      <p:bldP spid="225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>
            <a:extLst>
              <a:ext uri="{FF2B5EF4-FFF2-40B4-BE49-F238E27FC236}">
                <a16:creationId xmlns:a16="http://schemas.microsoft.com/office/drawing/2014/main" id="{10138E3E-03E3-AC17-96E9-53410E7C3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90600"/>
            <a:ext cx="8839200" cy="550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it-IT" sz="2300" dirty="0">
                <a:solidFill>
                  <a:srgbClr val="FFCC00"/>
                </a:solidFill>
                <a:latin typeface="+mj-lt"/>
              </a:rPr>
              <a:t>adesione ai microvilli intestinali mediante fattore EAF (proteina di membrana esterna di 94 </a:t>
            </a:r>
            <a:r>
              <a:rPr lang="it-IT" altLang="it-IT" sz="2300" dirty="0" err="1">
                <a:solidFill>
                  <a:srgbClr val="FFCC00"/>
                </a:solidFill>
                <a:latin typeface="+mj-lt"/>
              </a:rPr>
              <a:t>KDa</a:t>
            </a:r>
            <a:r>
              <a:rPr lang="it-IT" altLang="it-IT" sz="2300" dirty="0">
                <a:solidFill>
                  <a:srgbClr val="FFCC00"/>
                </a:solidFill>
                <a:latin typeface="+mj-lt"/>
              </a:rPr>
              <a:t> codificata da un plasmide)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it-IT" altLang="it-IT" sz="2300" dirty="0">
              <a:solidFill>
                <a:srgbClr val="FFCC00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it-IT" altLang="it-IT" sz="2300" dirty="0">
              <a:solidFill>
                <a:srgbClr val="FFCC00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it-IT" sz="2300" dirty="0">
                <a:solidFill>
                  <a:srgbClr val="FFCC00"/>
                </a:solidFill>
                <a:latin typeface="+mj-lt"/>
              </a:rPr>
              <a:t>aumento del calcio intracellulare e conseguente attivazione di enzimi specifici e </a:t>
            </a:r>
            <a:r>
              <a:rPr lang="it-IT" altLang="it-IT" sz="2300" dirty="0" err="1">
                <a:solidFill>
                  <a:srgbClr val="FFCC00"/>
                </a:solidFill>
                <a:latin typeface="+mj-lt"/>
              </a:rPr>
              <a:t>protein</a:t>
            </a:r>
            <a:r>
              <a:rPr lang="it-IT" altLang="it-IT" sz="2300" dirty="0">
                <a:solidFill>
                  <a:srgbClr val="FFCC00"/>
                </a:solidFill>
                <a:latin typeface="+mj-lt"/>
              </a:rPr>
              <a:t>-chinasi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it-IT" altLang="it-IT" sz="2300" dirty="0">
              <a:solidFill>
                <a:srgbClr val="FFCC00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it-IT" altLang="it-IT" sz="2300" dirty="0">
              <a:solidFill>
                <a:srgbClr val="FFCC00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it-IT" sz="2300" dirty="0" err="1">
                <a:solidFill>
                  <a:srgbClr val="FFCC00"/>
                </a:solidFill>
                <a:latin typeface="+mj-lt"/>
              </a:rPr>
              <a:t>vescicolazione</a:t>
            </a:r>
            <a:r>
              <a:rPr lang="it-IT" altLang="it-IT" sz="2300" dirty="0">
                <a:solidFill>
                  <a:srgbClr val="FFCC00"/>
                </a:solidFill>
                <a:latin typeface="+mj-lt"/>
              </a:rPr>
              <a:t> e frammentazione dei microvilli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it-IT" altLang="it-IT" sz="2300" dirty="0">
              <a:solidFill>
                <a:srgbClr val="FFCC00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it-IT" altLang="it-IT" sz="2300" dirty="0">
              <a:solidFill>
                <a:srgbClr val="FFCC00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it-IT" sz="2300" dirty="0">
                <a:solidFill>
                  <a:srgbClr val="FFCC00"/>
                </a:solidFill>
                <a:latin typeface="+mj-lt"/>
              </a:rPr>
              <a:t>adesione  dei batteri più intima all'epitelio e perpetuazione del danno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it-IT" altLang="it-IT" sz="2300" dirty="0">
              <a:solidFill>
                <a:srgbClr val="FFCC00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it-IT" altLang="it-IT" sz="2300" dirty="0">
              <a:solidFill>
                <a:srgbClr val="FFCC00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it-IT" sz="2300" dirty="0">
                <a:solidFill>
                  <a:srgbClr val="FFCC00"/>
                </a:solidFill>
                <a:latin typeface="+mj-lt"/>
              </a:rPr>
              <a:t>alterazione del citoscheletro ed alterazione della permeabilità di membrana agli ioni: imponente diarrea secretoria. </a:t>
            </a:r>
          </a:p>
        </p:txBody>
      </p:sp>
      <p:sp>
        <p:nvSpPr>
          <p:cNvPr id="23554" name="Text Box 5">
            <a:extLst>
              <a:ext uri="{FF2B5EF4-FFF2-40B4-BE49-F238E27FC236}">
                <a16:creationId xmlns:a16="http://schemas.microsoft.com/office/drawing/2014/main" id="{22BEAFA8-AEBE-CA42-A6AA-69E402F9A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2939" y="147935"/>
            <a:ext cx="4378122" cy="46166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i="1">
                <a:solidFill>
                  <a:srgbClr val="FFCC00"/>
                </a:solidFill>
                <a:latin typeface="+mj-lt"/>
              </a:rPr>
              <a:t>E. coli </a:t>
            </a:r>
            <a:r>
              <a:rPr lang="it-IT" altLang="it-IT" sz="2400">
                <a:solidFill>
                  <a:srgbClr val="FFCC00"/>
                </a:solidFill>
                <a:latin typeface="+mj-lt"/>
              </a:rPr>
              <a:t>enteropatogeni </a:t>
            </a:r>
            <a:r>
              <a:rPr lang="it-IT" altLang="it-IT" sz="2400" b="1">
                <a:solidFill>
                  <a:srgbClr val="FFCC00"/>
                </a:solidFill>
                <a:latin typeface="+mj-lt"/>
              </a:rPr>
              <a:t>(EPEC)</a:t>
            </a:r>
            <a:r>
              <a:rPr lang="it-IT" altLang="it-IT" sz="2400">
                <a:solidFill>
                  <a:srgbClr val="FFCC00"/>
                </a:solidFill>
                <a:latin typeface="+mj-lt"/>
              </a:rPr>
              <a:t>.</a:t>
            </a:r>
          </a:p>
        </p:txBody>
      </p:sp>
      <p:sp>
        <p:nvSpPr>
          <p:cNvPr id="23555" name="Line 10">
            <a:extLst>
              <a:ext uri="{FF2B5EF4-FFF2-40B4-BE49-F238E27FC236}">
                <a16:creationId xmlns:a16="http://schemas.microsoft.com/office/drawing/2014/main" id="{F52C70AE-4F35-7D12-7FBB-206DD36ACF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1752600"/>
            <a:ext cx="0" cy="53340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2200" dirty="0"/>
          </a:p>
        </p:txBody>
      </p:sp>
      <p:sp>
        <p:nvSpPr>
          <p:cNvPr id="23556" name="Line 11">
            <a:extLst>
              <a:ext uri="{FF2B5EF4-FFF2-40B4-BE49-F238E27FC236}">
                <a16:creationId xmlns:a16="http://schemas.microsoft.com/office/drawing/2014/main" id="{3C474BE6-D0FA-A76A-2C58-097E61D4EF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8971" y="5029200"/>
            <a:ext cx="0" cy="53340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57" name="Line 12">
            <a:extLst>
              <a:ext uri="{FF2B5EF4-FFF2-40B4-BE49-F238E27FC236}">
                <a16:creationId xmlns:a16="http://schemas.microsoft.com/office/drawing/2014/main" id="{9D8B31F0-86F2-25C2-2634-7B7A6D1CE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8971" y="3962400"/>
            <a:ext cx="0" cy="53340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58" name="Line 13">
            <a:extLst>
              <a:ext uri="{FF2B5EF4-FFF2-40B4-BE49-F238E27FC236}">
                <a16:creationId xmlns:a16="http://schemas.microsoft.com/office/drawing/2014/main" id="{F797E125-A51E-6FDF-763B-C66C5E3F1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8971" y="2971800"/>
            <a:ext cx="0" cy="53340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13CED45-00AB-0F42-ACA5-1B3435481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Antonella</a:t>
            </a:r>
          </a:p>
        </p:txBody>
      </p:sp>
    </p:spTree>
    <p:extLst>
      <p:ext uri="{BB962C8B-B14F-4D97-AF65-F5344CB8AC3E}">
        <p14:creationId xmlns:p14="http://schemas.microsoft.com/office/powerpoint/2010/main" val="239464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"/>
    </mc:Choice>
    <mc:Fallback xmlns="">
      <p:transition spd="slow" advTm="123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531812"/>
          </a:xfrm>
        </p:spPr>
        <p:txBody>
          <a:bodyPr/>
          <a:lstStyle/>
          <a:p>
            <a:r>
              <a:rPr lang="it-IT" sz="3200" b="1" dirty="0">
                <a:solidFill>
                  <a:srgbClr val="FFDA1D"/>
                </a:solidFill>
                <a:latin typeface="Arial" charset="0"/>
              </a:rPr>
              <a:t>SALMONELLE</a:t>
            </a:r>
          </a:p>
        </p:txBody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066800"/>
            <a:ext cx="8497887" cy="532765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it-IT" sz="2200" dirty="0">
                <a:solidFill>
                  <a:srgbClr val="FFDA1D"/>
                </a:solidFill>
                <a:latin typeface="Arial" charset="0"/>
              </a:rPr>
              <a:t>Bacilli Gram-negativi</a:t>
            </a:r>
          </a:p>
          <a:p>
            <a:pPr>
              <a:lnSpc>
                <a:spcPct val="110000"/>
              </a:lnSpc>
            </a:pPr>
            <a:r>
              <a:rPr lang="it-IT" sz="2200" dirty="0">
                <a:solidFill>
                  <a:srgbClr val="FFDA1D"/>
                </a:solidFill>
                <a:latin typeface="Arial" charset="0"/>
              </a:rPr>
              <a:t>Aerobi-anaerobi facoltativi, </a:t>
            </a:r>
          </a:p>
          <a:p>
            <a:pPr>
              <a:lnSpc>
                <a:spcPct val="110000"/>
              </a:lnSpc>
            </a:pPr>
            <a:r>
              <a:rPr lang="it-IT" sz="2200" dirty="0">
                <a:solidFill>
                  <a:srgbClr val="FFDA1D"/>
                </a:solidFill>
                <a:latin typeface="Arial" charset="0"/>
              </a:rPr>
              <a:t>asporigeni</a:t>
            </a:r>
          </a:p>
          <a:p>
            <a:pPr>
              <a:lnSpc>
                <a:spcPct val="110000"/>
              </a:lnSpc>
            </a:pPr>
            <a:r>
              <a:rPr lang="it-IT" sz="2200" dirty="0">
                <a:solidFill>
                  <a:srgbClr val="FFDA1D"/>
                </a:solidFill>
                <a:latin typeface="Arial" charset="0"/>
              </a:rPr>
              <a:t>capsulati</a:t>
            </a:r>
          </a:p>
          <a:p>
            <a:pPr>
              <a:lnSpc>
                <a:spcPct val="110000"/>
              </a:lnSpc>
            </a:pPr>
            <a:r>
              <a:rPr lang="it-IT" sz="2200" dirty="0">
                <a:solidFill>
                  <a:srgbClr val="FFDA1D"/>
                </a:solidFill>
                <a:latin typeface="Arial" charset="0"/>
              </a:rPr>
              <a:t>Mobili per flagelli </a:t>
            </a:r>
            <a:r>
              <a:rPr lang="it-IT" sz="2200" dirty="0" err="1">
                <a:solidFill>
                  <a:srgbClr val="FFDA1D"/>
                </a:solidFill>
                <a:latin typeface="Arial" charset="0"/>
              </a:rPr>
              <a:t>peritrichi</a:t>
            </a:r>
            <a:endParaRPr lang="it-IT" sz="2200" dirty="0">
              <a:solidFill>
                <a:srgbClr val="FFDA1D"/>
              </a:solidFill>
              <a:latin typeface="Arial" charset="0"/>
            </a:endParaRPr>
          </a:p>
          <a:p>
            <a:pPr>
              <a:lnSpc>
                <a:spcPct val="110000"/>
              </a:lnSpc>
            </a:pPr>
            <a:r>
              <a:rPr lang="it-IT" sz="2200" dirty="0">
                <a:solidFill>
                  <a:srgbClr val="FFDA1D"/>
                </a:solidFill>
                <a:latin typeface="Arial" charset="0"/>
              </a:rPr>
              <a:t>Non fermentanti</a:t>
            </a:r>
          </a:p>
          <a:p>
            <a:pPr>
              <a:lnSpc>
                <a:spcPct val="110000"/>
              </a:lnSpc>
            </a:pPr>
            <a:r>
              <a:rPr lang="it-IT" sz="2200" dirty="0">
                <a:solidFill>
                  <a:srgbClr val="FFDA1D"/>
                </a:solidFill>
                <a:latin typeface="Arial" charset="0"/>
              </a:rPr>
              <a:t>Crescono facilmente nei comuni terreni di coltura</a:t>
            </a:r>
          </a:p>
          <a:p>
            <a:pPr>
              <a:lnSpc>
                <a:spcPct val="110000"/>
              </a:lnSpc>
            </a:pPr>
            <a:r>
              <a:rPr lang="it-IT" sz="2200" dirty="0">
                <a:solidFill>
                  <a:srgbClr val="FFDA1D"/>
                </a:solidFill>
                <a:latin typeface="Arial" charset="0"/>
              </a:rPr>
              <a:t>Inattivate da cottura, ebollizione, pastorizzazione, irradiazione</a:t>
            </a:r>
          </a:p>
          <a:p>
            <a:pPr>
              <a:lnSpc>
                <a:spcPct val="110000"/>
              </a:lnSpc>
            </a:pPr>
            <a:r>
              <a:rPr lang="it-IT" sz="2200" dirty="0">
                <a:solidFill>
                  <a:srgbClr val="FFDA1D"/>
                </a:solidFill>
                <a:latin typeface="Arial" charset="0"/>
              </a:rPr>
              <a:t>Struttura antigenica complessa (&gt; 2000 sierotipi):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it-IT" sz="2200" dirty="0">
                <a:solidFill>
                  <a:srgbClr val="FFDA1D"/>
                </a:solidFill>
                <a:latin typeface="Arial" charset="0"/>
              </a:rPr>
              <a:t>	- </a:t>
            </a:r>
            <a:r>
              <a:rPr lang="it-IT" sz="2200" b="1" dirty="0">
                <a:solidFill>
                  <a:srgbClr val="FFDA1D"/>
                </a:solidFill>
                <a:latin typeface="Arial" charset="0"/>
              </a:rPr>
              <a:t>Ag H</a:t>
            </a:r>
            <a:r>
              <a:rPr lang="it-IT" sz="2200" dirty="0">
                <a:solidFill>
                  <a:srgbClr val="FFDA1D"/>
                </a:solidFill>
                <a:latin typeface="Arial" charset="0"/>
              </a:rPr>
              <a:t>, </a:t>
            </a:r>
            <a:r>
              <a:rPr lang="it-IT" sz="2200" dirty="0" err="1">
                <a:solidFill>
                  <a:srgbClr val="FFDA1D"/>
                </a:solidFill>
                <a:latin typeface="Arial" charset="0"/>
              </a:rPr>
              <a:t>flagellari</a:t>
            </a:r>
            <a:r>
              <a:rPr lang="it-IT" sz="2200" dirty="0">
                <a:solidFill>
                  <a:srgbClr val="FFDA1D"/>
                </a:solidFill>
                <a:latin typeface="Arial" charset="0"/>
              </a:rPr>
              <a:t>, proteici, inattivati dal calore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it-IT" sz="2200" dirty="0">
                <a:solidFill>
                  <a:srgbClr val="FFDA1D"/>
                </a:solidFill>
                <a:latin typeface="Arial" charset="0"/>
              </a:rPr>
              <a:t>	- </a:t>
            </a:r>
            <a:r>
              <a:rPr lang="it-IT" sz="2200" b="1" dirty="0">
                <a:solidFill>
                  <a:srgbClr val="FFDA1D"/>
                </a:solidFill>
                <a:latin typeface="Arial" charset="0"/>
              </a:rPr>
              <a:t>Ag O</a:t>
            </a:r>
            <a:r>
              <a:rPr lang="it-IT" sz="2200" dirty="0">
                <a:solidFill>
                  <a:srgbClr val="FFDA1D"/>
                </a:solidFill>
                <a:latin typeface="Arial" charset="0"/>
              </a:rPr>
              <a:t>, somatici, </a:t>
            </a:r>
            <a:r>
              <a:rPr lang="it-IT" sz="2200" dirty="0" err="1">
                <a:solidFill>
                  <a:srgbClr val="FFDA1D"/>
                </a:solidFill>
                <a:latin typeface="Arial" charset="0"/>
              </a:rPr>
              <a:t>lipopolisaccaridici</a:t>
            </a:r>
            <a:r>
              <a:rPr lang="it-IT" sz="2200" dirty="0">
                <a:solidFill>
                  <a:srgbClr val="FFDA1D"/>
                </a:solidFill>
                <a:latin typeface="Arial" charset="0"/>
              </a:rPr>
              <a:t>, nella parete, termostabili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it-IT" sz="2200" dirty="0">
                <a:solidFill>
                  <a:srgbClr val="FFDA1D"/>
                </a:solidFill>
                <a:latin typeface="Arial" charset="0"/>
              </a:rPr>
              <a:t>	- </a:t>
            </a:r>
            <a:r>
              <a:rPr lang="it-IT" sz="2200" b="1" dirty="0">
                <a:solidFill>
                  <a:srgbClr val="FFDA1D"/>
                </a:solidFill>
                <a:latin typeface="Arial" charset="0"/>
              </a:rPr>
              <a:t>Ag K </a:t>
            </a:r>
            <a:r>
              <a:rPr lang="it-IT" sz="2200" dirty="0">
                <a:solidFill>
                  <a:srgbClr val="FFDA1D"/>
                </a:solidFill>
                <a:latin typeface="Arial" charset="0"/>
              </a:rPr>
              <a:t>(Vi), nella capsula, glicoproteici, principale Ag Vi</a:t>
            </a:r>
          </a:p>
        </p:txBody>
      </p:sp>
      <p:pic>
        <p:nvPicPr>
          <p:cNvPr id="4" name="Immagine 1">
            <a:extLst>
              <a:ext uri="{FF2B5EF4-FFF2-40B4-BE49-F238E27FC236}">
                <a16:creationId xmlns:a16="http://schemas.microsoft.com/office/drawing/2014/main" id="{BE618F39-AC07-4947-9E4D-F5F583CCC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2" y="1066800"/>
            <a:ext cx="4360863" cy="2451125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15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49"/>
    </mc:Choice>
    <mc:Fallback xmlns="">
      <p:transition spd="slow" advTm="38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9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5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9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5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9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09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5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09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5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9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09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5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9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5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9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109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5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9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55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9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>
          <a:xfrm>
            <a:off x="713746" y="838200"/>
            <a:ext cx="4100512" cy="450850"/>
          </a:xfrm>
        </p:spPr>
        <p:txBody>
          <a:bodyPr/>
          <a:lstStyle/>
          <a:p>
            <a:pPr eaLnBrk="1" hangingPunct="1">
              <a:defRPr/>
            </a:pPr>
            <a:r>
              <a:rPr lang="it-IT" sz="3200" b="1" i="1" dirty="0" err="1">
                <a:solidFill>
                  <a:srgbClr val="FFDA1D"/>
                </a:solidFill>
                <a:latin typeface="+mn-lt"/>
                <a:cs typeface="Times New Roman" charset="0"/>
              </a:rPr>
              <a:t>Enterobacteriaceae</a:t>
            </a:r>
            <a:endParaRPr lang="it-IT" sz="3200" b="1" i="1" dirty="0">
              <a:solidFill>
                <a:srgbClr val="FFDA1D"/>
              </a:solidFill>
              <a:latin typeface="+mn-lt"/>
              <a:cs typeface="Times New Roman" charset="0"/>
            </a:endParaRPr>
          </a:p>
        </p:txBody>
      </p:sp>
      <p:sp>
        <p:nvSpPr>
          <p:cNvPr id="8909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1716087"/>
            <a:ext cx="8208962" cy="4684713"/>
          </a:xfrm>
          <a:noFill/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it-IT" sz="2400" dirty="0">
                <a:solidFill>
                  <a:srgbClr val="FFDA1D"/>
                </a:solidFill>
                <a:latin typeface="Arial" charset="0"/>
              </a:rPr>
              <a:t> Bacilli Gram-negativi, asporigeni;</a:t>
            </a:r>
          </a:p>
          <a:p>
            <a:pPr eaLnBrk="1" hangingPunct="1">
              <a:lnSpc>
                <a:spcPct val="140000"/>
              </a:lnSpc>
            </a:pPr>
            <a:r>
              <a:rPr lang="it-IT" sz="2400" dirty="0">
                <a:solidFill>
                  <a:srgbClr val="FFDA1D"/>
                </a:solidFill>
                <a:latin typeface="Arial" charset="0"/>
              </a:rPr>
              <a:t> Immobili o mobili con flagelli </a:t>
            </a:r>
            <a:r>
              <a:rPr lang="it-IT" sz="2400" dirty="0" err="1">
                <a:solidFill>
                  <a:srgbClr val="FFDA1D"/>
                </a:solidFill>
                <a:latin typeface="Arial" charset="0"/>
              </a:rPr>
              <a:t>peritrichi</a:t>
            </a:r>
            <a:r>
              <a:rPr lang="it-IT" sz="2400" dirty="0">
                <a:solidFill>
                  <a:srgbClr val="FFDA1D"/>
                </a:solidFill>
                <a:latin typeface="Arial" charset="0"/>
              </a:rPr>
              <a:t>;</a:t>
            </a:r>
          </a:p>
          <a:p>
            <a:pPr eaLnBrk="1" hangingPunct="1">
              <a:lnSpc>
                <a:spcPct val="140000"/>
              </a:lnSpc>
            </a:pPr>
            <a:r>
              <a:rPr lang="it-IT" sz="2400" dirty="0">
                <a:solidFill>
                  <a:srgbClr val="FFDA1D"/>
                </a:solidFill>
                <a:latin typeface="Arial" charset="0"/>
              </a:rPr>
              <a:t> Provvisti di pili;</a:t>
            </a:r>
          </a:p>
          <a:p>
            <a:pPr eaLnBrk="1" hangingPunct="1">
              <a:lnSpc>
                <a:spcPct val="140000"/>
              </a:lnSpc>
            </a:pPr>
            <a:r>
              <a:rPr lang="it-IT" sz="2400" dirty="0">
                <a:solidFill>
                  <a:srgbClr val="FFDA1D"/>
                </a:solidFill>
                <a:latin typeface="Arial" charset="0"/>
              </a:rPr>
              <a:t> Aerobi-anaerobi facoltativi;</a:t>
            </a:r>
          </a:p>
          <a:p>
            <a:pPr algn="just" eaLnBrk="1" hangingPunct="1">
              <a:lnSpc>
                <a:spcPct val="140000"/>
              </a:lnSpc>
            </a:pPr>
            <a:r>
              <a:rPr lang="it-IT" sz="2400" dirty="0">
                <a:solidFill>
                  <a:srgbClr val="FFDA1D"/>
                </a:solidFill>
                <a:latin typeface="Arial" charset="0"/>
              </a:rPr>
              <a:t>Crescono su terreni selettivi (</a:t>
            </a:r>
            <a:r>
              <a:rPr lang="it-IT" sz="2400" dirty="0" err="1">
                <a:solidFill>
                  <a:srgbClr val="FFDA1D"/>
                </a:solidFill>
                <a:latin typeface="Arial" charset="0"/>
              </a:rPr>
              <a:t>MacConkey</a:t>
            </a:r>
            <a:r>
              <a:rPr lang="it-IT" sz="2400" dirty="0">
                <a:solidFill>
                  <a:srgbClr val="FFDA1D"/>
                </a:solidFill>
                <a:latin typeface="Arial" charset="0"/>
              </a:rPr>
              <a:t> agar) e non selettivi (Agar sangue);</a:t>
            </a:r>
          </a:p>
          <a:p>
            <a:pPr algn="just" eaLnBrk="1" hangingPunct="1">
              <a:lnSpc>
                <a:spcPct val="140000"/>
              </a:lnSpc>
            </a:pPr>
            <a:r>
              <a:rPr lang="it-IT" sz="2400" dirty="0">
                <a:solidFill>
                  <a:srgbClr val="FFDA1D"/>
                </a:solidFill>
                <a:latin typeface="Arial" charset="0"/>
              </a:rPr>
              <a:t>Sono in grado, in anaerobiosi o in ridotta tensione di O</a:t>
            </a:r>
            <a:r>
              <a:rPr lang="it-IT" sz="2400" baseline="-25000" dirty="0">
                <a:solidFill>
                  <a:srgbClr val="FFDA1D"/>
                </a:solidFill>
                <a:latin typeface="Arial" charset="0"/>
              </a:rPr>
              <a:t>2</a:t>
            </a:r>
            <a:r>
              <a:rPr lang="it-IT" sz="2400" dirty="0">
                <a:solidFill>
                  <a:srgbClr val="FFDA1D"/>
                </a:solidFill>
                <a:latin typeface="Arial" charset="0"/>
              </a:rPr>
              <a:t>, di fermentare il glucosio con produzione di acidi e gas.</a:t>
            </a:r>
            <a:endParaRPr lang="it-IT" sz="2400" baseline="-25000" dirty="0">
              <a:solidFill>
                <a:srgbClr val="FFDA1D"/>
              </a:solidFill>
              <a:latin typeface="Arial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0002726-9386-4149-981F-1E9844F22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753897" y="840584"/>
            <a:ext cx="3671717" cy="241951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1465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94"/>
    </mc:Choice>
    <mc:Fallback xmlns="">
      <p:transition spd="slow" advTm="1999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ext Box 6"/>
          <p:cNvSpPr txBox="1">
            <a:spLocks noChangeArrowheads="1"/>
          </p:cNvSpPr>
          <p:nvPr/>
        </p:nvSpPr>
        <p:spPr bwMode="auto">
          <a:xfrm>
            <a:off x="3319546" y="128013"/>
            <a:ext cx="23487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200" b="1" dirty="0">
                <a:solidFill>
                  <a:srgbClr val="FFDA1D"/>
                </a:solidFill>
                <a:latin typeface="+mn-lt"/>
              </a:rPr>
              <a:t>Salmonelle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D7EC87E6-9D9C-9B45-AE2E-5E42F211FA11}"/>
              </a:ext>
            </a:extLst>
          </p:cNvPr>
          <p:cNvGrpSpPr/>
          <p:nvPr/>
        </p:nvGrpSpPr>
        <p:grpSpPr>
          <a:xfrm>
            <a:off x="328246" y="2683570"/>
            <a:ext cx="8491904" cy="3945830"/>
            <a:chOff x="328246" y="2683570"/>
            <a:chExt cx="8491904" cy="3945830"/>
          </a:xfrm>
        </p:grpSpPr>
        <p:sp>
          <p:nvSpPr>
            <p:cNvPr id="7" name="Rectangle 2"/>
            <p:cNvSpPr txBox="1">
              <a:spLocks noChangeArrowheads="1"/>
            </p:cNvSpPr>
            <p:nvPr/>
          </p:nvSpPr>
          <p:spPr>
            <a:xfrm>
              <a:off x="328246" y="2683570"/>
              <a:ext cx="3635375" cy="669230"/>
            </a:xfrm>
            <a:prstGeom prst="rect">
              <a:avLst/>
            </a:prstGeom>
          </p:spPr>
          <p:txBody>
            <a:bodyPr/>
            <a:lstStyle/>
            <a:p>
              <a:pPr eaLnBrk="0" hangingPunct="0">
                <a:defRPr/>
              </a:pPr>
              <a:r>
                <a:rPr lang="it-IT" sz="2800" b="1" kern="0" dirty="0">
                  <a:solidFill>
                    <a:srgbClr val="FFDA1D"/>
                  </a:solidFill>
                  <a:latin typeface="+mn-lt"/>
                  <a:ea typeface="+mj-ea"/>
                  <a:cs typeface="+mj-cs"/>
                </a:rPr>
                <a:t>Caratteristiche</a:t>
              </a:r>
            </a:p>
          </p:txBody>
        </p:sp>
        <p:sp>
          <p:nvSpPr>
            <p:cNvPr id="194563" name="Rettangolo 7"/>
            <p:cNvSpPr>
              <a:spLocks noChangeArrowheads="1"/>
            </p:cNvSpPr>
            <p:nvPr/>
          </p:nvSpPr>
          <p:spPr bwMode="auto">
            <a:xfrm>
              <a:off x="395288" y="3459301"/>
              <a:ext cx="8424862" cy="317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533400" indent="-533400" algn="just">
                <a:buFont typeface="Arial"/>
                <a:buChar char="•"/>
                <a:defRPr/>
              </a:pPr>
              <a:r>
                <a:rPr lang="it-IT" sz="2400" dirty="0">
                  <a:solidFill>
                    <a:srgbClr val="FFDA1D"/>
                  </a:solidFill>
                  <a:latin typeface="+mn-lt"/>
                </a:rPr>
                <a:t>Penetrano per via orale, in genere per contaminazione dei cibi e bevande</a:t>
              </a:r>
            </a:p>
            <a:p>
              <a:pPr algn="just">
                <a:defRPr/>
              </a:pPr>
              <a:endParaRPr lang="it-IT" sz="2400" dirty="0">
                <a:solidFill>
                  <a:srgbClr val="FFDA1D"/>
                </a:solidFill>
                <a:latin typeface="+mn-lt"/>
              </a:endParaRPr>
            </a:p>
            <a:p>
              <a:pPr marL="533400" indent="-533400" algn="just">
                <a:buFont typeface="Arial"/>
                <a:buChar char="•"/>
                <a:defRPr/>
              </a:pPr>
              <a:r>
                <a:rPr lang="it-IT" sz="2400" dirty="0">
                  <a:solidFill>
                    <a:srgbClr val="FFDA1D"/>
                  </a:solidFill>
                  <a:latin typeface="+mn-lt"/>
                </a:rPr>
                <a:t>Carica infettante : 10</a:t>
              </a:r>
              <a:r>
                <a:rPr lang="it-IT" sz="2400" baseline="30000" dirty="0">
                  <a:solidFill>
                    <a:srgbClr val="FFDA1D"/>
                  </a:solidFill>
                  <a:latin typeface="+mn-lt"/>
                </a:rPr>
                <a:t>5</a:t>
              </a:r>
              <a:r>
                <a:rPr lang="it-IT" sz="2400" dirty="0">
                  <a:solidFill>
                    <a:srgbClr val="FFDA1D"/>
                  </a:solidFill>
                  <a:latin typeface="+mn-lt"/>
                </a:rPr>
                <a:t>-10</a:t>
              </a:r>
              <a:r>
                <a:rPr lang="it-IT" sz="2400" baseline="30000" dirty="0">
                  <a:solidFill>
                    <a:srgbClr val="FFDA1D"/>
                  </a:solidFill>
                  <a:latin typeface="+mn-lt"/>
                </a:rPr>
                <a:t>8</a:t>
              </a:r>
              <a:r>
                <a:rPr lang="it-IT" sz="2400" dirty="0">
                  <a:solidFill>
                    <a:srgbClr val="FFDA1D"/>
                  </a:solidFill>
                  <a:latin typeface="+mn-lt"/>
                </a:rPr>
                <a:t>, </a:t>
              </a:r>
              <a:r>
                <a:rPr lang="it-IT" sz="2400" baseline="30000" dirty="0">
                  <a:solidFill>
                    <a:srgbClr val="FFDA1D"/>
                  </a:solidFill>
                  <a:latin typeface="+mn-lt"/>
                </a:rPr>
                <a:t> </a:t>
              </a:r>
              <a:r>
                <a:rPr lang="it-IT" sz="2400" dirty="0">
                  <a:solidFill>
                    <a:srgbClr val="FFDA1D"/>
                  </a:solidFill>
                  <a:latin typeface="+mn-lt"/>
                </a:rPr>
                <a:t>per S. </a:t>
              </a:r>
              <a:r>
                <a:rPr lang="it-IT" sz="2400" dirty="0" err="1">
                  <a:solidFill>
                    <a:srgbClr val="FFDA1D"/>
                  </a:solidFill>
                  <a:latin typeface="+mn-lt"/>
                </a:rPr>
                <a:t>typhi</a:t>
              </a:r>
              <a:r>
                <a:rPr lang="it-IT" sz="2400" dirty="0">
                  <a:solidFill>
                    <a:srgbClr val="FFDA1D"/>
                  </a:solidFill>
                  <a:latin typeface="+mn-lt"/>
                </a:rPr>
                <a:t> 10</a:t>
              </a:r>
              <a:r>
                <a:rPr lang="it-IT" sz="2400" baseline="30000" dirty="0">
                  <a:solidFill>
                    <a:srgbClr val="FFDA1D"/>
                  </a:solidFill>
                  <a:latin typeface="+mn-lt"/>
                </a:rPr>
                <a:t>3</a:t>
              </a:r>
            </a:p>
            <a:p>
              <a:pPr marL="533400" indent="-533400" algn="just">
                <a:buFont typeface="Arial"/>
                <a:buChar char="•"/>
                <a:defRPr/>
              </a:pPr>
              <a:endParaRPr lang="it-IT" sz="2400" baseline="30000" dirty="0">
                <a:solidFill>
                  <a:srgbClr val="FFDA1D"/>
                </a:solidFill>
                <a:latin typeface="+mn-lt"/>
              </a:endParaRPr>
            </a:p>
            <a:p>
              <a:pPr algn="just">
                <a:defRPr/>
              </a:pPr>
              <a:endParaRPr lang="it-IT" sz="2400" baseline="30000" dirty="0">
                <a:solidFill>
                  <a:srgbClr val="FFDA1D"/>
                </a:solidFill>
                <a:latin typeface="+mn-lt"/>
              </a:endParaRPr>
            </a:p>
            <a:p>
              <a:pPr marL="533400" indent="-533400" algn="just">
                <a:buFont typeface="Arial"/>
                <a:buChar char="•"/>
                <a:defRPr/>
              </a:pPr>
              <a:r>
                <a:rPr lang="it-IT" sz="2400" dirty="0">
                  <a:solidFill>
                    <a:srgbClr val="FFDA1D"/>
                  </a:solidFill>
                  <a:latin typeface="+mn-lt"/>
                </a:rPr>
                <a:t>l'</a:t>
              </a:r>
              <a:r>
                <a:rPr lang="it-IT" altLang="ja-JP" sz="2400" dirty="0">
                  <a:solidFill>
                    <a:srgbClr val="FFDA1D"/>
                  </a:solidFill>
                  <a:latin typeface="+mn-lt"/>
                </a:rPr>
                <a:t>acidità gastrica, la normale flora microbica intestinale, l’immunità locale intestinale sono le difese dell’ospite</a:t>
              </a:r>
            </a:p>
            <a:p>
              <a:pPr marL="533400" indent="-533400">
                <a:buFont typeface="Arial"/>
                <a:buChar char="•"/>
                <a:defRPr/>
              </a:pPr>
              <a:endParaRPr lang="it-IT" sz="2400" b="1" dirty="0">
                <a:solidFill>
                  <a:srgbClr val="FFDA1D"/>
                </a:solidFill>
                <a:latin typeface="+mn-lt"/>
              </a:endParaRPr>
            </a:p>
          </p:txBody>
        </p:sp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7BC2A740-8935-7B40-AC84-ACDE92481BFF}"/>
                </a:ext>
              </a:extLst>
            </p:cNvPr>
            <p:cNvSpPr/>
            <p:nvPr/>
          </p:nvSpPr>
          <p:spPr>
            <a:xfrm>
              <a:off x="4648200" y="4282182"/>
              <a:ext cx="2209800" cy="990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37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8403291-FDAD-064E-8CDF-82F27224103B}"/>
              </a:ext>
            </a:extLst>
          </p:cNvPr>
          <p:cNvSpPr txBox="1"/>
          <p:nvPr/>
        </p:nvSpPr>
        <p:spPr>
          <a:xfrm>
            <a:off x="5334000" y="945973"/>
            <a:ext cx="3108543" cy="1631216"/>
          </a:xfrm>
          <a:prstGeom prst="rect">
            <a:avLst/>
          </a:prstGeom>
          <a:effectLst>
            <a:glow rad="635000">
              <a:schemeClr val="bg2">
                <a:lumMod val="60000"/>
                <a:lumOff val="40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000" i="1" dirty="0">
                <a:solidFill>
                  <a:srgbClr val="FFDA1D"/>
                </a:solidFill>
              </a:rPr>
              <a:t> Salmonella </a:t>
            </a:r>
            <a:r>
              <a:rPr lang="it-IT" sz="2000" i="1" dirty="0" err="1">
                <a:solidFill>
                  <a:srgbClr val="FFDA1D"/>
                </a:solidFill>
              </a:rPr>
              <a:t>typhi</a:t>
            </a:r>
            <a:endParaRPr lang="it-IT" sz="2000" i="1" dirty="0">
              <a:solidFill>
                <a:srgbClr val="FFDA1D"/>
              </a:solidFill>
            </a:endParaRPr>
          </a:p>
          <a:p>
            <a:r>
              <a:rPr lang="it-IT" sz="2000" i="1" dirty="0">
                <a:solidFill>
                  <a:srgbClr val="FFDA1D"/>
                </a:solidFill>
              </a:rPr>
              <a:t> Salmonella </a:t>
            </a:r>
            <a:r>
              <a:rPr lang="it-IT" sz="2000" i="1" dirty="0" err="1">
                <a:solidFill>
                  <a:srgbClr val="FFDA1D"/>
                </a:solidFill>
              </a:rPr>
              <a:t>paratyphi</a:t>
            </a:r>
            <a:endParaRPr lang="it-IT" sz="2000" i="1" dirty="0">
              <a:solidFill>
                <a:srgbClr val="FFDA1D"/>
              </a:solidFill>
            </a:endParaRPr>
          </a:p>
          <a:p>
            <a:endParaRPr lang="it-IT" sz="2000" i="1" dirty="0">
              <a:solidFill>
                <a:srgbClr val="FFDA1D"/>
              </a:solidFill>
            </a:endParaRPr>
          </a:p>
          <a:p>
            <a:r>
              <a:rPr lang="it-IT" sz="2000" i="1" dirty="0">
                <a:solidFill>
                  <a:srgbClr val="FFDA1D"/>
                </a:solidFill>
              </a:rPr>
              <a:t> Salmonella </a:t>
            </a:r>
            <a:r>
              <a:rPr lang="it-IT" sz="2000" i="1" dirty="0" err="1">
                <a:solidFill>
                  <a:srgbClr val="FFDA1D"/>
                </a:solidFill>
              </a:rPr>
              <a:t>typhimurium</a:t>
            </a:r>
            <a:endParaRPr lang="it-IT" sz="2000" i="1" dirty="0">
              <a:solidFill>
                <a:srgbClr val="FFDA1D"/>
              </a:solidFill>
            </a:endParaRPr>
          </a:p>
          <a:p>
            <a:r>
              <a:rPr lang="it-IT" sz="2000" i="1" dirty="0">
                <a:solidFill>
                  <a:srgbClr val="FFDA1D"/>
                </a:solidFill>
              </a:rPr>
              <a:t> Salmonella </a:t>
            </a:r>
            <a:r>
              <a:rPr lang="it-IT" sz="2000" i="1" dirty="0" err="1">
                <a:solidFill>
                  <a:srgbClr val="FFDA1D"/>
                </a:solidFill>
              </a:rPr>
              <a:t>choleraesuis</a:t>
            </a:r>
            <a:r>
              <a:rPr lang="it-IT" sz="2000" i="1" dirty="0">
                <a:solidFill>
                  <a:srgbClr val="FFDA1D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619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52"/>
    </mc:Choice>
    <mc:Fallback xmlns="">
      <p:transition spd="slow" advTm="38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7544" y="620688"/>
            <a:ext cx="2168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kern="0" dirty="0">
                <a:solidFill>
                  <a:srgbClr val="FFDA1D"/>
                </a:solidFill>
              </a:rPr>
              <a:t>Trasmissione</a:t>
            </a:r>
            <a:endParaRPr lang="it-IT" sz="2400" dirty="0">
              <a:solidFill>
                <a:srgbClr val="FFDA1D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987824" y="260648"/>
            <a:ext cx="504036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600"/>
              </a:spcBef>
              <a:buFontTx/>
              <a:buChar char="•"/>
              <a:defRPr/>
            </a:pPr>
            <a:r>
              <a:rPr lang="it-IT" b="1" dirty="0">
                <a:solidFill>
                  <a:srgbClr val="FFDA1D"/>
                </a:solidFill>
                <a:latin typeface="+mn-lt"/>
              </a:rPr>
              <a:t>Ingestione di cibi contaminati </a:t>
            </a:r>
          </a:p>
          <a:p>
            <a:pPr>
              <a:spcBef>
                <a:spcPts val="600"/>
              </a:spcBef>
              <a:defRPr/>
            </a:pPr>
            <a:r>
              <a:rPr lang="it-IT" dirty="0">
                <a:solidFill>
                  <a:srgbClr val="FFDA1D"/>
                </a:solidFill>
                <a:latin typeface="+mn-lt"/>
              </a:rPr>
              <a:t>	</a:t>
            </a:r>
            <a:r>
              <a:rPr lang="it-IT" sz="2000" dirty="0">
                <a:solidFill>
                  <a:srgbClr val="FFDA1D"/>
                </a:solidFill>
                <a:latin typeface="+mn-lt"/>
              </a:rPr>
              <a:t>(</a:t>
            </a:r>
            <a:r>
              <a:rPr lang="it-IT" sz="2000" dirty="0" err="1">
                <a:solidFill>
                  <a:srgbClr val="FFDA1D"/>
                </a:solidFill>
                <a:latin typeface="+mn-lt"/>
              </a:rPr>
              <a:t>pollame,uova</a:t>
            </a:r>
            <a:r>
              <a:rPr lang="it-IT" sz="2000" dirty="0">
                <a:solidFill>
                  <a:srgbClr val="FFDA1D"/>
                </a:solidFill>
                <a:latin typeface="+mn-lt"/>
              </a:rPr>
              <a:t>, prodotti caseari) </a:t>
            </a:r>
          </a:p>
          <a:p>
            <a:pPr>
              <a:spcBef>
                <a:spcPts val="600"/>
              </a:spcBef>
              <a:buFont typeface="Arial"/>
              <a:buChar char="•"/>
              <a:defRPr/>
            </a:pPr>
            <a:r>
              <a:rPr lang="it-IT" b="1" dirty="0">
                <a:solidFill>
                  <a:srgbClr val="FFDA1D"/>
                </a:solidFill>
                <a:latin typeface="+mn-lt"/>
              </a:rPr>
              <a:t>diretta oro-fecale nei bambini</a:t>
            </a:r>
            <a:endParaRPr lang="it-IT" dirty="0">
              <a:solidFill>
                <a:srgbClr val="FFDA1D"/>
              </a:solidFill>
              <a:latin typeface="+mn-lt"/>
            </a:endParaRPr>
          </a:p>
          <a:p>
            <a:pPr marL="0" indent="0">
              <a:spcBef>
                <a:spcPct val="20000"/>
              </a:spcBef>
              <a:defRPr/>
            </a:pPr>
            <a:endParaRPr lang="it-IT" dirty="0">
              <a:solidFill>
                <a:srgbClr val="FFDA1D"/>
              </a:solidFill>
              <a:latin typeface="+mn-lt"/>
            </a:endParaRPr>
          </a:p>
        </p:txBody>
      </p:sp>
      <p:sp>
        <p:nvSpPr>
          <p:cNvPr id="4" name="Parentesi graffa aperta 3"/>
          <p:cNvSpPr/>
          <p:nvPr/>
        </p:nvSpPr>
        <p:spPr>
          <a:xfrm>
            <a:off x="2699792" y="332656"/>
            <a:ext cx="360040" cy="1152128"/>
          </a:xfrm>
          <a:prstGeom prst="leftBrace">
            <a:avLst/>
          </a:prstGeom>
          <a:ln w="28575" cmpd="sng">
            <a:solidFill>
              <a:srgbClr val="FFDA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DA1D"/>
              </a:solidFill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FFA397BE-D5F0-D04F-AD0B-9B10B4E1FB65}"/>
              </a:ext>
            </a:extLst>
          </p:cNvPr>
          <p:cNvGrpSpPr/>
          <p:nvPr/>
        </p:nvGrpSpPr>
        <p:grpSpPr>
          <a:xfrm>
            <a:off x="467544" y="2996952"/>
            <a:ext cx="6696744" cy="2718048"/>
            <a:chOff x="467544" y="2996952"/>
            <a:chExt cx="6696744" cy="2718048"/>
          </a:xfrm>
        </p:grpSpPr>
        <p:sp>
          <p:nvSpPr>
            <p:cNvPr id="5" name="Rettangolo 4"/>
            <p:cNvSpPr/>
            <p:nvPr/>
          </p:nvSpPr>
          <p:spPr>
            <a:xfrm>
              <a:off x="469714" y="2996952"/>
              <a:ext cx="33822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b="1" kern="0" dirty="0">
                  <a:solidFill>
                    <a:srgbClr val="FFDA1D"/>
                  </a:solidFill>
                </a:rPr>
                <a:t>Diffusione Ubiquitaria</a:t>
              </a:r>
              <a:endParaRPr lang="it-IT" sz="2400" dirty="0">
                <a:solidFill>
                  <a:srgbClr val="FFDA1D"/>
                </a:solidFill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467544" y="4247223"/>
              <a:ext cx="14160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b="1" kern="0" dirty="0">
                  <a:solidFill>
                    <a:srgbClr val="FFDA1D"/>
                  </a:solidFill>
                </a:rPr>
                <a:t>Serbatoi</a:t>
              </a:r>
            </a:p>
          </p:txBody>
        </p:sp>
        <p:sp>
          <p:nvSpPr>
            <p:cNvPr id="7" name="Rettangolo 6"/>
            <p:cNvSpPr/>
            <p:nvPr/>
          </p:nvSpPr>
          <p:spPr>
            <a:xfrm>
              <a:off x="2411760" y="3776008"/>
              <a:ext cx="475252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>
                <a:buFont typeface="Arial"/>
                <a:buChar char="•"/>
              </a:pPr>
              <a:r>
                <a:rPr lang="it-IT" sz="2400" b="1" kern="0" dirty="0">
                  <a:solidFill>
                    <a:srgbClr val="FFDA1D"/>
                  </a:solidFill>
                </a:rPr>
                <a:t>Animali </a:t>
              </a:r>
            </a:p>
            <a:p>
              <a:pPr lvl="0"/>
              <a:r>
                <a:rPr lang="it-IT" sz="2000" kern="0" dirty="0">
                  <a:solidFill>
                    <a:srgbClr val="FFDA1D"/>
                  </a:solidFill>
                </a:rPr>
                <a:t>  </a:t>
              </a:r>
              <a:r>
                <a:rPr lang="it-IT" sz="2000" i="1" kern="0" dirty="0">
                  <a:solidFill>
                    <a:srgbClr val="FFDA1D"/>
                  </a:solidFill>
                </a:rPr>
                <a:t>    </a:t>
              </a:r>
              <a:r>
                <a:rPr lang="it-IT" i="1" kern="0" dirty="0">
                  <a:solidFill>
                    <a:srgbClr val="FFDA1D"/>
                  </a:solidFill>
                </a:rPr>
                <a:t>S. </a:t>
              </a:r>
              <a:r>
                <a:rPr lang="it-IT" i="1" kern="0" dirty="0" err="1">
                  <a:solidFill>
                    <a:srgbClr val="FFDA1D"/>
                  </a:solidFill>
                </a:rPr>
                <a:t>typhimurium</a:t>
              </a:r>
              <a:r>
                <a:rPr lang="it-IT" i="1" kern="0" dirty="0">
                  <a:solidFill>
                    <a:srgbClr val="FFDA1D"/>
                  </a:solidFill>
                </a:rPr>
                <a:t>,  S. </a:t>
              </a:r>
              <a:r>
                <a:rPr lang="it-IT" i="1" kern="0" dirty="0" err="1">
                  <a:solidFill>
                    <a:srgbClr val="FFDA1D"/>
                  </a:solidFill>
                </a:rPr>
                <a:t>choleraesuis</a:t>
              </a:r>
              <a:r>
                <a:rPr lang="it-IT" i="1" kern="0" dirty="0">
                  <a:solidFill>
                    <a:srgbClr val="FFDA1D"/>
                  </a:solidFill>
                </a:rPr>
                <a:t> </a:t>
              </a:r>
              <a:r>
                <a:rPr lang="it-IT" kern="0" dirty="0" err="1">
                  <a:solidFill>
                    <a:srgbClr val="FFDA1D"/>
                  </a:solidFill>
                </a:rPr>
                <a:t>etc</a:t>
              </a:r>
              <a:endParaRPr lang="it-IT" kern="0" dirty="0">
                <a:solidFill>
                  <a:srgbClr val="FFDA1D"/>
                </a:solidFill>
              </a:endParaRPr>
            </a:p>
            <a:p>
              <a:pPr lvl="0"/>
              <a:endParaRPr lang="it-IT" sz="1200" kern="0" dirty="0">
                <a:solidFill>
                  <a:srgbClr val="FFDA1D"/>
                </a:solidFill>
              </a:endParaRPr>
            </a:p>
            <a:p>
              <a:pPr marL="342900" indent="-342900">
                <a:buFont typeface="Arial"/>
                <a:buChar char="•"/>
              </a:pPr>
              <a:r>
                <a:rPr lang="it-IT" sz="2400" b="1" kern="0" dirty="0">
                  <a:solidFill>
                    <a:srgbClr val="FFDA1D"/>
                  </a:solidFill>
                </a:rPr>
                <a:t>Uomo </a:t>
              </a:r>
            </a:p>
            <a:p>
              <a:r>
                <a:rPr lang="it-IT" sz="2000" b="1" kern="0" dirty="0">
                  <a:solidFill>
                    <a:srgbClr val="FFDA1D"/>
                  </a:solidFill>
                </a:rPr>
                <a:t>   </a:t>
              </a:r>
              <a:r>
                <a:rPr lang="it-IT" sz="2000" b="1" i="1" kern="0" dirty="0">
                  <a:solidFill>
                    <a:srgbClr val="FFDA1D"/>
                  </a:solidFill>
                </a:rPr>
                <a:t>   </a:t>
              </a:r>
              <a:r>
                <a:rPr lang="it-IT" i="1" kern="0" dirty="0">
                  <a:solidFill>
                    <a:srgbClr val="FFDA1D"/>
                  </a:solidFill>
                </a:rPr>
                <a:t>S. </a:t>
              </a:r>
              <a:r>
                <a:rPr lang="it-IT" i="1" kern="0" dirty="0" err="1">
                  <a:solidFill>
                    <a:srgbClr val="FFDA1D"/>
                  </a:solidFill>
                </a:rPr>
                <a:t>typhi</a:t>
              </a:r>
              <a:r>
                <a:rPr lang="it-IT" i="1" kern="0" dirty="0">
                  <a:solidFill>
                    <a:srgbClr val="FFDA1D"/>
                  </a:solidFill>
                </a:rPr>
                <a:t>  </a:t>
              </a:r>
              <a:r>
                <a:rPr lang="it-IT" kern="0" dirty="0">
                  <a:solidFill>
                    <a:srgbClr val="FFDA1D"/>
                  </a:solidFill>
                </a:rPr>
                <a:t>e  </a:t>
              </a:r>
              <a:r>
                <a:rPr lang="it-IT" i="1" kern="0" dirty="0" err="1">
                  <a:solidFill>
                    <a:srgbClr val="FFDA1D"/>
                  </a:solidFill>
                </a:rPr>
                <a:t>paratyphi</a:t>
              </a:r>
              <a:endParaRPr lang="it-IT" i="1" dirty="0">
                <a:solidFill>
                  <a:srgbClr val="FFDA1D"/>
                </a:solidFill>
              </a:endParaRPr>
            </a:p>
            <a:p>
              <a:pPr lvl="0"/>
              <a:endParaRPr lang="it-IT" sz="2000" dirty="0">
                <a:solidFill>
                  <a:srgbClr val="FFDA1D"/>
                </a:solidFill>
              </a:endParaRPr>
            </a:p>
          </p:txBody>
        </p:sp>
        <p:sp>
          <p:nvSpPr>
            <p:cNvPr id="9" name="Parentesi graffa aperta 8"/>
            <p:cNvSpPr/>
            <p:nvPr/>
          </p:nvSpPr>
          <p:spPr>
            <a:xfrm>
              <a:off x="2123728" y="3815175"/>
              <a:ext cx="360040" cy="1440160"/>
            </a:xfrm>
            <a:prstGeom prst="leftBrace">
              <a:avLst/>
            </a:prstGeom>
            <a:ln w="28575" cmpd="sng">
              <a:solidFill>
                <a:srgbClr val="FFDA1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576905" y="1196752"/>
            <a:ext cx="1762847" cy="1222395"/>
            <a:chOff x="576905" y="1268760"/>
            <a:chExt cx="1762847" cy="1222395"/>
          </a:xfrm>
        </p:grpSpPr>
        <p:sp>
          <p:nvSpPr>
            <p:cNvPr id="10" name="Freccia giù 9"/>
            <p:cNvSpPr/>
            <p:nvPr/>
          </p:nvSpPr>
          <p:spPr>
            <a:xfrm>
              <a:off x="1331640" y="1268760"/>
              <a:ext cx="288032" cy="504056"/>
            </a:xfrm>
            <a:prstGeom prst="downArrow">
              <a:avLst/>
            </a:prstGeom>
            <a:ln>
              <a:solidFill>
                <a:srgbClr val="FFDA1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576905" y="1844824"/>
              <a:ext cx="176284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b="1" kern="0" dirty="0">
                  <a:solidFill>
                    <a:srgbClr val="FFDA1D"/>
                  </a:solidFill>
                </a:rPr>
                <a:t>nei mesi estivi</a:t>
              </a:r>
            </a:p>
            <a:p>
              <a:pPr algn="ctr"/>
              <a:r>
                <a:rPr lang="it-IT" b="1" kern="0" dirty="0">
                  <a:solidFill>
                    <a:srgbClr val="FFDA1D"/>
                  </a:solidFill>
                </a:rPr>
                <a:t>e autunnali</a:t>
              </a:r>
              <a:endParaRPr lang="it-IT" dirty="0">
                <a:solidFill>
                  <a:srgbClr val="FFDA1D"/>
                </a:solidFill>
              </a:endParaRPr>
            </a:p>
          </p:txBody>
        </p:sp>
      </p:grpSp>
      <p:sp>
        <p:nvSpPr>
          <p:cNvPr id="13" name="Rettangolo 12"/>
          <p:cNvSpPr/>
          <p:nvPr/>
        </p:nvSpPr>
        <p:spPr>
          <a:xfrm>
            <a:off x="2750029" y="5514588"/>
            <a:ext cx="4320480" cy="1035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it-IT" sz="2000" b="1" dirty="0">
                <a:solidFill>
                  <a:srgbClr val="FFDA1D"/>
                </a:solidFill>
              </a:rPr>
              <a:t>antibiotici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it-IT" sz="2000" b="1" dirty="0">
                <a:solidFill>
                  <a:srgbClr val="FFDA1D"/>
                </a:solidFill>
              </a:rPr>
              <a:t>reintegrazione idrosalina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467544" y="5805264"/>
            <a:ext cx="1946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DA1D"/>
                </a:solidFill>
              </a:rPr>
              <a:t>Trattamento</a:t>
            </a:r>
            <a:endParaRPr lang="it-IT" sz="2400" dirty="0">
              <a:solidFill>
                <a:srgbClr val="FFDA1D"/>
              </a:solidFill>
            </a:endParaRPr>
          </a:p>
        </p:txBody>
      </p:sp>
      <p:sp>
        <p:nvSpPr>
          <p:cNvPr id="15" name="Parentesi graffa aperta 14"/>
          <p:cNvSpPr/>
          <p:nvPr/>
        </p:nvSpPr>
        <p:spPr>
          <a:xfrm>
            <a:off x="2411760" y="5661248"/>
            <a:ext cx="360040" cy="792088"/>
          </a:xfrm>
          <a:prstGeom prst="leftBrace">
            <a:avLst/>
          </a:prstGeom>
          <a:ln w="28575" cmpd="sng">
            <a:solidFill>
              <a:srgbClr val="FFDA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C0B6A5F9-E044-6ACB-6DDE-BEB2033A1D46}"/>
              </a:ext>
            </a:extLst>
          </p:cNvPr>
          <p:cNvGrpSpPr/>
          <p:nvPr/>
        </p:nvGrpSpPr>
        <p:grpSpPr>
          <a:xfrm>
            <a:off x="3851920" y="4610919"/>
            <a:ext cx="4578052" cy="584775"/>
            <a:chOff x="3851920" y="4610919"/>
            <a:chExt cx="4578052" cy="584775"/>
          </a:xfrm>
        </p:grpSpPr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589AF244-EE7F-8FCF-BB6D-A1C18EA2C2B8}"/>
                </a:ext>
              </a:extLst>
            </p:cNvPr>
            <p:cNvCxnSpPr>
              <a:cxnSpLocks/>
            </p:cNvCxnSpPr>
            <p:nvPr/>
          </p:nvCxnSpPr>
          <p:spPr>
            <a:xfrm>
              <a:off x="3851920" y="4903306"/>
              <a:ext cx="1656085" cy="0"/>
            </a:xfrm>
            <a:prstGeom prst="straightConnector1">
              <a:avLst/>
            </a:prstGeom>
            <a:ln w="57150">
              <a:solidFill>
                <a:srgbClr val="FFDA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88D63113-6432-6EFF-3158-6D1899E38610}"/>
                </a:ext>
              </a:extLst>
            </p:cNvPr>
            <p:cNvSpPr txBox="1"/>
            <p:nvPr/>
          </p:nvSpPr>
          <p:spPr>
            <a:xfrm>
              <a:off x="5610572" y="4610919"/>
              <a:ext cx="2819400" cy="584775"/>
            </a:xfrm>
            <a:prstGeom prst="rect">
              <a:avLst/>
            </a:prstGeom>
            <a:solidFill>
              <a:srgbClr val="840002"/>
            </a:solidFill>
            <a:ln>
              <a:solidFill>
                <a:srgbClr val="FFDA1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rgbClr val="FFDA1D"/>
                  </a:solidFill>
                </a:rPr>
                <a:t>Colonizzazione intestinale asintomatica a lungo termine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2945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74"/>
    </mc:Choice>
    <mc:Fallback xmlns="">
      <p:transition spd="slow" advTm="29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6C46DC6-2735-0FE2-F83D-676101F32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01750"/>
            <a:ext cx="7620000" cy="4254500"/>
          </a:xfrm>
          <a:prstGeom prst="rect">
            <a:avLst/>
          </a:prstGeom>
        </p:spPr>
      </p:pic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532E9649-DB17-C886-E46A-4A5E9150D0EB}"/>
              </a:ext>
            </a:extLst>
          </p:cNvPr>
          <p:cNvSpPr txBox="1">
            <a:spLocks/>
          </p:cNvSpPr>
          <p:nvPr/>
        </p:nvSpPr>
        <p:spPr bwMode="auto">
          <a:xfrm>
            <a:off x="5943600" y="6336517"/>
            <a:ext cx="3200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dirty="0" err="1">
                <a:solidFill>
                  <a:srgbClr val="FFDA1D"/>
                </a:solidFill>
              </a:rPr>
              <a:t>Nat</a:t>
            </a:r>
            <a:r>
              <a:rPr lang="it-IT" dirty="0">
                <a:solidFill>
                  <a:srgbClr val="FFDA1D"/>
                </a:solidFill>
              </a:rPr>
              <a:t> </a:t>
            </a:r>
            <a:r>
              <a:rPr lang="it-IT" dirty="0" err="1">
                <a:solidFill>
                  <a:srgbClr val="FFDA1D"/>
                </a:solidFill>
              </a:rPr>
              <a:t>Rev</a:t>
            </a:r>
            <a:r>
              <a:rPr lang="it-IT" dirty="0">
                <a:solidFill>
                  <a:srgbClr val="FFDA1D"/>
                </a:solidFill>
              </a:rPr>
              <a:t> </a:t>
            </a:r>
            <a:r>
              <a:rPr lang="it-IT" dirty="0" err="1">
                <a:solidFill>
                  <a:srgbClr val="FFDA1D"/>
                </a:solidFill>
              </a:rPr>
              <a:t>Microbiol</a:t>
            </a:r>
            <a:r>
              <a:rPr lang="it-IT" dirty="0">
                <a:solidFill>
                  <a:srgbClr val="FFDA1D"/>
                </a:solidFill>
              </a:rPr>
              <a:t>. 2012 </a:t>
            </a:r>
            <a:r>
              <a:rPr lang="it-IT" dirty="0" err="1">
                <a:solidFill>
                  <a:srgbClr val="FFDA1D"/>
                </a:solidFill>
              </a:rPr>
              <a:t>January</a:t>
            </a:r>
            <a:r>
              <a:rPr lang="it-IT" dirty="0">
                <a:solidFill>
                  <a:srgbClr val="FFDA1D"/>
                </a:solidFill>
              </a:rPr>
              <a:t> 11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50A5E55-CDE1-34E0-D699-5D72244AC148}"/>
              </a:ext>
            </a:extLst>
          </p:cNvPr>
          <p:cNvSpPr/>
          <p:nvPr/>
        </p:nvSpPr>
        <p:spPr>
          <a:xfrm>
            <a:off x="1267249" y="359813"/>
            <a:ext cx="6609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kern="0" dirty="0">
                <a:solidFill>
                  <a:srgbClr val="FFDA1D"/>
                </a:solidFill>
              </a:rPr>
              <a:t>Invasione delle cellule epiteliali della cistifellea da parte di </a:t>
            </a:r>
          </a:p>
          <a:p>
            <a:pPr algn="ctr"/>
            <a:r>
              <a:rPr lang="it-IT" b="1" i="1" kern="0" dirty="0">
                <a:solidFill>
                  <a:srgbClr val="FFDA1D"/>
                </a:solidFill>
              </a:rPr>
              <a:t>Salmonella </a:t>
            </a:r>
            <a:r>
              <a:rPr lang="it-IT" b="1" i="1" kern="0" dirty="0" err="1">
                <a:solidFill>
                  <a:srgbClr val="FFDA1D"/>
                </a:solidFill>
              </a:rPr>
              <a:t>typhi</a:t>
            </a:r>
            <a:r>
              <a:rPr lang="it-IT" b="1" i="1" kern="0" dirty="0">
                <a:solidFill>
                  <a:srgbClr val="FFDA1D"/>
                </a:solidFill>
              </a:rPr>
              <a:t> </a:t>
            </a:r>
            <a:r>
              <a:rPr lang="it-IT" b="1" kern="0" dirty="0">
                <a:solidFill>
                  <a:srgbClr val="FFDA1D"/>
                </a:solidFill>
              </a:rPr>
              <a:t>o </a:t>
            </a:r>
            <a:r>
              <a:rPr lang="it-IT" b="1" i="1" kern="0" dirty="0" err="1">
                <a:solidFill>
                  <a:srgbClr val="FFDA1D"/>
                </a:solidFill>
              </a:rPr>
              <a:t>paratyphi</a:t>
            </a:r>
            <a:endParaRPr lang="it-IT" i="1" dirty="0">
              <a:solidFill>
                <a:srgbClr val="FFDA1D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E5C980-7798-F8D2-4C77-1D2F80BBE6E9}"/>
              </a:ext>
            </a:extLst>
          </p:cNvPr>
          <p:cNvSpPr txBox="1"/>
          <p:nvPr/>
        </p:nvSpPr>
        <p:spPr>
          <a:xfrm>
            <a:off x="533400" y="5913412"/>
            <a:ext cx="2819400" cy="584775"/>
          </a:xfrm>
          <a:prstGeom prst="rect">
            <a:avLst/>
          </a:prstGeom>
          <a:solidFill>
            <a:srgbClr val="840002"/>
          </a:solidFill>
          <a:ln>
            <a:solidFill>
              <a:srgbClr val="FFDA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rgbClr val="FFDA1D"/>
                </a:solidFill>
              </a:rPr>
              <a:t>Colonizzazione intestinale asintomatica a lungo termine</a:t>
            </a:r>
          </a:p>
        </p:txBody>
      </p:sp>
    </p:spTree>
    <p:extLst>
      <p:ext uri="{BB962C8B-B14F-4D97-AF65-F5344CB8AC3E}">
        <p14:creationId xmlns:p14="http://schemas.microsoft.com/office/powerpoint/2010/main" val="12822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"/>
    </mc:Choice>
    <mc:Fallback xmlns="">
      <p:transition spd="slow" advTm="131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1">
            <a:extLst>
              <a:ext uri="{FF2B5EF4-FFF2-40B4-BE49-F238E27FC236}">
                <a16:creationId xmlns:a16="http://schemas.microsoft.com/office/drawing/2014/main" id="{A31B44A2-4683-20A3-3465-DBE4BA3F874D}"/>
              </a:ext>
            </a:extLst>
          </p:cNvPr>
          <p:cNvSpPr txBox="1">
            <a:spLocks/>
          </p:cNvSpPr>
          <p:nvPr/>
        </p:nvSpPr>
        <p:spPr bwMode="auto">
          <a:xfrm>
            <a:off x="5943600" y="6336517"/>
            <a:ext cx="3200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dirty="0" err="1">
                <a:solidFill>
                  <a:srgbClr val="FFDA1D"/>
                </a:solidFill>
              </a:rPr>
              <a:t>Nat</a:t>
            </a:r>
            <a:r>
              <a:rPr lang="it-IT" dirty="0">
                <a:solidFill>
                  <a:srgbClr val="FFDA1D"/>
                </a:solidFill>
              </a:rPr>
              <a:t> </a:t>
            </a:r>
            <a:r>
              <a:rPr lang="it-IT" dirty="0" err="1">
                <a:solidFill>
                  <a:srgbClr val="FFDA1D"/>
                </a:solidFill>
              </a:rPr>
              <a:t>Rev</a:t>
            </a:r>
            <a:r>
              <a:rPr lang="it-IT" dirty="0">
                <a:solidFill>
                  <a:srgbClr val="FFDA1D"/>
                </a:solidFill>
              </a:rPr>
              <a:t> </a:t>
            </a:r>
            <a:r>
              <a:rPr lang="it-IT" dirty="0" err="1">
                <a:solidFill>
                  <a:srgbClr val="FFDA1D"/>
                </a:solidFill>
              </a:rPr>
              <a:t>Microbiol</a:t>
            </a:r>
            <a:r>
              <a:rPr lang="it-IT" dirty="0">
                <a:solidFill>
                  <a:srgbClr val="FFDA1D"/>
                </a:solidFill>
              </a:rPr>
              <a:t>. 2012 </a:t>
            </a:r>
            <a:r>
              <a:rPr lang="it-IT" dirty="0" err="1">
                <a:solidFill>
                  <a:srgbClr val="FFDA1D"/>
                </a:solidFill>
              </a:rPr>
              <a:t>January</a:t>
            </a:r>
            <a:r>
              <a:rPr lang="it-IT" dirty="0">
                <a:solidFill>
                  <a:srgbClr val="FFDA1D"/>
                </a:solidFill>
              </a:rPr>
              <a:t> 11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41D83FA-6695-56A5-E6F2-428E3E375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0" y="914400"/>
            <a:ext cx="7607300" cy="46863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237DEDB-17A6-39F4-DEF2-42D7A5F6E13C}"/>
              </a:ext>
            </a:extLst>
          </p:cNvPr>
          <p:cNvSpPr/>
          <p:nvPr/>
        </p:nvSpPr>
        <p:spPr>
          <a:xfrm>
            <a:off x="452923" y="216683"/>
            <a:ext cx="8238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kern="0" dirty="0">
                <a:solidFill>
                  <a:srgbClr val="FFDA1D"/>
                </a:solidFill>
              </a:rPr>
              <a:t>Ruolo del biofilm su calcoli biliari di colesterolo nei portatori asintomatici </a:t>
            </a:r>
            <a:endParaRPr lang="it-IT" dirty="0">
              <a:solidFill>
                <a:srgbClr val="FFDA1D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AC874F-8869-C962-0456-7B13FC2C41BF}"/>
              </a:ext>
            </a:extLst>
          </p:cNvPr>
          <p:cNvSpPr txBox="1"/>
          <p:nvPr/>
        </p:nvSpPr>
        <p:spPr>
          <a:xfrm>
            <a:off x="533400" y="5913412"/>
            <a:ext cx="2819400" cy="584775"/>
          </a:xfrm>
          <a:prstGeom prst="rect">
            <a:avLst/>
          </a:prstGeom>
          <a:solidFill>
            <a:srgbClr val="840002"/>
          </a:solidFill>
          <a:ln>
            <a:solidFill>
              <a:srgbClr val="FFDA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rgbClr val="FFDA1D"/>
                </a:solidFill>
              </a:rPr>
              <a:t>Colonizzazione intestinale asintomatica a lungo termine</a:t>
            </a:r>
          </a:p>
        </p:txBody>
      </p:sp>
    </p:spTree>
    <p:extLst>
      <p:ext uri="{BB962C8B-B14F-4D97-AF65-F5344CB8AC3E}">
        <p14:creationId xmlns:p14="http://schemas.microsoft.com/office/powerpoint/2010/main" val="34103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287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F866ADE9-FE20-D345-A75B-5E7C8B115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546" y="128013"/>
            <a:ext cx="20970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200" b="1" dirty="0" err="1">
                <a:solidFill>
                  <a:srgbClr val="FFDA1D"/>
                </a:solidFill>
                <a:latin typeface="+mn-lt"/>
              </a:rPr>
              <a:t>Klebsiella</a:t>
            </a:r>
            <a:endParaRPr lang="it-IT" sz="3200" b="1" dirty="0">
              <a:solidFill>
                <a:srgbClr val="FFDA1D"/>
              </a:solidFill>
              <a:latin typeface="+mn-lt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B1355F5-AD79-3B4D-ACCE-49B5601813B7}"/>
              </a:ext>
            </a:extLst>
          </p:cNvPr>
          <p:cNvSpPr txBox="1">
            <a:spLocks noChangeArrowheads="1"/>
          </p:cNvSpPr>
          <p:nvPr/>
        </p:nvSpPr>
        <p:spPr>
          <a:xfrm>
            <a:off x="323056" y="990600"/>
            <a:ext cx="8497887" cy="53276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</a:pPr>
            <a:r>
              <a:rPr lang="it-IT" sz="2200" kern="0" dirty="0">
                <a:solidFill>
                  <a:srgbClr val="FFDA1D"/>
                </a:solidFill>
                <a:latin typeface="Arial" charset="0"/>
              </a:rPr>
              <a:t>Bacilli Gram-negativi</a:t>
            </a:r>
          </a:p>
          <a:p>
            <a:pPr>
              <a:lnSpc>
                <a:spcPct val="110000"/>
              </a:lnSpc>
            </a:pPr>
            <a:r>
              <a:rPr lang="it-IT" sz="2200" kern="0" dirty="0">
                <a:solidFill>
                  <a:srgbClr val="FFDA1D"/>
                </a:solidFill>
                <a:latin typeface="Arial" charset="0"/>
              </a:rPr>
              <a:t>Aerobi-anaerobi facoltativi, </a:t>
            </a:r>
          </a:p>
          <a:p>
            <a:pPr>
              <a:lnSpc>
                <a:spcPct val="110000"/>
              </a:lnSpc>
            </a:pPr>
            <a:r>
              <a:rPr lang="it-IT" sz="2200" kern="0" dirty="0">
                <a:solidFill>
                  <a:srgbClr val="FFDA1D"/>
                </a:solidFill>
                <a:latin typeface="Arial" charset="0"/>
              </a:rPr>
              <a:t>Capsula abbondante      colonie mucose</a:t>
            </a:r>
          </a:p>
          <a:p>
            <a:pPr>
              <a:lnSpc>
                <a:spcPct val="110000"/>
              </a:lnSpc>
            </a:pPr>
            <a:r>
              <a:rPr lang="it-IT" sz="2200" kern="0" dirty="0">
                <a:solidFill>
                  <a:srgbClr val="FFDA1D"/>
                </a:solidFill>
                <a:latin typeface="Arial" charset="0"/>
              </a:rPr>
              <a:t>Non mobili</a:t>
            </a:r>
          </a:p>
          <a:p>
            <a:pPr>
              <a:lnSpc>
                <a:spcPct val="110000"/>
              </a:lnSpc>
            </a:pPr>
            <a:endParaRPr lang="it-IT" sz="2200" kern="0" dirty="0">
              <a:solidFill>
                <a:srgbClr val="FFDA1D"/>
              </a:solidFill>
              <a:latin typeface="Arial" charset="0"/>
            </a:endParaRPr>
          </a:p>
          <a:p>
            <a:pPr>
              <a:lnSpc>
                <a:spcPct val="110000"/>
              </a:lnSpc>
            </a:pPr>
            <a:endParaRPr lang="it-IT" sz="2200" kern="0" dirty="0">
              <a:solidFill>
                <a:srgbClr val="FFDA1D"/>
              </a:solidFill>
              <a:latin typeface="Arial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it-IT" sz="2200" i="1" kern="0" dirty="0">
                <a:solidFill>
                  <a:srgbClr val="FFDA1D"/>
                </a:solidFill>
                <a:latin typeface="Arial" charset="0"/>
              </a:rPr>
              <a:t>Klebsiella </a:t>
            </a:r>
            <a:r>
              <a:rPr lang="it-IT" sz="2200" i="1" kern="0" dirty="0" err="1">
                <a:solidFill>
                  <a:srgbClr val="FFDA1D"/>
                </a:solidFill>
                <a:latin typeface="Arial" charset="0"/>
              </a:rPr>
              <a:t>pneumoniae</a:t>
            </a:r>
            <a:r>
              <a:rPr lang="it-IT" sz="2200" i="1" kern="0" dirty="0">
                <a:solidFill>
                  <a:srgbClr val="FFDA1D"/>
                </a:solidFill>
                <a:latin typeface="Arial" charset="0"/>
              </a:rPr>
              <a:t> </a:t>
            </a:r>
            <a:r>
              <a:rPr lang="it-IT" sz="2200" kern="0" dirty="0">
                <a:solidFill>
                  <a:srgbClr val="FFDA1D"/>
                </a:solidFill>
                <a:latin typeface="Arial" charset="0"/>
              </a:rPr>
              <a:t>è la specie responsabile di:</a:t>
            </a:r>
          </a:p>
          <a:p>
            <a:pPr>
              <a:lnSpc>
                <a:spcPct val="110000"/>
              </a:lnSpc>
            </a:pPr>
            <a:r>
              <a:rPr lang="it-IT" sz="2200" kern="0" dirty="0">
                <a:solidFill>
                  <a:srgbClr val="FFDA1D"/>
                </a:solidFill>
                <a:latin typeface="Arial" charset="0"/>
              </a:rPr>
              <a:t>Polmoniti contratte in ambiente ospedaliero</a:t>
            </a:r>
          </a:p>
          <a:p>
            <a:pPr>
              <a:lnSpc>
                <a:spcPct val="110000"/>
              </a:lnSpc>
            </a:pPr>
            <a:r>
              <a:rPr lang="it-IT" sz="2200" kern="0" dirty="0">
                <a:solidFill>
                  <a:srgbClr val="FFDA1D"/>
                </a:solidFill>
                <a:latin typeface="Arial" charset="0"/>
              </a:rPr>
              <a:t>Infezioni del tratto urinario</a:t>
            </a:r>
          </a:p>
          <a:p>
            <a:pPr>
              <a:lnSpc>
                <a:spcPct val="110000"/>
              </a:lnSpc>
            </a:pPr>
            <a:r>
              <a:rPr lang="it-IT" sz="2200" kern="0" dirty="0">
                <a:solidFill>
                  <a:srgbClr val="FFDA1D"/>
                </a:solidFill>
                <a:latin typeface="Arial" charset="0"/>
              </a:rPr>
              <a:t>Otiti, sinusiti</a:t>
            </a:r>
          </a:p>
          <a:p>
            <a:pPr>
              <a:lnSpc>
                <a:spcPct val="110000"/>
              </a:lnSpc>
            </a:pPr>
            <a:r>
              <a:rPr lang="it-IT" sz="2200" kern="0" dirty="0">
                <a:solidFill>
                  <a:srgbClr val="FFDA1D"/>
                </a:solidFill>
                <a:latin typeface="Arial" charset="0"/>
              </a:rPr>
              <a:t>Meningiti…</a:t>
            </a:r>
          </a:p>
        </p:txBody>
      </p:sp>
      <p:sp>
        <p:nvSpPr>
          <p:cNvPr id="7" name="Freccia destra 6">
            <a:extLst>
              <a:ext uri="{FF2B5EF4-FFF2-40B4-BE49-F238E27FC236}">
                <a16:creationId xmlns:a16="http://schemas.microsoft.com/office/drawing/2014/main" id="{1A111824-781C-1B4C-AF07-E790EA91F162}"/>
              </a:ext>
            </a:extLst>
          </p:cNvPr>
          <p:cNvSpPr/>
          <p:nvPr/>
        </p:nvSpPr>
        <p:spPr>
          <a:xfrm>
            <a:off x="3429000" y="1981200"/>
            <a:ext cx="304800" cy="228600"/>
          </a:xfrm>
          <a:prstGeom prst="rightArrow">
            <a:avLst/>
          </a:prstGeom>
          <a:ln>
            <a:solidFill>
              <a:srgbClr val="FFDA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DDBA4AF-586E-3745-911C-7FFFD05EF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091" y="569247"/>
            <a:ext cx="2895600" cy="2316480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2172FF9D-2639-3EB4-38EC-A22FB5B42AD1}"/>
              </a:ext>
            </a:extLst>
          </p:cNvPr>
          <p:cNvGrpSpPr/>
          <p:nvPr/>
        </p:nvGrpSpPr>
        <p:grpSpPr>
          <a:xfrm>
            <a:off x="5401355" y="4919662"/>
            <a:ext cx="2787199" cy="1676400"/>
            <a:chOff x="4800600" y="4953000"/>
            <a:chExt cx="2787199" cy="1676400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3AE21888-3465-2531-F276-259013615131}"/>
                </a:ext>
              </a:extLst>
            </p:cNvPr>
            <p:cNvSpPr/>
            <p:nvPr/>
          </p:nvSpPr>
          <p:spPr>
            <a:xfrm>
              <a:off x="4800600" y="4953000"/>
              <a:ext cx="2787199" cy="1676400"/>
            </a:xfrm>
            <a:prstGeom prst="rect">
              <a:avLst/>
            </a:prstGeom>
            <a:solidFill>
              <a:srgbClr val="840002"/>
            </a:solidFill>
            <a:ln>
              <a:solidFill>
                <a:srgbClr val="FFDA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C3CFBCD6-E74B-BC56-E927-3A7235D3AFD0}"/>
                </a:ext>
              </a:extLst>
            </p:cNvPr>
            <p:cNvSpPr txBox="1"/>
            <p:nvPr/>
          </p:nvSpPr>
          <p:spPr>
            <a:xfrm>
              <a:off x="4876800" y="5079390"/>
              <a:ext cx="265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FFDA1D"/>
                  </a:solidFill>
                </a:rPr>
                <a:t>Commensale saprofita</a:t>
              </a:r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8098E62A-8898-B7EB-95D8-39A0F669D4F6}"/>
                </a:ext>
              </a:extLst>
            </p:cNvPr>
            <p:cNvSpPr txBox="1"/>
            <p:nvPr/>
          </p:nvSpPr>
          <p:spPr>
            <a:xfrm>
              <a:off x="4876800" y="6104087"/>
              <a:ext cx="2710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FFDA1D"/>
                  </a:solidFill>
                </a:rPr>
                <a:t>Patogeno opportunista</a:t>
              </a:r>
            </a:p>
          </p:txBody>
        </p:sp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04136E21-3AA2-FF47-5324-208A8B8BCDBB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474732"/>
              <a:ext cx="0" cy="697468"/>
            </a:xfrm>
            <a:prstGeom prst="straightConnector1">
              <a:avLst/>
            </a:prstGeom>
            <a:ln w="76200">
              <a:solidFill>
                <a:srgbClr val="FFDA1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25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1"/>
    </mc:Choice>
    <mc:Fallback xmlns="">
      <p:transition spd="slow" advTm="65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35308FB-3FED-6A43-9D8E-7DB6510C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Antonella</a:t>
            </a:r>
          </a:p>
        </p:txBody>
      </p:sp>
    </p:spTree>
    <p:extLst>
      <p:ext uri="{BB962C8B-B14F-4D97-AF65-F5344CB8AC3E}">
        <p14:creationId xmlns:p14="http://schemas.microsoft.com/office/powerpoint/2010/main" val="40203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"/>
    </mc:Choice>
    <mc:Fallback xmlns="">
      <p:transition spd="slow" advTm="123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E970859-EEDA-8A45-9E01-7DF9CCB23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1524000"/>
            <a:ext cx="7600950" cy="463265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42AAA72-C2AA-1E4C-93E5-4149362BA66D}"/>
              </a:ext>
            </a:extLst>
          </p:cNvPr>
          <p:cNvSpPr/>
          <p:nvPr/>
        </p:nvSpPr>
        <p:spPr>
          <a:xfrm>
            <a:off x="2895600" y="378177"/>
            <a:ext cx="3501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i="1" dirty="0" err="1">
                <a:solidFill>
                  <a:srgbClr val="FFDA1D"/>
                </a:solidFill>
                <a:latin typeface="+mn-lt"/>
                <a:ea typeface="+mn-ea"/>
                <a:cs typeface="+mn-cs"/>
              </a:rPr>
              <a:t>Vibrio</a:t>
            </a:r>
            <a:r>
              <a:rPr lang="it-IT" sz="3600" b="1" i="1" dirty="0">
                <a:solidFill>
                  <a:srgbClr val="FFDA1D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3600" b="1" i="1" dirty="0" err="1">
                <a:solidFill>
                  <a:srgbClr val="FFDA1D"/>
                </a:solidFill>
                <a:latin typeface="+mn-lt"/>
                <a:ea typeface="+mn-ea"/>
                <a:cs typeface="+mn-cs"/>
              </a:rPr>
              <a:t>cholerae</a:t>
            </a:r>
            <a:endParaRPr lang="it-IT" sz="3600" i="1" dirty="0">
              <a:solidFill>
                <a:srgbClr val="FFDA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9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89"/>
    </mc:Choice>
    <mc:Fallback xmlns="">
      <p:transition spd="slow" advTm="3288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 txBox="1">
            <a:spLocks noChangeArrowheads="1"/>
          </p:cNvSpPr>
          <p:nvPr/>
        </p:nvSpPr>
        <p:spPr bwMode="auto">
          <a:xfrm>
            <a:off x="3276600" y="66782"/>
            <a:ext cx="2208212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i="1" dirty="0">
                <a:solidFill>
                  <a:srgbClr val="FFDA1D"/>
                </a:solidFill>
              </a:rPr>
              <a:t>Vibrio</a:t>
            </a:r>
            <a:br>
              <a:rPr lang="en-US" sz="3600" b="1" dirty="0">
                <a:solidFill>
                  <a:srgbClr val="FFDA1D"/>
                </a:solidFill>
              </a:rPr>
            </a:br>
            <a:endParaRPr lang="en-US" sz="3600" b="1" dirty="0">
              <a:solidFill>
                <a:srgbClr val="FFDA1D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800" y="685800"/>
            <a:ext cx="7772400" cy="3771589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Gram </a:t>
            </a:r>
            <a:r>
              <a:rPr lang="en-US" sz="2400" kern="0" dirty="0" err="1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negativo</a:t>
            </a:r>
            <a:endParaRPr lang="en-US" sz="2400" kern="0" dirty="0">
              <a:solidFill>
                <a:srgbClr val="FFDA1D"/>
              </a:solidFill>
              <a:latin typeface="Arial" pitchFamily="34" charset="0"/>
              <a:ea typeface="+mn-ea"/>
              <a:cs typeface="+mn-cs"/>
            </a:endParaRP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 err="1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bastoncelli</a:t>
            </a:r>
            <a:r>
              <a:rPr lang="en-US" sz="2400" kern="0" dirty="0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 a </a:t>
            </a:r>
            <a:r>
              <a:rPr lang="en-US" sz="2400" kern="0" dirty="0" err="1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virgola</a:t>
            </a:r>
            <a:r>
              <a:rPr lang="en-US" sz="2400" kern="0" dirty="0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, mobile per un </a:t>
            </a:r>
            <a:r>
              <a:rPr lang="en-US" sz="2400" kern="0" dirty="0" err="1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flagello</a:t>
            </a:r>
            <a:r>
              <a:rPr lang="en-US" sz="2400" kern="0" dirty="0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2400" kern="0" dirty="0" err="1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polare</a:t>
            </a:r>
            <a:endParaRPr lang="en-US" sz="2400" kern="0" dirty="0">
              <a:solidFill>
                <a:srgbClr val="FFDA1D"/>
              </a:solidFill>
              <a:latin typeface="Arial" pitchFamily="34" charset="0"/>
              <a:ea typeface="+mn-ea"/>
              <a:cs typeface="+mn-cs"/>
            </a:endParaRP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2400" kern="0" dirty="0" err="1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anaerobio</a:t>
            </a:r>
            <a:r>
              <a:rPr lang="en-US" sz="2400" kern="0" dirty="0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2400" kern="0" dirty="0" err="1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facoltativo</a:t>
            </a:r>
            <a:endParaRPr lang="en-US" sz="2400" kern="0" dirty="0">
              <a:solidFill>
                <a:srgbClr val="FFDA1D"/>
              </a:solidFill>
              <a:latin typeface="Arial" pitchFamily="34" charset="0"/>
              <a:ea typeface="+mn-ea"/>
              <a:cs typeface="+mn-cs"/>
            </a:endParaRP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 err="1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scarse</a:t>
            </a:r>
            <a:r>
              <a:rPr lang="en-US" sz="2400" kern="0" dirty="0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2400" kern="0" dirty="0" err="1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richieste</a:t>
            </a:r>
            <a:r>
              <a:rPr lang="en-US" sz="2400" kern="0" dirty="0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2400" kern="0" dirty="0" err="1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nutrizionali</a:t>
            </a:r>
            <a:r>
              <a:rPr lang="en-US" sz="2400" kern="0" dirty="0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 (facile </a:t>
            </a:r>
            <a:r>
              <a:rPr lang="en-US" sz="2400" kern="0" dirty="0" err="1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coltivazione</a:t>
            </a:r>
            <a:r>
              <a:rPr lang="en-US" sz="2400" kern="0" dirty="0">
                <a:solidFill>
                  <a:srgbClr val="FFDA1D"/>
                </a:solidFill>
                <a:latin typeface="Arial" pitchFamily="34" charset="0"/>
                <a:ea typeface="+mn-ea"/>
                <a:cs typeface="+mn-cs"/>
              </a:rPr>
              <a:t>)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sz="2400" dirty="0">
                <a:solidFill>
                  <a:srgbClr val="FFDA1D"/>
                </a:solidFill>
              </a:rPr>
              <a:t>cresce a </a:t>
            </a:r>
            <a:r>
              <a:rPr lang="it-IT" sz="2400" dirty="0" err="1">
                <a:solidFill>
                  <a:srgbClr val="FFDA1D"/>
                </a:solidFill>
              </a:rPr>
              <a:t>pH</a:t>
            </a:r>
            <a:r>
              <a:rPr lang="it-IT" sz="2400" dirty="0">
                <a:solidFill>
                  <a:srgbClr val="FFDA1D"/>
                </a:solidFill>
              </a:rPr>
              <a:t>=8,5-9,0 in presenza di </a:t>
            </a:r>
            <a:r>
              <a:rPr lang="it-IT" sz="2400" dirty="0" err="1">
                <a:solidFill>
                  <a:srgbClr val="FFDA1D"/>
                </a:solidFill>
              </a:rPr>
              <a:t>NaCl</a:t>
            </a:r>
            <a:r>
              <a:rPr lang="it-IT" sz="2400" dirty="0">
                <a:solidFill>
                  <a:srgbClr val="FFDA1D"/>
                </a:solidFill>
              </a:rPr>
              <a:t> 6% (alofilo)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it-IT" sz="2400" dirty="0">
                <a:solidFill>
                  <a:srgbClr val="FFDA1D"/>
                </a:solidFill>
              </a:rPr>
              <a:t>Endemico in paesi  a basso standard</a:t>
            </a:r>
            <a:endParaRPr lang="en-US" sz="2400" kern="0" dirty="0">
              <a:solidFill>
                <a:srgbClr val="FFDA1D"/>
              </a:solidFill>
              <a:latin typeface="Arial" pitchFamily="34" charset="0"/>
              <a:ea typeface="+mn-ea"/>
              <a:cs typeface="+mn-cs"/>
            </a:endParaRP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kern="0" dirty="0">
              <a:solidFill>
                <a:srgbClr val="FFDA1D"/>
              </a:solidFill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D5762A9-86BD-C644-B4E6-3EF1B941B2A2}"/>
              </a:ext>
            </a:extLst>
          </p:cNvPr>
          <p:cNvGrpSpPr/>
          <p:nvPr/>
        </p:nvGrpSpPr>
        <p:grpSpPr>
          <a:xfrm>
            <a:off x="6248400" y="3733800"/>
            <a:ext cx="1947863" cy="830997"/>
            <a:chOff x="6477000" y="4419600"/>
            <a:chExt cx="1947863" cy="830997"/>
          </a:xfrm>
        </p:grpSpPr>
        <p:sp>
          <p:nvSpPr>
            <p:cNvPr id="5" name="Text Box 9">
              <a:extLst>
                <a:ext uri="{FF2B5EF4-FFF2-40B4-BE49-F238E27FC236}">
                  <a16:creationId xmlns:a16="http://schemas.microsoft.com/office/drawing/2014/main" id="{9AAD06F2-F2F4-E748-873C-5D0C983752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7000" y="4419600"/>
              <a:ext cx="194786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74637">
                <a:defRPr/>
              </a:pPr>
              <a:r>
                <a:rPr lang="it-IT" sz="2400" dirty="0">
                  <a:solidFill>
                    <a:srgbClr val="FFDA1D"/>
                  </a:solidFill>
                  <a:latin typeface="+mn-lt"/>
                  <a:ea typeface="+mn-ea"/>
                  <a:cs typeface="+mn-cs"/>
                </a:rPr>
                <a:t>epidemia</a:t>
              </a:r>
            </a:p>
            <a:p>
              <a:pPr marL="274637">
                <a:defRPr/>
              </a:pPr>
              <a:r>
                <a:rPr lang="it-IT" sz="2400" dirty="0">
                  <a:solidFill>
                    <a:srgbClr val="FFDA1D"/>
                  </a:solidFill>
                  <a:latin typeface="+mn-lt"/>
                  <a:ea typeface="+mn-ea"/>
                  <a:cs typeface="+mn-cs"/>
                </a:rPr>
                <a:t>pandemia</a:t>
              </a:r>
            </a:p>
          </p:txBody>
        </p:sp>
        <p:sp>
          <p:nvSpPr>
            <p:cNvPr id="6" name="Parentesi graffa aperta 5">
              <a:extLst>
                <a:ext uri="{FF2B5EF4-FFF2-40B4-BE49-F238E27FC236}">
                  <a16:creationId xmlns:a16="http://schemas.microsoft.com/office/drawing/2014/main" id="{8F2D7F58-BE50-924F-B0BC-020A426347A4}"/>
                </a:ext>
              </a:extLst>
            </p:cNvPr>
            <p:cNvSpPr/>
            <p:nvPr/>
          </p:nvSpPr>
          <p:spPr>
            <a:xfrm>
              <a:off x="6477000" y="4458509"/>
              <a:ext cx="360040" cy="792088"/>
            </a:xfrm>
            <a:prstGeom prst="leftBrace">
              <a:avLst/>
            </a:prstGeom>
            <a:ln w="28575" cmpd="sng">
              <a:solidFill>
                <a:srgbClr val="FFDA1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F104342D-579F-774C-B522-0036CAD401EE}"/>
              </a:ext>
            </a:extLst>
          </p:cNvPr>
          <p:cNvGrpSpPr/>
          <p:nvPr/>
        </p:nvGrpSpPr>
        <p:grpSpPr>
          <a:xfrm>
            <a:off x="881678" y="4724400"/>
            <a:ext cx="7347922" cy="1905000"/>
            <a:chOff x="1143000" y="4724400"/>
            <a:chExt cx="7347922" cy="1905000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32FDED5E-5DCF-1447-90BA-32C291E66DE7}"/>
                </a:ext>
              </a:extLst>
            </p:cNvPr>
            <p:cNvGrpSpPr/>
            <p:nvPr/>
          </p:nvGrpSpPr>
          <p:grpSpPr>
            <a:xfrm>
              <a:off x="1143000" y="4724400"/>
              <a:ext cx="7347922" cy="1905000"/>
              <a:chOff x="1219200" y="4727693"/>
              <a:chExt cx="7347922" cy="1987325"/>
            </a:xfrm>
          </p:grpSpPr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8D3DD773-2DED-0042-87D8-D5EFBA991D69}"/>
                  </a:ext>
                </a:extLst>
              </p:cNvPr>
              <p:cNvSpPr/>
              <p:nvPr/>
            </p:nvSpPr>
            <p:spPr>
              <a:xfrm>
                <a:off x="1219200" y="4727693"/>
                <a:ext cx="7315200" cy="1987325"/>
              </a:xfrm>
              <a:prstGeom prst="rect">
                <a:avLst/>
              </a:prstGeom>
              <a:effectLst>
                <a:glow rad="330200">
                  <a:schemeClr val="bg1">
                    <a:lumMod val="50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7" name="Gruppo 6">
                <a:extLst>
                  <a:ext uri="{FF2B5EF4-FFF2-40B4-BE49-F238E27FC236}">
                    <a16:creationId xmlns:a16="http://schemas.microsoft.com/office/drawing/2014/main" id="{7F989AE1-D4B7-1644-BDBD-B0C831B483ED}"/>
                  </a:ext>
                </a:extLst>
              </p:cNvPr>
              <p:cNvGrpSpPr/>
              <p:nvPr/>
            </p:nvGrpSpPr>
            <p:grpSpPr>
              <a:xfrm>
                <a:off x="1323369" y="4877820"/>
                <a:ext cx="7243753" cy="1467527"/>
                <a:chOff x="1279891" y="3583805"/>
                <a:chExt cx="7243753" cy="1449246"/>
              </a:xfrm>
            </p:grpSpPr>
            <p:sp>
              <p:nvSpPr>
                <p:cNvPr id="8" name="Text Box 2">
                  <a:extLst>
                    <a:ext uri="{FF2B5EF4-FFF2-40B4-BE49-F238E27FC236}">
                      <a16:creationId xmlns:a16="http://schemas.microsoft.com/office/drawing/2014/main" id="{8044F4B4-F2B9-7349-8386-D97D59F2598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814522" y="4142697"/>
                  <a:ext cx="1709122" cy="8903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buFontTx/>
                    <a:buChar char=" "/>
                    <a:defRPr/>
                  </a:pPr>
                  <a:r>
                    <a:rPr lang="en-US" dirty="0">
                      <a:solidFill>
                        <a:srgbClr val="FFDA1D"/>
                      </a:solidFill>
                      <a:latin typeface="+mn-lt"/>
                    </a:rPr>
                    <a:t>Catena </a:t>
                  </a:r>
                </a:p>
                <a:p>
                  <a:pPr eaLnBrk="1" hangingPunct="1">
                    <a:buFontTx/>
                    <a:buChar char=" "/>
                    <a:defRPr/>
                  </a:pPr>
                  <a:r>
                    <a:rPr lang="en-US" dirty="0" err="1">
                      <a:solidFill>
                        <a:srgbClr val="FFDA1D"/>
                      </a:solidFill>
                      <a:latin typeface="+mn-lt"/>
                    </a:rPr>
                    <a:t>alimentare</a:t>
                  </a:r>
                  <a:endParaRPr lang="en-US" dirty="0">
                    <a:solidFill>
                      <a:srgbClr val="FFDA1D"/>
                    </a:solidFill>
                    <a:latin typeface="+mn-lt"/>
                  </a:endParaRPr>
                </a:p>
              </p:txBody>
            </p:sp>
            <p:sp>
              <p:nvSpPr>
                <p:cNvPr id="9" name="Text Box 3">
                  <a:extLst>
                    <a:ext uri="{FF2B5EF4-FFF2-40B4-BE49-F238E27FC236}">
                      <a16:creationId xmlns:a16="http://schemas.microsoft.com/office/drawing/2014/main" id="{32A35CFC-BE24-174A-B940-1C148AC161E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54482" y="4305523"/>
                  <a:ext cx="663964" cy="4946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dirty="0" err="1">
                      <a:solidFill>
                        <a:srgbClr val="FFDA1D"/>
                      </a:solidFill>
                      <a:latin typeface="+mn-lt"/>
                    </a:rPr>
                    <a:t>feci</a:t>
                  </a:r>
                  <a:endParaRPr lang="en-US" dirty="0">
                    <a:solidFill>
                      <a:srgbClr val="FFDA1D"/>
                    </a:solidFill>
                    <a:latin typeface="+mn-lt"/>
                  </a:endParaRPr>
                </a:p>
              </p:txBody>
            </p:sp>
            <p:sp>
              <p:nvSpPr>
                <p:cNvPr id="10" name="Text Box 4">
                  <a:extLst>
                    <a:ext uri="{FF2B5EF4-FFF2-40B4-BE49-F238E27FC236}">
                      <a16:creationId xmlns:a16="http://schemas.microsoft.com/office/drawing/2014/main" id="{ABD73672-5ECB-604D-83D4-FD005BA771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55987" y="4374848"/>
                  <a:ext cx="1408725" cy="4559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2400" dirty="0">
                      <a:solidFill>
                        <a:srgbClr val="FFDA1D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  <a:cs typeface="+mn-cs"/>
                    </a:rPr>
                    <a:t>ACQUA</a:t>
                  </a:r>
                </a:p>
              </p:txBody>
            </p:sp>
            <p:sp>
              <p:nvSpPr>
                <p:cNvPr id="11" name="Text Box 5">
                  <a:extLst>
                    <a:ext uri="{FF2B5EF4-FFF2-40B4-BE49-F238E27FC236}">
                      <a16:creationId xmlns:a16="http://schemas.microsoft.com/office/drawing/2014/main" id="{1516D7D0-2BEA-9645-A456-816D44CF4EE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79891" y="3583805"/>
                  <a:ext cx="2152650" cy="4619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b="1" dirty="0" err="1">
                      <a:solidFill>
                        <a:srgbClr val="FFDA1D"/>
                      </a:solidFill>
                      <a:latin typeface="+mn-lt"/>
                    </a:rPr>
                    <a:t>Trasmissione</a:t>
                  </a:r>
                  <a:endParaRPr lang="en-US" b="1" dirty="0">
                    <a:solidFill>
                      <a:srgbClr val="FFDA1D"/>
                    </a:solidFill>
                    <a:latin typeface="+mn-lt"/>
                  </a:endParaRPr>
                </a:p>
              </p:txBody>
            </p:sp>
            <p:sp>
              <p:nvSpPr>
                <p:cNvPr id="12" name="AutoShape 6">
                  <a:extLst>
                    <a:ext uri="{FF2B5EF4-FFF2-40B4-BE49-F238E27FC236}">
                      <a16:creationId xmlns:a16="http://schemas.microsoft.com/office/drawing/2014/main" id="{4A17159F-AEE6-2A4A-810B-02A0237F5E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2641960" y="4099719"/>
                  <a:ext cx="485775" cy="976313"/>
                </a:xfrm>
                <a:prstGeom prst="downArrow">
                  <a:avLst>
                    <a:gd name="adj1" fmla="val 50000"/>
                    <a:gd name="adj2" fmla="val 50245"/>
                  </a:avLst>
                </a:prstGeom>
                <a:solidFill>
                  <a:srgbClr val="0A0096"/>
                </a:solidFill>
                <a:ln w="28575">
                  <a:solidFill>
                    <a:srgbClr val="FFDA1D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 sz="240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13" name="AutoShape 7">
                  <a:extLst>
                    <a:ext uri="{FF2B5EF4-FFF2-40B4-BE49-F238E27FC236}">
                      <a16:creationId xmlns:a16="http://schemas.microsoft.com/office/drawing/2014/main" id="{FA457B62-63DA-624B-9F54-144243A821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6159678" y="4099718"/>
                  <a:ext cx="485775" cy="976313"/>
                </a:xfrm>
                <a:prstGeom prst="downArrow">
                  <a:avLst>
                    <a:gd name="adj1" fmla="val 50000"/>
                    <a:gd name="adj2" fmla="val 50245"/>
                  </a:avLst>
                </a:prstGeom>
                <a:solidFill>
                  <a:srgbClr val="0A0096"/>
                </a:solidFill>
                <a:ln w="28575">
                  <a:solidFill>
                    <a:srgbClr val="FFDA1D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 sz="240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p:grpSp>
        </p:grp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C1386DAF-7BEA-3B4E-8B04-1DB177BB0384}"/>
                </a:ext>
              </a:extLst>
            </p:cNvPr>
            <p:cNvSpPr/>
            <p:nvPr/>
          </p:nvSpPr>
          <p:spPr>
            <a:xfrm>
              <a:off x="4953000" y="5486400"/>
              <a:ext cx="11430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sz="2200" dirty="0">
                  <a:solidFill>
                    <a:srgbClr val="FFDA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dolce </a:t>
              </a:r>
            </a:p>
            <a:p>
              <a:pPr eaLnBrk="1" hangingPunct="1">
                <a:defRPr/>
              </a:pPr>
              <a:r>
                <a:rPr lang="en-US" sz="2200" dirty="0" err="1">
                  <a:solidFill>
                    <a:srgbClr val="FFDA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salata</a:t>
              </a:r>
              <a:endParaRPr lang="en-US" sz="2200" dirty="0">
                <a:solidFill>
                  <a:srgbClr val="FFDA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7" name="Parentesi graffa aperta 16">
              <a:extLst>
                <a:ext uri="{FF2B5EF4-FFF2-40B4-BE49-F238E27FC236}">
                  <a16:creationId xmlns:a16="http://schemas.microsoft.com/office/drawing/2014/main" id="{05EC98D3-F460-D64D-9C18-C681E0141221}"/>
                </a:ext>
              </a:extLst>
            </p:cNvPr>
            <p:cNvSpPr/>
            <p:nvPr/>
          </p:nvSpPr>
          <p:spPr>
            <a:xfrm>
              <a:off x="4696780" y="5513628"/>
              <a:ext cx="360040" cy="792088"/>
            </a:xfrm>
            <a:prstGeom prst="leftBrace">
              <a:avLst/>
            </a:prstGeom>
            <a:ln w="28575" cmpd="sng">
              <a:solidFill>
                <a:srgbClr val="FFDA1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317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66"/>
    </mc:Choice>
    <mc:Fallback xmlns="">
      <p:transition spd="slow" advTm="38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489994" y="112713"/>
            <a:ext cx="4019550" cy="496887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it-IT" sz="2800" b="1" i="1" kern="0" dirty="0">
                <a:solidFill>
                  <a:srgbClr val="FFDA1D"/>
                </a:solidFill>
                <a:latin typeface="+mn-lt"/>
                <a:ea typeface="+mj-ea"/>
                <a:cs typeface="+mj-cs"/>
              </a:rPr>
              <a:t>VIBRIO CHOLERAE</a:t>
            </a:r>
          </a:p>
        </p:txBody>
      </p:sp>
      <p:sp>
        <p:nvSpPr>
          <p:cNvPr id="200706" name="Rectangle 3"/>
          <p:cNvSpPr txBox="1">
            <a:spLocks noRot="1" noChangeArrowheads="1"/>
          </p:cNvSpPr>
          <p:nvPr/>
        </p:nvSpPr>
        <p:spPr bwMode="auto">
          <a:xfrm>
            <a:off x="396081" y="838200"/>
            <a:ext cx="83518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Tx/>
              <a:buChar char="•"/>
              <a:defRPr/>
            </a:pPr>
            <a:endParaRPr lang="it-IT" dirty="0">
              <a:solidFill>
                <a:srgbClr val="FFDA1D"/>
              </a:solidFill>
              <a:latin typeface="+mn-lt"/>
            </a:endParaRPr>
          </a:p>
          <a:p>
            <a:pPr algn="just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it-IT" dirty="0">
                <a:solidFill>
                  <a:srgbClr val="FFDA1D"/>
                </a:solidFill>
                <a:latin typeface="+mn-lt"/>
              </a:rPr>
              <a:t>I ceppi di gruppo </a:t>
            </a:r>
            <a:r>
              <a:rPr lang="it-IT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O1</a:t>
            </a:r>
            <a:r>
              <a:rPr lang="it-IT" dirty="0">
                <a:solidFill>
                  <a:srgbClr val="FFDA1D"/>
                </a:solidFill>
                <a:latin typeface="+mn-lt"/>
              </a:rPr>
              <a:t> e </a:t>
            </a:r>
            <a:r>
              <a:rPr lang="it-IT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O139</a:t>
            </a:r>
            <a:r>
              <a:rPr lang="it-IT" dirty="0">
                <a:solidFill>
                  <a:srgbClr val="FFDA1D"/>
                </a:solidFill>
                <a:latin typeface="+mn-lt"/>
              </a:rPr>
              <a:t> producono il colera classico</a:t>
            </a:r>
          </a:p>
          <a:p>
            <a:pPr algn="just" eaLnBrk="1" hangingPunct="1">
              <a:spcBef>
                <a:spcPct val="20000"/>
              </a:spcBef>
              <a:defRPr/>
            </a:pPr>
            <a:endParaRPr lang="it-IT" dirty="0">
              <a:solidFill>
                <a:srgbClr val="FFDA1D"/>
              </a:solidFill>
              <a:latin typeface="+mn-lt"/>
            </a:endParaRPr>
          </a:p>
          <a:p>
            <a:pPr algn="just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it-IT" dirty="0">
                <a:solidFill>
                  <a:srgbClr val="FFDA1D"/>
                </a:solidFill>
                <a:latin typeface="+mn-lt"/>
              </a:rPr>
              <a:t>Ulteriore differenziazione dell’</a:t>
            </a:r>
            <a:r>
              <a:rPr lang="it-IT" altLang="ja-JP" dirty="0">
                <a:solidFill>
                  <a:srgbClr val="FFDA1D"/>
                </a:solidFill>
                <a:latin typeface="+mn-lt"/>
              </a:rPr>
              <a:t>antigene O1 in due sierotipi: </a:t>
            </a:r>
            <a:r>
              <a:rPr lang="it-IT" altLang="ja-JP" dirty="0" err="1">
                <a:solidFill>
                  <a:srgbClr val="FFDA1D"/>
                </a:solidFill>
                <a:latin typeface="+mn-lt"/>
              </a:rPr>
              <a:t>Ogawa</a:t>
            </a:r>
            <a:r>
              <a:rPr lang="it-IT" altLang="ja-JP" dirty="0">
                <a:solidFill>
                  <a:srgbClr val="FFDA1D"/>
                </a:solidFill>
                <a:latin typeface="+mn-lt"/>
              </a:rPr>
              <a:t> ed </a:t>
            </a:r>
            <a:r>
              <a:rPr lang="it-IT" altLang="ja-JP" dirty="0" err="1">
                <a:solidFill>
                  <a:srgbClr val="FFDA1D"/>
                </a:solidFill>
                <a:latin typeface="+mn-lt"/>
              </a:rPr>
              <a:t>Inaba</a:t>
            </a:r>
            <a:endParaRPr lang="it-IT" altLang="ja-JP" dirty="0">
              <a:solidFill>
                <a:srgbClr val="FFDA1D"/>
              </a:solidFill>
              <a:latin typeface="+mn-lt"/>
            </a:endParaRPr>
          </a:p>
          <a:p>
            <a:pPr algn="just" eaLnBrk="1" hangingPunct="1">
              <a:spcBef>
                <a:spcPct val="20000"/>
              </a:spcBef>
              <a:buFontTx/>
              <a:buChar char="•"/>
              <a:defRPr/>
            </a:pPr>
            <a:endParaRPr lang="it-IT" dirty="0">
              <a:solidFill>
                <a:srgbClr val="FFDA1D"/>
              </a:solidFill>
              <a:latin typeface="+mn-lt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526E6F5-15C9-7C4C-ACAC-D1D77A05A030}"/>
              </a:ext>
            </a:extLst>
          </p:cNvPr>
          <p:cNvGrpSpPr/>
          <p:nvPr/>
        </p:nvGrpSpPr>
        <p:grpSpPr>
          <a:xfrm>
            <a:off x="1143000" y="3553123"/>
            <a:ext cx="6915676" cy="2923877"/>
            <a:chOff x="1315552" y="2743200"/>
            <a:chExt cx="6915676" cy="2923877"/>
          </a:xfrm>
        </p:grpSpPr>
        <p:sp>
          <p:nvSpPr>
            <p:cNvPr id="10" name="Text Box 3">
              <a:extLst>
                <a:ext uri="{FF2B5EF4-FFF2-40B4-BE49-F238E27FC236}">
                  <a16:creationId xmlns:a16="http://schemas.microsoft.com/office/drawing/2014/main" id="{91425B2D-C2E2-2849-B06E-F7DD549936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5552" y="2743200"/>
              <a:ext cx="6915676" cy="2923877"/>
            </a:xfrm>
            <a:prstGeom prst="rect">
              <a:avLst/>
            </a:prstGeom>
            <a:ln/>
            <a:effectLst>
              <a:glow rad="419100">
                <a:schemeClr val="accent1"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b="1" kern="0" dirty="0">
                  <a:solidFill>
                    <a:srgbClr val="FFDA1D"/>
                  </a:solidFill>
                </a:rPr>
                <a:t>Fattori di virulenza  di </a:t>
              </a:r>
              <a:r>
                <a:rPr lang="it-IT" b="1" i="1" kern="0" dirty="0">
                  <a:solidFill>
                    <a:srgbClr val="FFDA1D"/>
                  </a:solidFill>
                </a:rPr>
                <a:t>V. </a:t>
              </a:r>
              <a:r>
                <a:rPr lang="it-IT" b="1" i="1" kern="0" dirty="0" err="1">
                  <a:solidFill>
                    <a:srgbClr val="FFDA1D"/>
                  </a:solidFill>
                </a:rPr>
                <a:t>cholerae</a:t>
              </a:r>
              <a:r>
                <a:rPr lang="it-IT" b="1" i="1" kern="0" dirty="0">
                  <a:solidFill>
                    <a:srgbClr val="FFDA1D"/>
                  </a:solidFill>
                </a:rPr>
                <a:t> </a:t>
              </a:r>
              <a:r>
                <a:rPr lang="it-IT" b="1" kern="0" dirty="0">
                  <a:solidFill>
                    <a:srgbClr val="FFDA1D"/>
                  </a:solidFill>
                </a:rPr>
                <a:t>O1, O139</a:t>
              </a:r>
              <a:endParaRPr lang="it-IT" b="1" dirty="0">
                <a:solidFill>
                  <a:srgbClr val="FFDA1D"/>
                </a:solidFill>
              </a:endParaRPr>
            </a:p>
            <a:p>
              <a:pPr eaLnBrk="1" hangingPunct="1"/>
              <a:endParaRPr lang="it-IT" sz="2000" dirty="0">
                <a:solidFill>
                  <a:srgbClr val="FFDA1D"/>
                </a:solidFill>
              </a:endParaRPr>
            </a:p>
            <a:p>
              <a:pPr eaLnBrk="1" hangingPunct="1"/>
              <a:r>
                <a:rPr lang="it-IT" sz="2000" dirty="0">
                  <a:solidFill>
                    <a:srgbClr val="FFDA1D"/>
                  </a:solidFill>
                </a:rPr>
                <a:t>Tossina colerica		Ipersecrezione di elettroliti e acqua</a:t>
              </a:r>
            </a:p>
            <a:p>
              <a:pPr eaLnBrk="1" hangingPunct="1"/>
              <a:endParaRPr lang="it-IT" sz="2000" dirty="0">
                <a:solidFill>
                  <a:srgbClr val="FFDA1D"/>
                </a:solidFill>
              </a:endParaRPr>
            </a:p>
            <a:p>
              <a:pPr eaLnBrk="1" hangingPunct="1"/>
              <a:r>
                <a:rPr lang="it-IT" sz="2000" dirty="0">
                  <a:solidFill>
                    <a:srgbClr val="FFDA1D"/>
                  </a:solidFill>
                </a:rPr>
                <a:t>Pilo, </a:t>
              </a:r>
              <a:r>
                <a:rPr lang="it-IT" sz="2000" dirty="0" err="1">
                  <a:solidFill>
                    <a:srgbClr val="FFDA1D"/>
                  </a:solidFill>
                </a:rPr>
                <a:t>adesina</a:t>
              </a:r>
              <a:r>
                <a:rPr lang="it-IT" sz="2000" dirty="0">
                  <a:solidFill>
                    <a:srgbClr val="FFDA1D"/>
                  </a:solidFill>
                </a:rPr>
                <a:t>		Adesione alle cellule mucose</a:t>
              </a:r>
            </a:p>
            <a:p>
              <a:pPr eaLnBrk="1" hangingPunct="1"/>
              <a:endParaRPr lang="it-IT" sz="2000" dirty="0">
                <a:solidFill>
                  <a:srgbClr val="FFDA1D"/>
                </a:solidFill>
              </a:endParaRPr>
            </a:p>
            <a:p>
              <a:pPr eaLnBrk="1" hangingPunct="1"/>
              <a:r>
                <a:rPr lang="it-IT" sz="2000" dirty="0">
                  <a:solidFill>
                    <a:srgbClr val="FFDA1D"/>
                  </a:solidFill>
                </a:rPr>
                <a:t>Flagello			mobilità</a:t>
              </a:r>
            </a:p>
            <a:p>
              <a:pPr eaLnBrk="1" hangingPunct="1"/>
              <a:endParaRPr lang="it-IT" sz="2000" dirty="0">
                <a:solidFill>
                  <a:srgbClr val="FFDA1D"/>
                </a:solidFill>
              </a:endParaRPr>
            </a:p>
            <a:p>
              <a:pPr eaLnBrk="1" hangingPunct="1"/>
              <a:r>
                <a:rPr lang="it-IT" sz="2000" dirty="0" err="1">
                  <a:solidFill>
                    <a:srgbClr val="FFDA1D"/>
                  </a:solidFill>
                </a:rPr>
                <a:t>Siderofori</a:t>
              </a:r>
              <a:r>
                <a:rPr lang="it-IT" sz="2000" dirty="0">
                  <a:solidFill>
                    <a:srgbClr val="FFDA1D"/>
                  </a:solidFill>
                </a:rPr>
                <a:t>		cattura di ferro</a:t>
              </a:r>
            </a:p>
          </p:txBody>
        </p:sp>
        <p:sp>
          <p:nvSpPr>
            <p:cNvPr id="11" name="Freccia destra 10">
              <a:extLst>
                <a:ext uri="{FF2B5EF4-FFF2-40B4-BE49-F238E27FC236}">
                  <a16:creationId xmlns:a16="http://schemas.microsoft.com/office/drawing/2014/main" id="{B4353FE6-D5C2-8F49-9A98-87A0FA87BEC6}"/>
                </a:ext>
              </a:extLst>
            </p:cNvPr>
            <p:cNvSpPr/>
            <p:nvPr/>
          </p:nvSpPr>
          <p:spPr>
            <a:xfrm>
              <a:off x="3609788" y="3480776"/>
              <a:ext cx="431800" cy="287337"/>
            </a:xfrm>
            <a:prstGeom prst="rightArrow">
              <a:avLst/>
            </a:prstGeom>
            <a:ln w="28575">
              <a:solidFill>
                <a:srgbClr val="FFDA1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2" name="Freccia destra 11">
              <a:extLst>
                <a:ext uri="{FF2B5EF4-FFF2-40B4-BE49-F238E27FC236}">
                  <a16:creationId xmlns:a16="http://schemas.microsoft.com/office/drawing/2014/main" id="{F9063041-48D1-444C-B3B7-CADB62BF57DE}"/>
                </a:ext>
              </a:extLst>
            </p:cNvPr>
            <p:cNvSpPr/>
            <p:nvPr/>
          </p:nvSpPr>
          <p:spPr>
            <a:xfrm>
              <a:off x="3556083" y="4699059"/>
              <a:ext cx="431800" cy="287337"/>
            </a:xfrm>
            <a:prstGeom prst="rightArrow">
              <a:avLst/>
            </a:prstGeom>
            <a:ln w="28575">
              <a:solidFill>
                <a:srgbClr val="FFDA1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3" name="Freccia destra 12">
              <a:extLst>
                <a:ext uri="{FF2B5EF4-FFF2-40B4-BE49-F238E27FC236}">
                  <a16:creationId xmlns:a16="http://schemas.microsoft.com/office/drawing/2014/main" id="{9DEE6789-5BAC-5E48-9AE6-72759DDC2D01}"/>
                </a:ext>
              </a:extLst>
            </p:cNvPr>
            <p:cNvSpPr/>
            <p:nvPr/>
          </p:nvSpPr>
          <p:spPr>
            <a:xfrm>
              <a:off x="3568124" y="5305166"/>
              <a:ext cx="431800" cy="287338"/>
            </a:xfrm>
            <a:prstGeom prst="rightArrow">
              <a:avLst/>
            </a:prstGeom>
            <a:ln w="28575">
              <a:solidFill>
                <a:srgbClr val="FFDA1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4" name="Freccia destra 13">
              <a:extLst>
                <a:ext uri="{FF2B5EF4-FFF2-40B4-BE49-F238E27FC236}">
                  <a16:creationId xmlns:a16="http://schemas.microsoft.com/office/drawing/2014/main" id="{35B56EB8-7630-C74C-87D1-53B8E2FF3EAD}"/>
                </a:ext>
              </a:extLst>
            </p:cNvPr>
            <p:cNvSpPr/>
            <p:nvPr/>
          </p:nvSpPr>
          <p:spPr>
            <a:xfrm>
              <a:off x="3600661" y="4098198"/>
              <a:ext cx="431800" cy="287337"/>
            </a:xfrm>
            <a:prstGeom prst="rightArrow">
              <a:avLst/>
            </a:prstGeom>
            <a:ln w="28575">
              <a:solidFill>
                <a:srgbClr val="FFDA1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1631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86"/>
    </mc:Choice>
    <mc:Fallback xmlns="">
      <p:transition spd="slow" advTm="20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9191F13-EF8E-6A4C-AAA4-8EF0B18D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95800" y="5943600"/>
            <a:ext cx="1752600" cy="476250"/>
          </a:xfrm>
        </p:spPr>
        <p:txBody>
          <a:bodyPr/>
          <a:lstStyle/>
          <a:p>
            <a:pPr>
              <a:defRPr/>
            </a:pPr>
            <a:r>
              <a:rPr lang="it-IT" sz="2000" dirty="0">
                <a:solidFill>
                  <a:srgbClr val="FFDA1D"/>
                </a:solidFill>
              </a:rPr>
              <a:t>endotossina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D0D2560-2C61-9E94-8635-A25DF4057D41}"/>
              </a:ext>
            </a:extLst>
          </p:cNvPr>
          <p:cNvSpPr/>
          <p:nvPr/>
        </p:nvSpPr>
        <p:spPr>
          <a:xfrm>
            <a:off x="1897229" y="104745"/>
            <a:ext cx="53495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FFDA1D"/>
                </a:solidFill>
                <a:cs typeface="Arial" charset="0"/>
              </a:rPr>
              <a:t>Struttura del LPS dei batteri Gram negativi</a:t>
            </a:r>
            <a:endParaRPr lang="it-IT" sz="2000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A4B106-E67D-20E6-FBE3-F62A6F93A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90600"/>
            <a:ext cx="2423791" cy="5562600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226EB6C6-6BAC-2234-72DB-3EDF3F77C66A}"/>
              </a:ext>
            </a:extLst>
          </p:cNvPr>
          <p:cNvCxnSpPr/>
          <p:nvPr/>
        </p:nvCxnSpPr>
        <p:spPr>
          <a:xfrm>
            <a:off x="3581400" y="6172200"/>
            <a:ext cx="990600" cy="0"/>
          </a:xfrm>
          <a:prstGeom prst="straightConnector1">
            <a:avLst/>
          </a:prstGeom>
          <a:ln w="57150">
            <a:solidFill>
              <a:srgbClr val="FFDA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piè di pagina 1">
            <a:extLst>
              <a:ext uri="{FF2B5EF4-FFF2-40B4-BE49-F238E27FC236}">
                <a16:creationId xmlns:a16="http://schemas.microsoft.com/office/drawing/2014/main" id="{20D5DEDC-3416-9827-963F-7A3A3C9AF49E}"/>
              </a:ext>
            </a:extLst>
          </p:cNvPr>
          <p:cNvSpPr txBox="1">
            <a:spLocks/>
          </p:cNvSpPr>
          <p:nvPr/>
        </p:nvSpPr>
        <p:spPr bwMode="auto">
          <a:xfrm>
            <a:off x="4343400" y="4672012"/>
            <a:ext cx="4343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Nucleo polisaccaridico comune a tutte le </a:t>
            </a:r>
            <a:r>
              <a:rPr lang="it-IT" sz="2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Enterobacteriaceae</a:t>
            </a:r>
            <a:endParaRPr lang="it-IT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CF5B8922-3792-CFFF-2A99-B232464388D7}"/>
              </a:ext>
            </a:extLst>
          </p:cNvPr>
          <p:cNvCxnSpPr>
            <a:cxnSpLocks/>
          </p:cNvCxnSpPr>
          <p:nvPr/>
        </p:nvCxnSpPr>
        <p:spPr>
          <a:xfrm flipV="1">
            <a:off x="3581400" y="5143499"/>
            <a:ext cx="1066800" cy="457200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egnaposto piè di pagina 1">
            <a:extLst>
              <a:ext uri="{FF2B5EF4-FFF2-40B4-BE49-F238E27FC236}">
                <a16:creationId xmlns:a16="http://schemas.microsoft.com/office/drawing/2014/main" id="{EB81143A-E30E-2B7B-0ABA-A92BED2FDCF2}"/>
              </a:ext>
            </a:extLst>
          </p:cNvPr>
          <p:cNvSpPr txBox="1">
            <a:spLocks/>
          </p:cNvSpPr>
          <p:nvPr/>
        </p:nvSpPr>
        <p:spPr bwMode="auto">
          <a:xfrm>
            <a:off x="4495800" y="3214690"/>
            <a:ext cx="3581400" cy="73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sz="2000" dirty="0">
                <a:solidFill>
                  <a:srgbClr val="FF0000"/>
                </a:solidFill>
              </a:rPr>
              <a:t>Polisaccaride somatico O</a:t>
            </a:r>
          </a:p>
          <a:p>
            <a:pPr>
              <a:defRPr/>
            </a:pPr>
            <a:r>
              <a:rPr lang="it-IT" sz="2000" dirty="0">
                <a:solidFill>
                  <a:srgbClr val="FF0000"/>
                </a:solidFill>
              </a:rPr>
              <a:t>(classificazione)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A2473301-7578-4896-19C2-8E1FBB9213BF}"/>
              </a:ext>
            </a:extLst>
          </p:cNvPr>
          <p:cNvCxnSpPr>
            <a:cxnSpLocks/>
          </p:cNvCxnSpPr>
          <p:nvPr/>
        </p:nvCxnSpPr>
        <p:spPr>
          <a:xfrm flipV="1">
            <a:off x="3657600" y="3581399"/>
            <a:ext cx="990600" cy="2286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831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539750" y="0"/>
            <a:ext cx="8353425" cy="1447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br>
              <a:rPr lang="it-IT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it-IT" sz="2400" b="1" kern="0" dirty="0">
                <a:solidFill>
                  <a:srgbClr val="FFDA1D"/>
                </a:solidFill>
                <a:latin typeface="+mj-lt"/>
                <a:ea typeface="+mj-ea"/>
                <a:cs typeface="+mj-cs"/>
              </a:rPr>
              <a:t>PATOGENESI ED ANATOMIA PATOLOGICA </a:t>
            </a:r>
          </a:p>
        </p:txBody>
      </p:sp>
      <p:sp>
        <p:nvSpPr>
          <p:cNvPr id="203778" name="Rectangle 3"/>
          <p:cNvSpPr txBox="1">
            <a:spLocks noRot="1" noChangeArrowheads="1"/>
          </p:cNvSpPr>
          <p:nvPr/>
        </p:nvSpPr>
        <p:spPr bwMode="auto">
          <a:xfrm>
            <a:off x="357188" y="857250"/>
            <a:ext cx="8462962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1838" indent="-2746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it-IT" dirty="0">
              <a:solidFill>
                <a:srgbClr val="FFDA1D"/>
              </a:solidFill>
              <a:latin typeface="+mn-lt"/>
            </a:endParaRP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it-IT" dirty="0">
                <a:solidFill>
                  <a:srgbClr val="FFDA1D"/>
                </a:solidFill>
                <a:latin typeface="+mn-lt"/>
              </a:rPr>
              <a:t>Patogeno solo per l</a:t>
            </a:r>
            <a:r>
              <a:rPr lang="ja-JP" altLang="it-IT" dirty="0">
                <a:solidFill>
                  <a:srgbClr val="FFDA1D"/>
                </a:solidFill>
                <a:latin typeface="+mn-lt"/>
              </a:rPr>
              <a:t>’</a:t>
            </a:r>
            <a:r>
              <a:rPr lang="it-IT" altLang="ja-JP" dirty="0">
                <a:solidFill>
                  <a:srgbClr val="FFDA1D"/>
                </a:solidFill>
                <a:latin typeface="+mn-lt"/>
              </a:rPr>
              <a:t>uomo</a:t>
            </a: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it-IT" dirty="0">
              <a:solidFill>
                <a:srgbClr val="FFDA1D"/>
              </a:solidFill>
              <a:latin typeface="+mn-lt"/>
            </a:endParaRP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it-IT" dirty="0">
                <a:solidFill>
                  <a:srgbClr val="FFDA1D"/>
                </a:solidFill>
                <a:latin typeface="+mn-lt"/>
              </a:rPr>
              <a:t>Carica infettante 10</a:t>
            </a:r>
            <a:r>
              <a:rPr lang="it-IT" baseline="30000" dirty="0">
                <a:solidFill>
                  <a:srgbClr val="FFDA1D"/>
                </a:solidFill>
                <a:latin typeface="+mn-lt"/>
              </a:rPr>
              <a:t>8</a:t>
            </a:r>
            <a:r>
              <a:rPr lang="it-IT" dirty="0">
                <a:solidFill>
                  <a:srgbClr val="FFDA1D"/>
                </a:solidFill>
                <a:latin typeface="+mn-lt"/>
              </a:rPr>
              <a:t>-10</a:t>
            </a:r>
            <a:r>
              <a:rPr lang="it-IT" baseline="30000" dirty="0">
                <a:solidFill>
                  <a:srgbClr val="FFDA1D"/>
                </a:solidFill>
                <a:latin typeface="+mn-lt"/>
              </a:rPr>
              <a:t>10</a:t>
            </a:r>
            <a:r>
              <a:rPr lang="it-IT" dirty="0">
                <a:solidFill>
                  <a:srgbClr val="FFDA1D"/>
                </a:solidFill>
                <a:latin typeface="+mn-lt"/>
              </a:rPr>
              <a:t> batteri ingeriti se il veicolo contaminato è l</a:t>
            </a:r>
            <a:r>
              <a:rPr lang="ja-JP" altLang="it-IT" dirty="0">
                <a:solidFill>
                  <a:srgbClr val="FFDA1D"/>
                </a:solidFill>
                <a:latin typeface="+mn-lt"/>
              </a:rPr>
              <a:t>’</a:t>
            </a:r>
            <a:r>
              <a:rPr lang="it-IT" altLang="ja-JP" dirty="0">
                <a:solidFill>
                  <a:srgbClr val="FFDA1D"/>
                </a:solidFill>
                <a:latin typeface="+mn-lt"/>
              </a:rPr>
              <a:t>acqua </a:t>
            </a: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it-IT" dirty="0">
              <a:solidFill>
                <a:srgbClr val="FFDA1D"/>
              </a:solidFill>
              <a:latin typeface="+mn-lt"/>
            </a:endParaRP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it-IT" dirty="0">
                <a:solidFill>
                  <a:srgbClr val="FFDA1D"/>
                </a:solidFill>
                <a:latin typeface="+mn-lt"/>
              </a:rPr>
              <a:t>10</a:t>
            </a:r>
            <a:r>
              <a:rPr lang="it-IT" baseline="30000" dirty="0">
                <a:solidFill>
                  <a:srgbClr val="FFDA1D"/>
                </a:solidFill>
                <a:latin typeface="+mn-lt"/>
              </a:rPr>
              <a:t>2</a:t>
            </a:r>
            <a:r>
              <a:rPr lang="it-IT" dirty="0">
                <a:solidFill>
                  <a:srgbClr val="FFDA1D"/>
                </a:solidFill>
                <a:latin typeface="+mn-lt"/>
              </a:rPr>
              <a:t> 10</a:t>
            </a:r>
            <a:r>
              <a:rPr lang="it-IT" baseline="30000" dirty="0">
                <a:solidFill>
                  <a:srgbClr val="FFDA1D"/>
                </a:solidFill>
                <a:latin typeface="+mn-lt"/>
              </a:rPr>
              <a:t>4 </a:t>
            </a:r>
            <a:r>
              <a:rPr lang="it-IT" dirty="0">
                <a:solidFill>
                  <a:srgbClr val="FFDA1D"/>
                </a:solidFill>
                <a:latin typeface="+mn-lt"/>
              </a:rPr>
              <a:t>se viene introdotto con i cibi per effetto tampone dei  medesimi</a:t>
            </a: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it-IT" dirty="0">
              <a:solidFill>
                <a:srgbClr val="FFDA1D"/>
              </a:solidFill>
              <a:latin typeface="+mn-lt"/>
            </a:endParaRP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it-IT" dirty="0">
                <a:solidFill>
                  <a:srgbClr val="FFDA1D"/>
                </a:solidFill>
                <a:latin typeface="+mn-lt"/>
              </a:rPr>
              <a:t>Infezione non invasiva,  non raggiungono il torrente circolatorio</a:t>
            </a: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it-IT" dirty="0">
              <a:solidFill>
                <a:srgbClr val="FFDA1D"/>
              </a:solidFill>
              <a:latin typeface="+mn-lt"/>
            </a:endParaRP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it-IT" dirty="0">
                <a:solidFill>
                  <a:srgbClr val="FFDA1D"/>
                </a:solidFill>
                <a:latin typeface="+mn-lt"/>
              </a:rPr>
              <a:t>Infezione del tratto gastrointestinale: aderiscono ai microvilli delle cellule epiteliali mediante pili, si moltiplicano e liberano tossina colerica</a:t>
            </a: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it-IT" dirty="0">
              <a:solidFill>
                <a:srgbClr val="FFDA1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93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04"/>
    </mc:Choice>
    <mc:Fallback xmlns="">
      <p:transition spd="slow" advTm="27304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F51F742-FA01-924B-9883-BF85ECA8A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Antonella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925E1A2-5538-C847-A2AA-1B32B22F6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298" y="216537"/>
            <a:ext cx="4958224" cy="6424925"/>
          </a:xfrm>
          <a:prstGeom prst="rect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E311F34-4B3E-DC4A-B240-D1518BFA6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71" y="1676400"/>
            <a:ext cx="2796618" cy="4305862"/>
          </a:xfrm>
          <a:prstGeom prst="rect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89BFB9B-0B4C-FD4D-B85D-F3041B1C81FF}"/>
              </a:ext>
            </a:extLst>
          </p:cNvPr>
          <p:cNvSpPr txBox="1"/>
          <p:nvPr/>
        </p:nvSpPr>
        <p:spPr>
          <a:xfrm>
            <a:off x="382705" y="6444476"/>
            <a:ext cx="2273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Shelly</a:t>
            </a:r>
            <a:r>
              <a:rPr lang="it-IT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J</a:t>
            </a:r>
            <a:r>
              <a:rPr lang="it-IT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et al, </a:t>
            </a:r>
            <a:r>
              <a:rPr lang="it-IT" sz="1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J</a:t>
            </a:r>
            <a:r>
              <a:rPr lang="it-IT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Bacteriol</a:t>
            </a:r>
            <a:r>
              <a:rPr lang="it-IT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; 2011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246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6"/>
    </mc:Choice>
    <mc:Fallback xmlns="">
      <p:transition spd="slow" advTm="21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ChangeArrowheads="1"/>
          </p:cNvSpPr>
          <p:nvPr>
            <p:ph type="title"/>
          </p:nvPr>
        </p:nvSpPr>
        <p:spPr>
          <a:xfrm>
            <a:off x="1609725" y="44450"/>
            <a:ext cx="6491288" cy="504825"/>
          </a:xfrm>
        </p:spPr>
        <p:txBody>
          <a:bodyPr/>
          <a:lstStyle/>
          <a:p>
            <a:pPr eaLnBrk="1" hangingPunct="1">
              <a:tabLst>
                <a:tab pos="5921375" algn="l"/>
              </a:tabLst>
              <a:defRPr/>
            </a:pPr>
            <a:r>
              <a:rPr lang="it-IT" sz="3200" b="1" dirty="0" err="1">
                <a:solidFill>
                  <a:srgbClr val="FFDA1D"/>
                </a:solidFill>
                <a:latin typeface="+mn-lt"/>
              </a:rPr>
              <a:t>Enterobacteriaceae</a:t>
            </a:r>
            <a:r>
              <a:rPr lang="it-IT" sz="3200" b="1" dirty="0">
                <a:solidFill>
                  <a:srgbClr val="FFDA1D"/>
                </a:solidFill>
                <a:latin typeface="+mn-lt"/>
              </a:rPr>
              <a:t> A</a:t>
            </a:r>
            <a:r>
              <a:rPr lang="it-IT" sz="3000" b="1" dirty="0">
                <a:solidFill>
                  <a:srgbClr val="FFDA1D"/>
                </a:solidFill>
                <a:latin typeface="+mn-lt"/>
              </a:rPr>
              <a:t>ntigeni</a:t>
            </a:r>
          </a:p>
        </p:txBody>
      </p:sp>
      <p:sp>
        <p:nvSpPr>
          <p:cNvPr id="9011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3527" y="914400"/>
            <a:ext cx="3844398" cy="2160587"/>
          </a:xfrm>
          <a:noFill/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4625" indent="0" algn="just" eaLnBrk="1" hangingPunct="1">
              <a:lnSpc>
                <a:spcPct val="120000"/>
              </a:lnSpc>
              <a:buNone/>
            </a:pPr>
            <a:r>
              <a:rPr lang="it-IT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Antigeni O</a:t>
            </a:r>
          </a:p>
          <a:p>
            <a:pPr marL="174625" indent="0" algn="just" eaLnBrk="1" hangingPunct="1">
              <a:lnSpc>
                <a:spcPct val="120000"/>
              </a:lnSpc>
              <a:buFontTx/>
              <a:buNone/>
            </a:pPr>
            <a:r>
              <a:rPr lang="it-IT" sz="1800" dirty="0">
                <a:solidFill>
                  <a:srgbClr val="FFDA1D"/>
                </a:solidFill>
                <a:latin typeface="Arial" charset="0"/>
              </a:rPr>
              <a:t>Porzione polisaccaridica del  </a:t>
            </a:r>
            <a:r>
              <a:rPr lang="it-IT" sz="1800" dirty="0" err="1">
                <a:solidFill>
                  <a:srgbClr val="FFDA1D"/>
                </a:solidFill>
                <a:latin typeface="Arial" charset="0"/>
              </a:rPr>
              <a:t>lipopolisaccaride</a:t>
            </a:r>
            <a:r>
              <a:rPr lang="it-IT" sz="1800" dirty="0">
                <a:solidFill>
                  <a:srgbClr val="FFDA1D"/>
                </a:solidFill>
                <a:latin typeface="Arial" charset="0"/>
              </a:rPr>
              <a:t> (LPS); esistono oltre 150 differenti antigeni somatici O.</a:t>
            </a:r>
          </a:p>
          <a:p>
            <a:pPr marL="174625" indent="0" algn="just" eaLnBrk="1" hangingPunct="1">
              <a:lnSpc>
                <a:spcPct val="120000"/>
              </a:lnSpc>
              <a:buFontTx/>
              <a:buNone/>
            </a:pPr>
            <a:endParaRPr lang="it-IT" sz="1800" dirty="0">
              <a:solidFill>
                <a:srgbClr val="FFDA1D"/>
              </a:solidFill>
              <a:latin typeface="Arial" charset="0"/>
            </a:endParaRPr>
          </a:p>
          <a:p>
            <a:pPr marL="174625" indent="0" eaLnBrk="1" hangingPunct="1">
              <a:lnSpc>
                <a:spcPct val="120000"/>
              </a:lnSpc>
              <a:buFontTx/>
              <a:buNone/>
            </a:pPr>
            <a:endParaRPr lang="it-IT" sz="1800" b="1" dirty="0">
              <a:solidFill>
                <a:srgbClr val="FFDA1D"/>
              </a:solidFill>
              <a:latin typeface="Arial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196323" y="3497630"/>
            <a:ext cx="4470873" cy="1190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>
              <a:lnSpc>
                <a:spcPct val="120000"/>
              </a:lnSpc>
              <a:spcBef>
                <a:spcPct val="20000"/>
              </a:spcBef>
              <a:defRPr/>
            </a:pPr>
            <a:r>
              <a:rPr lang="it-IT" b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</a:rPr>
              <a:t>Antigeni H (</a:t>
            </a:r>
            <a:r>
              <a:rPr lang="it-IT" b="1" kern="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</a:rPr>
              <a:t>flagellari</a:t>
            </a:r>
            <a:r>
              <a:rPr lang="it-IT" b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</a:rPr>
              <a:t>)</a:t>
            </a:r>
          </a:p>
          <a:p>
            <a:pPr marL="174625"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it-IT" kern="0" dirty="0">
                <a:solidFill>
                  <a:srgbClr val="FFDA1D"/>
                </a:solidFill>
                <a:latin typeface="Arial"/>
              </a:rPr>
              <a:t>È rappresentato dalle proteine </a:t>
            </a:r>
            <a:r>
              <a:rPr lang="it-IT" kern="0" dirty="0" err="1">
                <a:solidFill>
                  <a:srgbClr val="FFDA1D"/>
                </a:solidFill>
                <a:latin typeface="Arial"/>
              </a:rPr>
              <a:t>flagellari</a:t>
            </a:r>
            <a:r>
              <a:rPr lang="it-IT" kern="0" dirty="0">
                <a:solidFill>
                  <a:srgbClr val="FFDA1D"/>
                </a:solidFill>
                <a:latin typeface="Arial"/>
              </a:rPr>
              <a:t>; </a:t>
            </a:r>
          </a:p>
          <a:p>
            <a:pPr marL="174625"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it-IT" kern="0" dirty="0">
                <a:solidFill>
                  <a:srgbClr val="FFDA1D"/>
                </a:solidFill>
                <a:latin typeface="Arial"/>
              </a:rPr>
              <a:t>esistono oltre 50 differenti antigeni H.</a:t>
            </a:r>
          </a:p>
        </p:txBody>
      </p:sp>
      <p:sp>
        <p:nvSpPr>
          <p:cNvPr id="8" name="Rettangolo 7"/>
          <p:cNvSpPr/>
          <p:nvPr/>
        </p:nvSpPr>
        <p:spPr bwMode="auto">
          <a:xfrm>
            <a:off x="2514600" y="5019581"/>
            <a:ext cx="6208713" cy="1579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it-IT" b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</a:rPr>
              <a:t>Antigeni K (capsulari)</a:t>
            </a:r>
          </a:p>
          <a:p>
            <a:pPr marL="174625"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it-IT" kern="0" dirty="0" err="1">
                <a:solidFill>
                  <a:srgbClr val="FFDA1D"/>
                </a:solidFill>
                <a:latin typeface="Arial"/>
              </a:rPr>
              <a:t>All</a:t>
            </a:r>
            <a:r>
              <a:rPr lang="ja-JP" altLang="it-IT" kern="0" dirty="0">
                <a:solidFill>
                  <a:srgbClr val="FFDA1D"/>
                </a:solidFill>
                <a:latin typeface="Arial"/>
              </a:rPr>
              <a:t>’</a:t>
            </a:r>
            <a:r>
              <a:rPr lang="it-IT" altLang="ja-JP" kern="0" dirty="0">
                <a:solidFill>
                  <a:srgbClr val="FFDA1D"/>
                </a:solidFill>
                <a:latin typeface="Arial"/>
              </a:rPr>
              <a:t>esterno degli antigeni O in alcune </a:t>
            </a:r>
            <a:r>
              <a:rPr lang="it-IT" altLang="ja-JP" kern="0" dirty="0" err="1">
                <a:solidFill>
                  <a:srgbClr val="FFDA1D"/>
                </a:solidFill>
                <a:latin typeface="Arial"/>
              </a:rPr>
              <a:t>Enterobatteriaceae</a:t>
            </a:r>
            <a:r>
              <a:rPr lang="it-IT" altLang="ja-JP" kern="0" dirty="0">
                <a:solidFill>
                  <a:srgbClr val="FFDA1D"/>
                </a:solidFill>
                <a:latin typeface="Arial"/>
              </a:rPr>
              <a:t>,</a:t>
            </a:r>
          </a:p>
          <a:p>
            <a:pPr marL="174625"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it-IT" kern="0" dirty="0">
                <a:solidFill>
                  <a:srgbClr val="FFDA1D"/>
                </a:solidFill>
                <a:latin typeface="Arial"/>
              </a:rPr>
              <a:t>alcuni sono polisaccaridi altri sono proteine; </a:t>
            </a:r>
          </a:p>
          <a:p>
            <a:pPr marL="174625"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it-IT" kern="0" dirty="0">
                <a:solidFill>
                  <a:srgbClr val="FFDA1D"/>
                </a:solidFill>
                <a:latin typeface="Arial"/>
              </a:rPr>
              <a:t>esistono oltre 100 differenti antigeni K.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C3B7C22-644F-ED47-BABF-26E252183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196" y="865473"/>
            <a:ext cx="4223277" cy="3794599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42F65714-6246-7B46-B7F7-080832C19224}"/>
              </a:ext>
            </a:extLst>
          </p:cNvPr>
          <p:cNvSpPr/>
          <p:nvPr/>
        </p:nvSpPr>
        <p:spPr>
          <a:xfrm>
            <a:off x="4743396" y="1066800"/>
            <a:ext cx="1428804" cy="53340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746E6B82-18FE-B24C-AAFA-AF1CDA68FFB2}"/>
              </a:ext>
            </a:extLst>
          </p:cNvPr>
          <p:cNvSpPr/>
          <p:nvPr/>
        </p:nvSpPr>
        <p:spPr>
          <a:xfrm>
            <a:off x="8000999" y="2244705"/>
            <a:ext cx="889474" cy="53340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90FFDF86-5C4B-7746-9A5A-30ABEC8AD1B9}"/>
              </a:ext>
            </a:extLst>
          </p:cNvPr>
          <p:cNvSpPr/>
          <p:nvPr/>
        </p:nvSpPr>
        <p:spPr>
          <a:xfrm>
            <a:off x="4667196" y="1953927"/>
            <a:ext cx="1029970" cy="389305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568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23"/>
    </mc:Choice>
    <mc:Fallback xmlns="">
      <p:transition spd="slow" advTm="38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0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 build="p"/>
      <p:bldP spid="5" grpId="0"/>
      <p:bldP spid="8" grpId="0"/>
      <p:bldP spid="3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503" y="130629"/>
            <a:ext cx="6680994" cy="555171"/>
          </a:xfrm>
        </p:spPr>
        <p:txBody>
          <a:bodyPr/>
          <a:lstStyle/>
          <a:p>
            <a:pPr eaLnBrk="1" hangingPunct="1">
              <a:defRPr/>
            </a:pPr>
            <a:r>
              <a:rPr lang="it-IT" sz="2600" b="1" i="1" dirty="0" err="1">
                <a:solidFill>
                  <a:srgbClr val="FFDA1D"/>
                </a:solidFill>
                <a:latin typeface="+mn-lt"/>
              </a:rPr>
              <a:t>Enterobacteriaceae</a:t>
            </a:r>
            <a:r>
              <a:rPr lang="it-IT" sz="2600" b="1" i="1" dirty="0">
                <a:solidFill>
                  <a:srgbClr val="FFDA1D"/>
                </a:solidFill>
                <a:latin typeface="+mn-lt"/>
              </a:rPr>
              <a:t>:  </a:t>
            </a:r>
            <a:r>
              <a:rPr lang="it-IT" sz="2400" b="1" dirty="0">
                <a:solidFill>
                  <a:srgbClr val="FFDA1D"/>
                </a:solidFill>
                <a:latin typeface="+mn-lt"/>
              </a:rPr>
              <a:t>Fattori di virulenza</a:t>
            </a:r>
          </a:p>
        </p:txBody>
      </p:sp>
      <p:sp>
        <p:nvSpPr>
          <p:cNvPr id="160770" name="Rectangle 6"/>
          <p:cNvSpPr>
            <a:spLocks noChangeArrowheads="1"/>
          </p:cNvSpPr>
          <p:nvPr/>
        </p:nvSpPr>
        <p:spPr bwMode="auto">
          <a:xfrm>
            <a:off x="609600" y="914400"/>
            <a:ext cx="8208962" cy="57164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it-IT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Endotossina</a:t>
            </a:r>
            <a:r>
              <a:rPr lang="it-IT" sz="2000" b="1" dirty="0">
                <a:solidFill>
                  <a:srgbClr val="FFDA1D"/>
                </a:solidFill>
                <a:latin typeface="+mn-lt"/>
              </a:rPr>
              <a:t> (lipide A del  </a:t>
            </a:r>
            <a:r>
              <a:rPr lang="it-IT" altLang="ja-JP" sz="2000" b="1" dirty="0">
                <a:solidFill>
                  <a:srgbClr val="FFDA1D"/>
                </a:solidFill>
                <a:latin typeface="+mn-lt"/>
              </a:rPr>
              <a:t>LPS).</a:t>
            </a:r>
            <a:endParaRPr lang="it-IT" sz="2000" b="1" dirty="0">
              <a:solidFill>
                <a:srgbClr val="FFDA1D"/>
              </a:solidFill>
              <a:latin typeface="+mn-lt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  <a:defRPr/>
            </a:pPr>
            <a:endParaRPr lang="it-IT" sz="2000" b="1" dirty="0">
              <a:solidFill>
                <a:srgbClr val="FFDA1D"/>
              </a:solidFill>
              <a:latin typeface="+mn-lt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  <a:defRPr/>
            </a:pPr>
            <a:r>
              <a:rPr lang="it-IT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Capsula</a:t>
            </a:r>
            <a:r>
              <a:rPr lang="it-IT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0"/>
              <a:buNone/>
              <a:defRPr/>
            </a:pPr>
            <a:r>
              <a:rPr lang="it-IT" sz="2000" dirty="0">
                <a:solidFill>
                  <a:srgbClr val="FFDA1D"/>
                </a:solidFill>
                <a:latin typeface="+mn-lt"/>
              </a:rPr>
              <a:t>    Protegge i microrganismi dalla fagocitosi.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0"/>
              <a:buNone/>
              <a:defRPr/>
            </a:pPr>
            <a:endParaRPr lang="it-IT" sz="2000" dirty="0">
              <a:solidFill>
                <a:srgbClr val="FFDA1D"/>
              </a:solidFill>
              <a:latin typeface="+mn-lt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  <a:defRPr/>
            </a:pPr>
            <a:r>
              <a:rPr lang="it-IT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Variazione di fase</a:t>
            </a:r>
            <a:endParaRPr lang="it-IT" sz="200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0"/>
              <a:buNone/>
              <a:defRPr/>
            </a:pPr>
            <a:r>
              <a:rPr lang="it-IT" sz="2000" dirty="0">
                <a:solidFill>
                  <a:srgbClr val="FFDA1D"/>
                </a:solidFill>
                <a:latin typeface="+mn-lt"/>
              </a:rPr>
              <a:t>  Gli antigeni capsulare K e flagellare H possono essere alternativamente espressi o non espressi proteggendo così il batterio dalla morte cellulare anticorpo-mediata.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0"/>
              <a:buNone/>
              <a:defRPr/>
            </a:pPr>
            <a:endParaRPr lang="it-IT" sz="2000" dirty="0">
              <a:solidFill>
                <a:srgbClr val="FFDA1D"/>
              </a:solidFill>
              <a:latin typeface="+mn-lt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  <a:defRPr/>
            </a:pPr>
            <a:r>
              <a:rPr lang="it-IT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Sistemi di secrezione di tipo III</a:t>
            </a:r>
            <a:endParaRPr lang="it-IT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0"/>
              <a:buNone/>
              <a:defRPr/>
            </a:pPr>
            <a:r>
              <a:rPr lang="it-IT" sz="2000" dirty="0">
                <a:solidFill>
                  <a:srgbClr val="FFDA1D"/>
                </a:solidFill>
              </a:rPr>
              <a:t>    siringa molecolare che inietta i fattori di virulenza nella cellula epiteliale intestinale dell’ospite (EPEC)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0"/>
              <a:buNone/>
              <a:defRPr/>
            </a:pPr>
            <a:endParaRPr lang="it-IT" sz="2000" dirty="0">
              <a:solidFill>
                <a:srgbClr val="FFDA1D"/>
              </a:solidFill>
              <a:latin typeface="+mn-lt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  <a:defRPr/>
            </a:pPr>
            <a:r>
              <a:rPr lang="it-IT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Sequestro dei fattori di crescita</a:t>
            </a:r>
            <a:r>
              <a:rPr lang="it-IT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</a:p>
          <a:p>
            <a:pPr marL="800100" lvl="1" indent="-342900" algn="just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it-IT" sz="2000" dirty="0">
                <a:solidFill>
                  <a:srgbClr val="FFDA1D"/>
                </a:solidFill>
                <a:latin typeface="+mn-lt"/>
              </a:rPr>
              <a:t>Composti chelanti il ferro, i </a:t>
            </a:r>
            <a:r>
              <a:rPr lang="it-IT" sz="2000" dirty="0" err="1">
                <a:solidFill>
                  <a:srgbClr val="FFDA1D"/>
                </a:solidFill>
                <a:latin typeface="+mn-lt"/>
              </a:rPr>
              <a:t>siderofori</a:t>
            </a:r>
            <a:endParaRPr lang="it-IT" sz="2000" dirty="0">
              <a:solidFill>
                <a:srgbClr val="FFDA1D"/>
              </a:solidFill>
              <a:latin typeface="+mn-lt"/>
            </a:endParaRPr>
          </a:p>
          <a:p>
            <a:pPr marL="800100" lvl="1" indent="-342900" algn="just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it-IT" sz="2000" dirty="0">
                <a:solidFill>
                  <a:srgbClr val="FFDA1D"/>
                </a:solidFill>
                <a:latin typeface="+mn-lt"/>
              </a:rPr>
              <a:t>Emolisine </a:t>
            </a:r>
            <a:r>
              <a:rPr lang="it-IT" sz="2000" dirty="0">
                <a:solidFill>
                  <a:srgbClr val="FFDA1D"/>
                </a:solidFill>
                <a:latin typeface="+mn-lt"/>
                <a:sym typeface="Wingdings"/>
              </a:rPr>
              <a:t></a:t>
            </a:r>
            <a:r>
              <a:rPr lang="it-IT" sz="2000" dirty="0">
                <a:solidFill>
                  <a:srgbClr val="FFDA1D"/>
                </a:solidFill>
                <a:latin typeface="+mn-lt"/>
              </a:rPr>
              <a:t> globuli rossi</a:t>
            </a:r>
          </a:p>
        </p:txBody>
      </p:sp>
    </p:spTree>
    <p:extLst>
      <p:ext uri="{BB962C8B-B14F-4D97-AF65-F5344CB8AC3E}">
        <p14:creationId xmlns:p14="http://schemas.microsoft.com/office/powerpoint/2010/main" val="174672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06"/>
    </mc:Choice>
    <mc:Fallback xmlns="">
      <p:transition spd="slow" advTm="3210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78656" y="83911"/>
            <a:ext cx="7786688" cy="400050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it-IT" sz="3200" b="1" dirty="0" err="1">
                <a:solidFill>
                  <a:srgbClr val="FFDA1D"/>
                </a:solidFill>
                <a:latin typeface="+mn-lt"/>
              </a:rPr>
              <a:t>Enterobacteriaceae</a:t>
            </a:r>
            <a:r>
              <a:rPr lang="it-IT" sz="3200" b="1" dirty="0">
                <a:solidFill>
                  <a:srgbClr val="FFDA1D"/>
                </a:solidFill>
                <a:latin typeface="+mn-lt"/>
              </a:rPr>
              <a:t>            </a:t>
            </a:r>
          </a:p>
        </p:txBody>
      </p:sp>
      <p:sp>
        <p:nvSpPr>
          <p:cNvPr id="9216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50825" y="692150"/>
            <a:ext cx="8748713" cy="6092825"/>
          </a:xfrm>
          <a:noFill/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it-IT" sz="2400" dirty="0">
                <a:solidFill>
                  <a:srgbClr val="FFDA1D"/>
                </a:solidFill>
                <a:latin typeface="Arial" charset="0"/>
              </a:rPr>
              <a:t>Le </a:t>
            </a:r>
            <a:r>
              <a:rPr lang="it-IT" sz="2400" dirty="0" err="1">
                <a:solidFill>
                  <a:srgbClr val="FFDA1D"/>
                </a:solidFill>
                <a:latin typeface="Arial" charset="0"/>
              </a:rPr>
              <a:t>Enterobacteriaceae</a:t>
            </a:r>
            <a:r>
              <a:rPr lang="it-IT" sz="2400" dirty="0">
                <a:solidFill>
                  <a:srgbClr val="FFDA1D"/>
                </a:solidFill>
                <a:latin typeface="Arial" charset="0"/>
              </a:rPr>
              <a:t> importanti dal punto di vista medico appartengono a 10 generi e costituiscono 25 specie:</a:t>
            </a:r>
          </a:p>
          <a:p>
            <a:pPr marL="0" indent="0" eaLnBrk="1" hangingPunct="1">
              <a:lnSpc>
                <a:spcPct val="80000"/>
              </a:lnSpc>
              <a:buFontTx/>
              <a:buChar char="-"/>
            </a:pPr>
            <a:endParaRPr lang="it-IT" sz="2400" b="1" dirty="0">
              <a:solidFill>
                <a:srgbClr val="FFDA1D"/>
              </a:solidFill>
              <a:latin typeface="Arial" charset="0"/>
            </a:endParaRPr>
          </a:p>
          <a:p>
            <a:pPr marL="0" indent="0" eaLnBrk="1" hangingPunct="1">
              <a:buFontTx/>
              <a:buChar char="-"/>
            </a:pPr>
            <a:r>
              <a:rPr lang="it-IT" sz="2600" b="1" i="1" dirty="0">
                <a:solidFill>
                  <a:srgbClr val="FFDA1D"/>
                </a:solidFill>
                <a:latin typeface="Arial" charset="0"/>
              </a:rPr>
              <a:t>Escherichia</a:t>
            </a:r>
          </a:p>
          <a:p>
            <a:pPr marL="0" indent="0" eaLnBrk="1" hangingPunct="1">
              <a:buFontTx/>
              <a:buChar char="-"/>
            </a:pPr>
            <a:r>
              <a:rPr lang="it-IT" sz="2600" b="1" i="1" dirty="0" err="1">
                <a:solidFill>
                  <a:srgbClr val="FFDA1D"/>
                </a:solidFill>
                <a:latin typeface="Arial" charset="0"/>
              </a:rPr>
              <a:t>Shigella</a:t>
            </a:r>
            <a:endParaRPr lang="it-IT" sz="2600" b="1" i="1" dirty="0">
              <a:solidFill>
                <a:srgbClr val="FFDA1D"/>
              </a:solidFill>
              <a:latin typeface="Arial" charset="0"/>
            </a:endParaRPr>
          </a:p>
          <a:p>
            <a:pPr marL="0" indent="0" eaLnBrk="1" hangingPunct="1">
              <a:buFontTx/>
              <a:buChar char="-"/>
            </a:pPr>
            <a:r>
              <a:rPr lang="it-IT" sz="2600" b="1" i="1" dirty="0">
                <a:solidFill>
                  <a:srgbClr val="FFDA1D"/>
                </a:solidFill>
                <a:latin typeface="Arial" charset="0"/>
              </a:rPr>
              <a:t>Salmonella</a:t>
            </a:r>
          </a:p>
          <a:p>
            <a:pPr marL="0" indent="0" eaLnBrk="1" hangingPunct="1">
              <a:buFontTx/>
              <a:buChar char="-"/>
            </a:pPr>
            <a:r>
              <a:rPr lang="it-IT" sz="2600" b="1" i="1" dirty="0" err="1">
                <a:solidFill>
                  <a:srgbClr val="FFDA1D"/>
                </a:solidFill>
                <a:latin typeface="Arial" charset="0"/>
              </a:rPr>
              <a:t>Proteus</a:t>
            </a:r>
            <a:r>
              <a:rPr lang="it-IT" sz="2600" b="1" i="1" dirty="0">
                <a:solidFill>
                  <a:srgbClr val="FFDA1D"/>
                </a:solidFill>
                <a:latin typeface="Arial" charset="0"/>
              </a:rPr>
              <a:t> </a:t>
            </a:r>
          </a:p>
          <a:p>
            <a:pPr marL="0" indent="0" eaLnBrk="1" hangingPunct="1">
              <a:buFontTx/>
              <a:buChar char="-"/>
            </a:pPr>
            <a:r>
              <a:rPr lang="it-IT" sz="2600" b="1" i="1" dirty="0" err="1">
                <a:solidFill>
                  <a:srgbClr val="FFDA1D"/>
                </a:solidFill>
                <a:latin typeface="Arial" charset="0"/>
              </a:rPr>
              <a:t>Klebsiella</a:t>
            </a:r>
            <a:r>
              <a:rPr lang="it-IT" sz="2600" b="1" i="1" dirty="0">
                <a:solidFill>
                  <a:srgbClr val="FFDA1D"/>
                </a:solidFill>
                <a:latin typeface="Arial" charset="0"/>
              </a:rPr>
              <a:t> </a:t>
            </a:r>
          </a:p>
          <a:p>
            <a:pPr marL="0" indent="0" eaLnBrk="1" hangingPunct="1">
              <a:buFontTx/>
              <a:buChar char="-"/>
            </a:pPr>
            <a:r>
              <a:rPr lang="it-IT" sz="2600" b="1" i="1" dirty="0" err="1">
                <a:solidFill>
                  <a:srgbClr val="FFDA1D"/>
                </a:solidFill>
                <a:latin typeface="Arial" charset="0"/>
              </a:rPr>
              <a:t>Yersinia</a:t>
            </a:r>
            <a:r>
              <a:rPr lang="it-IT" sz="2600" b="1" i="1" dirty="0">
                <a:solidFill>
                  <a:srgbClr val="FFDA1D"/>
                </a:solidFill>
                <a:latin typeface="Arial" charset="0"/>
              </a:rPr>
              <a:t> </a:t>
            </a:r>
          </a:p>
          <a:p>
            <a:pPr marL="0" indent="0" eaLnBrk="1" hangingPunct="1">
              <a:buFontTx/>
              <a:buChar char="-"/>
            </a:pPr>
            <a:r>
              <a:rPr lang="it-IT" sz="2600" b="1" i="1" dirty="0" err="1">
                <a:solidFill>
                  <a:srgbClr val="FFDA1D"/>
                </a:solidFill>
                <a:latin typeface="Arial" charset="0"/>
              </a:rPr>
              <a:t>Enterobacter</a:t>
            </a:r>
            <a:endParaRPr lang="it-IT" sz="2600" b="1" i="1" dirty="0">
              <a:solidFill>
                <a:srgbClr val="FFDA1D"/>
              </a:solidFill>
              <a:latin typeface="Arial" charset="0"/>
            </a:endParaRPr>
          </a:p>
          <a:p>
            <a:pPr marL="0" indent="0" eaLnBrk="1" hangingPunct="1">
              <a:buFontTx/>
              <a:buChar char="-"/>
            </a:pPr>
            <a:r>
              <a:rPr lang="it-IT" sz="2600" b="1" i="1" dirty="0" err="1">
                <a:solidFill>
                  <a:srgbClr val="FFDA1D"/>
                </a:solidFill>
                <a:latin typeface="Arial" charset="0"/>
              </a:rPr>
              <a:t>Citrobacter</a:t>
            </a:r>
            <a:endParaRPr lang="it-IT" sz="2600" b="1" i="1" dirty="0">
              <a:solidFill>
                <a:srgbClr val="FFDA1D"/>
              </a:solidFill>
              <a:latin typeface="Arial" charset="0"/>
            </a:endParaRPr>
          </a:p>
          <a:p>
            <a:pPr marL="0" indent="0" eaLnBrk="1" hangingPunct="1">
              <a:buFontTx/>
              <a:buChar char="-"/>
            </a:pPr>
            <a:r>
              <a:rPr lang="it-IT" sz="2600" b="1" i="1" dirty="0">
                <a:solidFill>
                  <a:srgbClr val="FFDA1D"/>
                </a:solidFill>
                <a:latin typeface="Arial" charset="0"/>
              </a:rPr>
              <a:t>Morganella</a:t>
            </a:r>
          </a:p>
          <a:p>
            <a:pPr marL="0" indent="0" eaLnBrk="1" hangingPunct="1">
              <a:buFontTx/>
              <a:buChar char="-"/>
            </a:pPr>
            <a:r>
              <a:rPr lang="it-IT" sz="2600" b="1" i="1" dirty="0" err="1">
                <a:solidFill>
                  <a:srgbClr val="FFDA1D"/>
                </a:solidFill>
                <a:latin typeface="Arial" charset="0"/>
              </a:rPr>
              <a:t>Serratia</a:t>
            </a:r>
            <a:endParaRPr lang="it-IT" sz="2600" b="1" i="1" dirty="0">
              <a:solidFill>
                <a:srgbClr val="FFDA1D"/>
              </a:solidFill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Char char="-"/>
            </a:pPr>
            <a:endParaRPr lang="it-IT" sz="2800" b="1" dirty="0">
              <a:solidFill>
                <a:srgbClr val="FFDA1D"/>
              </a:solidFill>
              <a:latin typeface="Arial" charset="0"/>
            </a:endParaRPr>
          </a:p>
        </p:txBody>
      </p:sp>
      <p:pic>
        <p:nvPicPr>
          <p:cNvPr id="92163" name="Picture 6" descr="01s-00002l-02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365625"/>
            <a:ext cx="2166937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8" descr="stock-photo-this-is-a-salmonella-microbe-excellent-for-medical-presentations-diagrams-note-slight-182745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3"/>
          <a:stretch>
            <a:fillRect/>
          </a:stretch>
        </p:blipFill>
        <p:spPr bwMode="auto">
          <a:xfrm>
            <a:off x="6804025" y="2276475"/>
            <a:ext cx="19431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0" descr="C0090895-Plague_bacteria,_Yersinia_pestis,_SEM-S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1"/>
          <a:stretch>
            <a:fillRect/>
          </a:stretch>
        </p:blipFill>
        <p:spPr bwMode="auto">
          <a:xfrm>
            <a:off x="3924300" y="1989138"/>
            <a:ext cx="20891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5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2"/>
    </mc:Choice>
    <mc:Fallback xmlns="">
      <p:transition spd="slow" advTm="1813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8"/>
          <p:cNvSpPr>
            <a:spLocks noChangeArrowheads="1"/>
          </p:cNvSpPr>
          <p:nvPr/>
        </p:nvSpPr>
        <p:spPr bwMode="auto">
          <a:xfrm>
            <a:off x="15875" y="0"/>
            <a:ext cx="4124325" cy="63087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it-IT" sz="2800" b="1" i="1" dirty="0">
                <a:solidFill>
                  <a:srgbClr val="FFDA1D"/>
                </a:solidFill>
                <a:latin typeface="+mn-lt"/>
              </a:rPr>
              <a:t>Salmonella </a:t>
            </a:r>
            <a:r>
              <a:rPr lang="it-IT" sz="2800" b="1" i="1" dirty="0" err="1">
                <a:solidFill>
                  <a:srgbClr val="FFDA1D"/>
                </a:solidFill>
                <a:latin typeface="+mn-lt"/>
              </a:rPr>
              <a:t>spp</a:t>
            </a:r>
            <a:r>
              <a:rPr lang="it-IT" sz="2800" b="1" i="1" dirty="0">
                <a:solidFill>
                  <a:srgbClr val="FFDA1D"/>
                </a:solidFill>
                <a:latin typeface="+mn-lt"/>
              </a:rPr>
              <a:t>.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it-IT" sz="2800" b="1" i="1" dirty="0" err="1">
                <a:solidFill>
                  <a:srgbClr val="FFDA1D"/>
                </a:solidFill>
                <a:latin typeface="+mn-lt"/>
              </a:rPr>
              <a:t>Shigella</a:t>
            </a:r>
            <a:r>
              <a:rPr lang="it-IT" sz="2800" b="1" i="1" dirty="0">
                <a:solidFill>
                  <a:srgbClr val="FFDA1D"/>
                </a:solidFill>
                <a:latin typeface="+mn-lt"/>
              </a:rPr>
              <a:t> </a:t>
            </a:r>
            <a:r>
              <a:rPr lang="it-IT" sz="2800" b="1" i="1" dirty="0" err="1">
                <a:solidFill>
                  <a:srgbClr val="FFDA1D"/>
                </a:solidFill>
                <a:latin typeface="+mn-lt"/>
              </a:rPr>
              <a:t>spp</a:t>
            </a:r>
            <a:r>
              <a:rPr lang="it-IT" sz="2800" b="1" i="1" dirty="0">
                <a:solidFill>
                  <a:srgbClr val="FFDA1D"/>
                </a:solidFill>
                <a:latin typeface="+mn-lt"/>
              </a:rPr>
              <a:t>.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it-IT" sz="2800" b="1" i="1" dirty="0" err="1">
                <a:solidFill>
                  <a:srgbClr val="FFDA1D"/>
                </a:solidFill>
                <a:latin typeface="+mn-lt"/>
              </a:rPr>
              <a:t>Yersinia</a:t>
            </a:r>
            <a:r>
              <a:rPr lang="it-IT" sz="2800" b="1" i="1" dirty="0">
                <a:solidFill>
                  <a:srgbClr val="FFDA1D"/>
                </a:solidFill>
                <a:latin typeface="+mn-lt"/>
              </a:rPr>
              <a:t> </a:t>
            </a:r>
            <a:r>
              <a:rPr lang="it-IT" sz="2800" b="1" i="1" dirty="0" err="1">
                <a:solidFill>
                  <a:srgbClr val="FFDA1D"/>
                </a:solidFill>
                <a:latin typeface="+mn-lt"/>
              </a:rPr>
              <a:t>pestis</a:t>
            </a:r>
            <a:r>
              <a:rPr lang="it-IT" sz="2800" b="1" dirty="0">
                <a:solidFill>
                  <a:srgbClr val="FFDA1D"/>
                </a:solidFill>
                <a:latin typeface="+mn-lt"/>
              </a:rPr>
              <a:t> </a:t>
            </a: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endParaRPr lang="it-IT" sz="2800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endParaRPr lang="it-IT" sz="2800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endParaRPr lang="it-IT" sz="2800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endParaRPr lang="it-IT" sz="2800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endParaRPr lang="it-IT" sz="2800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Font typeface="Wingdings" charset="0"/>
              <a:buNone/>
              <a:defRPr/>
            </a:pPr>
            <a:endParaRPr lang="it-IT" sz="2800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Font typeface="Wingdings" charset="0"/>
              <a:buChar char="ü"/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Font typeface="Wingdings" charset="0"/>
              <a:buChar char="ü"/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Font typeface="Wingdings" charset="0"/>
              <a:buChar char="ü"/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Font typeface="Wingdings" charset="0"/>
              <a:buChar char="ü"/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Font typeface="Wingdings" charset="0"/>
              <a:buChar char="ü"/>
              <a:defRPr/>
            </a:pPr>
            <a:endParaRPr lang="it-IT" sz="2800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Font typeface="Wingdings" charset="0"/>
              <a:buNone/>
              <a:defRPr/>
            </a:pPr>
            <a:endParaRPr lang="it-IT" sz="2800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buFont typeface="Wingdings" charset="0"/>
              <a:buNone/>
              <a:defRPr/>
            </a:pPr>
            <a:endParaRPr lang="it-IT" sz="2800" dirty="0">
              <a:solidFill>
                <a:srgbClr val="FFDA1D"/>
              </a:solidFill>
              <a:latin typeface="+mn-lt"/>
            </a:endParaRPr>
          </a:p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endParaRPr lang="it-IT" sz="2800" dirty="0">
              <a:solidFill>
                <a:srgbClr val="FFDA1D"/>
              </a:solidFill>
              <a:latin typeface="+mn-lt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it-IT" sz="2800" dirty="0">
              <a:solidFill>
                <a:srgbClr val="FFDA1D"/>
              </a:solidFill>
              <a:latin typeface="+mn-lt"/>
            </a:endParaRPr>
          </a:p>
        </p:txBody>
      </p:sp>
      <p:pic>
        <p:nvPicPr>
          <p:cNvPr id="93187" name="Immagine 5" descr="salmonella_typh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620713"/>
            <a:ext cx="242570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Immagine 6" descr="Shigella-dysenteria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924175"/>
            <a:ext cx="2447925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Immagine 7" descr="yersi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797425"/>
            <a:ext cx="24828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3" name="CasellaDiTesto 8"/>
          <p:cNvSpPr txBox="1">
            <a:spLocks noChangeArrowheads="1"/>
          </p:cNvSpPr>
          <p:nvPr/>
        </p:nvSpPr>
        <p:spPr bwMode="auto">
          <a:xfrm>
            <a:off x="5508625" y="1591909"/>
            <a:ext cx="3384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b="1" dirty="0">
                <a:solidFill>
                  <a:srgbClr val="FFDA1D"/>
                </a:solidFill>
                <a:latin typeface="+mn-lt"/>
              </a:rPr>
              <a:t>SONO SEMPRE ASSOCIATE  A  PATOLOGIE UMANE</a:t>
            </a:r>
          </a:p>
        </p:txBody>
      </p:sp>
      <p:pic>
        <p:nvPicPr>
          <p:cNvPr id="93191" name="Immagine 9" descr="PULC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5373688"/>
            <a:ext cx="1052512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7807AAAC-4184-9941-80C1-F39D4E6B299B}"/>
              </a:ext>
            </a:extLst>
          </p:cNvPr>
          <p:cNvGrpSpPr/>
          <p:nvPr/>
        </p:nvGrpSpPr>
        <p:grpSpPr>
          <a:xfrm>
            <a:off x="5631947" y="2864291"/>
            <a:ext cx="2997296" cy="2196535"/>
            <a:chOff x="5631947" y="2864291"/>
            <a:chExt cx="2997296" cy="2196535"/>
          </a:xfrm>
        </p:grpSpPr>
        <p:sp>
          <p:nvSpPr>
            <p:cNvPr id="2" name="Esplosione 2 1">
              <a:extLst>
                <a:ext uri="{FF2B5EF4-FFF2-40B4-BE49-F238E27FC236}">
                  <a16:creationId xmlns:a16="http://schemas.microsoft.com/office/drawing/2014/main" id="{7B719AF0-29CD-4E4F-BE00-52425C61B54C}"/>
                </a:ext>
              </a:extLst>
            </p:cNvPr>
            <p:cNvSpPr/>
            <p:nvPr/>
          </p:nvSpPr>
          <p:spPr>
            <a:xfrm rot="11363088">
              <a:off x="5631947" y="3302246"/>
              <a:ext cx="2997296" cy="1758580"/>
            </a:xfrm>
            <a:custGeom>
              <a:avLst/>
              <a:gdLst>
                <a:gd name="connsiteX0" fmla="*/ 11462 w 21600"/>
                <a:gd name="connsiteY0" fmla="*/ 4342 h 21600"/>
                <a:gd name="connsiteX1" fmla="*/ 14790 w 21600"/>
                <a:gd name="connsiteY1" fmla="*/ 0 h 21600"/>
                <a:gd name="connsiteX2" fmla="*/ 14525 w 21600"/>
                <a:gd name="connsiteY2" fmla="*/ 5777 h 21600"/>
                <a:gd name="connsiteX3" fmla="*/ 18007 w 21600"/>
                <a:gd name="connsiteY3" fmla="*/ 3172 h 21600"/>
                <a:gd name="connsiteX4" fmla="*/ 16380 w 21600"/>
                <a:gd name="connsiteY4" fmla="*/ 6532 h 21600"/>
                <a:gd name="connsiteX5" fmla="*/ 21600 w 21600"/>
                <a:gd name="connsiteY5" fmla="*/ 6645 h 21600"/>
                <a:gd name="connsiteX6" fmla="*/ 16985 w 21600"/>
                <a:gd name="connsiteY6" fmla="*/ 9402 h 21600"/>
                <a:gd name="connsiteX7" fmla="*/ 18270 w 21600"/>
                <a:gd name="connsiteY7" fmla="*/ 11290 h 21600"/>
                <a:gd name="connsiteX8" fmla="*/ 16380 w 21600"/>
                <a:gd name="connsiteY8" fmla="*/ 12310 h 21600"/>
                <a:gd name="connsiteX9" fmla="*/ 18877 w 21600"/>
                <a:gd name="connsiteY9" fmla="*/ 15632 h 21600"/>
                <a:gd name="connsiteX10" fmla="*/ 14640 w 21600"/>
                <a:gd name="connsiteY10" fmla="*/ 14350 h 21600"/>
                <a:gd name="connsiteX11" fmla="*/ 14942 w 21600"/>
                <a:gd name="connsiteY11" fmla="*/ 17370 h 21600"/>
                <a:gd name="connsiteX12" fmla="*/ 12180 w 21600"/>
                <a:gd name="connsiteY12" fmla="*/ 15935 h 21600"/>
                <a:gd name="connsiteX13" fmla="*/ 11612 w 21600"/>
                <a:gd name="connsiteY13" fmla="*/ 18842 h 21600"/>
                <a:gd name="connsiteX14" fmla="*/ 9872 w 21600"/>
                <a:gd name="connsiteY14" fmla="*/ 17370 h 21600"/>
                <a:gd name="connsiteX15" fmla="*/ 8700 w 21600"/>
                <a:gd name="connsiteY15" fmla="*/ 19712 h 21600"/>
                <a:gd name="connsiteX16" fmla="*/ 7527 w 21600"/>
                <a:gd name="connsiteY16" fmla="*/ 18125 h 21600"/>
                <a:gd name="connsiteX17" fmla="*/ 4917 w 21600"/>
                <a:gd name="connsiteY17" fmla="*/ 21600 h 21600"/>
                <a:gd name="connsiteX18" fmla="*/ 4805 w 21600"/>
                <a:gd name="connsiteY18" fmla="*/ 18240 h 21600"/>
                <a:gd name="connsiteX19" fmla="*/ 1285 w 21600"/>
                <a:gd name="connsiteY19" fmla="*/ 17825 h 21600"/>
                <a:gd name="connsiteX20" fmla="*/ 3330 w 21600"/>
                <a:gd name="connsiteY20" fmla="*/ 15370 h 21600"/>
                <a:gd name="connsiteX21" fmla="*/ 0 w 21600"/>
                <a:gd name="connsiteY21" fmla="*/ 12877 h 21600"/>
                <a:gd name="connsiteX22" fmla="*/ 3935 w 21600"/>
                <a:gd name="connsiteY22" fmla="*/ 11592 h 21600"/>
                <a:gd name="connsiteX23" fmla="*/ 1172 w 21600"/>
                <a:gd name="connsiteY23" fmla="*/ 8270 h 21600"/>
                <a:gd name="connsiteX24" fmla="*/ 5372 w 21600"/>
                <a:gd name="connsiteY24" fmla="*/ 7817 h 21600"/>
                <a:gd name="connsiteX25" fmla="*/ 4502 w 21600"/>
                <a:gd name="connsiteY25" fmla="*/ 3625 h 21600"/>
                <a:gd name="connsiteX26" fmla="*/ 8550 w 21600"/>
                <a:gd name="connsiteY26" fmla="*/ 6382 h 21600"/>
                <a:gd name="connsiteX27" fmla="*/ 9722 w 21600"/>
                <a:gd name="connsiteY27" fmla="*/ 1887 h 21600"/>
                <a:gd name="connsiteX28" fmla="*/ 11462 w 21600"/>
                <a:gd name="connsiteY28" fmla="*/ 4342 h 21600"/>
                <a:gd name="connsiteX0" fmla="*/ 11462 w 21600"/>
                <a:gd name="connsiteY0" fmla="*/ 4342 h 21600"/>
                <a:gd name="connsiteX1" fmla="*/ 14790 w 21600"/>
                <a:gd name="connsiteY1" fmla="*/ 0 h 21600"/>
                <a:gd name="connsiteX2" fmla="*/ 14525 w 21600"/>
                <a:gd name="connsiteY2" fmla="*/ 5777 h 21600"/>
                <a:gd name="connsiteX3" fmla="*/ 18007 w 21600"/>
                <a:gd name="connsiteY3" fmla="*/ 3172 h 21600"/>
                <a:gd name="connsiteX4" fmla="*/ 16380 w 21600"/>
                <a:gd name="connsiteY4" fmla="*/ 6532 h 21600"/>
                <a:gd name="connsiteX5" fmla="*/ 21600 w 21600"/>
                <a:gd name="connsiteY5" fmla="*/ 6645 h 21600"/>
                <a:gd name="connsiteX6" fmla="*/ 16985 w 21600"/>
                <a:gd name="connsiteY6" fmla="*/ 9402 h 21600"/>
                <a:gd name="connsiteX7" fmla="*/ 19741 w 21600"/>
                <a:gd name="connsiteY7" fmla="*/ 11169 h 21600"/>
                <a:gd name="connsiteX8" fmla="*/ 16380 w 21600"/>
                <a:gd name="connsiteY8" fmla="*/ 12310 h 21600"/>
                <a:gd name="connsiteX9" fmla="*/ 18877 w 21600"/>
                <a:gd name="connsiteY9" fmla="*/ 15632 h 21600"/>
                <a:gd name="connsiteX10" fmla="*/ 14640 w 21600"/>
                <a:gd name="connsiteY10" fmla="*/ 14350 h 21600"/>
                <a:gd name="connsiteX11" fmla="*/ 14942 w 21600"/>
                <a:gd name="connsiteY11" fmla="*/ 17370 h 21600"/>
                <a:gd name="connsiteX12" fmla="*/ 12180 w 21600"/>
                <a:gd name="connsiteY12" fmla="*/ 15935 h 21600"/>
                <a:gd name="connsiteX13" fmla="*/ 11612 w 21600"/>
                <a:gd name="connsiteY13" fmla="*/ 18842 h 21600"/>
                <a:gd name="connsiteX14" fmla="*/ 9872 w 21600"/>
                <a:gd name="connsiteY14" fmla="*/ 17370 h 21600"/>
                <a:gd name="connsiteX15" fmla="*/ 8700 w 21600"/>
                <a:gd name="connsiteY15" fmla="*/ 19712 h 21600"/>
                <a:gd name="connsiteX16" fmla="*/ 7527 w 21600"/>
                <a:gd name="connsiteY16" fmla="*/ 18125 h 21600"/>
                <a:gd name="connsiteX17" fmla="*/ 4917 w 21600"/>
                <a:gd name="connsiteY17" fmla="*/ 21600 h 21600"/>
                <a:gd name="connsiteX18" fmla="*/ 4805 w 21600"/>
                <a:gd name="connsiteY18" fmla="*/ 18240 h 21600"/>
                <a:gd name="connsiteX19" fmla="*/ 1285 w 21600"/>
                <a:gd name="connsiteY19" fmla="*/ 17825 h 21600"/>
                <a:gd name="connsiteX20" fmla="*/ 3330 w 21600"/>
                <a:gd name="connsiteY20" fmla="*/ 15370 h 21600"/>
                <a:gd name="connsiteX21" fmla="*/ 0 w 21600"/>
                <a:gd name="connsiteY21" fmla="*/ 12877 h 21600"/>
                <a:gd name="connsiteX22" fmla="*/ 3935 w 21600"/>
                <a:gd name="connsiteY22" fmla="*/ 11592 h 21600"/>
                <a:gd name="connsiteX23" fmla="*/ 1172 w 21600"/>
                <a:gd name="connsiteY23" fmla="*/ 8270 h 21600"/>
                <a:gd name="connsiteX24" fmla="*/ 5372 w 21600"/>
                <a:gd name="connsiteY24" fmla="*/ 7817 h 21600"/>
                <a:gd name="connsiteX25" fmla="*/ 4502 w 21600"/>
                <a:gd name="connsiteY25" fmla="*/ 3625 h 21600"/>
                <a:gd name="connsiteX26" fmla="*/ 8550 w 21600"/>
                <a:gd name="connsiteY26" fmla="*/ 6382 h 21600"/>
                <a:gd name="connsiteX27" fmla="*/ 9722 w 21600"/>
                <a:gd name="connsiteY27" fmla="*/ 1887 h 21600"/>
                <a:gd name="connsiteX28" fmla="*/ 11462 w 21600"/>
                <a:gd name="connsiteY28" fmla="*/ 4342 h 21600"/>
                <a:gd name="connsiteX0" fmla="*/ 11462 w 21600"/>
                <a:gd name="connsiteY0" fmla="*/ 4342 h 21600"/>
                <a:gd name="connsiteX1" fmla="*/ 14790 w 21600"/>
                <a:gd name="connsiteY1" fmla="*/ 0 h 21600"/>
                <a:gd name="connsiteX2" fmla="*/ 14525 w 21600"/>
                <a:gd name="connsiteY2" fmla="*/ 5777 h 21600"/>
                <a:gd name="connsiteX3" fmla="*/ 18007 w 21600"/>
                <a:gd name="connsiteY3" fmla="*/ 3172 h 21600"/>
                <a:gd name="connsiteX4" fmla="*/ 16380 w 21600"/>
                <a:gd name="connsiteY4" fmla="*/ 6532 h 21600"/>
                <a:gd name="connsiteX5" fmla="*/ 21600 w 21600"/>
                <a:gd name="connsiteY5" fmla="*/ 6645 h 21600"/>
                <a:gd name="connsiteX6" fmla="*/ 17886 w 21600"/>
                <a:gd name="connsiteY6" fmla="*/ 9091 h 21600"/>
                <a:gd name="connsiteX7" fmla="*/ 19741 w 21600"/>
                <a:gd name="connsiteY7" fmla="*/ 11169 h 21600"/>
                <a:gd name="connsiteX8" fmla="*/ 16380 w 21600"/>
                <a:gd name="connsiteY8" fmla="*/ 12310 h 21600"/>
                <a:gd name="connsiteX9" fmla="*/ 18877 w 21600"/>
                <a:gd name="connsiteY9" fmla="*/ 15632 h 21600"/>
                <a:gd name="connsiteX10" fmla="*/ 14640 w 21600"/>
                <a:gd name="connsiteY10" fmla="*/ 14350 h 21600"/>
                <a:gd name="connsiteX11" fmla="*/ 14942 w 21600"/>
                <a:gd name="connsiteY11" fmla="*/ 17370 h 21600"/>
                <a:gd name="connsiteX12" fmla="*/ 12180 w 21600"/>
                <a:gd name="connsiteY12" fmla="*/ 15935 h 21600"/>
                <a:gd name="connsiteX13" fmla="*/ 11612 w 21600"/>
                <a:gd name="connsiteY13" fmla="*/ 18842 h 21600"/>
                <a:gd name="connsiteX14" fmla="*/ 9872 w 21600"/>
                <a:gd name="connsiteY14" fmla="*/ 17370 h 21600"/>
                <a:gd name="connsiteX15" fmla="*/ 8700 w 21600"/>
                <a:gd name="connsiteY15" fmla="*/ 19712 h 21600"/>
                <a:gd name="connsiteX16" fmla="*/ 7527 w 21600"/>
                <a:gd name="connsiteY16" fmla="*/ 18125 h 21600"/>
                <a:gd name="connsiteX17" fmla="*/ 4917 w 21600"/>
                <a:gd name="connsiteY17" fmla="*/ 21600 h 21600"/>
                <a:gd name="connsiteX18" fmla="*/ 4805 w 21600"/>
                <a:gd name="connsiteY18" fmla="*/ 18240 h 21600"/>
                <a:gd name="connsiteX19" fmla="*/ 1285 w 21600"/>
                <a:gd name="connsiteY19" fmla="*/ 17825 h 21600"/>
                <a:gd name="connsiteX20" fmla="*/ 3330 w 21600"/>
                <a:gd name="connsiteY20" fmla="*/ 15370 h 21600"/>
                <a:gd name="connsiteX21" fmla="*/ 0 w 21600"/>
                <a:gd name="connsiteY21" fmla="*/ 12877 h 21600"/>
                <a:gd name="connsiteX22" fmla="*/ 3935 w 21600"/>
                <a:gd name="connsiteY22" fmla="*/ 11592 h 21600"/>
                <a:gd name="connsiteX23" fmla="*/ 1172 w 21600"/>
                <a:gd name="connsiteY23" fmla="*/ 8270 h 21600"/>
                <a:gd name="connsiteX24" fmla="*/ 5372 w 21600"/>
                <a:gd name="connsiteY24" fmla="*/ 7817 h 21600"/>
                <a:gd name="connsiteX25" fmla="*/ 4502 w 21600"/>
                <a:gd name="connsiteY25" fmla="*/ 3625 h 21600"/>
                <a:gd name="connsiteX26" fmla="*/ 8550 w 21600"/>
                <a:gd name="connsiteY26" fmla="*/ 6382 h 21600"/>
                <a:gd name="connsiteX27" fmla="*/ 9722 w 21600"/>
                <a:gd name="connsiteY27" fmla="*/ 1887 h 21600"/>
                <a:gd name="connsiteX28" fmla="*/ 11462 w 21600"/>
                <a:gd name="connsiteY28" fmla="*/ 4342 h 21600"/>
                <a:gd name="connsiteX0" fmla="*/ 11462 w 20069"/>
                <a:gd name="connsiteY0" fmla="*/ 4342 h 21600"/>
                <a:gd name="connsiteX1" fmla="*/ 14790 w 20069"/>
                <a:gd name="connsiteY1" fmla="*/ 0 h 21600"/>
                <a:gd name="connsiteX2" fmla="*/ 14525 w 20069"/>
                <a:gd name="connsiteY2" fmla="*/ 5777 h 21600"/>
                <a:gd name="connsiteX3" fmla="*/ 18007 w 20069"/>
                <a:gd name="connsiteY3" fmla="*/ 3172 h 21600"/>
                <a:gd name="connsiteX4" fmla="*/ 16380 w 20069"/>
                <a:gd name="connsiteY4" fmla="*/ 6532 h 21600"/>
                <a:gd name="connsiteX5" fmla="*/ 20069 w 20069"/>
                <a:gd name="connsiteY5" fmla="*/ 6787 h 21600"/>
                <a:gd name="connsiteX6" fmla="*/ 17886 w 20069"/>
                <a:gd name="connsiteY6" fmla="*/ 9091 h 21600"/>
                <a:gd name="connsiteX7" fmla="*/ 19741 w 20069"/>
                <a:gd name="connsiteY7" fmla="*/ 11169 h 21600"/>
                <a:gd name="connsiteX8" fmla="*/ 16380 w 20069"/>
                <a:gd name="connsiteY8" fmla="*/ 12310 h 21600"/>
                <a:gd name="connsiteX9" fmla="*/ 18877 w 20069"/>
                <a:gd name="connsiteY9" fmla="*/ 15632 h 21600"/>
                <a:gd name="connsiteX10" fmla="*/ 14640 w 20069"/>
                <a:gd name="connsiteY10" fmla="*/ 14350 h 21600"/>
                <a:gd name="connsiteX11" fmla="*/ 14942 w 20069"/>
                <a:gd name="connsiteY11" fmla="*/ 17370 h 21600"/>
                <a:gd name="connsiteX12" fmla="*/ 12180 w 20069"/>
                <a:gd name="connsiteY12" fmla="*/ 15935 h 21600"/>
                <a:gd name="connsiteX13" fmla="*/ 11612 w 20069"/>
                <a:gd name="connsiteY13" fmla="*/ 18842 h 21600"/>
                <a:gd name="connsiteX14" fmla="*/ 9872 w 20069"/>
                <a:gd name="connsiteY14" fmla="*/ 17370 h 21600"/>
                <a:gd name="connsiteX15" fmla="*/ 8700 w 20069"/>
                <a:gd name="connsiteY15" fmla="*/ 19712 h 21600"/>
                <a:gd name="connsiteX16" fmla="*/ 7527 w 20069"/>
                <a:gd name="connsiteY16" fmla="*/ 18125 h 21600"/>
                <a:gd name="connsiteX17" fmla="*/ 4917 w 20069"/>
                <a:gd name="connsiteY17" fmla="*/ 21600 h 21600"/>
                <a:gd name="connsiteX18" fmla="*/ 4805 w 20069"/>
                <a:gd name="connsiteY18" fmla="*/ 18240 h 21600"/>
                <a:gd name="connsiteX19" fmla="*/ 1285 w 20069"/>
                <a:gd name="connsiteY19" fmla="*/ 17825 h 21600"/>
                <a:gd name="connsiteX20" fmla="*/ 3330 w 20069"/>
                <a:gd name="connsiteY20" fmla="*/ 15370 h 21600"/>
                <a:gd name="connsiteX21" fmla="*/ 0 w 20069"/>
                <a:gd name="connsiteY21" fmla="*/ 12877 h 21600"/>
                <a:gd name="connsiteX22" fmla="*/ 3935 w 20069"/>
                <a:gd name="connsiteY22" fmla="*/ 11592 h 21600"/>
                <a:gd name="connsiteX23" fmla="*/ 1172 w 20069"/>
                <a:gd name="connsiteY23" fmla="*/ 8270 h 21600"/>
                <a:gd name="connsiteX24" fmla="*/ 5372 w 20069"/>
                <a:gd name="connsiteY24" fmla="*/ 7817 h 21600"/>
                <a:gd name="connsiteX25" fmla="*/ 4502 w 20069"/>
                <a:gd name="connsiteY25" fmla="*/ 3625 h 21600"/>
                <a:gd name="connsiteX26" fmla="*/ 8550 w 20069"/>
                <a:gd name="connsiteY26" fmla="*/ 6382 h 21600"/>
                <a:gd name="connsiteX27" fmla="*/ 9722 w 20069"/>
                <a:gd name="connsiteY27" fmla="*/ 1887 h 21600"/>
                <a:gd name="connsiteX28" fmla="*/ 11462 w 20069"/>
                <a:gd name="connsiteY28" fmla="*/ 4342 h 21600"/>
                <a:gd name="connsiteX0" fmla="*/ 11462 w 20069"/>
                <a:gd name="connsiteY0" fmla="*/ 4342 h 21600"/>
                <a:gd name="connsiteX1" fmla="*/ 14790 w 20069"/>
                <a:gd name="connsiteY1" fmla="*/ 0 h 21600"/>
                <a:gd name="connsiteX2" fmla="*/ 14525 w 20069"/>
                <a:gd name="connsiteY2" fmla="*/ 5777 h 21600"/>
                <a:gd name="connsiteX3" fmla="*/ 18007 w 20069"/>
                <a:gd name="connsiteY3" fmla="*/ 3172 h 21600"/>
                <a:gd name="connsiteX4" fmla="*/ 16380 w 20069"/>
                <a:gd name="connsiteY4" fmla="*/ 6532 h 21600"/>
                <a:gd name="connsiteX5" fmla="*/ 20069 w 20069"/>
                <a:gd name="connsiteY5" fmla="*/ 6787 h 21600"/>
                <a:gd name="connsiteX6" fmla="*/ 17886 w 20069"/>
                <a:gd name="connsiteY6" fmla="*/ 9091 h 21600"/>
                <a:gd name="connsiteX7" fmla="*/ 19741 w 20069"/>
                <a:gd name="connsiteY7" fmla="*/ 11169 h 21600"/>
                <a:gd name="connsiteX8" fmla="*/ 16380 w 20069"/>
                <a:gd name="connsiteY8" fmla="*/ 12310 h 21600"/>
                <a:gd name="connsiteX9" fmla="*/ 18877 w 20069"/>
                <a:gd name="connsiteY9" fmla="*/ 15632 h 21600"/>
                <a:gd name="connsiteX10" fmla="*/ 14640 w 20069"/>
                <a:gd name="connsiteY10" fmla="*/ 14350 h 21600"/>
                <a:gd name="connsiteX11" fmla="*/ 14942 w 20069"/>
                <a:gd name="connsiteY11" fmla="*/ 17370 h 21600"/>
                <a:gd name="connsiteX12" fmla="*/ 12180 w 20069"/>
                <a:gd name="connsiteY12" fmla="*/ 15935 h 21600"/>
                <a:gd name="connsiteX13" fmla="*/ 11612 w 20069"/>
                <a:gd name="connsiteY13" fmla="*/ 18842 h 21600"/>
                <a:gd name="connsiteX14" fmla="*/ 9872 w 20069"/>
                <a:gd name="connsiteY14" fmla="*/ 17370 h 21600"/>
                <a:gd name="connsiteX15" fmla="*/ 8700 w 20069"/>
                <a:gd name="connsiteY15" fmla="*/ 19712 h 21600"/>
                <a:gd name="connsiteX16" fmla="*/ 7527 w 20069"/>
                <a:gd name="connsiteY16" fmla="*/ 18125 h 21600"/>
                <a:gd name="connsiteX17" fmla="*/ 4917 w 20069"/>
                <a:gd name="connsiteY17" fmla="*/ 21600 h 21600"/>
                <a:gd name="connsiteX18" fmla="*/ 4805 w 20069"/>
                <a:gd name="connsiteY18" fmla="*/ 18240 h 21600"/>
                <a:gd name="connsiteX19" fmla="*/ 1285 w 20069"/>
                <a:gd name="connsiteY19" fmla="*/ 17825 h 21600"/>
                <a:gd name="connsiteX20" fmla="*/ 1959 w 20069"/>
                <a:gd name="connsiteY20" fmla="*/ 15199 h 21600"/>
                <a:gd name="connsiteX21" fmla="*/ 0 w 20069"/>
                <a:gd name="connsiteY21" fmla="*/ 12877 h 21600"/>
                <a:gd name="connsiteX22" fmla="*/ 3935 w 20069"/>
                <a:gd name="connsiteY22" fmla="*/ 11592 h 21600"/>
                <a:gd name="connsiteX23" fmla="*/ 1172 w 20069"/>
                <a:gd name="connsiteY23" fmla="*/ 8270 h 21600"/>
                <a:gd name="connsiteX24" fmla="*/ 5372 w 20069"/>
                <a:gd name="connsiteY24" fmla="*/ 7817 h 21600"/>
                <a:gd name="connsiteX25" fmla="*/ 4502 w 20069"/>
                <a:gd name="connsiteY25" fmla="*/ 3625 h 21600"/>
                <a:gd name="connsiteX26" fmla="*/ 8550 w 20069"/>
                <a:gd name="connsiteY26" fmla="*/ 6382 h 21600"/>
                <a:gd name="connsiteX27" fmla="*/ 9722 w 20069"/>
                <a:gd name="connsiteY27" fmla="*/ 1887 h 21600"/>
                <a:gd name="connsiteX28" fmla="*/ 11462 w 20069"/>
                <a:gd name="connsiteY28" fmla="*/ 4342 h 21600"/>
                <a:gd name="connsiteX0" fmla="*/ 11462 w 20069"/>
                <a:gd name="connsiteY0" fmla="*/ 4342 h 21600"/>
                <a:gd name="connsiteX1" fmla="*/ 14790 w 20069"/>
                <a:gd name="connsiteY1" fmla="*/ 0 h 21600"/>
                <a:gd name="connsiteX2" fmla="*/ 14525 w 20069"/>
                <a:gd name="connsiteY2" fmla="*/ 5777 h 21600"/>
                <a:gd name="connsiteX3" fmla="*/ 18007 w 20069"/>
                <a:gd name="connsiteY3" fmla="*/ 3172 h 21600"/>
                <a:gd name="connsiteX4" fmla="*/ 16380 w 20069"/>
                <a:gd name="connsiteY4" fmla="*/ 6532 h 21600"/>
                <a:gd name="connsiteX5" fmla="*/ 20069 w 20069"/>
                <a:gd name="connsiteY5" fmla="*/ 6787 h 21600"/>
                <a:gd name="connsiteX6" fmla="*/ 17886 w 20069"/>
                <a:gd name="connsiteY6" fmla="*/ 9091 h 21600"/>
                <a:gd name="connsiteX7" fmla="*/ 19741 w 20069"/>
                <a:gd name="connsiteY7" fmla="*/ 11169 h 21600"/>
                <a:gd name="connsiteX8" fmla="*/ 16380 w 20069"/>
                <a:gd name="connsiteY8" fmla="*/ 12310 h 21600"/>
                <a:gd name="connsiteX9" fmla="*/ 18877 w 20069"/>
                <a:gd name="connsiteY9" fmla="*/ 15632 h 21600"/>
                <a:gd name="connsiteX10" fmla="*/ 14640 w 20069"/>
                <a:gd name="connsiteY10" fmla="*/ 14350 h 21600"/>
                <a:gd name="connsiteX11" fmla="*/ 14942 w 20069"/>
                <a:gd name="connsiteY11" fmla="*/ 17370 h 21600"/>
                <a:gd name="connsiteX12" fmla="*/ 12180 w 20069"/>
                <a:gd name="connsiteY12" fmla="*/ 15935 h 21600"/>
                <a:gd name="connsiteX13" fmla="*/ 11612 w 20069"/>
                <a:gd name="connsiteY13" fmla="*/ 18842 h 21600"/>
                <a:gd name="connsiteX14" fmla="*/ 9872 w 20069"/>
                <a:gd name="connsiteY14" fmla="*/ 17370 h 21600"/>
                <a:gd name="connsiteX15" fmla="*/ 8700 w 20069"/>
                <a:gd name="connsiteY15" fmla="*/ 19712 h 21600"/>
                <a:gd name="connsiteX16" fmla="*/ 7527 w 20069"/>
                <a:gd name="connsiteY16" fmla="*/ 18125 h 21600"/>
                <a:gd name="connsiteX17" fmla="*/ 4917 w 20069"/>
                <a:gd name="connsiteY17" fmla="*/ 21600 h 21600"/>
                <a:gd name="connsiteX18" fmla="*/ 4805 w 20069"/>
                <a:gd name="connsiteY18" fmla="*/ 18240 h 21600"/>
                <a:gd name="connsiteX19" fmla="*/ 2114 w 20069"/>
                <a:gd name="connsiteY19" fmla="*/ 19729 h 21600"/>
                <a:gd name="connsiteX20" fmla="*/ 1959 w 20069"/>
                <a:gd name="connsiteY20" fmla="*/ 15199 h 21600"/>
                <a:gd name="connsiteX21" fmla="*/ 0 w 20069"/>
                <a:gd name="connsiteY21" fmla="*/ 12877 h 21600"/>
                <a:gd name="connsiteX22" fmla="*/ 3935 w 20069"/>
                <a:gd name="connsiteY22" fmla="*/ 11592 h 21600"/>
                <a:gd name="connsiteX23" fmla="*/ 1172 w 20069"/>
                <a:gd name="connsiteY23" fmla="*/ 8270 h 21600"/>
                <a:gd name="connsiteX24" fmla="*/ 5372 w 20069"/>
                <a:gd name="connsiteY24" fmla="*/ 7817 h 21600"/>
                <a:gd name="connsiteX25" fmla="*/ 4502 w 20069"/>
                <a:gd name="connsiteY25" fmla="*/ 3625 h 21600"/>
                <a:gd name="connsiteX26" fmla="*/ 8550 w 20069"/>
                <a:gd name="connsiteY26" fmla="*/ 6382 h 21600"/>
                <a:gd name="connsiteX27" fmla="*/ 9722 w 20069"/>
                <a:gd name="connsiteY27" fmla="*/ 1887 h 21600"/>
                <a:gd name="connsiteX28" fmla="*/ 11462 w 20069"/>
                <a:gd name="connsiteY28" fmla="*/ 4342 h 21600"/>
                <a:gd name="connsiteX0" fmla="*/ 11042 w 19649"/>
                <a:gd name="connsiteY0" fmla="*/ 4342 h 21600"/>
                <a:gd name="connsiteX1" fmla="*/ 14370 w 19649"/>
                <a:gd name="connsiteY1" fmla="*/ 0 h 21600"/>
                <a:gd name="connsiteX2" fmla="*/ 14105 w 19649"/>
                <a:gd name="connsiteY2" fmla="*/ 5777 h 21600"/>
                <a:gd name="connsiteX3" fmla="*/ 17587 w 19649"/>
                <a:gd name="connsiteY3" fmla="*/ 3172 h 21600"/>
                <a:gd name="connsiteX4" fmla="*/ 15960 w 19649"/>
                <a:gd name="connsiteY4" fmla="*/ 6532 h 21600"/>
                <a:gd name="connsiteX5" fmla="*/ 19649 w 19649"/>
                <a:gd name="connsiteY5" fmla="*/ 6787 h 21600"/>
                <a:gd name="connsiteX6" fmla="*/ 17466 w 19649"/>
                <a:gd name="connsiteY6" fmla="*/ 9091 h 21600"/>
                <a:gd name="connsiteX7" fmla="*/ 19321 w 19649"/>
                <a:gd name="connsiteY7" fmla="*/ 11169 h 21600"/>
                <a:gd name="connsiteX8" fmla="*/ 15960 w 19649"/>
                <a:gd name="connsiteY8" fmla="*/ 12310 h 21600"/>
                <a:gd name="connsiteX9" fmla="*/ 18457 w 19649"/>
                <a:gd name="connsiteY9" fmla="*/ 15632 h 21600"/>
                <a:gd name="connsiteX10" fmla="*/ 14220 w 19649"/>
                <a:gd name="connsiteY10" fmla="*/ 14350 h 21600"/>
                <a:gd name="connsiteX11" fmla="*/ 14522 w 19649"/>
                <a:gd name="connsiteY11" fmla="*/ 17370 h 21600"/>
                <a:gd name="connsiteX12" fmla="*/ 11760 w 19649"/>
                <a:gd name="connsiteY12" fmla="*/ 15935 h 21600"/>
                <a:gd name="connsiteX13" fmla="*/ 11192 w 19649"/>
                <a:gd name="connsiteY13" fmla="*/ 18842 h 21600"/>
                <a:gd name="connsiteX14" fmla="*/ 9452 w 19649"/>
                <a:gd name="connsiteY14" fmla="*/ 17370 h 21600"/>
                <a:gd name="connsiteX15" fmla="*/ 8280 w 19649"/>
                <a:gd name="connsiteY15" fmla="*/ 19712 h 21600"/>
                <a:gd name="connsiteX16" fmla="*/ 7107 w 19649"/>
                <a:gd name="connsiteY16" fmla="*/ 18125 h 21600"/>
                <a:gd name="connsiteX17" fmla="*/ 4497 w 19649"/>
                <a:gd name="connsiteY17" fmla="*/ 21600 h 21600"/>
                <a:gd name="connsiteX18" fmla="*/ 4385 w 19649"/>
                <a:gd name="connsiteY18" fmla="*/ 18240 h 21600"/>
                <a:gd name="connsiteX19" fmla="*/ 1694 w 19649"/>
                <a:gd name="connsiteY19" fmla="*/ 19729 h 21600"/>
                <a:gd name="connsiteX20" fmla="*/ 1539 w 19649"/>
                <a:gd name="connsiteY20" fmla="*/ 15199 h 21600"/>
                <a:gd name="connsiteX21" fmla="*/ 0 w 19649"/>
                <a:gd name="connsiteY21" fmla="*/ 12732 h 21600"/>
                <a:gd name="connsiteX22" fmla="*/ 3515 w 19649"/>
                <a:gd name="connsiteY22" fmla="*/ 11592 h 21600"/>
                <a:gd name="connsiteX23" fmla="*/ 752 w 19649"/>
                <a:gd name="connsiteY23" fmla="*/ 8270 h 21600"/>
                <a:gd name="connsiteX24" fmla="*/ 4952 w 19649"/>
                <a:gd name="connsiteY24" fmla="*/ 7817 h 21600"/>
                <a:gd name="connsiteX25" fmla="*/ 4082 w 19649"/>
                <a:gd name="connsiteY25" fmla="*/ 3625 h 21600"/>
                <a:gd name="connsiteX26" fmla="*/ 8130 w 19649"/>
                <a:gd name="connsiteY26" fmla="*/ 6382 h 21600"/>
                <a:gd name="connsiteX27" fmla="*/ 9302 w 19649"/>
                <a:gd name="connsiteY27" fmla="*/ 1887 h 21600"/>
                <a:gd name="connsiteX28" fmla="*/ 11042 w 19649"/>
                <a:gd name="connsiteY28" fmla="*/ 4342 h 21600"/>
                <a:gd name="connsiteX0" fmla="*/ 11042 w 19649"/>
                <a:gd name="connsiteY0" fmla="*/ 4342 h 21600"/>
                <a:gd name="connsiteX1" fmla="*/ 14370 w 19649"/>
                <a:gd name="connsiteY1" fmla="*/ 0 h 21600"/>
                <a:gd name="connsiteX2" fmla="*/ 14105 w 19649"/>
                <a:gd name="connsiteY2" fmla="*/ 5777 h 21600"/>
                <a:gd name="connsiteX3" fmla="*/ 17587 w 19649"/>
                <a:gd name="connsiteY3" fmla="*/ 3172 h 21600"/>
                <a:gd name="connsiteX4" fmla="*/ 15960 w 19649"/>
                <a:gd name="connsiteY4" fmla="*/ 6532 h 21600"/>
                <a:gd name="connsiteX5" fmla="*/ 19649 w 19649"/>
                <a:gd name="connsiteY5" fmla="*/ 6787 h 21600"/>
                <a:gd name="connsiteX6" fmla="*/ 17466 w 19649"/>
                <a:gd name="connsiteY6" fmla="*/ 9091 h 21600"/>
                <a:gd name="connsiteX7" fmla="*/ 19321 w 19649"/>
                <a:gd name="connsiteY7" fmla="*/ 11169 h 21600"/>
                <a:gd name="connsiteX8" fmla="*/ 15960 w 19649"/>
                <a:gd name="connsiteY8" fmla="*/ 12310 h 21600"/>
                <a:gd name="connsiteX9" fmla="*/ 18457 w 19649"/>
                <a:gd name="connsiteY9" fmla="*/ 15632 h 21600"/>
                <a:gd name="connsiteX10" fmla="*/ 14220 w 19649"/>
                <a:gd name="connsiteY10" fmla="*/ 14350 h 21600"/>
                <a:gd name="connsiteX11" fmla="*/ 14522 w 19649"/>
                <a:gd name="connsiteY11" fmla="*/ 17370 h 21600"/>
                <a:gd name="connsiteX12" fmla="*/ 11760 w 19649"/>
                <a:gd name="connsiteY12" fmla="*/ 15935 h 21600"/>
                <a:gd name="connsiteX13" fmla="*/ 11192 w 19649"/>
                <a:gd name="connsiteY13" fmla="*/ 18842 h 21600"/>
                <a:gd name="connsiteX14" fmla="*/ 9452 w 19649"/>
                <a:gd name="connsiteY14" fmla="*/ 17370 h 21600"/>
                <a:gd name="connsiteX15" fmla="*/ 8280 w 19649"/>
                <a:gd name="connsiteY15" fmla="*/ 19712 h 21600"/>
                <a:gd name="connsiteX16" fmla="*/ 7107 w 19649"/>
                <a:gd name="connsiteY16" fmla="*/ 18125 h 21600"/>
                <a:gd name="connsiteX17" fmla="*/ 4497 w 19649"/>
                <a:gd name="connsiteY17" fmla="*/ 21600 h 21600"/>
                <a:gd name="connsiteX18" fmla="*/ 4385 w 19649"/>
                <a:gd name="connsiteY18" fmla="*/ 18240 h 21600"/>
                <a:gd name="connsiteX19" fmla="*/ 1694 w 19649"/>
                <a:gd name="connsiteY19" fmla="*/ 19729 h 21600"/>
                <a:gd name="connsiteX20" fmla="*/ 3170 w 19649"/>
                <a:gd name="connsiteY20" fmla="*/ 14802 h 21600"/>
                <a:gd name="connsiteX21" fmla="*/ 0 w 19649"/>
                <a:gd name="connsiteY21" fmla="*/ 12732 h 21600"/>
                <a:gd name="connsiteX22" fmla="*/ 3515 w 19649"/>
                <a:gd name="connsiteY22" fmla="*/ 11592 h 21600"/>
                <a:gd name="connsiteX23" fmla="*/ 752 w 19649"/>
                <a:gd name="connsiteY23" fmla="*/ 8270 h 21600"/>
                <a:gd name="connsiteX24" fmla="*/ 4952 w 19649"/>
                <a:gd name="connsiteY24" fmla="*/ 7817 h 21600"/>
                <a:gd name="connsiteX25" fmla="*/ 4082 w 19649"/>
                <a:gd name="connsiteY25" fmla="*/ 3625 h 21600"/>
                <a:gd name="connsiteX26" fmla="*/ 8130 w 19649"/>
                <a:gd name="connsiteY26" fmla="*/ 6382 h 21600"/>
                <a:gd name="connsiteX27" fmla="*/ 9302 w 19649"/>
                <a:gd name="connsiteY27" fmla="*/ 1887 h 21600"/>
                <a:gd name="connsiteX28" fmla="*/ 11042 w 19649"/>
                <a:gd name="connsiteY28" fmla="*/ 4342 h 21600"/>
                <a:gd name="connsiteX0" fmla="*/ 11042 w 19649"/>
                <a:gd name="connsiteY0" fmla="*/ 4342 h 21600"/>
                <a:gd name="connsiteX1" fmla="*/ 14370 w 19649"/>
                <a:gd name="connsiteY1" fmla="*/ 0 h 21600"/>
                <a:gd name="connsiteX2" fmla="*/ 14105 w 19649"/>
                <a:gd name="connsiteY2" fmla="*/ 5777 h 21600"/>
                <a:gd name="connsiteX3" fmla="*/ 17587 w 19649"/>
                <a:gd name="connsiteY3" fmla="*/ 3172 h 21600"/>
                <a:gd name="connsiteX4" fmla="*/ 15960 w 19649"/>
                <a:gd name="connsiteY4" fmla="*/ 6532 h 21600"/>
                <a:gd name="connsiteX5" fmla="*/ 19649 w 19649"/>
                <a:gd name="connsiteY5" fmla="*/ 6787 h 21600"/>
                <a:gd name="connsiteX6" fmla="*/ 17466 w 19649"/>
                <a:gd name="connsiteY6" fmla="*/ 9091 h 21600"/>
                <a:gd name="connsiteX7" fmla="*/ 19321 w 19649"/>
                <a:gd name="connsiteY7" fmla="*/ 11169 h 21600"/>
                <a:gd name="connsiteX8" fmla="*/ 15960 w 19649"/>
                <a:gd name="connsiteY8" fmla="*/ 12310 h 21600"/>
                <a:gd name="connsiteX9" fmla="*/ 18457 w 19649"/>
                <a:gd name="connsiteY9" fmla="*/ 15632 h 21600"/>
                <a:gd name="connsiteX10" fmla="*/ 14220 w 19649"/>
                <a:gd name="connsiteY10" fmla="*/ 14350 h 21600"/>
                <a:gd name="connsiteX11" fmla="*/ 14522 w 19649"/>
                <a:gd name="connsiteY11" fmla="*/ 17370 h 21600"/>
                <a:gd name="connsiteX12" fmla="*/ 11760 w 19649"/>
                <a:gd name="connsiteY12" fmla="*/ 15935 h 21600"/>
                <a:gd name="connsiteX13" fmla="*/ 11192 w 19649"/>
                <a:gd name="connsiteY13" fmla="*/ 18842 h 21600"/>
                <a:gd name="connsiteX14" fmla="*/ 9452 w 19649"/>
                <a:gd name="connsiteY14" fmla="*/ 17370 h 21600"/>
                <a:gd name="connsiteX15" fmla="*/ 8280 w 19649"/>
                <a:gd name="connsiteY15" fmla="*/ 19712 h 21600"/>
                <a:gd name="connsiteX16" fmla="*/ 7107 w 19649"/>
                <a:gd name="connsiteY16" fmla="*/ 18125 h 21600"/>
                <a:gd name="connsiteX17" fmla="*/ 4497 w 19649"/>
                <a:gd name="connsiteY17" fmla="*/ 21600 h 21600"/>
                <a:gd name="connsiteX18" fmla="*/ 4902 w 19649"/>
                <a:gd name="connsiteY18" fmla="*/ 17486 h 21600"/>
                <a:gd name="connsiteX19" fmla="*/ 1694 w 19649"/>
                <a:gd name="connsiteY19" fmla="*/ 19729 h 21600"/>
                <a:gd name="connsiteX20" fmla="*/ 3170 w 19649"/>
                <a:gd name="connsiteY20" fmla="*/ 14802 h 21600"/>
                <a:gd name="connsiteX21" fmla="*/ 0 w 19649"/>
                <a:gd name="connsiteY21" fmla="*/ 12732 h 21600"/>
                <a:gd name="connsiteX22" fmla="*/ 3515 w 19649"/>
                <a:gd name="connsiteY22" fmla="*/ 11592 h 21600"/>
                <a:gd name="connsiteX23" fmla="*/ 752 w 19649"/>
                <a:gd name="connsiteY23" fmla="*/ 8270 h 21600"/>
                <a:gd name="connsiteX24" fmla="*/ 4952 w 19649"/>
                <a:gd name="connsiteY24" fmla="*/ 7817 h 21600"/>
                <a:gd name="connsiteX25" fmla="*/ 4082 w 19649"/>
                <a:gd name="connsiteY25" fmla="*/ 3625 h 21600"/>
                <a:gd name="connsiteX26" fmla="*/ 8130 w 19649"/>
                <a:gd name="connsiteY26" fmla="*/ 6382 h 21600"/>
                <a:gd name="connsiteX27" fmla="*/ 9302 w 19649"/>
                <a:gd name="connsiteY27" fmla="*/ 1887 h 21600"/>
                <a:gd name="connsiteX28" fmla="*/ 11042 w 19649"/>
                <a:gd name="connsiteY28" fmla="*/ 4342 h 21600"/>
                <a:gd name="connsiteX0" fmla="*/ 11042 w 19649"/>
                <a:gd name="connsiteY0" fmla="*/ 4342 h 23205"/>
                <a:gd name="connsiteX1" fmla="*/ 14370 w 19649"/>
                <a:gd name="connsiteY1" fmla="*/ 0 h 23205"/>
                <a:gd name="connsiteX2" fmla="*/ 14105 w 19649"/>
                <a:gd name="connsiteY2" fmla="*/ 5777 h 23205"/>
                <a:gd name="connsiteX3" fmla="*/ 17587 w 19649"/>
                <a:gd name="connsiteY3" fmla="*/ 3172 h 23205"/>
                <a:gd name="connsiteX4" fmla="*/ 15960 w 19649"/>
                <a:gd name="connsiteY4" fmla="*/ 6532 h 23205"/>
                <a:gd name="connsiteX5" fmla="*/ 19649 w 19649"/>
                <a:gd name="connsiteY5" fmla="*/ 6787 h 23205"/>
                <a:gd name="connsiteX6" fmla="*/ 17466 w 19649"/>
                <a:gd name="connsiteY6" fmla="*/ 9091 h 23205"/>
                <a:gd name="connsiteX7" fmla="*/ 19321 w 19649"/>
                <a:gd name="connsiteY7" fmla="*/ 11169 h 23205"/>
                <a:gd name="connsiteX8" fmla="*/ 15960 w 19649"/>
                <a:gd name="connsiteY8" fmla="*/ 12310 h 23205"/>
                <a:gd name="connsiteX9" fmla="*/ 18457 w 19649"/>
                <a:gd name="connsiteY9" fmla="*/ 15632 h 23205"/>
                <a:gd name="connsiteX10" fmla="*/ 14220 w 19649"/>
                <a:gd name="connsiteY10" fmla="*/ 14350 h 23205"/>
                <a:gd name="connsiteX11" fmla="*/ 14522 w 19649"/>
                <a:gd name="connsiteY11" fmla="*/ 17370 h 23205"/>
                <a:gd name="connsiteX12" fmla="*/ 11760 w 19649"/>
                <a:gd name="connsiteY12" fmla="*/ 15935 h 23205"/>
                <a:gd name="connsiteX13" fmla="*/ 11192 w 19649"/>
                <a:gd name="connsiteY13" fmla="*/ 18842 h 23205"/>
                <a:gd name="connsiteX14" fmla="*/ 9452 w 19649"/>
                <a:gd name="connsiteY14" fmla="*/ 17370 h 23205"/>
                <a:gd name="connsiteX15" fmla="*/ 8280 w 19649"/>
                <a:gd name="connsiteY15" fmla="*/ 19712 h 23205"/>
                <a:gd name="connsiteX16" fmla="*/ 7107 w 19649"/>
                <a:gd name="connsiteY16" fmla="*/ 18125 h 23205"/>
                <a:gd name="connsiteX17" fmla="*/ 4050 w 19649"/>
                <a:gd name="connsiteY17" fmla="*/ 23205 h 23205"/>
                <a:gd name="connsiteX18" fmla="*/ 4902 w 19649"/>
                <a:gd name="connsiteY18" fmla="*/ 17486 h 23205"/>
                <a:gd name="connsiteX19" fmla="*/ 1694 w 19649"/>
                <a:gd name="connsiteY19" fmla="*/ 19729 h 23205"/>
                <a:gd name="connsiteX20" fmla="*/ 3170 w 19649"/>
                <a:gd name="connsiteY20" fmla="*/ 14802 h 23205"/>
                <a:gd name="connsiteX21" fmla="*/ 0 w 19649"/>
                <a:gd name="connsiteY21" fmla="*/ 12732 h 23205"/>
                <a:gd name="connsiteX22" fmla="*/ 3515 w 19649"/>
                <a:gd name="connsiteY22" fmla="*/ 11592 h 23205"/>
                <a:gd name="connsiteX23" fmla="*/ 752 w 19649"/>
                <a:gd name="connsiteY23" fmla="*/ 8270 h 23205"/>
                <a:gd name="connsiteX24" fmla="*/ 4952 w 19649"/>
                <a:gd name="connsiteY24" fmla="*/ 7817 h 23205"/>
                <a:gd name="connsiteX25" fmla="*/ 4082 w 19649"/>
                <a:gd name="connsiteY25" fmla="*/ 3625 h 23205"/>
                <a:gd name="connsiteX26" fmla="*/ 8130 w 19649"/>
                <a:gd name="connsiteY26" fmla="*/ 6382 h 23205"/>
                <a:gd name="connsiteX27" fmla="*/ 9302 w 19649"/>
                <a:gd name="connsiteY27" fmla="*/ 1887 h 23205"/>
                <a:gd name="connsiteX28" fmla="*/ 11042 w 19649"/>
                <a:gd name="connsiteY28" fmla="*/ 4342 h 2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9649" h="23205">
                  <a:moveTo>
                    <a:pt x="11042" y="4342"/>
                  </a:moveTo>
                  <a:lnTo>
                    <a:pt x="14370" y="0"/>
                  </a:lnTo>
                  <a:cubicBezTo>
                    <a:pt x="14282" y="1926"/>
                    <a:pt x="14193" y="3851"/>
                    <a:pt x="14105" y="5777"/>
                  </a:cubicBezTo>
                  <a:lnTo>
                    <a:pt x="17587" y="3172"/>
                  </a:lnTo>
                  <a:lnTo>
                    <a:pt x="15960" y="6532"/>
                  </a:lnTo>
                  <a:lnTo>
                    <a:pt x="19649" y="6787"/>
                  </a:lnTo>
                  <a:lnTo>
                    <a:pt x="17466" y="9091"/>
                  </a:lnTo>
                  <a:lnTo>
                    <a:pt x="19321" y="11169"/>
                  </a:lnTo>
                  <a:lnTo>
                    <a:pt x="15960" y="12310"/>
                  </a:lnTo>
                  <a:lnTo>
                    <a:pt x="18457" y="15632"/>
                  </a:lnTo>
                  <a:lnTo>
                    <a:pt x="14220" y="14350"/>
                  </a:lnTo>
                  <a:cubicBezTo>
                    <a:pt x="14321" y="15357"/>
                    <a:pt x="14421" y="16363"/>
                    <a:pt x="14522" y="17370"/>
                  </a:cubicBezTo>
                  <a:lnTo>
                    <a:pt x="11760" y="15935"/>
                  </a:lnTo>
                  <a:lnTo>
                    <a:pt x="11192" y="18842"/>
                  </a:lnTo>
                  <a:lnTo>
                    <a:pt x="9452" y="17370"/>
                  </a:lnTo>
                  <a:lnTo>
                    <a:pt x="8280" y="19712"/>
                  </a:lnTo>
                  <a:lnTo>
                    <a:pt x="7107" y="18125"/>
                  </a:lnTo>
                  <a:lnTo>
                    <a:pt x="4050" y="23205"/>
                  </a:lnTo>
                  <a:cubicBezTo>
                    <a:pt x="4013" y="22085"/>
                    <a:pt x="4939" y="18606"/>
                    <a:pt x="4902" y="17486"/>
                  </a:cubicBezTo>
                  <a:lnTo>
                    <a:pt x="1694" y="19729"/>
                  </a:lnTo>
                  <a:cubicBezTo>
                    <a:pt x="1642" y="18219"/>
                    <a:pt x="3222" y="16312"/>
                    <a:pt x="3170" y="14802"/>
                  </a:cubicBezTo>
                  <a:lnTo>
                    <a:pt x="0" y="12732"/>
                  </a:lnTo>
                  <a:lnTo>
                    <a:pt x="3515" y="11592"/>
                  </a:lnTo>
                  <a:lnTo>
                    <a:pt x="752" y="8270"/>
                  </a:lnTo>
                  <a:lnTo>
                    <a:pt x="4952" y="7817"/>
                  </a:lnTo>
                  <a:lnTo>
                    <a:pt x="4082" y="3625"/>
                  </a:lnTo>
                  <a:lnTo>
                    <a:pt x="8130" y="6382"/>
                  </a:lnTo>
                  <a:lnTo>
                    <a:pt x="9302" y="1887"/>
                  </a:lnTo>
                  <a:lnTo>
                    <a:pt x="11042" y="4342"/>
                  </a:lnTo>
                  <a:close/>
                </a:path>
              </a:pathLst>
            </a:custGeom>
            <a:ln/>
            <a:effectLst>
              <a:glow rad="101600">
                <a:schemeClr val="accent1"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3192" name="Rettangolo 1"/>
            <p:cNvSpPr>
              <a:spLocks noChangeArrowheads="1"/>
            </p:cNvSpPr>
            <p:nvPr/>
          </p:nvSpPr>
          <p:spPr bwMode="auto">
            <a:xfrm>
              <a:off x="6345011" y="3835853"/>
              <a:ext cx="182460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2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PATOGENI </a:t>
              </a:r>
            </a:p>
            <a:p>
              <a:pPr algn="ctr"/>
              <a:r>
                <a:rPr lang="it-IT" sz="2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STRETTI</a:t>
              </a:r>
              <a:endParaRPr lang="it-IT" sz="24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" name="Freccia giù 2"/>
            <p:cNvSpPr/>
            <p:nvPr/>
          </p:nvSpPr>
          <p:spPr>
            <a:xfrm>
              <a:off x="7057231" y="2864291"/>
              <a:ext cx="287338" cy="647700"/>
            </a:xfrm>
            <a:prstGeom prst="downArrow">
              <a:avLst/>
            </a:prstGeom>
            <a:solidFill>
              <a:srgbClr val="FFDA1D"/>
            </a:solidFill>
            <a:ln>
              <a:solidFill>
                <a:srgbClr val="FFDA1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8875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0"/>
    </mc:Choice>
    <mc:Fallback xmlns="">
      <p:transition spd="slow" advTm="19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ttangolo 3"/>
          <p:cNvSpPr>
            <a:spLocks noChangeArrowheads="1"/>
          </p:cNvSpPr>
          <p:nvPr/>
        </p:nvSpPr>
        <p:spPr bwMode="auto">
          <a:xfrm>
            <a:off x="0" y="0"/>
            <a:ext cx="5364163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>
              <a:defRPr/>
            </a:pPr>
            <a:r>
              <a:rPr lang="it-IT" sz="2800" b="1" i="1" dirty="0">
                <a:solidFill>
                  <a:srgbClr val="FFDA1D"/>
                </a:solidFill>
                <a:latin typeface="+mn-lt"/>
              </a:rPr>
              <a:t>Escherichia coli</a:t>
            </a:r>
          </a:p>
          <a:p>
            <a:pPr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>
              <a:defRPr/>
            </a:pPr>
            <a:r>
              <a:rPr lang="it-IT" sz="2800" b="1" i="1" dirty="0" err="1">
                <a:solidFill>
                  <a:srgbClr val="FFDA1D"/>
                </a:solidFill>
                <a:latin typeface="+mn-lt"/>
              </a:rPr>
              <a:t>Klebsiella</a:t>
            </a: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>
              <a:defRPr/>
            </a:pPr>
            <a:r>
              <a:rPr lang="it-IT" sz="2800" b="1" i="1" dirty="0">
                <a:solidFill>
                  <a:srgbClr val="FFDA1D"/>
                </a:solidFill>
                <a:latin typeface="+mn-lt"/>
              </a:rPr>
              <a:t> </a:t>
            </a:r>
            <a:r>
              <a:rPr lang="it-IT" sz="2800" b="1" i="1" dirty="0" err="1">
                <a:solidFill>
                  <a:srgbClr val="FFDA1D"/>
                </a:solidFill>
                <a:latin typeface="+mn-lt"/>
              </a:rPr>
              <a:t>pneumoniae</a:t>
            </a:r>
            <a:r>
              <a:rPr lang="it-IT" sz="2800" b="1" i="1" dirty="0">
                <a:solidFill>
                  <a:srgbClr val="FFDA1D"/>
                </a:solidFill>
                <a:latin typeface="+mn-lt"/>
              </a:rPr>
              <a:t> </a:t>
            </a:r>
          </a:p>
          <a:p>
            <a:pPr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>
              <a:defRPr/>
            </a:pPr>
            <a:r>
              <a:rPr lang="it-IT" sz="2800" b="1" i="1" dirty="0" err="1">
                <a:solidFill>
                  <a:srgbClr val="FFDA1D"/>
                </a:solidFill>
                <a:latin typeface="+mn-lt"/>
              </a:rPr>
              <a:t>Proteus</a:t>
            </a:r>
            <a:r>
              <a:rPr lang="it-IT" sz="2800" b="1" i="1" dirty="0">
                <a:solidFill>
                  <a:srgbClr val="FFDA1D"/>
                </a:solidFill>
                <a:latin typeface="+mn-lt"/>
              </a:rPr>
              <a:t> </a:t>
            </a:r>
            <a:r>
              <a:rPr lang="it-IT" sz="2800" b="1" i="1" dirty="0" err="1">
                <a:solidFill>
                  <a:srgbClr val="FFDA1D"/>
                </a:solidFill>
                <a:latin typeface="+mn-lt"/>
              </a:rPr>
              <a:t>mirabilis</a:t>
            </a:r>
            <a:endParaRPr lang="it-IT" sz="2800" b="1" i="1" dirty="0">
              <a:solidFill>
                <a:srgbClr val="FFDA1D"/>
              </a:solidFill>
              <a:latin typeface="+mn-lt"/>
            </a:endParaRPr>
          </a:p>
          <a:p>
            <a:pPr>
              <a:defRPr/>
            </a:pPr>
            <a:endParaRPr lang="it-IT" sz="2800" b="1" i="1" dirty="0">
              <a:solidFill>
                <a:srgbClr val="FFDA1D"/>
              </a:solidFill>
              <a:latin typeface="+mn-lt"/>
            </a:endParaRPr>
          </a:p>
        </p:txBody>
      </p:sp>
      <p:pic>
        <p:nvPicPr>
          <p:cNvPr id="94210" name="Immagine 4" descr="COL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5"/>
          <a:stretch>
            <a:fillRect/>
          </a:stretch>
        </p:blipFill>
        <p:spPr bwMode="auto">
          <a:xfrm>
            <a:off x="3106738" y="123825"/>
            <a:ext cx="2760662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Immagine 5" descr="KLE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349500"/>
            <a:ext cx="27241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Immagine 6" descr="B2200486-Proteus_mirabilis_bacterium-SP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4508500"/>
            <a:ext cx="2716212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5" name="CasellaDiTesto 7"/>
          <p:cNvSpPr txBox="1">
            <a:spLocks noChangeArrowheads="1"/>
          </p:cNvSpPr>
          <p:nvPr/>
        </p:nvSpPr>
        <p:spPr bwMode="auto">
          <a:xfrm>
            <a:off x="5880100" y="1512887"/>
            <a:ext cx="31115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800" dirty="0">
                <a:solidFill>
                  <a:srgbClr val="FFDA1D"/>
                </a:solidFill>
                <a:latin typeface="+mn-lt"/>
              </a:rPr>
              <a:t>sono membri della normale flora commensale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0F15F3D-2742-914F-AE60-763D3A605945}"/>
              </a:ext>
            </a:extLst>
          </p:cNvPr>
          <p:cNvGrpSpPr/>
          <p:nvPr/>
        </p:nvGrpSpPr>
        <p:grpSpPr>
          <a:xfrm>
            <a:off x="6011863" y="3141663"/>
            <a:ext cx="2935287" cy="1673225"/>
            <a:chOff x="6011863" y="3141663"/>
            <a:chExt cx="2935287" cy="1673225"/>
          </a:xfrm>
        </p:grpSpPr>
        <p:sp>
          <p:nvSpPr>
            <p:cNvPr id="94214" name="Rettangolo 1"/>
            <p:cNvSpPr>
              <a:spLocks noChangeArrowheads="1"/>
            </p:cNvSpPr>
            <p:nvPr/>
          </p:nvSpPr>
          <p:spPr bwMode="auto">
            <a:xfrm>
              <a:off x="6011863" y="3860800"/>
              <a:ext cx="2935287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sz="28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infezioni opportunistiche</a:t>
              </a:r>
            </a:p>
          </p:txBody>
        </p:sp>
        <p:sp>
          <p:nvSpPr>
            <p:cNvPr id="8" name="Freccia giù 7"/>
            <p:cNvSpPr/>
            <p:nvPr/>
          </p:nvSpPr>
          <p:spPr>
            <a:xfrm>
              <a:off x="7315200" y="3141663"/>
              <a:ext cx="287338" cy="647700"/>
            </a:xfrm>
            <a:prstGeom prst="downArrow">
              <a:avLst/>
            </a:prstGeom>
            <a:solidFill>
              <a:srgbClr val="FFDA1D"/>
            </a:solidFill>
            <a:ln>
              <a:solidFill>
                <a:srgbClr val="FFDA1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8181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6"/>
    </mc:Choice>
    <mc:Fallback xmlns="">
      <p:transition spd="slow" advTm="16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04C774D-FB72-F341-BC85-91F47D053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652" y="1904574"/>
            <a:ext cx="2398972" cy="2223794"/>
          </a:xfrm>
          <a:prstGeom prst="rect">
            <a:avLst/>
          </a:prstGeom>
          <a:ln w="3175">
            <a:solidFill>
              <a:schemeClr val="tx2">
                <a:lumMod val="50000"/>
              </a:schemeClr>
            </a:solidFill>
          </a:ln>
        </p:spPr>
      </p:pic>
      <p:sp>
        <p:nvSpPr>
          <p:cNvPr id="4" name="CasellaDiTesto 8">
            <a:extLst>
              <a:ext uri="{FF2B5EF4-FFF2-40B4-BE49-F238E27FC236}">
                <a16:creationId xmlns:a16="http://schemas.microsoft.com/office/drawing/2014/main" id="{75512BA2-CA31-3849-8B73-1C07152D0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254931"/>
            <a:ext cx="3384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b="1" dirty="0">
                <a:solidFill>
                  <a:srgbClr val="FFDA1D"/>
                </a:solidFill>
                <a:latin typeface="+mn-lt"/>
              </a:rPr>
              <a:t>SONO SEMPRE ASSOCIATI  A  PATOLOGIE UMANE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80061E5D-57C5-FF42-8327-892825FE053E}"/>
              </a:ext>
            </a:extLst>
          </p:cNvPr>
          <p:cNvGrpSpPr/>
          <p:nvPr/>
        </p:nvGrpSpPr>
        <p:grpSpPr>
          <a:xfrm>
            <a:off x="5346140" y="3504636"/>
            <a:ext cx="3434720" cy="3505764"/>
            <a:chOff x="5346140" y="2841614"/>
            <a:chExt cx="3434720" cy="3505764"/>
          </a:xfrm>
        </p:grpSpPr>
        <p:sp>
          <p:nvSpPr>
            <p:cNvPr id="6" name="Esplosione 2 1">
              <a:extLst>
                <a:ext uri="{FF2B5EF4-FFF2-40B4-BE49-F238E27FC236}">
                  <a16:creationId xmlns:a16="http://schemas.microsoft.com/office/drawing/2014/main" id="{C0D6A10E-614E-2942-A888-CAEBCDD1E4EE}"/>
                </a:ext>
              </a:extLst>
            </p:cNvPr>
            <p:cNvSpPr/>
            <p:nvPr/>
          </p:nvSpPr>
          <p:spPr>
            <a:xfrm rot="11363088">
              <a:off x="5346140" y="2841614"/>
              <a:ext cx="3434720" cy="3505764"/>
            </a:xfrm>
            <a:custGeom>
              <a:avLst/>
              <a:gdLst>
                <a:gd name="connsiteX0" fmla="*/ 11462 w 21600"/>
                <a:gd name="connsiteY0" fmla="*/ 4342 h 21600"/>
                <a:gd name="connsiteX1" fmla="*/ 14790 w 21600"/>
                <a:gd name="connsiteY1" fmla="*/ 0 h 21600"/>
                <a:gd name="connsiteX2" fmla="*/ 14525 w 21600"/>
                <a:gd name="connsiteY2" fmla="*/ 5777 h 21600"/>
                <a:gd name="connsiteX3" fmla="*/ 18007 w 21600"/>
                <a:gd name="connsiteY3" fmla="*/ 3172 h 21600"/>
                <a:gd name="connsiteX4" fmla="*/ 16380 w 21600"/>
                <a:gd name="connsiteY4" fmla="*/ 6532 h 21600"/>
                <a:gd name="connsiteX5" fmla="*/ 21600 w 21600"/>
                <a:gd name="connsiteY5" fmla="*/ 6645 h 21600"/>
                <a:gd name="connsiteX6" fmla="*/ 16985 w 21600"/>
                <a:gd name="connsiteY6" fmla="*/ 9402 h 21600"/>
                <a:gd name="connsiteX7" fmla="*/ 18270 w 21600"/>
                <a:gd name="connsiteY7" fmla="*/ 11290 h 21600"/>
                <a:gd name="connsiteX8" fmla="*/ 16380 w 21600"/>
                <a:gd name="connsiteY8" fmla="*/ 12310 h 21600"/>
                <a:gd name="connsiteX9" fmla="*/ 18877 w 21600"/>
                <a:gd name="connsiteY9" fmla="*/ 15632 h 21600"/>
                <a:gd name="connsiteX10" fmla="*/ 14640 w 21600"/>
                <a:gd name="connsiteY10" fmla="*/ 14350 h 21600"/>
                <a:gd name="connsiteX11" fmla="*/ 14942 w 21600"/>
                <a:gd name="connsiteY11" fmla="*/ 17370 h 21600"/>
                <a:gd name="connsiteX12" fmla="*/ 12180 w 21600"/>
                <a:gd name="connsiteY12" fmla="*/ 15935 h 21600"/>
                <a:gd name="connsiteX13" fmla="*/ 11612 w 21600"/>
                <a:gd name="connsiteY13" fmla="*/ 18842 h 21600"/>
                <a:gd name="connsiteX14" fmla="*/ 9872 w 21600"/>
                <a:gd name="connsiteY14" fmla="*/ 17370 h 21600"/>
                <a:gd name="connsiteX15" fmla="*/ 8700 w 21600"/>
                <a:gd name="connsiteY15" fmla="*/ 19712 h 21600"/>
                <a:gd name="connsiteX16" fmla="*/ 7527 w 21600"/>
                <a:gd name="connsiteY16" fmla="*/ 18125 h 21600"/>
                <a:gd name="connsiteX17" fmla="*/ 4917 w 21600"/>
                <a:gd name="connsiteY17" fmla="*/ 21600 h 21600"/>
                <a:gd name="connsiteX18" fmla="*/ 4805 w 21600"/>
                <a:gd name="connsiteY18" fmla="*/ 18240 h 21600"/>
                <a:gd name="connsiteX19" fmla="*/ 1285 w 21600"/>
                <a:gd name="connsiteY19" fmla="*/ 17825 h 21600"/>
                <a:gd name="connsiteX20" fmla="*/ 3330 w 21600"/>
                <a:gd name="connsiteY20" fmla="*/ 15370 h 21600"/>
                <a:gd name="connsiteX21" fmla="*/ 0 w 21600"/>
                <a:gd name="connsiteY21" fmla="*/ 12877 h 21600"/>
                <a:gd name="connsiteX22" fmla="*/ 3935 w 21600"/>
                <a:gd name="connsiteY22" fmla="*/ 11592 h 21600"/>
                <a:gd name="connsiteX23" fmla="*/ 1172 w 21600"/>
                <a:gd name="connsiteY23" fmla="*/ 8270 h 21600"/>
                <a:gd name="connsiteX24" fmla="*/ 5372 w 21600"/>
                <a:gd name="connsiteY24" fmla="*/ 7817 h 21600"/>
                <a:gd name="connsiteX25" fmla="*/ 4502 w 21600"/>
                <a:gd name="connsiteY25" fmla="*/ 3625 h 21600"/>
                <a:gd name="connsiteX26" fmla="*/ 8550 w 21600"/>
                <a:gd name="connsiteY26" fmla="*/ 6382 h 21600"/>
                <a:gd name="connsiteX27" fmla="*/ 9722 w 21600"/>
                <a:gd name="connsiteY27" fmla="*/ 1887 h 21600"/>
                <a:gd name="connsiteX28" fmla="*/ 11462 w 21600"/>
                <a:gd name="connsiteY28" fmla="*/ 4342 h 21600"/>
                <a:gd name="connsiteX0" fmla="*/ 11462 w 21600"/>
                <a:gd name="connsiteY0" fmla="*/ 4342 h 21600"/>
                <a:gd name="connsiteX1" fmla="*/ 14790 w 21600"/>
                <a:gd name="connsiteY1" fmla="*/ 0 h 21600"/>
                <a:gd name="connsiteX2" fmla="*/ 14525 w 21600"/>
                <a:gd name="connsiteY2" fmla="*/ 5777 h 21600"/>
                <a:gd name="connsiteX3" fmla="*/ 18007 w 21600"/>
                <a:gd name="connsiteY3" fmla="*/ 3172 h 21600"/>
                <a:gd name="connsiteX4" fmla="*/ 16380 w 21600"/>
                <a:gd name="connsiteY4" fmla="*/ 6532 h 21600"/>
                <a:gd name="connsiteX5" fmla="*/ 21600 w 21600"/>
                <a:gd name="connsiteY5" fmla="*/ 6645 h 21600"/>
                <a:gd name="connsiteX6" fmla="*/ 16985 w 21600"/>
                <a:gd name="connsiteY6" fmla="*/ 9402 h 21600"/>
                <a:gd name="connsiteX7" fmla="*/ 19741 w 21600"/>
                <a:gd name="connsiteY7" fmla="*/ 11169 h 21600"/>
                <a:gd name="connsiteX8" fmla="*/ 16380 w 21600"/>
                <a:gd name="connsiteY8" fmla="*/ 12310 h 21600"/>
                <a:gd name="connsiteX9" fmla="*/ 18877 w 21600"/>
                <a:gd name="connsiteY9" fmla="*/ 15632 h 21600"/>
                <a:gd name="connsiteX10" fmla="*/ 14640 w 21600"/>
                <a:gd name="connsiteY10" fmla="*/ 14350 h 21600"/>
                <a:gd name="connsiteX11" fmla="*/ 14942 w 21600"/>
                <a:gd name="connsiteY11" fmla="*/ 17370 h 21600"/>
                <a:gd name="connsiteX12" fmla="*/ 12180 w 21600"/>
                <a:gd name="connsiteY12" fmla="*/ 15935 h 21600"/>
                <a:gd name="connsiteX13" fmla="*/ 11612 w 21600"/>
                <a:gd name="connsiteY13" fmla="*/ 18842 h 21600"/>
                <a:gd name="connsiteX14" fmla="*/ 9872 w 21600"/>
                <a:gd name="connsiteY14" fmla="*/ 17370 h 21600"/>
                <a:gd name="connsiteX15" fmla="*/ 8700 w 21600"/>
                <a:gd name="connsiteY15" fmla="*/ 19712 h 21600"/>
                <a:gd name="connsiteX16" fmla="*/ 7527 w 21600"/>
                <a:gd name="connsiteY16" fmla="*/ 18125 h 21600"/>
                <a:gd name="connsiteX17" fmla="*/ 4917 w 21600"/>
                <a:gd name="connsiteY17" fmla="*/ 21600 h 21600"/>
                <a:gd name="connsiteX18" fmla="*/ 4805 w 21600"/>
                <a:gd name="connsiteY18" fmla="*/ 18240 h 21600"/>
                <a:gd name="connsiteX19" fmla="*/ 1285 w 21600"/>
                <a:gd name="connsiteY19" fmla="*/ 17825 h 21600"/>
                <a:gd name="connsiteX20" fmla="*/ 3330 w 21600"/>
                <a:gd name="connsiteY20" fmla="*/ 15370 h 21600"/>
                <a:gd name="connsiteX21" fmla="*/ 0 w 21600"/>
                <a:gd name="connsiteY21" fmla="*/ 12877 h 21600"/>
                <a:gd name="connsiteX22" fmla="*/ 3935 w 21600"/>
                <a:gd name="connsiteY22" fmla="*/ 11592 h 21600"/>
                <a:gd name="connsiteX23" fmla="*/ 1172 w 21600"/>
                <a:gd name="connsiteY23" fmla="*/ 8270 h 21600"/>
                <a:gd name="connsiteX24" fmla="*/ 5372 w 21600"/>
                <a:gd name="connsiteY24" fmla="*/ 7817 h 21600"/>
                <a:gd name="connsiteX25" fmla="*/ 4502 w 21600"/>
                <a:gd name="connsiteY25" fmla="*/ 3625 h 21600"/>
                <a:gd name="connsiteX26" fmla="*/ 8550 w 21600"/>
                <a:gd name="connsiteY26" fmla="*/ 6382 h 21600"/>
                <a:gd name="connsiteX27" fmla="*/ 9722 w 21600"/>
                <a:gd name="connsiteY27" fmla="*/ 1887 h 21600"/>
                <a:gd name="connsiteX28" fmla="*/ 11462 w 21600"/>
                <a:gd name="connsiteY28" fmla="*/ 4342 h 21600"/>
                <a:gd name="connsiteX0" fmla="*/ 11462 w 21600"/>
                <a:gd name="connsiteY0" fmla="*/ 4342 h 21600"/>
                <a:gd name="connsiteX1" fmla="*/ 14790 w 21600"/>
                <a:gd name="connsiteY1" fmla="*/ 0 h 21600"/>
                <a:gd name="connsiteX2" fmla="*/ 14525 w 21600"/>
                <a:gd name="connsiteY2" fmla="*/ 5777 h 21600"/>
                <a:gd name="connsiteX3" fmla="*/ 18007 w 21600"/>
                <a:gd name="connsiteY3" fmla="*/ 3172 h 21600"/>
                <a:gd name="connsiteX4" fmla="*/ 16380 w 21600"/>
                <a:gd name="connsiteY4" fmla="*/ 6532 h 21600"/>
                <a:gd name="connsiteX5" fmla="*/ 21600 w 21600"/>
                <a:gd name="connsiteY5" fmla="*/ 6645 h 21600"/>
                <a:gd name="connsiteX6" fmla="*/ 17886 w 21600"/>
                <a:gd name="connsiteY6" fmla="*/ 9091 h 21600"/>
                <a:gd name="connsiteX7" fmla="*/ 19741 w 21600"/>
                <a:gd name="connsiteY7" fmla="*/ 11169 h 21600"/>
                <a:gd name="connsiteX8" fmla="*/ 16380 w 21600"/>
                <a:gd name="connsiteY8" fmla="*/ 12310 h 21600"/>
                <a:gd name="connsiteX9" fmla="*/ 18877 w 21600"/>
                <a:gd name="connsiteY9" fmla="*/ 15632 h 21600"/>
                <a:gd name="connsiteX10" fmla="*/ 14640 w 21600"/>
                <a:gd name="connsiteY10" fmla="*/ 14350 h 21600"/>
                <a:gd name="connsiteX11" fmla="*/ 14942 w 21600"/>
                <a:gd name="connsiteY11" fmla="*/ 17370 h 21600"/>
                <a:gd name="connsiteX12" fmla="*/ 12180 w 21600"/>
                <a:gd name="connsiteY12" fmla="*/ 15935 h 21600"/>
                <a:gd name="connsiteX13" fmla="*/ 11612 w 21600"/>
                <a:gd name="connsiteY13" fmla="*/ 18842 h 21600"/>
                <a:gd name="connsiteX14" fmla="*/ 9872 w 21600"/>
                <a:gd name="connsiteY14" fmla="*/ 17370 h 21600"/>
                <a:gd name="connsiteX15" fmla="*/ 8700 w 21600"/>
                <a:gd name="connsiteY15" fmla="*/ 19712 h 21600"/>
                <a:gd name="connsiteX16" fmla="*/ 7527 w 21600"/>
                <a:gd name="connsiteY16" fmla="*/ 18125 h 21600"/>
                <a:gd name="connsiteX17" fmla="*/ 4917 w 21600"/>
                <a:gd name="connsiteY17" fmla="*/ 21600 h 21600"/>
                <a:gd name="connsiteX18" fmla="*/ 4805 w 21600"/>
                <a:gd name="connsiteY18" fmla="*/ 18240 h 21600"/>
                <a:gd name="connsiteX19" fmla="*/ 1285 w 21600"/>
                <a:gd name="connsiteY19" fmla="*/ 17825 h 21600"/>
                <a:gd name="connsiteX20" fmla="*/ 3330 w 21600"/>
                <a:gd name="connsiteY20" fmla="*/ 15370 h 21600"/>
                <a:gd name="connsiteX21" fmla="*/ 0 w 21600"/>
                <a:gd name="connsiteY21" fmla="*/ 12877 h 21600"/>
                <a:gd name="connsiteX22" fmla="*/ 3935 w 21600"/>
                <a:gd name="connsiteY22" fmla="*/ 11592 h 21600"/>
                <a:gd name="connsiteX23" fmla="*/ 1172 w 21600"/>
                <a:gd name="connsiteY23" fmla="*/ 8270 h 21600"/>
                <a:gd name="connsiteX24" fmla="*/ 5372 w 21600"/>
                <a:gd name="connsiteY24" fmla="*/ 7817 h 21600"/>
                <a:gd name="connsiteX25" fmla="*/ 4502 w 21600"/>
                <a:gd name="connsiteY25" fmla="*/ 3625 h 21600"/>
                <a:gd name="connsiteX26" fmla="*/ 8550 w 21600"/>
                <a:gd name="connsiteY26" fmla="*/ 6382 h 21600"/>
                <a:gd name="connsiteX27" fmla="*/ 9722 w 21600"/>
                <a:gd name="connsiteY27" fmla="*/ 1887 h 21600"/>
                <a:gd name="connsiteX28" fmla="*/ 11462 w 21600"/>
                <a:gd name="connsiteY28" fmla="*/ 4342 h 21600"/>
                <a:gd name="connsiteX0" fmla="*/ 11462 w 20069"/>
                <a:gd name="connsiteY0" fmla="*/ 4342 h 21600"/>
                <a:gd name="connsiteX1" fmla="*/ 14790 w 20069"/>
                <a:gd name="connsiteY1" fmla="*/ 0 h 21600"/>
                <a:gd name="connsiteX2" fmla="*/ 14525 w 20069"/>
                <a:gd name="connsiteY2" fmla="*/ 5777 h 21600"/>
                <a:gd name="connsiteX3" fmla="*/ 18007 w 20069"/>
                <a:gd name="connsiteY3" fmla="*/ 3172 h 21600"/>
                <a:gd name="connsiteX4" fmla="*/ 16380 w 20069"/>
                <a:gd name="connsiteY4" fmla="*/ 6532 h 21600"/>
                <a:gd name="connsiteX5" fmla="*/ 20069 w 20069"/>
                <a:gd name="connsiteY5" fmla="*/ 6787 h 21600"/>
                <a:gd name="connsiteX6" fmla="*/ 17886 w 20069"/>
                <a:gd name="connsiteY6" fmla="*/ 9091 h 21600"/>
                <a:gd name="connsiteX7" fmla="*/ 19741 w 20069"/>
                <a:gd name="connsiteY7" fmla="*/ 11169 h 21600"/>
                <a:gd name="connsiteX8" fmla="*/ 16380 w 20069"/>
                <a:gd name="connsiteY8" fmla="*/ 12310 h 21600"/>
                <a:gd name="connsiteX9" fmla="*/ 18877 w 20069"/>
                <a:gd name="connsiteY9" fmla="*/ 15632 h 21600"/>
                <a:gd name="connsiteX10" fmla="*/ 14640 w 20069"/>
                <a:gd name="connsiteY10" fmla="*/ 14350 h 21600"/>
                <a:gd name="connsiteX11" fmla="*/ 14942 w 20069"/>
                <a:gd name="connsiteY11" fmla="*/ 17370 h 21600"/>
                <a:gd name="connsiteX12" fmla="*/ 12180 w 20069"/>
                <a:gd name="connsiteY12" fmla="*/ 15935 h 21600"/>
                <a:gd name="connsiteX13" fmla="*/ 11612 w 20069"/>
                <a:gd name="connsiteY13" fmla="*/ 18842 h 21600"/>
                <a:gd name="connsiteX14" fmla="*/ 9872 w 20069"/>
                <a:gd name="connsiteY14" fmla="*/ 17370 h 21600"/>
                <a:gd name="connsiteX15" fmla="*/ 8700 w 20069"/>
                <a:gd name="connsiteY15" fmla="*/ 19712 h 21600"/>
                <a:gd name="connsiteX16" fmla="*/ 7527 w 20069"/>
                <a:gd name="connsiteY16" fmla="*/ 18125 h 21600"/>
                <a:gd name="connsiteX17" fmla="*/ 4917 w 20069"/>
                <a:gd name="connsiteY17" fmla="*/ 21600 h 21600"/>
                <a:gd name="connsiteX18" fmla="*/ 4805 w 20069"/>
                <a:gd name="connsiteY18" fmla="*/ 18240 h 21600"/>
                <a:gd name="connsiteX19" fmla="*/ 1285 w 20069"/>
                <a:gd name="connsiteY19" fmla="*/ 17825 h 21600"/>
                <a:gd name="connsiteX20" fmla="*/ 3330 w 20069"/>
                <a:gd name="connsiteY20" fmla="*/ 15370 h 21600"/>
                <a:gd name="connsiteX21" fmla="*/ 0 w 20069"/>
                <a:gd name="connsiteY21" fmla="*/ 12877 h 21600"/>
                <a:gd name="connsiteX22" fmla="*/ 3935 w 20069"/>
                <a:gd name="connsiteY22" fmla="*/ 11592 h 21600"/>
                <a:gd name="connsiteX23" fmla="*/ 1172 w 20069"/>
                <a:gd name="connsiteY23" fmla="*/ 8270 h 21600"/>
                <a:gd name="connsiteX24" fmla="*/ 5372 w 20069"/>
                <a:gd name="connsiteY24" fmla="*/ 7817 h 21600"/>
                <a:gd name="connsiteX25" fmla="*/ 4502 w 20069"/>
                <a:gd name="connsiteY25" fmla="*/ 3625 h 21600"/>
                <a:gd name="connsiteX26" fmla="*/ 8550 w 20069"/>
                <a:gd name="connsiteY26" fmla="*/ 6382 h 21600"/>
                <a:gd name="connsiteX27" fmla="*/ 9722 w 20069"/>
                <a:gd name="connsiteY27" fmla="*/ 1887 h 21600"/>
                <a:gd name="connsiteX28" fmla="*/ 11462 w 20069"/>
                <a:gd name="connsiteY28" fmla="*/ 4342 h 21600"/>
                <a:gd name="connsiteX0" fmla="*/ 11462 w 20069"/>
                <a:gd name="connsiteY0" fmla="*/ 4342 h 21600"/>
                <a:gd name="connsiteX1" fmla="*/ 14790 w 20069"/>
                <a:gd name="connsiteY1" fmla="*/ 0 h 21600"/>
                <a:gd name="connsiteX2" fmla="*/ 14525 w 20069"/>
                <a:gd name="connsiteY2" fmla="*/ 5777 h 21600"/>
                <a:gd name="connsiteX3" fmla="*/ 18007 w 20069"/>
                <a:gd name="connsiteY3" fmla="*/ 3172 h 21600"/>
                <a:gd name="connsiteX4" fmla="*/ 16380 w 20069"/>
                <a:gd name="connsiteY4" fmla="*/ 6532 h 21600"/>
                <a:gd name="connsiteX5" fmla="*/ 20069 w 20069"/>
                <a:gd name="connsiteY5" fmla="*/ 6787 h 21600"/>
                <a:gd name="connsiteX6" fmla="*/ 17886 w 20069"/>
                <a:gd name="connsiteY6" fmla="*/ 9091 h 21600"/>
                <a:gd name="connsiteX7" fmla="*/ 19741 w 20069"/>
                <a:gd name="connsiteY7" fmla="*/ 11169 h 21600"/>
                <a:gd name="connsiteX8" fmla="*/ 16380 w 20069"/>
                <a:gd name="connsiteY8" fmla="*/ 12310 h 21600"/>
                <a:gd name="connsiteX9" fmla="*/ 18877 w 20069"/>
                <a:gd name="connsiteY9" fmla="*/ 15632 h 21600"/>
                <a:gd name="connsiteX10" fmla="*/ 14640 w 20069"/>
                <a:gd name="connsiteY10" fmla="*/ 14350 h 21600"/>
                <a:gd name="connsiteX11" fmla="*/ 14942 w 20069"/>
                <a:gd name="connsiteY11" fmla="*/ 17370 h 21600"/>
                <a:gd name="connsiteX12" fmla="*/ 12180 w 20069"/>
                <a:gd name="connsiteY12" fmla="*/ 15935 h 21600"/>
                <a:gd name="connsiteX13" fmla="*/ 11612 w 20069"/>
                <a:gd name="connsiteY13" fmla="*/ 18842 h 21600"/>
                <a:gd name="connsiteX14" fmla="*/ 9872 w 20069"/>
                <a:gd name="connsiteY14" fmla="*/ 17370 h 21600"/>
                <a:gd name="connsiteX15" fmla="*/ 8700 w 20069"/>
                <a:gd name="connsiteY15" fmla="*/ 19712 h 21600"/>
                <a:gd name="connsiteX16" fmla="*/ 7527 w 20069"/>
                <a:gd name="connsiteY16" fmla="*/ 18125 h 21600"/>
                <a:gd name="connsiteX17" fmla="*/ 4917 w 20069"/>
                <a:gd name="connsiteY17" fmla="*/ 21600 h 21600"/>
                <a:gd name="connsiteX18" fmla="*/ 4805 w 20069"/>
                <a:gd name="connsiteY18" fmla="*/ 18240 h 21600"/>
                <a:gd name="connsiteX19" fmla="*/ 1285 w 20069"/>
                <a:gd name="connsiteY19" fmla="*/ 17825 h 21600"/>
                <a:gd name="connsiteX20" fmla="*/ 1959 w 20069"/>
                <a:gd name="connsiteY20" fmla="*/ 15199 h 21600"/>
                <a:gd name="connsiteX21" fmla="*/ 0 w 20069"/>
                <a:gd name="connsiteY21" fmla="*/ 12877 h 21600"/>
                <a:gd name="connsiteX22" fmla="*/ 3935 w 20069"/>
                <a:gd name="connsiteY22" fmla="*/ 11592 h 21600"/>
                <a:gd name="connsiteX23" fmla="*/ 1172 w 20069"/>
                <a:gd name="connsiteY23" fmla="*/ 8270 h 21600"/>
                <a:gd name="connsiteX24" fmla="*/ 5372 w 20069"/>
                <a:gd name="connsiteY24" fmla="*/ 7817 h 21600"/>
                <a:gd name="connsiteX25" fmla="*/ 4502 w 20069"/>
                <a:gd name="connsiteY25" fmla="*/ 3625 h 21600"/>
                <a:gd name="connsiteX26" fmla="*/ 8550 w 20069"/>
                <a:gd name="connsiteY26" fmla="*/ 6382 h 21600"/>
                <a:gd name="connsiteX27" fmla="*/ 9722 w 20069"/>
                <a:gd name="connsiteY27" fmla="*/ 1887 h 21600"/>
                <a:gd name="connsiteX28" fmla="*/ 11462 w 20069"/>
                <a:gd name="connsiteY28" fmla="*/ 4342 h 21600"/>
                <a:gd name="connsiteX0" fmla="*/ 11462 w 20069"/>
                <a:gd name="connsiteY0" fmla="*/ 4342 h 21600"/>
                <a:gd name="connsiteX1" fmla="*/ 14790 w 20069"/>
                <a:gd name="connsiteY1" fmla="*/ 0 h 21600"/>
                <a:gd name="connsiteX2" fmla="*/ 14525 w 20069"/>
                <a:gd name="connsiteY2" fmla="*/ 5777 h 21600"/>
                <a:gd name="connsiteX3" fmla="*/ 18007 w 20069"/>
                <a:gd name="connsiteY3" fmla="*/ 3172 h 21600"/>
                <a:gd name="connsiteX4" fmla="*/ 16380 w 20069"/>
                <a:gd name="connsiteY4" fmla="*/ 6532 h 21600"/>
                <a:gd name="connsiteX5" fmla="*/ 20069 w 20069"/>
                <a:gd name="connsiteY5" fmla="*/ 6787 h 21600"/>
                <a:gd name="connsiteX6" fmla="*/ 17886 w 20069"/>
                <a:gd name="connsiteY6" fmla="*/ 9091 h 21600"/>
                <a:gd name="connsiteX7" fmla="*/ 19741 w 20069"/>
                <a:gd name="connsiteY7" fmla="*/ 11169 h 21600"/>
                <a:gd name="connsiteX8" fmla="*/ 16380 w 20069"/>
                <a:gd name="connsiteY8" fmla="*/ 12310 h 21600"/>
                <a:gd name="connsiteX9" fmla="*/ 18877 w 20069"/>
                <a:gd name="connsiteY9" fmla="*/ 15632 h 21600"/>
                <a:gd name="connsiteX10" fmla="*/ 14640 w 20069"/>
                <a:gd name="connsiteY10" fmla="*/ 14350 h 21600"/>
                <a:gd name="connsiteX11" fmla="*/ 14942 w 20069"/>
                <a:gd name="connsiteY11" fmla="*/ 17370 h 21600"/>
                <a:gd name="connsiteX12" fmla="*/ 12180 w 20069"/>
                <a:gd name="connsiteY12" fmla="*/ 15935 h 21600"/>
                <a:gd name="connsiteX13" fmla="*/ 11612 w 20069"/>
                <a:gd name="connsiteY13" fmla="*/ 18842 h 21600"/>
                <a:gd name="connsiteX14" fmla="*/ 9872 w 20069"/>
                <a:gd name="connsiteY14" fmla="*/ 17370 h 21600"/>
                <a:gd name="connsiteX15" fmla="*/ 8700 w 20069"/>
                <a:gd name="connsiteY15" fmla="*/ 19712 h 21600"/>
                <a:gd name="connsiteX16" fmla="*/ 7527 w 20069"/>
                <a:gd name="connsiteY16" fmla="*/ 18125 h 21600"/>
                <a:gd name="connsiteX17" fmla="*/ 4917 w 20069"/>
                <a:gd name="connsiteY17" fmla="*/ 21600 h 21600"/>
                <a:gd name="connsiteX18" fmla="*/ 4805 w 20069"/>
                <a:gd name="connsiteY18" fmla="*/ 18240 h 21600"/>
                <a:gd name="connsiteX19" fmla="*/ 2114 w 20069"/>
                <a:gd name="connsiteY19" fmla="*/ 19729 h 21600"/>
                <a:gd name="connsiteX20" fmla="*/ 1959 w 20069"/>
                <a:gd name="connsiteY20" fmla="*/ 15199 h 21600"/>
                <a:gd name="connsiteX21" fmla="*/ 0 w 20069"/>
                <a:gd name="connsiteY21" fmla="*/ 12877 h 21600"/>
                <a:gd name="connsiteX22" fmla="*/ 3935 w 20069"/>
                <a:gd name="connsiteY22" fmla="*/ 11592 h 21600"/>
                <a:gd name="connsiteX23" fmla="*/ 1172 w 20069"/>
                <a:gd name="connsiteY23" fmla="*/ 8270 h 21600"/>
                <a:gd name="connsiteX24" fmla="*/ 5372 w 20069"/>
                <a:gd name="connsiteY24" fmla="*/ 7817 h 21600"/>
                <a:gd name="connsiteX25" fmla="*/ 4502 w 20069"/>
                <a:gd name="connsiteY25" fmla="*/ 3625 h 21600"/>
                <a:gd name="connsiteX26" fmla="*/ 8550 w 20069"/>
                <a:gd name="connsiteY26" fmla="*/ 6382 h 21600"/>
                <a:gd name="connsiteX27" fmla="*/ 9722 w 20069"/>
                <a:gd name="connsiteY27" fmla="*/ 1887 h 21600"/>
                <a:gd name="connsiteX28" fmla="*/ 11462 w 20069"/>
                <a:gd name="connsiteY28" fmla="*/ 4342 h 21600"/>
                <a:gd name="connsiteX0" fmla="*/ 11042 w 19649"/>
                <a:gd name="connsiteY0" fmla="*/ 4342 h 21600"/>
                <a:gd name="connsiteX1" fmla="*/ 14370 w 19649"/>
                <a:gd name="connsiteY1" fmla="*/ 0 h 21600"/>
                <a:gd name="connsiteX2" fmla="*/ 14105 w 19649"/>
                <a:gd name="connsiteY2" fmla="*/ 5777 h 21600"/>
                <a:gd name="connsiteX3" fmla="*/ 17587 w 19649"/>
                <a:gd name="connsiteY3" fmla="*/ 3172 h 21600"/>
                <a:gd name="connsiteX4" fmla="*/ 15960 w 19649"/>
                <a:gd name="connsiteY4" fmla="*/ 6532 h 21600"/>
                <a:gd name="connsiteX5" fmla="*/ 19649 w 19649"/>
                <a:gd name="connsiteY5" fmla="*/ 6787 h 21600"/>
                <a:gd name="connsiteX6" fmla="*/ 17466 w 19649"/>
                <a:gd name="connsiteY6" fmla="*/ 9091 h 21600"/>
                <a:gd name="connsiteX7" fmla="*/ 19321 w 19649"/>
                <a:gd name="connsiteY7" fmla="*/ 11169 h 21600"/>
                <a:gd name="connsiteX8" fmla="*/ 15960 w 19649"/>
                <a:gd name="connsiteY8" fmla="*/ 12310 h 21600"/>
                <a:gd name="connsiteX9" fmla="*/ 18457 w 19649"/>
                <a:gd name="connsiteY9" fmla="*/ 15632 h 21600"/>
                <a:gd name="connsiteX10" fmla="*/ 14220 w 19649"/>
                <a:gd name="connsiteY10" fmla="*/ 14350 h 21600"/>
                <a:gd name="connsiteX11" fmla="*/ 14522 w 19649"/>
                <a:gd name="connsiteY11" fmla="*/ 17370 h 21600"/>
                <a:gd name="connsiteX12" fmla="*/ 11760 w 19649"/>
                <a:gd name="connsiteY12" fmla="*/ 15935 h 21600"/>
                <a:gd name="connsiteX13" fmla="*/ 11192 w 19649"/>
                <a:gd name="connsiteY13" fmla="*/ 18842 h 21600"/>
                <a:gd name="connsiteX14" fmla="*/ 9452 w 19649"/>
                <a:gd name="connsiteY14" fmla="*/ 17370 h 21600"/>
                <a:gd name="connsiteX15" fmla="*/ 8280 w 19649"/>
                <a:gd name="connsiteY15" fmla="*/ 19712 h 21600"/>
                <a:gd name="connsiteX16" fmla="*/ 7107 w 19649"/>
                <a:gd name="connsiteY16" fmla="*/ 18125 h 21600"/>
                <a:gd name="connsiteX17" fmla="*/ 4497 w 19649"/>
                <a:gd name="connsiteY17" fmla="*/ 21600 h 21600"/>
                <a:gd name="connsiteX18" fmla="*/ 4385 w 19649"/>
                <a:gd name="connsiteY18" fmla="*/ 18240 h 21600"/>
                <a:gd name="connsiteX19" fmla="*/ 1694 w 19649"/>
                <a:gd name="connsiteY19" fmla="*/ 19729 h 21600"/>
                <a:gd name="connsiteX20" fmla="*/ 1539 w 19649"/>
                <a:gd name="connsiteY20" fmla="*/ 15199 h 21600"/>
                <a:gd name="connsiteX21" fmla="*/ 0 w 19649"/>
                <a:gd name="connsiteY21" fmla="*/ 12732 h 21600"/>
                <a:gd name="connsiteX22" fmla="*/ 3515 w 19649"/>
                <a:gd name="connsiteY22" fmla="*/ 11592 h 21600"/>
                <a:gd name="connsiteX23" fmla="*/ 752 w 19649"/>
                <a:gd name="connsiteY23" fmla="*/ 8270 h 21600"/>
                <a:gd name="connsiteX24" fmla="*/ 4952 w 19649"/>
                <a:gd name="connsiteY24" fmla="*/ 7817 h 21600"/>
                <a:gd name="connsiteX25" fmla="*/ 4082 w 19649"/>
                <a:gd name="connsiteY25" fmla="*/ 3625 h 21600"/>
                <a:gd name="connsiteX26" fmla="*/ 8130 w 19649"/>
                <a:gd name="connsiteY26" fmla="*/ 6382 h 21600"/>
                <a:gd name="connsiteX27" fmla="*/ 9302 w 19649"/>
                <a:gd name="connsiteY27" fmla="*/ 1887 h 21600"/>
                <a:gd name="connsiteX28" fmla="*/ 11042 w 19649"/>
                <a:gd name="connsiteY28" fmla="*/ 4342 h 21600"/>
                <a:gd name="connsiteX0" fmla="*/ 11042 w 19649"/>
                <a:gd name="connsiteY0" fmla="*/ 4342 h 21600"/>
                <a:gd name="connsiteX1" fmla="*/ 14370 w 19649"/>
                <a:gd name="connsiteY1" fmla="*/ 0 h 21600"/>
                <a:gd name="connsiteX2" fmla="*/ 14105 w 19649"/>
                <a:gd name="connsiteY2" fmla="*/ 5777 h 21600"/>
                <a:gd name="connsiteX3" fmla="*/ 17587 w 19649"/>
                <a:gd name="connsiteY3" fmla="*/ 3172 h 21600"/>
                <a:gd name="connsiteX4" fmla="*/ 15960 w 19649"/>
                <a:gd name="connsiteY4" fmla="*/ 6532 h 21600"/>
                <a:gd name="connsiteX5" fmla="*/ 19649 w 19649"/>
                <a:gd name="connsiteY5" fmla="*/ 6787 h 21600"/>
                <a:gd name="connsiteX6" fmla="*/ 17466 w 19649"/>
                <a:gd name="connsiteY6" fmla="*/ 9091 h 21600"/>
                <a:gd name="connsiteX7" fmla="*/ 19321 w 19649"/>
                <a:gd name="connsiteY7" fmla="*/ 11169 h 21600"/>
                <a:gd name="connsiteX8" fmla="*/ 15960 w 19649"/>
                <a:gd name="connsiteY8" fmla="*/ 12310 h 21600"/>
                <a:gd name="connsiteX9" fmla="*/ 18457 w 19649"/>
                <a:gd name="connsiteY9" fmla="*/ 15632 h 21600"/>
                <a:gd name="connsiteX10" fmla="*/ 14220 w 19649"/>
                <a:gd name="connsiteY10" fmla="*/ 14350 h 21600"/>
                <a:gd name="connsiteX11" fmla="*/ 14522 w 19649"/>
                <a:gd name="connsiteY11" fmla="*/ 17370 h 21600"/>
                <a:gd name="connsiteX12" fmla="*/ 11760 w 19649"/>
                <a:gd name="connsiteY12" fmla="*/ 15935 h 21600"/>
                <a:gd name="connsiteX13" fmla="*/ 11192 w 19649"/>
                <a:gd name="connsiteY13" fmla="*/ 18842 h 21600"/>
                <a:gd name="connsiteX14" fmla="*/ 9452 w 19649"/>
                <a:gd name="connsiteY14" fmla="*/ 17370 h 21600"/>
                <a:gd name="connsiteX15" fmla="*/ 8280 w 19649"/>
                <a:gd name="connsiteY15" fmla="*/ 19712 h 21600"/>
                <a:gd name="connsiteX16" fmla="*/ 7107 w 19649"/>
                <a:gd name="connsiteY16" fmla="*/ 18125 h 21600"/>
                <a:gd name="connsiteX17" fmla="*/ 4497 w 19649"/>
                <a:gd name="connsiteY17" fmla="*/ 21600 h 21600"/>
                <a:gd name="connsiteX18" fmla="*/ 4385 w 19649"/>
                <a:gd name="connsiteY18" fmla="*/ 18240 h 21600"/>
                <a:gd name="connsiteX19" fmla="*/ 1694 w 19649"/>
                <a:gd name="connsiteY19" fmla="*/ 19729 h 21600"/>
                <a:gd name="connsiteX20" fmla="*/ 3170 w 19649"/>
                <a:gd name="connsiteY20" fmla="*/ 14802 h 21600"/>
                <a:gd name="connsiteX21" fmla="*/ 0 w 19649"/>
                <a:gd name="connsiteY21" fmla="*/ 12732 h 21600"/>
                <a:gd name="connsiteX22" fmla="*/ 3515 w 19649"/>
                <a:gd name="connsiteY22" fmla="*/ 11592 h 21600"/>
                <a:gd name="connsiteX23" fmla="*/ 752 w 19649"/>
                <a:gd name="connsiteY23" fmla="*/ 8270 h 21600"/>
                <a:gd name="connsiteX24" fmla="*/ 4952 w 19649"/>
                <a:gd name="connsiteY24" fmla="*/ 7817 h 21600"/>
                <a:gd name="connsiteX25" fmla="*/ 4082 w 19649"/>
                <a:gd name="connsiteY25" fmla="*/ 3625 h 21600"/>
                <a:gd name="connsiteX26" fmla="*/ 8130 w 19649"/>
                <a:gd name="connsiteY26" fmla="*/ 6382 h 21600"/>
                <a:gd name="connsiteX27" fmla="*/ 9302 w 19649"/>
                <a:gd name="connsiteY27" fmla="*/ 1887 h 21600"/>
                <a:gd name="connsiteX28" fmla="*/ 11042 w 19649"/>
                <a:gd name="connsiteY28" fmla="*/ 4342 h 21600"/>
                <a:gd name="connsiteX0" fmla="*/ 11042 w 19649"/>
                <a:gd name="connsiteY0" fmla="*/ 4342 h 21600"/>
                <a:gd name="connsiteX1" fmla="*/ 14370 w 19649"/>
                <a:gd name="connsiteY1" fmla="*/ 0 h 21600"/>
                <a:gd name="connsiteX2" fmla="*/ 14105 w 19649"/>
                <a:gd name="connsiteY2" fmla="*/ 5777 h 21600"/>
                <a:gd name="connsiteX3" fmla="*/ 17587 w 19649"/>
                <a:gd name="connsiteY3" fmla="*/ 3172 h 21600"/>
                <a:gd name="connsiteX4" fmla="*/ 15960 w 19649"/>
                <a:gd name="connsiteY4" fmla="*/ 6532 h 21600"/>
                <a:gd name="connsiteX5" fmla="*/ 19649 w 19649"/>
                <a:gd name="connsiteY5" fmla="*/ 6787 h 21600"/>
                <a:gd name="connsiteX6" fmla="*/ 17466 w 19649"/>
                <a:gd name="connsiteY6" fmla="*/ 9091 h 21600"/>
                <a:gd name="connsiteX7" fmla="*/ 19321 w 19649"/>
                <a:gd name="connsiteY7" fmla="*/ 11169 h 21600"/>
                <a:gd name="connsiteX8" fmla="*/ 15960 w 19649"/>
                <a:gd name="connsiteY8" fmla="*/ 12310 h 21600"/>
                <a:gd name="connsiteX9" fmla="*/ 18457 w 19649"/>
                <a:gd name="connsiteY9" fmla="*/ 15632 h 21600"/>
                <a:gd name="connsiteX10" fmla="*/ 14220 w 19649"/>
                <a:gd name="connsiteY10" fmla="*/ 14350 h 21600"/>
                <a:gd name="connsiteX11" fmla="*/ 14522 w 19649"/>
                <a:gd name="connsiteY11" fmla="*/ 17370 h 21600"/>
                <a:gd name="connsiteX12" fmla="*/ 11760 w 19649"/>
                <a:gd name="connsiteY12" fmla="*/ 15935 h 21600"/>
                <a:gd name="connsiteX13" fmla="*/ 11192 w 19649"/>
                <a:gd name="connsiteY13" fmla="*/ 18842 h 21600"/>
                <a:gd name="connsiteX14" fmla="*/ 9452 w 19649"/>
                <a:gd name="connsiteY14" fmla="*/ 17370 h 21600"/>
                <a:gd name="connsiteX15" fmla="*/ 8280 w 19649"/>
                <a:gd name="connsiteY15" fmla="*/ 19712 h 21600"/>
                <a:gd name="connsiteX16" fmla="*/ 7107 w 19649"/>
                <a:gd name="connsiteY16" fmla="*/ 18125 h 21600"/>
                <a:gd name="connsiteX17" fmla="*/ 4497 w 19649"/>
                <a:gd name="connsiteY17" fmla="*/ 21600 h 21600"/>
                <a:gd name="connsiteX18" fmla="*/ 4902 w 19649"/>
                <a:gd name="connsiteY18" fmla="*/ 17486 h 21600"/>
                <a:gd name="connsiteX19" fmla="*/ 1694 w 19649"/>
                <a:gd name="connsiteY19" fmla="*/ 19729 h 21600"/>
                <a:gd name="connsiteX20" fmla="*/ 3170 w 19649"/>
                <a:gd name="connsiteY20" fmla="*/ 14802 h 21600"/>
                <a:gd name="connsiteX21" fmla="*/ 0 w 19649"/>
                <a:gd name="connsiteY21" fmla="*/ 12732 h 21600"/>
                <a:gd name="connsiteX22" fmla="*/ 3515 w 19649"/>
                <a:gd name="connsiteY22" fmla="*/ 11592 h 21600"/>
                <a:gd name="connsiteX23" fmla="*/ 752 w 19649"/>
                <a:gd name="connsiteY23" fmla="*/ 8270 h 21600"/>
                <a:gd name="connsiteX24" fmla="*/ 4952 w 19649"/>
                <a:gd name="connsiteY24" fmla="*/ 7817 h 21600"/>
                <a:gd name="connsiteX25" fmla="*/ 4082 w 19649"/>
                <a:gd name="connsiteY25" fmla="*/ 3625 h 21600"/>
                <a:gd name="connsiteX26" fmla="*/ 8130 w 19649"/>
                <a:gd name="connsiteY26" fmla="*/ 6382 h 21600"/>
                <a:gd name="connsiteX27" fmla="*/ 9302 w 19649"/>
                <a:gd name="connsiteY27" fmla="*/ 1887 h 21600"/>
                <a:gd name="connsiteX28" fmla="*/ 11042 w 19649"/>
                <a:gd name="connsiteY28" fmla="*/ 4342 h 21600"/>
                <a:gd name="connsiteX0" fmla="*/ 11042 w 19649"/>
                <a:gd name="connsiteY0" fmla="*/ 4342 h 23205"/>
                <a:gd name="connsiteX1" fmla="*/ 14370 w 19649"/>
                <a:gd name="connsiteY1" fmla="*/ 0 h 23205"/>
                <a:gd name="connsiteX2" fmla="*/ 14105 w 19649"/>
                <a:gd name="connsiteY2" fmla="*/ 5777 h 23205"/>
                <a:gd name="connsiteX3" fmla="*/ 17587 w 19649"/>
                <a:gd name="connsiteY3" fmla="*/ 3172 h 23205"/>
                <a:gd name="connsiteX4" fmla="*/ 15960 w 19649"/>
                <a:gd name="connsiteY4" fmla="*/ 6532 h 23205"/>
                <a:gd name="connsiteX5" fmla="*/ 19649 w 19649"/>
                <a:gd name="connsiteY5" fmla="*/ 6787 h 23205"/>
                <a:gd name="connsiteX6" fmla="*/ 17466 w 19649"/>
                <a:gd name="connsiteY6" fmla="*/ 9091 h 23205"/>
                <a:gd name="connsiteX7" fmla="*/ 19321 w 19649"/>
                <a:gd name="connsiteY7" fmla="*/ 11169 h 23205"/>
                <a:gd name="connsiteX8" fmla="*/ 15960 w 19649"/>
                <a:gd name="connsiteY8" fmla="*/ 12310 h 23205"/>
                <a:gd name="connsiteX9" fmla="*/ 18457 w 19649"/>
                <a:gd name="connsiteY9" fmla="*/ 15632 h 23205"/>
                <a:gd name="connsiteX10" fmla="*/ 14220 w 19649"/>
                <a:gd name="connsiteY10" fmla="*/ 14350 h 23205"/>
                <a:gd name="connsiteX11" fmla="*/ 14522 w 19649"/>
                <a:gd name="connsiteY11" fmla="*/ 17370 h 23205"/>
                <a:gd name="connsiteX12" fmla="*/ 11760 w 19649"/>
                <a:gd name="connsiteY12" fmla="*/ 15935 h 23205"/>
                <a:gd name="connsiteX13" fmla="*/ 11192 w 19649"/>
                <a:gd name="connsiteY13" fmla="*/ 18842 h 23205"/>
                <a:gd name="connsiteX14" fmla="*/ 9452 w 19649"/>
                <a:gd name="connsiteY14" fmla="*/ 17370 h 23205"/>
                <a:gd name="connsiteX15" fmla="*/ 8280 w 19649"/>
                <a:gd name="connsiteY15" fmla="*/ 19712 h 23205"/>
                <a:gd name="connsiteX16" fmla="*/ 7107 w 19649"/>
                <a:gd name="connsiteY16" fmla="*/ 18125 h 23205"/>
                <a:gd name="connsiteX17" fmla="*/ 4050 w 19649"/>
                <a:gd name="connsiteY17" fmla="*/ 23205 h 23205"/>
                <a:gd name="connsiteX18" fmla="*/ 4902 w 19649"/>
                <a:gd name="connsiteY18" fmla="*/ 17486 h 23205"/>
                <a:gd name="connsiteX19" fmla="*/ 1694 w 19649"/>
                <a:gd name="connsiteY19" fmla="*/ 19729 h 23205"/>
                <a:gd name="connsiteX20" fmla="*/ 3170 w 19649"/>
                <a:gd name="connsiteY20" fmla="*/ 14802 h 23205"/>
                <a:gd name="connsiteX21" fmla="*/ 0 w 19649"/>
                <a:gd name="connsiteY21" fmla="*/ 12732 h 23205"/>
                <a:gd name="connsiteX22" fmla="*/ 3515 w 19649"/>
                <a:gd name="connsiteY22" fmla="*/ 11592 h 23205"/>
                <a:gd name="connsiteX23" fmla="*/ 752 w 19649"/>
                <a:gd name="connsiteY23" fmla="*/ 8270 h 23205"/>
                <a:gd name="connsiteX24" fmla="*/ 4952 w 19649"/>
                <a:gd name="connsiteY24" fmla="*/ 7817 h 23205"/>
                <a:gd name="connsiteX25" fmla="*/ 4082 w 19649"/>
                <a:gd name="connsiteY25" fmla="*/ 3625 h 23205"/>
                <a:gd name="connsiteX26" fmla="*/ 8130 w 19649"/>
                <a:gd name="connsiteY26" fmla="*/ 6382 h 23205"/>
                <a:gd name="connsiteX27" fmla="*/ 9302 w 19649"/>
                <a:gd name="connsiteY27" fmla="*/ 1887 h 23205"/>
                <a:gd name="connsiteX28" fmla="*/ 11042 w 19649"/>
                <a:gd name="connsiteY28" fmla="*/ 4342 h 2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9649" h="23205">
                  <a:moveTo>
                    <a:pt x="11042" y="4342"/>
                  </a:moveTo>
                  <a:lnTo>
                    <a:pt x="14370" y="0"/>
                  </a:lnTo>
                  <a:cubicBezTo>
                    <a:pt x="14282" y="1926"/>
                    <a:pt x="14193" y="3851"/>
                    <a:pt x="14105" y="5777"/>
                  </a:cubicBezTo>
                  <a:lnTo>
                    <a:pt x="17587" y="3172"/>
                  </a:lnTo>
                  <a:lnTo>
                    <a:pt x="15960" y="6532"/>
                  </a:lnTo>
                  <a:lnTo>
                    <a:pt x="19649" y="6787"/>
                  </a:lnTo>
                  <a:lnTo>
                    <a:pt x="17466" y="9091"/>
                  </a:lnTo>
                  <a:lnTo>
                    <a:pt x="19321" y="11169"/>
                  </a:lnTo>
                  <a:lnTo>
                    <a:pt x="15960" y="12310"/>
                  </a:lnTo>
                  <a:lnTo>
                    <a:pt x="18457" y="15632"/>
                  </a:lnTo>
                  <a:lnTo>
                    <a:pt x="14220" y="14350"/>
                  </a:lnTo>
                  <a:cubicBezTo>
                    <a:pt x="14321" y="15357"/>
                    <a:pt x="14421" y="16363"/>
                    <a:pt x="14522" y="17370"/>
                  </a:cubicBezTo>
                  <a:lnTo>
                    <a:pt x="11760" y="15935"/>
                  </a:lnTo>
                  <a:lnTo>
                    <a:pt x="11192" y="18842"/>
                  </a:lnTo>
                  <a:lnTo>
                    <a:pt x="9452" y="17370"/>
                  </a:lnTo>
                  <a:lnTo>
                    <a:pt x="8280" y="19712"/>
                  </a:lnTo>
                  <a:lnTo>
                    <a:pt x="7107" y="18125"/>
                  </a:lnTo>
                  <a:lnTo>
                    <a:pt x="4050" y="23205"/>
                  </a:lnTo>
                  <a:cubicBezTo>
                    <a:pt x="4013" y="22085"/>
                    <a:pt x="4939" y="18606"/>
                    <a:pt x="4902" y="17486"/>
                  </a:cubicBezTo>
                  <a:lnTo>
                    <a:pt x="1694" y="19729"/>
                  </a:lnTo>
                  <a:cubicBezTo>
                    <a:pt x="1642" y="18219"/>
                    <a:pt x="3222" y="16312"/>
                    <a:pt x="3170" y="14802"/>
                  </a:cubicBezTo>
                  <a:lnTo>
                    <a:pt x="0" y="12732"/>
                  </a:lnTo>
                  <a:lnTo>
                    <a:pt x="3515" y="11592"/>
                  </a:lnTo>
                  <a:lnTo>
                    <a:pt x="752" y="8270"/>
                  </a:lnTo>
                  <a:lnTo>
                    <a:pt x="4952" y="7817"/>
                  </a:lnTo>
                  <a:lnTo>
                    <a:pt x="4082" y="3625"/>
                  </a:lnTo>
                  <a:lnTo>
                    <a:pt x="8130" y="6382"/>
                  </a:lnTo>
                  <a:lnTo>
                    <a:pt x="9302" y="1887"/>
                  </a:lnTo>
                  <a:lnTo>
                    <a:pt x="11042" y="4342"/>
                  </a:lnTo>
                  <a:close/>
                </a:path>
              </a:pathLst>
            </a:custGeom>
            <a:ln/>
            <a:effectLst>
              <a:glow rad="419100">
                <a:schemeClr val="bg1">
                  <a:lumMod val="50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7" name="Rettangolo 1">
              <a:extLst>
                <a:ext uri="{FF2B5EF4-FFF2-40B4-BE49-F238E27FC236}">
                  <a16:creationId xmlns:a16="http://schemas.microsoft.com/office/drawing/2014/main" id="{3274EB28-2FDB-554B-A423-2E7F99EED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4222" y="3835853"/>
              <a:ext cx="2486193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2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SAPROFITI </a:t>
              </a:r>
            </a:p>
            <a:p>
              <a:pPr algn="ctr"/>
              <a:r>
                <a:rPr lang="it-IT" sz="2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TRASFORMATI </a:t>
              </a:r>
            </a:p>
            <a:p>
              <a:pPr algn="ctr"/>
              <a:r>
                <a:rPr lang="it-IT" sz="2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IN PATOGENI </a:t>
              </a:r>
            </a:p>
            <a:p>
              <a:pPr algn="ctr"/>
              <a:r>
                <a:rPr lang="it-IT" sz="2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STRETTI</a:t>
              </a:r>
              <a:endParaRPr lang="it-IT" sz="24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" name="Freccia giù 7">
              <a:extLst>
                <a:ext uri="{FF2B5EF4-FFF2-40B4-BE49-F238E27FC236}">
                  <a16:creationId xmlns:a16="http://schemas.microsoft.com/office/drawing/2014/main" id="{7BADAEB6-836F-2E49-BFEB-50276D41DADA}"/>
                </a:ext>
              </a:extLst>
            </p:cNvPr>
            <p:cNvSpPr/>
            <p:nvPr/>
          </p:nvSpPr>
          <p:spPr>
            <a:xfrm>
              <a:off x="7057231" y="2864291"/>
              <a:ext cx="287338" cy="647700"/>
            </a:xfrm>
            <a:prstGeom prst="downArrow">
              <a:avLst/>
            </a:prstGeom>
            <a:solidFill>
              <a:srgbClr val="FFDA1D"/>
            </a:solidFill>
            <a:ln>
              <a:solidFill>
                <a:srgbClr val="FFDA1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657CD78-52B1-414D-9A7F-1F22A661A854}"/>
              </a:ext>
            </a:extLst>
          </p:cNvPr>
          <p:cNvSpPr txBox="1"/>
          <p:nvPr/>
        </p:nvSpPr>
        <p:spPr>
          <a:xfrm>
            <a:off x="227676" y="1752600"/>
            <a:ext cx="28819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DA1D"/>
                </a:solidFill>
              </a:rPr>
              <a:t>Commensali resi virulenti in seguito all’acquisizione di fattori di virulenza tramite plasmidi o isole di patogenicità</a:t>
            </a:r>
          </a:p>
          <a:p>
            <a:endParaRPr lang="it-IT" sz="2000" b="1" i="1" dirty="0">
              <a:solidFill>
                <a:srgbClr val="FFDA1D"/>
              </a:solidFill>
            </a:endParaRPr>
          </a:p>
          <a:p>
            <a:r>
              <a:rPr lang="it-IT" sz="2000" i="1" dirty="0">
                <a:solidFill>
                  <a:srgbClr val="FFDA1D"/>
                </a:solidFill>
              </a:rPr>
              <a:t>Es. </a:t>
            </a:r>
            <a:r>
              <a:rPr lang="it-IT" sz="2000" b="1" i="1" dirty="0">
                <a:solidFill>
                  <a:srgbClr val="FFDA1D"/>
                </a:solidFill>
              </a:rPr>
              <a:t>E. coli </a:t>
            </a:r>
            <a:r>
              <a:rPr lang="it-IT" sz="2000" b="1" dirty="0">
                <a:solidFill>
                  <a:srgbClr val="FFDA1D"/>
                </a:solidFill>
              </a:rPr>
              <a:t>EPEC</a:t>
            </a:r>
          </a:p>
          <a:p>
            <a:endParaRPr lang="it-IT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29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53"/>
    </mc:Choice>
    <mc:Fallback xmlns="">
      <p:transition spd="slow" advTm="63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1|5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8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7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3.6|6.6"/>
</p:tagLst>
</file>

<file path=ppt/theme/theme1.xml><?xml version="1.0" encoding="utf-8"?>
<a:theme xmlns:a="http://schemas.openxmlformats.org/drawingml/2006/main" name="Struttura predefinita">
  <a:themeElements>
    <a:clrScheme name="Struttura predefinita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15039</TotalTime>
  <Words>1646</Words>
  <Application>Microsoft Macintosh PowerPoint</Application>
  <PresentationFormat>Presentazione su schermo (4:3)</PresentationFormat>
  <Paragraphs>312</Paragraphs>
  <Slides>31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6" baseType="lpstr">
      <vt:lpstr>Arial</vt:lpstr>
      <vt:lpstr>Calibri</vt:lpstr>
      <vt:lpstr>Times</vt:lpstr>
      <vt:lpstr>Wingdings</vt:lpstr>
      <vt:lpstr>Struttura predefinita</vt:lpstr>
      <vt:lpstr>Presentazione standard di PowerPoint</vt:lpstr>
      <vt:lpstr>Enterobacteriaceae</vt:lpstr>
      <vt:lpstr>Presentazione standard di PowerPoint</vt:lpstr>
      <vt:lpstr>Enterobacteriaceae Antigeni</vt:lpstr>
      <vt:lpstr>Enterobacteriaceae:  Fattori di virulenza</vt:lpstr>
      <vt:lpstr>Enterobacteriaceae       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Escherichia coli</vt:lpstr>
      <vt:lpstr>Presentazione standard di PowerPoint</vt:lpstr>
      <vt:lpstr>Escherichia coli</vt:lpstr>
      <vt:lpstr>Presentazione standard di PowerPoint</vt:lpstr>
      <vt:lpstr>GASTROENTERITI CAUSATE DA E. COLI</vt:lpstr>
      <vt:lpstr>Presentazione standard di PowerPoint</vt:lpstr>
      <vt:lpstr>Presentazione standard di PowerPoint</vt:lpstr>
      <vt:lpstr>Presentazione standard di PowerPoint</vt:lpstr>
      <vt:lpstr>SALMONELLE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antonella</dc:creator>
  <dc:description>mat mio e  di FP</dc:description>
  <cp:lastModifiedBy>marco artini</cp:lastModifiedBy>
  <cp:revision>317</cp:revision>
  <cp:lastPrinted>1601-01-01T00:00:00Z</cp:lastPrinted>
  <dcterms:created xsi:type="dcterms:W3CDTF">1601-01-01T00:00:00Z</dcterms:created>
  <dcterms:modified xsi:type="dcterms:W3CDTF">2025-04-23T22:02:29Z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