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91" r:id="rId2"/>
    <p:sldId id="276" r:id="rId3"/>
    <p:sldId id="339" r:id="rId4"/>
    <p:sldId id="300" r:id="rId5"/>
    <p:sldId id="340" r:id="rId6"/>
    <p:sldId id="398" r:id="rId7"/>
    <p:sldId id="341" r:id="rId8"/>
    <p:sldId id="350" r:id="rId9"/>
    <p:sldId id="349" r:id="rId10"/>
    <p:sldId id="342" r:id="rId11"/>
    <p:sldId id="351" r:id="rId12"/>
    <p:sldId id="348" r:id="rId13"/>
    <p:sldId id="401" r:id="rId14"/>
    <p:sldId id="400" r:id="rId15"/>
    <p:sldId id="404" r:id="rId16"/>
    <p:sldId id="305" r:id="rId17"/>
    <p:sldId id="402" r:id="rId18"/>
    <p:sldId id="306" r:id="rId19"/>
    <p:sldId id="304" r:id="rId20"/>
    <p:sldId id="307" r:id="rId21"/>
    <p:sldId id="309" r:id="rId22"/>
    <p:sldId id="399" r:id="rId23"/>
    <p:sldId id="356" r:id="rId24"/>
    <p:sldId id="357" r:id="rId25"/>
    <p:sldId id="403" r:id="rId26"/>
    <p:sldId id="359" r:id="rId2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1D"/>
    <a:srgbClr val="FFAD33"/>
    <a:srgbClr val="008DC3"/>
    <a:srgbClr val="720002"/>
    <a:srgbClr val="004201"/>
    <a:srgbClr val="4AA58C"/>
    <a:srgbClr val="9CDF97"/>
    <a:srgbClr val="000000"/>
    <a:srgbClr val="FF8479"/>
    <a:srgbClr val="000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68"/>
    <p:restoredTop sz="94890"/>
  </p:normalViewPr>
  <p:slideViewPr>
    <p:cSldViewPr>
      <p:cViewPr varScale="1">
        <p:scale>
          <a:sx n="97" d="100"/>
          <a:sy n="97" d="100"/>
        </p:scale>
        <p:origin x="208" y="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6536"/>
    </p:cViewPr>
  </p:sorterViewPr>
  <p:notesViewPr>
    <p:cSldViewPr>
      <p:cViewPr varScale="1">
        <p:scale>
          <a:sx n="53" d="100"/>
          <a:sy n="53" d="100"/>
        </p:scale>
        <p:origin x="-184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4DBC9D0-1AB0-7846-BF7C-5CCB0E345672}" type="datetimeFigureOut">
              <a:rPr lang="it-IT"/>
              <a:pPr>
                <a:defRPr/>
              </a:pPr>
              <a:t>19/03/25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7D1EE44-16BC-8E41-9436-E21069CE34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98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1DC0748-6232-4D4D-9EA3-D0C7728B32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390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A3BC5B-2151-F242-B5D0-E712EB182999}" type="slidenum">
              <a:rPr lang="it-IT" sz="1200"/>
              <a:pPr eaLnBrk="1" hangingPunct="1"/>
              <a:t>7</a:t>
            </a:fld>
            <a:endParaRPr 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C0748-6232-4D4D-9EA3-D0C7728B3281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10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338568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76173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156812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357701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219871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74766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407057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294721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308274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181913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25632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524"/>
            </a:gs>
            <a:gs pos="100000">
              <a:srgbClr val="09018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5" name="Rettangolo 1"/>
          <p:cNvSpPr>
            <a:spLocks noChangeArrowheads="1"/>
          </p:cNvSpPr>
          <p:nvPr/>
        </p:nvSpPr>
        <p:spPr bwMode="auto">
          <a:xfrm>
            <a:off x="457200" y="152400"/>
            <a:ext cx="8153400" cy="624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400" b="1" u="sng" dirty="0">
                <a:solidFill>
                  <a:srgbClr val="FFCC00"/>
                </a:solidFill>
                <a:latin typeface="Arial" charset="0"/>
                <a:cs typeface="Arial" charset="0"/>
              </a:rPr>
              <a:t>Suggerimento per lo studio </a:t>
            </a:r>
          </a:p>
          <a:p>
            <a:pPr algn="ctr">
              <a:lnSpc>
                <a:spcPct val="110000"/>
              </a:lnSpc>
            </a:pPr>
            <a:r>
              <a:rPr lang="it-IT" sz="2400" b="1" u="sng" dirty="0">
                <a:solidFill>
                  <a:srgbClr val="FFCC00"/>
                </a:solidFill>
                <a:latin typeface="Arial" charset="0"/>
                <a:cs typeface="Arial" charset="0"/>
              </a:rPr>
              <a:t>della Batteriologia clinica:</a:t>
            </a:r>
          </a:p>
          <a:p>
            <a:pPr>
              <a:lnSpc>
                <a:spcPct val="110000"/>
              </a:lnSpc>
            </a:pPr>
            <a:endParaRPr lang="it-IT" sz="1800" b="1" u="sng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it-IT" sz="1800" b="1" u="sng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it-IT" sz="2000" b="1" dirty="0">
                <a:solidFill>
                  <a:srgbClr val="16DAFF"/>
                </a:solidFill>
                <a:latin typeface="Arial" charset="0"/>
                <a:cs typeface="Arial" charset="0"/>
              </a:rPr>
              <a:t>NON imparare a memoria </a:t>
            </a: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la classificazione e tutte le caratteristiche di un batterio, ma focalizzarsi sulle </a:t>
            </a:r>
            <a:r>
              <a:rPr lang="it-IT" sz="2000" dirty="0">
                <a:solidFill>
                  <a:srgbClr val="16DAFF"/>
                </a:solidFill>
                <a:latin typeface="Arial" charset="0"/>
                <a:cs typeface="Arial" charset="0"/>
              </a:rPr>
              <a:t>caratteristiche che lo distinguono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dagli altri e lo rendono importante per la patogenesi.</a:t>
            </a:r>
          </a:p>
          <a:p>
            <a:pPr>
              <a:lnSpc>
                <a:spcPct val="110000"/>
              </a:lnSpc>
            </a:pPr>
            <a:endParaRPr lang="it-IT" sz="2000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A volte si possono dedurre informazioni utili considerando anche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solo la morfologia: un COCCO è </a:t>
            </a:r>
            <a:r>
              <a:rPr lang="it-IT" sz="2000" dirty="0" err="1">
                <a:solidFill>
                  <a:srgbClr val="FFCC00"/>
                </a:solidFill>
                <a:latin typeface="Arial" charset="0"/>
                <a:cs typeface="Arial" charset="0"/>
              </a:rPr>
              <a:t>Gram</a:t>
            </a: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 + (solo Neisserie sono </a:t>
            </a:r>
            <a:r>
              <a:rPr lang="it-IT" sz="2000" dirty="0" err="1">
                <a:solidFill>
                  <a:srgbClr val="FFCC00"/>
                </a:solidFill>
                <a:latin typeface="Arial" charset="0"/>
                <a:cs typeface="Arial" charset="0"/>
              </a:rPr>
              <a:t>Gram</a:t>
            </a: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-),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asporigeno, (solo bacilli e clostridi producono spore), immobile (solo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alcuni enterococchi hanno flagelli), non produce endotossine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(prodotte solo da </a:t>
            </a:r>
            <a:r>
              <a:rPr lang="it-IT" sz="2000" dirty="0" err="1">
                <a:solidFill>
                  <a:srgbClr val="FFCC00"/>
                </a:solidFill>
                <a:latin typeface="Arial" charset="0"/>
                <a:cs typeface="Arial" charset="0"/>
              </a:rPr>
              <a:t>Gram</a:t>
            </a: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-), e quindi molto probabilmente produrrà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esotossine.</a:t>
            </a:r>
          </a:p>
          <a:p>
            <a:pPr>
              <a:lnSpc>
                <a:spcPct val="110000"/>
              </a:lnSpc>
            </a:pPr>
            <a:endParaRPr lang="it-IT" sz="2000" dirty="0">
              <a:solidFill>
                <a:srgbClr val="FFCC00"/>
              </a:solidFill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Tutti i batteri di interesse medico sono generalmente aerobi/anaerobi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facoltativi (tranne Brucelle – aerobi obbligati) e pochi gruppi</a:t>
            </a:r>
          </a:p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FFCC00"/>
                </a:solidFill>
                <a:latin typeface="Arial" charset="0"/>
                <a:cs typeface="Arial" charset="0"/>
              </a:rPr>
              <a:t>anaerobi obbligati (es. Clostridi)</a:t>
            </a:r>
          </a:p>
        </p:txBody>
      </p:sp>
    </p:spTree>
    <p:extLst>
      <p:ext uri="{BB962C8B-B14F-4D97-AF65-F5344CB8AC3E}">
        <p14:creationId xmlns:p14="http://schemas.microsoft.com/office/powerpoint/2010/main" val="419495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05254" y="2069683"/>
            <a:ext cx="5486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Agisce sulle proteine sieriche della coagulazione, provoca la formazione di fibrina intorno al batterio che, come una capsula lo protegge dalla fagocitosi</a:t>
            </a:r>
            <a:endParaRPr lang="it-IT" dirty="0">
              <a:solidFill>
                <a:srgbClr val="FFDA1D"/>
              </a:solidFill>
              <a:latin typeface="+mj-lt"/>
              <a:ea typeface="+mn-ea"/>
              <a:cs typeface="+mn-cs"/>
            </a:endParaRPr>
          </a:p>
          <a:p>
            <a:pPr>
              <a:defRPr/>
            </a:pPr>
            <a:endParaRPr lang="it-IT" dirty="0">
              <a:solidFill>
                <a:srgbClr val="FFDA1D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coag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487488"/>
            <a:ext cx="315595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B24417B-8801-E14D-95A5-C3AE3864FFE6}"/>
              </a:ext>
            </a:extLst>
          </p:cNvPr>
          <p:cNvSpPr/>
          <p:nvPr/>
        </p:nvSpPr>
        <p:spPr>
          <a:xfrm>
            <a:off x="2363911" y="133290"/>
            <a:ext cx="4712316" cy="400110"/>
          </a:xfrm>
          <a:prstGeom prst="rect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FATTORI DI 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Arial"/>
              </a:rPr>
              <a:t>VIRULENZA di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S. </a:t>
            </a:r>
            <a:r>
              <a:rPr lang="it-IT" sz="2000" b="1" i="1" dirty="0" err="1">
                <a:solidFill>
                  <a:srgbClr val="FFDA1D"/>
                </a:solidFill>
                <a:latin typeface="+mj-lt"/>
                <a:ea typeface="+mn-ea"/>
                <a:cs typeface="+mn-cs"/>
              </a:rPr>
              <a:t>aureus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FF3151C-7819-0842-BFA4-15B5FDA4CC9B}"/>
              </a:ext>
            </a:extLst>
          </p:cNvPr>
          <p:cNvSpPr/>
          <p:nvPr/>
        </p:nvSpPr>
        <p:spPr>
          <a:xfrm>
            <a:off x="381000" y="1302822"/>
            <a:ext cx="1795684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COAGULASI </a:t>
            </a:r>
            <a:endParaRPr lang="it-IT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333829" y="1084125"/>
            <a:ext cx="8534400" cy="558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10000"/>
              </a:lnSpc>
              <a:buFont typeface="Wingdings" charset="0"/>
              <a:buNone/>
            </a:pP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110000"/>
              </a:lnSpc>
              <a:buFont typeface="Wingdings" charset="0"/>
              <a:buChar char="Ø"/>
            </a:pPr>
            <a:r>
              <a:rPr lang="it-IT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it-IT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leucocidina</a:t>
            </a:r>
            <a:r>
              <a:rPr lang="it-IT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e </a:t>
            </a:r>
            <a:r>
              <a:rPr lang="it-IT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stafilotossina</a:t>
            </a:r>
            <a:r>
              <a:rPr lang="it-IT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</a:p>
          <a:p>
            <a:pPr algn="just" eaLnBrk="1" hangingPunct="1">
              <a:lnSpc>
                <a:spcPct val="110000"/>
              </a:lnSpc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5 tossine citolitiche  (</a:t>
            </a:r>
            <a:r>
              <a:rPr lang="it-IT" sz="1800" dirty="0">
                <a:solidFill>
                  <a:srgbClr val="FFDA1D"/>
                </a:solidFill>
                <a:latin typeface="Symbol" charset="2"/>
                <a:cs typeface="Symbol" charset="2"/>
              </a:rPr>
              <a:t>a, b, d, g </a:t>
            </a:r>
            <a:r>
              <a:rPr lang="it-IT" sz="1800" dirty="0">
                <a:solidFill>
                  <a:srgbClr val="FFDA1D"/>
                </a:solidFill>
                <a:latin typeface="+mn-lt"/>
              </a:rPr>
              <a:t>e </a:t>
            </a:r>
            <a:r>
              <a:rPr lang="it-IT" sz="1800" dirty="0" err="1">
                <a:solidFill>
                  <a:srgbClr val="FFDA1D"/>
                </a:solidFill>
                <a:latin typeface="+mn-lt"/>
              </a:rPr>
              <a:t>leucocidina</a:t>
            </a:r>
            <a:r>
              <a:rPr lang="it-IT" sz="1800" dirty="0">
                <a:solidFill>
                  <a:srgbClr val="FFDA1D"/>
                </a:solidFill>
                <a:latin typeface="+mn-lt"/>
              </a:rPr>
              <a:t> di </a:t>
            </a:r>
            <a:r>
              <a:rPr lang="it-IT" sz="1800" dirty="0" err="1">
                <a:solidFill>
                  <a:srgbClr val="FFDA1D"/>
                </a:solidFill>
                <a:latin typeface="+mn-lt"/>
              </a:rPr>
              <a:t>Panton</a:t>
            </a:r>
            <a:r>
              <a:rPr lang="it-IT" sz="1800" dirty="0">
                <a:solidFill>
                  <a:srgbClr val="FFDA1D"/>
                </a:solidFill>
                <a:latin typeface="+mn-lt"/>
              </a:rPr>
              <a:t>-Valentine) che uccidono i  globuli bianchi.</a:t>
            </a:r>
          </a:p>
          <a:p>
            <a:pPr algn="just" eaLnBrk="1" hangingPunct="1">
              <a:lnSpc>
                <a:spcPct val="110000"/>
              </a:lnSpc>
              <a:buFont typeface="Wingdings" charset="0"/>
              <a:buNone/>
            </a:pP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110000"/>
              </a:lnSpc>
              <a:buFont typeface="Wingdings" charset="0"/>
              <a:buChar char="Ø"/>
            </a:pPr>
            <a:r>
              <a:rPr lang="it-IT" sz="2000" b="1" dirty="0">
                <a:solidFill>
                  <a:srgbClr val="73FF73"/>
                </a:solidFill>
                <a:latin typeface="+mn-lt"/>
              </a:rPr>
              <a:t> tossina esfoliativa ET-A, ET-B </a:t>
            </a: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Sindrome della cute scottata (malattia di </a:t>
            </a:r>
            <a:r>
              <a:rPr lang="it-IT" sz="1800" dirty="0" err="1">
                <a:solidFill>
                  <a:srgbClr val="FFDA1D"/>
                </a:solidFill>
                <a:latin typeface="+mn-lt"/>
              </a:rPr>
              <a:t>Ritter</a:t>
            </a:r>
            <a:r>
              <a:rPr lang="it-IT" sz="1800" dirty="0">
                <a:solidFill>
                  <a:srgbClr val="FFDA1D"/>
                </a:solidFill>
                <a:latin typeface="+mn-lt"/>
              </a:rPr>
              <a:t>): la tossina raggiunge lo strato granuloso </a:t>
            </a:r>
            <a:r>
              <a:rPr lang="it-IT" sz="1800" dirty="0" err="1">
                <a:solidFill>
                  <a:srgbClr val="FFDA1D"/>
                </a:solidFill>
                <a:latin typeface="+mn-lt"/>
              </a:rPr>
              <a:t>dell</a:t>
            </a:r>
            <a:r>
              <a:rPr lang="ja-JP" altLang="it-IT" sz="1800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sz="1800" dirty="0">
                <a:solidFill>
                  <a:srgbClr val="FFDA1D"/>
                </a:solidFill>
                <a:latin typeface="+mn-lt"/>
              </a:rPr>
              <a:t>epidermide  determinandone lo scollamento.  </a:t>
            </a:r>
          </a:p>
          <a:p>
            <a:pPr algn="just" eaLnBrk="1" hangingPunct="1">
              <a:lnSpc>
                <a:spcPct val="110000"/>
              </a:lnSpc>
              <a:buFont typeface="Wingdings" charset="0"/>
              <a:buChar char="Ø"/>
            </a:pP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110000"/>
              </a:lnSpc>
              <a:buFont typeface="Wingdings" charset="0"/>
              <a:buChar char="Ø"/>
            </a:pPr>
            <a:r>
              <a:rPr lang="it-IT" sz="2000" b="1" dirty="0">
                <a:solidFill>
                  <a:srgbClr val="73FF73"/>
                </a:solidFill>
                <a:latin typeface="+mn-lt"/>
              </a:rPr>
              <a:t> enterotossine</a:t>
            </a:r>
            <a:r>
              <a:rPr lang="it-IT" sz="2000" b="1" dirty="0">
                <a:solidFill>
                  <a:srgbClr val="FFDA1D"/>
                </a:solidFill>
                <a:latin typeface="+mn-lt"/>
              </a:rPr>
              <a:t> </a:t>
            </a:r>
          </a:p>
          <a:p>
            <a:pPr algn="just" eaLnBrk="1" hangingPunct="1">
              <a:lnSpc>
                <a:spcPct val="110000"/>
              </a:lnSpc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causa enterocolite: almeno 6 tipi (A-F), termostabili e resistenti agli enzimi </a:t>
            </a:r>
            <a:r>
              <a:rPr lang="it-IT" sz="1800" dirty="0" err="1">
                <a:solidFill>
                  <a:srgbClr val="FFDA1D"/>
                </a:solidFill>
                <a:latin typeface="+mn-lt"/>
              </a:rPr>
              <a:t>dell</a:t>
            </a:r>
            <a:r>
              <a:rPr lang="ja-JP" altLang="it-IT" sz="1800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sz="1800" dirty="0">
                <a:solidFill>
                  <a:srgbClr val="FFDA1D"/>
                </a:solidFill>
                <a:latin typeface="+mn-lt"/>
              </a:rPr>
              <a:t>intestino. </a:t>
            </a:r>
          </a:p>
          <a:p>
            <a:pPr algn="just" eaLnBrk="1" hangingPunct="1">
              <a:lnSpc>
                <a:spcPct val="110000"/>
              </a:lnSpc>
              <a:buFont typeface="Wingdings" charset="0"/>
              <a:buNone/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25 mg di enterotossina efficaci per la manifestazione patogena.</a:t>
            </a:r>
          </a:p>
          <a:p>
            <a:pPr algn="just" eaLnBrk="1" hangingPunct="1">
              <a:lnSpc>
                <a:spcPct val="110000"/>
              </a:lnSpc>
              <a:buFont typeface="Wingdings" charset="0"/>
              <a:buNone/>
            </a:pP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110000"/>
              </a:lnSpc>
              <a:buFont typeface="Wingdings" charset="0"/>
              <a:buChar char="Ø"/>
            </a:pPr>
            <a:r>
              <a:rPr lang="it-IT" sz="2000" b="1" dirty="0">
                <a:solidFill>
                  <a:srgbClr val="73FF73"/>
                </a:solidFill>
                <a:latin typeface="+mn-lt"/>
              </a:rPr>
              <a:t>TSST-1: tossina della sindrome da shock tossico</a:t>
            </a:r>
          </a:p>
          <a:p>
            <a:pPr algn="just" eaLnBrk="1" hangingPunct="1">
              <a:lnSpc>
                <a:spcPct val="110000"/>
              </a:lnSpc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causa febbre, per liberazione in IL-1, shock, eruzione cutanea desquamativa, ipotensione, disfunzioni a livello di organi, morte.</a:t>
            </a:r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500621" y="742890"/>
            <a:ext cx="1848776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dirty="0">
                <a:solidFill>
                  <a:srgbClr val="FFDA1D"/>
                </a:solidFill>
                <a:latin typeface="+mn-lt"/>
              </a:rPr>
              <a:t>ESOTOSSINE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DE0F63-CBFD-8D46-9B1B-BB4D316A7B6B}"/>
              </a:ext>
            </a:extLst>
          </p:cNvPr>
          <p:cNvSpPr/>
          <p:nvPr/>
        </p:nvSpPr>
        <p:spPr>
          <a:xfrm>
            <a:off x="2363911" y="133290"/>
            <a:ext cx="4712316" cy="400110"/>
          </a:xfrm>
          <a:prstGeom prst="rect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FATTORI DI 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Arial"/>
              </a:rPr>
              <a:t>VIRULENZA di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S. </a:t>
            </a:r>
            <a:r>
              <a:rPr lang="it-IT" sz="2000" b="1" i="1" dirty="0" err="1">
                <a:solidFill>
                  <a:srgbClr val="FFDA1D"/>
                </a:solidFill>
                <a:latin typeface="+mj-lt"/>
                <a:ea typeface="+mn-ea"/>
                <a:cs typeface="+mn-cs"/>
              </a:rPr>
              <a:t>aureus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442" y="1600200"/>
            <a:ext cx="8367712" cy="397986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endParaRPr lang="it-IT" sz="2000" b="1" u="sng" dirty="0">
              <a:solidFill>
                <a:srgbClr val="FFDA1D"/>
              </a:solidFill>
              <a:latin typeface="+mj-lt"/>
            </a:endParaRPr>
          </a:p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it-IT" sz="2000" b="1" u="sng" dirty="0">
                <a:solidFill>
                  <a:srgbClr val="92D050"/>
                </a:solidFill>
                <a:latin typeface="+mj-lt"/>
              </a:rPr>
              <a:t>ialuronidasi </a:t>
            </a:r>
            <a:r>
              <a:rPr lang="it-IT" sz="2000" b="1" dirty="0">
                <a:solidFill>
                  <a:srgbClr val="92D050"/>
                </a:solidFill>
                <a:latin typeface="+mj-lt"/>
              </a:rPr>
              <a:t> </a:t>
            </a:r>
          </a:p>
          <a:p>
            <a:pPr marL="446088" lvl="1" indent="11113" algn="just"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solidFill>
                  <a:srgbClr val="FFDA1D"/>
                </a:solidFill>
                <a:latin typeface="+mj-lt"/>
              </a:rPr>
              <a:t>fattore di diffusione in quanto rompe l’</a:t>
            </a:r>
            <a:r>
              <a:rPr lang="it-IT" altLang="ja-JP" sz="2000" b="1" dirty="0">
                <a:solidFill>
                  <a:srgbClr val="FFDA1D"/>
                </a:solidFill>
                <a:latin typeface="+mj-lt"/>
              </a:rPr>
              <a:t>acido ialuronico presente nel tessuto connettivo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sz="2000" b="1" dirty="0">
              <a:solidFill>
                <a:srgbClr val="FFDA1D"/>
              </a:solidFill>
              <a:latin typeface="+mj-lt"/>
            </a:endParaRPr>
          </a:p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it-IT" sz="2000" b="1" u="sng" dirty="0">
                <a:solidFill>
                  <a:srgbClr val="92D050"/>
                </a:solidFill>
                <a:latin typeface="+mj-lt"/>
              </a:rPr>
              <a:t>lipasi </a:t>
            </a:r>
            <a:r>
              <a:rPr lang="it-IT" sz="2000" b="1" dirty="0">
                <a:solidFill>
                  <a:srgbClr val="92D050"/>
                </a:solidFill>
                <a:latin typeface="+mj-lt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solidFill>
                  <a:srgbClr val="FFDA1D"/>
                </a:solidFill>
                <a:latin typeface="+mj-lt"/>
              </a:rPr>
              <a:t>	consente l’</a:t>
            </a:r>
            <a:r>
              <a:rPr lang="it-IT" altLang="ja-JP" sz="2000" b="1" dirty="0">
                <a:solidFill>
                  <a:srgbClr val="FFDA1D"/>
                </a:solidFill>
                <a:latin typeface="+mj-lt"/>
              </a:rPr>
              <a:t>idrolisi dei lipidi consentendo al microorganismo di vivere nelle zone sebacee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sz="2000" b="1" dirty="0">
              <a:solidFill>
                <a:srgbClr val="FFDA1D"/>
              </a:solidFill>
              <a:latin typeface="+mj-lt"/>
            </a:endParaRPr>
          </a:p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it-IT" sz="2000" b="1" u="sng" dirty="0">
                <a:solidFill>
                  <a:srgbClr val="92D050"/>
                </a:solidFill>
                <a:latin typeface="+mj-lt"/>
              </a:rPr>
              <a:t>emolisine (</a:t>
            </a:r>
            <a:r>
              <a:rPr lang="it-IT" sz="2000" b="1" u="sng" dirty="0">
                <a:solidFill>
                  <a:srgbClr val="92D050"/>
                </a:solidFill>
                <a:latin typeface="Symbol" charset="2"/>
                <a:cs typeface="Symbol" charset="2"/>
              </a:rPr>
              <a:t>a, b, g </a:t>
            </a:r>
            <a:r>
              <a:rPr lang="it-IT" sz="2000" b="1" u="sng" dirty="0">
                <a:solidFill>
                  <a:srgbClr val="92D050"/>
                </a:solidFill>
                <a:latin typeface="+mj-lt"/>
              </a:rPr>
              <a:t>)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solidFill>
                  <a:srgbClr val="FFDA1D"/>
                </a:solidFill>
                <a:latin typeface="+mj-lt"/>
              </a:rPr>
              <a:t>   tossine che lisano gli eritrociti e danneggiano le piastrine.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solidFill>
                  <a:srgbClr val="FFDA1D"/>
                </a:solidFill>
                <a:latin typeface="+mj-lt"/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42C7595-4F5A-7947-B557-363BE41688B1}"/>
              </a:ext>
            </a:extLst>
          </p:cNvPr>
          <p:cNvSpPr/>
          <p:nvPr/>
        </p:nvSpPr>
        <p:spPr>
          <a:xfrm>
            <a:off x="2363911" y="133290"/>
            <a:ext cx="4712316" cy="400110"/>
          </a:xfrm>
          <a:prstGeom prst="rect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FATTORI DI 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Arial"/>
              </a:rPr>
              <a:t>VIRULENZA di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S. </a:t>
            </a:r>
            <a:r>
              <a:rPr lang="it-IT" sz="2000" b="1" i="1" dirty="0" err="1">
                <a:solidFill>
                  <a:srgbClr val="FFDA1D"/>
                </a:solidFill>
                <a:latin typeface="+mj-lt"/>
                <a:ea typeface="+mn-ea"/>
                <a:cs typeface="+mn-cs"/>
              </a:rPr>
              <a:t>aureus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B15AE9E-6617-9241-818F-37C4C40A934F}"/>
              </a:ext>
            </a:extLst>
          </p:cNvPr>
          <p:cNvSpPr/>
          <p:nvPr/>
        </p:nvSpPr>
        <p:spPr>
          <a:xfrm>
            <a:off x="457200" y="990600"/>
            <a:ext cx="287469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solidFill>
                  <a:srgbClr val="FFDA1D"/>
                </a:solidFill>
                <a:latin typeface="+mj-lt"/>
              </a:rPr>
              <a:t>ENZIMI DEGRADATIVI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4D16A0F-AE57-53C3-AAD5-4CCAD3918B22}"/>
              </a:ext>
            </a:extLst>
          </p:cNvPr>
          <p:cNvGrpSpPr/>
          <p:nvPr/>
        </p:nvGrpSpPr>
        <p:grpSpPr>
          <a:xfrm>
            <a:off x="228600" y="4756762"/>
            <a:ext cx="8686800" cy="1644038"/>
            <a:chOff x="228600" y="4756762"/>
            <a:chExt cx="8686800" cy="164403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5277339-6585-F76F-F82F-B31F271B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69017">
              <a:off x="7871654" y="4756762"/>
              <a:ext cx="998031" cy="1068859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F59803F1-AB61-BE9D-C1E2-7A570A9B9D6B}"/>
                </a:ext>
              </a:extLst>
            </p:cNvPr>
            <p:cNvSpPr/>
            <p:nvPr/>
          </p:nvSpPr>
          <p:spPr>
            <a:xfrm>
              <a:off x="228600" y="5713352"/>
              <a:ext cx="8686800" cy="687448"/>
            </a:xfrm>
            <a:prstGeom prst="rect">
              <a:avLst/>
            </a:prstGeom>
            <a:solidFill>
              <a:srgbClr val="FFDA1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AF516E66-A009-D151-6B6F-25A4847B392B}"/>
                </a:ext>
              </a:extLst>
            </p:cNvPr>
            <p:cNvSpPr/>
            <p:nvPr/>
          </p:nvSpPr>
          <p:spPr>
            <a:xfrm>
              <a:off x="321958" y="5867400"/>
              <a:ext cx="8500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000" b="1" dirty="0">
                  <a:solidFill>
                    <a:srgbClr val="C00000"/>
                  </a:solidFill>
                  <a:latin typeface="+mj-lt"/>
                  <a:ea typeface="+mn-ea"/>
                  <a:cs typeface="+mn-cs"/>
                </a:rPr>
                <a:t>MA... COME VENGONO ESPRESSI QUESTI FATTORI DI VIRULENZA?</a:t>
              </a:r>
              <a:endParaRPr lang="it-IT" sz="2000" b="1" i="1" dirty="0">
                <a:solidFill>
                  <a:srgbClr val="C00000"/>
                </a:solidFill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524"/>
            </a:gs>
            <a:gs pos="100000">
              <a:srgbClr val="09018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61B35B-B588-F7AA-9E04-BDA71605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0928" y="5634786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188A464-7032-D412-ECE4-2DCE73397EFF}"/>
              </a:ext>
            </a:extLst>
          </p:cNvPr>
          <p:cNvGrpSpPr/>
          <p:nvPr/>
        </p:nvGrpSpPr>
        <p:grpSpPr>
          <a:xfrm rot="21117527">
            <a:off x="4100004" y="4154040"/>
            <a:ext cx="460019" cy="470828"/>
            <a:chOff x="2895600" y="4482172"/>
            <a:chExt cx="460019" cy="470828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FCAB0856-96E4-B2A6-F483-5C5C96F6F13F}"/>
                </a:ext>
              </a:extLst>
            </p:cNvPr>
            <p:cNvSpPr/>
            <p:nvPr/>
          </p:nvSpPr>
          <p:spPr>
            <a:xfrm>
              <a:off x="2895600" y="4648200"/>
              <a:ext cx="457200" cy="304800"/>
            </a:xfrm>
            <a:prstGeom prst="ellipse">
              <a:avLst/>
            </a:prstGeom>
            <a:gradFill flip="none" rotWithShape="1">
              <a:gsLst>
                <a:gs pos="0">
                  <a:srgbClr val="9CDF97"/>
                </a:gs>
                <a:gs pos="100000">
                  <a:srgbClr val="4AA58C"/>
                </a:gs>
              </a:gsLst>
              <a:path path="shape">
                <a:fillToRect l="50000" t="50000" r="50000" b="50000"/>
              </a:path>
              <a:tileRect/>
            </a:gra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0EEEBDCF-4443-D3E7-25D7-56668AAEF3DF}"/>
                </a:ext>
              </a:extLst>
            </p:cNvPr>
            <p:cNvSpPr/>
            <p:nvPr/>
          </p:nvSpPr>
          <p:spPr>
            <a:xfrm rot="8420190">
              <a:off x="2936745" y="4482172"/>
              <a:ext cx="418874" cy="381000"/>
            </a:xfrm>
            <a:prstGeom prst="arc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F0F6886-359F-75E9-87C8-CD812DB6CE2E}"/>
                </a:ext>
              </a:extLst>
            </p:cNvPr>
            <p:cNvSpPr/>
            <p:nvPr/>
          </p:nvSpPr>
          <p:spPr>
            <a:xfrm>
              <a:off x="3048000" y="4724400"/>
              <a:ext cx="45719" cy="45719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02E9EB50-829E-5430-39A8-BAE0DE9FA410}"/>
                </a:ext>
              </a:extLst>
            </p:cNvPr>
            <p:cNvSpPr/>
            <p:nvPr/>
          </p:nvSpPr>
          <p:spPr>
            <a:xfrm>
              <a:off x="3200400" y="4724400"/>
              <a:ext cx="45719" cy="45719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150A745A-A1FA-F39F-E06A-F3D12603F26F}"/>
              </a:ext>
            </a:extLst>
          </p:cNvPr>
          <p:cNvGrpSpPr/>
          <p:nvPr/>
        </p:nvGrpSpPr>
        <p:grpSpPr>
          <a:xfrm>
            <a:off x="1552439" y="1286628"/>
            <a:ext cx="6012575" cy="3962400"/>
            <a:chOff x="1676400" y="1143000"/>
            <a:chExt cx="6659592" cy="4400978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D11C4C3C-E37F-0C50-6C9C-A8C3BC7BA201}"/>
                </a:ext>
              </a:extLst>
            </p:cNvPr>
            <p:cNvSpPr/>
            <p:nvPr/>
          </p:nvSpPr>
          <p:spPr>
            <a:xfrm>
              <a:off x="1676400" y="1143000"/>
              <a:ext cx="6659592" cy="4400978"/>
            </a:xfrm>
            <a:prstGeom prst="rect">
              <a:avLst/>
            </a:prstGeom>
            <a:gradFill flip="none" rotWithShape="1">
              <a:gsLst>
                <a:gs pos="0">
                  <a:srgbClr val="FF847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4D466023-DA10-A2C7-B4E4-0A2656861EAC}"/>
                </a:ext>
              </a:extLst>
            </p:cNvPr>
            <p:cNvGrpSpPr/>
            <p:nvPr/>
          </p:nvGrpSpPr>
          <p:grpSpPr>
            <a:xfrm rot="21117527">
              <a:off x="4518957" y="4297061"/>
              <a:ext cx="460019" cy="470828"/>
              <a:chOff x="2895600" y="4482172"/>
              <a:chExt cx="460019" cy="470828"/>
            </a:xfrm>
          </p:grpSpPr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AE35D6C6-4498-0387-D895-A8FCFBC82E40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Arco 13">
                <a:extLst>
                  <a:ext uri="{FF2B5EF4-FFF2-40B4-BE49-F238E27FC236}">
                    <a16:creationId xmlns:a16="http://schemas.microsoft.com/office/drawing/2014/main" id="{8F0D592C-EE56-74C8-0A0C-B29A72FD2F3C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813AC937-64B6-C098-3486-E528D6B243FC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6A994267-419E-35B9-FBEF-213F30FE95BB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31349ABB-7955-7F4E-F0B7-EDC8FF5E5C6D}"/>
                </a:ext>
              </a:extLst>
            </p:cNvPr>
            <p:cNvGrpSpPr/>
            <p:nvPr/>
          </p:nvGrpSpPr>
          <p:grpSpPr>
            <a:xfrm rot="648395">
              <a:off x="5280957" y="4443221"/>
              <a:ext cx="460019" cy="470828"/>
              <a:chOff x="2895600" y="4482172"/>
              <a:chExt cx="460019" cy="470828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ECE51945-9ECC-4298-07B0-FC8D2592C827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Arco 18">
                <a:extLst>
                  <a:ext uri="{FF2B5EF4-FFF2-40B4-BE49-F238E27FC236}">
                    <a16:creationId xmlns:a16="http://schemas.microsoft.com/office/drawing/2014/main" id="{1C2A504D-26B6-55EC-DE6D-8984DF2BBDFF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67A7F978-CFFB-EC7F-F774-CCB8FB489BF5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9BE59D38-9708-0ECF-C3B6-9D7E3A23BFEE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D482BE38-43DC-F4C2-6027-DEFFFFA8ED8D}"/>
                </a:ext>
              </a:extLst>
            </p:cNvPr>
            <p:cNvGrpSpPr/>
            <p:nvPr/>
          </p:nvGrpSpPr>
          <p:grpSpPr>
            <a:xfrm rot="200468">
              <a:off x="5679297" y="4508805"/>
              <a:ext cx="460019" cy="470828"/>
              <a:chOff x="2895600" y="4482172"/>
              <a:chExt cx="460019" cy="470828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4BE19A63-17E2-A5DE-4345-006A242BE04B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Arco 23">
                <a:extLst>
                  <a:ext uri="{FF2B5EF4-FFF2-40B4-BE49-F238E27FC236}">
                    <a16:creationId xmlns:a16="http://schemas.microsoft.com/office/drawing/2014/main" id="{B2AA39F4-0726-4226-D5D4-C536E4DB1F26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38493D96-5F02-433B-05E2-65F8592F0DB8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39C6E1F0-F921-E0FE-0934-4B5B02D4818B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52C951E3-5194-7837-2A21-5523657996B8}"/>
                </a:ext>
              </a:extLst>
            </p:cNvPr>
            <p:cNvGrpSpPr/>
            <p:nvPr/>
          </p:nvGrpSpPr>
          <p:grpSpPr>
            <a:xfrm rot="21117527">
              <a:off x="6195357" y="4525661"/>
              <a:ext cx="460019" cy="470828"/>
              <a:chOff x="2895600" y="4482172"/>
              <a:chExt cx="460019" cy="470828"/>
            </a:xfrm>
          </p:grpSpPr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2E61C91F-5CF2-E867-43C5-ABDC95955B9C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Arco 28">
                <a:extLst>
                  <a:ext uri="{FF2B5EF4-FFF2-40B4-BE49-F238E27FC236}">
                    <a16:creationId xmlns:a16="http://schemas.microsoft.com/office/drawing/2014/main" id="{5048DAAD-4839-61D7-99CB-275D4F956960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0FBDB892-AD3D-6554-A045-CAAEE8012C43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992B22E3-A483-A544-395B-4705DCC53D0D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7238CBD4-DA77-744B-17DB-1EC25EA468D6}"/>
                </a:ext>
              </a:extLst>
            </p:cNvPr>
            <p:cNvGrpSpPr/>
            <p:nvPr/>
          </p:nvGrpSpPr>
          <p:grpSpPr>
            <a:xfrm rot="21117527">
              <a:off x="4747557" y="4449461"/>
              <a:ext cx="460019" cy="470828"/>
              <a:chOff x="2895600" y="4482172"/>
              <a:chExt cx="460019" cy="470828"/>
            </a:xfrm>
          </p:grpSpPr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1442BCB6-C474-1BDA-FBC5-78DB3597F414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Arco 33">
                <a:extLst>
                  <a:ext uri="{FF2B5EF4-FFF2-40B4-BE49-F238E27FC236}">
                    <a16:creationId xmlns:a16="http://schemas.microsoft.com/office/drawing/2014/main" id="{A248FE8E-C5B6-87ED-CFD2-C52F93D940B6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15FB954C-033F-C84A-AB59-F177CF35C9A8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10DDBA9F-0363-B576-B20B-CD1BE5E0F4C2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D9D17A71-52E8-EBAC-BC80-50115D4D054B}"/>
                </a:ext>
              </a:extLst>
            </p:cNvPr>
            <p:cNvGrpSpPr/>
            <p:nvPr/>
          </p:nvGrpSpPr>
          <p:grpSpPr>
            <a:xfrm rot="231370">
              <a:off x="4244340" y="4435439"/>
              <a:ext cx="457200" cy="469828"/>
              <a:chOff x="2910421" y="4482172"/>
              <a:chExt cx="457200" cy="469828"/>
            </a:xfrm>
          </p:grpSpPr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D03E5871-B1E0-A614-34FE-6B27B4F47742}"/>
                  </a:ext>
                </a:extLst>
              </p:cNvPr>
              <p:cNvSpPr/>
              <p:nvPr/>
            </p:nvSpPr>
            <p:spPr>
              <a:xfrm>
                <a:off x="2910421" y="4647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Arco 38">
                <a:extLst>
                  <a:ext uri="{FF2B5EF4-FFF2-40B4-BE49-F238E27FC236}">
                    <a16:creationId xmlns:a16="http://schemas.microsoft.com/office/drawing/2014/main" id="{EEAE5191-93EE-BF2C-170D-CD19D3950B88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34E38136-5B22-CF14-075A-ACBD5A19C1DC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15ADBDC4-7350-F707-9AC5-6D47EF349D65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F1740ED6-60F7-AB41-ACEA-E0267A8FAB42}"/>
                </a:ext>
              </a:extLst>
            </p:cNvPr>
            <p:cNvGrpSpPr/>
            <p:nvPr/>
          </p:nvGrpSpPr>
          <p:grpSpPr>
            <a:xfrm rot="259910">
              <a:off x="5026771" y="4313071"/>
              <a:ext cx="460019" cy="470828"/>
              <a:chOff x="2895600" y="4482172"/>
              <a:chExt cx="460019" cy="470828"/>
            </a:xfrm>
          </p:grpSpPr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28179884-5747-5F00-A6CC-613A6ECF27C4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Arco 53">
                <a:extLst>
                  <a:ext uri="{FF2B5EF4-FFF2-40B4-BE49-F238E27FC236}">
                    <a16:creationId xmlns:a16="http://schemas.microsoft.com/office/drawing/2014/main" id="{6981879B-DC19-41E8-B8C1-A5F7992E4D11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A18214DC-A085-A271-6803-2C3A164E1B01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Ovale 55">
                <a:extLst>
                  <a:ext uri="{FF2B5EF4-FFF2-40B4-BE49-F238E27FC236}">
                    <a16:creationId xmlns:a16="http://schemas.microsoft.com/office/drawing/2014/main" id="{2577506F-5F78-F914-DD9D-399B83B52B0E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C28677A4-5241-6BE4-D98E-65CED6A9D9C6}"/>
                </a:ext>
              </a:extLst>
            </p:cNvPr>
            <p:cNvGrpSpPr/>
            <p:nvPr/>
          </p:nvGrpSpPr>
          <p:grpSpPr>
            <a:xfrm rot="21117527">
              <a:off x="4366557" y="4680911"/>
              <a:ext cx="460019" cy="470828"/>
              <a:chOff x="2895600" y="4482172"/>
              <a:chExt cx="460019" cy="470828"/>
            </a:xfrm>
          </p:grpSpPr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6163DAB0-324F-891C-DA76-C34A1AA1CF68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Arco 43">
                <a:extLst>
                  <a:ext uri="{FF2B5EF4-FFF2-40B4-BE49-F238E27FC236}">
                    <a16:creationId xmlns:a16="http://schemas.microsoft.com/office/drawing/2014/main" id="{150DD468-9C92-7FD7-9975-4E01EB13A5B1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e 44">
                <a:extLst>
                  <a:ext uri="{FF2B5EF4-FFF2-40B4-BE49-F238E27FC236}">
                    <a16:creationId xmlns:a16="http://schemas.microsoft.com/office/drawing/2014/main" id="{58F94CAF-1045-E612-D72D-DA0680DBD04F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D81BC7E5-B22B-6100-167E-C9B65F4CF7FF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4C8B3695-C5E6-8ED7-8013-A767B4E7AE28}"/>
                </a:ext>
              </a:extLst>
            </p:cNvPr>
            <p:cNvGrpSpPr/>
            <p:nvPr/>
          </p:nvGrpSpPr>
          <p:grpSpPr>
            <a:xfrm rot="396343">
              <a:off x="4976157" y="4601861"/>
              <a:ext cx="460019" cy="470828"/>
              <a:chOff x="2895600" y="4482172"/>
              <a:chExt cx="460019" cy="470828"/>
            </a:xfrm>
          </p:grpSpPr>
          <p:sp>
            <p:nvSpPr>
              <p:cNvPr id="48" name="Ovale 47">
                <a:extLst>
                  <a:ext uri="{FF2B5EF4-FFF2-40B4-BE49-F238E27FC236}">
                    <a16:creationId xmlns:a16="http://schemas.microsoft.com/office/drawing/2014/main" id="{D51ED8D2-5223-EC30-13C0-82F93B53D63A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Arco 48">
                <a:extLst>
                  <a:ext uri="{FF2B5EF4-FFF2-40B4-BE49-F238E27FC236}">
                    <a16:creationId xmlns:a16="http://schemas.microsoft.com/office/drawing/2014/main" id="{FBEB6592-91D6-802D-C154-6B302F895A7C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0A4F3F66-7CE7-18F5-D36C-0DD5D94C2E97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556E4E1D-EA35-6BE4-ACBE-EFABF300365E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2DE7D19B-34A9-DF14-2113-8347CF031A53}"/>
                </a:ext>
              </a:extLst>
            </p:cNvPr>
            <p:cNvGrpSpPr/>
            <p:nvPr/>
          </p:nvGrpSpPr>
          <p:grpSpPr>
            <a:xfrm rot="20957446">
              <a:off x="3601586" y="4672130"/>
              <a:ext cx="460019" cy="470828"/>
              <a:chOff x="2895600" y="4482172"/>
              <a:chExt cx="460019" cy="470828"/>
            </a:xfrm>
          </p:grpSpPr>
          <p:sp>
            <p:nvSpPr>
              <p:cNvPr id="58" name="Ovale 57">
                <a:extLst>
                  <a:ext uri="{FF2B5EF4-FFF2-40B4-BE49-F238E27FC236}">
                    <a16:creationId xmlns:a16="http://schemas.microsoft.com/office/drawing/2014/main" id="{9C1788A1-124F-03A1-547E-F9A16BBB5A3D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Arco 58">
                <a:extLst>
                  <a:ext uri="{FF2B5EF4-FFF2-40B4-BE49-F238E27FC236}">
                    <a16:creationId xmlns:a16="http://schemas.microsoft.com/office/drawing/2014/main" id="{2BA382D5-D0C4-04F3-E535-D64F431A41CF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Ovale 59">
                <a:extLst>
                  <a:ext uri="{FF2B5EF4-FFF2-40B4-BE49-F238E27FC236}">
                    <a16:creationId xmlns:a16="http://schemas.microsoft.com/office/drawing/2014/main" id="{C5472E09-2635-9A0F-4A36-4D8E862E7D49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9B5F83B8-0436-BCAB-FD34-3C009D8F27BB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48E6946A-F257-AF13-7988-B4228BEDD458}"/>
                </a:ext>
              </a:extLst>
            </p:cNvPr>
            <p:cNvGrpSpPr/>
            <p:nvPr/>
          </p:nvGrpSpPr>
          <p:grpSpPr>
            <a:xfrm rot="763076">
              <a:off x="4674830" y="4769262"/>
              <a:ext cx="460019" cy="470828"/>
              <a:chOff x="2895600" y="4482172"/>
              <a:chExt cx="460019" cy="470828"/>
            </a:xfrm>
          </p:grpSpPr>
          <p:sp>
            <p:nvSpPr>
              <p:cNvPr id="63" name="Ovale 62">
                <a:extLst>
                  <a:ext uri="{FF2B5EF4-FFF2-40B4-BE49-F238E27FC236}">
                    <a16:creationId xmlns:a16="http://schemas.microsoft.com/office/drawing/2014/main" id="{00DE2FD2-2764-0134-58E8-DA548E58B596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Arco 63">
                <a:extLst>
                  <a:ext uri="{FF2B5EF4-FFF2-40B4-BE49-F238E27FC236}">
                    <a16:creationId xmlns:a16="http://schemas.microsoft.com/office/drawing/2014/main" id="{E4040AB0-3D56-50F4-A766-ADB24284544A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Ovale 64">
                <a:extLst>
                  <a:ext uri="{FF2B5EF4-FFF2-40B4-BE49-F238E27FC236}">
                    <a16:creationId xmlns:a16="http://schemas.microsoft.com/office/drawing/2014/main" id="{09AE3744-FCCE-D1E0-3E42-F0B8279A608D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Ovale 65">
                <a:extLst>
                  <a:ext uri="{FF2B5EF4-FFF2-40B4-BE49-F238E27FC236}">
                    <a16:creationId xmlns:a16="http://schemas.microsoft.com/office/drawing/2014/main" id="{88B391DF-A423-9236-5578-EC9572D73DFF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C42AB927-F510-AF63-1E92-1559DDDCE69D}"/>
                </a:ext>
              </a:extLst>
            </p:cNvPr>
            <p:cNvGrpSpPr/>
            <p:nvPr/>
          </p:nvGrpSpPr>
          <p:grpSpPr>
            <a:xfrm rot="21433679">
              <a:off x="3211516" y="4525661"/>
              <a:ext cx="460019" cy="470828"/>
              <a:chOff x="2895600" y="4482172"/>
              <a:chExt cx="460019" cy="470828"/>
            </a:xfrm>
          </p:grpSpPr>
          <p:sp>
            <p:nvSpPr>
              <p:cNvPr id="68" name="Ovale 67">
                <a:extLst>
                  <a:ext uri="{FF2B5EF4-FFF2-40B4-BE49-F238E27FC236}">
                    <a16:creationId xmlns:a16="http://schemas.microsoft.com/office/drawing/2014/main" id="{3899235F-9485-D700-626D-1B60478CF82C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Arco 68">
                <a:extLst>
                  <a:ext uri="{FF2B5EF4-FFF2-40B4-BE49-F238E27FC236}">
                    <a16:creationId xmlns:a16="http://schemas.microsoft.com/office/drawing/2014/main" id="{8D38D29B-BCAF-8803-3673-EECBFF294A61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Ovale 69">
                <a:extLst>
                  <a:ext uri="{FF2B5EF4-FFF2-40B4-BE49-F238E27FC236}">
                    <a16:creationId xmlns:a16="http://schemas.microsoft.com/office/drawing/2014/main" id="{6B608E62-B2C1-9AE2-61C2-1F795341C3CC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0F3EA0E9-EED5-31DF-7FA7-B11EE3016733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CB6282FB-71E1-A962-367F-8494C1DD3032}"/>
                </a:ext>
              </a:extLst>
            </p:cNvPr>
            <p:cNvGrpSpPr/>
            <p:nvPr/>
          </p:nvGrpSpPr>
          <p:grpSpPr>
            <a:xfrm rot="21117527">
              <a:off x="5814357" y="4680911"/>
              <a:ext cx="460019" cy="470828"/>
              <a:chOff x="2895600" y="4482172"/>
              <a:chExt cx="460019" cy="470828"/>
            </a:xfrm>
          </p:grpSpPr>
          <p:sp>
            <p:nvSpPr>
              <p:cNvPr id="73" name="Ovale 72">
                <a:extLst>
                  <a:ext uri="{FF2B5EF4-FFF2-40B4-BE49-F238E27FC236}">
                    <a16:creationId xmlns:a16="http://schemas.microsoft.com/office/drawing/2014/main" id="{709B246E-2DF5-6F07-2FDB-257052B8FA51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572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9CDF97"/>
                  </a:gs>
                  <a:gs pos="100000">
                    <a:srgbClr val="4AA58C"/>
                  </a:gs>
                </a:gsLst>
                <a:path path="shape">
                  <a:fillToRect l="50000" t="50000" r="50000" b="50000"/>
                </a:path>
                <a:tileRect/>
              </a:gradFill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Arco 73">
                <a:extLst>
                  <a:ext uri="{FF2B5EF4-FFF2-40B4-BE49-F238E27FC236}">
                    <a16:creationId xmlns:a16="http://schemas.microsoft.com/office/drawing/2014/main" id="{CE39436B-2632-F7C0-BBAA-68D911227221}"/>
                  </a:ext>
                </a:extLst>
              </p:cNvPr>
              <p:cNvSpPr/>
              <p:nvPr/>
            </p:nvSpPr>
            <p:spPr>
              <a:xfrm rot="8420190">
                <a:off x="2936745" y="4482172"/>
                <a:ext cx="418874" cy="381000"/>
              </a:xfrm>
              <a:prstGeom prst="arc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Ovale 74">
                <a:extLst>
                  <a:ext uri="{FF2B5EF4-FFF2-40B4-BE49-F238E27FC236}">
                    <a16:creationId xmlns:a16="http://schemas.microsoft.com/office/drawing/2014/main" id="{1013C846-6CC2-0E99-7028-9CB4373E47EC}"/>
                  </a:ext>
                </a:extLst>
              </p:cNvPr>
              <p:cNvSpPr/>
              <p:nvPr/>
            </p:nvSpPr>
            <p:spPr>
              <a:xfrm>
                <a:off x="30480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6" name="Ovale 75">
                <a:extLst>
                  <a:ext uri="{FF2B5EF4-FFF2-40B4-BE49-F238E27FC236}">
                    <a16:creationId xmlns:a16="http://schemas.microsoft.com/office/drawing/2014/main" id="{B5922596-384C-3D7B-882A-2E26A415D84E}"/>
                  </a:ext>
                </a:extLst>
              </p:cNvPr>
              <p:cNvSpPr/>
              <p:nvPr/>
            </p:nvSpPr>
            <p:spPr>
              <a:xfrm>
                <a:off x="3200400" y="4724400"/>
                <a:ext cx="45719" cy="45719"/>
              </a:xfrm>
              <a:prstGeom prst="ellips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80" name="Rettangolo 79">
            <a:extLst>
              <a:ext uri="{FF2B5EF4-FFF2-40B4-BE49-F238E27FC236}">
                <a16:creationId xmlns:a16="http://schemas.microsoft.com/office/drawing/2014/main" id="{4076BED8-AA16-F5BC-FD0C-0E37D445A614}"/>
              </a:ext>
            </a:extLst>
          </p:cNvPr>
          <p:cNvSpPr/>
          <p:nvPr/>
        </p:nvSpPr>
        <p:spPr>
          <a:xfrm>
            <a:off x="621511" y="239817"/>
            <a:ext cx="793278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600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In una </a:t>
            </a:r>
            <a:r>
              <a:rPr lang="it-IT" sz="1600" b="1" u="sng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prima fase </a:t>
            </a:r>
            <a:r>
              <a:rPr lang="it-IT" sz="1600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di COLONIZZAZIONE, la capacità degli stafilococchi di causare malattia  dipende dalla produzione iniziale delle proteine di superficie che permettono l’adesione ai tessuti e la colonizzazione.....</a:t>
            </a:r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2C9288CD-0361-C3DE-93C5-B22C86B15F05}"/>
              </a:ext>
            </a:extLst>
          </p:cNvPr>
          <p:cNvGrpSpPr/>
          <p:nvPr/>
        </p:nvGrpSpPr>
        <p:grpSpPr>
          <a:xfrm>
            <a:off x="319558" y="1281129"/>
            <a:ext cx="8504884" cy="4765551"/>
            <a:chOff x="334316" y="1886069"/>
            <a:chExt cx="8504884" cy="476555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5FEFAE8-3D11-DDDD-E63D-732161D8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712" y="1886069"/>
              <a:ext cx="6012575" cy="3973398"/>
            </a:xfrm>
            <a:prstGeom prst="rect">
              <a:avLst/>
            </a:prstGeom>
          </p:spPr>
        </p:pic>
        <p:sp>
          <p:nvSpPr>
            <p:cNvPr id="81" name="Rettangolo 80">
              <a:extLst>
                <a:ext uri="{FF2B5EF4-FFF2-40B4-BE49-F238E27FC236}">
                  <a16:creationId xmlns:a16="http://schemas.microsoft.com/office/drawing/2014/main" id="{5D006697-7944-13F7-8A3F-C6BCFAEF0F9A}"/>
                </a:ext>
              </a:extLst>
            </p:cNvPr>
            <p:cNvSpPr/>
            <p:nvPr/>
          </p:nvSpPr>
          <p:spPr>
            <a:xfrm>
              <a:off x="334316" y="6066845"/>
              <a:ext cx="8504884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it-IT" sz="1600" dirty="0">
                  <a:solidFill>
                    <a:srgbClr val="FFDA1D"/>
                  </a:solidFill>
                  <a:latin typeface="+mj-lt"/>
                  <a:ea typeface="+mn-ea"/>
                  <a:cs typeface="+mn-cs"/>
                </a:rPr>
                <a:t>...... Nella </a:t>
              </a:r>
              <a:r>
                <a:rPr lang="it-IT" sz="1600" b="1" u="sng" dirty="0">
                  <a:solidFill>
                    <a:srgbClr val="FFDA1D"/>
                  </a:solidFill>
                  <a:latin typeface="+mj-lt"/>
                  <a:ea typeface="+mn-ea"/>
                  <a:cs typeface="+mn-cs"/>
                </a:rPr>
                <a:t>seconda fase </a:t>
              </a:r>
              <a:r>
                <a:rPr lang="it-IT" sz="1600" dirty="0">
                  <a:solidFill>
                    <a:srgbClr val="FFDA1D"/>
                  </a:solidFill>
                  <a:latin typeface="+mj-lt"/>
                  <a:ea typeface="+mn-ea"/>
                  <a:cs typeface="+mn-cs"/>
                </a:rPr>
                <a:t>dipende dalla capacità di esprimere tossine ed enzimi idrolitici che distruggono i tessuti e permettono la penetrazione in profondità</a:t>
              </a:r>
            </a:p>
          </p:txBody>
        </p:sp>
      </p:grpSp>
      <p:sp>
        <p:nvSpPr>
          <p:cNvPr id="83" name="Rettangolo 82">
            <a:extLst>
              <a:ext uri="{FF2B5EF4-FFF2-40B4-BE49-F238E27FC236}">
                <a16:creationId xmlns:a16="http://schemas.microsoft.com/office/drawing/2014/main" id="{E623A16C-9569-7323-F245-9B82A353B242}"/>
              </a:ext>
            </a:extLst>
          </p:cNvPr>
          <p:cNvSpPr/>
          <p:nvPr/>
        </p:nvSpPr>
        <p:spPr>
          <a:xfrm>
            <a:off x="436074" y="6254058"/>
            <a:ext cx="8422307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COME È REGOLATO IL PASSAGGIO DAL PRIMO AL SECONDO FENOTIPO?</a:t>
            </a:r>
            <a:endParaRPr lang="it-IT" b="1" i="1" dirty="0">
              <a:solidFill>
                <a:srgbClr val="FFDA1D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B5FFCA4-985C-9CCB-DCDB-61473E41ADF1}"/>
              </a:ext>
            </a:extLst>
          </p:cNvPr>
          <p:cNvSpPr/>
          <p:nvPr/>
        </p:nvSpPr>
        <p:spPr>
          <a:xfrm>
            <a:off x="1138725" y="28893"/>
            <a:ext cx="7170937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REGOLAZIONE GENICA DELLA 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Arial"/>
              </a:rPr>
              <a:t>VIRULENZA DI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S. </a:t>
            </a:r>
            <a:r>
              <a:rPr lang="it-IT" sz="2000" b="1" i="1" dirty="0" err="1">
                <a:solidFill>
                  <a:srgbClr val="FFDA1D"/>
                </a:solidFill>
                <a:latin typeface="+mj-lt"/>
                <a:ea typeface="+mn-ea"/>
                <a:cs typeface="+mn-cs"/>
              </a:rPr>
              <a:t>aureus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6831F5-B72A-A55D-8E91-1A58781C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899" y="474059"/>
            <a:ext cx="4259827" cy="319737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0706F1-F931-CC53-B9AC-FF5A29056FFB}"/>
              </a:ext>
            </a:extLst>
          </p:cNvPr>
          <p:cNvSpPr txBox="1"/>
          <p:nvPr/>
        </p:nvSpPr>
        <p:spPr>
          <a:xfrm>
            <a:off x="31665" y="6581001"/>
            <a:ext cx="16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(Novick et al., 1993)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031736-0B05-ED00-403A-38ABC61F4BC1}"/>
              </a:ext>
            </a:extLst>
          </p:cNvPr>
          <p:cNvSpPr txBox="1"/>
          <p:nvPr/>
        </p:nvSpPr>
        <p:spPr>
          <a:xfrm>
            <a:off x="3002178" y="367143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Sistema </a:t>
            </a:r>
            <a:r>
              <a:rPr lang="it-IT" sz="1600" b="0" i="0" dirty="0" err="1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</a:t>
            </a:r>
            <a:r>
              <a:rPr lang="it-IT" sz="1600" dirty="0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</a:t>
            </a:r>
            <a:r>
              <a:rPr lang="it-IT" sz="1600" b="0" i="0" dirty="0" err="1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accessory</a:t>
            </a:r>
            <a:r>
              <a:rPr lang="it-IT" sz="1600" b="0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it-IT" sz="1600" b="0" i="0" dirty="0" err="1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regulator</a:t>
            </a:r>
            <a:r>
              <a:rPr lang="it-IT" sz="1600" b="0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80C60A2-D082-EA98-AA39-A3A215F149A2}"/>
              </a:ext>
            </a:extLst>
          </p:cNvPr>
          <p:cNvSpPr txBox="1"/>
          <p:nvPr/>
        </p:nvSpPr>
        <p:spPr>
          <a:xfrm>
            <a:off x="1684911" y="4255920"/>
            <a:ext cx="6219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locus </a:t>
            </a:r>
            <a:r>
              <a:rPr lang="it-IT" b="1" i="0" dirty="0" err="1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</a:t>
            </a:r>
            <a:r>
              <a:rPr lang="it-IT" b="1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contiene due </a:t>
            </a:r>
            <a:r>
              <a:rPr lang="it-IT" b="1" dirty="0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trascritti divergenti: </a:t>
            </a:r>
            <a:r>
              <a:rPr lang="it-IT" b="1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RNAII and RNAIII 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7C00446-1256-B5D1-A090-777BDDB8FA19}"/>
              </a:ext>
            </a:extLst>
          </p:cNvPr>
          <p:cNvGrpSpPr/>
          <p:nvPr/>
        </p:nvGrpSpPr>
        <p:grpSpPr>
          <a:xfrm>
            <a:off x="4897906" y="2435646"/>
            <a:ext cx="3941294" cy="3808289"/>
            <a:chOff x="4897906" y="2435646"/>
            <a:chExt cx="3941294" cy="3808289"/>
          </a:xfrm>
        </p:grpSpPr>
        <p:sp>
          <p:nvSpPr>
            <p:cNvPr id="20" name="Freccia circolare a destra 19">
              <a:extLst>
                <a:ext uri="{FF2B5EF4-FFF2-40B4-BE49-F238E27FC236}">
                  <a16:creationId xmlns:a16="http://schemas.microsoft.com/office/drawing/2014/main" id="{F1A00453-F2EB-AE95-3246-CDAC6CE257F0}"/>
                </a:ext>
              </a:extLst>
            </p:cNvPr>
            <p:cNvSpPr/>
            <p:nvPr/>
          </p:nvSpPr>
          <p:spPr>
            <a:xfrm rot="19761221" flipH="1">
              <a:off x="7364585" y="2435646"/>
              <a:ext cx="735797" cy="2417458"/>
            </a:xfrm>
            <a:prstGeom prst="curvedRightArrow">
              <a:avLst>
                <a:gd name="adj1" fmla="val 20368"/>
                <a:gd name="adj2" fmla="val 54238"/>
                <a:gd name="adj3" fmla="val 25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471EBBD-0896-1312-9FB1-523CDE13F744}"/>
                </a:ext>
              </a:extLst>
            </p:cNvPr>
            <p:cNvSpPr txBox="1"/>
            <p:nvPr/>
          </p:nvSpPr>
          <p:spPr>
            <a:xfrm>
              <a:off x="4897906" y="4889718"/>
              <a:ext cx="3941294" cy="1354217"/>
            </a:xfrm>
            <a:prstGeom prst="rect">
              <a:avLst/>
            </a:prstGeom>
            <a:solidFill>
              <a:srgbClr val="008DC3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it-IT" sz="1600" b="0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Il trascritto </a:t>
              </a:r>
              <a:r>
                <a:rPr lang="it-IT" b="1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RNAIII</a:t>
              </a:r>
              <a:r>
                <a:rPr lang="it-IT" sz="1600" b="0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produce un RNA regolatorio che </a:t>
              </a:r>
              <a:r>
                <a:rPr lang="it-IT" sz="1600" dirty="0">
                  <a:solidFill>
                    <a:srgbClr val="FFDA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aumenta l’espressione dei fattori di virulenza extracellulari e riduce l’espressione delle proteine di superficie che mediano l’adesione</a:t>
              </a: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88D3AA66-3CC0-9FDA-B73D-2151066756CA}"/>
                </a:ext>
              </a:extLst>
            </p:cNvPr>
            <p:cNvSpPr/>
            <p:nvPr/>
          </p:nvSpPr>
          <p:spPr>
            <a:xfrm>
              <a:off x="5288351" y="2724000"/>
              <a:ext cx="1511485" cy="32400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B0F0"/>
              </a:solidFill>
            </a:ln>
            <a:effectLst>
              <a:glow rad="189086">
                <a:srgbClr val="00B0F0">
                  <a:alpha val="77176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8DCE3FA-0893-C337-FC4F-191245A928AB}"/>
              </a:ext>
            </a:extLst>
          </p:cNvPr>
          <p:cNvGrpSpPr/>
          <p:nvPr/>
        </p:nvGrpSpPr>
        <p:grpSpPr>
          <a:xfrm>
            <a:off x="533400" y="2325440"/>
            <a:ext cx="4571999" cy="4183251"/>
            <a:chOff x="533400" y="2325440"/>
            <a:chExt cx="4571999" cy="4183251"/>
          </a:xfrm>
        </p:grpSpPr>
        <p:sp>
          <p:nvSpPr>
            <p:cNvPr id="19" name="Freccia circolare a destra 18">
              <a:extLst>
                <a:ext uri="{FF2B5EF4-FFF2-40B4-BE49-F238E27FC236}">
                  <a16:creationId xmlns:a16="http://schemas.microsoft.com/office/drawing/2014/main" id="{2FF34D98-6CDF-86BB-4EE7-4E1E17886BB1}"/>
                </a:ext>
              </a:extLst>
            </p:cNvPr>
            <p:cNvSpPr/>
            <p:nvPr/>
          </p:nvSpPr>
          <p:spPr>
            <a:xfrm rot="2067902">
              <a:off x="1211140" y="2325440"/>
              <a:ext cx="773332" cy="2515824"/>
            </a:xfrm>
            <a:prstGeom prst="curvedRightArrow">
              <a:avLst>
                <a:gd name="adj1" fmla="val 20162"/>
                <a:gd name="adj2" fmla="val 44368"/>
                <a:gd name="adj3" fmla="val 3693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F7AC6F2-9A44-2E1F-F784-DF4E88C590CC}"/>
                </a:ext>
              </a:extLst>
            </p:cNvPr>
            <p:cNvSpPr txBox="1"/>
            <p:nvPr/>
          </p:nvSpPr>
          <p:spPr>
            <a:xfrm>
              <a:off x="533400" y="4908253"/>
              <a:ext cx="3543300" cy="16004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0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Il </a:t>
              </a:r>
              <a:r>
                <a:rPr lang="it-IT" sz="1600" b="0" i="0" dirty="0" err="1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trescritto</a:t>
              </a:r>
              <a:r>
                <a:rPr lang="it-IT" sz="1600" b="0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b="1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RNAII </a:t>
              </a:r>
              <a:r>
                <a:rPr lang="it-IT" sz="1600" b="0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è un operone di 4 geni, </a:t>
              </a:r>
              <a:r>
                <a:rPr lang="it-IT" sz="1600" b="0" i="0" dirty="0" err="1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agrBDCA</a:t>
              </a:r>
              <a:r>
                <a:rPr lang="it-IT" sz="1600" b="0" i="0" dirty="0">
                  <a:solidFill>
                    <a:srgbClr val="FFDA1D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che codificano fattori necessari per sintetizzare AIP e attivare la cascata regolatoria.  </a:t>
              </a:r>
            </a:p>
            <a:p>
              <a:pPr algn="just"/>
              <a:endParaRPr lang="it-IT" sz="1600" dirty="0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it-IT" sz="1600" b="0" i="0" dirty="0">
                <a:solidFill>
                  <a:srgbClr val="FFDA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4486CC94-9646-A656-ACEE-1D7046466081}"/>
                </a:ext>
              </a:extLst>
            </p:cNvPr>
            <p:cNvSpPr/>
            <p:nvPr/>
          </p:nvSpPr>
          <p:spPr>
            <a:xfrm>
              <a:off x="2590800" y="2647890"/>
              <a:ext cx="2514599" cy="400110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C00000"/>
              </a:solidFill>
            </a:ln>
            <a:effectLst>
              <a:glow rad="178742">
                <a:srgbClr val="C00000">
                  <a:alpha val="71223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BC92ACF-7499-9113-F62D-CDAD0A4E5E53}"/>
              </a:ext>
            </a:extLst>
          </p:cNvPr>
          <p:cNvGrpSpPr/>
          <p:nvPr/>
        </p:nvGrpSpPr>
        <p:grpSpPr>
          <a:xfrm rot="161361">
            <a:off x="122048" y="579623"/>
            <a:ext cx="2405901" cy="2010734"/>
            <a:chOff x="192591" y="579623"/>
            <a:chExt cx="2405901" cy="2010734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0AB1C63-D04D-C46B-8913-8349E1858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98592">
              <a:off x="267127" y="762636"/>
              <a:ext cx="2221007" cy="1575046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4D43BB6B-AF16-B097-CBA0-55A3EF6C4C04}"/>
                </a:ext>
              </a:extLst>
            </p:cNvPr>
            <p:cNvSpPr txBox="1"/>
            <p:nvPr/>
          </p:nvSpPr>
          <p:spPr>
            <a:xfrm rot="21214409">
              <a:off x="729914" y="2234958"/>
              <a:ext cx="1792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DA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QUORUM SENSING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6B13AC3D-9C7C-194A-821B-EE7C52326EAB}"/>
                </a:ext>
              </a:extLst>
            </p:cNvPr>
            <p:cNvSpPr/>
            <p:nvPr/>
          </p:nvSpPr>
          <p:spPr>
            <a:xfrm rot="21152286">
              <a:off x="192591" y="579623"/>
              <a:ext cx="2405901" cy="2010734"/>
            </a:xfrm>
            <a:prstGeom prst="rect">
              <a:avLst/>
            </a:prstGeom>
            <a:noFill/>
            <a:ln>
              <a:solidFill>
                <a:srgbClr val="FFDA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053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23A383B-8B3E-BB3A-536A-217BFF38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1CC620-03EC-306B-4ED5-04014A5B44EE}"/>
              </a:ext>
            </a:extLst>
          </p:cNvPr>
          <p:cNvSpPr txBox="1"/>
          <p:nvPr/>
        </p:nvSpPr>
        <p:spPr>
          <a:xfrm>
            <a:off x="1828800" y="1615768"/>
            <a:ext cx="6324600" cy="315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lnSpc>
                <a:spcPct val="120000"/>
              </a:lnSpc>
            </a:pPr>
            <a:r>
              <a:rPr lang="it-IT" sz="2400" b="1" dirty="0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Stafilococchi </a:t>
            </a:r>
            <a:r>
              <a:rPr lang="it-IT" sz="2400" b="1" dirty="0" err="1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</a:t>
            </a:r>
            <a:r>
              <a:rPr lang="it-IT" sz="2400" b="1" dirty="0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sono meno sono meno aggressivi per la minor espressione dei fattori di virulenza.... </a:t>
            </a:r>
          </a:p>
          <a:p>
            <a:pPr lvl="1" eaLnBrk="1" hangingPunct="1">
              <a:lnSpc>
                <a:spcPct val="120000"/>
              </a:lnSpc>
            </a:pPr>
            <a:endParaRPr lang="it-IT" sz="2400" b="1" dirty="0">
              <a:solidFill>
                <a:srgbClr val="FFDA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120000"/>
              </a:lnSpc>
            </a:pPr>
            <a:r>
              <a:rPr lang="it-IT" sz="2400" b="1" dirty="0">
                <a:solidFill>
                  <a:srgbClr val="FFDA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...ma producono + biofilm!</a:t>
            </a:r>
          </a:p>
          <a:p>
            <a:pPr lvl="1" eaLnBrk="1" hangingPunct="1">
              <a:lnSpc>
                <a:spcPct val="120000"/>
              </a:lnSpc>
            </a:pPr>
            <a:endParaRPr lang="it-IT" sz="2400" b="1" dirty="0">
              <a:solidFill>
                <a:srgbClr val="FFDA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120000"/>
              </a:lnSpc>
            </a:pPr>
            <a:endParaRPr lang="it-IT" sz="2400" b="1" dirty="0">
              <a:solidFill>
                <a:srgbClr val="FFDA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6861ECB-FCA6-5992-9B94-F7D360C73431}"/>
              </a:ext>
            </a:extLst>
          </p:cNvPr>
          <p:cNvGrpSpPr/>
          <p:nvPr/>
        </p:nvGrpSpPr>
        <p:grpSpPr>
          <a:xfrm>
            <a:off x="2209800" y="4221222"/>
            <a:ext cx="4724400" cy="1694950"/>
            <a:chOff x="2209800" y="4221222"/>
            <a:chExt cx="4724400" cy="1694950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4C41610-41AE-1B93-187A-EB6F401A1CEA}"/>
                </a:ext>
              </a:extLst>
            </p:cNvPr>
            <p:cNvSpPr txBox="1"/>
            <p:nvPr/>
          </p:nvSpPr>
          <p:spPr>
            <a:xfrm>
              <a:off x="2209800" y="5410200"/>
              <a:ext cx="4724400" cy="50597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lvl="1" eaLnBrk="1" hangingPunct="1">
                <a:lnSpc>
                  <a:spcPct val="120000"/>
                </a:lnSpc>
              </a:pPr>
              <a:r>
                <a:rPr lang="it-IT" sz="2400" b="1" dirty="0">
                  <a:solidFill>
                    <a:srgbClr val="FFDA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IMPORTANTE PER I CHIRURGHI!</a:t>
              </a:r>
            </a:p>
          </p:txBody>
        </p:sp>
        <p:sp>
          <p:nvSpPr>
            <p:cNvPr id="7" name="Freccia giù 6">
              <a:extLst>
                <a:ext uri="{FF2B5EF4-FFF2-40B4-BE49-F238E27FC236}">
                  <a16:creationId xmlns:a16="http://schemas.microsoft.com/office/drawing/2014/main" id="{DBD33FF1-5CD3-C038-F41F-47545F0BE551}"/>
                </a:ext>
              </a:extLst>
            </p:cNvPr>
            <p:cNvSpPr/>
            <p:nvPr/>
          </p:nvSpPr>
          <p:spPr>
            <a:xfrm>
              <a:off x="4147751" y="4221222"/>
              <a:ext cx="457200" cy="79174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FFDA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180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790836"/>
              </p:ext>
            </p:extLst>
          </p:nvPr>
        </p:nvGraphicFramePr>
        <p:xfrm>
          <a:off x="239486" y="2174194"/>
          <a:ext cx="5792788" cy="4129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6400000" imgH="4563112" progId="Paint.Picture">
                  <p:embed/>
                </p:oleObj>
              </mc:Choice>
              <mc:Fallback>
                <p:oleObj name="Immagine bitmap" r:id="rId2" imgW="6400000" imgH="456311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86" y="2174194"/>
                        <a:ext cx="5792788" cy="4129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89739"/>
              </p:ext>
            </p:extLst>
          </p:nvPr>
        </p:nvGraphicFramePr>
        <p:xfrm>
          <a:off x="5943600" y="3217592"/>
          <a:ext cx="31242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4" imgW="3123810" imgH="3086531" progId="Paint.Picture">
                  <p:embed/>
                </p:oleObj>
              </mc:Choice>
              <mc:Fallback>
                <p:oleObj name="Immagine bitmap" r:id="rId4" imgW="3123810" imgH="308653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217592"/>
                        <a:ext cx="3124200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102348"/>
            <a:ext cx="2159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2BB263E-E39C-697B-8A03-BEAD2C44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192045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 dirty="0">
                <a:solidFill>
                  <a:srgbClr val="FFDA1D"/>
                </a:solidFill>
                <a:latin typeface="+mn-lt"/>
              </a:rPr>
              <a:t>Le malattie causate dallo stafilococco iniziano con un</a:t>
            </a:r>
            <a:r>
              <a:rPr lang="ja-JP" altLang="it-IT" b="1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b="1" dirty="0">
                <a:solidFill>
                  <a:srgbClr val="FFDA1D"/>
                </a:solidFill>
                <a:latin typeface="+mn-lt"/>
              </a:rPr>
              <a:t>infezione localizzata:</a:t>
            </a:r>
            <a:endParaRPr lang="it-IT" b="1" dirty="0">
              <a:solidFill>
                <a:srgbClr val="FFDA1D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D65A3729-DE09-0484-0608-3122B404761B}"/>
              </a:ext>
            </a:extLst>
          </p:cNvPr>
          <p:cNvSpPr/>
          <p:nvPr/>
        </p:nvSpPr>
        <p:spPr>
          <a:xfrm>
            <a:off x="538112" y="5232640"/>
            <a:ext cx="8360002" cy="1295400"/>
          </a:xfrm>
          <a:prstGeom prst="rect">
            <a:avLst/>
          </a:prstGeom>
          <a:solidFill>
            <a:srgbClr val="00420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7081FDC-B561-1C5D-D28A-75992080F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78936"/>
            <a:ext cx="7277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b="1" dirty="0">
                <a:solidFill>
                  <a:srgbClr val="FFDA1D"/>
                </a:solidFill>
                <a:latin typeface="+mn-lt"/>
              </a:rPr>
              <a:t>QUADRI CLINICI DETERMINATI DA </a:t>
            </a:r>
            <a:r>
              <a:rPr lang="it-IT" sz="1800" b="1" i="1" dirty="0">
                <a:solidFill>
                  <a:srgbClr val="FFDA1D"/>
                </a:solidFill>
                <a:latin typeface="+mn-lt"/>
              </a:rPr>
              <a:t>STAPHYLOCOCCUS AUREUS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3F93AE1-022D-33E6-E7EC-ECD3BE206704}"/>
              </a:ext>
            </a:extLst>
          </p:cNvPr>
          <p:cNvGrpSpPr/>
          <p:nvPr/>
        </p:nvGrpSpPr>
        <p:grpSpPr>
          <a:xfrm>
            <a:off x="755713" y="765022"/>
            <a:ext cx="8229600" cy="4026536"/>
            <a:chOff x="533400" y="850264"/>
            <a:chExt cx="8229600" cy="4026536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4E55B74-FAB7-ECF7-550F-1A36819C4474}"/>
                </a:ext>
              </a:extLst>
            </p:cNvPr>
            <p:cNvSpPr/>
            <p:nvPr/>
          </p:nvSpPr>
          <p:spPr>
            <a:xfrm>
              <a:off x="533400" y="850264"/>
              <a:ext cx="7924800" cy="4026536"/>
            </a:xfrm>
            <a:prstGeom prst="rect">
              <a:avLst/>
            </a:prstGeom>
            <a:solidFill>
              <a:srgbClr val="720002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77522CDE-4BCC-8A9E-4BEC-F4FA9E1E2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990600"/>
              <a:ext cx="8153400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 dirty="0">
                  <a:solidFill>
                    <a:srgbClr val="FFDA1D"/>
                  </a:solidFill>
                  <a:latin typeface="+mn-lt"/>
                </a:rPr>
                <a:t>Proliferazione dei batteri con formazione di ascessi e distruzione dei tessuti</a:t>
              </a:r>
            </a:p>
            <a:p>
              <a:endParaRPr lang="it-IT" sz="1800" i="1" dirty="0">
                <a:solidFill>
                  <a:srgbClr val="FFDA1D"/>
                </a:solidFill>
                <a:latin typeface="+mn-lt"/>
              </a:endParaRPr>
            </a:p>
            <a:p>
              <a:endParaRPr lang="it-IT" sz="1800" i="1" dirty="0">
                <a:solidFill>
                  <a:srgbClr val="FFDA1D"/>
                </a:solidFill>
                <a:latin typeface="+mn-lt"/>
              </a:endParaRPr>
            </a:p>
            <a:p>
              <a:endParaRPr lang="it-IT" sz="1800" i="1" dirty="0">
                <a:solidFill>
                  <a:srgbClr val="FFDA1D"/>
                </a:solidFill>
                <a:latin typeface="+mn-lt"/>
              </a:endParaRPr>
            </a:p>
            <a:p>
              <a:r>
                <a:rPr lang="it-IT" sz="1800" dirty="0">
                  <a:solidFill>
                    <a:srgbClr val="FFDA1D"/>
                  </a:solidFill>
                  <a:latin typeface="+mn-lt"/>
                </a:rPr>
                <a:t>Infezioni cutanee piogene</a:t>
              </a:r>
            </a:p>
            <a:p>
              <a:endParaRPr lang="it-IT" sz="1800" dirty="0">
                <a:solidFill>
                  <a:srgbClr val="FFDA1D"/>
                </a:solidFill>
                <a:latin typeface="+mn-lt"/>
              </a:endParaRPr>
            </a:p>
            <a:p>
              <a:endParaRPr lang="it-IT" sz="1800" dirty="0">
                <a:solidFill>
                  <a:srgbClr val="FFDA1D"/>
                </a:solidFill>
                <a:latin typeface="+mn-lt"/>
              </a:endParaRPr>
            </a:p>
            <a:p>
              <a:endParaRPr lang="it-IT" sz="1800" dirty="0">
                <a:solidFill>
                  <a:srgbClr val="FFDA1D"/>
                </a:solidFill>
                <a:latin typeface="+mn-lt"/>
              </a:endParaRPr>
            </a:p>
            <a:p>
              <a:endParaRPr lang="it-IT" sz="1800" dirty="0">
                <a:solidFill>
                  <a:srgbClr val="FFDA1D"/>
                </a:solidFill>
                <a:latin typeface="+mn-lt"/>
              </a:endParaRPr>
            </a:p>
            <a:p>
              <a:endParaRPr lang="it-IT" sz="1800" dirty="0">
                <a:solidFill>
                  <a:srgbClr val="FFDA1D"/>
                </a:solidFill>
                <a:latin typeface="+mn-lt"/>
              </a:endParaRPr>
            </a:p>
            <a:p>
              <a:r>
                <a:rPr lang="it-IT" sz="1800" dirty="0">
                  <a:solidFill>
                    <a:srgbClr val="FFDA1D"/>
                  </a:solidFill>
                  <a:latin typeface="+mn-lt"/>
                </a:rPr>
                <a:t>Infezioni in sedi profonde</a:t>
              </a:r>
            </a:p>
            <a:p>
              <a:endParaRPr lang="it-IT" sz="1800" i="1" dirty="0">
                <a:solidFill>
                  <a:srgbClr val="FFDA1D"/>
                </a:solidFill>
                <a:latin typeface="+mn-lt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41DD561-9C1F-F1B1-9AFE-9C7E07F21B44}"/>
                </a:ext>
              </a:extLst>
            </p:cNvPr>
            <p:cNvSpPr txBox="1"/>
            <p:nvPr/>
          </p:nvSpPr>
          <p:spPr>
            <a:xfrm>
              <a:off x="3733800" y="1683096"/>
              <a:ext cx="16764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Foruncolo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Follicolite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Impetigine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Favo</a:t>
              </a:r>
            </a:p>
          </p:txBody>
        </p:sp>
        <p:sp>
          <p:nvSpPr>
            <p:cNvPr id="7" name="Parentesi graffa aperta 6">
              <a:extLst>
                <a:ext uri="{FF2B5EF4-FFF2-40B4-BE49-F238E27FC236}">
                  <a16:creationId xmlns:a16="http://schemas.microsoft.com/office/drawing/2014/main" id="{A95D88EC-B7D8-3223-1DA8-94BD3FF20EE9}"/>
                </a:ext>
              </a:extLst>
            </p:cNvPr>
            <p:cNvSpPr/>
            <p:nvPr/>
          </p:nvSpPr>
          <p:spPr>
            <a:xfrm>
              <a:off x="3405433" y="1701164"/>
              <a:ext cx="304800" cy="1200329"/>
            </a:xfrm>
            <a:prstGeom prst="leftBrace">
              <a:avLst>
                <a:gd name="adj1" fmla="val 33075"/>
                <a:gd name="adj2" fmla="val 50000"/>
              </a:avLst>
            </a:prstGeom>
            <a:ln w="28575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26F43DB-C5E6-1F23-7FB0-DFE95C64ADD5}"/>
                </a:ext>
              </a:extLst>
            </p:cNvPr>
            <p:cNvSpPr txBox="1"/>
            <p:nvPr/>
          </p:nvSpPr>
          <p:spPr>
            <a:xfrm>
              <a:off x="3734586" y="3211216"/>
              <a:ext cx="335122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Setticemia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Endocardite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Polmonite ed empiema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Osteomielite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rgbClr val="FFDA1D"/>
                  </a:solidFill>
                  <a:latin typeface="+mn-lt"/>
                </a:rPr>
                <a:t>Artrite settica</a:t>
              </a:r>
            </a:p>
          </p:txBody>
        </p:sp>
        <p:sp>
          <p:nvSpPr>
            <p:cNvPr id="9" name="Parentesi graffa aperta 8">
              <a:extLst>
                <a:ext uri="{FF2B5EF4-FFF2-40B4-BE49-F238E27FC236}">
                  <a16:creationId xmlns:a16="http://schemas.microsoft.com/office/drawing/2014/main" id="{AFA82836-B858-F8D5-D331-F3D386B64D7C}"/>
                </a:ext>
              </a:extLst>
            </p:cNvPr>
            <p:cNvSpPr/>
            <p:nvPr/>
          </p:nvSpPr>
          <p:spPr>
            <a:xfrm>
              <a:off x="3405433" y="3201575"/>
              <a:ext cx="304800" cy="1477328"/>
            </a:xfrm>
            <a:prstGeom prst="leftBrace">
              <a:avLst>
                <a:gd name="adj1" fmla="val 33075"/>
                <a:gd name="adj2" fmla="val 50000"/>
              </a:avLst>
            </a:prstGeom>
            <a:ln w="28575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BD2C6C-DE25-647A-E698-1D461416FE8A}"/>
              </a:ext>
            </a:extLst>
          </p:cNvPr>
          <p:cNvSpPr txBox="1"/>
          <p:nvPr/>
        </p:nvSpPr>
        <p:spPr>
          <a:xfrm>
            <a:off x="538112" y="5657574"/>
            <a:ext cx="3351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DA1D"/>
                </a:solidFill>
                <a:latin typeface="+mn-lt"/>
              </a:rPr>
              <a:t>Infezioni in cui prevale l’azione di specifiche tossine</a:t>
            </a: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77565C81-573F-4127-E69D-DFB41E9C24A2}"/>
              </a:ext>
            </a:extLst>
          </p:cNvPr>
          <p:cNvSpPr/>
          <p:nvPr/>
        </p:nvSpPr>
        <p:spPr>
          <a:xfrm>
            <a:off x="3868129" y="5511391"/>
            <a:ext cx="304800" cy="788049"/>
          </a:xfrm>
          <a:prstGeom prst="leftBrace">
            <a:avLst>
              <a:gd name="adj1" fmla="val 33075"/>
              <a:gd name="adj2" fmla="val 50000"/>
            </a:avLst>
          </a:prstGeom>
          <a:ln w="28575">
            <a:solidFill>
              <a:srgbClr val="FFDA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A6AC5D-E3CD-0C4B-E328-408F902240EA}"/>
              </a:ext>
            </a:extLst>
          </p:cNvPr>
          <p:cNvSpPr txBox="1"/>
          <p:nvPr/>
        </p:nvSpPr>
        <p:spPr>
          <a:xfrm>
            <a:off x="4154075" y="5452310"/>
            <a:ext cx="4744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Sindrome della cute scottata (S. di Ritter)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Intossicazione alimentare da stafilococchi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A1D"/>
                </a:solidFill>
                <a:latin typeface="+mn-lt"/>
              </a:rPr>
              <a:t>Sindrome da shock tossico</a:t>
            </a:r>
            <a:endParaRPr lang="it-IT" sz="1800" dirty="0">
              <a:solidFill>
                <a:srgbClr val="FFDA1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4839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31986" y="17455"/>
            <a:ext cx="36199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DA1D"/>
                </a:solidFill>
              </a:rPr>
              <a:t> I</a:t>
            </a:r>
            <a:r>
              <a:rPr lang="it-IT" sz="3200" b="1" dirty="0" err="1">
                <a:solidFill>
                  <a:srgbClr val="FFDA1D"/>
                </a:solidFill>
              </a:rPr>
              <a:t>nfezioni</a:t>
            </a:r>
            <a:r>
              <a:rPr lang="it-IT" sz="3200" b="1" dirty="0">
                <a:solidFill>
                  <a:srgbClr val="FFDA1D"/>
                </a:solidFill>
              </a:rPr>
              <a:t> cutanee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2E15E5D-8B60-1EC3-F719-4A28EA6D1B7E}"/>
              </a:ext>
            </a:extLst>
          </p:cNvPr>
          <p:cNvGrpSpPr/>
          <p:nvPr/>
        </p:nvGrpSpPr>
        <p:grpSpPr>
          <a:xfrm>
            <a:off x="2933108" y="585910"/>
            <a:ext cx="5930121" cy="2209800"/>
            <a:chOff x="990600" y="1295400"/>
            <a:chExt cx="5930121" cy="22098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7DF112E-A3FE-19E9-CBD8-D96F6C6B4637}"/>
                </a:ext>
              </a:extLst>
            </p:cNvPr>
            <p:cNvSpPr/>
            <p:nvPr/>
          </p:nvSpPr>
          <p:spPr>
            <a:xfrm>
              <a:off x="990600" y="1295400"/>
              <a:ext cx="5930121" cy="2209800"/>
            </a:xfrm>
            <a:prstGeom prst="rect">
              <a:avLst/>
            </a:prstGeom>
            <a:solidFill>
              <a:srgbClr val="720002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55BDA72C-76E6-2C4C-A2EC-DDF6BC632E57}"/>
                </a:ext>
              </a:extLst>
            </p:cNvPr>
            <p:cNvSpPr/>
            <p:nvPr/>
          </p:nvSpPr>
          <p:spPr>
            <a:xfrm>
              <a:off x="1079836" y="2059261"/>
              <a:ext cx="817853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2400" b="1" dirty="0">
                  <a:solidFill>
                    <a:srgbClr val="FFDA1D"/>
                  </a:solidFill>
                </a:rPr>
                <a:t>favo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42C0FD9-5B88-4740-B24F-392DDE37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4242" y="1471285"/>
              <a:ext cx="2361358" cy="1831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5A42D50-FBEB-D94D-B214-6BA1E584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90" y="1471284"/>
              <a:ext cx="2182782" cy="1820639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9135690-A2AC-2ED6-E832-E3B76B98BA0C}"/>
              </a:ext>
            </a:extLst>
          </p:cNvPr>
          <p:cNvGrpSpPr/>
          <p:nvPr/>
        </p:nvGrpSpPr>
        <p:grpSpPr>
          <a:xfrm>
            <a:off x="304800" y="2895600"/>
            <a:ext cx="7243259" cy="3886200"/>
            <a:chOff x="304800" y="2895600"/>
            <a:chExt cx="7243259" cy="3886200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93CB548-6E1B-E09B-7D87-5E6C402BF8F7}"/>
                </a:ext>
              </a:extLst>
            </p:cNvPr>
            <p:cNvSpPr/>
            <p:nvPr/>
          </p:nvSpPr>
          <p:spPr>
            <a:xfrm>
              <a:off x="304800" y="2895600"/>
              <a:ext cx="7243259" cy="3886200"/>
            </a:xfrm>
            <a:prstGeom prst="rect">
              <a:avLst/>
            </a:prstGeom>
            <a:solidFill>
              <a:srgbClr val="720002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9E84AF4A-9413-AA42-B595-FEE108FB02CA}"/>
                </a:ext>
              </a:extLst>
            </p:cNvPr>
            <p:cNvSpPr/>
            <p:nvPr/>
          </p:nvSpPr>
          <p:spPr>
            <a:xfrm>
              <a:off x="5826113" y="4669845"/>
              <a:ext cx="17219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dirty="0">
                  <a:solidFill>
                    <a:srgbClr val="FFDA1D"/>
                  </a:solidFill>
                </a:rPr>
                <a:t>impetigine</a:t>
              </a:r>
              <a:endParaRPr lang="it-IT" sz="2400" b="1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CAAD974-A794-5D41-95B9-730F44D9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426" y="3005023"/>
              <a:ext cx="2419551" cy="184718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8453ED1-F3C9-7443-84AE-DAB2E9A4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711" y="4966088"/>
              <a:ext cx="2419551" cy="170922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11" name="Picture 2" descr="9">
              <a:extLst>
                <a:ext uri="{FF2B5EF4-FFF2-40B4-BE49-F238E27FC236}">
                  <a16:creationId xmlns:a16="http://schemas.microsoft.com/office/drawing/2014/main" id="{83CF79AE-FF40-0B38-6E19-16966320A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00" y="3007869"/>
              <a:ext cx="2458253" cy="3540288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1" name="Text Box 1047"/>
          <p:cNvSpPr txBox="1">
            <a:spLocks noChangeArrowheads="1"/>
          </p:cNvSpPr>
          <p:nvPr/>
        </p:nvSpPr>
        <p:spPr bwMode="auto">
          <a:xfrm>
            <a:off x="364625" y="118247"/>
            <a:ext cx="86741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100000"/>
              <a:buFont typeface="Wingdings" pitchFamily="2" charset="2"/>
              <a:buNone/>
              <a:defRPr/>
            </a:pPr>
            <a:r>
              <a:rPr lang="en-US" sz="28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Infezioni</a:t>
            </a:r>
            <a:r>
              <a:rPr lang="en-US" sz="28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in </a:t>
            </a:r>
            <a:r>
              <a:rPr lang="en-US" sz="28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sedi</a:t>
            </a:r>
            <a:r>
              <a:rPr lang="en-US" sz="28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profonde </a:t>
            </a:r>
            <a:r>
              <a:rPr lang="en-US" sz="2800" b="1" i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Staphylococcus aureus</a:t>
            </a:r>
            <a:endParaRPr lang="it-IT" sz="2800" b="1" i="1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972D6F7-A7A9-D3F4-4790-FF5762A8ED4D}"/>
              </a:ext>
            </a:extLst>
          </p:cNvPr>
          <p:cNvGrpSpPr/>
          <p:nvPr/>
        </p:nvGrpSpPr>
        <p:grpSpPr>
          <a:xfrm>
            <a:off x="471884" y="854606"/>
            <a:ext cx="8200232" cy="4174594"/>
            <a:chOff x="471884" y="854606"/>
            <a:chExt cx="8200232" cy="4174594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2C892BED-5477-67BB-E667-CDB2E88FA483}"/>
                </a:ext>
              </a:extLst>
            </p:cNvPr>
            <p:cNvSpPr/>
            <p:nvPr/>
          </p:nvSpPr>
          <p:spPr>
            <a:xfrm>
              <a:off x="471884" y="854606"/>
              <a:ext cx="8200232" cy="4174594"/>
            </a:xfrm>
            <a:prstGeom prst="rect">
              <a:avLst/>
            </a:prstGeom>
            <a:solidFill>
              <a:srgbClr val="720002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179" name="Text Box 1039"/>
            <p:cNvSpPr txBox="1">
              <a:spLocks noChangeArrowheads="1"/>
            </p:cNvSpPr>
            <p:nvPr/>
          </p:nvSpPr>
          <p:spPr bwMode="auto">
            <a:xfrm>
              <a:off x="586498" y="1280885"/>
              <a:ext cx="16401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 b="1" dirty="0">
                  <a:solidFill>
                    <a:srgbClr val="FFDA1D"/>
                  </a:solidFill>
                </a:rPr>
                <a:t>  </a:t>
              </a:r>
              <a:r>
                <a:rPr lang="en-US" sz="2000" b="1" dirty="0" err="1">
                  <a:solidFill>
                    <a:srgbClr val="FFDA1D"/>
                  </a:solidFill>
                </a:rPr>
                <a:t>polmonite</a:t>
              </a:r>
              <a:endParaRPr lang="en-US" sz="2000" b="1" dirty="0">
                <a:solidFill>
                  <a:srgbClr val="FFDA1D"/>
                </a:solidFill>
              </a:endParaRPr>
            </a:p>
          </p:txBody>
        </p:sp>
        <p:sp>
          <p:nvSpPr>
            <p:cNvPr id="50180" name="Text Box 1040"/>
            <p:cNvSpPr txBox="1">
              <a:spLocks noChangeArrowheads="1"/>
            </p:cNvSpPr>
            <p:nvPr/>
          </p:nvSpPr>
          <p:spPr bwMode="auto">
            <a:xfrm>
              <a:off x="586498" y="1815685"/>
              <a:ext cx="19094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 b="1" dirty="0">
                  <a:solidFill>
                    <a:srgbClr val="FFDA1D"/>
                  </a:solidFill>
                </a:rPr>
                <a:t>  </a:t>
              </a:r>
              <a:r>
                <a:rPr lang="en-US" sz="2000" b="1" dirty="0" err="1">
                  <a:solidFill>
                    <a:srgbClr val="FFDA1D"/>
                  </a:solidFill>
                </a:rPr>
                <a:t>osteomielite</a:t>
              </a:r>
              <a:endParaRPr lang="en-US" sz="2000" b="1" dirty="0">
                <a:solidFill>
                  <a:srgbClr val="FFDA1D"/>
                </a:solidFill>
              </a:endParaRPr>
            </a:p>
          </p:txBody>
        </p:sp>
        <p:sp>
          <p:nvSpPr>
            <p:cNvPr id="50181" name="Text Box 1041"/>
            <p:cNvSpPr txBox="1">
              <a:spLocks noChangeArrowheads="1"/>
            </p:cNvSpPr>
            <p:nvPr/>
          </p:nvSpPr>
          <p:spPr bwMode="auto">
            <a:xfrm>
              <a:off x="567011" y="2362200"/>
              <a:ext cx="20748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 b="1" dirty="0">
                  <a:solidFill>
                    <a:srgbClr val="FFDA1D"/>
                  </a:solidFill>
                </a:rPr>
                <a:t>  </a:t>
              </a:r>
              <a:r>
                <a:rPr lang="en-US" sz="2000" b="1" dirty="0" err="1">
                  <a:solidFill>
                    <a:srgbClr val="FFDA1D"/>
                  </a:solidFill>
                </a:rPr>
                <a:t>artrite</a:t>
              </a:r>
              <a:r>
                <a:rPr lang="en-US" sz="2000" b="1" dirty="0">
                  <a:solidFill>
                    <a:srgbClr val="FFDA1D"/>
                  </a:solidFill>
                </a:rPr>
                <a:t> </a:t>
              </a:r>
              <a:r>
                <a:rPr lang="en-US" sz="2000" b="1" dirty="0" err="1">
                  <a:solidFill>
                    <a:srgbClr val="FFDA1D"/>
                  </a:solidFill>
                </a:rPr>
                <a:t>settica</a:t>
              </a:r>
              <a:endParaRPr lang="en-US" sz="2000" b="1" dirty="0">
                <a:solidFill>
                  <a:srgbClr val="FFDA1D"/>
                </a:solidFill>
              </a:endParaRPr>
            </a:p>
          </p:txBody>
        </p:sp>
        <p:sp>
          <p:nvSpPr>
            <p:cNvPr id="50182" name="Text Box 1042"/>
            <p:cNvSpPr txBox="1">
              <a:spLocks noChangeArrowheads="1"/>
            </p:cNvSpPr>
            <p:nvPr/>
          </p:nvSpPr>
          <p:spPr bwMode="auto">
            <a:xfrm>
              <a:off x="572872" y="2895600"/>
              <a:ext cx="16674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 b="1" dirty="0">
                  <a:solidFill>
                    <a:srgbClr val="FFDA1D"/>
                  </a:solidFill>
                </a:rPr>
                <a:t>  </a:t>
              </a:r>
              <a:r>
                <a:rPr lang="en-US" sz="2000" b="1" dirty="0" err="1">
                  <a:solidFill>
                    <a:srgbClr val="FFDA1D"/>
                  </a:solidFill>
                </a:rPr>
                <a:t>setticemia</a:t>
              </a:r>
              <a:endParaRPr lang="en-US" sz="2000" b="1" dirty="0">
                <a:solidFill>
                  <a:srgbClr val="FFDA1D"/>
                </a:solidFill>
              </a:endParaRPr>
            </a:p>
          </p:txBody>
        </p:sp>
        <p:sp>
          <p:nvSpPr>
            <p:cNvPr id="50183" name="Text Box 1043"/>
            <p:cNvSpPr txBox="1">
              <a:spLocks noChangeArrowheads="1"/>
            </p:cNvSpPr>
            <p:nvPr/>
          </p:nvSpPr>
          <p:spPr bwMode="auto">
            <a:xfrm>
              <a:off x="567011" y="3429000"/>
              <a:ext cx="18694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 b="1" dirty="0">
                  <a:solidFill>
                    <a:srgbClr val="FFDA1D"/>
                  </a:solidFill>
                </a:rPr>
                <a:t>  </a:t>
              </a:r>
              <a:r>
                <a:rPr lang="en-US" sz="2000" b="1" dirty="0" err="1">
                  <a:solidFill>
                    <a:srgbClr val="FFDA1D"/>
                  </a:solidFill>
                </a:rPr>
                <a:t>endocardite</a:t>
              </a:r>
              <a:endParaRPr lang="en-US" sz="2000" b="1" dirty="0">
                <a:solidFill>
                  <a:srgbClr val="FFDA1D"/>
                </a:solidFill>
              </a:endParaRPr>
            </a:p>
          </p:txBody>
        </p:sp>
        <p:graphicFrame>
          <p:nvGraphicFramePr>
            <p:cNvPr id="50186" name="Object 10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9535679"/>
                </p:ext>
              </p:extLst>
            </p:nvPr>
          </p:nvGraphicFramePr>
          <p:xfrm>
            <a:off x="3276600" y="1124938"/>
            <a:ext cx="4627979" cy="3541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3" imgW="5687219" imgH="3885714" progId="Paint.Picture">
                    <p:embed/>
                  </p:oleObj>
                </mc:Choice>
                <mc:Fallback>
                  <p:oleObj name="Immagine bitmap" r:id="rId3" imgW="5687219" imgH="3885714" progId="Paint.Picture">
                    <p:embed/>
                    <p:pic>
                      <p:nvPicPr>
                        <p:cNvPr id="0" name="Object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582" t="-833" r="8418"/>
                        <a:stretch>
                          <a:fillRect/>
                        </a:stretch>
                      </p:blipFill>
                      <p:spPr bwMode="auto">
                        <a:xfrm>
                          <a:off x="3276600" y="1124938"/>
                          <a:ext cx="4627979" cy="3541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 Box 1043">
              <a:extLst>
                <a:ext uri="{FF2B5EF4-FFF2-40B4-BE49-F238E27FC236}">
                  <a16:creationId xmlns:a16="http://schemas.microsoft.com/office/drawing/2014/main" id="{BB455D4E-3FDC-100D-7861-831AFA0B6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011" y="3962400"/>
              <a:ext cx="12121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 b="1" dirty="0">
                  <a:solidFill>
                    <a:srgbClr val="FFDA1D"/>
                  </a:solidFill>
                </a:rPr>
                <a:t>  …</a:t>
              </a:r>
              <a:r>
                <a:rPr lang="en-US" sz="2000" b="1" dirty="0" err="1">
                  <a:solidFill>
                    <a:srgbClr val="FFDA1D"/>
                  </a:solidFill>
                </a:rPr>
                <a:t>altre</a:t>
              </a:r>
              <a:endParaRPr lang="en-US" sz="2000" b="1" dirty="0">
                <a:solidFill>
                  <a:srgbClr val="FFDA1D"/>
                </a:solidFill>
              </a:endParaRPr>
            </a:p>
          </p:txBody>
        </p:sp>
      </p:grpSp>
      <p:sp>
        <p:nvSpPr>
          <p:cNvPr id="58382" name="Text Box 1038"/>
          <p:cNvSpPr txBox="1">
            <a:spLocks noChangeArrowheads="1"/>
          </p:cNvSpPr>
          <p:nvPr/>
        </p:nvSpPr>
        <p:spPr bwMode="auto">
          <a:xfrm>
            <a:off x="1799627" y="5559314"/>
            <a:ext cx="5804166" cy="830997"/>
          </a:xfrm>
          <a:prstGeom prst="rect">
            <a:avLst/>
          </a:prstGeom>
          <a:solidFill>
            <a:srgbClr val="720002"/>
          </a:solidFill>
          <a:ln w="9525">
            <a:noFill/>
            <a:miter lim="800000"/>
            <a:headEnd/>
            <a:tailEnd/>
          </a:ln>
          <a:effectLst>
            <a:glow rad="901873">
              <a:srgbClr val="FFC000">
                <a:alpha val="78000"/>
              </a:srgbClr>
            </a:glow>
          </a:effectLst>
        </p:spPr>
        <p:txBody>
          <a:bodyPr wrap="square">
            <a:spAutoFit/>
          </a:bodyPr>
          <a:lstStyle>
            <a:lvl1pPr marL="495300" indent="-4953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uno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dei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più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comuni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patogeni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nelle</a:t>
            </a:r>
            <a:endParaRPr lang="en-US" sz="2400" b="1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infezioni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ospedaliere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e di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comunità</a:t>
            </a:r>
            <a:endParaRPr lang="en-US" sz="2400" dirty="0">
              <a:solidFill>
                <a:srgbClr val="FFDA1D"/>
              </a:solidFill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piè di pagina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solidFill>
                  <a:schemeClr val="bg1"/>
                </a:solidFill>
              </a:rPr>
              <a:t>Antonella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6200"/>
            <a:ext cx="4114800" cy="533400"/>
          </a:xfrm>
          <a:noFill/>
        </p:spPr>
        <p:txBody>
          <a:bodyPr/>
          <a:lstStyle/>
          <a:p>
            <a:pPr eaLnBrk="1" hangingPunct="1"/>
            <a:r>
              <a:rPr lang="it-IT" sz="3200" b="1" dirty="0">
                <a:solidFill>
                  <a:srgbClr val="FFDA1D"/>
                </a:solidFill>
                <a:latin typeface="Arial" charset="0"/>
              </a:rPr>
              <a:t>COCCHI </a:t>
            </a:r>
            <a:r>
              <a:rPr lang="it-IT" sz="3200" b="1" dirty="0" err="1">
                <a:solidFill>
                  <a:srgbClr val="FFDA1D"/>
                </a:solidFill>
                <a:latin typeface="Arial" charset="0"/>
              </a:rPr>
              <a:t>Gram</a:t>
            </a:r>
            <a:r>
              <a:rPr lang="it-IT" sz="3200" b="1" dirty="0">
                <a:solidFill>
                  <a:srgbClr val="FFDA1D"/>
                </a:solidFill>
                <a:latin typeface="Arial" charset="0"/>
              </a:rPr>
              <a:t> +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0" y="3284538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FFDA1D"/>
                </a:solidFill>
              </a:rPr>
              <a:t>aerobi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0" y="6019800"/>
            <a:ext cx="1467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FFDA1D"/>
                </a:solidFill>
              </a:rPr>
              <a:t>anaerobi</a:t>
            </a: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1403350" y="1828800"/>
            <a:ext cx="206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90F949"/>
                </a:solidFill>
              </a:rPr>
              <a:t>STAFILOCOCCHI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1403350" y="4068763"/>
            <a:ext cx="216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FEB9A6"/>
                </a:solidFill>
              </a:rPr>
              <a:t>STREPTOCOCCHI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1619250" y="5819775"/>
            <a:ext cx="1873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chemeClr val="tx2">
                    <a:lumMod val="90000"/>
                  </a:schemeClr>
                </a:solidFill>
              </a:rPr>
              <a:t>PEPTOCOCCHI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1547813" y="6361113"/>
            <a:ext cx="294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chemeClr val="tx2">
                    <a:lumMod val="90000"/>
                  </a:schemeClr>
                </a:solidFill>
              </a:rPr>
              <a:t>PEPTOSTREPTOCOCCHI</a:t>
            </a:r>
          </a:p>
        </p:txBody>
      </p:sp>
      <p:sp>
        <p:nvSpPr>
          <p:cNvPr id="31754" name="AutoShape 9"/>
          <p:cNvSpPr>
            <a:spLocks/>
          </p:cNvSpPr>
          <p:nvPr/>
        </p:nvSpPr>
        <p:spPr bwMode="auto">
          <a:xfrm>
            <a:off x="1187450" y="1260475"/>
            <a:ext cx="360363" cy="4176713"/>
          </a:xfrm>
          <a:prstGeom prst="leftBrace">
            <a:avLst>
              <a:gd name="adj1" fmla="val 9658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55" name="AutoShape 10"/>
          <p:cNvSpPr>
            <a:spLocks/>
          </p:cNvSpPr>
          <p:nvPr/>
        </p:nvSpPr>
        <p:spPr bwMode="auto">
          <a:xfrm>
            <a:off x="1403350" y="5791200"/>
            <a:ext cx="215900" cy="936625"/>
          </a:xfrm>
          <a:prstGeom prst="leftBrace">
            <a:avLst>
              <a:gd name="adj1" fmla="val 36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4013200" y="1031875"/>
            <a:ext cx="16464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>
                <a:solidFill>
                  <a:srgbClr val="90F949"/>
                </a:solidFill>
              </a:rPr>
              <a:t>S. aureus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3835400" y="2057400"/>
            <a:ext cx="2364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>
                <a:solidFill>
                  <a:srgbClr val="90F949"/>
                </a:solidFill>
              </a:rPr>
              <a:t>S. epidermidis</a:t>
            </a:r>
          </a:p>
        </p:txBody>
      </p:sp>
      <p:sp>
        <p:nvSpPr>
          <p:cNvPr id="31760" name="Text Box 15"/>
          <p:cNvSpPr txBox="1">
            <a:spLocks noChangeArrowheads="1"/>
          </p:cNvSpPr>
          <p:nvPr/>
        </p:nvSpPr>
        <p:spPr bwMode="auto">
          <a:xfrm>
            <a:off x="3940175" y="3043238"/>
            <a:ext cx="2073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 dirty="0">
                <a:solidFill>
                  <a:srgbClr val="FEB9A6"/>
                </a:solidFill>
              </a:rPr>
              <a:t>S. </a:t>
            </a:r>
            <a:r>
              <a:rPr lang="it-IT" b="1" i="1" dirty="0" err="1">
                <a:solidFill>
                  <a:srgbClr val="FEB9A6"/>
                </a:solidFill>
              </a:rPr>
              <a:t>pyogenes</a:t>
            </a:r>
            <a:endParaRPr lang="it-IT" b="1" i="1" dirty="0">
              <a:solidFill>
                <a:srgbClr val="FEB9A6"/>
              </a:solidFill>
            </a:endParaRPr>
          </a:p>
        </p:txBody>
      </p:sp>
      <p:sp>
        <p:nvSpPr>
          <p:cNvPr id="31761" name="Text Box 16"/>
          <p:cNvSpPr txBox="1">
            <a:spLocks noChangeArrowheads="1"/>
          </p:cNvSpPr>
          <p:nvPr/>
        </p:nvSpPr>
        <p:spPr bwMode="auto">
          <a:xfrm>
            <a:off x="3940175" y="3733800"/>
            <a:ext cx="2449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 dirty="0">
                <a:solidFill>
                  <a:srgbClr val="FEB9A6"/>
                </a:solidFill>
              </a:rPr>
              <a:t>S. </a:t>
            </a:r>
            <a:r>
              <a:rPr lang="it-IT" b="1" i="1" dirty="0" err="1">
                <a:solidFill>
                  <a:srgbClr val="FEB9A6"/>
                </a:solidFill>
              </a:rPr>
              <a:t>pneumoniae</a:t>
            </a:r>
            <a:endParaRPr lang="it-IT" b="1" i="1" dirty="0">
              <a:solidFill>
                <a:srgbClr val="FEB9A6"/>
              </a:solidFill>
            </a:endParaRPr>
          </a:p>
        </p:txBody>
      </p:sp>
      <p:sp>
        <p:nvSpPr>
          <p:cNvPr id="31762" name="Text Box 17"/>
          <p:cNvSpPr txBox="1">
            <a:spLocks noChangeArrowheads="1"/>
          </p:cNvSpPr>
          <p:nvPr/>
        </p:nvSpPr>
        <p:spPr bwMode="auto">
          <a:xfrm>
            <a:off x="3940175" y="4267200"/>
            <a:ext cx="1731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 dirty="0">
                <a:solidFill>
                  <a:srgbClr val="FEB9A6"/>
                </a:solidFill>
              </a:rPr>
              <a:t>S. </a:t>
            </a:r>
            <a:r>
              <a:rPr lang="it-IT" b="1" i="1" dirty="0" err="1">
                <a:solidFill>
                  <a:srgbClr val="FEB9A6"/>
                </a:solidFill>
              </a:rPr>
              <a:t>mutans</a:t>
            </a:r>
            <a:endParaRPr lang="it-IT" b="1" i="1" dirty="0">
              <a:solidFill>
                <a:srgbClr val="FEB9A6"/>
              </a:solidFill>
            </a:endParaRPr>
          </a:p>
        </p:txBody>
      </p:sp>
      <p:sp>
        <p:nvSpPr>
          <p:cNvPr id="31763" name="Text Box 18"/>
          <p:cNvSpPr txBox="1">
            <a:spLocks noChangeArrowheads="1"/>
          </p:cNvSpPr>
          <p:nvPr/>
        </p:nvSpPr>
        <p:spPr bwMode="auto">
          <a:xfrm>
            <a:off x="3940175" y="4776788"/>
            <a:ext cx="2125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 dirty="0">
                <a:solidFill>
                  <a:srgbClr val="FEB9A6"/>
                </a:solidFill>
              </a:rPr>
              <a:t>S. </a:t>
            </a:r>
            <a:r>
              <a:rPr lang="it-IT" b="1" i="1" dirty="0" err="1">
                <a:solidFill>
                  <a:srgbClr val="FEB9A6"/>
                </a:solidFill>
              </a:rPr>
              <a:t>agalactiae</a:t>
            </a:r>
            <a:endParaRPr lang="it-IT" b="1" i="1" dirty="0">
              <a:solidFill>
                <a:srgbClr val="FEB9A6"/>
              </a:solidFill>
            </a:endParaRPr>
          </a:p>
        </p:txBody>
      </p:sp>
      <p:sp>
        <p:nvSpPr>
          <p:cNvPr id="31764" name="AutoShape 19"/>
          <p:cNvSpPr>
            <a:spLocks/>
          </p:cNvSpPr>
          <p:nvPr/>
        </p:nvSpPr>
        <p:spPr bwMode="auto">
          <a:xfrm>
            <a:off x="3724275" y="960438"/>
            <a:ext cx="215900" cy="17272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65" name="AutoShape 20"/>
          <p:cNvSpPr>
            <a:spLocks/>
          </p:cNvSpPr>
          <p:nvPr/>
        </p:nvSpPr>
        <p:spPr bwMode="auto">
          <a:xfrm>
            <a:off x="3581400" y="3060700"/>
            <a:ext cx="358775" cy="2592388"/>
          </a:xfrm>
          <a:prstGeom prst="leftBrace">
            <a:avLst>
              <a:gd name="adj1" fmla="val 60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70" name="Text Box 25"/>
          <p:cNvSpPr txBox="1">
            <a:spLocks noChangeArrowheads="1"/>
          </p:cNvSpPr>
          <p:nvPr/>
        </p:nvSpPr>
        <p:spPr bwMode="auto">
          <a:xfrm>
            <a:off x="3940175" y="5334000"/>
            <a:ext cx="4289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FEB9A6"/>
                </a:solidFill>
              </a:rPr>
              <a:t>S. Lattici (</a:t>
            </a:r>
            <a:r>
              <a:rPr lang="it-IT" b="1" i="1" dirty="0" err="1">
                <a:solidFill>
                  <a:srgbClr val="FEB9A6"/>
                </a:solidFill>
              </a:rPr>
              <a:t>lactis</a:t>
            </a:r>
            <a:r>
              <a:rPr lang="it-IT" b="1" i="1" dirty="0">
                <a:solidFill>
                  <a:srgbClr val="FEB9A6"/>
                </a:solidFill>
              </a:rPr>
              <a:t>, </a:t>
            </a:r>
            <a:r>
              <a:rPr lang="it-IT" b="1" i="1" dirty="0" err="1">
                <a:solidFill>
                  <a:srgbClr val="FEB9A6"/>
                </a:solidFill>
              </a:rPr>
              <a:t>cremoris</a:t>
            </a:r>
            <a:r>
              <a:rPr lang="it-IT" b="1" dirty="0">
                <a:solidFill>
                  <a:srgbClr val="FEB9A6"/>
                </a:solidFill>
              </a:rPr>
              <a:t>...)</a:t>
            </a: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4551363" y="762000"/>
            <a:ext cx="4516437" cy="5792232"/>
            <a:chOff x="4551363" y="762000"/>
            <a:chExt cx="4516437" cy="5792232"/>
          </a:xfrm>
        </p:grpSpPr>
        <p:sp>
          <p:nvSpPr>
            <p:cNvPr id="31758" name="Text Box 13"/>
            <p:cNvSpPr txBox="1">
              <a:spLocks noChangeArrowheads="1"/>
            </p:cNvSpPr>
            <p:nvPr/>
          </p:nvSpPr>
          <p:spPr bwMode="auto">
            <a:xfrm>
              <a:off x="5740400" y="762000"/>
              <a:ext cx="2621230" cy="108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it-IT" sz="1800" dirty="0"/>
                <a:t>Ascessi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it-IT" sz="1800" dirty="0" err="1"/>
                <a:t>Infez</a:t>
              </a:r>
              <a:r>
                <a:rPr lang="it-IT" sz="1800" dirty="0"/>
                <a:t>. sistemiche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it-IT" sz="1800" dirty="0" err="1"/>
                <a:t>Infez</a:t>
              </a:r>
              <a:r>
                <a:rPr lang="it-IT" sz="1800" dirty="0"/>
                <a:t>. cutanee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it-IT" sz="1800" dirty="0"/>
                <a:t>intossicazioni alimentari</a:t>
              </a:r>
            </a:p>
          </p:txBody>
        </p:sp>
        <p:sp>
          <p:nvSpPr>
            <p:cNvPr id="31759" name="Text Box 14"/>
            <p:cNvSpPr txBox="1">
              <a:spLocks noChangeArrowheads="1"/>
            </p:cNvSpPr>
            <p:nvPr/>
          </p:nvSpPr>
          <p:spPr bwMode="auto">
            <a:xfrm>
              <a:off x="6197600" y="2057400"/>
              <a:ext cx="2482057" cy="595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it-IT" sz="1800" dirty="0" err="1"/>
                <a:t>coag</a:t>
              </a:r>
              <a:r>
                <a:rPr lang="it-IT" sz="1800" dirty="0"/>
                <a:t>. </a:t>
              </a:r>
              <a:r>
                <a:rPr lang="it-IT" sz="1800" dirty="0" err="1"/>
                <a:t>neg</a:t>
              </a:r>
              <a:r>
                <a:rPr lang="it-IT" sz="1800" dirty="0"/>
                <a:t>.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it-IT" sz="1800" dirty="0"/>
                <a:t>patogeno opportunista</a:t>
              </a:r>
            </a:p>
          </p:txBody>
        </p:sp>
        <p:sp>
          <p:nvSpPr>
            <p:cNvPr id="31766" name="Text Box 21"/>
            <p:cNvSpPr txBox="1">
              <a:spLocks noChangeArrowheads="1"/>
            </p:cNvSpPr>
            <p:nvPr/>
          </p:nvSpPr>
          <p:spPr bwMode="auto">
            <a:xfrm>
              <a:off x="5816489" y="2971800"/>
              <a:ext cx="3251311" cy="595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it-IT" sz="1800" dirty="0"/>
                <a:t>Tonsilliti (endocarditi) </a:t>
              </a:r>
              <a:r>
                <a:rPr lang="it-IT" sz="1800" dirty="0" err="1"/>
                <a:t>Scarlatt</a:t>
              </a:r>
              <a:r>
                <a:rPr lang="it-IT" sz="1800" dirty="0"/>
                <a:t>.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it-IT" sz="1800" dirty="0" err="1"/>
                <a:t>infez</a:t>
              </a:r>
              <a:r>
                <a:rPr lang="it-IT" sz="1800" dirty="0"/>
                <a:t> cutanee, febbre </a:t>
              </a:r>
              <a:r>
                <a:rPr lang="it-IT" sz="1800" dirty="0" err="1"/>
                <a:t>reum</a:t>
              </a:r>
              <a:r>
                <a:rPr lang="it-IT" sz="1800" dirty="0"/>
                <a:t>.....</a:t>
              </a:r>
            </a:p>
          </p:txBody>
        </p:sp>
        <p:sp>
          <p:nvSpPr>
            <p:cNvPr id="31767" name="Text Box 22"/>
            <p:cNvSpPr txBox="1">
              <a:spLocks noChangeArrowheads="1"/>
            </p:cNvSpPr>
            <p:nvPr/>
          </p:nvSpPr>
          <p:spPr bwMode="auto">
            <a:xfrm>
              <a:off x="6245225" y="3802062"/>
              <a:ext cx="2495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dirty="0"/>
                <a:t>polmonite, endocardite</a:t>
              </a:r>
            </a:p>
          </p:txBody>
        </p:sp>
        <p:sp>
          <p:nvSpPr>
            <p:cNvPr id="31768" name="Text Box 23"/>
            <p:cNvSpPr txBox="1">
              <a:spLocks noChangeArrowheads="1"/>
            </p:cNvSpPr>
            <p:nvPr/>
          </p:nvSpPr>
          <p:spPr bwMode="auto">
            <a:xfrm>
              <a:off x="5664200" y="4343400"/>
              <a:ext cx="679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dirty="0"/>
                <a:t>carie</a:t>
              </a:r>
            </a:p>
          </p:txBody>
        </p:sp>
        <p:sp>
          <p:nvSpPr>
            <p:cNvPr id="31769" name="Text Box 24"/>
            <p:cNvSpPr txBox="1">
              <a:spLocks noChangeArrowheads="1"/>
            </p:cNvSpPr>
            <p:nvPr/>
          </p:nvSpPr>
          <p:spPr bwMode="auto">
            <a:xfrm>
              <a:off x="6172200" y="4724400"/>
              <a:ext cx="2263736" cy="595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it-IT" sz="1800" dirty="0" err="1"/>
                <a:t>infez</a:t>
              </a:r>
              <a:r>
                <a:rPr lang="it-IT" sz="1800" dirty="0"/>
                <a:t>. vaginali;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it-IT" sz="1800" dirty="0"/>
                <a:t>meningite neonatale</a:t>
              </a:r>
            </a:p>
          </p:txBody>
        </p:sp>
        <p:sp>
          <p:nvSpPr>
            <p:cNvPr id="31771" name="Text Box 26"/>
            <p:cNvSpPr txBox="1">
              <a:spLocks noChangeArrowheads="1"/>
            </p:cNvSpPr>
            <p:nvPr/>
          </p:nvSpPr>
          <p:spPr bwMode="auto">
            <a:xfrm>
              <a:off x="4551363" y="6184900"/>
              <a:ext cx="1847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it-IT" sz="1800" dirty="0"/>
            </a:p>
          </p:txBody>
        </p:sp>
        <p:sp>
          <p:nvSpPr>
            <p:cNvPr id="2" name="Rettangolo 1"/>
            <p:cNvSpPr/>
            <p:nvPr/>
          </p:nvSpPr>
          <p:spPr>
            <a:xfrm>
              <a:off x="8153400" y="5410200"/>
              <a:ext cx="761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ja-JP" altLang="it-IT" dirty="0">
                  <a:solidFill>
                    <a:srgbClr val="FFFFFF"/>
                  </a:solidFill>
                </a:rPr>
                <a:t>“</a:t>
              </a:r>
              <a:r>
                <a:rPr lang="it-IT" altLang="ja-JP" dirty="0">
                  <a:solidFill>
                    <a:srgbClr val="FFFFFF"/>
                  </a:solidFill>
                </a:rPr>
                <a:t>utili</a:t>
              </a:r>
              <a:r>
                <a:rPr lang="ja-JP" altLang="it-IT" dirty="0">
                  <a:solidFill>
                    <a:srgbClr val="FFFFFF"/>
                  </a:solidFill>
                </a:rPr>
                <a:t>”</a:t>
              </a:r>
              <a:endParaRPr lang="it-IT" dirty="0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31752" grpId="0"/>
      <p:bldP spid="31753" grpId="0"/>
      <p:bldP spid="317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A34B1D0-A281-841C-DAC7-7CE292EC7406}"/>
              </a:ext>
            </a:extLst>
          </p:cNvPr>
          <p:cNvSpPr/>
          <p:nvPr/>
        </p:nvSpPr>
        <p:spPr>
          <a:xfrm>
            <a:off x="533399" y="1524000"/>
            <a:ext cx="8077200" cy="4572000"/>
          </a:xfrm>
          <a:prstGeom prst="rect">
            <a:avLst/>
          </a:prstGeom>
          <a:solidFill>
            <a:srgbClr val="00420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7347" name="Picture 3" descr="tossina esfoliat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15535" r="6122"/>
          <a:stretch>
            <a:fillRect/>
          </a:stretch>
        </p:blipFill>
        <p:spPr bwMode="auto">
          <a:xfrm>
            <a:off x="4571999" y="3886200"/>
            <a:ext cx="3526137" cy="19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47">
            <a:extLst>
              <a:ext uri="{FF2B5EF4-FFF2-40B4-BE49-F238E27FC236}">
                <a16:creationId xmlns:a16="http://schemas.microsoft.com/office/drawing/2014/main" id="{43BAA832-F736-DA47-AAEC-DDDEA3AB7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62" y="152400"/>
            <a:ext cx="65950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100000"/>
              <a:buFont typeface="Wingdings" pitchFamily="2" charset="2"/>
              <a:buNone/>
              <a:defRPr/>
            </a:pP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Patologie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determinate da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specifiche</a:t>
            </a:r>
            <a:r>
              <a:rPr lang="en-US" sz="24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tossine</a:t>
            </a:r>
            <a:endParaRPr lang="it-IT" sz="2400" b="1" i="1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C5E8FC-6A61-AB2E-8AC8-A17E9CDD5A7B}"/>
              </a:ext>
            </a:extLst>
          </p:cNvPr>
          <p:cNvSpPr txBox="1"/>
          <p:nvPr/>
        </p:nvSpPr>
        <p:spPr>
          <a:xfrm>
            <a:off x="609599" y="1447800"/>
            <a:ext cx="474403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800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A1D"/>
                </a:solidFill>
                <a:latin typeface="+mn-lt"/>
              </a:rPr>
              <a:t>Intossicazione alimentare da stafilococchi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A1D"/>
                </a:solidFill>
                <a:latin typeface="+mn-lt"/>
              </a:rPr>
              <a:t>Sindrome da shock tossico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A1D"/>
                </a:solidFill>
                <a:latin typeface="+mn-lt"/>
              </a:rPr>
              <a:t>Sindrome della cute scottata</a:t>
            </a:r>
            <a:endParaRPr lang="it-IT" sz="1800" dirty="0">
              <a:solidFill>
                <a:srgbClr val="FFDA1D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solidFill>
                  <a:schemeClr val="bg1"/>
                </a:solidFill>
              </a:rPr>
              <a:t>Antonella</a:t>
            </a:r>
          </a:p>
        </p:txBody>
      </p:sp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400" b="1" dirty="0">
                <a:solidFill>
                  <a:srgbClr val="FFDA1D"/>
                </a:solidFill>
                <a:latin typeface="Arial" charset="0"/>
              </a:rPr>
              <a:t>INFEZIONI OSPEDALIERE DA </a:t>
            </a:r>
            <a:r>
              <a:rPr lang="it-IT" sz="2400" b="1" i="1" dirty="0">
                <a:solidFill>
                  <a:srgbClr val="FFDA1D"/>
                </a:solidFill>
                <a:latin typeface="Arial" charset="0"/>
              </a:rPr>
              <a:t>S. AUREUS</a:t>
            </a:r>
          </a:p>
        </p:txBody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7543800" cy="28956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it-IT" sz="2000" b="1" dirty="0">
                <a:solidFill>
                  <a:srgbClr val="FFDA1D"/>
                </a:solidFill>
                <a:latin typeface="Arial" charset="0"/>
              </a:rPr>
              <a:t>MRSA:  </a:t>
            </a:r>
            <a:r>
              <a:rPr lang="it-IT" sz="2000" b="1" dirty="0">
                <a:latin typeface="Arial" charset="0"/>
              </a:rPr>
              <a:t>ceppi con elevata resistenza alla </a:t>
            </a:r>
            <a:r>
              <a:rPr lang="it-IT" sz="2000" b="1" dirty="0" err="1">
                <a:solidFill>
                  <a:srgbClr val="FFFF00"/>
                </a:solidFill>
                <a:latin typeface="Arial" charset="0"/>
              </a:rPr>
              <a:t>Meticillina</a:t>
            </a:r>
            <a:endParaRPr lang="it-IT" sz="2000" b="1" dirty="0">
              <a:solidFill>
                <a:srgbClr val="FFFF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it-IT" sz="200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it-IT" sz="2000" b="1" dirty="0">
                <a:solidFill>
                  <a:srgbClr val="FFDA1D"/>
                </a:solidFill>
                <a:latin typeface="Arial" charset="0"/>
              </a:rPr>
              <a:t>VISA:   </a:t>
            </a:r>
            <a:r>
              <a:rPr lang="it-IT" sz="2000" b="1" dirty="0">
                <a:latin typeface="Arial" charset="0"/>
              </a:rPr>
              <a:t>ceppi con resistenza intermedia alla </a:t>
            </a:r>
            <a:r>
              <a:rPr lang="it-IT" sz="2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</a:rPr>
              <a:t>Vancomicina</a:t>
            </a:r>
            <a:endParaRPr lang="it-IT" sz="2000" b="1" dirty="0">
              <a:solidFill>
                <a:schemeClr val="accent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it-IT" sz="2000" b="1" dirty="0">
                <a:solidFill>
                  <a:srgbClr val="FFDA1D"/>
                </a:solidFill>
                <a:latin typeface="Arial" charset="0"/>
              </a:rPr>
              <a:t>VRSA:  </a:t>
            </a:r>
            <a:r>
              <a:rPr lang="it-IT" sz="2000" b="1" dirty="0">
                <a:latin typeface="Arial" charset="0"/>
              </a:rPr>
              <a:t>ceppi con elevata resistenza alla </a:t>
            </a:r>
            <a:r>
              <a:rPr lang="it-IT" sz="2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</a:rPr>
              <a:t>Vancomicina</a:t>
            </a:r>
            <a:endParaRPr lang="it-IT" sz="2000" b="1" dirty="0">
              <a:solidFill>
                <a:schemeClr val="accent2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asellaDiTesto 6"/>
          <p:cNvSpPr txBox="1">
            <a:spLocks noChangeArrowheads="1"/>
          </p:cNvSpPr>
          <p:nvPr/>
        </p:nvSpPr>
        <p:spPr bwMode="auto">
          <a:xfrm>
            <a:off x="1219200" y="1219200"/>
            <a:ext cx="5486400" cy="459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u="sng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 patogene per l</a:t>
            </a:r>
            <a:r>
              <a:rPr lang="ja-JP" altLang="it-IT" sz="2800" u="sng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altLang="ja-JP" sz="2800" u="sng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uomo:</a:t>
            </a:r>
          </a:p>
          <a:p>
            <a:pPr eaLnBrk="1" hangingPunct="1"/>
            <a:r>
              <a:rPr lang="it-IT" sz="2800" u="sng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it-IT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endParaRPr lang="it-IT" sz="1600" i="1" dirty="0">
              <a:solidFill>
                <a:srgbClr val="FFDA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endParaRPr lang="it-IT" sz="1600" i="1" dirty="0">
              <a:solidFill>
                <a:srgbClr val="FFDA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epidermidis</a:t>
            </a: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haemolyticus</a:t>
            </a: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lugdunensis</a:t>
            </a: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saprophyticus</a:t>
            </a:r>
            <a:endParaRPr lang="it-IT" sz="2800" i="1" dirty="0">
              <a:solidFill>
                <a:srgbClr val="FFDA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etc........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/>
          <a:stretch>
            <a:fillRect/>
          </a:stretch>
        </p:blipFill>
        <p:spPr bwMode="auto">
          <a:xfrm>
            <a:off x="5365750" y="1981200"/>
            <a:ext cx="3473450" cy="41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Genere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STAPHYLOCOCCUS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28F3CC6-10D2-7445-8FFF-5DEA533FC1C5}"/>
              </a:ext>
            </a:extLst>
          </p:cNvPr>
          <p:cNvGrpSpPr/>
          <p:nvPr/>
        </p:nvGrpSpPr>
        <p:grpSpPr>
          <a:xfrm>
            <a:off x="-71282" y="3301725"/>
            <a:ext cx="1747682" cy="1879875"/>
            <a:chOff x="-71282" y="3301725"/>
            <a:chExt cx="1747682" cy="1879875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823ACC4-F0A2-7846-9A6A-30DAE7F82195}"/>
                </a:ext>
              </a:extLst>
            </p:cNvPr>
            <p:cNvSpPr txBox="1"/>
            <p:nvPr/>
          </p:nvSpPr>
          <p:spPr>
            <a:xfrm>
              <a:off x="-71282" y="3879872"/>
              <a:ext cx="141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b="1" dirty="0" err="1">
                  <a:solidFill>
                    <a:srgbClr val="FFDA1D"/>
                  </a:solidFill>
                </a:rPr>
                <a:t>Coagulasii</a:t>
              </a:r>
              <a:r>
                <a:rPr lang="it-IT" b="1" dirty="0">
                  <a:solidFill>
                    <a:srgbClr val="FFDA1D"/>
                  </a:solidFill>
                </a:rPr>
                <a:t> </a:t>
              </a:r>
            </a:p>
            <a:p>
              <a:pPr algn="r"/>
              <a:r>
                <a:rPr lang="it-IT" b="1" dirty="0">
                  <a:solidFill>
                    <a:srgbClr val="FFDA1D"/>
                  </a:solidFill>
                </a:rPr>
                <a:t>NEGATIVI</a:t>
              </a:r>
            </a:p>
          </p:txBody>
        </p:sp>
        <p:sp>
          <p:nvSpPr>
            <p:cNvPr id="5" name="Parentesi graffa aperta 4">
              <a:extLst>
                <a:ext uri="{FF2B5EF4-FFF2-40B4-BE49-F238E27FC236}">
                  <a16:creationId xmlns:a16="http://schemas.microsoft.com/office/drawing/2014/main" id="{CF39FD77-BB8C-934B-81E3-1625267684AE}"/>
                </a:ext>
              </a:extLst>
            </p:cNvPr>
            <p:cNvSpPr/>
            <p:nvPr/>
          </p:nvSpPr>
          <p:spPr>
            <a:xfrm>
              <a:off x="1323154" y="3301725"/>
              <a:ext cx="353246" cy="1879875"/>
            </a:xfrm>
            <a:prstGeom prst="leftBrace">
              <a:avLst/>
            </a:prstGeom>
            <a:ln w="38100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38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762000"/>
          </a:xfrm>
        </p:spPr>
        <p:txBody>
          <a:bodyPr/>
          <a:lstStyle/>
          <a:p>
            <a:pPr eaLnBrk="1" hangingPunct="1"/>
            <a:r>
              <a:rPr lang="it-IT" sz="2400" b="1" dirty="0">
                <a:solidFill>
                  <a:srgbClr val="FFDA1D"/>
                </a:solidFill>
                <a:latin typeface="+mn-lt"/>
              </a:rPr>
              <a:t>CNS:   Stafilococchi </a:t>
            </a:r>
            <a:r>
              <a:rPr lang="it-IT" sz="2400" b="1" dirty="0" err="1">
                <a:solidFill>
                  <a:srgbClr val="FFDA1D"/>
                </a:solidFill>
                <a:latin typeface="+mn-lt"/>
              </a:rPr>
              <a:t>coagulasi</a:t>
            </a:r>
            <a:r>
              <a:rPr lang="it-IT" sz="2400" b="1" dirty="0">
                <a:solidFill>
                  <a:srgbClr val="FFDA1D"/>
                </a:solidFill>
                <a:latin typeface="+mn-lt"/>
              </a:rPr>
              <a:t> negativi</a:t>
            </a:r>
            <a:br>
              <a:rPr lang="it-IT" sz="2400" b="1" dirty="0">
                <a:solidFill>
                  <a:srgbClr val="FFDA1D"/>
                </a:solidFill>
                <a:latin typeface="+mn-lt"/>
              </a:rPr>
            </a:br>
            <a:endParaRPr lang="it-IT" sz="2400" b="1" dirty="0">
              <a:solidFill>
                <a:srgbClr val="FFDA1D"/>
              </a:solidFill>
              <a:latin typeface="+mn-lt"/>
            </a:endParaRPr>
          </a:p>
        </p:txBody>
      </p:sp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8458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Wingdings" charset="0"/>
              <a:buChar char="ü"/>
            </a:pPr>
            <a:r>
              <a:rPr lang="it-IT" sz="2000" i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000" b="1" i="1" dirty="0">
                <a:solidFill>
                  <a:srgbClr val="FFDA1D"/>
                </a:solidFill>
                <a:latin typeface="+mn-lt"/>
              </a:rPr>
              <a:t>Commensali ubiquitari poco virulenti </a:t>
            </a:r>
          </a:p>
          <a:p>
            <a:pPr algn="just" eaLnBrk="1" hangingPunct="1"/>
            <a:r>
              <a:rPr lang="it-IT" sz="2000" dirty="0">
                <a:latin typeface="+mn-lt"/>
              </a:rPr>
              <a:t>la loro diffusione li rende patogeni in conseguenza di quasi tutte le manovre chirurgiche che mandano in circolo questi batteri.</a:t>
            </a:r>
          </a:p>
          <a:p>
            <a:pPr algn="just" eaLnBrk="1" hangingPunct="1"/>
            <a:r>
              <a:rPr lang="it-IT" sz="2000" b="1" i="1" dirty="0">
                <a:latin typeface="+mn-lt"/>
              </a:rPr>
              <a:t> </a:t>
            </a:r>
          </a:p>
          <a:p>
            <a:pPr algn="just" eaLnBrk="1" hangingPunct="1"/>
            <a:endParaRPr lang="it-IT" sz="2000" b="1" i="1" dirty="0">
              <a:latin typeface="+mn-lt"/>
            </a:endParaRPr>
          </a:p>
          <a:p>
            <a:pPr algn="just" eaLnBrk="1" hangingPunct="1">
              <a:buFont typeface="Wingdings" charset="0"/>
              <a:buChar char="ü"/>
            </a:pPr>
            <a:r>
              <a:rPr lang="it-IT" sz="2000" b="1" i="1" dirty="0">
                <a:solidFill>
                  <a:srgbClr val="FFDA1D"/>
                </a:solidFill>
                <a:latin typeface="+mn-lt"/>
              </a:rPr>
              <a:t>frequenti sono infatti: 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latin typeface="+mn-lt"/>
              </a:rPr>
              <a:t>le endocarditi, 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latin typeface="+mn-lt"/>
              </a:rPr>
              <a:t>le infezioni localizzate nel peritoneo o nei reni in soggetti drenati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latin typeface="+mn-lt"/>
              </a:rPr>
              <a:t>Infezione di protesi, valvole cardiache, cateteri venosi centrali…</a:t>
            </a:r>
          </a:p>
          <a:p>
            <a:pPr algn="just" eaLnBrk="1" hangingPunct="1"/>
            <a:endParaRPr lang="it-IT" sz="2000" b="1" i="1" dirty="0">
              <a:latin typeface="+mn-lt"/>
            </a:endParaRPr>
          </a:p>
          <a:p>
            <a:pPr algn="just" eaLnBrk="1" hangingPunct="1"/>
            <a:endParaRPr lang="it-IT" sz="2000" b="1" i="1" dirty="0">
              <a:latin typeface="+mn-lt"/>
            </a:endParaRPr>
          </a:p>
          <a:p>
            <a:pPr algn="just" eaLnBrk="1" hangingPunct="1">
              <a:buFont typeface="Wingdings" charset="0"/>
              <a:buChar char="ü"/>
            </a:pPr>
            <a:r>
              <a:rPr lang="it-IT" sz="2000" b="1" i="1" dirty="0">
                <a:solidFill>
                  <a:srgbClr val="FFDA1D"/>
                </a:solidFill>
                <a:latin typeface="+mn-lt"/>
              </a:rPr>
              <a:t>diffusa farmaco-resistenza, </a:t>
            </a:r>
            <a:r>
              <a:rPr lang="it-IT" sz="2000" b="1" i="1" dirty="0">
                <a:latin typeface="+mn-lt"/>
              </a:rPr>
              <a:t>rivolta in molti casi a più farmaci.</a:t>
            </a:r>
          </a:p>
          <a:p>
            <a:pPr algn="just" eaLnBrk="1" hangingPunct="1"/>
            <a:endParaRPr lang="it-IT" sz="2000" b="1" i="1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170FD3D5-2E02-A04F-81CD-DEE7F6EC47A7}"/>
              </a:ext>
            </a:extLst>
          </p:cNvPr>
          <p:cNvSpPr/>
          <p:nvPr/>
        </p:nvSpPr>
        <p:spPr>
          <a:xfrm>
            <a:off x="-31577" y="2559844"/>
            <a:ext cx="1745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u="sng" dirty="0">
                <a:solidFill>
                  <a:srgbClr val="FFDA1D"/>
                </a:solidFill>
              </a:rPr>
              <a:t>Negativi al test </a:t>
            </a:r>
          </a:p>
          <a:p>
            <a:pPr algn="ctr"/>
            <a:r>
              <a:rPr lang="it-IT" sz="1600" b="1" u="sng" dirty="0">
                <a:solidFill>
                  <a:srgbClr val="FFDA1D"/>
                </a:solidFill>
              </a:rPr>
              <a:t>della </a:t>
            </a:r>
            <a:r>
              <a:rPr lang="it-IT" sz="1600" b="1" u="sng" dirty="0" err="1">
                <a:solidFill>
                  <a:srgbClr val="FFDA1D"/>
                </a:solidFill>
              </a:rPr>
              <a:t>coagulasi</a:t>
            </a:r>
            <a:endParaRPr lang="it-IT" sz="1600" b="1" u="sng" dirty="0">
              <a:solidFill>
                <a:srgbClr val="FFDA1D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34DF2C8-5D5B-EB48-A32E-B1421201DDE3}"/>
              </a:ext>
            </a:extLst>
          </p:cNvPr>
          <p:cNvGrpSpPr/>
          <p:nvPr/>
        </p:nvGrpSpPr>
        <p:grpSpPr>
          <a:xfrm>
            <a:off x="228600" y="4583112"/>
            <a:ext cx="3657600" cy="2122488"/>
            <a:chOff x="228600" y="4583112"/>
            <a:chExt cx="3657600" cy="2122488"/>
          </a:xfrm>
        </p:grpSpPr>
        <p:sp>
          <p:nvSpPr>
            <p:cNvPr id="16386" name="Rectangle 2"/>
            <p:cNvSpPr>
              <a:spLocks noChangeArrowheads="1"/>
            </p:cNvSpPr>
            <p:nvPr/>
          </p:nvSpPr>
          <p:spPr bwMode="auto">
            <a:xfrm>
              <a:off x="228600" y="4583112"/>
              <a:ext cx="3657600" cy="212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2000" b="1" i="1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Staphylococcus epidermidis</a:t>
              </a:r>
            </a:p>
            <a:p>
              <a:pPr algn="ctr">
                <a:defRPr/>
              </a:pPr>
              <a:endParaRPr lang="en-US" sz="2000" dirty="0">
                <a:solidFill>
                  <a:srgbClr val="FFDA1D"/>
                </a:solidFill>
                <a:effectLst>
                  <a:outerShdw dist="38100" sx="1000" sy="1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DA1D"/>
                </a:solidFill>
                <a:effectLst>
                  <a:outerShdw dist="38100" sx="1000" sy="1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Infezioni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protesi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artificiali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valvole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cardiache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cateteri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osteomieliti</a:t>
              </a:r>
              <a:r>
                <a:rPr lang="en-US" sz="200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etc</a:t>
              </a:r>
              <a:endParaRPr lang="en-US" sz="2000" dirty="0">
                <a:solidFill>
                  <a:srgbClr val="FFDA1D"/>
                </a:solidFill>
                <a:effectLst>
                  <a:outerShdw dist="38100" sx="1000" sy="1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Freccia giù 2">
              <a:extLst>
                <a:ext uri="{FF2B5EF4-FFF2-40B4-BE49-F238E27FC236}">
                  <a16:creationId xmlns:a16="http://schemas.microsoft.com/office/drawing/2014/main" id="{67639D18-A73C-5C48-97B5-2C720FA463F6}"/>
                </a:ext>
              </a:extLst>
            </p:cNvPr>
            <p:cNvSpPr/>
            <p:nvPr/>
          </p:nvSpPr>
          <p:spPr>
            <a:xfrm>
              <a:off x="1828800" y="5181600"/>
              <a:ext cx="381000" cy="457200"/>
            </a:xfrm>
            <a:prstGeom prst="downArrow">
              <a:avLst/>
            </a:prstGeom>
            <a:solidFill>
              <a:srgbClr val="FFDA1D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EA2C4AF2-DA20-3940-9974-E15B52580EDA}"/>
              </a:ext>
            </a:extLst>
          </p:cNvPr>
          <p:cNvGrpSpPr/>
          <p:nvPr/>
        </p:nvGrpSpPr>
        <p:grpSpPr>
          <a:xfrm>
            <a:off x="4724400" y="4735513"/>
            <a:ext cx="4191000" cy="1665287"/>
            <a:chOff x="4724400" y="4735513"/>
            <a:chExt cx="4191000" cy="1665287"/>
          </a:xfrm>
        </p:grpSpPr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2AA4227A-DA17-5B41-9BF1-E9B7F36BB4C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724400" y="4735513"/>
              <a:ext cx="4191000" cy="1665287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+mj-lt"/>
                  <a:ea typeface="ＭＳ Ｐゴシック" charset="0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hlink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b="1" i="1" kern="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Staphylococcus saprophyticus</a:t>
              </a:r>
            </a:p>
            <a:p>
              <a:pPr eaLnBrk="1" hangingPunct="1">
                <a:defRPr/>
              </a:pPr>
              <a:endParaRPr lang="en-US" sz="2000" kern="0" dirty="0">
                <a:solidFill>
                  <a:srgbClr val="FFDA1D"/>
                </a:solidFill>
                <a:effectLst>
                  <a:outerShdw dist="38100" sx="1000" sy="1000" algn="tl">
                    <a:srgbClr val="C0C0C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endParaRPr lang="en-US" sz="2000" kern="0" dirty="0">
                <a:solidFill>
                  <a:srgbClr val="FFDA1D"/>
                </a:solidFill>
                <a:effectLst>
                  <a:outerShdw dist="38100" sx="1000" sy="1000" algn="tl">
                    <a:srgbClr val="C0C0C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sz="2000" kern="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Responsabile</a:t>
              </a:r>
              <a:r>
                <a:rPr lang="en-US" sz="2000" kern="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soprattutto</a:t>
              </a:r>
              <a:r>
                <a:rPr lang="en-US" sz="2000" kern="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di </a:t>
              </a:r>
              <a:r>
                <a:rPr lang="en-US" sz="2000" kern="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infezioni</a:t>
              </a:r>
              <a:r>
                <a:rPr lang="en-US" sz="2000" kern="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del </a:t>
              </a:r>
              <a:r>
                <a:rPr lang="en-US" sz="2000" kern="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tratto</a:t>
              </a:r>
              <a:r>
                <a:rPr lang="en-US" sz="2000" kern="0" dirty="0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solidFill>
                    <a:srgbClr val="FFDA1D"/>
                  </a:solidFill>
                  <a:effectLst>
                    <a:outerShdw dist="38100" sx="1000" sy="1000" algn="tl">
                      <a:srgbClr val="C0C0C0"/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urinario</a:t>
              </a:r>
              <a:endParaRPr lang="en-US" sz="2000" kern="0" dirty="0">
                <a:solidFill>
                  <a:srgbClr val="FFDA1D"/>
                </a:solidFill>
                <a:effectLst>
                  <a:outerShdw dist="38100" sx="1000" sy="1000" algn="tl">
                    <a:srgbClr val="C0C0C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3" name="Freccia giù 12">
              <a:extLst>
                <a:ext uri="{FF2B5EF4-FFF2-40B4-BE49-F238E27FC236}">
                  <a16:creationId xmlns:a16="http://schemas.microsoft.com/office/drawing/2014/main" id="{7933FF92-48C3-8A44-B7FB-32CB66D3E2A8}"/>
                </a:ext>
              </a:extLst>
            </p:cNvPr>
            <p:cNvSpPr/>
            <p:nvPr/>
          </p:nvSpPr>
          <p:spPr>
            <a:xfrm>
              <a:off x="6553200" y="5191930"/>
              <a:ext cx="381000" cy="457200"/>
            </a:xfrm>
            <a:prstGeom prst="downArrow">
              <a:avLst/>
            </a:prstGeom>
            <a:solidFill>
              <a:srgbClr val="FFDA1D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430A4947-FA0F-3846-BD66-C675297FA0A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457200"/>
            <a:ext cx="8305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400" b="1" kern="0" dirty="0">
                <a:solidFill>
                  <a:srgbClr val="FFDA1D"/>
                </a:solidFill>
                <a:latin typeface="+mn-lt"/>
              </a:rPr>
              <a:t>CNS:   Stafilococchi </a:t>
            </a:r>
            <a:r>
              <a:rPr lang="it-IT" sz="2400" b="1" kern="0" dirty="0" err="1">
                <a:solidFill>
                  <a:srgbClr val="FFDA1D"/>
                </a:solidFill>
                <a:latin typeface="+mn-lt"/>
              </a:rPr>
              <a:t>coagulasi</a:t>
            </a:r>
            <a:r>
              <a:rPr lang="it-IT" sz="2400" b="1" kern="0" dirty="0">
                <a:solidFill>
                  <a:srgbClr val="FFDA1D"/>
                </a:solidFill>
                <a:latin typeface="+mn-lt"/>
              </a:rPr>
              <a:t> negativi</a:t>
            </a:r>
            <a:br>
              <a:rPr lang="it-IT" sz="2400" b="1" kern="0" dirty="0">
                <a:solidFill>
                  <a:srgbClr val="FFDA1D"/>
                </a:solidFill>
                <a:latin typeface="+mn-lt"/>
              </a:rPr>
            </a:br>
            <a:endParaRPr lang="it-IT" sz="2400" b="1" kern="0" dirty="0">
              <a:solidFill>
                <a:srgbClr val="FFDA1D"/>
              </a:solidFill>
              <a:latin typeface="+mn-lt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AD54BA5-A378-E34B-9079-3A83C50AACEB}"/>
              </a:ext>
            </a:extLst>
          </p:cNvPr>
          <p:cNvGrpSpPr/>
          <p:nvPr/>
        </p:nvGrpSpPr>
        <p:grpSpPr>
          <a:xfrm>
            <a:off x="6124539" y="1437470"/>
            <a:ext cx="2969083" cy="2580862"/>
            <a:chOff x="6124539" y="1437470"/>
            <a:chExt cx="2969083" cy="2580862"/>
          </a:xfrm>
        </p:grpSpPr>
        <p:pic>
          <p:nvPicPr>
            <p:cNvPr id="5939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340" y="1437470"/>
              <a:ext cx="2755900" cy="20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8" name="CasellaDiTesto 8"/>
            <p:cNvSpPr txBox="1">
              <a:spLocks noChangeArrowheads="1"/>
            </p:cNvSpPr>
            <p:nvPr/>
          </p:nvSpPr>
          <p:spPr bwMode="auto">
            <a:xfrm>
              <a:off x="6124539" y="3679778"/>
              <a:ext cx="29690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 u="sng" dirty="0">
                  <a:solidFill>
                    <a:srgbClr val="FFDA1D"/>
                  </a:solidFill>
                </a:rPr>
                <a:t>Non fermentano il mannitolo</a:t>
              </a:r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989E6C8A-3FA4-4C4C-8601-FC4B14945035}"/>
                </a:ext>
              </a:extLst>
            </p:cNvPr>
            <p:cNvSpPr/>
            <p:nvPr/>
          </p:nvSpPr>
          <p:spPr>
            <a:xfrm rot="1657576">
              <a:off x="7499337" y="1585618"/>
              <a:ext cx="997870" cy="1391738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E4BEA46-20BF-2E49-91CD-E043987595E4}"/>
              </a:ext>
            </a:extLst>
          </p:cNvPr>
          <p:cNvGrpSpPr/>
          <p:nvPr/>
        </p:nvGrpSpPr>
        <p:grpSpPr>
          <a:xfrm>
            <a:off x="2403696" y="1150145"/>
            <a:ext cx="2965003" cy="3206741"/>
            <a:chOff x="2403696" y="1150145"/>
            <a:chExt cx="2965003" cy="3206741"/>
          </a:xfrm>
        </p:grpSpPr>
        <p:sp>
          <p:nvSpPr>
            <p:cNvPr id="2" name="Rettangolo 1"/>
            <p:cNvSpPr/>
            <p:nvPr/>
          </p:nvSpPr>
          <p:spPr>
            <a:xfrm>
              <a:off x="3127633" y="4018332"/>
              <a:ext cx="17459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u="sng" dirty="0">
                  <a:solidFill>
                    <a:srgbClr val="FFDA1D"/>
                  </a:solidFill>
                </a:rPr>
                <a:t>Non </a:t>
              </a:r>
              <a:r>
                <a:rPr lang="it-IT" sz="1600" b="1" u="sng" dirty="0" err="1">
                  <a:solidFill>
                    <a:srgbClr val="FFDA1D"/>
                  </a:solidFill>
                </a:rPr>
                <a:t>emolizzano</a:t>
              </a:r>
              <a:endParaRPr lang="it-IT" dirty="0">
                <a:solidFill>
                  <a:srgbClr val="FFDA1D"/>
                </a:solidFill>
              </a:endParaRP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7D198A-6E94-1544-A597-4AD39DF2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3696" y="1150145"/>
              <a:ext cx="2965003" cy="28681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9C80703-5D25-A429-C5D7-D9C26AA14D2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457200"/>
            <a:ext cx="8305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400" b="1" kern="0" dirty="0">
                <a:solidFill>
                  <a:srgbClr val="FFDA1D"/>
                </a:solidFill>
                <a:latin typeface="+mn-lt"/>
              </a:rPr>
              <a:t>Infezione delle protesi vascolari da Stafilococchi:</a:t>
            </a:r>
          </a:p>
          <a:p>
            <a:pPr eaLnBrk="1" hangingPunct="1"/>
            <a:endParaRPr lang="it-IT" sz="2400" b="1" kern="0" dirty="0">
              <a:solidFill>
                <a:srgbClr val="FFDA1D"/>
              </a:solidFill>
              <a:latin typeface="+mn-lt"/>
            </a:endParaRPr>
          </a:p>
          <a:p>
            <a:pPr eaLnBrk="1" hangingPunct="1"/>
            <a:r>
              <a:rPr lang="it-IT" sz="2400" b="1" kern="0" dirty="0">
                <a:solidFill>
                  <a:srgbClr val="FFDA1D"/>
                </a:solidFill>
                <a:latin typeface="+mn-lt"/>
              </a:rPr>
              <a:t>Sono sempre uguali?</a:t>
            </a:r>
            <a:br>
              <a:rPr lang="it-IT" sz="2400" b="1" kern="0" dirty="0">
                <a:solidFill>
                  <a:srgbClr val="FFDA1D"/>
                </a:solidFill>
                <a:latin typeface="+mn-lt"/>
              </a:rPr>
            </a:br>
            <a:endParaRPr lang="it-IT" sz="2400" b="1" kern="0" dirty="0">
              <a:solidFill>
                <a:srgbClr val="FFDA1D"/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9F906C-78EB-8F8C-783B-E721E96B3BBC}"/>
              </a:ext>
            </a:extLst>
          </p:cNvPr>
          <p:cNvSpPr txBox="1"/>
          <p:nvPr/>
        </p:nvSpPr>
        <p:spPr>
          <a:xfrm>
            <a:off x="304800" y="3509205"/>
            <a:ext cx="35573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i="1" kern="0" dirty="0">
                <a:solidFill>
                  <a:srgbClr val="FFDA1D"/>
                </a:solidFill>
                <a:latin typeface="+mn-lt"/>
              </a:rPr>
              <a:t>S. </a:t>
            </a:r>
            <a:r>
              <a:rPr lang="it-IT" sz="2400" b="1" i="1" kern="0" dirty="0" err="1">
                <a:solidFill>
                  <a:srgbClr val="FFDA1D"/>
                </a:solidFill>
                <a:latin typeface="+mn-lt"/>
              </a:rPr>
              <a:t>aureus</a:t>
            </a:r>
            <a:endParaRPr lang="it-IT" sz="2400" b="1" i="1" kern="0" dirty="0">
              <a:solidFill>
                <a:srgbClr val="FFDA1D"/>
              </a:solidFill>
              <a:latin typeface="+mn-lt"/>
            </a:endParaRPr>
          </a:p>
          <a:p>
            <a:pPr algn="ctr"/>
            <a:endParaRPr lang="it-IT" b="1" kern="0" dirty="0">
              <a:solidFill>
                <a:srgbClr val="FFDA1D"/>
              </a:solidFill>
              <a:latin typeface="+mn-lt"/>
            </a:endParaRPr>
          </a:p>
          <a:p>
            <a:pPr algn="ctr"/>
            <a:endParaRPr lang="it-IT" b="1" kern="0" dirty="0">
              <a:solidFill>
                <a:srgbClr val="FFDA1D"/>
              </a:solidFill>
              <a:latin typeface="+mn-lt"/>
            </a:endParaRPr>
          </a:p>
          <a:p>
            <a:pPr algn="ctr"/>
            <a:r>
              <a:rPr lang="it-IT" b="1" kern="0" dirty="0">
                <a:solidFill>
                  <a:srgbClr val="FFDA1D"/>
                </a:solidFill>
                <a:latin typeface="+mn-lt"/>
              </a:rPr>
              <a:t>Sufficiente sostituire la protesi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FCB63B-C153-EC59-A5ED-3D78DBA1C65E}"/>
              </a:ext>
            </a:extLst>
          </p:cNvPr>
          <p:cNvSpPr txBox="1"/>
          <p:nvPr/>
        </p:nvSpPr>
        <p:spPr>
          <a:xfrm>
            <a:off x="4267200" y="3485141"/>
            <a:ext cx="467788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i="1" kern="0" dirty="0" err="1">
                <a:solidFill>
                  <a:srgbClr val="FFDA1D"/>
                </a:solidFill>
                <a:latin typeface="+mn-lt"/>
              </a:rPr>
              <a:t>Staphylococchi</a:t>
            </a:r>
            <a:r>
              <a:rPr lang="it-IT" sz="2400" b="1" i="1" kern="0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400" b="1" i="1" kern="0" dirty="0" err="1">
                <a:solidFill>
                  <a:srgbClr val="FFDA1D"/>
                </a:solidFill>
                <a:latin typeface="+mn-lt"/>
              </a:rPr>
              <a:t>coagulasi</a:t>
            </a:r>
            <a:r>
              <a:rPr lang="it-IT" sz="2400" b="1" i="1" kern="0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400" b="1" i="1" kern="0" dirty="0" err="1">
                <a:solidFill>
                  <a:srgbClr val="FFDA1D"/>
                </a:solidFill>
                <a:latin typeface="+mn-lt"/>
              </a:rPr>
              <a:t>neg</a:t>
            </a:r>
            <a:r>
              <a:rPr lang="it-IT" sz="2400" b="1" i="1" kern="0" dirty="0">
                <a:solidFill>
                  <a:srgbClr val="FFDA1D"/>
                </a:solidFill>
                <a:latin typeface="+mn-lt"/>
              </a:rPr>
              <a:t>.</a:t>
            </a:r>
          </a:p>
          <a:p>
            <a:pPr algn="ctr"/>
            <a:endParaRPr lang="it-IT" b="1" kern="0" dirty="0">
              <a:solidFill>
                <a:srgbClr val="FFDA1D"/>
              </a:solidFill>
              <a:latin typeface="+mn-lt"/>
            </a:endParaRPr>
          </a:p>
          <a:p>
            <a:pPr algn="ctr"/>
            <a:endParaRPr lang="it-IT" b="1" kern="0" dirty="0">
              <a:solidFill>
                <a:srgbClr val="FFDA1D"/>
              </a:solidFill>
              <a:latin typeface="+mn-lt"/>
            </a:endParaRPr>
          </a:p>
          <a:p>
            <a:pPr algn="ctr"/>
            <a:r>
              <a:rPr lang="it-IT" b="1" kern="0" dirty="0">
                <a:solidFill>
                  <a:srgbClr val="FFDA1D"/>
                </a:solidFill>
                <a:latin typeface="+mn-lt"/>
              </a:rPr>
              <a:t>Sostituire la protesi eliminando</a:t>
            </a:r>
          </a:p>
          <a:p>
            <a:pPr algn="ctr"/>
            <a:r>
              <a:rPr lang="it-IT" b="1" kern="0" dirty="0">
                <a:solidFill>
                  <a:srgbClr val="FFDA1D"/>
                </a:solidFill>
                <a:latin typeface="+mn-lt"/>
              </a:rPr>
              <a:t>Anche le porzioni contigue </a:t>
            </a:r>
          </a:p>
          <a:p>
            <a:pPr algn="ctr"/>
            <a:r>
              <a:rPr lang="it-IT" b="1" kern="0" dirty="0">
                <a:solidFill>
                  <a:srgbClr val="FFDA1D"/>
                </a:solidFill>
                <a:latin typeface="+mn-lt"/>
              </a:rPr>
              <a:t>del vaso arterioso</a:t>
            </a:r>
            <a:endParaRPr lang="it-IT" dirty="0"/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857DD28B-8832-2599-C921-71F8B0FD49A2}"/>
              </a:ext>
            </a:extLst>
          </p:cNvPr>
          <p:cNvSpPr/>
          <p:nvPr/>
        </p:nvSpPr>
        <p:spPr>
          <a:xfrm>
            <a:off x="1905000" y="3946525"/>
            <a:ext cx="278708" cy="381000"/>
          </a:xfrm>
          <a:prstGeom prst="downArrow">
            <a:avLst/>
          </a:prstGeom>
          <a:solidFill>
            <a:srgbClr val="FFD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141D7048-10B0-61F3-414C-D29C69165974}"/>
              </a:ext>
            </a:extLst>
          </p:cNvPr>
          <p:cNvSpPr/>
          <p:nvPr/>
        </p:nvSpPr>
        <p:spPr>
          <a:xfrm>
            <a:off x="6466786" y="3946525"/>
            <a:ext cx="278708" cy="381000"/>
          </a:xfrm>
          <a:prstGeom prst="downArrow">
            <a:avLst/>
          </a:prstGeom>
          <a:solidFill>
            <a:srgbClr val="FFD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60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381000" y="1160982"/>
            <a:ext cx="84582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2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S. </a:t>
            </a:r>
            <a:r>
              <a:rPr lang="it-IT" sz="22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aureus</a:t>
            </a:r>
            <a:r>
              <a:rPr lang="it-IT" sz="22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è resistente a molti antibiotici e la velocità con cui sviluppa resistenza è preoccupante.</a:t>
            </a:r>
          </a:p>
          <a:p>
            <a:pPr algn="just" eaLnBrk="1" hangingPunct="1"/>
            <a:endParaRPr lang="it-IT" sz="2200" b="1" dirty="0">
              <a:solidFill>
                <a:srgbClr val="FFDA1D"/>
              </a:solidFill>
              <a:latin typeface="+mj-lt"/>
            </a:endParaRPr>
          </a:p>
          <a:p>
            <a:pPr lvl="1"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it-IT" sz="2200" dirty="0">
                <a:solidFill>
                  <a:srgbClr val="FFDA1D"/>
                </a:solidFill>
                <a:latin typeface="+mj-lt"/>
              </a:rPr>
              <a:t> 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penicilline e  cefalosporine non sono più efficaci, </a:t>
            </a:r>
          </a:p>
          <a:p>
            <a:pPr lvl="1"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it-IT" sz="2200" b="1" dirty="0">
                <a:solidFill>
                  <a:srgbClr val="FFDA1D"/>
                </a:solidFill>
                <a:latin typeface="+mj-lt"/>
              </a:rPr>
              <a:t> β-</a:t>
            </a:r>
            <a:r>
              <a:rPr lang="it-IT" sz="2200" b="1" dirty="0" err="1">
                <a:solidFill>
                  <a:srgbClr val="FFDA1D"/>
                </a:solidFill>
                <a:latin typeface="+mj-lt"/>
              </a:rPr>
              <a:t>lattamine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 protette</a:t>
            </a:r>
          </a:p>
          <a:p>
            <a:pPr lvl="1"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it-IT" sz="2200" b="1" dirty="0">
                <a:solidFill>
                  <a:srgbClr val="FFDA1D"/>
                </a:solidFill>
                <a:latin typeface="+mj-lt"/>
              </a:rPr>
              <a:t> </a:t>
            </a:r>
            <a:r>
              <a:rPr lang="it-IT" sz="2200" b="1" dirty="0" err="1">
                <a:solidFill>
                  <a:srgbClr val="FFDA1D"/>
                </a:solidFill>
                <a:latin typeface="+mj-lt"/>
              </a:rPr>
              <a:t>glicopeptidi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: </a:t>
            </a:r>
            <a:r>
              <a:rPr lang="it-IT" sz="2200" b="1" dirty="0" err="1">
                <a:solidFill>
                  <a:srgbClr val="FFDA1D"/>
                </a:solidFill>
                <a:latin typeface="+mj-lt"/>
              </a:rPr>
              <a:t>vancomicina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 e </a:t>
            </a:r>
            <a:r>
              <a:rPr lang="it-IT" sz="2200" b="1" dirty="0" err="1">
                <a:solidFill>
                  <a:srgbClr val="FFDA1D"/>
                </a:solidFill>
                <a:latin typeface="+mj-lt"/>
              </a:rPr>
              <a:t>teicoplanina</a:t>
            </a:r>
            <a:endParaRPr lang="it-IT" sz="2200" b="1" dirty="0">
              <a:solidFill>
                <a:srgbClr val="FFDA1D"/>
              </a:solidFill>
              <a:latin typeface="+mj-lt"/>
            </a:endParaRPr>
          </a:p>
          <a:p>
            <a:pPr lvl="1"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it-IT" sz="2200" b="1" dirty="0">
                <a:solidFill>
                  <a:srgbClr val="FFDA1D"/>
                </a:solidFill>
                <a:latin typeface="+mj-lt"/>
              </a:rPr>
              <a:t> aumentano pericolosamente i ceppi resistenti.!!!</a:t>
            </a:r>
          </a:p>
          <a:p>
            <a:pPr algn="just" eaLnBrk="1" hangingPunct="1">
              <a:buFont typeface="Wingdings" charset="0"/>
              <a:buNone/>
            </a:pPr>
            <a:endParaRPr lang="it-IT" sz="2200" b="1" dirty="0">
              <a:solidFill>
                <a:srgbClr val="FFDA1D"/>
              </a:solidFill>
              <a:latin typeface="+mj-lt"/>
            </a:endParaRPr>
          </a:p>
          <a:p>
            <a:pPr algn="just" eaLnBrk="1" hangingPunct="1"/>
            <a:endParaRPr lang="it-IT" sz="2200" b="1" dirty="0">
              <a:solidFill>
                <a:srgbClr val="FFDA1D"/>
              </a:solidFill>
              <a:latin typeface="+mj-lt"/>
            </a:endParaRPr>
          </a:p>
          <a:p>
            <a:pPr algn="just" eaLnBrk="1" hangingPunct="1"/>
            <a:r>
              <a:rPr lang="it-IT" sz="2200" b="1" dirty="0">
                <a:solidFill>
                  <a:srgbClr val="FFDA1D"/>
                </a:solidFill>
                <a:latin typeface="+mj-lt"/>
              </a:rPr>
              <a:t>Molti </a:t>
            </a:r>
            <a:r>
              <a:rPr lang="it-IT" sz="2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coagulasi</a:t>
            </a:r>
            <a:r>
              <a:rPr lang="it-IT" sz="2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negativi 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invece sono resistenti a tutti gli antibiotici </a:t>
            </a:r>
            <a:r>
              <a:rPr lang="it-IT" sz="2200" dirty="0">
                <a:solidFill>
                  <a:srgbClr val="FFDA1D"/>
                </a:solidFill>
                <a:latin typeface="+mj-lt"/>
              </a:rPr>
              <a:t> 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conosciuti e rappresentano un problema per </a:t>
            </a:r>
            <a:r>
              <a:rPr lang="it-IT" sz="2200" b="1" dirty="0" err="1">
                <a:solidFill>
                  <a:srgbClr val="FFDA1D"/>
                </a:solidFill>
                <a:latin typeface="+mj-lt"/>
              </a:rPr>
              <a:t>immunocompromessi</a:t>
            </a:r>
            <a:r>
              <a:rPr lang="it-IT" sz="2200" b="1" dirty="0">
                <a:solidFill>
                  <a:srgbClr val="FFDA1D"/>
                </a:solidFill>
                <a:latin typeface="+mj-lt"/>
              </a:rPr>
              <a:t> e degenti in terapia intensiva.</a:t>
            </a:r>
          </a:p>
          <a:p>
            <a:pPr algn="just" eaLnBrk="1" hangingPunct="1"/>
            <a:endParaRPr lang="it-IT" sz="2200" b="1" dirty="0">
              <a:solidFill>
                <a:srgbClr val="FFDA1D"/>
              </a:solidFill>
              <a:latin typeface="+mj-lt"/>
            </a:endParaRP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3578779" y="161416"/>
            <a:ext cx="19864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b="1" dirty="0">
                <a:solidFill>
                  <a:srgbClr val="FFDA1D"/>
                </a:solidFill>
                <a:latin typeface="+mj-lt"/>
              </a:rPr>
              <a:t>TERAPIA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7F7213B-4B85-D1E9-8898-1B9E5E3D3BCE}"/>
              </a:ext>
            </a:extLst>
          </p:cNvPr>
          <p:cNvGrpSpPr/>
          <p:nvPr/>
        </p:nvGrpSpPr>
        <p:grpSpPr>
          <a:xfrm>
            <a:off x="7822975" y="3746305"/>
            <a:ext cx="1066800" cy="2873128"/>
            <a:chOff x="7822975" y="3746305"/>
            <a:chExt cx="1066800" cy="287312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FE86F5AB-EC6C-BEB5-E221-BF37A7E5D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126" y="3746305"/>
              <a:ext cx="965649" cy="866514"/>
            </a:xfrm>
            <a:prstGeom prst="rect">
              <a:avLst/>
            </a:prstGeom>
            <a:ln>
              <a:solidFill>
                <a:srgbClr val="FFDA1D"/>
              </a:solidFill>
            </a:ln>
            <a:effectLst>
              <a:glow rad="565025">
                <a:srgbClr val="FFAD33">
                  <a:alpha val="82745"/>
                </a:srgbClr>
              </a:glow>
            </a:effec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F67ABB3-CF0E-5F69-1366-093D7312B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2975" y="5752919"/>
              <a:ext cx="965649" cy="866514"/>
            </a:xfrm>
            <a:prstGeom prst="rect">
              <a:avLst/>
            </a:prstGeom>
            <a:ln>
              <a:solidFill>
                <a:srgbClr val="FFDA1D"/>
              </a:solidFill>
            </a:ln>
            <a:effectLst>
              <a:glow rad="565025">
                <a:srgbClr val="FFAD33">
                  <a:alpha val="82745"/>
                </a:srgbClr>
              </a:glo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586547"/>
              </p:ext>
            </p:extLst>
          </p:nvPr>
        </p:nvGraphicFramePr>
        <p:xfrm>
          <a:off x="76200" y="152400"/>
          <a:ext cx="8939908" cy="658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" r:id="rId3" imgW="3606800" imgH="2705100" progId="PowerPoint.Slide.8">
                  <p:embed/>
                </p:oleObj>
              </mc:Choice>
              <mc:Fallback>
                <p:oleObj name="Diapositiva" r:id="rId3" imgW="3606800" imgH="27051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52400"/>
                        <a:ext cx="8939908" cy="65851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4B5DCC6A-BD54-F94C-9B8D-9F5BC808973E}"/>
              </a:ext>
            </a:extLst>
          </p:cNvPr>
          <p:cNvSpPr/>
          <p:nvPr/>
        </p:nvSpPr>
        <p:spPr>
          <a:xfrm>
            <a:off x="609600" y="2895600"/>
            <a:ext cx="3276600" cy="2209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5262D859-A9CD-F04A-A839-3BA83D315C90}"/>
              </a:ext>
            </a:extLst>
          </p:cNvPr>
          <p:cNvSpPr/>
          <p:nvPr/>
        </p:nvSpPr>
        <p:spPr>
          <a:xfrm>
            <a:off x="4620404" y="3687097"/>
            <a:ext cx="4140138" cy="2792361"/>
          </a:xfrm>
          <a:custGeom>
            <a:avLst/>
            <a:gdLst>
              <a:gd name="connsiteX0" fmla="*/ 3756680 w 4140138"/>
              <a:gd name="connsiteY0" fmla="*/ 235974 h 2792361"/>
              <a:gd name="connsiteX1" fmla="*/ 3687854 w 4140138"/>
              <a:gd name="connsiteY1" fmla="*/ 226142 h 2792361"/>
              <a:gd name="connsiteX2" fmla="*/ 3648525 w 4140138"/>
              <a:gd name="connsiteY2" fmla="*/ 216309 h 2792361"/>
              <a:gd name="connsiteX3" fmla="*/ 3550202 w 4140138"/>
              <a:gd name="connsiteY3" fmla="*/ 206477 h 2792361"/>
              <a:gd name="connsiteX4" fmla="*/ 3373222 w 4140138"/>
              <a:gd name="connsiteY4" fmla="*/ 186813 h 2792361"/>
              <a:gd name="connsiteX5" fmla="*/ 3314228 w 4140138"/>
              <a:gd name="connsiteY5" fmla="*/ 167148 h 2792361"/>
              <a:gd name="connsiteX6" fmla="*/ 3284731 w 4140138"/>
              <a:gd name="connsiteY6" fmla="*/ 157316 h 2792361"/>
              <a:gd name="connsiteX7" fmla="*/ 3274899 w 4140138"/>
              <a:gd name="connsiteY7" fmla="*/ 127819 h 2792361"/>
              <a:gd name="connsiteX8" fmla="*/ 3265067 w 4140138"/>
              <a:gd name="connsiteY8" fmla="*/ 88490 h 2792361"/>
              <a:gd name="connsiteX9" fmla="*/ 3147080 w 4140138"/>
              <a:gd name="connsiteY9" fmla="*/ 58993 h 2792361"/>
              <a:gd name="connsiteX10" fmla="*/ 2881609 w 4140138"/>
              <a:gd name="connsiteY10" fmla="*/ 49161 h 2792361"/>
              <a:gd name="connsiteX11" fmla="*/ 2409661 w 4140138"/>
              <a:gd name="connsiteY11" fmla="*/ 49161 h 2792361"/>
              <a:gd name="connsiteX12" fmla="*/ 1180628 w 4140138"/>
              <a:gd name="connsiteY12" fmla="*/ 29497 h 2792361"/>
              <a:gd name="connsiteX13" fmla="*/ 1111802 w 4140138"/>
              <a:gd name="connsiteY13" fmla="*/ 19664 h 2792361"/>
              <a:gd name="connsiteX14" fmla="*/ 944654 w 4140138"/>
              <a:gd name="connsiteY14" fmla="*/ 0 h 2792361"/>
              <a:gd name="connsiteX15" fmla="*/ 777506 w 4140138"/>
              <a:gd name="connsiteY15" fmla="*/ 9832 h 2792361"/>
              <a:gd name="connsiteX16" fmla="*/ 600525 w 4140138"/>
              <a:gd name="connsiteY16" fmla="*/ 29497 h 2792361"/>
              <a:gd name="connsiteX17" fmla="*/ 335054 w 4140138"/>
              <a:gd name="connsiteY17" fmla="*/ 39329 h 2792361"/>
              <a:gd name="connsiteX18" fmla="*/ 236731 w 4140138"/>
              <a:gd name="connsiteY18" fmla="*/ 68826 h 2792361"/>
              <a:gd name="connsiteX19" fmla="*/ 207235 w 4140138"/>
              <a:gd name="connsiteY19" fmla="*/ 78658 h 2792361"/>
              <a:gd name="connsiteX20" fmla="*/ 128577 w 4140138"/>
              <a:gd name="connsiteY20" fmla="*/ 98322 h 2792361"/>
              <a:gd name="connsiteX21" fmla="*/ 89248 w 4140138"/>
              <a:gd name="connsiteY21" fmla="*/ 108155 h 2792361"/>
              <a:gd name="connsiteX22" fmla="*/ 30254 w 4140138"/>
              <a:gd name="connsiteY22" fmla="*/ 127819 h 2792361"/>
              <a:gd name="connsiteX23" fmla="*/ 30254 w 4140138"/>
              <a:gd name="connsiteY23" fmla="*/ 235974 h 2792361"/>
              <a:gd name="connsiteX24" fmla="*/ 69583 w 4140138"/>
              <a:gd name="connsiteY24" fmla="*/ 294968 h 2792361"/>
              <a:gd name="connsiteX25" fmla="*/ 89248 w 4140138"/>
              <a:gd name="connsiteY25" fmla="*/ 353961 h 2792361"/>
              <a:gd name="connsiteX26" fmla="*/ 99080 w 4140138"/>
              <a:gd name="connsiteY26" fmla="*/ 383458 h 2792361"/>
              <a:gd name="connsiteX27" fmla="*/ 128577 w 4140138"/>
              <a:gd name="connsiteY27" fmla="*/ 403122 h 2792361"/>
              <a:gd name="connsiteX28" fmla="*/ 158073 w 4140138"/>
              <a:gd name="connsiteY28" fmla="*/ 491613 h 2792361"/>
              <a:gd name="connsiteX29" fmla="*/ 167906 w 4140138"/>
              <a:gd name="connsiteY29" fmla="*/ 521109 h 2792361"/>
              <a:gd name="connsiteX30" fmla="*/ 138409 w 4140138"/>
              <a:gd name="connsiteY30" fmla="*/ 511277 h 2792361"/>
              <a:gd name="connsiteX31" fmla="*/ 757 w 4140138"/>
              <a:gd name="connsiteY31" fmla="*/ 550606 h 2792361"/>
              <a:gd name="connsiteX32" fmla="*/ 10590 w 4140138"/>
              <a:gd name="connsiteY32" fmla="*/ 678426 h 2792361"/>
              <a:gd name="connsiteX33" fmla="*/ 30254 w 4140138"/>
              <a:gd name="connsiteY33" fmla="*/ 707922 h 2792361"/>
              <a:gd name="connsiteX34" fmla="*/ 89248 w 4140138"/>
              <a:gd name="connsiteY34" fmla="*/ 727587 h 2792361"/>
              <a:gd name="connsiteX35" fmla="*/ 118744 w 4140138"/>
              <a:gd name="connsiteY35" fmla="*/ 747251 h 2792361"/>
              <a:gd name="connsiteX36" fmla="*/ 148241 w 4140138"/>
              <a:gd name="connsiteY36" fmla="*/ 757084 h 2792361"/>
              <a:gd name="connsiteX37" fmla="*/ 158073 w 4140138"/>
              <a:gd name="connsiteY37" fmla="*/ 786580 h 2792361"/>
              <a:gd name="connsiteX38" fmla="*/ 148241 w 4140138"/>
              <a:gd name="connsiteY38" fmla="*/ 825909 h 2792361"/>
              <a:gd name="connsiteX39" fmla="*/ 177738 w 4140138"/>
              <a:gd name="connsiteY39" fmla="*/ 934064 h 2792361"/>
              <a:gd name="connsiteX40" fmla="*/ 197402 w 4140138"/>
              <a:gd name="connsiteY40" fmla="*/ 1002890 h 2792361"/>
              <a:gd name="connsiteX41" fmla="*/ 207235 w 4140138"/>
              <a:gd name="connsiteY41" fmla="*/ 1042219 h 2792361"/>
              <a:gd name="connsiteX42" fmla="*/ 226899 w 4140138"/>
              <a:gd name="connsiteY42" fmla="*/ 1101213 h 2792361"/>
              <a:gd name="connsiteX43" fmla="*/ 256396 w 4140138"/>
              <a:gd name="connsiteY43" fmla="*/ 1130709 h 2792361"/>
              <a:gd name="connsiteX44" fmla="*/ 266228 w 4140138"/>
              <a:gd name="connsiteY44" fmla="*/ 1160206 h 2792361"/>
              <a:gd name="connsiteX45" fmla="*/ 246564 w 4140138"/>
              <a:gd name="connsiteY45" fmla="*/ 1278193 h 2792361"/>
              <a:gd name="connsiteX46" fmla="*/ 226899 w 4140138"/>
              <a:gd name="connsiteY46" fmla="*/ 1307690 h 2792361"/>
              <a:gd name="connsiteX47" fmla="*/ 226899 w 4140138"/>
              <a:gd name="connsiteY47" fmla="*/ 1366684 h 2792361"/>
              <a:gd name="connsiteX48" fmla="*/ 236731 w 4140138"/>
              <a:gd name="connsiteY48" fmla="*/ 1415845 h 2792361"/>
              <a:gd name="connsiteX49" fmla="*/ 266228 w 4140138"/>
              <a:gd name="connsiteY49" fmla="*/ 1474838 h 2792361"/>
              <a:gd name="connsiteX50" fmla="*/ 295725 w 4140138"/>
              <a:gd name="connsiteY50" fmla="*/ 1494503 h 2792361"/>
              <a:gd name="connsiteX51" fmla="*/ 305557 w 4140138"/>
              <a:gd name="connsiteY51" fmla="*/ 1533832 h 2792361"/>
              <a:gd name="connsiteX52" fmla="*/ 276061 w 4140138"/>
              <a:gd name="connsiteY52" fmla="*/ 1720645 h 2792361"/>
              <a:gd name="connsiteX53" fmla="*/ 266228 w 4140138"/>
              <a:gd name="connsiteY53" fmla="*/ 1779638 h 2792361"/>
              <a:gd name="connsiteX54" fmla="*/ 246564 w 4140138"/>
              <a:gd name="connsiteY54" fmla="*/ 1858297 h 2792361"/>
              <a:gd name="connsiteX55" fmla="*/ 256396 w 4140138"/>
              <a:gd name="connsiteY55" fmla="*/ 1936955 h 2792361"/>
              <a:gd name="connsiteX56" fmla="*/ 266228 w 4140138"/>
              <a:gd name="connsiteY56" fmla="*/ 1976284 h 2792361"/>
              <a:gd name="connsiteX57" fmla="*/ 295725 w 4140138"/>
              <a:gd name="connsiteY57" fmla="*/ 1995948 h 2792361"/>
              <a:gd name="connsiteX58" fmla="*/ 374383 w 4140138"/>
              <a:gd name="connsiteY58" fmla="*/ 2074606 h 2792361"/>
              <a:gd name="connsiteX59" fmla="*/ 403880 w 4140138"/>
              <a:gd name="connsiteY59" fmla="*/ 2104103 h 2792361"/>
              <a:gd name="connsiteX60" fmla="*/ 433377 w 4140138"/>
              <a:gd name="connsiteY60" fmla="*/ 2123768 h 2792361"/>
              <a:gd name="connsiteX61" fmla="*/ 512035 w 4140138"/>
              <a:gd name="connsiteY61" fmla="*/ 2202426 h 2792361"/>
              <a:gd name="connsiteX62" fmla="*/ 551364 w 4140138"/>
              <a:gd name="connsiteY62" fmla="*/ 2241755 h 2792361"/>
              <a:gd name="connsiteX63" fmla="*/ 590693 w 4140138"/>
              <a:gd name="connsiteY63" fmla="*/ 2300748 h 2792361"/>
              <a:gd name="connsiteX64" fmla="*/ 610357 w 4140138"/>
              <a:gd name="connsiteY64" fmla="*/ 2389238 h 2792361"/>
              <a:gd name="connsiteX65" fmla="*/ 620190 w 4140138"/>
              <a:gd name="connsiteY65" fmla="*/ 2467897 h 2792361"/>
              <a:gd name="connsiteX66" fmla="*/ 639854 w 4140138"/>
              <a:gd name="connsiteY66" fmla="*/ 2566219 h 2792361"/>
              <a:gd name="connsiteX67" fmla="*/ 669351 w 4140138"/>
              <a:gd name="connsiteY67" fmla="*/ 2585884 h 2792361"/>
              <a:gd name="connsiteX68" fmla="*/ 767673 w 4140138"/>
              <a:gd name="connsiteY68" fmla="*/ 2605548 h 2792361"/>
              <a:gd name="connsiteX69" fmla="*/ 944654 w 4140138"/>
              <a:gd name="connsiteY69" fmla="*/ 2615380 h 2792361"/>
              <a:gd name="connsiteX70" fmla="*/ 993815 w 4140138"/>
              <a:gd name="connsiteY70" fmla="*/ 2625213 h 2792361"/>
              <a:gd name="connsiteX71" fmla="*/ 1052809 w 4140138"/>
              <a:gd name="connsiteY71" fmla="*/ 2644877 h 2792361"/>
              <a:gd name="connsiteX72" fmla="*/ 1210125 w 4140138"/>
              <a:gd name="connsiteY72" fmla="*/ 2674374 h 2792361"/>
              <a:gd name="connsiteX73" fmla="*/ 1259286 w 4140138"/>
              <a:gd name="connsiteY73" fmla="*/ 2694038 h 2792361"/>
              <a:gd name="connsiteX74" fmla="*/ 1514925 w 4140138"/>
              <a:gd name="connsiteY74" fmla="*/ 2723535 h 2792361"/>
              <a:gd name="connsiteX75" fmla="*/ 1642744 w 4140138"/>
              <a:gd name="connsiteY75" fmla="*/ 2743200 h 2792361"/>
              <a:gd name="connsiteX76" fmla="*/ 1682073 w 4140138"/>
              <a:gd name="connsiteY76" fmla="*/ 2753032 h 2792361"/>
              <a:gd name="connsiteX77" fmla="*/ 1829557 w 4140138"/>
              <a:gd name="connsiteY77" fmla="*/ 2762864 h 2792361"/>
              <a:gd name="connsiteX78" fmla="*/ 1957377 w 4140138"/>
              <a:gd name="connsiteY78" fmla="*/ 2772697 h 2792361"/>
              <a:gd name="connsiteX79" fmla="*/ 2370331 w 4140138"/>
              <a:gd name="connsiteY79" fmla="*/ 2792361 h 2792361"/>
              <a:gd name="connsiteX80" fmla="*/ 2645635 w 4140138"/>
              <a:gd name="connsiteY80" fmla="*/ 2782529 h 2792361"/>
              <a:gd name="connsiteX81" fmla="*/ 2852112 w 4140138"/>
              <a:gd name="connsiteY81" fmla="*/ 2782529 h 2792361"/>
              <a:gd name="connsiteX82" fmla="*/ 2881609 w 4140138"/>
              <a:gd name="connsiteY82" fmla="*/ 2772697 h 2792361"/>
              <a:gd name="connsiteX83" fmla="*/ 2979931 w 4140138"/>
              <a:gd name="connsiteY83" fmla="*/ 2753032 h 2792361"/>
              <a:gd name="connsiteX84" fmla="*/ 3088086 w 4140138"/>
              <a:gd name="connsiteY84" fmla="*/ 2713703 h 2792361"/>
              <a:gd name="connsiteX85" fmla="*/ 3147080 w 4140138"/>
              <a:gd name="connsiteY85" fmla="*/ 2703871 h 2792361"/>
              <a:gd name="connsiteX86" fmla="*/ 3196241 w 4140138"/>
              <a:gd name="connsiteY86" fmla="*/ 2694038 h 2792361"/>
              <a:gd name="connsiteX87" fmla="*/ 3235570 w 4140138"/>
              <a:gd name="connsiteY87" fmla="*/ 2684206 h 2792361"/>
              <a:gd name="connsiteX88" fmla="*/ 3353557 w 4140138"/>
              <a:gd name="connsiteY88" fmla="*/ 2664542 h 2792361"/>
              <a:gd name="connsiteX89" fmla="*/ 3451880 w 4140138"/>
              <a:gd name="connsiteY89" fmla="*/ 2595716 h 2792361"/>
              <a:gd name="connsiteX90" fmla="*/ 3520706 w 4140138"/>
              <a:gd name="connsiteY90" fmla="*/ 2546555 h 2792361"/>
              <a:gd name="connsiteX91" fmla="*/ 3550202 w 4140138"/>
              <a:gd name="connsiteY91" fmla="*/ 2507226 h 2792361"/>
              <a:gd name="connsiteX92" fmla="*/ 3619028 w 4140138"/>
              <a:gd name="connsiteY92" fmla="*/ 2458064 h 2792361"/>
              <a:gd name="connsiteX93" fmla="*/ 3648525 w 4140138"/>
              <a:gd name="connsiteY93" fmla="*/ 2428568 h 2792361"/>
              <a:gd name="connsiteX94" fmla="*/ 3678022 w 4140138"/>
              <a:gd name="connsiteY94" fmla="*/ 2408903 h 2792361"/>
              <a:gd name="connsiteX95" fmla="*/ 3707519 w 4140138"/>
              <a:gd name="connsiteY95" fmla="*/ 2379406 h 2792361"/>
              <a:gd name="connsiteX96" fmla="*/ 3746848 w 4140138"/>
              <a:gd name="connsiteY96" fmla="*/ 2349909 h 2792361"/>
              <a:gd name="connsiteX97" fmla="*/ 3786177 w 4140138"/>
              <a:gd name="connsiteY97" fmla="*/ 2290916 h 2792361"/>
              <a:gd name="connsiteX98" fmla="*/ 3825506 w 4140138"/>
              <a:gd name="connsiteY98" fmla="*/ 2251587 h 2792361"/>
              <a:gd name="connsiteX99" fmla="*/ 3874667 w 4140138"/>
              <a:gd name="connsiteY99" fmla="*/ 2182761 h 2792361"/>
              <a:gd name="connsiteX100" fmla="*/ 3894331 w 4140138"/>
              <a:gd name="connsiteY100" fmla="*/ 2153264 h 2792361"/>
              <a:gd name="connsiteX101" fmla="*/ 3963157 w 4140138"/>
              <a:gd name="connsiteY101" fmla="*/ 2094271 h 2792361"/>
              <a:gd name="connsiteX102" fmla="*/ 3992654 w 4140138"/>
              <a:gd name="connsiteY102" fmla="*/ 2025445 h 2792361"/>
              <a:gd name="connsiteX103" fmla="*/ 4012319 w 4140138"/>
              <a:gd name="connsiteY103" fmla="*/ 1956619 h 2792361"/>
              <a:gd name="connsiteX104" fmla="*/ 4031983 w 4140138"/>
              <a:gd name="connsiteY104" fmla="*/ 1848464 h 2792361"/>
              <a:gd name="connsiteX105" fmla="*/ 4031983 w 4140138"/>
              <a:gd name="connsiteY105" fmla="*/ 1474838 h 2792361"/>
              <a:gd name="connsiteX106" fmla="*/ 4051648 w 4140138"/>
              <a:gd name="connsiteY106" fmla="*/ 1288026 h 2792361"/>
              <a:gd name="connsiteX107" fmla="*/ 4071312 w 4140138"/>
              <a:gd name="connsiteY107" fmla="*/ 1199535 h 2792361"/>
              <a:gd name="connsiteX108" fmla="*/ 4090977 w 4140138"/>
              <a:gd name="connsiteY108" fmla="*/ 1170038 h 2792361"/>
              <a:gd name="connsiteX109" fmla="*/ 4120473 w 4140138"/>
              <a:gd name="connsiteY109" fmla="*/ 1071716 h 2792361"/>
              <a:gd name="connsiteX110" fmla="*/ 4130306 w 4140138"/>
              <a:gd name="connsiteY110" fmla="*/ 1042219 h 2792361"/>
              <a:gd name="connsiteX111" fmla="*/ 4140138 w 4140138"/>
              <a:gd name="connsiteY111" fmla="*/ 1012722 h 2792361"/>
              <a:gd name="connsiteX112" fmla="*/ 4130306 w 4140138"/>
              <a:gd name="connsiteY112" fmla="*/ 884903 h 2792361"/>
              <a:gd name="connsiteX113" fmla="*/ 4120473 w 4140138"/>
              <a:gd name="connsiteY113" fmla="*/ 855406 h 2792361"/>
              <a:gd name="connsiteX114" fmla="*/ 4090977 w 4140138"/>
              <a:gd name="connsiteY114" fmla="*/ 816077 h 2792361"/>
              <a:gd name="connsiteX115" fmla="*/ 4051648 w 4140138"/>
              <a:gd name="connsiteY115" fmla="*/ 757084 h 2792361"/>
              <a:gd name="connsiteX116" fmla="*/ 4031983 w 4140138"/>
              <a:gd name="connsiteY116" fmla="*/ 727587 h 2792361"/>
              <a:gd name="connsiteX117" fmla="*/ 4012319 w 4140138"/>
              <a:gd name="connsiteY117" fmla="*/ 658761 h 2792361"/>
              <a:gd name="connsiteX118" fmla="*/ 3982822 w 4140138"/>
              <a:gd name="connsiteY118" fmla="*/ 609600 h 2792361"/>
              <a:gd name="connsiteX119" fmla="*/ 3972990 w 4140138"/>
              <a:gd name="connsiteY119" fmla="*/ 580103 h 2792361"/>
              <a:gd name="connsiteX120" fmla="*/ 3953325 w 4140138"/>
              <a:gd name="connsiteY120" fmla="*/ 540774 h 2792361"/>
              <a:gd name="connsiteX121" fmla="*/ 3933661 w 4140138"/>
              <a:gd name="connsiteY121" fmla="*/ 481780 h 2792361"/>
              <a:gd name="connsiteX122" fmla="*/ 3894331 w 4140138"/>
              <a:gd name="connsiteY122" fmla="*/ 462116 h 2792361"/>
              <a:gd name="connsiteX123" fmla="*/ 3835338 w 4140138"/>
              <a:gd name="connsiteY123" fmla="*/ 403122 h 2792361"/>
              <a:gd name="connsiteX124" fmla="*/ 3796009 w 4140138"/>
              <a:gd name="connsiteY124" fmla="*/ 344129 h 2792361"/>
              <a:gd name="connsiteX125" fmla="*/ 3766512 w 4140138"/>
              <a:gd name="connsiteY125" fmla="*/ 285135 h 2792361"/>
              <a:gd name="connsiteX126" fmla="*/ 3756680 w 4140138"/>
              <a:gd name="connsiteY126" fmla="*/ 235974 h 279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4140138" h="2792361">
                <a:moveTo>
                  <a:pt x="3756680" y="235974"/>
                </a:moveTo>
                <a:cubicBezTo>
                  <a:pt x="3743570" y="226142"/>
                  <a:pt x="3710655" y="230288"/>
                  <a:pt x="3687854" y="226142"/>
                </a:cubicBezTo>
                <a:cubicBezTo>
                  <a:pt x="3674559" y="223725"/>
                  <a:pt x="3661902" y="218220"/>
                  <a:pt x="3648525" y="216309"/>
                </a:cubicBezTo>
                <a:cubicBezTo>
                  <a:pt x="3615918" y="211651"/>
                  <a:pt x="3582938" y="210114"/>
                  <a:pt x="3550202" y="206477"/>
                </a:cubicBezTo>
                <a:cubicBezTo>
                  <a:pt x="3299671" y="178641"/>
                  <a:pt x="3671340" y="216624"/>
                  <a:pt x="3373222" y="186813"/>
                </a:cubicBezTo>
                <a:lnTo>
                  <a:pt x="3314228" y="167148"/>
                </a:lnTo>
                <a:lnTo>
                  <a:pt x="3284731" y="157316"/>
                </a:lnTo>
                <a:cubicBezTo>
                  <a:pt x="3281454" y="147484"/>
                  <a:pt x="3277746" y="137784"/>
                  <a:pt x="3274899" y="127819"/>
                </a:cubicBezTo>
                <a:cubicBezTo>
                  <a:pt x="3271187" y="114826"/>
                  <a:pt x="3272563" y="99734"/>
                  <a:pt x="3265067" y="88490"/>
                </a:cubicBezTo>
                <a:cubicBezTo>
                  <a:pt x="3243676" y="56404"/>
                  <a:pt x="3164937" y="59985"/>
                  <a:pt x="3147080" y="58993"/>
                </a:cubicBezTo>
                <a:cubicBezTo>
                  <a:pt x="3058665" y="54081"/>
                  <a:pt x="2970099" y="52438"/>
                  <a:pt x="2881609" y="49161"/>
                </a:cubicBezTo>
                <a:cubicBezTo>
                  <a:pt x="2637058" y="21989"/>
                  <a:pt x="2947647" y="52441"/>
                  <a:pt x="2409661" y="49161"/>
                </a:cubicBezTo>
                <a:lnTo>
                  <a:pt x="1180628" y="29497"/>
                </a:lnTo>
                <a:lnTo>
                  <a:pt x="1111802" y="19664"/>
                </a:lnTo>
                <a:cubicBezTo>
                  <a:pt x="1044256" y="10658"/>
                  <a:pt x="1013849" y="7688"/>
                  <a:pt x="944654" y="0"/>
                </a:cubicBezTo>
                <a:cubicBezTo>
                  <a:pt x="888938" y="3277"/>
                  <a:pt x="833126" y="5197"/>
                  <a:pt x="777506" y="9832"/>
                </a:cubicBezTo>
                <a:cubicBezTo>
                  <a:pt x="574683" y="26734"/>
                  <a:pt x="885092" y="14519"/>
                  <a:pt x="600525" y="29497"/>
                </a:cubicBezTo>
                <a:cubicBezTo>
                  <a:pt x="512096" y="34151"/>
                  <a:pt x="423544" y="36052"/>
                  <a:pt x="335054" y="39329"/>
                </a:cubicBezTo>
                <a:cubicBezTo>
                  <a:pt x="275614" y="54189"/>
                  <a:pt x="308546" y="44887"/>
                  <a:pt x="236731" y="68826"/>
                </a:cubicBezTo>
                <a:cubicBezTo>
                  <a:pt x="226899" y="72103"/>
                  <a:pt x="217398" y="76626"/>
                  <a:pt x="207235" y="78658"/>
                </a:cubicBezTo>
                <a:cubicBezTo>
                  <a:pt x="107301" y="98644"/>
                  <a:pt x="199111" y="78169"/>
                  <a:pt x="128577" y="98322"/>
                </a:cubicBezTo>
                <a:cubicBezTo>
                  <a:pt x="115584" y="102034"/>
                  <a:pt x="102191" y="104272"/>
                  <a:pt x="89248" y="108155"/>
                </a:cubicBezTo>
                <a:cubicBezTo>
                  <a:pt x="69394" y="114111"/>
                  <a:pt x="30254" y="127819"/>
                  <a:pt x="30254" y="127819"/>
                </a:cubicBezTo>
                <a:cubicBezTo>
                  <a:pt x="15976" y="170654"/>
                  <a:pt x="9169" y="176935"/>
                  <a:pt x="30254" y="235974"/>
                </a:cubicBezTo>
                <a:cubicBezTo>
                  <a:pt x="38203" y="258231"/>
                  <a:pt x="62109" y="272547"/>
                  <a:pt x="69583" y="294968"/>
                </a:cubicBezTo>
                <a:lnTo>
                  <a:pt x="89248" y="353961"/>
                </a:lnTo>
                <a:cubicBezTo>
                  <a:pt x="92525" y="363793"/>
                  <a:pt x="90456" y="377709"/>
                  <a:pt x="99080" y="383458"/>
                </a:cubicBezTo>
                <a:lnTo>
                  <a:pt x="128577" y="403122"/>
                </a:lnTo>
                <a:lnTo>
                  <a:pt x="158073" y="491613"/>
                </a:lnTo>
                <a:cubicBezTo>
                  <a:pt x="161350" y="501445"/>
                  <a:pt x="177738" y="524386"/>
                  <a:pt x="167906" y="521109"/>
                </a:cubicBezTo>
                <a:lnTo>
                  <a:pt x="138409" y="511277"/>
                </a:lnTo>
                <a:cubicBezTo>
                  <a:pt x="135080" y="511554"/>
                  <a:pt x="4456" y="491427"/>
                  <a:pt x="757" y="550606"/>
                </a:cubicBezTo>
                <a:cubicBezTo>
                  <a:pt x="-1908" y="593255"/>
                  <a:pt x="2715" y="636425"/>
                  <a:pt x="10590" y="678426"/>
                </a:cubicBezTo>
                <a:cubicBezTo>
                  <a:pt x="12768" y="690040"/>
                  <a:pt x="20234" y="701659"/>
                  <a:pt x="30254" y="707922"/>
                </a:cubicBezTo>
                <a:cubicBezTo>
                  <a:pt x="47832" y="718908"/>
                  <a:pt x="89248" y="727587"/>
                  <a:pt x="89248" y="727587"/>
                </a:cubicBezTo>
                <a:cubicBezTo>
                  <a:pt x="99080" y="734142"/>
                  <a:pt x="108175" y="741966"/>
                  <a:pt x="118744" y="747251"/>
                </a:cubicBezTo>
                <a:cubicBezTo>
                  <a:pt x="128014" y="751886"/>
                  <a:pt x="140912" y="749755"/>
                  <a:pt x="148241" y="757084"/>
                </a:cubicBezTo>
                <a:cubicBezTo>
                  <a:pt x="155569" y="764412"/>
                  <a:pt x="154796" y="776748"/>
                  <a:pt x="158073" y="786580"/>
                </a:cubicBezTo>
                <a:cubicBezTo>
                  <a:pt x="154796" y="799690"/>
                  <a:pt x="148241" y="812396"/>
                  <a:pt x="148241" y="825909"/>
                </a:cubicBezTo>
                <a:cubicBezTo>
                  <a:pt x="148241" y="859927"/>
                  <a:pt x="170025" y="903210"/>
                  <a:pt x="177738" y="934064"/>
                </a:cubicBezTo>
                <a:cubicBezTo>
                  <a:pt x="208461" y="1056960"/>
                  <a:pt x="169202" y="904192"/>
                  <a:pt x="197402" y="1002890"/>
                </a:cubicBezTo>
                <a:cubicBezTo>
                  <a:pt x="201114" y="1015883"/>
                  <a:pt x="203352" y="1029276"/>
                  <a:pt x="207235" y="1042219"/>
                </a:cubicBezTo>
                <a:cubicBezTo>
                  <a:pt x="213191" y="1062073"/>
                  <a:pt x="212242" y="1086556"/>
                  <a:pt x="226899" y="1101213"/>
                </a:cubicBezTo>
                <a:lnTo>
                  <a:pt x="256396" y="1130709"/>
                </a:lnTo>
                <a:cubicBezTo>
                  <a:pt x="259673" y="1140541"/>
                  <a:pt x="266228" y="1149842"/>
                  <a:pt x="266228" y="1160206"/>
                </a:cubicBezTo>
                <a:cubicBezTo>
                  <a:pt x="266228" y="1182012"/>
                  <a:pt x="261948" y="1247425"/>
                  <a:pt x="246564" y="1278193"/>
                </a:cubicBezTo>
                <a:cubicBezTo>
                  <a:pt x="241279" y="1288762"/>
                  <a:pt x="233454" y="1297858"/>
                  <a:pt x="226899" y="1307690"/>
                </a:cubicBezTo>
                <a:cubicBezTo>
                  <a:pt x="211917" y="1352638"/>
                  <a:pt x="215662" y="1321736"/>
                  <a:pt x="226899" y="1366684"/>
                </a:cubicBezTo>
                <a:cubicBezTo>
                  <a:pt x="230952" y="1382897"/>
                  <a:pt x="232678" y="1399632"/>
                  <a:pt x="236731" y="1415845"/>
                </a:cubicBezTo>
                <a:cubicBezTo>
                  <a:pt x="242062" y="1437168"/>
                  <a:pt x="250208" y="1458818"/>
                  <a:pt x="266228" y="1474838"/>
                </a:cubicBezTo>
                <a:cubicBezTo>
                  <a:pt x="274584" y="1483194"/>
                  <a:pt x="285893" y="1487948"/>
                  <a:pt x="295725" y="1494503"/>
                </a:cubicBezTo>
                <a:cubicBezTo>
                  <a:pt x="299002" y="1507613"/>
                  <a:pt x="305557" y="1520319"/>
                  <a:pt x="305557" y="1533832"/>
                </a:cubicBezTo>
                <a:cubicBezTo>
                  <a:pt x="305557" y="1671410"/>
                  <a:pt x="295338" y="1604995"/>
                  <a:pt x="276061" y="1720645"/>
                </a:cubicBezTo>
                <a:cubicBezTo>
                  <a:pt x="272783" y="1740309"/>
                  <a:pt x="270405" y="1760145"/>
                  <a:pt x="266228" y="1779638"/>
                </a:cubicBezTo>
                <a:cubicBezTo>
                  <a:pt x="260565" y="1806065"/>
                  <a:pt x="246564" y="1858297"/>
                  <a:pt x="246564" y="1858297"/>
                </a:cubicBezTo>
                <a:cubicBezTo>
                  <a:pt x="249841" y="1884516"/>
                  <a:pt x="252052" y="1910891"/>
                  <a:pt x="256396" y="1936955"/>
                </a:cubicBezTo>
                <a:cubicBezTo>
                  <a:pt x="258617" y="1950284"/>
                  <a:pt x="258732" y="1965040"/>
                  <a:pt x="266228" y="1976284"/>
                </a:cubicBezTo>
                <a:cubicBezTo>
                  <a:pt x="272783" y="1986116"/>
                  <a:pt x="286981" y="1987999"/>
                  <a:pt x="295725" y="1995948"/>
                </a:cubicBezTo>
                <a:cubicBezTo>
                  <a:pt x="323162" y="2020890"/>
                  <a:pt x="348164" y="2048387"/>
                  <a:pt x="374383" y="2074606"/>
                </a:cubicBezTo>
                <a:cubicBezTo>
                  <a:pt x="384215" y="2084438"/>
                  <a:pt x="392310" y="2096390"/>
                  <a:pt x="403880" y="2104103"/>
                </a:cubicBezTo>
                <a:cubicBezTo>
                  <a:pt x="413712" y="2110658"/>
                  <a:pt x="424633" y="2115819"/>
                  <a:pt x="433377" y="2123768"/>
                </a:cubicBezTo>
                <a:cubicBezTo>
                  <a:pt x="460814" y="2148711"/>
                  <a:pt x="485816" y="2176207"/>
                  <a:pt x="512035" y="2202426"/>
                </a:cubicBezTo>
                <a:cubicBezTo>
                  <a:pt x="525145" y="2215536"/>
                  <a:pt x="541080" y="2226329"/>
                  <a:pt x="551364" y="2241755"/>
                </a:cubicBezTo>
                <a:lnTo>
                  <a:pt x="590693" y="2300748"/>
                </a:lnTo>
                <a:cubicBezTo>
                  <a:pt x="598523" y="2332067"/>
                  <a:pt x="605364" y="2356782"/>
                  <a:pt x="610357" y="2389238"/>
                </a:cubicBezTo>
                <a:cubicBezTo>
                  <a:pt x="614375" y="2415354"/>
                  <a:pt x="615846" y="2441833"/>
                  <a:pt x="620190" y="2467897"/>
                </a:cubicBezTo>
                <a:cubicBezTo>
                  <a:pt x="625685" y="2500865"/>
                  <a:pt x="612045" y="2547679"/>
                  <a:pt x="639854" y="2566219"/>
                </a:cubicBezTo>
                <a:cubicBezTo>
                  <a:pt x="649686" y="2572774"/>
                  <a:pt x="658782" y="2580599"/>
                  <a:pt x="669351" y="2585884"/>
                </a:cubicBezTo>
                <a:cubicBezTo>
                  <a:pt x="695109" y="2598763"/>
                  <a:pt x="746108" y="2603823"/>
                  <a:pt x="767673" y="2605548"/>
                </a:cubicBezTo>
                <a:cubicBezTo>
                  <a:pt x="826569" y="2610260"/>
                  <a:pt x="885660" y="2612103"/>
                  <a:pt x="944654" y="2615380"/>
                </a:cubicBezTo>
                <a:cubicBezTo>
                  <a:pt x="961041" y="2618658"/>
                  <a:pt x="977692" y="2620816"/>
                  <a:pt x="993815" y="2625213"/>
                </a:cubicBezTo>
                <a:cubicBezTo>
                  <a:pt x="1013813" y="2630667"/>
                  <a:pt x="1032700" y="2639850"/>
                  <a:pt x="1052809" y="2644877"/>
                </a:cubicBezTo>
                <a:cubicBezTo>
                  <a:pt x="1099971" y="2656667"/>
                  <a:pt x="1160338" y="2666077"/>
                  <a:pt x="1210125" y="2674374"/>
                </a:cubicBezTo>
                <a:cubicBezTo>
                  <a:pt x="1226512" y="2680929"/>
                  <a:pt x="1242233" y="2689490"/>
                  <a:pt x="1259286" y="2694038"/>
                </a:cubicBezTo>
                <a:cubicBezTo>
                  <a:pt x="1360205" y="2720950"/>
                  <a:pt x="1401160" y="2716425"/>
                  <a:pt x="1514925" y="2723535"/>
                </a:cubicBezTo>
                <a:cubicBezTo>
                  <a:pt x="1665242" y="2753601"/>
                  <a:pt x="1428529" y="2707498"/>
                  <a:pt x="1642744" y="2743200"/>
                </a:cubicBezTo>
                <a:cubicBezTo>
                  <a:pt x="1656073" y="2745421"/>
                  <a:pt x="1668634" y="2751617"/>
                  <a:pt x="1682073" y="2753032"/>
                </a:cubicBezTo>
                <a:cubicBezTo>
                  <a:pt x="1731073" y="2758190"/>
                  <a:pt x="1780412" y="2759354"/>
                  <a:pt x="1829557" y="2762864"/>
                </a:cubicBezTo>
                <a:lnTo>
                  <a:pt x="1957377" y="2772697"/>
                </a:lnTo>
                <a:cubicBezTo>
                  <a:pt x="2083508" y="2780580"/>
                  <a:pt x="2246486" y="2786977"/>
                  <a:pt x="2370331" y="2792361"/>
                </a:cubicBezTo>
                <a:lnTo>
                  <a:pt x="2645635" y="2782529"/>
                </a:lnTo>
                <a:cubicBezTo>
                  <a:pt x="2838967" y="2774123"/>
                  <a:pt x="2765509" y="2753662"/>
                  <a:pt x="2852112" y="2782529"/>
                </a:cubicBezTo>
                <a:cubicBezTo>
                  <a:pt x="2861944" y="2779252"/>
                  <a:pt x="2871510" y="2775028"/>
                  <a:pt x="2881609" y="2772697"/>
                </a:cubicBezTo>
                <a:cubicBezTo>
                  <a:pt x="2914176" y="2765181"/>
                  <a:pt x="2948898" y="2765445"/>
                  <a:pt x="2979931" y="2753032"/>
                </a:cubicBezTo>
                <a:cubicBezTo>
                  <a:pt x="3012503" y="2740004"/>
                  <a:pt x="3054435" y="2722116"/>
                  <a:pt x="3088086" y="2713703"/>
                </a:cubicBezTo>
                <a:cubicBezTo>
                  <a:pt x="3107427" y="2708868"/>
                  <a:pt x="3127466" y="2707437"/>
                  <a:pt x="3147080" y="2703871"/>
                </a:cubicBezTo>
                <a:cubicBezTo>
                  <a:pt x="3163522" y="2700881"/>
                  <a:pt x="3179927" y="2697663"/>
                  <a:pt x="3196241" y="2694038"/>
                </a:cubicBezTo>
                <a:cubicBezTo>
                  <a:pt x="3209432" y="2691107"/>
                  <a:pt x="3222241" y="2686427"/>
                  <a:pt x="3235570" y="2684206"/>
                </a:cubicBezTo>
                <a:cubicBezTo>
                  <a:pt x="3373670" y="2661190"/>
                  <a:pt x="3265052" y="2686668"/>
                  <a:pt x="3353557" y="2664542"/>
                </a:cubicBezTo>
                <a:cubicBezTo>
                  <a:pt x="3411796" y="2620862"/>
                  <a:pt x="3379246" y="2644139"/>
                  <a:pt x="3451880" y="2595716"/>
                </a:cubicBezTo>
                <a:cubicBezTo>
                  <a:pt x="3468624" y="2584553"/>
                  <a:pt x="3508515" y="2558746"/>
                  <a:pt x="3520706" y="2546555"/>
                </a:cubicBezTo>
                <a:cubicBezTo>
                  <a:pt x="3532293" y="2534968"/>
                  <a:pt x="3538615" y="2518813"/>
                  <a:pt x="3550202" y="2507226"/>
                </a:cubicBezTo>
                <a:cubicBezTo>
                  <a:pt x="3585615" y="2471813"/>
                  <a:pt x="3585537" y="2485972"/>
                  <a:pt x="3619028" y="2458064"/>
                </a:cubicBezTo>
                <a:cubicBezTo>
                  <a:pt x="3629710" y="2449162"/>
                  <a:pt x="3637843" y="2437470"/>
                  <a:pt x="3648525" y="2428568"/>
                </a:cubicBezTo>
                <a:cubicBezTo>
                  <a:pt x="3657603" y="2421003"/>
                  <a:pt x="3668944" y="2416468"/>
                  <a:pt x="3678022" y="2408903"/>
                </a:cubicBezTo>
                <a:cubicBezTo>
                  <a:pt x="3688704" y="2400001"/>
                  <a:pt x="3696962" y="2388455"/>
                  <a:pt x="3707519" y="2379406"/>
                </a:cubicBezTo>
                <a:cubicBezTo>
                  <a:pt x="3719961" y="2368741"/>
                  <a:pt x="3735961" y="2362157"/>
                  <a:pt x="3746848" y="2349909"/>
                </a:cubicBezTo>
                <a:cubicBezTo>
                  <a:pt x="3762549" y="2332245"/>
                  <a:pt x="3769465" y="2307628"/>
                  <a:pt x="3786177" y="2290916"/>
                </a:cubicBezTo>
                <a:lnTo>
                  <a:pt x="3825506" y="2251587"/>
                </a:lnTo>
                <a:cubicBezTo>
                  <a:pt x="3861893" y="2178811"/>
                  <a:pt x="3824840" y="2242554"/>
                  <a:pt x="3874667" y="2182761"/>
                </a:cubicBezTo>
                <a:cubicBezTo>
                  <a:pt x="3882232" y="2173683"/>
                  <a:pt x="3886641" y="2162236"/>
                  <a:pt x="3894331" y="2153264"/>
                </a:cubicBezTo>
                <a:cubicBezTo>
                  <a:pt x="3926119" y="2116178"/>
                  <a:pt x="3928367" y="2117464"/>
                  <a:pt x="3963157" y="2094271"/>
                </a:cubicBezTo>
                <a:cubicBezTo>
                  <a:pt x="3993094" y="2049367"/>
                  <a:pt x="3976782" y="2081000"/>
                  <a:pt x="3992654" y="2025445"/>
                </a:cubicBezTo>
                <a:cubicBezTo>
                  <a:pt x="4009076" y="1967967"/>
                  <a:pt x="3996952" y="2025770"/>
                  <a:pt x="4012319" y="1956619"/>
                </a:cubicBezTo>
                <a:cubicBezTo>
                  <a:pt x="4021479" y="1915400"/>
                  <a:pt x="4024869" y="1891147"/>
                  <a:pt x="4031983" y="1848464"/>
                </a:cubicBezTo>
                <a:cubicBezTo>
                  <a:pt x="4019150" y="1617463"/>
                  <a:pt x="4018490" y="1717712"/>
                  <a:pt x="4031983" y="1474838"/>
                </a:cubicBezTo>
                <a:cubicBezTo>
                  <a:pt x="4050544" y="1140735"/>
                  <a:pt x="4023604" y="1400198"/>
                  <a:pt x="4051648" y="1288026"/>
                </a:cubicBezTo>
                <a:cubicBezTo>
                  <a:pt x="4054448" y="1276826"/>
                  <a:pt x="4065256" y="1213666"/>
                  <a:pt x="4071312" y="1199535"/>
                </a:cubicBezTo>
                <a:cubicBezTo>
                  <a:pt x="4075967" y="1188673"/>
                  <a:pt x="4084422" y="1179870"/>
                  <a:pt x="4090977" y="1170038"/>
                </a:cubicBezTo>
                <a:cubicBezTo>
                  <a:pt x="4105835" y="1110605"/>
                  <a:pt x="4096538" y="1143521"/>
                  <a:pt x="4120473" y="1071716"/>
                </a:cubicBezTo>
                <a:lnTo>
                  <a:pt x="4130306" y="1042219"/>
                </a:lnTo>
                <a:lnTo>
                  <a:pt x="4140138" y="1012722"/>
                </a:lnTo>
                <a:cubicBezTo>
                  <a:pt x="4136861" y="970116"/>
                  <a:pt x="4135606" y="927305"/>
                  <a:pt x="4130306" y="884903"/>
                </a:cubicBezTo>
                <a:cubicBezTo>
                  <a:pt x="4129020" y="874619"/>
                  <a:pt x="4125615" y="864405"/>
                  <a:pt x="4120473" y="855406"/>
                </a:cubicBezTo>
                <a:cubicBezTo>
                  <a:pt x="4112343" y="841178"/>
                  <a:pt x="4100374" y="829502"/>
                  <a:pt x="4090977" y="816077"/>
                </a:cubicBezTo>
                <a:cubicBezTo>
                  <a:pt x="4077424" y="796716"/>
                  <a:pt x="4064758" y="776748"/>
                  <a:pt x="4051648" y="757084"/>
                </a:cubicBezTo>
                <a:lnTo>
                  <a:pt x="4031983" y="727587"/>
                </a:lnTo>
                <a:cubicBezTo>
                  <a:pt x="4028833" y="714987"/>
                  <a:pt x="4019371" y="672865"/>
                  <a:pt x="4012319" y="658761"/>
                </a:cubicBezTo>
                <a:cubicBezTo>
                  <a:pt x="4003773" y="641668"/>
                  <a:pt x="3991368" y="626693"/>
                  <a:pt x="3982822" y="609600"/>
                </a:cubicBezTo>
                <a:cubicBezTo>
                  <a:pt x="3978187" y="600330"/>
                  <a:pt x="3977073" y="589629"/>
                  <a:pt x="3972990" y="580103"/>
                </a:cubicBezTo>
                <a:cubicBezTo>
                  <a:pt x="3967216" y="566631"/>
                  <a:pt x="3958768" y="554383"/>
                  <a:pt x="3953325" y="540774"/>
                </a:cubicBezTo>
                <a:cubicBezTo>
                  <a:pt x="3945627" y="521528"/>
                  <a:pt x="3952201" y="491050"/>
                  <a:pt x="3933661" y="481780"/>
                </a:cubicBezTo>
                <a:lnTo>
                  <a:pt x="3894331" y="462116"/>
                </a:lnTo>
                <a:cubicBezTo>
                  <a:pt x="3874667" y="442451"/>
                  <a:pt x="3844132" y="429505"/>
                  <a:pt x="3835338" y="403122"/>
                </a:cubicBezTo>
                <a:cubicBezTo>
                  <a:pt x="3821109" y="360435"/>
                  <a:pt x="3832834" y="380954"/>
                  <a:pt x="3796009" y="344129"/>
                </a:cubicBezTo>
                <a:cubicBezTo>
                  <a:pt x="3788012" y="320138"/>
                  <a:pt x="3785573" y="304196"/>
                  <a:pt x="3766512" y="285135"/>
                </a:cubicBezTo>
                <a:cubicBezTo>
                  <a:pt x="3754651" y="273274"/>
                  <a:pt x="3769790" y="245806"/>
                  <a:pt x="3756680" y="23597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B61B1D-B3FF-2841-BBED-ADA9436C3775}"/>
              </a:ext>
            </a:extLst>
          </p:cNvPr>
          <p:cNvSpPr/>
          <p:nvPr/>
        </p:nvSpPr>
        <p:spPr>
          <a:xfrm>
            <a:off x="4191000" y="2895600"/>
            <a:ext cx="4267200" cy="2209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ChangeArrowheads="1"/>
          </p:cNvSpPr>
          <p:nvPr/>
        </p:nvSpPr>
        <p:spPr bwMode="auto">
          <a:xfrm>
            <a:off x="1462314" y="205830"/>
            <a:ext cx="624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Genere</a:t>
            </a:r>
            <a:r>
              <a:rPr lang="en-US" sz="3200" b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3200" b="1" i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STAPHYLOCOCCUS</a:t>
            </a:r>
          </a:p>
        </p:txBody>
      </p:sp>
      <p:sp>
        <p:nvSpPr>
          <p:cNvPr id="54275" name="Rectangle 1027"/>
          <p:cNvSpPr>
            <a:spLocks noChangeArrowheads="1"/>
          </p:cNvSpPr>
          <p:nvPr/>
        </p:nvSpPr>
        <p:spPr bwMode="auto">
          <a:xfrm>
            <a:off x="228600" y="4053930"/>
            <a:ext cx="5867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Gram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positivi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catalasi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positivi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ammassi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a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grappolo</a:t>
            </a:r>
            <a:endParaRPr lang="en-US" sz="2400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457200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immobili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marL="457200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aerobi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o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anaerobi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facoltativi</a:t>
            </a:r>
            <a:endParaRPr lang="en-US" sz="2400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457200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Alofili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resistenti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a NaCl)</a:t>
            </a:r>
          </a:p>
          <a:p>
            <a:pPr marL="457200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componenti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della</a:t>
            </a:r>
            <a:r>
              <a:rPr lang="en-US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flora </a:t>
            </a:r>
            <a:r>
              <a:rPr lang="en-US" sz="24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commensale</a:t>
            </a:r>
            <a:endParaRPr lang="en-US" sz="2400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E923AF6-B740-F540-A1EA-88269D637D2C}"/>
              </a:ext>
            </a:extLst>
          </p:cNvPr>
          <p:cNvSpPr/>
          <p:nvPr/>
        </p:nvSpPr>
        <p:spPr>
          <a:xfrm>
            <a:off x="5029200" y="5943600"/>
            <a:ext cx="251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cute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dirty="0" err="1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naso</a:t>
            </a:r>
            <a:endParaRPr lang="en-US" sz="2000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Parentesi graffa aperta 2">
            <a:extLst>
              <a:ext uri="{FF2B5EF4-FFF2-40B4-BE49-F238E27FC236}">
                <a16:creationId xmlns:a16="http://schemas.microsoft.com/office/drawing/2014/main" id="{3ECD355B-5983-4249-A329-F4CB586C3ABF}"/>
              </a:ext>
            </a:extLst>
          </p:cNvPr>
          <p:cNvSpPr/>
          <p:nvPr/>
        </p:nvSpPr>
        <p:spPr>
          <a:xfrm>
            <a:off x="5715000" y="6035130"/>
            <a:ext cx="304800" cy="670470"/>
          </a:xfrm>
          <a:prstGeom prst="leftBrace">
            <a:avLst/>
          </a:prstGeom>
          <a:ln w="38100">
            <a:solidFill>
              <a:srgbClr val="FFDA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9D8D96-1223-EA48-97BD-950AC7A1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960209"/>
            <a:ext cx="3867150" cy="28911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asellaDiTesto 6"/>
          <p:cNvSpPr txBox="1">
            <a:spLocks noChangeArrowheads="1"/>
          </p:cNvSpPr>
          <p:nvPr/>
        </p:nvSpPr>
        <p:spPr bwMode="auto">
          <a:xfrm>
            <a:off x="304800" y="1143000"/>
            <a:ext cx="7086600" cy="452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u="sng" dirty="0">
                <a:solidFill>
                  <a:srgbClr val="FFDA1D"/>
                </a:solidFill>
              </a:rPr>
              <a:t>Specie patogene per l</a:t>
            </a:r>
            <a:r>
              <a:rPr lang="ja-JP" altLang="it-IT" sz="2800" u="sng" dirty="0">
                <a:solidFill>
                  <a:srgbClr val="FFDA1D"/>
                </a:solidFill>
              </a:rPr>
              <a:t>’</a:t>
            </a:r>
            <a:r>
              <a:rPr lang="it-IT" altLang="ja-JP" sz="2800" u="sng" dirty="0">
                <a:solidFill>
                  <a:srgbClr val="FFDA1D"/>
                </a:solidFill>
              </a:rPr>
              <a:t>uomo:</a:t>
            </a:r>
          </a:p>
          <a:p>
            <a:pPr eaLnBrk="1" hangingPunct="1"/>
            <a:r>
              <a:rPr lang="it-IT" sz="2800" u="sng" dirty="0">
                <a:solidFill>
                  <a:srgbClr val="FFDA1D"/>
                </a:solidFill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Comic Sans MS" charset="0"/>
              </a:rPr>
              <a:t>aureus</a:t>
            </a: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endParaRPr lang="it-IT" sz="2800" i="1" dirty="0">
              <a:solidFill>
                <a:srgbClr val="FFDA1D"/>
              </a:solidFill>
              <a:latin typeface="Comic Sans MS" charset="0"/>
            </a:endParaRP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Comic Sans MS" charset="0"/>
              </a:rPr>
              <a:t>epidermidis</a:t>
            </a: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Comic Sans MS" charset="0"/>
              </a:rPr>
              <a:t>haemolyticus</a:t>
            </a: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Comic Sans MS" charset="0"/>
              </a:rPr>
              <a:t>lugdunensis</a:t>
            </a: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 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Comic Sans MS" charset="0"/>
              </a:rPr>
              <a:t>S. </a:t>
            </a:r>
            <a:r>
              <a:rPr lang="it-IT" sz="2800" i="1" dirty="0" err="1">
                <a:solidFill>
                  <a:srgbClr val="FFDA1D"/>
                </a:solidFill>
                <a:latin typeface="Comic Sans MS" charset="0"/>
              </a:rPr>
              <a:t>saprophyticus</a:t>
            </a:r>
            <a:endParaRPr lang="it-IT" sz="2800" i="1" dirty="0">
              <a:solidFill>
                <a:srgbClr val="FFDA1D"/>
              </a:solidFill>
              <a:latin typeface="Comic Sans MS" charset="0"/>
            </a:endParaRP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800" i="1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etc........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/>
          <a:stretch>
            <a:fillRect/>
          </a:stretch>
        </p:blipFill>
        <p:spPr bwMode="auto">
          <a:xfrm>
            <a:off x="5105400" y="1981200"/>
            <a:ext cx="3473450" cy="41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Genere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STAPHYLOCOCCUS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81000" y="2209800"/>
            <a:ext cx="8319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i="1" u="sng" dirty="0" err="1">
                <a:solidFill>
                  <a:srgbClr val="FFDA1D"/>
                </a:solidFill>
              </a:rPr>
              <a:t>Staphylococcus</a:t>
            </a:r>
            <a:r>
              <a:rPr lang="it-IT" sz="5400" b="1" i="1" u="sng" dirty="0">
                <a:solidFill>
                  <a:srgbClr val="FFDA1D"/>
                </a:solidFill>
              </a:rPr>
              <a:t>  </a:t>
            </a:r>
            <a:r>
              <a:rPr lang="it-IT" sz="5400" b="1" i="1" u="sng" dirty="0" err="1">
                <a:solidFill>
                  <a:srgbClr val="FFDA1D"/>
                </a:solidFill>
              </a:rPr>
              <a:t>aureus</a:t>
            </a:r>
            <a:endParaRPr lang="it-IT" sz="5400" b="1" i="1" u="sng" dirty="0">
              <a:solidFill>
                <a:srgbClr val="FFDA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4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724400" y="333375"/>
            <a:ext cx="3617913" cy="21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i="1" u="sng" dirty="0" err="1">
                <a:solidFill>
                  <a:srgbClr val="FFDA1D"/>
                </a:solidFill>
                <a:latin typeface="+mn-lt"/>
                <a:ea typeface="+mn-ea"/>
                <a:cs typeface="+mn-cs"/>
              </a:rPr>
              <a:t>S.aureus</a:t>
            </a:r>
            <a:endParaRPr lang="it-IT" sz="2400" b="1" i="1" u="sng" dirty="0">
              <a:solidFill>
                <a:srgbClr val="FFDA1D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it-IT" sz="2000" b="1" dirty="0">
                <a:solidFill>
                  <a:srgbClr val="FFDA1D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  <a:defRPr/>
            </a:pPr>
            <a:r>
              <a:rPr lang="it-IT" sz="2000" dirty="0" err="1">
                <a:solidFill>
                  <a:srgbClr val="FFDA1D"/>
                </a:solidFill>
                <a:latin typeface="+mn-lt"/>
                <a:ea typeface="+mn-ea"/>
                <a:cs typeface="+mn-cs"/>
              </a:rPr>
              <a:t>catalasi</a:t>
            </a:r>
            <a:r>
              <a:rPr lang="it-IT" sz="2000" dirty="0">
                <a:solidFill>
                  <a:srgbClr val="FFDA1D"/>
                </a:solidFill>
                <a:latin typeface="+mn-lt"/>
                <a:ea typeface="+mn-ea"/>
                <a:cs typeface="+mn-cs"/>
              </a:rPr>
              <a:t> positivo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  <a:defRPr/>
            </a:pPr>
            <a:r>
              <a:rPr lang="it-IT" sz="2000" dirty="0" err="1">
                <a:solidFill>
                  <a:srgbClr val="FFDA1D"/>
                </a:solidFill>
                <a:latin typeface="+mn-lt"/>
                <a:ea typeface="+mn-ea"/>
                <a:cs typeface="+mn-cs"/>
              </a:rPr>
              <a:t>coagulasi</a:t>
            </a:r>
            <a:r>
              <a:rPr lang="it-IT" sz="2000" dirty="0">
                <a:solidFill>
                  <a:srgbClr val="FFDA1D"/>
                </a:solidFill>
                <a:latin typeface="+mn-lt"/>
                <a:ea typeface="+mn-ea"/>
                <a:cs typeface="+mn-cs"/>
              </a:rPr>
              <a:t> positivo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  <a:defRPr/>
            </a:pPr>
            <a:r>
              <a:rPr lang="it-IT" sz="2000" dirty="0">
                <a:solidFill>
                  <a:srgbClr val="FFDA1D"/>
                </a:solidFill>
                <a:latin typeface="+mn-lt"/>
                <a:ea typeface="+mn-ea"/>
                <a:cs typeface="+mn-cs"/>
              </a:rPr>
              <a:t>può essere emolitico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  <a:defRPr/>
            </a:pPr>
            <a:r>
              <a:rPr lang="it-IT" sz="2000" dirty="0">
                <a:solidFill>
                  <a:srgbClr val="FFDA1D"/>
                </a:solidFill>
                <a:latin typeface="+mn-lt"/>
                <a:ea typeface="+mn-ea"/>
                <a:cs typeface="+mn-cs"/>
              </a:rPr>
              <a:t>mannitolo positivo</a:t>
            </a:r>
          </a:p>
        </p:txBody>
      </p:sp>
      <p:pic>
        <p:nvPicPr>
          <p:cNvPr id="37894" name="Picture 8" descr="L'immagine “http://www.mc.maricopa.edu/~johnson/labtools/Dbiochem/msaa.jpg” non può essere visualizzata poiché contiene degli errori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20" y="3195638"/>
            <a:ext cx="3997325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6629400" y="3124200"/>
            <a:ext cx="230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 err="1">
                <a:solidFill>
                  <a:schemeClr val="bg1"/>
                </a:solidFill>
                <a:latin typeface="Comic Sans MS" charset="0"/>
              </a:rPr>
              <a:t>Mannitol</a:t>
            </a:r>
            <a:r>
              <a:rPr lang="it-IT" sz="1800" b="1" dirty="0">
                <a:solidFill>
                  <a:schemeClr val="bg1"/>
                </a:solidFill>
                <a:latin typeface="Comic Sans MS" charset="0"/>
              </a:rPr>
              <a:t> Salt Agar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E2982E5-962F-FF4C-B870-D056CD4BBCC3}"/>
              </a:ext>
            </a:extLst>
          </p:cNvPr>
          <p:cNvGrpSpPr/>
          <p:nvPr/>
        </p:nvGrpSpPr>
        <p:grpSpPr>
          <a:xfrm>
            <a:off x="5118251" y="3789107"/>
            <a:ext cx="1739010" cy="1392493"/>
            <a:chOff x="5118251" y="3789107"/>
            <a:chExt cx="1739010" cy="1392493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D0C1B2E2-0324-D44B-AD86-06ED70767928}"/>
                </a:ext>
              </a:extLst>
            </p:cNvPr>
            <p:cNvSpPr/>
            <p:nvPr/>
          </p:nvSpPr>
          <p:spPr>
            <a:xfrm rot="904782">
              <a:off x="5118251" y="3789107"/>
              <a:ext cx="1524000" cy="93699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708" name="Text Box 4"/>
            <p:cNvSpPr txBox="1">
              <a:spLocks noChangeArrowheads="1"/>
            </p:cNvSpPr>
            <p:nvPr/>
          </p:nvSpPr>
          <p:spPr bwMode="auto">
            <a:xfrm>
              <a:off x="5257061" y="4724400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i="1" dirty="0">
                  <a:solidFill>
                    <a:schemeClr val="bg1"/>
                  </a:solidFill>
                  <a:latin typeface="Tahoma" charset="0"/>
                </a:rPr>
                <a:t>S. aureus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0CBDB3AD-F029-B949-A5A8-31370D0BF7A6}"/>
              </a:ext>
            </a:extLst>
          </p:cNvPr>
          <p:cNvGrpSpPr/>
          <p:nvPr/>
        </p:nvGrpSpPr>
        <p:grpSpPr>
          <a:xfrm>
            <a:off x="243403" y="1600200"/>
            <a:ext cx="4401514" cy="4086571"/>
            <a:chOff x="243403" y="1600200"/>
            <a:chExt cx="4401514" cy="408657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FFF3901-2138-3740-9903-F48C8921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403" y="1600200"/>
              <a:ext cx="4401514" cy="4086571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8BD5A1F-3727-7E4E-8C0A-8FC8F2127283}"/>
                </a:ext>
              </a:extLst>
            </p:cNvPr>
            <p:cNvSpPr/>
            <p:nvPr/>
          </p:nvSpPr>
          <p:spPr>
            <a:xfrm>
              <a:off x="3505200" y="1828800"/>
              <a:ext cx="1066800" cy="62310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533400"/>
          </a:xfrm>
        </p:spPr>
        <p:txBody>
          <a:bodyPr/>
          <a:lstStyle/>
          <a:p>
            <a:pPr eaLnBrk="1" hangingPunct="1"/>
            <a:r>
              <a:rPr lang="it-IT" sz="3200" b="1" dirty="0">
                <a:solidFill>
                  <a:srgbClr val="FFDA1D"/>
                </a:solidFill>
                <a:latin typeface="Arial"/>
                <a:cs typeface="Arial"/>
              </a:rPr>
              <a:t>Componenti strutturali e antigeniche: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334000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it-IT" sz="2800" b="1" u="sng" dirty="0">
                <a:solidFill>
                  <a:srgbClr val="FFDA1D"/>
                </a:solidFill>
                <a:latin typeface="+mj-lt"/>
              </a:rPr>
              <a:t>Fattori di virulenza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it-IT" sz="2000" b="1" u="sng" dirty="0">
              <a:solidFill>
                <a:srgbClr val="FFDA1D"/>
              </a:solidFill>
              <a:latin typeface="+mj-lt"/>
            </a:endParaRPr>
          </a:p>
          <a:p>
            <a:pPr algn="just"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it-IT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Capsula</a:t>
            </a:r>
            <a:r>
              <a:rPr lang="it-IT" sz="2000" b="1" dirty="0">
                <a:solidFill>
                  <a:srgbClr val="FFDA1D"/>
                </a:solidFill>
                <a:latin typeface="+mj-lt"/>
              </a:rPr>
              <a:t> </a:t>
            </a:r>
            <a:r>
              <a:rPr lang="it-IT" sz="2000" dirty="0">
                <a:solidFill>
                  <a:srgbClr val="FFDA1D"/>
                </a:solidFill>
                <a:latin typeface="+mj-lt"/>
              </a:rPr>
              <a:t>(undici sierotipi:  V e VIII associati a patologie umane)</a:t>
            </a:r>
          </a:p>
          <a:p>
            <a:pPr algn="just" eaLnBrk="1" hangingPunct="1">
              <a:lnSpc>
                <a:spcPct val="90000"/>
              </a:lnSpc>
              <a:buFont typeface="Wingdings" charset="2"/>
              <a:buChar char="Ø"/>
            </a:pPr>
            <a:endParaRPr lang="it-IT" sz="2000" dirty="0">
              <a:solidFill>
                <a:srgbClr val="FFDA1D"/>
              </a:solidFill>
              <a:latin typeface="+mj-lt"/>
            </a:endParaRPr>
          </a:p>
          <a:p>
            <a:pPr algn="just" eaLnBrk="1" hangingPunct="1">
              <a:lnSpc>
                <a:spcPct val="90000"/>
              </a:lnSpc>
              <a:buFont typeface="Wingdings" charset="2"/>
              <a:buChar char="Ø"/>
            </a:pPr>
            <a:endParaRPr lang="it-IT" sz="2000" dirty="0">
              <a:solidFill>
                <a:srgbClr val="FFDA1D"/>
              </a:solidFill>
              <a:latin typeface="+mj-lt"/>
            </a:endParaRPr>
          </a:p>
          <a:p>
            <a:pPr algn="just"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it-IT" sz="2000" b="1" dirty="0">
                <a:solidFill>
                  <a:srgbClr val="37FF37"/>
                </a:solidFill>
                <a:latin typeface="+mj-lt"/>
              </a:rPr>
              <a:t>Proteine superficiali di adesione </a:t>
            </a:r>
            <a:r>
              <a:rPr lang="it-IT" sz="2000" b="1" dirty="0">
                <a:solidFill>
                  <a:srgbClr val="FFDA1D"/>
                </a:solidFill>
                <a:latin typeface="+mj-lt"/>
              </a:rPr>
              <a:t>: </a:t>
            </a:r>
            <a:r>
              <a:rPr lang="it-IT" sz="2000" dirty="0">
                <a:solidFill>
                  <a:srgbClr val="FFDA1D"/>
                </a:solidFill>
                <a:latin typeface="+mj-lt"/>
              </a:rPr>
              <a:t>legate al </a:t>
            </a:r>
            <a:r>
              <a:rPr lang="it-IT" sz="2000" dirty="0" err="1">
                <a:solidFill>
                  <a:srgbClr val="FFDA1D"/>
                </a:solidFill>
                <a:latin typeface="+mj-lt"/>
              </a:rPr>
              <a:t>peptidoglicano</a:t>
            </a:r>
            <a:endParaRPr lang="it-IT" sz="2000" dirty="0">
              <a:solidFill>
                <a:srgbClr val="FFDA1D"/>
              </a:solidFill>
              <a:latin typeface="+mj-lt"/>
            </a:endParaRPr>
          </a:p>
          <a:p>
            <a:pPr lvl="1" algn="just" eaLnBrk="1" hangingPunct="1">
              <a:lnSpc>
                <a:spcPct val="90000"/>
              </a:lnSpc>
              <a:buFont typeface="Arial"/>
              <a:buChar char="•"/>
            </a:pPr>
            <a:r>
              <a:rPr lang="it-IT" sz="2000" b="1" u="sng" dirty="0">
                <a:solidFill>
                  <a:srgbClr val="FFDA1D"/>
                </a:solidFill>
                <a:latin typeface="+mj-lt"/>
              </a:rPr>
              <a:t>Proteina A</a:t>
            </a:r>
            <a:r>
              <a:rPr lang="it-IT" sz="2000" b="1" dirty="0">
                <a:solidFill>
                  <a:srgbClr val="FFDA1D"/>
                </a:solidFill>
                <a:latin typeface="+mj-lt"/>
              </a:rPr>
              <a:t>,</a:t>
            </a:r>
            <a:r>
              <a:rPr lang="it-IT" sz="2000" dirty="0">
                <a:solidFill>
                  <a:srgbClr val="FFDA1D"/>
                </a:solidFill>
                <a:latin typeface="+mj-lt"/>
              </a:rPr>
              <a:t> contenuta nella parete cellulare, si lega al frammento </a:t>
            </a:r>
            <a:r>
              <a:rPr lang="it-IT" sz="2000" dirty="0" err="1">
                <a:solidFill>
                  <a:srgbClr val="FFDA1D"/>
                </a:solidFill>
                <a:latin typeface="+mj-lt"/>
              </a:rPr>
              <a:t>Fc</a:t>
            </a:r>
            <a:r>
              <a:rPr lang="it-IT" sz="2000" dirty="0">
                <a:solidFill>
                  <a:srgbClr val="FFDA1D"/>
                </a:solidFill>
                <a:latin typeface="+mj-lt"/>
              </a:rPr>
              <a:t> delle IgG, esplicando un</a:t>
            </a:r>
            <a:r>
              <a:rPr lang="ja-JP" altLang="it-IT" sz="2000" dirty="0">
                <a:solidFill>
                  <a:srgbClr val="FFDA1D"/>
                </a:solidFill>
                <a:latin typeface="+mj-lt"/>
              </a:rPr>
              <a:t>’</a:t>
            </a:r>
            <a:r>
              <a:rPr lang="it-IT" altLang="ja-JP" sz="2000" dirty="0">
                <a:solidFill>
                  <a:srgbClr val="FFDA1D"/>
                </a:solidFill>
                <a:latin typeface="+mj-lt"/>
              </a:rPr>
              <a:t>azione anticomplementare e </a:t>
            </a:r>
            <a:r>
              <a:rPr lang="it-IT" altLang="ja-JP" sz="2000" dirty="0" err="1">
                <a:solidFill>
                  <a:srgbClr val="FFDA1D"/>
                </a:solidFill>
                <a:latin typeface="+mj-lt"/>
              </a:rPr>
              <a:t>antifagocitaria</a:t>
            </a:r>
            <a:r>
              <a:rPr lang="it-IT" altLang="ja-JP" sz="2000" dirty="0">
                <a:solidFill>
                  <a:srgbClr val="FFDA1D"/>
                </a:solidFill>
                <a:latin typeface="+mj-lt"/>
              </a:rPr>
              <a:t>. Non si trova nei </a:t>
            </a:r>
            <a:r>
              <a:rPr lang="it-IT" altLang="ja-JP" sz="2000" dirty="0" err="1">
                <a:solidFill>
                  <a:srgbClr val="FFDA1D"/>
                </a:solidFill>
                <a:latin typeface="+mj-lt"/>
              </a:rPr>
              <a:t>coagulasi</a:t>
            </a:r>
            <a:r>
              <a:rPr lang="it-IT" altLang="ja-JP" sz="2000" dirty="0">
                <a:solidFill>
                  <a:srgbClr val="FFDA1D"/>
                </a:solidFill>
                <a:latin typeface="+mj-lt"/>
              </a:rPr>
              <a:t> negativi.</a:t>
            </a:r>
          </a:p>
          <a:p>
            <a:pPr lvl="1" algn="just" eaLnBrk="1" hangingPunct="1">
              <a:lnSpc>
                <a:spcPct val="90000"/>
              </a:lnSpc>
              <a:buFont typeface="Arial"/>
              <a:buChar char="•"/>
            </a:pPr>
            <a:r>
              <a:rPr lang="it-IT" altLang="ja-JP" sz="2000" b="1" u="sng" dirty="0" err="1">
                <a:solidFill>
                  <a:srgbClr val="FFDA1D"/>
                </a:solidFill>
                <a:latin typeface="+mj-lt"/>
              </a:rPr>
              <a:t>Fibronectin</a:t>
            </a:r>
            <a:r>
              <a:rPr lang="it-IT" altLang="ja-JP" sz="2000" b="1" u="sng" dirty="0">
                <a:solidFill>
                  <a:srgbClr val="FFDA1D"/>
                </a:solidFill>
                <a:latin typeface="+mj-lt"/>
              </a:rPr>
              <a:t> </a:t>
            </a:r>
            <a:r>
              <a:rPr lang="it-IT" altLang="ja-JP" sz="2000" b="1" u="sng" dirty="0" err="1">
                <a:solidFill>
                  <a:srgbClr val="FFDA1D"/>
                </a:solidFill>
                <a:latin typeface="+mj-lt"/>
              </a:rPr>
              <a:t>binding</a:t>
            </a:r>
            <a:r>
              <a:rPr lang="it-IT" altLang="ja-JP" sz="2000" b="1" u="sng" dirty="0">
                <a:solidFill>
                  <a:srgbClr val="FFDA1D"/>
                </a:solidFill>
                <a:latin typeface="+mj-lt"/>
              </a:rPr>
              <a:t> </a:t>
            </a:r>
            <a:r>
              <a:rPr lang="it-IT" altLang="ja-JP" sz="2000" b="1" u="sng" dirty="0" err="1">
                <a:solidFill>
                  <a:srgbClr val="FFDA1D"/>
                </a:solidFill>
                <a:latin typeface="+mj-lt"/>
              </a:rPr>
              <a:t>protein</a:t>
            </a:r>
            <a:r>
              <a:rPr lang="it-IT" altLang="ja-JP" sz="2000" b="1" u="sng" dirty="0">
                <a:solidFill>
                  <a:srgbClr val="FFDA1D"/>
                </a:solidFill>
                <a:latin typeface="+mj-lt"/>
              </a:rPr>
              <a:t> A e B</a:t>
            </a:r>
            <a:endParaRPr lang="it-IT" sz="2000" u="sng" dirty="0">
              <a:solidFill>
                <a:srgbClr val="FFDA1D"/>
              </a:solidFill>
              <a:latin typeface="+mj-lt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071D4A0-579A-FF4D-8FB6-A25CB7212428}"/>
              </a:ext>
            </a:extLst>
          </p:cNvPr>
          <p:cNvGrpSpPr/>
          <p:nvPr/>
        </p:nvGrpSpPr>
        <p:grpSpPr>
          <a:xfrm>
            <a:off x="304800" y="4328496"/>
            <a:ext cx="4572000" cy="1943957"/>
            <a:chOff x="304800" y="4328496"/>
            <a:chExt cx="4572000" cy="1943957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2DD340E8-B71B-A349-8050-D1B7548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2750" y="4651661"/>
              <a:ext cx="2279650" cy="1620792"/>
            </a:xfrm>
            <a:prstGeom prst="rect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EA44B154-BC85-684B-B310-8CAF94ABABC3}"/>
                </a:ext>
              </a:extLst>
            </p:cNvPr>
            <p:cNvSpPr/>
            <p:nvPr/>
          </p:nvSpPr>
          <p:spPr>
            <a:xfrm>
              <a:off x="304800" y="432849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 algn="just" eaLnBrk="1" hangingPunct="1">
                <a:lnSpc>
                  <a:spcPct val="90000"/>
                </a:lnSpc>
                <a:buFont typeface="Arial"/>
                <a:buChar char="•"/>
              </a:pPr>
              <a:endParaRPr lang="it-IT" sz="2000" dirty="0">
                <a:solidFill>
                  <a:srgbClr val="FFDA1D"/>
                </a:solidFill>
                <a:latin typeface="+mj-lt"/>
              </a:endParaRPr>
            </a:p>
            <a:p>
              <a:pPr algn="just" eaLnBrk="1" hangingPunct="1">
                <a:lnSpc>
                  <a:spcPct val="90000"/>
                </a:lnSpc>
                <a:buFont typeface="Wingdings" charset="2"/>
                <a:buChar char="Ø"/>
              </a:pPr>
              <a:r>
                <a:rPr lang="it-IT" sz="2000" b="1" dirty="0" err="1">
                  <a:solidFill>
                    <a:srgbClr val="37FF37"/>
                  </a:solidFill>
                  <a:latin typeface="+mj-lt"/>
                </a:rPr>
                <a:t>Biofilm</a:t>
              </a:r>
              <a:endParaRPr lang="it-IT" sz="2000" dirty="0">
                <a:solidFill>
                  <a:srgbClr val="FFDA1D"/>
                </a:solidFill>
                <a:latin typeface="+mj-lt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1812925" y="4308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it-IT" sz="1800"/>
          </a:p>
        </p:txBody>
      </p:sp>
      <p:pic>
        <p:nvPicPr>
          <p:cNvPr id="49155" name="Picture 4" descr="catal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2" y="4970463"/>
            <a:ext cx="302418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838994" y="2177773"/>
            <a:ext cx="3956050" cy="36988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b="1" dirty="0">
                <a:solidFill>
                  <a:srgbClr val="FFDA1D"/>
                </a:solidFill>
              </a:rPr>
              <a:t>2 (H</a:t>
            </a:r>
            <a:r>
              <a:rPr lang="it-IT" sz="1800" b="1" baseline="-25000" dirty="0">
                <a:solidFill>
                  <a:srgbClr val="FFDA1D"/>
                </a:solidFill>
              </a:rPr>
              <a:t>2</a:t>
            </a:r>
            <a:r>
              <a:rPr lang="it-IT" sz="1800" b="1" dirty="0">
                <a:solidFill>
                  <a:srgbClr val="FFDA1D"/>
                </a:solidFill>
              </a:rPr>
              <a:t>O</a:t>
            </a:r>
            <a:r>
              <a:rPr lang="it-IT" sz="1800" b="1" baseline="-25000" dirty="0">
                <a:solidFill>
                  <a:srgbClr val="FFDA1D"/>
                </a:solidFill>
              </a:rPr>
              <a:t>2</a:t>
            </a:r>
            <a:r>
              <a:rPr lang="it-IT" sz="1800" b="1" dirty="0">
                <a:solidFill>
                  <a:srgbClr val="FFDA1D"/>
                </a:solidFill>
              </a:rPr>
              <a:t>)	         	     2 H</a:t>
            </a:r>
            <a:r>
              <a:rPr lang="it-IT" sz="1800" b="1" baseline="-25000" dirty="0">
                <a:solidFill>
                  <a:srgbClr val="FFDA1D"/>
                </a:solidFill>
              </a:rPr>
              <a:t>2</a:t>
            </a:r>
            <a:r>
              <a:rPr lang="it-IT" sz="1800" b="1" dirty="0">
                <a:solidFill>
                  <a:srgbClr val="FFDA1D"/>
                </a:solidFill>
              </a:rPr>
              <a:t>O + O</a:t>
            </a:r>
            <a:r>
              <a:rPr lang="it-IT" sz="1800" b="1" baseline="-25000" dirty="0">
                <a:solidFill>
                  <a:srgbClr val="FFDA1D"/>
                </a:solidFill>
              </a:rPr>
              <a:t>2</a:t>
            </a:r>
          </a:p>
        </p:txBody>
      </p:sp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1" y="2729984"/>
            <a:ext cx="2977849" cy="39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741437" y="1298198"/>
            <a:ext cx="7761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FFDA1D"/>
                </a:solidFill>
                <a:latin typeface="+mn-lt"/>
              </a:rPr>
              <a:t>permette ai batteri di resistere alla fagocitosi e di moltiplicarsi </a:t>
            </a:r>
            <a:r>
              <a:rPr lang="it-IT" sz="2000" dirty="0" err="1">
                <a:solidFill>
                  <a:srgbClr val="FFDA1D"/>
                </a:solidFill>
                <a:latin typeface="+mn-lt"/>
              </a:rPr>
              <a:t>all</a:t>
            </a:r>
            <a:r>
              <a:rPr lang="ja-JP" altLang="it-IT" sz="2000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sz="2000" dirty="0">
                <a:solidFill>
                  <a:srgbClr val="FFDA1D"/>
                </a:solidFill>
                <a:latin typeface="+mn-lt"/>
              </a:rPr>
              <a:t>interno dei fagociti.</a:t>
            </a:r>
            <a:endParaRPr lang="it-IT" sz="2000" dirty="0">
              <a:solidFill>
                <a:srgbClr val="FFDA1D"/>
              </a:solidFill>
              <a:latin typeface="+mn-lt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1997075" y="2328240"/>
            <a:ext cx="863600" cy="73025"/>
          </a:xfrm>
          <a:prstGeom prst="rightArrow">
            <a:avLst/>
          </a:prstGeom>
          <a:solidFill>
            <a:srgbClr val="FFDA1D"/>
          </a:solidFill>
          <a:ln>
            <a:solidFill>
              <a:srgbClr val="FFDA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9" name="Picture 3" descr="catst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981200"/>
            <a:ext cx="2876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D78267A-B073-9A46-BE8C-4ADBAD6920CB}"/>
              </a:ext>
            </a:extLst>
          </p:cNvPr>
          <p:cNvSpPr/>
          <p:nvPr/>
        </p:nvSpPr>
        <p:spPr>
          <a:xfrm>
            <a:off x="870719" y="133290"/>
            <a:ext cx="7698711" cy="400110"/>
          </a:xfrm>
          <a:prstGeom prst="rect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FATTORI DI 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Arial"/>
              </a:rPr>
              <a:t>VIRULENZA di</a:t>
            </a:r>
            <a:r>
              <a:rPr lang="it-IT" sz="2000" b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S. </a:t>
            </a:r>
            <a:r>
              <a:rPr lang="it-IT" sz="2000" b="1" i="1" dirty="0" err="1">
                <a:solidFill>
                  <a:srgbClr val="FFDA1D"/>
                </a:solidFill>
                <a:latin typeface="+mj-lt"/>
                <a:ea typeface="+mn-ea"/>
                <a:cs typeface="+mn-cs"/>
              </a:rPr>
              <a:t>aureus</a:t>
            </a:r>
            <a:r>
              <a:rPr lang="it-IT" sz="2000" b="1" i="1" dirty="0">
                <a:solidFill>
                  <a:srgbClr val="FFDA1D"/>
                </a:solidFill>
                <a:latin typeface="+mj-lt"/>
                <a:ea typeface="+mn-ea"/>
                <a:cs typeface="+mn-cs"/>
              </a:rPr>
              <a:t> e degli altri stafilococchi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CDA4E49-6111-E945-8025-C36C934FB044}"/>
              </a:ext>
            </a:extLst>
          </p:cNvPr>
          <p:cNvSpPr/>
          <p:nvPr/>
        </p:nvSpPr>
        <p:spPr>
          <a:xfrm>
            <a:off x="755951" y="834530"/>
            <a:ext cx="1517147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DA1D"/>
                </a:solidFill>
                <a:latin typeface="+mn-lt"/>
              </a:rPr>
              <a:t>CATALASI </a:t>
            </a:r>
            <a:endParaRPr lang="it-IT" sz="2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9|26.7|22.1"/>
</p:tagLst>
</file>

<file path=ppt/theme/theme1.xml><?xml version="1.0" encoding="utf-8"?>
<a:theme xmlns:a="http://schemas.openxmlformats.org/drawingml/2006/main" name="Struttura predefinita">
  <a:themeElements>
    <a:clrScheme name="Struttura predefinita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14115</TotalTime>
  <Words>1200</Words>
  <Application>Microsoft Macintosh PowerPoint</Application>
  <PresentationFormat>Presentazione su schermo (4:3)</PresentationFormat>
  <Paragraphs>257</Paragraphs>
  <Slides>26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Arial</vt:lpstr>
      <vt:lpstr>Calibri</vt:lpstr>
      <vt:lpstr>Comic Sans MS</vt:lpstr>
      <vt:lpstr>Symbol</vt:lpstr>
      <vt:lpstr>Tahoma</vt:lpstr>
      <vt:lpstr>Wingdings</vt:lpstr>
      <vt:lpstr>Struttura predefinita</vt:lpstr>
      <vt:lpstr>Diapositiva</vt:lpstr>
      <vt:lpstr>Immagine bitmap</vt:lpstr>
      <vt:lpstr>Presentazione standard di PowerPoint</vt:lpstr>
      <vt:lpstr>COCCHI Gram +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Componenti strutturali e antigeniche: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INFEZIONI OSPEDALIERE DA S. AUREUS</vt:lpstr>
      <vt:lpstr>Presentazione standard di PowerPoint</vt:lpstr>
      <vt:lpstr>CNS:   Stafilococchi coagulasi negativi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antonella</dc:creator>
  <dc:description>mat mio e  di FP</dc:description>
  <cp:lastModifiedBy>marco artini</cp:lastModifiedBy>
  <cp:revision>246</cp:revision>
  <cp:lastPrinted>1601-01-01T00:00:00Z</cp:lastPrinted>
  <dcterms:created xsi:type="dcterms:W3CDTF">1601-01-01T00:00:00Z</dcterms:created>
  <dcterms:modified xsi:type="dcterms:W3CDTF">2025-03-19T21:44:42Z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