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1" r:id="rId2"/>
    <p:sldId id="405" r:id="rId3"/>
    <p:sldId id="392" r:id="rId4"/>
    <p:sldId id="394" r:id="rId5"/>
    <p:sldId id="399" r:id="rId6"/>
    <p:sldId id="398" r:id="rId7"/>
    <p:sldId id="403" r:id="rId8"/>
    <p:sldId id="395" r:id="rId9"/>
    <p:sldId id="408" r:id="rId10"/>
    <p:sldId id="397" r:id="rId11"/>
    <p:sldId id="409" r:id="rId12"/>
    <p:sldId id="407" r:id="rId13"/>
    <p:sldId id="411" r:id="rId14"/>
    <p:sldId id="406" r:id="rId15"/>
    <p:sldId id="412" r:id="rId16"/>
    <p:sldId id="413" r:id="rId17"/>
    <p:sldId id="414" r:id="rId18"/>
    <p:sldId id="396" r:id="rId19"/>
    <p:sldId id="402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A1D"/>
    <a:srgbClr val="FFFAFA"/>
    <a:srgbClr val="8A0002"/>
    <a:srgbClr val="2751A8"/>
    <a:srgbClr val="FEB9A6"/>
    <a:srgbClr val="003900"/>
    <a:srgbClr val="FEBA40"/>
    <a:srgbClr val="090188"/>
    <a:srgbClr val="000524"/>
    <a:srgbClr val="000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/>
    <p:restoredTop sz="94708"/>
  </p:normalViewPr>
  <p:slideViewPr>
    <p:cSldViewPr>
      <p:cViewPr varScale="1">
        <p:scale>
          <a:sx n="118" d="100"/>
          <a:sy n="118" d="100"/>
        </p:scale>
        <p:origin x="66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536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DBC9D0-1AB0-7846-BF7C-5CCB0E345672}" type="datetimeFigureOut">
              <a:rPr lang="it-IT"/>
              <a:pPr>
                <a:defRPr/>
              </a:pPr>
              <a:t>15/04/26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D1EE44-16BC-8E41-9436-E21069CE3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9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DC0748-6232-4D4D-9EA3-D0C7728B3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C0748-6232-4D4D-9EA3-D0C7728B3281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26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3856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617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5681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57701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1987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476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40705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9472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0827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8191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563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524"/>
            </a:gs>
            <a:gs pos="100000">
              <a:srgbClr val="09018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DE590AE-BE88-D59D-2B5D-96A4C78D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4800"/>
            <a:ext cx="5105400" cy="563562"/>
          </a:xfrm>
        </p:spPr>
        <p:txBody>
          <a:bodyPr/>
          <a:lstStyle/>
          <a:p>
            <a:r>
              <a:rPr lang="it-IT" sz="3200" b="1" i="1" dirty="0">
                <a:solidFill>
                  <a:srgbClr val="FFDA1D"/>
                </a:solidFill>
              </a:rPr>
              <a:t>Helicobacter pylori</a:t>
            </a:r>
          </a:p>
        </p:txBody>
      </p:sp>
      <p:pic>
        <p:nvPicPr>
          <p:cNvPr id="7" name="Immagine 6" descr="Immagine che contiene invertebrato, Organismo, Invertebrati marini&#10;&#10;Descrizione generata automaticamente">
            <a:extLst>
              <a:ext uri="{FF2B5EF4-FFF2-40B4-BE49-F238E27FC236}">
                <a16:creationId xmlns:a16="http://schemas.microsoft.com/office/drawing/2014/main" id="{0147DFB4-E34A-FC5E-EF45-E2179E821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12950"/>
            <a:ext cx="5029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4F942B5-0A36-10AA-68C8-C6106EFE1C9E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84D643C-3AF0-75B7-68D9-BC3F22D0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3195638" cy="762000"/>
          </a:xfrm>
          <a:prstGeom prst="leftRightArrow">
            <a:avLst>
              <a:gd name="adj1" fmla="val 57519"/>
              <a:gd name="adj2" fmla="val 57567"/>
            </a:avLst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solidFill>
                <a:srgbClr val="FFDA1D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06C2FE-E865-15B5-B71C-8BD0D89A5709}"/>
              </a:ext>
            </a:extLst>
          </p:cNvPr>
          <p:cNvSpPr txBox="1"/>
          <p:nvPr/>
        </p:nvSpPr>
        <p:spPr>
          <a:xfrm>
            <a:off x="3385457" y="972230"/>
            <a:ext cx="2100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INVASIVI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46E5D54-FCA2-2875-7425-F217C95E850D}"/>
              </a:ext>
            </a:extLst>
          </p:cNvPr>
          <p:cNvSpPr/>
          <p:nvPr/>
        </p:nvSpPr>
        <p:spPr>
          <a:xfrm>
            <a:off x="3227614" y="1541383"/>
            <a:ext cx="5774951" cy="3259217"/>
          </a:xfrm>
          <a:prstGeom prst="rect">
            <a:avLst/>
          </a:prstGeom>
          <a:solidFill>
            <a:srgbClr val="2751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E92933-2377-B7EF-C9C5-24FF1C76BE45}"/>
              </a:ext>
            </a:extLst>
          </p:cNvPr>
          <p:cNvSpPr txBox="1"/>
          <p:nvPr/>
        </p:nvSpPr>
        <p:spPr>
          <a:xfrm>
            <a:off x="3227614" y="1583431"/>
            <a:ext cx="278130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Possibilità di valutare “nell’insieme” la presenza di </a:t>
            </a:r>
            <a:r>
              <a:rPr lang="it-IT" altLang="it-IT" sz="1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H. pylori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 delle lesioni  infiammatorie e degenerative della mucosa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Disponibile in tutte le istituzioni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Stabilita’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dei preparati</a:t>
            </a:r>
            <a:r>
              <a:rPr lang="it-IT" altLang="it-IT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possibilità di valutazione </a:t>
            </a:r>
            <a:r>
              <a:rPr lang="it-IT" altLang="it-IT" sz="1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restrospettiva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B8069A3-E5B9-7487-152B-0780FEE22955}"/>
              </a:ext>
            </a:extLst>
          </p:cNvPr>
          <p:cNvSpPr txBox="1"/>
          <p:nvPr/>
        </p:nvSpPr>
        <p:spPr>
          <a:xfrm>
            <a:off x="6188528" y="1541383"/>
            <a:ext cx="2814037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Tecnica invasiva e prelievo in corso di endoscopia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Soggettività nella interpretazione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Difficoltà nel differenziare  l’ </a:t>
            </a:r>
            <a:r>
              <a:rPr lang="it-IT" altLang="it-IT" sz="1400" b="1" i="1" dirty="0">
                <a:solidFill>
                  <a:srgbClr val="FEB9A6"/>
                </a:solidFill>
              </a:rPr>
              <a:t>H. pylori da batteri  simili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Impossibilità di tipizzare i ceppi e verificare la resistenza batterica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5A60143-9BB2-1AF8-9FC5-A80C6CD9173D}"/>
              </a:ext>
            </a:extLst>
          </p:cNvPr>
          <p:cNvSpPr txBox="1"/>
          <p:nvPr/>
        </p:nvSpPr>
        <p:spPr>
          <a:xfrm>
            <a:off x="141435" y="1696523"/>
            <a:ext cx="3058965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istologico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0070C0"/>
                </a:solidFill>
              </a:rPr>
              <a:t> Esame colturale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dirty="0">
                <a:solidFill>
                  <a:srgbClr val="0070C0"/>
                </a:solidFill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</a:rPr>
              <a:t>Test rapido ureasi</a:t>
            </a:r>
            <a:endParaRPr lang="it-IT" altLang="it-IT" sz="2400" dirty="0">
              <a:solidFill>
                <a:srgbClr val="0070C0"/>
              </a:solidFill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CD2759A6-4122-DC0F-44F3-2E416AC8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279">
            <a:off x="5032421" y="4726232"/>
            <a:ext cx="2787507" cy="18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51E9737-3C94-355E-B9EF-93DA98F9325A}"/>
              </a:ext>
            </a:extLst>
          </p:cNvPr>
          <p:cNvSpPr/>
          <p:nvPr/>
        </p:nvSpPr>
        <p:spPr>
          <a:xfrm>
            <a:off x="3581400" y="2438400"/>
            <a:ext cx="5453822" cy="2667000"/>
          </a:xfrm>
          <a:prstGeom prst="rect">
            <a:avLst/>
          </a:prstGeom>
          <a:solidFill>
            <a:srgbClr val="2751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4F942B5-0A36-10AA-68C8-C6106EFE1C9E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84D643C-3AF0-75B7-68D9-BC3F22D0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3195638" cy="762000"/>
          </a:xfrm>
          <a:prstGeom prst="leftRightArrow">
            <a:avLst>
              <a:gd name="adj1" fmla="val 57519"/>
              <a:gd name="adj2" fmla="val 57567"/>
            </a:avLst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solidFill>
                <a:srgbClr val="FFDA1D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0620F55-22CD-3C19-D35F-D04427A57050}"/>
              </a:ext>
            </a:extLst>
          </p:cNvPr>
          <p:cNvSpPr txBox="1"/>
          <p:nvPr/>
        </p:nvSpPr>
        <p:spPr>
          <a:xfrm>
            <a:off x="141435" y="1696523"/>
            <a:ext cx="3058965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0070C0"/>
                </a:solidFill>
              </a:rPr>
              <a:t> Esame istologico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colturale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dirty="0">
                <a:solidFill>
                  <a:srgbClr val="0070C0"/>
                </a:solidFill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</a:rPr>
              <a:t>Test rapido ureasi</a:t>
            </a:r>
            <a:endParaRPr lang="it-IT" altLang="it-IT" sz="2400" dirty="0">
              <a:solidFill>
                <a:srgbClr val="0070C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06C2FE-E865-15B5-B71C-8BD0D89A5709}"/>
              </a:ext>
            </a:extLst>
          </p:cNvPr>
          <p:cNvSpPr txBox="1"/>
          <p:nvPr/>
        </p:nvSpPr>
        <p:spPr>
          <a:xfrm>
            <a:off x="3385457" y="972230"/>
            <a:ext cx="2100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INVASIVI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38FD41-1A0E-A0AD-ACD0-6ABC8E587310}"/>
              </a:ext>
            </a:extLst>
          </p:cNvPr>
          <p:cNvSpPr txBox="1"/>
          <p:nvPr/>
        </p:nvSpPr>
        <p:spPr>
          <a:xfrm>
            <a:off x="3658962" y="2582150"/>
            <a:ext cx="244316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“Gold standard” per la letteratura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Specificita’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elevata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Tipizzazione dei ceppi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Studio delle resistenze batteriche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EB92A7-4D70-6325-4607-2F7B1705679C}"/>
              </a:ext>
            </a:extLst>
          </p:cNvPr>
          <p:cNvSpPr txBox="1"/>
          <p:nvPr/>
        </p:nvSpPr>
        <p:spPr>
          <a:xfrm>
            <a:off x="6335565" y="2564886"/>
            <a:ext cx="266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rgbClr val="FEB9A6"/>
                </a:solidFill>
              </a:rPr>
              <a:t>Sensibilita’</a:t>
            </a:r>
            <a:r>
              <a:rPr lang="it-IT" altLang="it-IT" sz="1400" b="1" dirty="0">
                <a:solidFill>
                  <a:srgbClr val="FEB9A6"/>
                </a:solidFill>
              </a:rPr>
              <a:t> ridotta da problemi nel prelievo, trasporto, esame </a:t>
            </a:r>
            <a:r>
              <a:rPr lang="it-IT" altLang="it-IT" sz="1400" b="1" dirty="0" err="1">
                <a:solidFill>
                  <a:srgbClr val="FEB9A6"/>
                </a:solidFill>
              </a:rPr>
              <a:t>delcampione</a:t>
            </a:r>
            <a:r>
              <a:rPr lang="it-IT" altLang="it-IT" sz="1400" b="1" dirty="0">
                <a:solidFill>
                  <a:srgbClr val="FEB9A6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Nessuna informazione sulle condizioni della mucosa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D16AE133-546A-2C98-AB8A-10EFEAC53575}"/>
              </a:ext>
            </a:extLst>
          </p:cNvPr>
          <p:cNvSpPr/>
          <p:nvPr/>
        </p:nvSpPr>
        <p:spPr>
          <a:xfrm>
            <a:off x="2900516" y="3581400"/>
            <a:ext cx="533325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971EB87-9C31-F555-C12B-61B51B32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</a:t>
            </a:r>
            <a:r>
              <a:rPr lang="it-IT" altLang="it-IT" sz="2400" b="1" dirty="0" err="1">
                <a:solidFill>
                  <a:srgbClr val="FFDA1D"/>
                </a:solidFill>
              </a:rPr>
              <a:t>Breath</a:t>
            </a:r>
            <a:r>
              <a:rPr lang="it-IT" altLang="it-IT" sz="2400" b="1" dirty="0">
                <a:solidFill>
                  <a:srgbClr val="FFDA1D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6" y="925906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</p:spTree>
    <p:extLst>
      <p:ext uri="{BB962C8B-B14F-4D97-AF65-F5344CB8AC3E}">
        <p14:creationId xmlns:p14="http://schemas.microsoft.com/office/powerpoint/2010/main" val="90156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F6E9C42-ADD3-0726-A154-8A75FF4FA261}"/>
              </a:ext>
            </a:extLst>
          </p:cNvPr>
          <p:cNvSpPr/>
          <p:nvPr/>
        </p:nvSpPr>
        <p:spPr>
          <a:xfrm>
            <a:off x="3156857" y="1303357"/>
            <a:ext cx="5834742" cy="35676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971EB87-9C31-F555-C12B-61B51B32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</a:t>
            </a:r>
            <a:r>
              <a:rPr lang="it-IT" altLang="it-IT" sz="2400" b="1" dirty="0" err="1">
                <a:solidFill>
                  <a:srgbClr val="FFDA1D"/>
                </a:solidFill>
              </a:rPr>
              <a:t>Breath</a:t>
            </a:r>
            <a:r>
              <a:rPr lang="it-IT" altLang="it-IT" sz="2400" b="1" dirty="0">
                <a:solidFill>
                  <a:srgbClr val="FFDA1D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2751A8"/>
              </a:solidFill>
            </a:endParaRPr>
          </a:p>
          <a:p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590800" y="172786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8" y="659844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16D09A-C2F3-EF6E-7129-E45B48A663DD}"/>
              </a:ext>
            </a:extLst>
          </p:cNvPr>
          <p:cNvSpPr txBox="1"/>
          <p:nvPr/>
        </p:nvSpPr>
        <p:spPr>
          <a:xfrm>
            <a:off x="3222169" y="1547012"/>
            <a:ext cx="2362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Metodo non invasivo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Elevata sensibilità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Elevata specificità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Possibile invio a distanza del campione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Valutazione globale della presenza del batterio  nello stomaco</a:t>
            </a:r>
            <a:endParaRPr lang="it-IT" altLang="it-IT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4E8C47-C129-F6E4-3659-D73102643B8D}"/>
              </a:ext>
            </a:extLst>
          </p:cNvPr>
          <p:cNvSpPr txBox="1"/>
          <p:nvPr/>
        </p:nvSpPr>
        <p:spPr>
          <a:xfrm>
            <a:off x="6052456" y="1486430"/>
            <a:ext cx="29391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consente la tipizzazione dei ceppi né la valutazione della suscettibilità agli agenti antimicrobici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 Non consente informazioni sullo stato della mucosa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 disponibile  in tutte  le  strutture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 costo elevato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6E9B21AF-3640-9F73-2610-507B4AA81BB7}"/>
              </a:ext>
            </a:extLst>
          </p:cNvPr>
          <p:cNvSpPr/>
          <p:nvPr/>
        </p:nvSpPr>
        <p:spPr>
          <a:xfrm rot="911091">
            <a:off x="2410453" y="2597050"/>
            <a:ext cx="685800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4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C132E1-1948-BEF5-33C6-350D496AF651}"/>
              </a:ext>
            </a:extLst>
          </p:cNvPr>
          <p:cNvSpPr txBox="1"/>
          <p:nvPr/>
        </p:nvSpPr>
        <p:spPr>
          <a:xfrm>
            <a:off x="457200" y="273249"/>
            <a:ext cx="236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b="1" dirty="0">
                <a:solidFill>
                  <a:srgbClr val="FFDA1D"/>
                </a:solidFill>
              </a:rPr>
              <a:t>BREATH TEST</a:t>
            </a:r>
            <a:endParaRPr lang="it-IT" sz="240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67A2CC3-272E-BC58-1A92-8320C2613316}"/>
              </a:ext>
            </a:extLst>
          </p:cNvPr>
          <p:cNvGrpSpPr/>
          <p:nvPr/>
        </p:nvGrpSpPr>
        <p:grpSpPr>
          <a:xfrm>
            <a:off x="762000" y="2115027"/>
            <a:ext cx="7772400" cy="4590573"/>
            <a:chOff x="762000" y="1447800"/>
            <a:chExt cx="7772400" cy="4590573"/>
          </a:xfrm>
        </p:grpSpPr>
        <p:pic>
          <p:nvPicPr>
            <p:cNvPr id="4" name="Immagine 3" descr="Immagine che contiene diagramma, cartone animato, testo, design&#10;&#10;Descrizione generata automaticamente">
              <a:extLst>
                <a:ext uri="{FF2B5EF4-FFF2-40B4-BE49-F238E27FC236}">
                  <a16:creationId xmlns:a16="http://schemas.microsoft.com/office/drawing/2014/main" id="{905AD30B-3AB0-8D93-6012-88AD6992C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447800"/>
              <a:ext cx="7772400" cy="459057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5EDF9335-AA95-FA27-D32D-FCB7A6A17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200" y="2895600"/>
              <a:ext cx="629433" cy="68580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1652084E-AD94-71FC-1A75-5F8235A10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0" y="1752600"/>
              <a:ext cx="755650" cy="387624"/>
            </a:xfrm>
            <a:prstGeom prst="rect">
              <a:avLst/>
            </a:prstGeom>
          </p:spPr>
        </p:pic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4457985-6E3F-1C5B-FD8D-D31F18C5A1F7}"/>
              </a:ext>
            </a:extLst>
          </p:cNvPr>
          <p:cNvGrpSpPr/>
          <p:nvPr/>
        </p:nvGrpSpPr>
        <p:grpSpPr>
          <a:xfrm>
            <a:off x="3805227" y="319416"/>
            <a:ext cx="3565546" cy="1562990"/>
            <a:chOff x="1082654" y="373553"/>
            <a:chExt cx="3565546" cy="1562990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35F2CA95-6763-31BF-FD32-CB4642120EAF}"/>
                </a:ext>
              </a:extLst>
            </p:cNvPr>
            <p:cNvSpPr txBox="1"/>
            <p:nvPr/>
          </p:nvSpPr>
          <p:spPr>
            <a:xfrm>
              <a:off x="1082654" y="1190297"/>
              <a:ext cx="9556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it-IT" b="1" dirty="0">
                  <a:solidFill>
                    <a:srgbClr val="FFDA1D"/>
                  </a:solidFill>
                </a:rPr>
                <a:t>Urea</a:t>
              </a:r>
              <a:endParaRPr lang="it-IT" b="1" dirty="0"/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A25433B1-5F40-FE10-BD4B-1172CBE26C53}"/>
                </a:ext>
              </a:extLst>
            </p:cNvPr>
            <p:cNvSpPr txBox="1"/>
            <p:nvPr/>
          </p:nvSpPr>
          <p:spPr>
            <a:xfrm>
              <a:off x="3124200" y="1567211"/>
              <a:ext cx="9556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>
                  <a:solidFill>
                    <a:srgbClr val="FFDA1D"/>
                  </a:solidFill>
                </a:rPr>
                <a:t>CO</a:t>
              </a:r>
              <a:r>
                <a:rPr lang="it-IT" baseline="-25000" dirty="0">
                  <a:solidFill>
                    <a:srgbClr val="FFDA1D"/>
                  </a:solidFill>
                </a:rPr>
                <a:t>2</a:t>
              </a:r>
              <a:endParaRPr lang="it-IT" baseline="-25000" dirty="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D41A228-C11C-2B06-4FAB-91733F90B7AE}"/>
                </a:ext>
              </a:extLst>
            </p:cNvPr>
            <p:cNvSpPr txBox="1"/>
            <p:nvPr/>
          </p:nvSpPr>
          <p:spPr>
            <a:xfrm>
              <a:off x="3124200" y="903042"/>
              <a:ext cx="1524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it-IT" dirty="0">
                  <a:solidFill>
                    <a:srgbClr val="FFDA1D"/>
                  </a:solidFill>
                </a:rPr>
                <a:t>Ammoniaca</a:t>
              </a:r>
              <a:endParaRPr lang="it-IT" dirty="0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3A0FC61-973C-11B7-717B-D4763F0E8CE1}"/>
                </a:ext>
              </a:extLst>
            </p:cNvPr>
            <p:cNvSpPr txBox="1"/>
            <p:nvPr/>
          </p:nvSpPr>
          <p:spPr>
            <a:xfrm>
              <a:off x="1785257" y="373553"/>
              <a:ext cx="1295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altLang="it-IT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Ureasi</a:t>
              </a:r>
              <a:endParaRPr lang="it-IT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Saetta 11">
              <a:extLst>
                <a:ext uri="{FF2B5EF4-FFF2-40B4-BE49-F238E27FC236}">
                  <a16:creationId xmlns:a16="http://schemas.microsoft.com/office/drawing/2014/main" id="{03FE0C11-CE00-1522-004B-9DF93A71F751}"/>
                </a:ext>
              </a:extLst>
            </p:cNvPr>
            <p:cNvSpPr/>
            <p:nvPr/>
          </p:nvSpPr>
          <p:spPr>
            <a:xfrm rot="20801592" flipH="1">
              <a:off x="2015335" y="719581"/>
              <a:ext cx="269335" cy="511848"/>
            </a:xfrm>
            <a:prstGeom prst="lightningBolt">
              <a:avLst/>
            </a:prstGeom>
            <a:solidFill>
              <a:srgbClr val="FF0000"/>
            </a:solidFill>
            <a:ln>
              <a:solidFill>
                <a:srgbClr val="FFD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destra 12">
              <a:extLst>
                <a:ext uri="{FF2B5EF4-FFF2-40B4-BE49-F238E27FC236}">
                  <a16:creationId xmlns:a16="http://schemas.microsoft.com/office/drawing/2014/main" id="{CC0EDAB1-64FB-498A-12C7-4A41084849B4}"/>
                </a:ext>
              </a:extLst>
            </p:cNvPr>
            <p:cNvSpPr/>
            <p:nvPr/>
          </p:nvSpPr>
          <p:spPr>
            <a:xfrm>
              <a:off x="1828798" y="1334869"/>
              <a:ext cx="604159" cy="96321"/>
            </a:xfrm>
            <a:prstGeom prst="rightArrow">
              <a:avLst/>
            </a:prstGeom>
            <a:solidFill>
              <a:srgbClr val="FFDA1D"/>
            </a:solidFill>
            <a:ln>
              <a:solidFill>
                <a:srgbClr val="FFD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destra 13">
              <a:extLst>
                <a:ext uri="{FF2B5EF4-FFF2-40B4-BE49-F238E27FC236}">
                  <a16:creationId xmlns:a16="http://schemas.microsoft.com/office/drawing/2014/main" id="{125A560F-2C26-7F83-E0C3-418423AE9F77}"/>
                </a:ext>
              </a:extLst>
            </p:cNvPr>
            <p:cNvSpPr/>
            <p:nvPr/>
          </p:nvSpPr>
          <p:spPr>
            <a:xfrm rot="1255707">
              <a:off x="2522767" y="1553601"/>
              <a:ext cx="604159" cy="96321"/>
            </a:xfrm>
            <a:prstGeom prst="rightArrow">
              <a:avLst/>
            </a:prstGeom>
            <a:solidFill>
              <a:srgbClr val="FFDA1D"/>
            </a:solidFill>
            <a:ln>
              <a:solidFill>
                <a:srgbClr val="FFD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destra 14">
              <a:extLst>
                <a:ext uri="{FF2B5EF4-FFF2-40B4-BE49-F238E27FC236}">
                  <a16:creationId xmlns:a16="http://schemas.microsoft.com/office/drawing/2014/main" id="{92C1A711-B443-3BE6-26D6-423544EA9EF5}"/>
                </a:ext>
              </a:extLst>
            </p:cNvPr>
            <p:cNvSpPr/>
            <p:nvPr/>
          </p:nvSpPr>
          <p:spPr>
            <a:xfrm rot="20459947">
              <a:off x="2543853" y="1202204"/>
              <a:ext cx="604159" cy="96321"/>
            </a:xfrm>
            <a:prstGeom prst="rightArrow">
              <a:avLst/>
            </a:prstGeom>
            <a:solidFill>
              <a:srgbClr val="FFDA1D"/>
            </a:solidFill>
            <a:ln>
              <a:solidFill>
                <a:srgbClr val="FFD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8606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6221E0D-AE5A-0E34-7F54-E32C43955071}"/>
              </a:ext>
            </a:extLst>
          </p:cNvPr>
          <p:cNvSpPr/>
          <p:nvPr/>
        </p:nvSpPr>
        <p:spPr>
          <a:xfrm>
            <a:off x="3753907" y="1983861"/>
            <a:ext cx="5313893" cy="3473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</a:t>
            </a:r>
            <a:r>
              <a:rPr lang="it-IT" altLang="it-IT" sz="2400" b="1" dirty="0" err="1">
                <a:solidFill>
                  <a:srgbClr val="2751A8"/>
                </a:solidFill>
              </a:rPr>
              <a:t>Breath</a:t>
            </a:r>
            <a:r>
              <a:rPr lang="it-IT" altLang="it-IT" sz="2400" b="1" dirty="0">
                <a:solidFill>
                  <a:srgbClr val="2751A8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6" y="925906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8A13CF-FE53-02A0-51A3-CAAE3B230460}"/>
              </a:ext>
            </a:extLst>
          </p:cNvPr>
          <p:cNvSpPr txBox="1"/>
          <p:nvPr/>
        </p:nvSpPr>
        <p:spPr>
          <a:xfrm>
            <a:off x="3810000" y="2168527"/>
            <a:ext cx="228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Metodo non invasivo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Alta sensibilità e specificità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Facile esecuzione e basso costo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Valutazione di una  terapia eradicante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830B2D-E0ED-5033-467E-0E6854D300A6}"/>
              </a:ext>
            </a:extLst>
          </p:cNvPr>
          <p:cNvSpPr txBox="1"/>
          <p:nvPr/>
        </p:nvSpPr>
        <p:spPr>
          <a:xfrm>
            <a:off x="6156960" y="2133600"/>
            <a:ext cx="283464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consente la tipizzazione dei ceppi né la valutazione della suscettibilità agli antibiotici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consente informazioni sullo stato della mucosa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Possibile interazione con altri  </a:t>
            </a:r>
            <a:r>
              <a:rPr lang="it-IT" altLang="it-IT" sz="1400" b="1" dirty="0" err="1">
                <a:solidFill>
                  <a:srgbClr val="FEB9A6"/>
                </a:solidFill>
              </a:rPr>
              <a:t>ag</a:t>
            </a:r>
            <a:r>
              <a:rPr lang="it-IT" altLang="it-IT" sz="1400" b="1" dirty="0">
                <a:solidFill>
                  <a:srgbClr val="FEB9A6"/>
                </a:solidFill>
              </a:rPr>
              <a:t> batterici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Interferenza con farmaci antisecretivi ed antibiotici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311B3965-228C-699B-920C-22A36F0BF7B3}"/>
              </a:ext>
            </a:extLst>
          </p:cNvPr>
          <p:cNvSpPr/>
          <p:nvPr/>
        </p:nvSpPr>
        <p:spPr>
          <a:xfrm>
            <a:off x="2943644" y="3568324"/>
            <a:ext cx="685800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31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0BE2492-7F82-9A9E-FAD6-D97576BB564E}"/>
              </a:ext>
            </a:extLst>
          </p:cNvPr>
          <p:cNvSpPr/>
          <p:nvPr/>
        </p:nvSpPr>
        <p:spPr>
          <a:xfrm>
            <a:off x="3886200" y="3657599"/>
            <a:ext cx="4790546" cy="25876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971EB87-9C31-F555-C12B-61B51B32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</a:t>
            </a:r>
            <a:r>
              <a:rPr lang="it-IT" altLang="it-IT" sz="2400" b="1" dirty="0" err="1">
                <a:solidFill>
                  <a:srgbClr val="2751A8"/>
                </a:solidFill>
              </a:rPr>
              <a:t>Breath</a:t>
            </a:r>
            <a:r>
              <a:rPr lang="it-IT" altLang="it-IT" sz="2400" b="1" dirty="0">
                <a:solidFill>
                  <a:srgbClr val="2751A8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6" y="925906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2A3E71-23DD-94EA-87C1-D534E201DFA5}"/>
              </a:ext>
            </a:extLst>
          </p:cNvPr>
          <p:cNvSpPr txBox="1"/>
          <p:nvPr/>
        </p:nvSpPr>
        <p:spPr>
          <a:xfrm>
            <a:off x="4008339" y="3808237"/>
            <a:ext cx="2316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Fondamentale in pediatria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Studi  epidemiologici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Analisi quantitativa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771F8C-506E-4A52-A43A-EA8C1CB98E60}"/>
              </a:ext>
            </a:extLst>
          </p:cNvPr>
          <p:cNvSpPr txBox="1"/>
          <p:nvPr/>
        </p:nvSpPr>
        <p:spPr>
          <a:xfrm>
            <a:off x="6324819" y="3758287"/>
            <a:ext cx="2590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rgbClr val="FEB9A6"/>
                </a:solidFill>
              </a:rPr>
              <a:t>Impossibilita’</a:t>
            </a:r>
            <a:r>
              <a:rPr lang="it-IT" altLang="it-IT" sz="1400" b="1" dirty="0">
                <a:solidFill>
                  <a:srgbClr val="FEB9A6"/>
                </a:solidFill>
              </a:rPr>
              <a:t> di distinguere infezione acuta da cronica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 Lenta cinetica (monitoraggio della eradicazione sei mesi dopo la fine della terapia)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8E2BB288-1374-BF05-2399-A8146317569D}"/>
              </a:ext>
            </a:extLst>
          </p:cNvPr>
          <p:cNvSpPr/>
          <p:nvPr/>
        </p:nvSpPr>
        <p:spPr>
          <a:xfrm>
            <a:off x="2549888" y="4677090"/>
            <a:ext cx="1097658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65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09E2B52-083F-7005-28DB-5BB180B05DD1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BCC677-CCB6-9D94-900D-8F55843AFF69}"/>
              </a:ext>
            </a:extLst>
          </p:cNvPr>
          <p:cNvSpPr txBox="1"/>
          <p:nvPr/>
        </p:nvSpPr>
        <p:spPr>
          <a:xfrm>
            <a:off x="2590800" y="838200"/>
            <a:ext cx="4212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AMPLIFICAZIONE GENICA (PCR)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E35210-75A3-1894-44FA-E0F079413111}"/>
              </a:ext>
            </a:extLst>
          </p:cNvPr>
          <p:cNvSpPr txBox="1"/>
          <p:nvPr/>
        </p:nvSpPr>
        <p:spPr>
          <a:xfrm>
            <a:off x="2429291" y="1614491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FFDA1D"/>
                </a:solidFill>
              </a:rPr>
              <a:t>Test invasivi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FF30201C-C47A-21C2-0C94-1C06D25C59DF}"/>
              </a:ext>
            </a:extLst>
          </p:cNvPr>
          <p:cNvSpPr/>
          <p:nvPr/>
        </p:nvSpPr>
        <p:spPr>
          <a:xfrm rot="2621005">
            <a:off x="4828747" y="1352272"/>
            <a:ext cx="481292" cy="262293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5EF396C3-79ED-6565-0B2C-A6FA3EDF6D82}"/>
              </a:ext>
            </a:extLst>
          </p:cNvPr>
          <p:cNvSpPr/>
          <p:nvPr/>
        </p:nvSpPr>
        <p:spPr>
          <a:xfrm rot="7996179">
            <a:off x="3905994" y="1356338"/>
            <a:ext cx="481292" cy="262293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CCF4105-C375-79C4-BC54-AC2E75E10082}"/>
              </a:ext>
            </a:extLst>
          </p:cNvPr>
          <p:cNvGrpSpPr/>
          <p:nvPr/>
        </p:nvGrpSpPr>
        <p:grpSpPr>
          <a:xfrm>
            <a:off x="1223386" y="3429000"/>
            <a:ext cx="7162800" cy="3267072"/>
            <a:chOff x="1295400" y="2676528"/>
            <a:chExt cx="7162800" cy="3267072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4CBE83D-389D-D12A-CE36-AEB4FD8A7E46}"/>
                </a:ext>
              </a:extLst>
            </p:cNvPr>
            <p:cNvSpPr/>
            <p:nvPr/>
          </p:nvSpPr>
          <p:spPr>
            <a:xfrm>
              <a:off x="1295400" y="2676528"/>
              <a:ext cx="7162800" cy="3267072"/>
            </a:xfrm>
            <a:prstGeom prst="rect">
              <a:avLst/>
            </a:prstGeom>
            <a:noFill/>
            <a:ln>
              <a:solidFill>
                <a:srgbClr val="FFD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780018C-4B5C-6083-FA7B-64CC759C542D}"/>
                </a:ext>
              </a:extLst>
            </p:cNvPr>
            <p:cNvSpPr txBox="1"/>
            <p:nvPr/>
          </p:nvSpPr>
          <p:spPr>
            <a:xfrm>
              <a:off x="1460318" y="3009780"/>
              <a:ext cx="311168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VANTAGGI</a:t>
              </a:r>
            </a:p>
            <a:p>
              <a:pPr algn="just"/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Elevata specificità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Elevata sensibilità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Tipizzazione dei ceppi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Rapidita’</a:t>
              </a: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di risposta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altLang="it-IT" sz="14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Possibilita’</a:t>
              </a: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di analisi Retrospettiva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BC5D493-4367-E601-F34B-AEFA149B1862}"/>
                </a:ext>
              </a:extLst>
            </p:cNvPr>
            <p:cNvSpPr txBox="1"/>
            <p:nvPr/>
          </p:nvSpPr>
          <p:spPr>
            <a:xfrm>
              <a:off x="4953000" y="2957975"/>
              <a:ext cx="319532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altLang="it-IT" sz="1400" b="1" dirty="0">
                  <a:solidFill>
                    <a:srgbClr val="FEB9A6"/>
                  </a:solidFill>
                </a:rPr>
                <a:t>SVANTAGGI</a:t>
              </a:r>
            </a:p>
            <a:p>
              <a:pPr algn="just"/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rgbClr val="FEB9A6"/>
                  </a:solidFill>
                </a:rPr>
                <a:t>Non permette lo studio delle resistenze batteriche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rgbClr val="FEB9A6"/>
                  </a:solidFill>
                </a:rPr>
                <a:t>Nessuna informazione sulle condizioni della mucosa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 err="1">
                  <a:solidFill>
                    <a:srgbClr val="FEB9A6"/>
                  </a:solidFill>
                </a:rPr>
                <a:t>Necessita’</a:t>
              </a:r>
              <a:r>
                <a:rPr lang="it-IT" altLang="it-IT" sz="1400" b="1" dirty="0">
                  <a:solidFill>
                    <a:srgbClr val="FEB9A6"/>
                  </a:solidFill>
                </a:rPr>
                <a:t> di esperienza per evitare rischi di contaminazione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rgbClr val="FEB9A6"/>
                  </a:solidFill>
                </a:rPr>
                <a:t>Costo elevato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C19CE1-D2BA-84AB-6B4C-8A58F8D96544}"/>
              </a:ext>
            </a:extLst>
          </p:cNvPr>
          <p:cNvSpPr txBox="1"/>
          <p:nvPr/>
        </p:nvSpPr>
        <p:spPr>
          <a:xfrm>
            <a:off x="249741" y="2297326"/>
            <a:ext cx="8741859" cy="830997"/>
          </a:xfrm>
          <a:prstGeom prst="rect">
            <a:avLst/>
          </a:prstGeom>
          <a:solidFill>
            <a:srgbClr val="2751A8"/>
          </a:solidFill>
        </p:spPr>
        <p:txBody>
          <a:bodyPr wrap="square">
            <a:spAutoFit/>
          </a:bodyPr>
          <a:lstStyle/>
          <a:p>
            <a:pPr algn="just"/>
            <a:r>
              <a:rPr lang="it-IT" altLang="it-IT" sz="1600" b="1" dirty="0">
                <a:solidFill>
                  <a:srgbClr val="FFDA1D"/>
                </a:solidFill>
              </a:rPr>
              <a:t>Campione biologico: feci, placca dentaria, saliva, biopsia (antro e corpo), succo gastrico </a:t>
            </a:r>
          </a:p>
          <a:p>
            <a:pPr algn="just">
              <a:buFontTx/>
              <a:buNone/>
            </a:pPr>
            <a:endParaRPr lang="it-IT" altLang="it-IT" sz="1600" b="1" dirty="0">
              <a:solidFill>
                <a:srgbClr val="FFDA1D"/>
              </a:solidFill>
            </a:endParaRPr>
          </a:p>
          <a:p>
            <a:pPr algn="just"/>
            <a:r>
              <a:rPr lang="it-IT" altLang="it-IT" sz="1600" b="1" dirty="0">
                <a:solidFill>
                  <a:srgbClr val="FFDA1D"/>
                </a:solidFill>
              </a:rPr>
              <a:t>Amplificazione del DNA batterico relativo</a:t>
            </a:r>
            <a:r>
              <a:rPr lang="it-IT" altLang="it-IT" sz="1600" dirty="0">
                <a:solidFill>
                  <a:srgbClr val="FFDA1D"/>
                </a:solidFill>
              </a:rPr>
              <a:t> ai </a:t>
            </a:r>
            <a:r>
              <a:rPr lang="it-IT" altLang="it-IT" sz="1600" b="1" dirty="0">
                <a:solidFill>
                  <a:srgbClr val="FFDA1D"/>
                </a:solidFill>
              </a:rPr>
              <a:t>geni </a:t>
            </a:r>
            <a:r>
              <a:rPr lang="it-IT" altLang="it-IT" sz="1600" b="1" dirty="0" err="1">
                <a:solidFill>
                  <a:srgbClr val="FFDA1D"/>
                </a:solidFill>
              </a:rPr>
              <a:t>CagA</a:t>
            </a:r>
            <a:r>
              <a:rPr lang="it-IT" altLang="it-IT" sz="1600" b="1" dirty="0">
                <a:solidFill>
                  <a:srgbClr val="FFDA1D"/>
                </a:solidFill>
              </a:rPr>
              <a:t> e </a:t>
            </a:r>
            <a:r>
              <a:rPr lang="it-IT" altLang="it-IT" sz="1600" b="1" dirty="0" err="1">
                <a:solidFill>
                  <a:srgbClr val="FFDA1D"/>
                </a:solidFill>
              </a:rPr>
              <a:t>UreC</a:t>
            </a:r>
            <a:endParaRPr lang="it-IT" altLang="it-IT" sz="1600" dirty="0">
              <a:solidFill>
                <a:srgbClr val="FFDA1D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1CAF7E0-73BD-1EA6-14BB-50888DFA4B39}"/>
              </a:ext>
            </a:extLst>
          </p:cNvPr>
          <p:cNvSpPr txBox="1"/>
          <p:nvPr/>
        </p:nvSpPr>
        <p:spPr>
          <a:xfrm>
            <a:off x="5257800" y="162247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FFDA1D"/>
                </a:solidFill>
              </a:rPr>
              <a:t>Test non invasivi</a:t>
            </a:r>
          </a:p>
        </p:txBody>
      </p:sp>
    </p:spTree>
    <p:extLst>
      <p:ext uri="{BB962C8B-B14F-4D97-AF65-F5344CB8AC3E}">
        <p14:creationId xmlns:p14="http://schemas.microsoft.com/office/powerpoint/2010/main" val="32669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09650" y="300232"/>
            <a:ext cx="6972300" cy="563562"/>
          </a:xfrm>
        </p:spPr>
        <p:txBody>
          <a:bodyPr/>
          <a:lstStyle/>
          <a:p>
            <a:r>
              <a:rPr lang="it-IT" sz="1800" b="1" dirty="0">
                <a:solidFill>
                  <a:srgbClr val="FFDA1D"/>
                </a:solidFill>
              </a:rPr>
              <a:t>Ruolo patogenetico di </a:t>
            </a:r>
            <a:r>
              <a:rPr lang="it-IT" sz="1800" b="1" i="1" dirty="0">
                <a:solidFill>
                  <a:srgbClr val="FFDA1D"/>
                </a:solidFill>
              </a:rPr>
              <a:t>H. pylori</a:t>
            </a:r>
            <a:r>
              <a:rPr lang="it-IT" sz="1800" b="1" dirty="0">
                <a:solidFill>
                  <a:srgbClr val="FFDA1D"/>
                </a:solidFill>
              </a:rPr>
              <a:t> nell’adenocarcinoma gastrico</a:t>
            </a:r>
          </a:p>
        </p:txBody>
      </p:sp>
      <p:pic>
        <p:nvPicPr>
          <p:cNvPr id="3" name="Immagine 2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2CC74BBB-D3B8-292A-AEF5-609FE7C19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772400" cy="48230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E22476-CF61-4C6F-DB81-7C4701E31B83}"/>
              </a:ext>
            </a:extLst>
          </p:cNvPr>
          <p:cNvSpPr txBox="1"/>
          <p:nvPr/>
        </p:nvSpPr>
        <p:spPr>
          <a:xfrm>
            <a:off x="5791200" y="6196499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A7D63B4-B3C7-E487-F089-91C6CBAD0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0225"/>
            <a:ext cx="8229600" cy="56921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BACEB8-1C4D-0A03-F391-A4DEA9324FBD}"/>
              </a:ext>
            </a:extLst>
          </p:cNvPr>
          <p:cNvSpPr txBox="1"/>
          <p:nvPr/>
        </p:nvSpPr>
        <p:spPr>
          <a:xfrm>
            <a:off x="5792315" y="6400800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3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3EFE439-ABB9-8445-8541-22D903E4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A25DA7-D2AF-D6CE-FC4D-EDF73ECA667D}"/>
              </a:ext>
            </a:extLst>
          </p:cNvPr>
          <p:cNvSpPr txBox="1"/>
          <p:nvPr/>
        </p:nvSpPr>
        <p:spPr>
          <a:xfrm>
            <a:off x="838200" y="9144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Nel 1983 sono stati isolati bacilli Gram </a:t>
            </a:r>
            <a:r>
              <a:rPr lang="it-IT" altLang="it-IT" sz="2000" kern="0" dirty="0" err="1">
                <a:solidFill>
                  <a:srgbClr val="FFDA1D"/>
                </a:solidFill>
              </a:rPr>
              <a:t>neg</a:t>
            </a:r>
            <a:r>
              <a:rPr lang="it-IT" altLang="it-IT" sz="2000" kern="0" dirty="0">
                <a:solidFill>
                  <a:srgbClr val="FFDA1D"/>
                </a:solidFill>
              </a:rPr>
              <a:t> a spirale dalla mucosa gastrica di pazienti affetti da gastrite cronica antrale.</a:t>
            </a: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Da allora sono associati a a gastrite cronica, ulcera gastrica ed ulcera duodenale</a:t>
            </a:r>
          </a:p>
          <a:p>
            <a:pPr marL="381000" indent="-381000"/>
            <a:endParaRPr lang="it-IT" altLang="it-IT" sz="2000" kern="0" dirty="0">
              <a:solidFill>
                <a:srgbClr val="FFDA1D"/>
              </a:solidFill>
            </a:endParaRPr>
          </a:p>
          <a:p>
            <a:pPr marL="381000" indent="-381000"/>
            <a:endParaRPr lang="it-IT" altLang="it-IT" sz="2000" kern="0" dirty="0">
              <a:solidFill>
                <a:srgbClr val="FFDA1D"/>
              </a:solidFill>
            </a:endParaRP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 Importante cofattore eziologico nella patogenesi del cancro e del linfoma dello stomaco </a:t>
            </a: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 ~ 50% della popolazione mondiale risulta portatore</a:t>
            </a: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Rischio di infezione sembra essere associato a fattori  quali scarse condizioni igieniche e socioeconomiche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7870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4E8FAE-A269-DB7B-A9AE-1B6F171E7E94}"/>
              </a:ext>
            </a:extLst>
          </p:cNvPr>
          <p:cNvSpPr txBox="1"/>
          <p:nvPr/>
        </p:nvSpPr>
        <p:spPr>
          <a:xfrm>
            <a:off x="609600" y="1143000"/>
            <a:ext cx="8001000" cy="511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Batterio Gram-negativo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it-IT" sz="2000" dirty="0">
              <a:solidFill>
                <a:srgbClr val="FFDA1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Forma: spirale (bastoncini incurvati a C o a </a:t>
            </a:r>
            <a:r>
              <a:rPr lang="it-IT" altLang="it-IT" sz="2000" dirty="0" err="1">
                <a:solidFill>
                  <a:srgbClr val="FFDA1D"/>
                </a:solidFill>
              </a:rPr>
              <a:t>S</a:t>
            </a:r>
            <a:r>
              <a:rPr lang="it-IT" altLang="it-IT" sz="2000" dirty="0">
                <a:solidFill>
                  <a:srgbClr val="FFDA1D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it-IT" sz="2000" dirty="0">
              <a:solidFill>
                <a:srgbClr val="FFDA1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Mobile: due-cinque flagelli polari con rivestimento proteico che gli consentono di penetrare nello strato mucoso mediante movimenti spiraliformi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it-IT" sz="2000" dirty="0">
              <a:solidFill>
                <a:srgbClr val="FFDA1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Microaerofilo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 err="1">
                <a:solidFill>
                  <a:srgbClr val="FFDA1D"/>
                </a:solidFill>
              </a:rPr>
              <a:t>Catalasi</a:t>
            </a:r>
            <a:r>
              <a:rPr lang="it-IT" altLang="it-IT" sz="2000" dirty="0">
                <a:solidFill>
                  <a:srgbClr val="FFDA1D"/>
                </a:solidFill>
              </a:rPr>
              <a:t>-positivo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Ureasi-positivo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Ossidasi-positivo</a:t>
            </a:r>
            <a:endParaRPr lang="it-IT" sz="2000" dirty="0">
              <a:solidFill>
                <a:srgbClr val="FFDA1D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4B40D7-BD2C-E91D-9D7B-56469432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30591"/>
            <a:ext cx="2293054" cy="19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C33D102E-F006-A480-6DCD-D40B0F884814}"/>
              </a:ext>
            </a:extLst>
          </p:cNvPr>
          <p:cNvSpPr txBox="1">
            <a:spLocks/>
          </p:cNvSpPr>
          <p:nvPr/>
        </p:nvSpPr>
        <p:spPr bwMode="auto">
          <a:xfrm>
            <a:off x="2019300" y="156143"/>
            <a:ext cx="5105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sz="3200" b="1" i="1" kern="0" dirty="0">
                <a:solidFill>
                  <a:srgbClr val="FFDA1D"/>
                </a:solidFill>
              </a:rPr>
              <a:t>Helicobacter pylori</a:t>
            </a:r>
          </a:p>
        </p:txBody>
      </p:sp>
    </p:spTree>
    <p:extLst>
      <p:ext uri="{BB962C8B-B14F-4D97-AF65-F5344CB8AC3E}">
        <p14:creationId xmlns:p14="http://schemas.microsoft.com/office/powerpoint/2010/main" val="29551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17A562-6B8D-764E-3B7C-690B0B659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498" y="134374"/>
            <a:ext cx="4953000" cy="429344"/>
          </a:xfr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i="1" dirty="0">
                <a:solidFill>
                  <a:srgbClr val="FFDA1D"/>
                </a:solidFill>
              </a:rPr>
              <a:t>H. pylori: </a:t>
            </a:r>
            <a:r>
              <a:rPr lang="it-IT" altLang="it-IT" sz="2400" b="1" dirty="0">
                <a:solidFill>
                  <a:srgbClr val="FFDA1D"/>
                </a:solidFill>
              </a:rPr>
              <a:t>Fattori di virulenza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537CDF-31ED-A753-06A3-7366DE1C50B9}"/>
              </a:ext>
            </a:extLst>
          </p:cNvPr>
          <p:cNvSpPr txBox="1"/>
          <p:nvPr/>
        </p:nvSpPr>
        <p:spPr>
          <a:xfrm>
            <a:off x="304800" y="685800"/>
            <a:ext cx="6400801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ESOENZIMI:</a:t>
            </a:r>
          </a:p>
          <a:p>
            <a:endParaRPr lang="it-IT" altLang="it-IT" sz="16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UREASI</a:t>
            </a:r>
            <a:r>
              <a:rPr lang="it-IT" altLang="it-IT" sz="1600" dirty="0">
                <a:solidFill>
                  <a:srgbClr val="FFDA1D"/>
                </a:solidFill>
              </a:rPr>
              <a:t>: catalizza l’idrolisi di urea in CO</a:t>
            </a:r>
            <a:r>
              <a:rPr lang="it-IT" altLang="it-IT" sz="1600" baseline="-25000" dirty="0">
                <a:solidFill>
                  <a:srgbClr val="FFDA1D"/>
                </a:solidFill>
              </a:rPr>
              <a:t>2 </a:t>
            </a:r>
            <a:r>
              <a:rPr lang="it-IT" altLang="it-IT" sz="1600" dirty="0">
                <a:solidFill>
                  <a:srgbClr val="FFDA1D"/>
                </a:solidFill>
              </a:rPr>
              <a:t>e NH</a:t>
            </a:r>
            <a:r>
              <a:rPr lang="it-IT" altLang="it-IT" sz="1600" baseline="-25000" dirty="0">
                <a:solidFill>
                  <a:srgbClr val="FFDA1D"/>
                </a:solidFill>
              </a:rPr>
              <a:t>3</a:t>
            </a:r>
            <a:r>
              <a:rPr lang="it-IT" altLang="it-IT" sz="1600" dirty="0">
                <a:solidFill>
                  <a:srgbClr val="FFDA1D"/>
                </a:solidFill>
              </a:rPr>
              <a:t> che neutralizza gli acidi gastrici. Può causare l’infiammazione della mucosa gastrica attivando monociti e neutrofili.</a:t>
            </a:r>
          </a:p>
          <a:p>
            <a:pPr marL="190500" indent="-190500">
              <a:buFontTx/>
              <a:buNone/>
            </a:pPr>
            <a:endParaRPr lang="it-IT" altLang="it-IT" sz="16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MUCINASI</a:t>
            </a:r>
            <a:r>
              <a:rPr lang="it-IT" altLang="it-IT" sz="1600" dirty="0">
                <a:solidFill>
                  <a:srgbClr val="FFDA1D"/>
                </a:solidFill>
              </a:rPr>
              <a:t>:  degrada la mucosa gastrica.</a:t>
            </a:r>
          </a:p>
          <a:p>
            <a:pPr marL="190500" indent="-190500"/>
            <a:endParaRPr lang="it-IT" altLang="it-IT" sz="16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SUPEROSSIDO DISMUTASI</a:t>
            </a:r>
            <a:r>
              <a:rPr lang="it-IT" altLang="it-IT" sz="1600" dirty="0">
                <a:solidFill>
                  <a:srgbClr val="FFDA1D"/>
                </a:solidFill>
              </a:rPr>
              <a:t>:   previene  l’uccisione nel vacuolo fagocitico neutralizzando i metaboliti dell’O</a:t>
            </a:r>
            <a:r>
              <a:rPr lang="it-IT" altLang="it-IT" sz="1600" baseline="-25000" dirty="0">
                <a:solidFill>
                  <a:srgbClr val="FFDA1D"/>
                </a:solidFill>
              </a:rPr>
              <a:t>2</a:t>
            </a:r>
            <a:r>
              <a:rPr lang="it-IT" altLang="it-IT" sz="1600" dirty="0">
                <a:solidFill>
                  <a:srgbClr val="FFDA1D"/>
                </a:solidFill>
              </a:rPr>
              <a:t>.</a:t>
            </a:r>
            <a:endParaRPr lang="it-IT" altLang="it-IT" sz="1600" baseline="-25000" dirty="0">
              <a:solidFill>
                <a:srgbClr val="FFDA1D"/>
              </a:solidFill>
            </a:endParaRPr>
          </a:p>
          <a:p>
            <a:pPr marL="190500" indent="-190500"/>
            <a:endParaRPr lang="it-IT" altLang="it-IT" sz="1600" baseline="-25000" dirty="0">
              <a:solidFill>
                <a:srgbClr val="FFDA1D"/>
              </a:solidFill>
            </a:endParaRPr>
          </a:p>
          <a:p>
            <a:pPr marL="190500" indent="-190500"/>
            <a:endParaRPr lang="it-IT" altLang="it-IT" sz="1600" baseline="-250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CATALASI:</a:t>
            </a:r>
            <a:r>
              <a:rPr lang="it-IT" altLang="it-IT" sz="1600" dirty="0">
                <a:solidFill>
                  <a:srgbClr val="FFDA1D"/>
                </a:solidFill>
              </a:rPr>
              <a:t>  previene l’uccisione nel vacuolo fagocitico neutralizzando i perossidi.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15D3DE-A324-A7A3-7D4C-BBCBC6AC0993}"/>
              </a:ext>
            </a:extLst>
          </p:cNvPr>
          <p:cNvSpPr txBox="1"/>
          <p:nvPr/>
        </p:nvSpPr>
        <p:spPr>
          <a:xfrm>
            <a:off x="419099" y="4724400"/>
            <a:ext cx="6286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/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TOSSINA VACUOLANTE A o   </a:t>
            </a:r>
            <a:r>
              <a:rPr lang="it-IT" altLang="it-IT" sz="1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VacA</a:t>
            </a:r>
            <a:r>
              <a:rPr lang="it-IT" altLang="it-IT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190500" indent="-190500" algn="just">
              <a:buFontTx/>
              <a:buNone/>
            </a:pPr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 Proteina che viene internalizzata dalle cellule della mucosa gastrica e induce la formazione di vacuoli citoplasmatici</a:t>
            </a:r>
          </a:p>
          <a:p>
            <a:pPr marL="190500" indent="-190500" algn="just">
              <a:buFontTx/>
              <a:buNone/>
            </a:pPr>
            <a:endParaRPr lang="it-IT" altLang="it-IT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90500" indent="-190500" algn="just"/>
            <a:r>
              <a:rPr lang="it-IT" altLang="it-IT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PROTEINA ASSOCIATA ALLA CITOTOSSINA  </a:t>
            </a:r>
            <a:r>
              <a:rPr lang="it-IT" altLang="it-IT" sz="1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CagA</a:t>
            </a:r>
            <a:endParaRPr lang="it-IT" altLang="it-IT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190500" indent="-190500" algn="just">
              <a:buFontTx/>
              <a:buNone/>
            </a:pPr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  Proteina che induce alterazioni del citoscheletro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FF4CBC5D-48B5-0748-7ABB-FE1AAA4EA54A}"/>
              </a:ext>
            </a:extLst>
          </p:cNvPr>
          <p:cNvSpPr/>
          <p:nvPr/>
        </p:nvSpPr>
        <p:spPr>
          <a:xfrm>
            <a:off x="6536869" y="1187251"/>
            <a:ext cx="304800" cy="1295400"/>
          </a:xfrm>
          <a:prstGeom prst="rightBrace">
            <a:avLst>
              <a:gd name="adj1" fmla="val 47619"/>
              <a:gd name="adj2" fmla="val 51681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A1D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9A214F-26C9-BF1D-A3C6-7E2018CF470A}"/>
              </a:ext>
            </a:extLst>
          </p:cNvPr>
          <p:cNvSpPr txBox="1"/>
          <p:nvPr/>
        </p:nvSpPr>
        <p:spPr>
          <a:xfrm>
            <a:off x="7048498" y="1419452"/>
            <a:ext cx="2030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600" dirty="0">
                <a:solidFill>
                  <a:srgbClr val="FFDA1D"/>
                </a:solidFill>
              </a:rPr>
              <a:t>Superamento della barriera chimico-fisica gastrica</a:t>
            </a:r>
            <a:endParaRPr lang="it-IT" sz="1600" dirty="0"/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721611D4-2740-4C63-BE61-1D8EDBA06554}"/>
              </a:ext>
            </a:extLst>
          </p:cNvPr>
          <p:cNvSpPr/>
          <p:nvPr/>
        </p:nvSpPr>
        <p:spPr>
          <a:xfrm>
            <a:off x="6310990" y="2659335"/>
            <a:ext cx="304800" cy="1295400"/>
          </a:xfrm>
          <a:prstGeom prst="rightBrace">
            <a:avLst>
              <a:gd name="adj1" fmla="val 47619"/>
              <a:gd name="adj2" fmla="val 51681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A1D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E35538-24EA-7761-941A-5A11D64983CB}"/>
              </a:ext>
            </a:extLst>
          </p:cNvPr>
          <p:cNvSpPr txBox="1"/>
          <p:nvPr/>
        </p:nvSpPr>
        <p:spPr>
          <a:xfrm>
            <a:off x="6787240" y="2988486"/>
            <a:ext cx="1758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600" dirty="0">
                <a:solidFill>
                  <a:srgbClr val="FFDA1D"/>
                </a:solidFill>
              </a:rPr>
              <a:t>Sopravvivenza nei macrofagi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640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5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0EF22CE0-FE83-E47B-133A-5147F6655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87086"/>
            <a:ext cx="3505200" cy="457200"/>
          </a:xfr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3000" b="1" i="1" dirty="0">
                <a:solidFill>
                  <a:srgbClr val="FFDA1D"/>
                </a:solidFill>
              </a:rPr>
              <a:t>Vie </a:t>
            </a:r>
            <a:r>
              <a:rPr lang="it-IT" altLang="it-IT" sz="2800" b="1" dirty="0">
                <a:solidFill>
                  <a:srgbClr val="FFDA1D"/>
                </a:solidFill>
              </a:rPr>
              <a:t>di trasmissione</a:t>
            </a:r>
            <a:endParaRPr lang="it-IT" altLang="it-IT" sz="3000" dirty="0">
              <a:solidFill>
                <a:srgbClr val="FFDA1D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ECBBB9A-6982-684C-2AB5-D3F40243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3" y="1779814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altLang="it-IT" sz="2400" b="1" kern="0" dirty="0">
                <a:solidFill>
                  <a:srgbClr val="FFDA1D"/>
                </a:solidFill>
              </a:rPr>
              <a:t>Via oro-fecale</a:t>
            </a:r>
          </a:p>
          <a:p>
            <a:pPr>
              <a:buFontTx/>
              <a:buNone/>
            </a:pPr>
            <a:endParaRPr lang="it-IT" altLang="it-IT" sz="2400" b="1" kern="0" dirty="0">
              <a:solidFill>
                <a:srgbClr val="FFDA1D"/>
              </a:solidFill>
            </a:endParaRPr>
          </a:p>
          <a:p>
            <a:pPr>
              <a:buFontTx/>
              <a:buNone/>
            </a:pPr>
            <a:endParaRPr lang="it-IT" altLang="it-IT" sz="2400" b="1" kern="0" dirty="0">
              <a:solidFill>
                <a:srgbClr val="FFDA1D"/>
              </a:solidFill>
            </a:endParaRPr>
          </a:p>
          <a:p>
            <a:pPr>
              <a:buFontTx/>
              <a:buNone/>
            </a:pPr>
            <a:endParaRPr lang="it-IT" altLang="it-IT" sz="2400" b="1" kern="0" dirty="0">
              <a:solidFill>
                <a:srgbClr val="FFDA1D"/>
              </a:solidFill>
            </a:endParaRPr>
          </a:p>
          <a:p>
            <a:r>
              <a:rPr lang="it-IT" altLang="it-IT" sz="2400" b="1" kern="0" dirty="0">
                <a:solidFill>
                  <a:srgbClr val="FFDA1D"/>
                </a:solidFill>
              </a:rPr>
              <a:t>Via oro-orale</a:t>
            </a: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r>
              <a:rPr lang="it-IT" altLang="it-IT" sz="2400" b="1" kern="0" dirty="0">
                <a:solidFill>
                  <a:srgbClr val="FFDA1D"/>
                </a:solidFill>
              </a:rPr>
              <a:t>Fonte animale</a:t>
            </a: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r>
              <a:rPr lang="it-IT" altLang="it-IT" sz="2400" b="1" kern="0" dirty="0">
                <a:solidFill>
                  <a:srgbClr val="FFDA1D"/>
                </a:solidFill>
              </a:rPr>
              <a:t>Ambiente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13A510-58AD-4560-7123-7219F457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38200"/>
            <a:ext cx="5715000" cy="24765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Presenza di </a:t>
            </a:r>
            <a:r>
              <a:rPr lang="it-IT" altLang="it-IT" sz="1800" b="1" i="1" kern="0" dirty="0">
                <a:solidFill>
                  <a:srgbClr val="FFDA1D"/>
                </a:solidFill>
              </a:rPr>
              <a:t>H. pylori</a:t>
            </a:r>
            <a:r>
              <a:rPr lang="it-IT" altLang="it-IT" sz="1800" b="1" kern="0" dirty="0">
                <a:solidFill>
                  <a:srgbClr val="FFDA1D"/>
                </a:solidFill>
              </a:rPr>
              <a:t> nel succo gastrico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Eliminazione del succo gastrico nell’intestino e presenza di </a:t>
            </a:r>
            <a:r>
              <a:rPr lang="it-IT" altLang="it-IT" sz="1800" b="1" i="1" kern="0" dirty="0">
                <a:solidFill>
                  <a:srgbClr val="FFDA1D"/>
                </a:solidFill>
              </a:rPr>
              <a:t>H. pylori </a:t>
            </a:r>
            <a:r>
              <a:rPr lang="it-IT" altLang="it-IT" sz="1800" b="1" kern="0" dirty="0">
                <a:solidFill>
                  <a:srgbClr val="FFDA1D"/>
                </a:solidFill>
              </a:rPr>
              <a:t>nelle feci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i="1" kern="0" dirty="0">
                <a:solidFill>
                  <a:srgbClr val="FFDA1D"/>
                </a:solidFill>
              </a:rPr>
              <a:t>H. pylori</a:t>
            </a:r>
            <a:r>
              <a:rPr lang="it-IT" altLang="it-IT" sz="1800" b="1" kern="0" dirty="0">
                <a:solidFill>
                  <a:srgbClr val="FFDA1D"/>
                </a:solidFill>
              </a:rPr>
              <a:t> sopravvive nelle feci e può essere eliminato nell’ambiente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Feci o qualsiasi altro elemento contaminato (acqua, cibo) può essere veicolo di trasmissione</a:t>
            </a:r>
            <a:endParaRPr lang="it-IT" altLang="it-IT" sz="1800" i="1" kern="0" dirty="0">
              <a:solidFill>
                <a:srgbClr val="FFDA1D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78E6AC7-E05B-07D6-6812-06AEE8D6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543" y="3429000"/>
            <a:ext cx="5867400" cy="114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Reflusso di succo gastrico può raggiungere la cavità e in particolare la placca dentaria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La saliva può essere il veicolo di trasmissione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800" b="1" kern="0" dirty="0">
              <a:solidFill>
                <a:srgbClr val="FFDA1D"/>
              </a:solidFill>
            </a:endParaRPr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1471B140-C765-6B2B-160E-7762C84D41D2}"/>
              </a:ext>
            </a:extLst>
          </p:cNvPr>
          <p:cNvSpPr/>
          <p:nvPr/>
        </p:nvSpPr>
        <p:spPr>
          <a:xfrm>
            <a:off x="2895600" y="957943"/>
            <a:ext cx="348343" cy="2209800"/>
          </a:xfrm>
          <a:prstGeom prst="leftBrace">
            <a:avLst>
              <a:gd name="adj1" fmla="val 73958"/>
              <a:gd name="adj2" fmla="val 50000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3999F85E-FEC1-9B99-9AA6-0ACB4D22F44C}"/>
              </a:ext>
            </a:extLst>
          </p:cNvPr>
          <p:cNvSpPr/>
          <p:nvPr/>
        </p:nvSpPr>
        <p:spPr>
          <a:xfrm>
            <a:off x="2743200" y="3429000"/>
            <a:ext cx="348343" cy="887186"/>
          </a:xfrm>
          <a:prstGeom prst="leftBrace">
            <a:avLst>
              <a:gd name="adj1" fmla="val 29297"/>
              <a:gd name="adj2" fmla="val 50000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DDD6560-2241-944F-E48D-864C5B808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743" y="6036128"/>
            <a:ext cx="5791200" cy="6613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5250" indent="0" algn="just">
              <a:buFontTx/>
              <a:buNone/>
            </a:pPr>
            <a:r>
              <a:rPr lang="it-IT" altLang="it-IT" sz="1800" b="1" kern="0" dirty="0">
                <a:solidFill>
                  <a:srgbClr val="FFDA1D"/>
                </a:solidFill>
              </a:rPr>
              <a:t>può sopravvivere nell’acqua di fiume per oltre un anno e per alcuni giorni nel latte</a:t>
            </a:r>
          </a:p>
          <a:p>
            <a:pPr marL="95250" indent="0" algn="just">
              <a:buFontTx/>
              <a:buNone/>
            </a:pPr>
            <a:endParaRPr lang="it-IT" altLang="it-IT" sz="1800" b="1" kern="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3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998726B-05CD-6EC0-B61F-7094BC41CFEF}"/>
              </a:ext>
            </a:extLst>
          </p:cNvPr>
          <p:cNvSpPr/>
          <p:nvPr/>
        </p:nvSpPr>
        <p:spPr>
          <a:xfrm>
            <a:off x="304800" y="901019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Patogenesi 1</a:t>
            </a:r>
            <a:endParaRPr lang="it-IT" sz="20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2995EE2-F71C-74D7-1DFE-2FAC9BD10D77}"/>
              </a:ext>
            </a:extLst>
          </p:cNvPr>
          <p:cNvSpPr txBox="1">
            <a:spLocks/>
          </p:cNvSpPr>
          <p:nvPr/>
        </p:nvSpPr>
        <p:spPr bwMode="auto">
          <a:xfrm>
            <a:off x="2019300" y="304800"/>
            <a:ext cx="5105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sz="3200" b="1" i="1" kern="0">
                <a:solidFill>
                  <a:srgbClr val="FFDA1D"/>
                </a:solidFill>
              </a:rPr>
              <a:t>Helicobacter pylori</a:t>
            </a:r>
            <a:endParaRPr lang="it-IT" sz="3200" b="1" i="1" kern="0" dirty="0">
              <a:solidFill>
                <a:srgbClr val="FFDA1D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1DAB0C-4964-F43C-D135-E2757B123888}"/>
              </a:ext>
            </a:extLst>
          </p:cNvPr>
          <p:cNvSpPr txBox="1"/>
          <p:nvPr/>
        </p:nvSpPr>
        <p:spPr>
          <a:xfrm>
            <a:off x="5791200" y="6196499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83F7349-611E-47D8-4DDA-2E6A895D1208}"/>
              </a:ext>
            </a:extLst>
          </p:cNvPr>
          <p:cNvSpPr/>
          <p:nvPr/>
        </p:nvSpPr>
        <p:spPr>
          <a:xfrm>
            <a:off x="5410200" y="2438400"/>
            <a:ext cx="381000" cy="1524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0EFA1D9-4EDD-9AC6-747C-830E0CD443AB}"/>
              </a:ext>
            </a:extLst>
          </p:cNvPr>
          <p:cNvGrpSpPr/>
          <p:nvPr/>
        </p:nvGrpSpPr>
        <p:grpSpPr>
          <a:xfrm>
            <a:off x="1447800" y="1524000"/>
            <a:ext cx="6477000" cy="4533900"/>
            <a:chOff x="1447800" y="1524000"/>
            <a:chExt cx="6477000" cy="4533900"/>
          </a:xfrm>
        </p:grpSpPr>
        <p:pic>
          <p:nvPicPr>
            <p:cNvPr id="10" name="Immagine 9" descr="Immagine che contiene testo, Arte bambini, schermata&#10;&#10;Descrizione generata automaticamente">
              <a:extLst>
                <a:ext uri="{FF2B5EF4-FFF2-40B4-BE49-F238E27FC236}">
                  <a16:creationId xmlns:a16="http://schemas.microsoft.com/office/drawing/2014/main" id="{0975D17F-7F44-9793-6A46-04C6484B1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524000"/>
              <a:ext cx="6477000" cy="4533900"/>
            </a:xfrm>
            <a:prstGeom prst="rect">
              <a:avLst/>
            </a:prstGeom>
          </p:spPr>
        </p:pic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B2803CCC-851B-843D-0A65-FF1C029DD591}"/>
                </a:ext>
              </a:extLst>
            </p:cNvPr>
            <p:cNvSpPr/>
            <p:nvPr/>
          </p:nvSpPr>
          <p:spPr>
            <a:xfrm>
              <a:off x="5943600" y="3733800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  <a:alpha val="48676"/>
              </a:schemeClr>
            </a:solidFill>
            <a:ln w="6350">
              <a:solidFill>
                <a:schemeClr val="tx2">
                  <a:lumMod val="75000"/>
                  <a:alpha val="0"/>
                </a:schemeClr>
              </a:solidFill>
            </a:ln>
            <a:effectLst>
              <a:glow rad="302245">
                <a:schemeClr val="tx2">
                  <a:lumMod val="75000"/>
                  <a:alpha val="23949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2D0E3FC-5C9B-26E5-CDC7-8835753B095F}"/>
                </a:ext>
              </a:extLst>
            </p:cNvPr>
            <p:cNvSpPr txBox="1"/>
            <p:nvPr/>
          </p:nvSpPr>
          <p:spPr>
            <a:xfrm>
              <a:off x="5334000" y="2391489"/>
              <a:ext cx="7024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solidFill>
                    <a:srgbClr val="FF0000"/>
                  </a:solidFill>
                </a:rPr>
                <a:t>Ureasi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8320896-15F2-77B1-8073-F276EC4BA833}"/>
                </a:ext>
              </a:extLst>
            </p:cNvPr>
            <p:cNvSpPr txBox="1"/>
            <p:nvPr/>
          </p:nvSpPr>
          <p:spPr>
            <a:xfrm>
              <a:off x="6422264" y="3743569"/>
              <a:ext cx="7024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 err="1">
                  <a:solidFill>
                    <a:srgbClr val="00B0F0"/>
                  </a:solidFill>
                </a:rPr>
                <a:t>Mucinasi</a:t>
              </a:r>
              <a:endParaRPr lang="it-IT" sz="9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7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6A948E-B50E-429C-3F49-BFDCF7867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68843"/>
            <a:ext cx="5029200" cy="55319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08018F-DD7A-112D-01D4-BF491984AE71}"/>
              </a:ext>
            </a:extLst>
          </p:cNvPr>
          <p:cNvSpPr txBox="1"/>
          <p:nvPr/>
        </p:nvSpPr>
        <p:spPr>
          <a:xfrm flipH="1">
            <a:off x="5105400" y="6400800"/>
            <a:ext cx="3916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dirty="0">
                <a:solidFill>
                  <a:srgbClr val="FFDA1D"/>
                </a:solidFill>
                <a:effectLst/>
                <a:latin typeface="MuseoSans"/>
              </a:rPr>
              <a:t>Front. Cell. </a:t>
            </a:r>
            <a:r>
              <a:rPr lang="it-IT" sz="1600" b="0" i="0" dirty="0" err="1">
                <a:solidFill>
                  <a:srgbClr val="FFDA1D"/>
                </a:solidFill>
                <a:effectLst/>
                <a:latin typeface="MuseoSans"/>
              </a:rPr>
              <a:t>Infect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MuseoSans"/>
              </a:rPr>
              <a:t>. </a:t>
            </a:r>
            <a:r>
              <a:rPr lang="it-IT" sz="1600" b="0" i="0" dirty="0" err="1">
                <a:solidFill>
                  <a:srgbClr val="FFDA1D"/>
                </a:solidFill>
                <a:effectLst/>
                <a:latin typeface="MuseoSans"/>
              </a:rPr>
              <a:t>Microbiol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MuseoSans"/>
              </a:rPr>
              <a:t>. , 25 March 2022</a:t>
            </a:r>
            <a:endParaRPr lang="it-IT" sz="1600" dirty="0">
              <a:solidFill>
                <a:srgbClr val="FFDA1D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6A2126F-9CC2-A94C-E2A9-DEEF88E35B64}"/>
              </a:ext>
            </a:extLst>
          </p:cNvPr>
          <p:cNvSpPr/>
          <p:nvPr/>
        </p:nvSpPr>
        <p:spPr>
          <a:xfrm>
            <a:off x="2465607" y="118646"/>
            <a:ext cx="489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Biofilm formato da </a:t>
            </a:r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Helicobacter pylori</a:t>
            </a:r>
            <a:endParaRPr lang="it-IT" sz="20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14DEF7-F487-E4CC-8EF3-6443B51BB5EB}"/>
              </a:ext>
            </a:extLst>
          </p:cNvPr>
          <p:cNvSpPr txBox="1"/>
          <p:nvPr/>
        </p:nvSpPr>
        <p:spPr>
          <a:xfrm>
            <a:off x="609600" y="4876800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kern="0" dirty="0">
                <a:solidFill>
                  <a:srgbClr val="FFDA1D"/>
                </a:solidFill>
                <a:latin typeface="Arial"/>
              </a:rPr>
              <a:t>Flagelli </a:t>
            </a:r>
            <a:r>
              <a:rPr lang="it-IT" sz="1800" b="1" i="1" kern="0" dirty="0">
                <a:solidFill>
                  <a:srgbClr val="FFDA1D"/>
                </a:solidFill>
                <a:latin typeface="Arial"/>
                <a:sym typeface="Wingdings" pitchFamily="2" charset="2"/>
              </a:rPr>
              <a:t>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C18250-12AD-6022-781B-FAE20D3B465E}"/>
              </a:ext>
            </a:extLst>
          </p:cNvPr>
          <p:cNvSpPr txBox="1"/>
          <p:nvPr/>
        </p:nvSpPr>
        <p:spPr>
          <a:xfrm>
            <a:off x="7178040" y="4038600"/>
            <a:ext cx="196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kern="0" dirty="0" err="1">
                <a:solidFill>
                  <a:srgbClr val="FFDA1D"/>
                </a:solidFill>
                <a:latin typeface="Arial"/>
              </a:rPr>
              <a:t>Microvescicole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2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diagramma, schermata, Piano&#10;&#10;Descrizione generata automaticamente">
            <a:extLst>
              <a:ext uri="{FF2B5EF4-FFF2-40B4-BE49-F238E27FC236}">
                <a16:creationId xmlns:a16="http://schemas.microsoft.com/office/drawing/2014/main" id="{46B0A6A6-F04C-2B9D-BF69-62F143DBA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15" y="1524000"/>
            <a:ext cx="6934200" cy="467678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780585A-378F-9DDE-20E5-CB0E5BEC7C8E}"/>
              </a:ext>
            </a:extLst>
          </p:cNvPr>
          <p:cNvSpPr/>
          <p:nvPr/>
        </p:nvSpPr>
        <p:spPr>
          <a:xfrm>
            <a:off x="304800" y="901019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Patogenesi 2</a:t>
            </a:r>
            <a:endParaRPr lang="it-IT" sz="2000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8DD2AD8-BC94-B8C3-EAAF-BD8C23664569}"/>
              </a:ext>
            </a:extLst>
          </p:cNvPr>
          <p:cNvSpPr txBox="1">
            <a:spLocks/>
          </p:cNvSpPr>
          <p:nvPr/>
        </p:nvSpPr>
        <p:spPr bwMode="auto">
          <a:xfrm>
            <a:off x="2019300" y="304800"/>
            <a:ext cx="5105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sz="3200" b="1" i="1" kern="0" dirty="0">
                <a:solidFill>
                  <a:srgbClr val="FFDA1D"/>
                </a:solidFill>
              </a:rPr>
              <a:t>Helicobacter pylori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B8ED71-D405-F137-AD44-4E3AAE377E17}"/>
              </a:ext>
            </a:extLst>
          </p:cNvPr>
          <p:cNvSpPr txBox="1"/>
          <p:nvPr/>
        </p:nvSpPr>
        <p:spPr>
          <a:xfrm>
            <a:off x="5867400" y="6383923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4F942B5-0A36-10AA-68C8-C6106EFE1C9E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84D643C-3AF0-75B7-68D9-BC3F22D0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3195638" cy="762000"/>
          </a:xfrm>
          <a:prstGeom prst="leftRightArrow">
            <a:avLst>
              <a:gd name="adj1" fmla="val 57519"/>
              <a:gd name="adj2" fmla="val 57567"/>
            </a:avLst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solidFill>
                <a:srgbClr val="FFDA1D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55014CF9-8C93-5FE1-5B17-D2445DBD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6064"/>
            <a:ext cx="22860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altLang="it-IT" sz="2300" b="1" dirty="0">
                <a:solidFill>
                  <a:srgbClr val="FFDA1D"/>
                </a:solidFill>
              </a:rPr>
              <a:t>Amplificazione genica</a:t>
            </a:r>
            <a:endParaRPr lang="it-IT" altLang="it-IT" sz="2200" dirty="0">
              <a:solidFill>
                <a:srgbClr val="FFDA1D"/>
              </a:solidFill>
            </a:endParaRPr>
          </a:p>
          <a:p>
            <a:pPr algn="ctr"/>
            <a:endParaRPr lang="it-IT" altLang="it-IT" sz="2200" dirty="0">
              <a:solidFill>
                <a:srgbClr val="FFDA1D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0620F55-22CD-3C19-D35F-D04427A57050}"/>
              </a:ext>
            </a:extLst>
          </p:cNvPr>
          <p:cNvSpPr txBox="1"/>
          <p:nvPr/>
        </p:nvSpPr>
        <p:spPr>
          <a:xfrm>
            <a:off x="141435" y="1696523"/>
            <a:ext cx="3058965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istologico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colturale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dirty="0">
                <a:solidFill>
                  <a:srgbClr val="FFDA1D"/>
                </a:solidFill>
              </a:rPr>
              <a:t> </a:t>
            </a:r>
            <a:r>
              <a:rPr lang="it-IT" altLang="it-IT" sz="2400" b="1" dirty="0">
                <a:solidFill>
                  <a:srgbClr val="FFDA1D"/>
                </a:solidFill>
              </a:rPr>
              <a:t>Test rapido ureasi</a:t>
            </a:r>
            <a:endParaRPr lang="it-IT" altLang="it-IT" sz="2400" dirty="0">
              <a:solidFill>
                <a:srgbClr val="FFDA1D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06C2FE-E865-15B5-B71C-8BD0D89A5709}"/>
              </a:ext>
            </a:extLst>
          </p:cNvPr>
          <p:cNvSpPr txBox="1"/>
          <p:nvPr/>
        </p:nvSpPr>
        <p:spPr>
          <a:xfrm>
            <a:off x="3385457" y="972230"/>
            <a:ext cx="2100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INVASIVI</a:t>
            </a:r>
          </a:p>
        </p:txBody>
      </p:sp>
    </p:spTree>
    <p:extLst>
      <p:ext uri="{BB962C8B-B14F-4D97-AF65-F5344CB8AC3E}">
        <p14:creationId xmlns:p14="http://schemas.microsoft.com/office/powerpoint/2010/main" val="114077577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9361</TotalTime>
  <Words>863</Words>
  <Application>Microsoft Macintosh PowerPoint</Application>
  <PresentationFormat>Presentazione su schermo (4:3)</PresentationFormat>
  <Paragraphs>258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MuseoSans</vt:lpstr>
      <vt:lpstr>system-ui</vt:lpstr>
      <vt:lpstr>Struttura predefinita</vt:lpstr>
      <vt:lpstr>Helicobacter pylori</vt:lpstr>
      <vt:lpstr>Presentazione standard di PowerPoint</vt:lpstr>
      <vt:lpstr>Presentazione standard di PowerPoint</vt:lpstr>
      <vt:lpstr>H. pylori: Fattori di virulenza</vt:lpstr>
      <vt:lpstr>Vie di trasmissione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Ruolo patogenetico di H. pylori nell’adenocarcinoma gastrico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antonella</dc:creator>
  <dc:description>mat mio e  di FP</dc:description>
  <cp:lastModifiedBy>marco artini</cp:lastModifiedBy>
  <cp:revision>194</cp:revision>
  <cp:lastPrinted>1601-01-01T00:00:00Z</cp:lastPrinted>
  <dcterms:created xsi:type="dcterms:W3CDTF">1601-01-01T00:00:00Z</dcterms:created>
  <dcterms:modified xsi:type="dcterms:W3CDTF">2026-04-15T22:13:10Z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