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1" r:id="rId2"/>
    <p:sldId id="392" r:id="rId3"/>
    <p:sldId id="440" r:id="rId4"/>
    <p:sldId id="405" r:id="rId5"/>
    <p:sldId id="415" r:id="rId6"/>
    <p:sldId id="419" r:id="rId7"/>
    <p:sldId id="417" r:id="rId8"/>
    <p:sldId id="442" r:id="rId9"/>
    <p:sldId id="446" r:id="rId10"/>
    <p:sldId id="420" r:id="rId11"/>
    <p:sldId id="416" r:id="rId12"/>
    <p:sldId id="418" r:id="rId13"/>
    <p:sldId id="421" r:id="rId14"/>
    <p:sldId id="422" r:id="rId15"/>
    <p:sldId id="441" r:id="rId16"/>
    <p:sldId id="259" r:id="rId17"/>
    <p:sldId id="443" r:id="rId18"/>
    <p:sldId id="425" r:id="rId19"/>
    <p:sldId id="444" r:id="rId20"/>
    <p:sldId id="438" r:id="rId21"/>
    <p:sldId id="423" r:id="rId22"/>
    <p:sldId id="433" r:id="rId23"/>
    <p:sldId id="435" r:id="rId24"/>
    <p:sldId id="445" r:id="rId2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A1D"/>
    <a:srgbClr val="FEAEF7"/>
    <a:srgbClr val="FF6C6A"/>
    <a:srgbClr val="FF0000"/>
    <a:srgbClr val="090188"/>
    <a:srgbClr val="00062E"/>
    <a:srgbClr val="FEBA40"/>
    <a:srgbClr val="FEB9A6"/>
    <a:srgbClr val="000524"/>
    <a:srgbClr val="8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5"/>
    <p:restoredTop sz="94725"/>
  </p:normalViewPr>
  <p:slideViewPr>
    <p:cSldViewPr>
      <p:cViewPr varScale="1">
        <p:scale>
          <a:sx n="123" d="100"/>
          <a:sy n="123" d="100"/>
        </p:scale>
        <p:origin x="192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536"/>
    </p:cViewPr>
  </p:sorter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DBC9D0-1AB0-7846-BF7C-5CCB0E345672}" type="datetimeFigureOut">
              <a:rPr lang="it-IT"/>
              <a:pPr>
                <a:defRPr/>
              </a:pPr>
              <a:t>27/03/25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7D1EE44-16BC-8E41-9436-E21069CE34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59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1DC0748-6232-4D4D-9EA3-D0C7728B3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390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C0748-6232-4D4D-9EA3-D0C7728B3281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14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38568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76173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156812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57701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19871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74766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407057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9472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08274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181913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5632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524"/>
            </a:gs>
            <a:gs pos="100000">
              <a:srgbClr val="09018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FDE590AE-BE88-D59D-2B5D-96A4C78D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9" y="304800"/>
            <a:ext cx="5105400" cy="563562"/>
          </a:xfrm>
        </p:spPr>
        <p:txBody>
          <a:bodyPr/>
          <a:lstStyle/>
          <a:p>
            <a:r>
              <a:rPr lang="it-IT" sz="3200" b="1" i="1" dirty="0">
                <a:solidFill>
                  <a:srgbClr val="FFDA1D"/>
                </a:solidFill>
              </a:rPr>
              <a:t>Le Neisserie</a:t>
            </a:r>
          </a:p>
        </p:txBody>
      </p:sp>
      <p:pic>
        <p:nvPicPr>
          <p:cNvPr id="9" name="Immagine 8" descr="Immagine che contiene Policromia, arte, cerchio, Arte frattale&#10;&#10;Descrizione generata automaticamente">
            <a:extLst>
              <a:ext uri="{FF2B5EF4-FFF2-40B4-BE49-F238E27FC236}">
                <a16:creationId xmlns:a16="http://schemas.microsoft.com/office/drawing/2014/main" id="{9453AA22-74D3-7740-0DE9-53082A615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295400"/>
            <a:ext cx="7772400" cy="465494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87307FE-71DA-85C5-028C-B8C7822D2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26" y="2597744"/>
            <a:ext cx="5378266" cy="32004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98AD9105-2C7B-B263-2D42-C80543E1DAFD}"/>
              </a:ext>
            </a:extLst>
          </p:cNvPr>
          <p:cNvSpPr txBox="1">
            <a:spLocks/>
          </p:cNvSpPr>
          <p:nvPr/>
        </p:nvSpPr>
        <p:spPr>
          <a:xfrm>
            <a:off x="2016759" y="1881981"/>
            <a:ext cx="5105400" cy="563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it-IT" sz="2400" b="1" kern="0" dirty="0">
                <a:solidFill>
                  <a:srgbClr val="FFDA1D"/>
                </a:solidFill>
              </a:rPr>
              <a:t>Caso clinico</a:t>
            </a:r>
          </a:p>
        </p:txBody>
      </p:sp>
    </p:spTree>
    <p:extLst>
      <p:ext uri="{BB962C8B-B14F-4D97-AF65-F5344CB8AC3E}">
        <p14:creationId xmlns:p14="http://schemas.microsoft.com/office/powerpoint/2010/main" val="41949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34EB4BE-B457-19F0-1A0C-20CBB516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BE63D80-1D9A-F054-6FC6-9DED24ED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2"/>
          <a:stretch>
            <a:fillRect/>
          </a:stretch>
        </p:blipFill>
        <p:spPr bwMode="auto">
          <a:xfrm>
            <a:off x="4724400" y="142421"/>
            <a:ext cx="4103687" cy="6597650"/>
          </a:xfrm>
          <a:prstGeom prst="rect">
            <a:avLst/>
          </a:prstGeom>
          <a:noFill/>
          <a:ln w="57150" cmpd="thickThin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80D9C8-6EF4-D0D9-E28F-2609183F7BAF}"/>
              </a:ext>
            </a:extLst>
          </p:cNvPr>
          <p:cNvSpPr txBox="1">
            <a:spLocks noChangeArrowheads="1"/>
          </p:cNvSpPr>
          <p:nvPr/>
        </p:nvSpPr>
        <p:spPr>
          <a:xfrm>
            <a:off x="217487" y="762000"/>
            <a:ext cx="4354513" cy="3228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it-IT" altLang="it-IT" sz="2200" b="1" i="1" kern="0" dirty="0">
                <a:solidFill>
                  <a:srgbClr val="FFDA1D"/>
                </a:solidFill>
              </a:rPr>
              <a:t>N. </a:t>
            </a:r>
            <a:r>
              <a:rPr lang="it-IT" altLang="it-IT" sz="2200" b="1" i="1" kern="0" dirty="0" err="1">
                <a:solidFill>
                  <a:srgbClr val="FFDA1D"/>
                </a:solidFill>
              </a:rPr>
              <a:t>Gonorrhoeae</a:t>
            </a:r>
            <a:r>
              <a:rPr lang="it-IT" altLang="it-IT" sz="2200" b="1" i="1" kern="0" dirty="0">
                <a:solidFill>
                  <a:srgbClr val="FFDA1D"/>
                </a:solidFill>
              </a:rPr>
              <a:t>: </a:t>
            </a:r>
            <a:r>
              <a:rPr lang="it-IT" altLang="it-IT" sz="2200" b="1" kern="0" dirty="0">
                <a:solidFill>
                  <a:srgbClr val="FFDA1D"/>
                </a:solidFill>
              </a:rPr>
              <a:t>quadri clinici</a:t>
            </a:r>
          </a:p>
          <a:p>
            <a:pPr marL="0" indent="0" eaLnBrk="1" hangingPunct="1">
              <a:buNone/>
            </a:pPr>
            <a:endParaRPr lang="it-IT" altLang="it-IT" sz="2000" b="1" kern="0" dirty="0">
              <a:solidFill>
                <a:srgbClr val="FFDA1D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kern="0" dirty="0">
                <a:solidFill>
                  <a:srgbClr val="FFDA1D"/>
                </a:solidFill>
              </a:rPr>
              <a:t>Gonorrea;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kern="0" dirty="0">
                <a:solidFill>
                  <a:srgbClr val="FFDA1D"/>
                </a:solidFill>
              </a:rPr>
              <a:t>Malattia infiammatoria pelvica;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kern="0" dirty="0">
                <a:solidFill>
                  <a:srgbClr val="FFDA1D"/>
                </a:solidFill>
              </a:rPr>
              <a:t>Infezione gonococcica disseminata;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kern="0" dirty="0">
                <a:solidFill>
                  <a:srgbClr val="FFDA1D"/>
                </a:solidFill>
              </a:rPr>
              <a:t>Sindrome da dermatite-artrite gonococcica;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kern="0" dirty="0" err="1">
                <a:solidFill>
                  <a:srgbClr val="FFDA1D"/>
                </a:solidFill>
              </a:rPr>
              <a:t>Oftalmo</a:t>
            </a:r>
            <a:r>
              <a:rPr lang="it-IT" altLang="it-IT" sz="2000" kern="0" dirty="0">
                <a:solidFill>
                  <a:srgbClr val="FFDA1D"/>
                </a:solidFill>
              </a:rPr>
              <a:t>-blenorrea.</a:t>
            </a:r>
          </a:p>
        </p:txBody>
      </p:sp>
    </p:spTree>
    <p:extLst>
      <p:ext uri="{BB962C8B-B14F-4D97-AF65-F5344CB8AC3E}">
        <p14:creationId xmlns:p14="http://schemas.microsoft.com/office/powerpoint/2010/main" val="50076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9CFDA14-72ED-B6B9-E1A8-714F10D2761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62000"/>
            <a:ext cx="8382000" cy="556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200" kern="0" dirty="0">
                <a:solidFill>
                  <a:srgbClr val="FFDA1D"/>
                </a:solidFill>
              </a:rPr>
              <a:t>La gonorrea colpisce </a:t>
            </a:r>
            <a:r>
              <a:rPr lang="it-IT" altLang="it-IT" sz="2200" b="1" u="sng" kern="0" dirty="0">
                <a:solidFill>
                  <a:srgbClr val="FFDA1D"/>
                </a:solidFill>
              </a:rPr>
              <a:t>solo l’uomo</a:t>
            </a:r>
            <a:r>
              <a:rPr lang="it-IT" altLang="it-IT" sz="2200" b="1" kern="0" dirty="0">
                <a:solidFill>
                  <a:srgbClr val="FFDA1D"/>
                </a:solidFill>
              </a:rPr>
              <a:t> </a:t>
            </a:r>
            <a:r>
              <a:rPr lang="it-IT" altLang="it-IT" sz="2200" kern="0" dirty="0">
                <a:solidFill>
                  <a:srgbClr val="FFDA1D"/>
                </a:solidFill>
              </a:rPr>
              <a:t>e non si conoscono altri serbatoi animali; il principale serbatoio è rappresentato dai soggetti </a:t>
            </a:r>
            <a:r>
              <a:rPr lang="it-IT" altLang="it-IT" sz="2200" u="sng" kern="0" dirty="0">
                <a:solidFill>
                  <a:srgbClr val="FFDA1D"/>
                </a:solidFill>
              </a:rPr>
              <a:t>asintomatici</a:t>
            </a:r>
            <a:r>
              <a:rPr lang="it-IT" altLang="it-IT" sz="2200" kern="0" dirty="0">
                <a:solidFill>
                  <a:srgbClr val="FFDA1D"/>
                </a:solidFill>
              </a:rPr>
              <a:t> (più comune nelle donne).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200" kern="0" dirty="0">
              <a:solidFill>
                <a:srgbClr val="FFDA1D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200" kern="0" dirty="0">
                <a:solidFill>
                  <a:srgbClr val="FFDA1D"/>
                </a:solidFill>
              </a:rPr>
              <a:t>Si trasmette principalmente per via sessuale,  per contatto con indumenti contaminati e al neonato durante il parto;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200" kern="0" dirty="0">
              <a:solidFill>
                <a:srgbClr val="FFDA1D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200" kern="0" dirty="0">
                <a:solidFill>
                  <a:srgbClr val="FFDA1D"/>
                </a:solidFill>
              </a:rPr>
              <a:t>Picco di incidenza tra 15 e 24 anni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200" kern="0" dirty="0">
              <a:solidFill>
                <a:srgbClr val="FFDA1D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200" kern="0" dirty="0">
              <a:solidFill>
                <a:srgbClr val="FFDA1D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200" kern="0" dirty="0">
              <a:solidFill>
                <a:srgbClr val="FFDA1D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200" kern="0" dirty="0">
                <a:solidFill>
                  <a:schemeClr val="tx2">
                    <a:lumMod val="75000"/>
                  </a:schemeClr>
                </a:solidFill>
              </a:rPr>
              <a:t>Anche se l’incidenza della malattia è diminuita dal 1975, dal 2010 è risalita costantemente.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2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200" kern="0" dirty="0">
                <a:solidFill>
                  <a:schemeClr val="tx2">
                    <a:lumMod val="75000"/>
                  </a:schemeClr>
                </a:solidFill>
              </a:rPr>
              <a:t>Ogni anno negli USA si registrano più di 400.000 casi;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200" kern="0" dirty="0">
                <a:solidFill>
                  <a:schemeClr val="tx2">
                    <a:lumMod val="75000"/>
                  </a:schemeClr>
                </a:solidFill>
              </a:rPr>
              <a:t>Nel 2018 in Italia denunciati 905 casi (pubblicati da ISS 2020)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200" kern="0" dirty="0">
              <a:solidFill>
                <a:srgbClr val="FFDA1D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200" kern="0" dirty="0">
              <a:solidFill>
                <a:srgbClr val="FFDA1D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F5F3CE-CFAF-C88E-09F3-4B6AFFE88710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0" y="76200"/>
            <a:ext cx="28194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 b="1" i="1" kern="0" dirty="0">
                <a:solidFill>
                  <a:srgbClr val="FFDA1D"/>
                </a:solidFill>
                <a:latin typeface="+mn-lt"/>
              </a:rPr>
              <a:t> </a:t>
            </a:r>
            <a:r>
              <a:rPr lang="it-IT" altLang="it-IT" sz="2800" b="1" kern="0" dirty="0">
                <a:solidFill>
                  <a:srgbClr val="FFDA1D"/>
                </a:solidFill>
                <a:latin typeface="+mn-lt"/>
              </a:rPr>
              <a:t>Epidemiologia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648A25-BE20-611B-E835-AAA750D3A7F8}"/>
              </a:ext>
            </a:extLst>
          </p:cNvPr>
          <p:cNvSpPr txBox="1"/>
          <p:nvPr/>
        </p:nvSpPr>
        <p:spPr>
          <a:xfrm rot="20870914">
            <a:off x="1100166" y="4405316"/>
            <a:ext cx="7010400" cy="1384995"/>
          </a:xfrm>
          <a:prstGeom prst="rect">
            <a:avLst/>
          </a:prstGeom>
          <a:solidFill>
            <a:srgbClr val="C00000"/>
          </a:solidFill>
          <a:effectLst>
            <a:glow rad="516855">
              <a:srgbClr val="FFDA1D">
                <a:alpha val="7691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it-IT" sz="2800" b="1" dirty="0">
              <a:solidFill>
                <a:srgbClr val="FFDA1D"/>
              </a:solidFill>
            </a:endParaRPr>
          </a:p>
          <a:p>
            <a:pPr algn="ctr"/>
            <a:r>
              <a:rPr lang="it-IT" sz="2800" b="1" dirty="0">
                <a:solidFill>
                  <a:srgbClr val="FFDA1D"/>
                </a:solidFill>
              </a:rPr>
              <a:t>DATI  FORTEMENTE  SOTTOSTIMATI</a:t>
            </a:r>
          </a:p>
          <a:p>
            <a:pPr algn="ctr"/>
            <a:endParaRPr lang="it-IT" sz="2800" b="1" dirty="0">
              <a:solidFill>
                <a:srgbClr val="FFD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CE50CA8-42D1-06E8-D82F-4618127A5A8E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421748"/>
            <a:ext cx="8458200" cy="46007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Prelievo 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Trasporto in terreno adeguato (batterio delicato);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Osservazione diretta con colorazione di Gram (solo nell’uomo)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kern="0" dirty="0">
                <a:solidFill>
                  <a:srgbClr val="FFDA1D"/>
                </a:solidFill>
              </a:rPr>
              <a:t>Esame colturale: AGAR CIOCCOLATO + terreno Thayer-Martin. Incubazione 35°C in atmosfera di CO</a:t>
            </a:r>
            <a:r>
              <a:rPr lang="it-IT" altLang="it-IT" sz="2000" kern="0" baseline="-25000" dirty="0">
                <a:solidFill>
                  <a:srgbClr val="FFDA1D"/>
                </a:solidFill>
              </a:rPr>
              <a:t>2 </a:t>
            </a:r>
            <a:r>
              <a:rPr lang="it-IT" altLang="it-IT" sz="2000" kern="0" dirty="0">
                <a:solidFill>
                  <a:srgbClr val="FFDA1D"/>
                </a:solidFill>
              </a:rPr>
              <a:t>al 5% per 24h;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kern="0" dirty="0">
                <a:solidFill>
                  <a:srgbClr val="FFDA1D"/>
                </a:solidFill>
              </a:rPr>
              <a:t>Esame microscopico, prove biochimiche, test ossidasi;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rgbClr val="FFDA1D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D65141-861B-288B-D063-CA09C39EBF42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6525"/>
            <a:ext cx="7772400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altLang="it-IT" sz="2400" b="1" kern="0" dirty="0">
                <a:solidFill>
                  <a:srgbClr val="FFDA1D"/>
                </a:solidFill>
                <a:latin typeface="+mn-lt"/>
              </a:rPr>
              <a:t>   Diagnosi microbiologica di </a:t>
            </a:r>
            <a:r>
              <a:rPr lang="it-IT" altLang="it-IT" sz="2400" b="1" i="1" kern="0" dirty="0">
                <a:solidFill>
                  <a:srgbClr val="FFDA1D"/>
                </a:solidFill>
                <a:latin typeface="+mn-lt"/>
              </a:rPr>
              <a:t>Neisseria </a:t>
            </a:r>
            <a:r>
              <a:rPr lang="it-IT" altLang="it-IT" sz="2400" b="1" i="1" kern="0" dirty="0" err="1">
                <a:solidFill>
                  <a:srgbClr val="FFDA1D"/>
                </a:solidFill>
                <a:latin typeface="+mn-lt"/>
              </a:rPr>
              <a:t>gonorrhoeae</a:t>
            </a:r>
            <a:endParaRPr lang="it-IT" altLang="it-IT" sz="2400" b="1" i="1" kern="0" dirty="0">
              <a:solidFill>
                <a:srgbClr val="FFDA1D"/>
              </a:solidFill>
              <a:latin typeface="+mn-lt"/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136CD161-EF3B-E926-A5C2-BF469056A0F3}"/>
              </a:ext>
            </a:extLst>
          </p:cNvPr>
          <p:cNvGrpSpPr/>
          <p:nvPr/>
        </p:nvGrpSpPr>
        <p:grpSpPr>
          <a:xfrm>
            <a:off x="1811867" y="685800"/>
            <a:ext cx="7027333" cy="1016836"/>
            <a:chOff x="1811867" y="685800"/>
            <a:chExt cx="7027333" cy="1016836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32F48CBC-07C0-55E2-6444-B996655BD1A8}"/>
                </a:ext>
              </a:extLst>
            </p:cNvPr>
            <p:cNvGrpSpPr/>
            <p:nvPr/>
          </p:nvGrpSpPr>
          <p:grpSpPr>
            <a:xfrm>
              <a:off x="3657600" y="685800"/>
              <a:ext cx="5181600" cy="1016836"/>
              <a:chOff x="3962400" y="969224"/>
              <a:chExt cx="5410200" cy="1016836"/>
            </a:xfrm>
          </p:grpSpPr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926405D-F25F-5B87-F363-4A55B9FAC6C9}"/>
                  </a:ext>
                </a:extLst>
              </p:cNvPr>
              <p:cNvSpPr txBox="1"/>
              <p:nvPr/>
            </p:nvSpPr>
            <p:spPr>
              <a:xfrm>
                <a:off x="4385733" y="96922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altLang="it-IT" sz="1800" kern="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Donna: tampone endocervicale o rettale </a:t>
                </a:r>
                <a:endParaRPr lang="it-IT" dirty="0"/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51002A6-8642-2036-89DB-F8678FEA9B87}"/>
                  </a:ext>
                </a:extLst>
              </p:cNvPr>
              <p:cNvSpPr txBox="1"/>
              <p:nvPr/>
            </p:nvSpPr>
            <p:spPr>
              <a:xfrm>
                <a:off x="4419600" y="1672128"/>
                <a:ext cx="4953000" cy="3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eaLnBrk="1" hangingPunct="1">
                  <a:lnSpc>
                    <a:spcPct val="80000"/>
                  </a:lnSpc>
                </a:pPr>
                <a:r>
                  <a:rPr lang="it-IT" altLang="it-IT" kern="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U</a:t>
                </a:r>
                <a:r>
                  <a:rPr lang="it-IT" altLang="it-IT" sz="1800" kern="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omo: spremitura uretrale o tampone rettale </a:t>
                </a:r>
              </a:p>
            </p:txBody>
          </p:sp>
          <p:cxnSp>
            <p:nvCxnSpPr>
              <p:cNvPr id="10" name="Connettore 2 9">
                <a:extLst>
                  <a:ext uri="{FF2B5EF4-FFF2-40B4-BE49-F238E27FC236}">
                    <a16:creationId xmlns:a16="http://schemas.microsoft.com/office/drawing/2014/main" id="{AE48A542-006A-595C-6D4F-22CC651FB477}"/>
                  </a:ext>
                </a:extLst>
              </p:cNvPr>
              <p:cNvCxnSpPr>
                <a:endCxn id="6" idx="1"/>
              </p:cNvCxnSpPr>
              <p:nvPr/>
            </p:nvCxnSpPr>
            <p:spPr>
              <a:xfrm flipV="1">
                <a:off x="3962400" y="1153890"/>
                <a:ext cx="423333" cy="217710"/>
              </a:xfrm>
              <a:prstGeom prst="straightConnector1">
                <a:avLst/>
              </a:prstGeom>
              <a:ln w="41275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2 10">
                <a:extLst>
                  <a:ext uri="{FF2B5EF4-FFF2-40B4-BE49-F238E27FC236}">
                    <a16:creationId xmlns:a16="http://schemas.microsoft.com/office/drawing/2014/main" id="{49E2D750-FE66-DDE1-A3C3-A64AA796D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0866" y="1538820"/>
                <a:ext cx="448734" cy="213780"/>
              </a:xfrm>
              <a:prstGeom prst="straightConnector1">
                <a:avLst/>
              </a:prstGeom>
              <a:ln w="41275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25838BA-87AC-6B40-7294-44A22C18C61F}"/>
                </a:ext>
              </a:extLst>
            </p:cNvPr>
            <p:cNvSpPr txBox="1"/>
            <p:nvPr/>
          </p:nvSpPr>
          <p:spPr>
            <a:xfrm>
              <a:off x="1828800" y="980892"/>
              <a:ext cx="20383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altLang="it-IT" sz="1800" kern="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Affezioni genitali: </a:t>
              </a:r>
              <a:endParaRPr lang="it-IT" dirty="0"/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7C438B77-A2F2-FD1F-E619-9F233BCDD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1867" y="1350224"/>
              <a:ext cx="169333" cy="311470"/>
            </a:xfrm>
            <a:prstGeom prst="straightConnector1">
              <a:avLst/>
            </a:prstGeom>
            <a:ln w="412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E1AE2C4B-9B15-3F8D-D87D-C24C76342F76}"/>
              </a:ext>
            </a:extLst>
          </p:cNvPr>
          <p:cNvGrpSpPr/>
          <p:nvPr/>
        </p:nvGrpSpPr>
        <p:grpSpPr>
          <a:xfrm>
            <a:off x="1828800" y="1763921"/>
            <a:ext cx="3810000" cy="614038"/>
            <a:chOff x="1828800" y="1763921"/>
            <a:chExt cx="3810000" cy="614038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5A10C762-9B87-167E-2D74-722756CDA224}"/>
                </a:ext>
              </a:extLst>
            </p:cNvPr>
            <p:cNvSpPr txBox="1"/>
            <p:nvPr/>
          </p:nvSpPr>
          <p:spPr>
            <a:xfrm>
              <a:off x="1828800" y="2008627"/>
              <a:ext cx="3810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altLang="it-IT" kern="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A</a:t>
              </a:r>
              <a:r>
                <a:rPr lang="it-IT" altLang="it-IT" sz="1800" kern="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rtriti </a:t>
              </a:r>
              <a:r>
                <a:rPr lang="it-IT" altLang="it-IT" sz="1800" kern="0" dirty="0">
                  <a:solidFill>
                    <a:schemeClr val="accent2">
                      <a:lumMod val="40000"/>
                      <a:lumOff val="60000"/>
                    </a:schemeClr>
                  </a:solidFill>
                  <a:sym typeface="Wingdings" pitchFamily="2" charset="2"/>
                </a:rPr>
                <a:t> p</a:t>
              </a:r>
              <a:r>
                <a:rPr lang="it-IT" altLang="it-IT" sz="1800" kern="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relievo di liquido sinoviale</a:t>
              </a:r>
              <a:r>
                <a:rPr lang="it-IT" altLang="it-IT" sz="1800" kern="0" dirty="0">
                  <a:solidFill>
                    <a:schemeClr val="accent2">
                      <a:lumMod val="40000"/>
                      <a:lumOff val="60000"/>
                    </a:schemeClr>
                  </a:solidFill>
                  <a:sym typeface="Wingdings" pitchFamily="2" charset="2"/>
                </a:rPr>
                <a:t> </a:t>
              </a:r>
              <a:endParaRPr lang="it-IT" dirty="0"/>
            </a:p>
          </p:txBody>
        </p: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167F59A5-7E35-6083-9881-7666004A8B82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1763921"/>
              <a:ext cx="152400" cy="293479"/>
            </a:xfrm>
            <a:prstGeom prst="straightConnector1">
              <a:avLst/>
            </a:prstGeom>
            <a:ln w="412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2AA8600-7A67-EEB5-B0E6-9D43D4E2D1DF}"/>
              </a:ext>
            </a:extLst>
          </p:cNvPr>
          <p:cNvSpPr txBox="1"/>
          <p:nvPr/>
        </p:nvSpPr>
        <p:spPr>
          <a:xfrm>
            <a:off x="1524000" y="5751978"/>
            <a:ext cx="6406406" cy="7571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367888">
              <a:schemeClr val="accent2">
                <a:lumMod val="40000"/>
                <a:lumOff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it-IT" altLang="it-IT" sz="1800" kern="0" dirty="0">
                <a:solidFill>
                  <a:srgbClr val="FFDA1D"/>
                </a:solidFill>
              </a:rPr>
              <a:t>Amplificazione genica </a:t>
            </a:r>
            <a:r>
              <a:rPr lang="it-IT" altLang="it-IT" sz="1800" u="sng" kern="0" dirty="0">
                <a:solidFill>
                  <a:srgbClr val="FFDA1D"/>
                </a:solidFill>
              </a:rPr>
              <a:t>esclusivamente per campioni genitali</a:t>
            </a:r>
          </a:p>
          <a:p>
            <a:pPr algn="ctr" eaLnBrk="1" hangingPunct="1">
              <a:lnSpc>
                <a:spcPct val="80000"/>
              </a:lnSpc>
            </a:pPr>
            <a:endParaRPr lang="it-IT" altLang="it-IT" u="sng" kern="0" dirty="0">
              <a:solidFill>
                <a:srgbClr val="FFDA1D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it-IT" altLang="it-IT" sz="1800" kern="0" dirty="0">
                <a:solidFill>
                  <a:srgbClr val="FFDA1D"/>
                </a:solidFill>
              </a:rPr>
              <a:t> risultati in 2-4 ore.</a:t>
            </a:r>
            <a:endParaRPr lang="it-IT" altLang="it-IT" sz="1800" kern="0" baseline="-25000" dirty="0">
              <a:solidFill>
                <a:srgbClr val="FFD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7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11F92AA-61D0-6143-843C-E09EE7FF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</p:spTree>
    <p:extLst>
      <p:ext uri="{BB962C8B-B14F-4D97-AF65-F5344CB8AC3E}">
        <p14:creationId xmlns:p14="http://schemas.microsoft.com/office/powerpoint/2010/main" val="181662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95231A0-EC98-FEF6-494B-F93D0B16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3A24E9-1DF0-B41C-2054-E435C0A91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1657350"/>
            <a:ext cx="6870700" cy="41148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9EBB946-AF80-BEEF-6B72-906889DC840B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1275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it-IT" sz="2800" i="1" kern="0" dirty="0">
                <a:solidFill>
                  <a:srgbClr val="FFDA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Neisseria meningitidis</a:t>
            </a:r>
            <a:r>
              <a:rPr lang="en-US" altLang="it-IT" sz="2800" kern="0" dirty="0">
                <a:solidFill>
                  <a:srgbClr val="FFDA1D"/>
                </a:solidFill>
                <a:latin typeface="+mn-lt"/>
              </a:rPr>
              <a:t> </a:t>
            </a:r>
            <a:br>
              <a:rPr lang="en-US" altLang="it-IT" sz="2800" kern="0" dirty="0">
                <a:solidFill>
                  <a:srgbClr val="FFDA1D"/>
                </a:solidFill>
                <a:latin typeface="+mn-lt"/>
              </a:rPr>
            </a:br>
            <a:r>
              <a:rPr lang="en-US" altLang="it-IT" sz="2800" kern="0" dirty="0">
                <a:solidFill>
                  <a:srgbClr val="FFDA1D"/>
                </a:solidFill>
                <a:latin typeface="+mn-lt"/>
              </a:rPr>
              <a:t>(Il "</a:t>
            </a:r>
            <a:r>
              <a:rPr lang="en-US" altLang="it-IT" sz="2800" kern="0" dirty="0" err="1">
                <a:solidFill>
                  <a:srgbClr val="FFDA1D"/>
                </a:solidFill>
                <a:latin typeface="+mn-lt"/>
              </a:rPr>
              <a:t>meningococco</a:t>
            </a:r>
            <a:r>
              <a:rPr lang="en-US" altLang="it-IT" sz="2800" kern="0" dirty="0">
                <a:solidFill>
                  <a:srgbClr val="FFDA1D"/>
                </a:solidFill>
                <a:latin typeface="+mn-lt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829063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1D28F85-E5F8-4446-C7BC-2C02FBFA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232484-8D63-C608-4376-EE4D6D32CEC4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1275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it-IT" sz="2800" i="1" kern="0" dirty="0">
                <a:solidFill>
                  <a:srgbClr val="FFDA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Neisseria meningitidis</a:t>
            </a:r>
            <a:r>
              <a:rPr lang="en-US" altLang="it-IT" sz="2800" kern="0" dirty="0">
                <a:solidFill>
                  <a:srgbClr val="FFDA1D"/>
                </a:solidFill>
                <a:latin typeface="+mn-lt"/>
              </a:rPr>
              <a:t> </a:t>
            </a:r>
            <a:br>
              <a:rPr lang="en-US" altLang="it-IT" sz="2800" kern="0" dirty="0">
                <a:solidFill>
                  <a:srgbClr val="FFDA1D"/>
                </a:solidFill>
                <a:latin typeface="+mn-lt"/>
              </a:rPr>
            </a:br>
            <a:r>
              <a:rPr lang="en-US" altLang="it-IT" sz="2800" kern="0" dirty="0">
                <a:solidFill>
                  <a:srgbClr val="FFDA1D"/>
                </a:solidFill>
                <a:latin typeface="+mn-lt"/>
              </a:rPr>
              <a:t>(Il "</a:t>
            </a:r>
            <a:r>
              <a:rPr lang="en-US" altLang="it-IT" sz="2800" kern="0" dirty="0" err="1">
                <a:solidFill>
                  <a:srgbClr val="FFDA1D"/>
                </a:solidFill>
                <a:latin typeface="+mn-lt"/>
              </a:rPr>
              <a:t>meningococco</a:t>
            </a:r>
            <a:r>
              <a:rPr lang="en-US" altLang="it-IT" sz="2800" kern="0" dirty="0">
                <a:solidFill>
                  <a:srgbClr val="FFDA1D"/>
                </a:solidFill>
                <a:latin typeface="+mn-lt"/>
              </a:rPr>
              <a:t>")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49C3223-0D41-21AB-5E58-93C1CE263973}"/>
              </a:ext>
            </a:extLst>
          </p:cNvPr>
          <p:cNvSpPr txBox="1"/>
          <p:nvPr/>
        </p:nvSpPr>
        <p:spPr>
          <a:xfrm rot="21365103">
            <a:off x="1891477" y="2935927"/>
            <a:ext cx="5715000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Paziente giovane si presenta con cefalea,  febbre alta e rigidità nucale, stato di shock.</a:t>
            </a:r>
          </a:p>
          <a:p>
            <a:endParaRPr lang="it-IT" dirty="0">
              <a:solidFill>
                <a:srgbClr val="0006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rgbClr val="000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Spesso l’esordio è brusco...</a:t>
            </a:r>
          </a:p>
          <a:p>
            <a:endParaRPr lang="it-IT" dirty="0">
              <a:solidFill>
                <a:srgbClr val="0006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rgbClr val="0006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e può evolvere rapidamente verso coma e morte entro alcune ore, nonostante una adeguata terapia.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4A44F5-EDD8-8DC7-2FB2-76BBD91EA20B}"/>
              </a:ext>
            </a:extLst>
          </p:cNvPr>
          <p:cNvSpPr txBox="1"/>
          <p:nvPr/>
        </p:nvSpPr>
        <p:spPr>
          <a:xfrm rot="21350009">
            <a:off x="3731680" y="2497819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it-IT" sz="1800" kern="0" dirty="0">
                <a:solidFill>
                  <a:srgbClr val="FFDA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Caso </a:t>
            </a:r>
            <a:r>
              <a:rPr lang="en-US" altLang="it-IT" sz="1800" kern="0" dirty="0" err="1">
                <a:solidFill>
                  <a:srgbClr val="FFDA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clinico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2219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>
            <a:extLst>
              <a:ext uri="{FF2B5EF4-FFF2-40B4-BE49-F238E27FC236}">
                <a16:creationId xmlns:a16="http://schemas.microsoft.com/office/drawing/2014/main" id="{FFE649CD-2CFB-0078-B9DB-2717B06D9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078" y="1905000"/>
            <a:ext cx="5395722" cy="4038600"/>
          </a:xfrm>
          <a:noFill/>
          <a:ln>
            <a:noFill/>
          </a:ln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it-IT" sz="1600" b="1" dirty="0">
                <a:solidFill>
                  <a:srgbClr val="FF6C6A"/>
                </a:solidFill>
              </a:rPr>
              <a:t>Capsula</a:t>
            </a:r>
            <a:r>
              <a:rPr lang="it-IT" altLang="it-IT" sz="1600" dirty="0">
                <a:solidFill>
                  <a:srgbClr val="FF6C6A"/>
                </a:solidFill>
              </a:rPr>
              <a:t>: sono stati identificati 13 sierotipi capsulari;    i </a:t>
            </a:r>
            <a:r>
              <a:rPr lang="it-IT" altLang="it-IT" sz="1600" dirty="0" err="1">
                <a:solidFill>
                  <a:srgbClr val="FF6C6A"/>
                </a:solidFill>
              </a:rPr>
              <a:t>piu’</a:t>
            </a:r>
            <a:r>
              <a:rPr lang="it-IT" altLang="it-IT" sz="1600" dirty="0">
                <a:solidFill>
                  <a:srgbClr val="FF6C6A"/>
                </a:solidFill>
              </a:rPr>
              <a:t> comuni sono A, B, C,  X, Y e W-135;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it-IT" sz="1600" dirty="0">
              <a:solidFill>
                <a:srgbClr val="FFDA1D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it-IT" sz="1600" b="1" dirty="0">
                <a:solidFill>
                  <a:schemeClr val="tx2">
                    <a:lumMod val="75000"/>
                  </a:schemeClr>
                </a:solidFill>
              </a:rPr>
              <a:t>Proteine di membrana esterna</a:t>
            </a:r>
            <a:r>
              <a:rPr lang="it-IT" altLang="it-IT" sz="1600" dirty="0">
                <a:solidFill>
                  <a:schemeClr val="tx2">
                    <a:lumMod val="75000"/>
                  </a:schemeClr>
                </a:solidFill>
              </a:rPr>
              <a:t>: 5 classi di proteine sono coinvolte nell’adesione e nell’invasione delle cellule epiteliali.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it-IT" sz="1600" b="1" dirty="0">
              <a:solidFill>
                <a:srgbClr val="FFDA1D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it-IT" sz="1600" b="1" dirty="0">
                <a:solidFill>
                  <a:srgbClr val="FEAEF7"/>
                </a:solidFill>
              </a:rPr>
              <a:t>Pili</a:t>
            </a:r>
            <a:r>
              <a:rPr lang="it-IT" altLang="it-IT" sz="1600" dirty="0">
                <a:solidFill>
                  <a:srgbClr val="FEAEF7"/>
                </a:solidFill>
              </a:rPr>
              <a:t>: il ruolo dei pili è meno importante di quello dei pili in </a:t>
            </a:r>
            <a:r>
              <a:rPr lang="it-IT" altLang="it-IT" sz="1600" i="1" dirty="0">
                <a:solidFill>
                  <a:srgbClr val="FEAEF7"/>
                </a:solidFill>
              </a:rPr>
              <a:t>N. </a:t>
            </a:r>
            <a:r>
              <a:rPr lang="it-IT" altLang="it-IT" sz="1600" i="1" dirty="0" err="1">
                <a:solidFill>
                  <a:srgbClr val="FEAEF7"/>
                </a:solidFill>
              </a:rPr>
              <a:t>gonorrhoeae</a:t>
            </a:r>
            <a:r>
              <a:rPr lang="it-IT" altLang="it-IT" sz="1600" dirty="0">
                <a:solidFill>
                  <a:srgbClr val="FEAEF7"/>
                </a:solidFill>
              </a:rPr>
              <a:t>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it-IT" sz="1600" dirty="0">
              <a:solidFill>
                <a:srgbClr val="FFDA1D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it-IT" sz="16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Lipo</a:t>
            </a:r>
            <a:r>
              <a:rPr lang="it-IT" altLang="it-IT" sz="1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-oligosaccaride</a:t>
            </a:r>
            <a:r>
              <a:rPr lang="it-IT" altLang="it-IT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 LPS </a:t>
            </a:r>
            <a:r>
              <a:rPr lang="it-IT" altLang="it-IT" sz="1600" dirty="0">
                <a:solidFill>
                  <a:schemeClr val="accent6">
                    <a:lumMod val="40000"/>
                    <a:lumOff val="60000"/>
                  </a:schemeClr>
                </a:solidFill>
                <a:sym typeface="Wingdings" pitchFamily="2" charset="2"/>
              </a:rPr>
              <a:t> </a:t>
            </a:r>
            <a:r>
              <a:rPr lang="it-IT" altLang="it-IT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è una endotossina;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it-IT" sz="1600" dirty="0">
              <a:solidFill>
                <a:srgbClr val="FFDA1D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it-IT" altLang="it-IT" sz="1600" i="1" dirty="0">
              <a:solidFill>
                <a:srgbClr val="FFDA1D"/>
              </a:solidFill>
            </a:endParaRPr>
          </a:p>
        </p:txBody>
      </p:sp>
      <p:sp>
        <p:nvSpPr>
          <p:cNvPr id="14338" name="Rectangle 4">
            <a:extLst>
              <a:ext uri="{FF2B5EF4-FFF2-40B4-BE49-F238E27FC236}">
                <a16:creationId xmlns:a16="http://schemas.microsoft.com/office/drawing/2014/main" id="{CBD2B72E-1B95-8606-6B66-045F715B9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0"/>
            <a:ext cx="3581400" cy="914400"/>
          </a:xfr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000" b="1" i="1" dirty="0">
                <a:solidFill>
                  <a:srgbClr val="FFDA1D"/>
                </a:solidFill>
                <a:latin typeface="+mn-lt"/>
              </a:rPr>
              <a:t>Neisseria </a:t>
            </a:r>
            <a:r>
              <a:rPr lang="it-IT" altLang="it-IT" sz="2000" b="1" i="1" dirty="0" err="1">
                <a:solidFill>
                  <a:srgbClr val="FFDA1D"/>
                </a:solidFill>
                <a:latin typeface="+mn-lt"/>
              </a:rPr>
              <a:t>meningitidis</a:t>
            </a:r>
            <a:br>
              <a:rPr lang="it-IT" altLang="it-IT" sz="2000" b="1" i="1" dirty="0">
                <a:solidFill>
                  <a:srgbClr val="FFDA1D"/>
                </a:solidFill>
                <a:latin typeface="+mn-lt"/>
              </a:rPr>
            </a:br>
            <a:endParaRPr lang="it-IT" altLang="it-IT" sz="2000" b="1" dirty="0">
              <a:solidFill>
                <a:srgbClr val="FFDA1D"/>
              </a:solidFill>
              <a:latin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E25B59-3BA9-8E5F-E839-72AEB8066B32}"/>
              </a:ext>
            </a:extLst>
          </p:cNvPr>
          <p:cNvSpPr txBox="1"/>
          <p:nvPr/>
        </p:nvSpPr>
        <p:spPr>
          <a:xfrm>
            <a:off x="304800" y="1206484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FFDA1D"/>
                </a:solidFill>
                <a:latin typeface="+mn-lt"/>
              </a:rPr>
              <a:t>Fattori di virulenza</a:t>
            </a:r>
            <a:endParaRPr lang="it-IT" dirty="0"/>
          </a:p>
        </p:txBody>
      </p:sp>
      <p:pic>
        <p:nvPicPr>
          <p:cNvPr id="4" name="Immagine 3" descr="Immagine che contiene Invertebrati marini, celenterato, fiore&#10;&#10;Descrizione generata automaticamente">
            <a:extLst>
              <a:ext uri="{FF2B5EF4-FFF2-40B4-BE49-F238E27FC236}">
                <a16:creationId xmlns:a16="http://schemas.microsoft.com/office/drawing/2014/main" id="{83FBCD22-9035-F4CE-7C58-B54B04E06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72" y="159900"/>
            <a:ext cx="1084566" cy="7217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CB74D04-2E20-CAF8-92B9-58B30069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131" y="2342895"/>
            <a:ext cx="3002791" cy="288544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5A6C6930-B690-9DED-377F-828A120CFD8D}"/>
              </a:ext>
            </a:extLst>
          </p:cNvPr>
          <p:cNvSpPr/>
          <p:nvPr/>
        </p:nvSpPr>
        <p:spPr>
          <a:xfrm>
            <a:off x="6318298" y="3148534"/>
            <a:ext cx="2192368" cy="1405328"/>
          </a:xfrm>
          <a:custGeom>
            <a:avLst/>
            <a:gdLst>
              <a:gd name="connsiteX0" fmla="*/ 1086843 w 2192368"/>
              <a:gd name="connsiteY0" fmla="*/ 172387 h 1405328"/>
              <a:gd name="connsiteX1" fmla="*/ 1079348 w 2192368"/>
              <a:gd name="connsiteY1" fmla="*/ 134912 h 1405328"/>
              <a:gd name="connsiteX2" fmla="*/ 1086843 w 2192368"/>
              <a:gd name="connsiteY2" fmla="*/ 127416 h 1405328"/>
              <a:gd name="connsiteX3" fmla="*/ 1094338 w 2192368"/>
              <a:gd name="connsiteY3" fmla="*/ 116174 h 1405328"/>
              <a:gd name="connsiteX4" fmla="*/ 1116823 w 2192368"/>
              <a:gd name="connsiteY4" fmla="*/ 101184 h 1405328"/>
              <a:gd name="connsiteX5" fmla="*/ 1135561 w 2192368"/>
              <a:gd name="connsiteY5" fmla="*/ 78698 h 1405328"/>
              <a:gd name="connsiteX6" fmla="*/ 1146804 w 2192368"/>
              <a:gd name="connsiteY6" fmla="*/ 74951 h 1405328"/>
              <a:gd name="connsiteX7" fmla="*/ 1158046 w 2192368"/>
              <a:gd name="connsiteY7" fmla="*/ 67456 h 1405328"/>
              <a:gd name="connsiteX8" fmla="*/ 1169289 w 2192368"/>
              <a:gd name="connsiteY8" fmla="*/ 63708 h 1405328"/>
              <a:gd name="connsiteX9" fmla="*/ 1203017 w 2192368"/>
              <a:gd name="connsiteY9" fmla="*/ 44971 h 1405328"/>
              <a:gd name="connsiteX10" fmla="*/ 1232997 w 2192368"/>
              <a:gd name="connsiteY10" fmla="*/ 29980 h 1405328"/>
              <a:gd name="connsiteX11" fmla="*/ 1244240 w 2192368"/>
              <a:gd name="connsiteY11" fmla="*/ 26233 h 1405328"/>
              <a:gd name="connsiteX12" fmla="*/ 1262977 w 2192368"/>
              <a:gd name="connsiteY12" fmla="*/ 29980 h 1405328"/>
              <a:gd name="connsiteX13" fmla="*/ 1289210 w 2192368"/>
              <a:gd name="connsiteY13" fmla="*/ 22485 h 1405328"/>
              <a:gd name="connsiteX14" fmla="*/ 1311695 w 2192368"/>
              <a:gd name="connsiteY14" fmla="*/ 7495 h 1405328"/>
              <a:gd name="connsiteX15" fmla="*/ 1371656 w 2192368"/>
              <a:gd name="connsiteY15" fmla="*/ 0 h 1405328"/>
              <a:gd name="connsiteX16" fmla="*/ 1427869 w 2192368"/>
              <a:gd name="connsiteY16" fmla="*/ 3748 h 1405328"/>
              <a:gd name="connsiteX17" fmla="*/ 1484082 w 2192368"/>
              <a:gd name="connsiteY17" fmla="*/ 11243 h 1405328"/>
              <a:gd name="connsiteX18" fmla="*/ 1521558 w 2192368"/>
              <a:gd name="connsiteY18" fmla="*/ 14990 h 1405328"/>
              <a:gd name="connsiteX19" fmla="*/ 1562781 w 2192368"/>
              <a:gd name="connsiteY19" fmla="*/ 22485 h 1405328"/>
              <a:gd name="connsiteX20" fmla="*/ 1600256 w 2192368"/>
              <a:gd name="connsiteY20" fmla="*/ 29980 h 1405328"/>
              <a:gd name="connsiteX21" fmla="*/ 1660217 w 2192368"/>
              <a:gd name="connsiteY21" fmla="*/ 33728 h 1405328"/>
              <a:gd name="connsiteX22" fmla="*/ 1678954 w 2192368"/>
              <a:gd name="connsiteY22" fmla="*/ 37475 h 1405328"/>
              <a:gd name="connsiteX23" fmla="*/ 1693945 w 2192368"/>
              <a:gd name="connsiteY23" fmla="*/ 41223 h 1405328"/>
              <a:gd name="connsiteX24" fmla="*/ 1716430 w 2192368"/>
              <a:gd name="connsiteY24" fmla="*/ 44971 h 1405328"/>
              <a:gd name="connsiteX25" fmla="*/ 1735168 w 2192368"/>
              <a:gd name="connsiteY25" fmla="*/ 74951 h 1405328"/>
              <a:gd name="connsiteX26" fmla="*/ 1738915 w 2192368"/>
              <a:gd name="connsiteY26" fmla="*/ 86193 h 1405328"/>
              <a:gd name="connsiteX27" fmla="*/ 1750158 w 2192368"/>
              <a:gd name="connsiteY27" fmla="*/ 89941 h 1405328"/>
              <a:gd name="connsiteX28" fmla="*/ 1795128 w 2192368"/>
              <a:gd name="connsiteY28" fmla="*/ 97436 h 1405328"/>
              <a:gd name="connsiteX29" fmla="*/ 1828856 w 2192368"/>
              <a:gd name="connsiteY29" fmla="*/ 108679 h 1405328"/>
              <a:gd name="connsiteX30" fmla="*/ 1840099 w 2192368"/>
              <a:gd name="connsiteY30" fmla="*/ 112426 h 1405328"/>
              <a:gd name="connsiteX31" fmla="*/ 1851341 w 2192368"/>
              <a:gd name="connsiteY31" fmla="*/ 119921 h 1405328"/>
              <a:gd name="connsiteX32" fmla="*/ 1873827 w 2192368"/>
              <a:gd name="connsiteY32" fmla="*/ 127416 h 1405328"/>
              <a:gd name="connsiteX33" fmla="*/ 1900059 w 2192368"/>
              <a:gd name="connsiteY33" fmla="*/ 134912 h 1405328"/>
              <a:gd name="connsiteX34" fmla="*/ 1922545 w 2192368"/>
              <a:gd name="connsiteY34" fmla="*/ 153649 h 1405328"/>
              <a:gd name="connsiteX35" fmla="*/ 1941282 w 2192368"/>
              <a:gd name="connsiteY35" fmla="*/ 176134 h 1405328"/>
              <a:gd name="connsiteX36" fmla="*/ 1948777 w 2192368"/>
              <a:gd name="connsiteY36" fmla="*/ 183630 h 1405328"/>
              <a:gd name="connsiteX37" fmla="*/ 1956272 w 2192368"/>
              <a:gd name="connsiteY37" fmla="*/ 194872 h 1405328"/>
              <a:gd name="connsiteX38" fmla="*/ 1971263 w 2192368"/>
              <a:gd name="connsiteY38" fmla="*/ 221105 h 1405328"/>
              <a:gd name="connsiteX39" fmla="*/ 1982505 w 2192368"/>
              <a:gd name="connsiteY39" fmla="*/ 224852 h 1405328"/>
              <a:gd name="connsiteX40" fmla="*/ 1990000 w 2192368"/>
              <a:gd name="connsiteY40" fmla="*/ 232348 h 1405328"/>
              <a:gd name="connsiteX41" fmla="*/ 2001243 w 2192368"/>
              <a:gd name="connsiteY41" fmla="*/ 239843 h 1405328"/>
              <a:gd name="connsiteX42" fmla="*/ 2034971 w 2192368"/>
              <a:gd name="connsiteY42" fmla="*/ 266075 h 1405328"/>
              <a:gd name="connsiteX43" fmla="*/ 2049961 w 2192368"/>
              <a:gd name="connsiteY43" fmla="*/ 284813 h 1405328"/>
              <a:gd name="connsiteX44" fmla="*/ 2061204 w 2192368"/>
              <a:gd name="connsiteY44" fmla="*/ 296056 h 1405328"/>
              <a:gd name="connsiteX45" fmla="*/ 2068699 w 2192368"/>
              <a:gd name="connsiteY45" fmla="*/ 307298 h 1405328"/>
              <a:gd name="connsiteX46" fmla="*/ 2079941 w 2192368"/>
              <a:gd name="connsiteY46" fmla="*/ 322289 h 1405328"/>
              <a:gd name="connsiteX47" fmla="*/ 2087436 w 2192368"/>
              <a:gd name="connsiteY47" fmla="*/ 344774 h 1405328"/>
              <a:gd name="connsiteX48" fmla="*/ 2091184 w 2192368"/>
              <a:gd name="connsiteY48" fmla="*/ 356016 h 1405328"/>
              <a:gd name="connsiteX49" fmla="*/ 2106174 w 2192368"/>
              <a:gd name="connsiteY49" fmla="*/ 374754 h 1405328"/>
              <a:gd name="connsiteX50" fmla="*/ 2113669 w 2192368"/>
              <a:gd name="connsiteY50" fmla="*/ 397239 h 1405328"/>
              <a:gd name="connsiteX51" fmla="*/ 2121164 w 2192368"/>
              <a:gd name="connsiteY51" fmla="*/ 423472 h 1405328"/>
              <a:gd name="connsiteX52" fmla="*/ 2124912 w 2192368"/>
              <a:gd name="connsiteY52" fmla="*/ 434715 h 1405328"/>
              <a:gd name="connsiteX53" fmla="*/ 2147397 w 2192368"/>
              <a:gd name="connsiteY53" fmla="*/ 445957 h 1405328"/>
              <a:gd name="connsiteX54" fmla="*/ 2158640 w 2192368"/>
              <a:gd name="connsiteY54" fmla="*/ 453452 h 1405328"/>
              <a:gd name="connsiteX55" fmla="*/ 2173630 w 2192368"/>
              <a:gd name="connsiteY55" fmla="*/ 487180 h 1405328"/>
              <a:gd name="connsiteX56" fmla="*/ 2177377 w 2192368"/>
              <a:gd name="connsiteY56" fmla="*/ 498423 h 1405328"/>
              <a:gd name="connsiteX57" fmla="*/ 2181125 w 2192368"/>
              <a:gd name="connsiteY57" fmla="*/ 532151 h 1405328"/>
              <a:gd name="connsiteX58" fmla="*/ 2177377 w 2192368"/>
              <a:gd name="connsiteY58" fmla="*/ 562131 h 1405328"/>
              <a:gd name="connsiteX59" fmla="*/ 2184872 w 2192368"/>
              <a:gd name="connsiteY59" fmla="*/ 652072 h 1405328"/>
              <a:gd name="connsiteX60" fmla="*/ 2192368 w 2192368"/>
              <a:gd name="connsiteY60" fmla="*/ 693295 h 1405328"/>
              <a:gd name="connsiteX61" fmla="*/ 2188620 w 2192368"/>
              <a:gd name="connsiteY61" fmla="*/ 771993 h 1405328"/>
              <a:gd name="connsiteX62" fmla="*/ 2177377 w 2192368"/>
              <a:gd name="connsiteY62" fmla="*/ 805721 h 1405328"/>
              <a:gd name="connsiteX63" fmla="*/ 2166135 w 2192368"/>
              <a:gd name="connsiteY63" fmla="*/ 846944 h 1405328"/>
              <a:gd name="connsiteX64" fmla="*/ 2151145 w 2192368"/>
              <a:gd name="connsiteY64" fmla="*/ 869430 h 1405328"/>
              <a:gd name="connsiteX65" fmla="*/ 2143650 w 2192368"/>
              <a:gd name="connsiteY65" fmla="*/ 880672 h 1405328"/>
              <a:gd name="connsiteX66" fmla="*/ 2139902 w 2192368"/>
              <a:gd name="connsiteY66" fmla="*/ 891915 h 1405328"/>
              <a:gd name="connsiteX67" fmla="*/ 2136154 w 2192368"/>
              <a:gd name="connsiteY67" fmla="*/ 918148 h 1405328"/>
              <a:gd name="connsiteX68" fmla="*/ 2128659 w 2192368"/>
              <a:gd name="connsiteY68" fmla="*/ 951875 h 1405328"/>
              <a:gd name="connsiteX69" fmla="*/ 2124912 w 2192368"/>
              <a:gd name="connsiteY69" fmla="*/ 974361 h 1405328"/>
              <a:gd name="connsiteX70" fmla="*/ 2109922 w 2192368"/>
              <a:gd name="connsiteY70" fmla="*/ 996846 h 1405328"/>
              <a:gd name="connsiteX71" fmla="*/ 2094932 w 2192368"/>
              <a:gd name="connsiteY71" fmla="*/ 1019331 h 1405328"/>
              <a:gd name="connsiteX72" fmla="*/ 2087436 w 2192368"/>
              <a:gd name="connsiteY72" fmla="*/ 1026826 h 1405328"/>
              <a:gd name="connsiteX73" fmla="*/ 2072446 w 2192368"/>
              <a:gd name="connsiteY73" fmla="*/ 1049312 h 1405328"/>
              <a:gd name="connsiteX74" fmla="*/ 2042466 w 2192368"/>
              <a:gd name="connsiteY74" fmla="*/ 1094282 h 1405328"/>
              <a:gd name="connsiteX75" fmla="*/ 2034971 w 2192368"/>
              <a:gd name="connsiteY75" fmla="*/ 1105525 h 1405328"/>
              <a:gd name="connsiteX76" fmla="*/ 2023728 w 2192368"/>
              <a:gd name="connsiteY76" fmla="*/ 1113020 h 1405328"/>
              <a:gd name="connsiteX77" fmla="*/ 2016233 w 2192368"/>
              <a:gd name="connsiteY77" fmla="*/ 1124262 h 1405328"/>
              <a:gd name="connsiteX78" fmla="*/ 1993748 w 2192368"/>
              <a:gd name="connsiteY78" fmla="*/ 1128010 h 1405328"/>
              <a:gd name="connsiteX79" fmla="*/ 1967515 w 2192368"/>
              <a:gd name="connsiteY79" fmla="*/ 1135505 h 1405328"/>
              <a:gd name="connsiteX80" fmla="*/ 1956272 w 2192368"/>
              <a:gd name="connsiteY80" fmla="*/ 1143000 h 1405328"/>
              <a:gd name="connsiteX81" fmla="*/ 1952525 w 2192368"/>
              <a:gd name="connsiteY81" fmla="*/ 1154243 h 1405328"/>
              <a:gd name="connsiteX82" fmla="*/ 1945030 w 2192368"/>
              <a:gd name="connsiteY82" fmla="*/ 1165485 h 1405328"/>
              <a:gd name="connsiteX83" fmla="*/ 1941282 w 2192368"/>
              <a:gd name="connsiteY83" fmla="*/ 1187971 h 1405328"/>
              <a:gd name="connsiteX84" fmla="*/ 1937535 w 2192368"/>
              <a:gd name="connsiteY84" fmla="*/ 1199213 h 1405328"/>
              <a:gd name="connsiteX85" fmla="*/ 1915050 w 2192368"/>
              <a:gd name="connsiteY85" fmla="*/ 1214203 h 1405328"/>
              <a:gd name="connsiteX86" fmla="*/ 1903807 w 2192368"/>
              <a:gd name="connsiteY86" fmla="*/ 1221698 h 1405328"/>
              <a:gd name="connsiteX87" fmla="*/ 1892564 w 2192368"/>
              <a:gd name="connsiteY87" fmla="*/ 1225446 h 1405328"/>
              <a:gd name="connsiteX88" fmla="*/ 1881322 w 2192368"/>
              <a:gd name="connsiteY88" fmla="*/ 1232941 h 1405328"/>
              <a:gd name="connsiteX89" fmla="*/ 1870079 w 2192368"/>
              <a:gd name="connsiteY89" fmla="*/ 1236689 h 1405328"/>
              <a:gd name="connsiteX90" fmla="*/ 1858836 w 2192368"/>
              <a:gd name="connsiteY90" fmla="*/ 1244184 h 1405328"/>
              <a:gd name="connsiteX91" fmla="*/ 1836351 w 2192368"/>
              <a:gd name="connsiteY91" fmla="*/ 1251679 h 1405328"/>
              <a:gd name="connsiteX92" fmla="*/ 1813866 w 2192368"/>
              <a:gd name="connsiteY92" fmla="*/ 1262921 h 1405328"/>
              <a:gd name="connsiteX93" fmla="*/ 1802623 w 2192368"/>
              <a:gd name="connsiteY93" fmla="*/ 1270416 h 1405328"/>
              <a:gd name="connsiteX94" fmla="*/ 1795128 w 2192368"/>
              <a:gd name="connsiteY94" fmla="*/ 1277912 h 1405328"/>
              <a:gd name="connsiteX95" fmla="*/ 1768895 w 2192368"/>
              <a:gd name="connsiteY95" fmla="*/ 1285407 h 1405328"/>
              <a:gd name="connsiteX96" fmla="*/ 1712682 w 2192368"/>
              <a:gd name="connsiteY96" fmla="*/ 1292902 h 1405328"/>
              <a:gd name="connsiteX97" fmla="*/ 1690197 w 2192368"/>
              <a:gd name="connsiteY97" fmla="*/ 1300397 h 1405328"/>
              <a:gd name="connsiteX98" fmla="*/ 1686450 w 2192368"/>
              <a:gd name="connsiteY98" fmla="*/ 1311639 h 1405328"/>
              <a:gd name="connsiteX99" fmla="*/ 1667712 w 2192368"/>
              <a:gd name="connsiteY99" fmla="*/ 1322882 h 1405328"/>
              <a:gd name="connsiteX100" fmla="*/ 1633984 w 2192368"/>
              <a:gd name="connsiteY100" fmla="*/ 1349115 h 1405328"/>
              <a:gd name="connsiteX101" fmla="*/ 1622741 w 2192368"/>
              <a:gd name="connsiteY101" fmla="*/ 1356610 h 1405328"/>
              <a:gd name="connsiteX102" fmla="*/ 1600256 w 2192368"/>
              <a:gd name="connsiteY102" fmla="*/ 1364105 h 1405328"/>
              <a:gd name="connsiteX103" fmla="*/ 1589013 w 2192368"/>
              <a:gd name="connsiteY103" fmla="*/ 1367852 h 1405328"/>
              <a:gd name="connsiteX104" fmla="*/ 1555286 w 2192368"/>
              <a:gd name="connsiteY104" fmla="*/ 1375348 h 1405328"/>
              <a:gd name="connsiteX105" fmla="*/ 1502820 w 2192368"/>
              <a:gd name="connsiteY105" fmla="*/ 1371600 h 1405328"/>
              <a:gd name="connsiteX106" fmla="*/ 1491577 w 2192368"/>
              <a:gd name="connsiteY106" fmla="*/ 1367852 h 1405328"/>
              <a:gd name="connsiteX107" fmla="*/ 1454102 w 2192368"/>
              <a:gd name="connsiteY107" fmla="*/ 1371600 h 1405328"/>
              <a:gd name="connsiteX108" fmla="*/ 1442859 w 2192368"/>
              <a:gd name="connsiteY108" fmla="*/ 1375348 h 1405328"/>
              <a:gd name="connsiteX109" fmla="*/ 1397889 w 2192368"/>
              <a:gd name="connsiteY109" fmla="*/ 1382843 h 1405328"/>
              <a:gd name="connsiteX110" fmla="*/ 1334181 w 2192368"/>
              <a:gd name="connsiteY110" fmla="*/ 1379095 h 1405328"/>
              <a:gd name="connsiteX111" fmla="*/ 1300453 w 2192368"/>
              <a:gd name="connsiteY111" fmla="*/ 1375348 h 1405328"/>
              <a:gd name="connsiteX112" fmla="*/ 1285463 w 2192368"/>
              <a:gd name="connsiteY112" fmla="*/ 1371600 h 1405328"/>
              <a:gd name="connsiteX113" fmla="*/ 1266725 w 2192368"/>
              <a:gd name="connsiteY113" fmla="*/ 1367852 h 1405328"/>
              <a:gd name="connsiteX114" fmla="*/ 1255482 w 2192368"/>
              <a:gd name="connsiteY114" fmla="*/ 1364105 h 1405328"/>
              <a:gd name="connsiteX115" fmla="*/ 1218007 w 2192368"/>
              <a:gd name="connsiteY115" fmla="*/ 1356610 h 1405328"/>
              <a:gd name="connsiteX116" fmla="*/ 1180532 w 2192368"/>
              <a:gd name="connsiteY116" fmla="*/ 1345367 h 1405328"/>
              <a:gd name="connsiteX117" fmla="*/ 1161794 w 2192368"/>
              <a:gd name="connsiteY117" fmla="*/ 1334125 h 1405328"/>
              <a:gd name="connsiteX118" fmla="*/ 1143056 w 2192368"/>
              <a:gd name="connsiteY118" fmla="*/ 1319134 h 1405328"/>
              <a:gd name="connsiteX119" fmla="*/ 1086843 w 2192368"/>
              <a:gd name="connsiteY119" fmla="*/ 1274164 h 1405328"/>
              <a:gd name="connsiteX120" fmla="*/ 1071853 w 2192368"/>
              <a:gd name="connsiteY120" fmla="*/ 1251679 h 1405328"/>
              <a:gd name="connsiteX121" fmla="*/ 1068105 w 2192368"/>
              <a:gd name="connsiteY121" fmla="*/ 1240436 h 1405328"/>
              <a:gd name="connsiteX122" fmla="*/ 1086843 w 2192368"/>
              <a:gd name="connsiteY122" fmla="*/ 1244184 h 1405328"/>
              <a:gd name="connsiteX123" fmla="*/ 1079348 w 2192368"/>
              <a:gd name="connsiteY123" fmla="*/ 1266669 h 1405328"/>
              <a:gd name="connsiteX124" fmla="*/ 1075600 w 2192368"/>
              <a:gd name="connsiteY124" fmla="*/ 1277912 h 1405328"/>
              <a:gd name="connsiteX125" fmla="*/ 1071853 w 2192368"/>
              <a:gd name="connsiteY125" fmla="*/ 1292902 h 1405328"/>
              <a:gd name="connsiteX126" fmla="*/ 1064358 w 2192368"/>
              <a:gd name="connsiteY126" fmla="*/ 1315387 h 1405328"/>
              <a:gd name="connsiteX127" fmla="*/ 1041872 w 2192368"/>
              <a:gd name="connsiteY127" fmla="*/ 1330377 h 1405328"/>
              <a:gd name="connsiteX128" fmla="*/ 1004397 w 2192368"/>
              <a:gd name="connsiteY128" fmla="*/ 1341620 h 1405328"/>
              <a:gd name="connsiteX129" fmla="*/ 993154 w 2192368"/>
              <a:gd name="connsiteY129" fmla="*/ 1345367 h 1405328"/>
              <a:gd name="connsiteX130" fmla="*/ 981912 w 2192368"/>
              <a:gd name="connsiteY130" fmla="*/ 1349115 h 1405328"/>
              <a:gd name="connsiteX131" fmla="*/ 951932 w 2192368"/>
              <a:gd name="connsiteY131" fmla="*/ 1356610 h 1405328"/>
              <a:gd name="connsiteX132" fmla="*/ 944436 w 2192368"/>
              <a:gd name="connsiteY132" fmla="*/ 1364105 h 1405328"/>
              <a:gd name="connsiteX133" fmla="*/ 925699 w 2192368"/>
              <a:gd name="connsiteY133" fmla="*/ 1367852 h 1405328"/>
              <a:gd name="connsiteX134" fmla="*/ 910709 w 2192368"/>
              <a:gd name="connsiteY134" fmla="*/ 1371600 h 1405328"/>
              <a:gd name="connsiteX135" fmla="*/ 876981 w 2192368"/>
              <a:gd name="connsiteY135" fmla="*/ 1382843 h 1405328"/>
              <a:gd name="connsiteX136" fmla="*/ 865738 w 2192368"/>
              <a:gd name="connsiteY136" fmla="*/ 1386590 h 1405328"/>
              <a:gd name="connsiteX137" fmla="*/ 850748 w 2192368"/>
              <a:gd name="connsiteY137" fmla="*/ 1390338 h 1405328"/>
              <a:gd name="connsiteX138" fmla="*/ 839505 w 2192368"/>
              <a:gd name="connsiteY138" fmla="*/ 1394085 h 1405328"/>
              <a:gd name="connsiteX139" fmla="*/ 817020 w 2192368"/>
              <a:gd name="connsiteY139" fmla="*/ 1397833 h 1405328"/>
              <a:gd name="connsiteX140" fmla="*/ 794535 w 2192368"/>
              <a:gd name="connsiteY140" fmla="*/ 1405328 h 1405328"/>
              <a:gd name="connsiteX141" fmla="*/ 757059 w 2192368"/>
              <a:gd name="connsiteY141" fmla="*/ 1401580 h 1405328"/>
              <a:gd name="connsiteX142" fmla="*/ 742069 w 2192368"/>
              <a:gd name="connsiteY142" fmla="*/ 1397833 h 1405328"/>
              <a:gd name="connsiteX143" fmla="*/ 719584 w 2192368"/>
              <a:gd name="connsiteY143" fmla="*/ 1394085 h 1405328"/>
              <a:gd name="connsiteX144" fmla="*/ 700846 w 2192368"/>
              <a:gd name="connsiteY144" fmla="*/ 1390338 h 1405328"/>
              <a:gd name="connsiteX145" fmla="*/ 689604 w 2192368"/>
              <a:gd name="connsiteY145" fmla="*/ 1382843 h 1405328"/>
              <a:gd name="connsiteX146" fmla="*/ 655876 w 2192368"/>
              <a:gd name="connsiteY146" fmla="*/ 1390338 h 1405328"/>
              <a:gd name="connsiteX147" fmla="*/ 622148 w 2192368"/>
              <a:gd name="connsiteY147" fmla="*/ 1386590 h 1405328"/>
              <a:gd name="connsiteX148" fmla="*/ 610905 w 2192368"/>
              <a:gd name="connsiteY148" fmla="*/ 1390338 h 1405328"/>
              <a:gd name="connsiteX149" fmla="*/ 573430 w 2192368"/>
              <a:gd name="connsiteY149" fmla="*/ 1394085 h 1405328"/>
              <a:gd name="connsiteX150" fmla="*/ 532207 w 2192368"/>
              <a:gd name="connsiteY150" fmla="*/ 1386590 h 1405328"/>
              <a:gd name="connsiteX151" fmla="*/ 520964 w 2192368"/>
              <a:gd name="connsiteY151" fmla="*/ 1379095 h 1405328"/>
              <a:gd name="connsiteX152" fmla="*/ 505974 w 2192368"/>
              <a:gd name="connsiteY152" fmla="*/ 1356610 h 1405328"/>
              <a:gd name="connsiteX153" fmla="*/ 498479 w 2192368"/>
              <a:gd name="connsiteY153" fmla="*/ 1345367 h 1405328"/>
              <a:gd name="connsiteX154" fmla="*/ 487236 w 2192368"/>
              <a:gd name="connsiteY154" fmla="*/ 1322882 h 1405328"/>
              <a:gd name="connsiteX155" fmla="*/ 464751 w 2192368"/>
              <a:gd name="connsiteY155" fmla="*/ 1326630 h 1405328"/>
              <a:gd name="connsiteX156" fmla="*/ 434771 w 2192368"/>
              <a:gd name="connsiteY156" fmla="*/ 1322882 h 1405328"/>
              <a:gd name="connsiteX157" fmla="*/ 423528 w 2192368"/>
              <a:gd name="connsiteY157" fmla="*/ 1319134 h 1405328"/>
              <a:gd name="connsiteX158" fmla="*/ 404791 w 2192368"/>
              <a:gd name="connsiteY158" fmla="*/ 1300397 h 1405328"/>
              <a:gd name="connsiteX159" fmla="*/ 382305 w 2192368"/>
              <a:gd name="connsiteY159" fmla="*/ 1292902 h 1405328"/>
              <a:gd name="connsiteX160" fmla="*/ 371063 w 2192368"/>
              <a:gd name="connsiteY160" fmla="*/ 1289154 h 1405328"/>
              <a:gd name="connsiteX161" fmla="*/ 341082 w 2192368"/>
              <a:gd name="connsiteY161" fmla="*/ 1285407 h 1405328"/>
              <a:gd name="connsiteX162" fmla="*/ 318597 w 2192368"/>
              <a:gd name="connsiteY162" fmla="*/ 1277912 h 1405328"/>
              <a:gd name="connsiteX163" fmla="*/ 311102 w 2192368"/>
              <a:gd name="connsiteY163" fmla="*/ 1270416 h 1405328"/>
              <a:gd name="connsiteX164" fmla="*/ 303607 w 2192368"/>
              <a:gd name="connsiteY164" fmla="*/ 1259174 h 1405328"/>
              <a:gd name="connsiteX165" fmla="*/ 292364 w 2192368"/>
              <a:gd name="connsiteY165" fmla="*/ 1251679 h 1405328"/>
              <a:gd name="connsiteX166" fmla="*/ 266132 w 2192368"/>
              <a:gd name="connsiteY166" fmla="*/ 1221698 h 1405328"/>
              <a:gd name="connsiteX167" fmla="*/ 251141 w 2192368"/>
              <a:gd name="connsiteY167" fmla="*/ 1187971 h 1405328"/>
              <a:gd name="connsiteX168" fmla="*/ 243646 w 2192368"/>
              <a:gd name="connsiteY168" fmla="*/ 1180475 h 1405328"/>
              <a:gd name="connsiteX169" fmla="*/ 232404 w 2192368"/>
              <a:gd name="connsiteY169" fmla="*/ 1172980 h 1405328"/>
              <a:gd name="connsiteX170" fmla="*/ 224909 w 2192368"/>
              <a:gd name="connsiteY170" fmla="*/ 1161738 h 1405328"/>
              <a:gd name="connsiteX171" fmla="*/ 213666 w 2192368"/>
              <a:gd name="connsiteY171" fmla="*/ 1157990 h 1405328"/>
              <a:gd name="connsiteX172" fmla="*/ 191181 w 2192368"/>
              <a:gd name="connsiteY172" fmla="*/ 1146748 h 1405328"/>
              <a:gd name="connsiteX173" fmla="*/ 183686 w 2192368"/>
              <a:gd name="connsiteY173" fmla="*/ 1139252 h 1405328"/>
              <a:gd name="connsiteX174" fmla="*/ 161200 w 2192368"/>
              <a:gd name="connsiteY174" fmla="*/ 1124262 h 1405328"/>
              <a:gd name="connsiteX175" fmla="*/ 142463 w 2192368"/>
              <a:gd name="connsiteY175" fmla="*/ 1101777 h 1405328"/>
              <a:gd name="connsiteX176" fmla="*/ 127472 w 2192368"/>
              <a:gd name="connsiteY176" fmla="*/ 1083039 h 1405328"/>
              <a:gd name="connsiteX177" fmla="*/ 112482 w 2192368"/>
              <a:gd name="connsiteY177" fmla="*/ 1049312 h 1405328"/>
              <a:gd name="connsiteX178" fmla="*/ 104987 w 2192368"/>
              <a:gd name="connsiteY178" fmla="*/ 1023079 h 1405328"/>
              <a:gd name="connsiteX179" fmla="*/ 93745 w 2192368"/>
              <a:gd name="connsiteY179" fmla="*/ 981856 h 1405328"/>
              <a:gd name="connsiteX180" fmla="*/ 89997 w 2192368"/>
              <a:gd name="connsiteY180" fmla="*/ 963118 h 1405328"/>
              <a:gd name="connsiteX181" fmla="*/ 78754 w 2192368"/>
              <a:gd name="connsiteY181" fmla="*/ 944380 h 1405328"/>
              <a:gd name="connsiteX182" fmla="*/ 67512 w 2192368"/>
              <a:gd name="connsiteY182" fmla="*/ 940633 h 1405328"/>
              <a:gd name="connsiteX183" fmla="*/ 56269 w 2192368"/>
              <a:gd name="connsiteY183" fmla="*/ 933138 h 1405328"/>
              <a:gd name="connsiteX184" fmla="*/ 52522 w 2192368"/>
              <a:gd name="connsiteY184" fmla="*/ 921895 h 1405328"/>
              <a:gd name="connsiteX185" fmla="*/ 45027 w 2192368"/>
              <a:gd name="connsiteY185" fmla="*/ 910652 h 1405328"/>
              <a:gd name="connsiteX186" fmla="*/ 41279 w 2192368"/>
              <a:gd name="connsiteY186" fmla="*/ 899410 h 1405328"/>
              <a:gd name="connsiteX187" fmla="*/ 26289 w 2192368"/>
              <a:gd name="connsiteY187" fmla="*/ 869430 h 1405328"/>
              <a:gd name="connsiteX188" fmla="*/ 18794 w 2192368"/>
              <a:gd name="connsiteY188" fmla="*/ 846944 h 1405328"/>
              <a:gd name="connsiteX189" fmla="*/ 3804 w 2192368"/>
              <a:gd name="connsiteY189" fmla="*/ 824459 h 1405328"/>
              <a:gd name="connsiteX190" fmla="*/ 7551 w 2192368"/>
              <a:gd name="connsiteY190" fmla="*/ 779489 h 1405328"/>
              <a:gd name="connsiteX191" fmla="*/ 7551 w 2192368"/>
              <a:gd name="connsiteY191" fmla="*/ 742013 h 1405328"/>
              <a:gd name="connsiteX192" fmla="*/ 3804 w 2192368"/>
              <a:gd name="connsiteY192" fmla="*/ 712033 h 1405328"/>
              <a:gd name="connsiteX193" fmla="*/ 56 w 2192368"/>
              <a:gd name="connsiteY193" fmla="*/ 685800 h 1405328"/>
              <a:gd name="connsiteX194" fmla="*/ 3804 w 2192368"/>
              <a:gd name="connsiteY194" fmla="*/ 648325 h 1405328"/>
              <a:gd name="connsiteX195" fmla="*/ 3804 w 2192368"/>
              <a:gd name="connsiteY195" fmla="*/ 625839 h 1405328"/>
              <a:gd name="connsiteX196" fmla="*/ 11299 w 2192368"/>
              <a:gd name="connsiteY196" fmla="*/ 588364 h 1405328"/>
              <a:gd name="connsiteX197" fmla="*/ 15046 w 2192368"/>
              <a:gd name="connsiteY197" fmla="*/ 562131 h 1405328"/>
              <a:gd name="connsiteX198" fmla="*/ 26289 w 2192368"/>
              <a:gd name="connsiteY198" fmla="*/ 528403 h 1405328"/>
              <a:gd name="connsiteX199" fmla="*/ 33784 w 2192368"/>
              <a:gd name="connsiteY199" fmla="*/ 505918 h 1405328"/>
              <a:gd name="connsiteX200" fmla="*/ 37532 w 2192368"/>
              <a:gd name="connsiteY200" fmla="*/ 494675 h 1405328"/>
              <a:gd name="connsiteX201" fmla="*/ 41279 w 2192368"/>
              <a:gd name="connsiteY201" fmla="*/ 415977 h 1405328"/>
              <a:gd name="connsiteX202" fmla="*/ 52522 w 2192368"/>
              <a:gd name="connsiteY202" fmla="*/ 412230 h 1405328"/>
              <a:gd name="connsiteX203" fmla="*/ 60017 w 2192368"/>
              <a:gd name="connsiteY203" fmla="*/ 404734 h 1405328"/>
              <a:gd name="connsiteX204" fmla="*/ 71259 w 2192368"/>
              <a:gd name="connsiteY204" fmla="*/ 397239 h 1405328"/>
              <a:gd name="connsiteX205" fmla="*/ 75007 w 2192368"/>
              <a:gd name="connsiteY205" fmla="*/ 385997 h 1405328"/>
              <a:gd name="connsiteX206" fmla="*/ 78754 w 2192368"/>
              <a:gd name="connsiteY206" fmla="*/ 371007 h 1405328"/>
              <a:gd name="connsiteX207" fmla="*/ 86250 w 2192368"/>
              <a:gd name="connsiteY207" fmla="*/ 359764 h 1405328"/>
              <a:gd name="connsiteX208" fmla="*/ 104987 w 2192368"/>
              <a:gd name="connsiteY208" fmla="*/ 356016 h 1405328"/>
              <a:gd name="connsiteX209" fmla="*/ 116230 w 2192368"/>
              <a:gd name="connsiteY209" fmla="*/ 352269 h 1405328"/>
              <a:gd name="connsiteX210" fmla="*/ 142463 w 2192368"/>
              <a:gd name="connsiteY210" fmla="*/ 344774 h 1405328"/>
              <a:gd name="connsiteX211" fmla="*/ 149958 w 2192368"/>
              <a:gd name="connsiteY211" fmla="*/ 333531 h 1405328"/>
              <a:gd name="connsiteX212" fmla="*/ 157453 w 2192368"/>
              <a:gd name="connsiteY212" fmla="*/ 307298 h 1405328"/>
              <a:gd name="connsiteX213" fmla="*/ 164948 w 2192368"/>
              <a:gd name="connsiteY213" fmla="*/ 296056 h 1405328"/>
              <a:gd name="connsiteX214" fmla="*/ 168695 w 2192368"/>
              <a:gd name="connsiteY214" fmla="*/ 277318 h 1405328"/>
              <a:gd name="connsiteX215" fmla="*/ 176191 w 2192368"/>
              <a:gd name="connsiteY215" fmla="*/ 266075 h 1405328"/>
              <a:gd name="connsiteX216" fmla="*/ 183686 w 2192368"/>
              <a:gd name="connsiteY216" fmla="*/ 251085 h 1405328"/>
              <a:gd name="connsiteX217" fmla="*/ 187433 w 2192368"/>
              <a:gd name="connsiteY217" fmla="*/ 239843 h 1405328"/>
              <a:gd name="connsiteX218" fmla="*/ 194928 w 2192368"/>
              <a:gd name="connsiteY218" fmla="*/ 228600 h 1405328"/>
              <a:gd name="connsiteX219" fmla="*/ 198676 w 2192368"/>
              <a:gd name="connsiteY219" fmla="*/ 217357 h 1405328"/>
              <a:gd name="connsiteX220" fmla="*/ 221161 w 2192368"/>
              <a:gd name="connsiteY220" fmla="*/ 209862 h 1405328"/>
              <a:gd name="connsiteX221" fmla="*/ 243646 w 2192368"/>
              <a:gd name="connsiteY221" fmla="*/ 194872 h 1405328"/>
              <a:gd name="connsiteX222" fmla="*/ 273627 w 2192368"/>
              <a:gd name="connsiteY222" fmla="*/ 168639 h 1405328"/>
              <a:gd name="connsiteX223" fmla="*/ 284869 w 2192368"/>
              <a:gd name="connsiteY223" fmla="*/ 157397 h 1405328"/>
              <a:gd name="connsiteX224" fmla="*/ 344830 w 2192368"/>
              <a:gd name="connsiteY224" fmla="*/ 134912 h 1405328"/>
              <a:gd name="connsiteX225" fmla="*/ 401043 w 2192368"/>
              <a:gd name="connsiteY225" fmla="*/ 116174 h 1405328"/>
              <a:gd name="connsiteX226" fmla="*/ 423528 w 2192368"/>
              <a:gd name="connsiteY226" fmla="*/ 104931 h 1405328"/>
              <a:gd name="connsiteX227" fmla="*/ 434771 w 2192368"/>
              <a:gd name="connsiteY227" fmla="*/ 93689 h 1405328"/>
              <a:gd name="connsiteX228" fmla="*/ 446013 w 2192368"/>
              <a:gd name="connsiteY228" fmla="*/ 89941 h 1405328"/>
              <a:gd name="connsiteX229" fmla="*/ 457256 w 2192368"/>
              <a:gd name="connsiteY229" fmla="*/ 82446 h 1405328"/>
              <a:gd name="connsiteX230" fmla="*/ 479741 w 2192368"/>
              <a:gd name="connsiteY230" fmla="*/ 74951 h 1405328"/>
              <a:gd name="connsiteX231" fmla="*/ 502227 w 2192368"/>
              <a:gd name="connsiteY231" fmla="*/ 59961 h 1405328"/>
              <a:gd name="connsiteX232" fmla="*/ 513469 w 2192368"/>
              <a:gd name="connsiteY232" fmla="*/ 52466 h 1405328"/>
              <a:gd name="connsiteX233" fmla="*/ 520964 w 2192368"/>
              <a:gd name="connsiteY233" fmla="*/ 41223 h 1405328"/>
              <a:gd name="connsiteX234" fmla="*/ 547197 w 2192368"/>
              <a:gd name="connsiteY234" fmla="*/ 29980 h 1405328"/>
              <a:gd name="connsiteX235" fmla="*/ 667118 w 2192368"/>
              <a:gd name="connsiteY235" fmla="*/ 26233 h 1405328"/>
              <a:gd name="connsiteX236" fmla="*/ 689604 w 2192368"/>
              <a:gd name="connsiteY236" fmla="*/ 18738 h 1405328"/>
              <a:gd name="connsiteX237" fmla="*/ 768302 w 2192368"/>
              <a:gd name="connsiteY237" fmla="*/ 11243 h 1405328"/>
              <a:gd name="connsiteX238" fmla="*/ 802030 w 2192368"/>
              <a:gd name="connsiteY238" fmla="*/ 14990 h 1405328"/>
              <a:gd name="connsiteX239" fmla="*/ 861991 w 2192368"/>
              <a:gd name="connsiteY239" fmla="*/ 14990 h 1405328"/>
              <a:gd name="connsiteX240" fmla="*/ 876981 w 2192368"/>
              <a:gd name="connsiteY240" fmla="*/ 18738 h 1405328"/>
              <a:gd name="connsiteX241" fmla="*/ 899466 w 2192368"/>
              <a:gd name="connsiteY241" fmla="*/ 26233 h 1405328"/>
              <a:gd name="connsiteX242" fmla="*/ 906961 w 2192368"/>
              <a:gd name="connsiteY242" fmla="*/ 37475 h 1405328"/>
              <a:gd name="connsiteX243" fmla="*/ 925699 w 2192368"/>
              <a:gd name="connsiteY243" fmla="*/ 52466 h 1405328"/>
              <a:gd name="connsiteX244" fmla="*/ 940689 w 2192368"/>
              <a:gd name="connsiteY244" fmla="*/ 56213 h 1405328"/>
              <a:gd name="connsiteX245" fmla="*/ 1000650 w 2192368"/>
              <a:gd name="connsiteY245" fmla="*/ 67456 h 1405328"/>
              <a:gd name="connsiteX246" fmla="*/ 1026882 w 2192368"/>
              <a:gd name="connsiteY246" fmla="*/ 74951 h 1405328"/>
              <a:gd name="connsiteX247" fmla="*/ 1049368 w 2192368"/>
              <a:gd name="connsiteY247" fmla="*/ 89941 h 1405328"/>
              <a:gd name="connsiteX248" fmla="*/ 1060610 w 2192368"/>
              <a:gd name="connsiteY248" fmla="*/ 123669 h 1405328"/>
              <a:gd name="connsiteX249" fmla="*/ 1064358 w 2192368"/>
              <a:gd name="connsiteY249" fmla="*/ 134912 h 1405328"/>
              <a:gd name="connsiteX250" fmla="*/ 1086843 w 2192368"/>
              <a:gd name="connsiteY250" fmla="*/ 172387 h 14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2192368" h="1405328">
                <a:moveTo>
                  <a:pt x="1086843" y="172387"/>
                </a:moveTo>
                <a:cubicBezTo>
                  <a:pt x="1076269" y="154763"/>
                  <a:pt x="1070721" y="155041"/>
                  <a:pt x="1079348" y="134912"/>
                </a:cubicBezTo>
                <a:cubicBezTo>
                  <a:pt x="1080740" y="131664"/>
                  <a:pt x="1084636" y="130175"/>
                  <a:pt x="1086843" y="127416"/>
                </a:cubicBezTo>
                <a:cubicBezTo>
                  <a:pt x="1089656" y="123899"/>
                  <a:pt x="1090949" y="119140"/>
                  <a:pt x="1094338" y="116174"/>
                </a:cubicBezTo>
                <a:cubicBezTo>
                  <a:pt x="1101117" y="110242"/>
                  <a:pt x="1116823" y="101184"/>
                  <a:pt x="1116823" y="101184"/>
                </a:cubicBezTo>
                <a:cubicBezTo>
                  <a:pt x="1122353" y="92888"/>
                  <a:pt x="1126904" y="84469"/>
                  <a:pt x="1135561" y="78698"/>
                </a:cubicBezTo>
                <a:cubicBezTo>
                  <a:pt x="1138848" y="76507"/>
                  <a:pt x="1143056" y="76200"/>
                  <a:pt x="1146804" y="74951"/>
                </a:cubicBezTo>
                <a:cubicBezTo>
                  <a:pt x="1150551" y="72453"/>
                  <a:pt x="1154018" y="69470"/>
                  <a:pt x="1158046" y="67456"/>
                </a:cubicBezTo>
                <a:cubicBezTo>
                  <a:pt x="1161579" y="65689"/>
                  <a:pt x="1165836" y="65627"/>
                  <a:pt x="1169289" y="63708"/>
                </a:cubicBezTo>
                <a:cubicBezTo>
                  <a:pt x="1207942" y="42234"/>
                  <a:pt x="1177579" y="53449"/>
                  <a:pt x="1203017" y="44971"/>
                </a:cubicBezTo>
                <a:cubicBezTo>
                  <a:pt x="1216098" y="31889"/>
                  <a:pt x="1207161" y="38592"/>
                  <a:pt x="1232997" y="29980"/>
                </a:cubicBezTo>
                <a:lnTo>
                  <a:pt x="1244240" y="26233"/>
                </a:lnTo>
                <a:cubicBezTo>
                  <a:pt x="1250486" y="27482"/>
                  <a:pt x="1256608" y="29980"/>
                  <a:pt x="1262977" y="29980"/>
                </a:cubicBezTo>
                <a:cubicBezTo>
                  <a:pt x="1264921" y="29980"/>
                  <a:pt x="1286026" y="24254"/>
                  <a:pt x="1289210" y="22485"/>
                </a:cubicBezTo>
                <a:cubicBezTo>
                  <a:pt x="1297084" y="18110"/>
                  <a:pt x="1303149" y="10343"/>
                  <a:pt x="1311695" y="7495"/>
                </a:cubicBezTo>
                <a:cubicBezTo>
                  <a:pt x="1338390" y="-1402"/>
                  <a:pt x="1318999" y="4051"/>
                  <a:pt x="1371656" y="0"/>
                </a:cubicBezTo>
                <a:lnTo>
                  <a:pt x="1427869" y="3748"/>
                </a:lnTo>
                <a:cubicBezTo>
                  <a:pt x="1491759" y="9072"/>
                  <a:pt x="1435252" y="5139"/>
                  <a:pt x="1484082" y="11243"/>
                </a:cubicBezTo>
                <a:cubicBezTo>
                  <a:pt x="1496539" y="12800"/>
                  <a:pt x="1509101" y="13433"/>
                  <a:pt x="1521558" y="14990"/>
                </a:cubicBezTo>
                <a:cubicBezTo>
                  <a:pt x="1530839" y="16150"/>
                  <a:pt x="1552927" y="20295"/>
                  <a:pt x="1562781" y="22485"/>
                </a:cubicBezTo>
                <a:cubicBezTo>
                  <a:pt x="1579102" y="26112"/>
                  <a:pt x="1581602" y="28284"/>
                  <a:pt x="1600256" y="29980"/>
                </a:cubicBezTo>
                <a:cubicBezTo>
                  <a:pt x="1620200" y="31793"/>
                  <a:pt x="1640230" y="32479"/>
                  <a:pt x="1660217" y="33728"/>
                </a:cubicBezTo>
                <a:cubicBezTo>
                  <a:pt x="1666463" y="34977"/>
                  <a:pt x="1672736" y="36093"/>
                  <a:pt x="1678954" y="37475"/>
                </a:cubicBezTo>
                <a:cubicBezTo>
                  <a:pt x="1683982" y="38592"/>
                  <a:pt x="1688894" y="40213"/>
                  <a:pt x="1693945" y="41223"/>
                </a:cubicBezTo>
                <a:cubicBezTo>
                  <a:pt x="1701396" y="42713"/>
                  <a:pt x="1708935" y="43722"/>
                  <a:pt x="1716430" y="44971"/>
                </a:cubicBezTo>
                <a:cubicBezTo>
                  <a:pt x="1734245" y="56848"/>
                  <a:pt x="1726248" y="48194"/>
                  <a:pt x="1735168" y="74951"/>
                </a:cubicBezTo>
                <a:cubicBezTo>
                  <a:pt x="1736417" y="78698"/>
                  <a:pt x="1735168" y="84944"/>
                  <a:pt x="1738915" y="86193"/>
                </a:cubicBezTo>
                <a:cubicBezTo>
                  <a:pt x="1742663" y="87442"/>
                  <a:pt x="1746326" y="88983"/>
                  <a:pt x="1750158" y="89941"/>
                </a:cubicBezTo>
                <a:cubicBezTo>
                  <a:pt x="1764777" y="93596"/>
                  <a:pt x="1780313" y="95320"/>
                  <a:pt x="1795128" y="97436"/>
                </a:cubicBezTo>
                <a:lnTo>
                  <a:pt x="1828856" y="108679"/>
                </a:lnTo>
                <a:lnTo>
                  <a:pt x="1840099" y="112426"/>
                </a:lnTo>
                <a:cubicBezTo>
                  <a:pt x="1843846" y="114924"/>
                  <a:pt x="1847225" y="118092"/>
                  <a:pt x="1851341" y="119921"/>
                </a:cubicBezTo>
                <a:cubicBezTo>
                  <a:pt x="1858561" y="123130"/>
                  <a:pt x="1866332" y="124917"/>
                  <a:pt x="1873827" y="127416"/>
                </a:cubicBezTo>
                <a:cubicBezTo>
                  <a:pt x="1889965" y="132795"/>
                  <a:pt x="1881224" y="130203"/>
                  <a:pt x="1900059" y="134912"/>
                </a:cubicBezTo>
                <a:cubicBezTo>
                  <a:pt x="1932923" y="167773"/>
                  <a:pt x="1891224" y="127548"/>
                  <a:pt x="1922545" y="153649"/>
                </a:cubicBezTo>
                <a:cubicBezTo>
                  <a:pt x="1938563" y="166998"/>
                  <a:pt x="1929495" y="161399"/>
                  <a:pt x="1941282" y="176134"/>
                </a:cubicBezTo>
                <a:cubicBezTo>
                  <a:pt x="1943489" y="178893"/>
                  <a:pt x="1946570" y="180871"/>
                  <a:pt x="1948777" y="183630"/>
                </a:cubicBezTo>
                <a:cubicBezTo>
                  <a:pt x="1951590" y="187147"/>
                  <a:pt x="1954258" y="190844"/>
                  <a:pt x="1956272" y="194872"/>
                </a:cubicBezTo>
                <a:cubicBezTo>
                  <a:pt x="1963210" y="208748"/>
                  <a:pt x="1955729" y="208160"/>
                  <a:pt x="1971263" y="221105"/>
                </a:cubicBezTo>
                <a:cubicBezTo>
                  <a:pt x="1974298" y="223634"/>
                  <a:pt x="1978758" y="223603"/>
                  <a:pt x="1982505" y="224852"/>
                </a:cubicBezTo>
                <a:cubicBezTo>
                  <a:pt x="1985003" y="227351"/>
                  <a:pt x="1987241" y="230141"/>
                  <a:pt x="1990000" y="232348"/>
                </a:cubicBezTo>
                <a:cubicBezTo>
                  <a:pt x="1993517" y="235162"/>
                  <a:pt x="1997877" y="236851"/>
                  <a:pt x="2001243" y="239843"/>
                </a:cubicBezTo>
                <a:cubicBezTo>
                  <a:pt x="2031577" y="266806"/>
                  <a:pt x="2011788" y="258349"/>
                  <a:pt x="2034971" y="266075"/>
                </a:cubicBezTo>
                <a:cubicBezTo>
                  <a:pt x="2056785" y="287892"/>
                  <a:pt x="2026313" y="256437"/>
                  <a:pt x="2049961" y="284813"/>
                </a:cubicBezTo>
                <a:cubicBezTo>
                  <a:pt x="2053354" y="288885"/>
                  <a:pt x="2057811" y="291984"/>
                  <a:pt x="2061204" y="296056"/>
                </a:cubicBezTo>
                <a:cubicBezTo>
                  <a:pt x="2064087" y="299516"/>
                  <a:pt x="2066081" y="303633"/>
                  <a:pt x="2068699" y="307298"/>
                </a:cubicBezTo>
                <a:cubicBezTo>
                  <a:pt x="2072329" y="312381"/>
                  <a:pt x="2076194" y="317292"/>
                  <a:pt x="2079941" y="322289"/>
                </a:cubicBezTo>
                <a:lnTo>
                  <a:pt x="2087436" y="344774"/>
                </a:lnTo>
                <a:cubicBezTo>
                  <a:pt x="2088685" y="348521"/>
                  <a:pt x="2088391" y="353223"/>
                  <a:pt x="2091184" y="356016"/>
                </a:cubicBezTo>
                <a:cubicBezTo>
                  <a:pt x="2097412" y="362245"/>
                  <a:pt x="2102393" y="366247"/>
                  <a:pt x="2106174" y="374754"/>
                </a:cubicBezTo>
                <a:cubicBezTo>
                  <a:pt x="2109383" y="381973"/>
                  <a:pt x="2111171" y="389744"/>
                  <a:pt x="2113669" y="397239"/>
                </a:cubicBezTo>
                <a:cubicBezTo>
                  <a:pt x="2122659" y="424208"/>
                  <a:pt x="2111749" y="390517"/>
                  <a:pt x="2121164" y="423472"/>
                </a:cubicBezTo>
                <a:cubicBezTo>
                  <a:pt x="2122249" y="427270"/>
                  <a:pt x="2122444" y="431630"/>
                  <a:pt x="2124912" y="434715"/>
                </a:cubicBezTo>
                <a:cubicBezTo>
                  <a:pt x="2130196" y="441320"/>
                  <a:pt x="2139990" y="443488"/>
                  <a:pt x="2147397" y="445957"/>
                </a:cubicBezTo>
                <a:cubicBezTo>
                  <a:pt x="2151145" y="448455"/>
                  <a:pt x="2155455" y="450267"/>
                  <a:pt x="2158640" y="453452"/>
                </a:cubicBezTo>
                <a:cubicBezTo>
                  <a:pt x="2167547" y="462359"/>
                  <a:pt x="2169920" y="476050"/>
                  <a:pt x="2173630" y="487180"/>
                </a:cubicBezTo>
                <a:lnTo>
                  <a:pt x="2177377" y="498423"/>
                </a:lnTo>
                <a:cubicBezTo>
                  <a:pt x="2178626" y="509666"/>
                  <a:pt x="2181125" y="520839"/>
                  <a:pt x="2181125" y="532151"/>
                </a:cubicBezTo>
                <a:cubicBezTo>
                  <a:pt x="2181125" y="542222"/>
                  <a:pt x="2177062" y="552065"/>
                  <a:pt x="2177377" y="562131"/>
                </a:cubicBezTo>
                <a:cubicBezTo>
                  <a:pt x="2178317" y="592201"/>
                  <a:pt x="2178971" y="622572"/>
                  <a:pt x="2184872" y="652072"/>
                </a:cubicBezTo>
                <a:cubicBezTo>
                  <a:pt x="2190110" y="678261"/>
                  <a:pt x="2187573" y="664527"/>
                  <a:pt x="2192368" y="693295"/>
                </a:cubicBezTo>
                <a:cubicBezTo>
                  <a:pt x="2191119" y="719528"/>
                  <a:pt x="2191520" y="745891"/>
                  <a:pt x="2188620" y="771993"/>
                </a:cubicBezTo>
                <a:cubicBezTo>
                  <a:pt x="2186742" y="788898"/>
                  <a:pt x="2180191" y="791648"/>
                  <a:pt x="2177377" y="805721"/>
                </a:cubicBezTo>
                <a:cubicBezTo>
                  <a:pt x="2175366" y="815779"/>
                  <a:pt x="2171570" y="838791"/>
                  <a:pt x="2166135" y="846944"/>
                </a:cubicBezTo>
                <a:lnTo>
                  <a:pt x="2151145" y="869430"/>
                </a:lnTo>
                <a:cubicBezTo>
                  <a:pt x="2148647" y="873177"/>
                  <a:pt x="2145074" y="876399"/>
                  <a:pt x="2143650" y="880672"/>
                </a:cubicBezTo>
                <a:lnTo>
                  <a:pt x="2139902" y="891915"/>
                </a:lnTo>
                <a:cubicBezTo>
                  <a:pt x="2138653" y="900659"/>
                  <a:pt x="2137606" y="909435"/>
                  <a:pt x="2136154" y="918148"/>
                </a:cubicBezTo>
                <a:cubicBezTo>
                  <a:pt x="2129601" y="957464"/>
                  <a:pt x="2135404" y="918149"/>
                  <a:pt x="2128659" y="951875"/>
                </a:cubicBezTo>
                <a:cubicBezTo>
                  <a:pt x="2127169" y="959326"/>
                  <a:pt x="2127834" y="967347"/>
                  <a:pt x="2124912" y="974361"/>
                </a:cubicBezTo>
                <a:cubicBezTo>
                  <a:pt x="2121448" y="982676"/>
                  <a:pt x="2114919" y="989351"/>
                  <a:pt x="2109922" y="996846"/>
                </a:cubicBezTo>
                <a:lnTo>
                  <a:pt x="2094932" y="1019331"/>
                </a:lnTo>
                <a:cubicBezTo>
                  <a:pt x="2092433" y="1021829"/>
                  <a:pt x="2089556" y="1023999"/>
                  <a:pt x="2087436" y="1026826"/>
                </a:cubicBezTo>
                <a:cubicBezTo>
                  <a:pt x="2082031" y="1034032"/>
                  <a:pt x="2077443" y="1041817"/>
                  <a:pt x="2072446" y="1049312"/>
                </a:cubicBezTo>
                <a:lnTo>
                  <a:pt x="2042466" y="1094282"/>
                </a:lnTo>
                <a:cubicBezTo>
                  <a:pt x="2039968" y="1098030"/>
                  <a:pt x="2038719" y="1103027"/>
                  <a:pt x="2034971" y="1105525"/>
                </a:cubicBezTo>
                <a:lnTo>
                  <a:pt x="2023728" y="1113020"/>
                </a:lnTo>
                <a:cubicBezTo>
                  <a:pt x="2021230" y="1116767"/>
                  <a:pt x="2020261" y="1122248"/>
                  <a:pt x="2016233" y="1124262"/>
                </a:cubicBezTo>
                <a:cubicBezTo>
                  <a:pt x="2009437" y="1127660"/>
                  <a:pt x="2001199" y="1126520"/>
                  <a:pt x="1993748" y="1128010"/>
                </a:cubicBezTo>
                <a:cubicBezTo>
                  <a:pt x="1989741" y="1128811"/>
                  <a:pt x="1972280" y="1133122"/>
                  <a:pt x="1967515" y="1135505"/>
                </a:cubicBezTo>
                <a:cubicBezTo>
                  <a:pt x="1963486" y="1137519"/>
                  <a:pt x="1960020" y="1140502"/>
                  <a:pt x="1956272" y="1143000"/>
                </a:cubicBezTo>
                <a:cubicBezTo>
                  <a:pt x="1955023" y="1146748"/>
                  <a:pt x="1954292" y="1150710"/>
                  <a:pt x="1952525" y="1154243"/>
                </a:cubicBezTo>
                <a:cubicBezTo>
                  <a:pt x="1950511" y="1158271"/>
                  <a:pt x="1946454" y="1161212"/>
                  <a:pt x="1945030" y="1165485"/>
                </a:cubicBezTo>
                <a:cubicBezTo>
                  <a:pt x="1942627" y="1172694"/>
                  <a:pt x="1942930" y="1180553"/>
                  <a:pt x="1941282" y="1187971"/>
                </a:cubicBezTo>
                <a:cubicBezTo>
                  <a:pt x="1940425" y="1191827"/>
                  <a:pt x="1940328" y="1196420"/>
                  <a:pt x="1937535" y="1199213"/>
                </a:cubicBezTo>
                <a:cubicBezTo>
                  <a:pt x="1931165" y="1205583"/>
                  <a:pt x="1922545" y="1209206"/>
                  <a:pt x="1915050" y="1214203"/>
                </a:cubicBezTo>
                <a:cubicBezTo>
                  <a:pt x="1911302" y="1216701"/>
                  <a:pt x="1908080" y="1220274"/>
                  <a:pt x="1903807" y="1221698"/>
                </a:cubicBezTo>
                <a:cubicBezTo>
                  <a:pt x="1900059" y="1222947"/>
                  <a:pt x="1896097" y="1223679"/>
                  <a:pt x="1892564" y="1225446"/>
                </a:cubicBezTo>
                <a:cubicBezTo>
                  <a:pt x="1888536" y="1227460"/>
                  <a:pt x="1885350" y="1230927"/>
                  <a:pt x="1881322" y="1232941"/>
                </a:cubicBezTo>
                <a:cubicBezTo>
                  <a:pt x="1877789" y="1234708"/>
                  <a:pt x="1873612" y="1234922"/>
                  <a:pt x="1870079" y="1236689"/>
                </a:cubicBezTo>
                <a:cubicBezTo>
                  <a:pt x="1866050" y="1238703"/>
                  <a:pt x="1862952" y="1242355"/>
                  <a:pt x="1858836" y="1244184"/>
                </a:cubicBezTo>
                <a:cubicBezTo>
                  <a:pt x="1851616" y="1247393"/>
                  <a:pt x="1842924" y="1247296"/>
                  <a:pt x="1836351" y="1251679"/>
                </a:cubicBezTo>
                <a:cubicBezTo>
                  <a:pt x="1821822" y="1261365"/>
                  <a:pt x="1829382" y="1257750"/>
                  <a:pt x="1813866" y="1262921"/>
                </a:cubicBezTo>
                <a:cubicBezTo>
                  <a:pt x="1810118" y="1265419"/>
                  <a:pt x="1806140" y="1267602"/>
                  <a:pt x="1802623" y="1270416"/>
                </a:cubicBezTo>
                <a:cubicBezTo>
                  <a:pt x="1799864" y="1272623"/>
                  <a:pt x="1798158" y="1276094"/>
                  <a:pt x="1795128" y="1277912"/>
                </a:cubicBezTo>
                <a:cubicBezTo>
                  <a:pt x="1791448" y="1280120"/>
                  <a:pt x="1771485" y="1284831"/>
                  <a:pt x="1768895" y="1285407"/>
                </a:cubicBezTo>
                <a:cubicBezTo>
                  <a:pt x="1743498" y="1291051"/>
                  <a:pt x="1745359" y="1289634"/>
                  <a:pt x="1712682" y="1292902"/>
                </a:cubicBezTo>
                <a:cubicBezTo>
                  <a:pt x="1705187" y="1295400"/>
                  <a:pt x="1692695" y="1292902"/>
                  <a:pt x="1690197" y="1300397"/>
                </a:cubicBezTo>
                <a:cubicBezTo>
                  <a:pt x="1688948" y="1304144"/>
                  <a:pt x="1688482" y="1308252"/>
                  <a:pt x="1686450" y="1311639"/>
                </a:cubicBezTo>
                <a:cubicBezTo>
                  <a:pt x="1681306" y="1320211"/>
                  <a:pt x="1676554" y="1319934"/>
                  <a:pt x="1667712" y="1322882"/>
                </a:cubicBezTo>
                <a:cubicBezTo>
                  <a:pt x="1650100" y="1340494"/>
                  <a:pt x="1660878" y="1331186"/>
                  <a:pt x="1633984" y="1349115"/>
                </a:cubicBezTo>
                <a:cubicBezTo>
                  <a:pt x="1630236" y="1351613"/>
                  <a:pt x="1627014" y="1355186"/>
                  <a:pt x="1622741" y="1356610"/>
                </a:cubicBezTo>
                <a:lnTo>
                  <a:pt x="1600256" y="1364105"/>
                </a:lnTo>
                <a:cubicBezTo>
                  <a:pt x="1596508" y="1365354"/>
                  <a:pt x="1592887" y="1367077"/>
                  <a:pt x="1589013" y="1367852"/>
                </a:cubicBezTo>
                <a:cubicBezTo>
                  <a:pt x="1565226" y="1372610"/>
                  <a:pt x="1576455" y="1370055"/>
                  <a:pt x="1555286" y="1375348"/>
                </a:cubicBezTo>
                <a:cubicBezTo>
                  <a:pt x="1537797" y="1374099"/>
                  <a:pt x="1520233" y="1373649"/>
                  <a:pt x="1502820" y="1371600"/>
                </a:cubicBezTo>
                <a:cubicBezTo>
                  <a:pt x="1498897" y="1371138"/>
                  <a:pt x="1495527" y="1367852"/>
                  <a:pt x="1491577" y="1367852"/>
                </a:cubicBezTo>
                <a:cubicBezTo>
                  <a:pt x="1479023" y="1367852"/>
                  <a:pt x="1466594" y="1370351"/>
                  <a:pt x="1454102" y="1371600"/>
                </a:cubicBezTo>
                <a:cubicBezTo>
                  <a:pt x="1450354" y="1372849"/>
                  <a:pt x="1446691" y="1374390"/>
                  <a:pt x="1442859" y="1375348"/>
                </a:cubicBezTo>
                <a:cubicBezTo>
                  <a:pt x="1428254" y="1378999"/>
                  <a:pt x="1412685" y="1380729"/>
                  <a:pt x="1397889" y="1382843"/>
                </a:cubicBezTo>
                <a:cubicBezTo>
                  <a:pt x="1368985" y="1392476"/>
                  <a:pt x="1394586" y="1385806"/>
                  <a:pt x="1334181" y="1379095"/>
                </a:cubicBezTo>
                <a:lnTo>
                  <a:pt x="1300453" y="1375348"/>
                </a:lnTo>
                <a:cubicBezTo>
                  <a:pt x="1295456" y="1374099"/>
                  <a:pt x="1290491" y="1372717"/>
                  <a:pt x="1285463" y="1371600"/>
                </a:cubicBezTo>
                <a:cubicBezTo>
                  <a:pt x="1279245" y="1370218"/>
                  <a:pt x="1272905" y="1369397"/>
                  <a:pt x="1266725" y="1367852"/>
                </a:cubicBezTo>
                <a:cubicBezTo>
                  <a:pt x="1262893" y="1366894"/>
                  <a:pt x="1259338" y="1364962"/>
                  <a:pt x="1255482" y="1364105"/>
                </a:cubicBezTo>
                <a:cubicBezTo>
                  <a:pt x="1229453" y="1358321"/>
                  <a:pt x="1239327" y="1363006"/>
                  <a:pt x="1218007" y="1356610"/>
                </a:cubicBezTo>
                <a:cubicBezTo>
                  <a:pt x="1172364" y="1342918"/>
                  <a:pt x="1215098" y="1354010"/>
                  <a:pt x="1180532" y="1345367"/>
                </a:cubicBezTo>
                <a:cubicBezTo>
                  <a:pt x="1165890" y="1330727"/>
                  <a:pt x="1181254" y="1343855"/>
                  <a:pt x="1161794" y="1334125"/>
                </a:cubicBezTo>
                <a:cubicBezTo>
                  <a:pt x="1143448" y="1324952"/>
                  <a:pt x="1157002" y="1329594"/>
                  <a:pt x="1143056" y="1319134"/>
                </a:cubicBezTo>
                <a:cubicBezTo>
                  <a:pt x="1123564" y="1304514"/>
                  <a:pt x="1100969" y="1295353"/>
                  <a:pt x="1086843" y="1274164"/>
                </a:cubicBezTo>
                <a:cubicBezTo>
                  <a:pt x="1081846" y="1266669"/>
                  <a:pt x="1074702" y="1260225"/>
                  <a:pt x="1071853" y="1251679"/>
                </a:cubicBezTo>
                <a:cubicBezTo>
                  <a:pt x="1070604" y="1247931"/>
                  <a:pt x="1064572" y="1242203"/>
                  <a:pt x="1068105" y="1240436"/>
                </a:cubicBezTo>
                <a:cubicBezTo>
                  <a:pt x="1073802" y="1237587"/>
                  <a:pt x="1080597" y="1242935"/>
                  <a:pt x="1086843" y="1244184"/>
                </a:cubicBezTo>
                <a:lnTo>
                  <a:pt x="1079348" y="1266669"/>
                </a:lnTo>
                <a:cubicBezTo>
                  <a:pt x="1078099" y="1270417"/>
                  <a:pt x="1076558" y="1274079"/>
                  <a:pt x="1075600" y="1277912"/>
                </a:cubicBezTo>
                <a:cubicBezTo>
                  <a:pt x="1074351" y="1282909"/>
                  <a:pt x="1073333" y="1287969"/>
                  <a:pt x="1071853" y="1292902"/>
                </a:cubicBezTo>
                <a:cubicBezTo>
                  <a:pt x="1069583" y="1300469"/>
                  <a:pt x="1070932" y="1311005"/>
                  <a:pt x="1064358" y="1315387"/>
                </a:cubicBezTo>
                <a:cubicBezTo>
                  <a:pt x="1056863" y="1320384"/>
                  <a:pt x="1050611" y="1328192"/>
                  <a:pt x="1041872" y="1330377"/>
                </a:cubicBezTo>
                <a:cubicBezTo>
                  <a:pt x="1019213" y="1336042"/>
                  <a:pt x="1031775" y="1332495"/>
                  <a:pt x="1004397" y="1341620"/>
                </a:cubicBezTo>
                <a:lnTo>
                  <a:pt x="993154" y="1345367"/>
                </a:lnTo>
                <a:cubicBezTo>
                  <a:pt x="989407" y="1346616"/>
                  <a:pt x="985785" y="1348340"/>
                  <a:pt x="981912" y="1349115"/>
                </a:cubicBezTo>
                <a:cubicBezTo>
                  <a:pt x="959301" y="1353637"/>
                  <a:pt x="969217" y="1350847"/>
                  <a:pt x="951932" y="1356610"/>
                </a:cubicBezTo>
                <a:cubicBezTo>
                  <a:pt x="949433" y="1359108"/>
                  <a:pt x="947684" y="1362713"/>
                  <a:pt x="944436" y="1364105"/>
                </a:cubicBezTo>
                <a:cubicBezTo>
                  <a:pt x="938582" y="1366614"/>
                  <a:pt x="931917" y="1366470"/>
                  <a:pt x="925699" y="1367852"/>
                </a:cubicBezTo>
                <a:cubicBezTo>
                  <a:pt x="920671" y="1368969"/>
                  <a:pt x="915642" y="1370120"/>
                  <a:pt x="910709" y="1371600"/>
                </a:cubicBezTo>
                <a:cubicBezTo>
                  <a:pt x="910631" y="1371624"/>
                  <a:pt x="882642" y="1380956"/>
                  <a:pt x="876981" y="1382843"/>
                </a:cubicBezTo>
                <a:cubicBezTo>
                  <a:pt x="873233" y="1384092"/>
                  <a:pt x="869570" y="1385632"/>
                  <a:pt x="865738" y="1386590"/>
                </a:cubicBezTo>
                <a:cubicBezTo>
                  <a:pt x="860741" y="1387839"/>
                  <a:pt x="855700" y="1388923"/>
                  <a:pt x="850748" y="1390338"/>
                </a:cubicBezTo>
                <a:cubicBezTo>
                  <a:pt x="846950" y="1391423"/>
                  <a:pt x="843361" y="1393228"/>
                  <a:pt x="839505" y="1394085"/>
                </a:cubicBezTo>
                <a:cubicBezTo>
                  <a:pt x="832088" y="1395733"/>
                  <a:pt x="824392" y="1395990"/>
                  <a:pt x="817020" y="1397833"/>
                </a:cubicBezTo>
                <a:cubicBezTo>
                  <a:pt x="809355" y="1399749"/>
                  <a:pt x="794535" y="1405328"/>
                  <a:pt x="794535" y="1405328"/>
                </a:cubicBezTo>
                <a:cubicBezTo>
                  <a:pt x="782043" y="1404079"/>
                  <a:pt x="769487" y="1403355"/>
                  <a:pt x="757059" y="1401580"/>
                </a:cubicBezTo>
                <a:cubicBezTo>
                  <a:pt x="751960" y="1400852"/>
                  <a:pt x="747119" y="1398843"/>
                  <a:pt x="742069" y="1397833"/>
                </a:cubicBezTo>
                <a:cubicBezTo>
                  <a:pt x="734618" y="1396343"/>
                  <a:pt x="727060" y="1395444"/>
                  <a:pt x="719584" y="1394085"/>
                </a:cubicBezTo>
                <a:cubicBezTo>
                  <a:pt x="713317" y="1392946"/>
                  <a:pt x="707092" y="1391587"/>
                  <a:pt x="700846" y="1390338"/>
                </a:cubicBezTo>
                <a:cubicBezTo>
                  <a:pt x="697099" y="1387840"/>
                  <a:pt x="694073" y="1383402"/>
                  <a:pt x="689604" y="1382843"/>
                </a:cubicBezTo>
                <a:cubicBezTo>
                  <a:pt x="686428" y="1382446"/>
                  <a:pt x="660378" y="1389212"/>
                  <a:pt x="655876" y="1390338"/>
                </a:cubicBezTo>
                <a:cubicBezTo>
                  <a:pt x="644633" y="1389089"/>
                  <a:pt x="633460" y="1386590"/>
                  <a:pt x="622148" y="1386590"/>
                </a:cubicBezTo>
                <a:cubicBezTo>
                  <a:pt x="618198" y="1386590"/>
                  <a:pt x="614809" y="1389737"/>
                  <a:pt x="610905" y="1390338"/>
                </a:cubicBezTo>
                <a:cubicBezTo>
                  <a:pt x="598497" y="1392247"/>
                  <a:pt x="585922" y="1392836"/>
                  <a:pt x="573430" y="1394085"/>
                </a:cubicBezTo>
                <a:cubicBezTo>
                  <a:pt x="567345" y="1393216"/>
                  <a:pt x="541045" y="1390378"/>
                  <a:pt x="532207" y="1386590"/>
                </a:cubicBezTo>
                <a:cubicBezTo>
                  <a:pt x="528067" y="1384816"/>
                  <a:pt x="524712" y="1381593"/>
                  <a:pt x="520964" y="1379095"/>
                </a:cubicBezTo>
                <a:lnTo>
                  <a:pt x="505974" y="1356610"/>
                </a:lnTo>
                <a:lnTo>
                  <a:pt x="498479" y="1345367"/>
                </a:lnTo>
                <a:cubicBezTo>
                  <a:pt x="497168" y="1341435"/>
                  <a:pt x="492521" y="1324203"/>
                  <a:pt x="487236" y="1322882"/>
                </a:cubicBezTo>
                <a:cubicBezTo>
                  <a:pt x="479864" y="1321039"/>
                  <a:pt x="472246" y="1325381"/>
                  <a:pt x="464751" y="1326630"/>
                </a:cubicBezTo>
                <a:cubicBezTo>
                  <a:pt x="454758" y="1325381"/>
                  <a:pt x="444680" y="1324684"/>
                  <a:pt x="434771" y="1322882"/>
                </a:cubicBezTo>
                <a:cubicBezTo>
                  <a:pt x="430884" y="1322175"/>
                  <a:pt x="426613" y="1321602"/>
                  <a:pt x="423528" y="1319134"/>
                </a:cubicBezTo>
                <a:cubicBezTo>
                  <a:pt x="403231" y="1302897"/>
                  <a:pt x="430084" y="1311638"/>
                  <a:pt x="404791" y="1300397"/>
                </a:cubicBezTo>
                <a:cubicBezTo>
                  <a:pt x="397571" y="1297188"/>
                  <a:pt x="389800" y="1295401"/>
                  <a:pt x="382305" y="1292902"/>
                </a:cubicBezTo>
                <a:cubicBezTo>
                  <a:pt x="378558" y="1291653"/>
                  <a:pt x="374983" y="1289644"/>
                  <a:pt x="371063" y="1289154"/>
                </a:cubicBezTo>
                <a:lnTo>
                  <a:pt x="341082" y="1285407"/>
                </a:lnTo>
                <a:cubicBezTo>
                  <a:pt x="333587" y="1282909"/>
                  <a:pt x="324183" y="1283499"/>
                  <a:pt x="318597" y="1277912"/>
                </a:cubicBezTo>
                <a:cubicBezTo>
                  <a:pt x="316099" y="1275413"/>
                  <a:pt x="313309" y="1273175"/>
                  <a:pt x="311102" y="1270416"/>
                </a:cubicBezTo>
                <a:cubicBezTo>
                  <a:pt x="308289" y="1266899"/>
                  <a:pt x="306792" y="1262359"/>
                  <a:pt x="303607" y="1259174"/>
                </a:cubicBezTo>
                <a:cubicBezTo>
                  <a:pt x="300422" y="1255989"/>
                  <a:pt x="296112" y="1254177"/>
                  <a:pt x="292364" y="1251679"/>
                </a:cubicBezTo>
                <a:cubicBezTo>
                  <a:pt x="274876" y="1225446"/>
                  <a:pt x="284869" y="1234190"/>
                  <a:pt x="266132" y="1221698"/>
                </a:cubicBezTo>
                <a:cubicBezTo>
                  <a:pt x="260188" y="1203867"/>
                  <a:pt x="261322" y="1200698"/>
                  <a:pt x="251141" y="1187971"/>
                </a:cubicBezTo>
                <a:cubicBezTo>
                  <a:pt x="248934" y="1185212"/>
                  <a:pt x="246405" y="1182682"/>
                  <a:pt x="243646" y="1180475"/>
                </a:cubicBezTo>
                <a:cubicBezTo>
                  <a:pt x="240129" y="1177661"/>
                  <a:pt x="236151" y="1175478"/>
                  <a:pt x="232404" y="1172980"/>
                </a:cubicBezTo>
                <a:cubicBezTo>
                  <a:pt x="229906" y="1169233"/>
                  <a:pt x="228426" y="1164551"/>
                  <a:pt x="224909" y="1161738"/>
                </a:cubicBezTo>
                <a:cubicBezTo>
                  <a:pt x="221824" y="1159270"/>
                  <a:pt x="217199" y="1159757"/>
                  <a:pt x="213666" y="1157990"/>
                </a:cubicBezTo>
                <a:cubicBezTo>
                  <a:pt x="184612" y="1143463"/>
                  <a:pt x="219434" y="1156165"/>
                  <a:pt x="191181" y="1146748"/>
                </a:cubicBezTo>
                <a:cubicBezTo>
                  <a:pt x="188683" y="1144249"/>
                  <a:pt x="186513" y="1141372"/>
                  <a:pt x="183686" y="1139252"/>
                </a:cubicBezTo>
                <a:cubicBezTo>
                  <a:pt x="176480" y="1133847"/>
                  <a:pt x="161200" y="1124262"/>
                  <a:pt x="161200" y="1124262"/>
                </a:cubicBezTo>
                <a:cubicBezTo>
                  <a:pt x="142588" y="1096345"/>
                  <a:pt x="166512" y="1130638"/>
                  <a:pt x="142463" y="1101777"/>
                </a:cubicBezTo>
                <a:cubicBezTo>
                  <a:pt x="118842" y="1073430"/>
                  <a:pt x="149266" y="1104830"/>
                  <a:pt x="127472" y="1083039"/>
                </a:cubicBezTo>
                <a:cubicBezTo>
                  <a:pt x="118553" y="1056281"/>
                  <a:pt x="124360" y="1067127"/>
                  <a:pt x="112482" y="1049312"/>
                </a:cubicBezTo>
                <a:cubicBezTo>
                  <a:pt x="103498" y="1022355"/>
                  <a:pt x="114398" y="1056019"/>
                  <a:pt x="104987" y="1023079"/>
                </a:cubicBezTo>
                <a:cubicBezTo>
                  <a:pt x="97811" y="997961"/>
                  <a:pt x="102648" y="1026366"/>
                  <a:pt x="93745" y="981856"/>
                </a:cubicBezTo>
                <a:cubicBezTo>
                  <a:pt x="92496" y="975610"/>
                  <a:pt x="91542" y="969298"/>
                  <a:pt x="89997" y="963118"/>
                </a:cubicBezTo>
                <a:cubicBezTo>
                  <a:pt x="87916" y="954793"/>
                  <a:pt x="86554" y="949060"/>
                  <a:pt x="78754" y="944380"/>
                </a:cubicBezTo>
                <a:cubicBezTo>
                  <a:pt x="75367" y="942348"/>
                  <a:pt x="71259" y="941882"/>
                  <a:pt x="67512" y="940633"/>
                </a:cubicBezTo>
                <a:cubicBezTo>
                  <a:pt x="63764" y="938135"/>
                  <a:pt x="59083" y="936655"/>
                  <a:pt x="56269" y="933138"/>
                </a:cubicBezTo>
                <a:cubicBezTo>
                  <a:pt x="53801" y="930053"/>
                  <a:pt x="54289" y="925428"/>
                  <a:pt x="52522" y="921895"/>
                </a:cubicBezTo>
                <a:cubicBezTo>
                  <a:pt x="50508" y="917866"/>
                  <a:pt x="47041" y="914681"/>
                  <a:pt x="45027" y="910652"/>
                </a:cubicBezTo>
                <a:cubicBezTo>
                  <a:pt x="43260" y="907119"/>
                  <a:pt x="42914" y="903006"/>
                  <a:pt x="41279" y="899410"/>
                </a:cubicBezTo>
                <a:cubicBezTo>
                  <a:pt x="36655" y="889239"/>
                  <a:pt x="29822" y="880030"/>
                  <a:pt x="26289" y="869430"/>
                </a:cubicBezTo>
                <a:cubicBezTo>
                  <a:pt x="23791" y="861935"/>
                  <a:pt x="23177" y="853518"/>
                  <a:pt x="18794" y="846944"/>
                </a:cubicBezTo>
                <a:lnTo>
                  <a:pt x="3804" y="824459"/>
                </a:lnTo>
                <a:cubicBezTo>
                  <a:pt x="5053" y="809469"/>
                  <a:pt x="5976" y="794448"/>
                  <a:pt x="7551" y="779489"/>
                </a:cubicBezTo>
                <a:cubicBezTo>
                  <a:pt x="10996" y="746761"/>
                  <a:pt x="14478" y="762792"/>
                  <a:pt x="7551" y="742013"/>
                </a:cubicBezTo>
                <a:cubicBezTo>
                  <a:pt x="6302" y="732020"/>
                  <a:pt x="5135" y="722016"/>
                  <a:pt x="3804" y="712033"/>
                </a:cubicBezTo>
                <a:cubicBezTo>
                  <a:pt x="2637" y="703277"/>
                  <a:pt x="56" y="694633"/>
                  <a:pt x="56" y="685800"/>
                </a:cubicBezTo>
                <a:cubicBezTo>
                  <a:pt x="56" y="673246"/>
                  <a:pt x="2555" y="660817"/>
                  <a:pt x="3804" y="648325"/>
                </a:cubicBezTo>
                <a:cubicBezTo>
                  <a:pt x="-2443" y="629586"/>
                  <a:pt x="56" y="644578"/>
                  <a:pt x="3804" y="625839"/>
                </a:cubicBezTo>
                <a:cubicBezTo>
                  <a:pt x="12416" y="582777"/>
                  <a:pt x="2831" y="613764"/>
                  <a:pt x="11299" y="588364"/>
                </a:cubicBezTo>
                <a:cubicBezTo>
                  <a:pt x="12548" y="579620"/>
                  <a:pt x="13060" y="570738"/>
                  <a:pt x="15046" y="562131"/>
                </a:cubicBezTo>
                <a:cubicBezTo>
                  <a:pt x="15048" y="562120"/>
                  <a:pt x="24414" y="534029"/>
                  <a:pt x="26289" y="528403"/>
                </a:cubicBezTo>
                <a:lnTo>
                  <a:pt x="33784" y="505918"/>
                </a:lnTo>
                <a:lnTo>
                  <a:pt x="37532" y="494675"/>
                </a:lnTo>
                <a:cubicBezTo>
                  <a:pt x="38781" y="468442"/>
                  <a:pt x="36581" y="441816"/>
                  <a:pt x="41279" y="415977"/>
                </a:cubicBezTo>
                <a:cubicBezTo>
                  <a:pt x="41986" y="412090"/>
                  <a:pt x="49135" y="414262"/>
                  <a:pt x="52522" y="412230"/>
                </a:cubicBezTo>
                <a:cubicBezTo>
                  <a:pt x="55552" y="410412"/>
                  <a:pt x="57258" y="406941"/>
                  <a:pt x="60017" y="404734"/>
                </a:cubicBezTo>
                <a:cubicBezTo>
                  <a:pt x="63534" y="401920"/>
                  <a:pt x="67512" y="399737"/>
                  <a:pt x="71259" y="397239"/>
                </a:cubicBezTo>
                <a:cubicBezTo>
                  <a:pt x="72508" y="393492"/>
                  <a:pt x="73922" y="389795"/>
                  <a:pt x="75007" y="385997"/>
                </a:cubicBezTo>
                <a:cubicBezTo>
                  <a:pt x="76422" y="381045"/>
                  <a:pt x="76725" y="375741"/>
                  <a:pt x="78754" y="371007"/>
                </a:cubicBezTo>
                <a:cubicBezTo>
                  <a:pt x="80528" y="366867"/>
                  <a:pt x="82339" y="361999"/>
                  <a:pt x="86250" y="359764"/>
                </a:cubicBezTo>
                <a:cubicBezTo>
                  <a:pt x="91780" y="356604"/>
                  <a:pt x="98808" y="357561"/>
                  <a:pt x="104987" y="356016"/>
                </a:cubicBezTo>
                <a:cubicBezTo>
                  <a:pt x="108819" y="355058"/>
                  <a:pt x="112432" y="353354"/>
                  <a:pt x="116230" y="352269"/>
                </a:cubicBezTo>
                <a:cubicBezTo>
                  <a:pt x="149170" y="342858"/>
                  <a:pt x="115506" y="353758"/>
                  <a:pt x="142463" y="344774"/>
                </a:cubicBezTo>
                <a:cubicBezTo>
                  <a:pt x="144961" y="341026"/>
                  <a:pt x="147944" y="337560"/>
                  <a:pt x="149958" y="333531"/>
                </a:cubicBezTo>
                <a:cubicBezTo>
                  <a:pt x="157247" y="318952"/>
                  <a:pt x="150252" y="324100"/>
                  <a:pt x="157453" y="307298"/>
                </a:cubicBezTo>
                <a:cubicBezTo>
                  <a:pt x="159227" y="303158"/>
                  <a:pt x="162450" y="299803"/>
                  <a:pt x="164948" y="296056"/>
                </a:cubicBezTo>
                <a:cubicBezTo>
                  <a:pt x="166197" y="289810"/>
                  <a:pt x="166458" y="283282"/>
                  <a:pt x="168695" y="277318"/>
                </a:cubicBezTo>
                <a:cubicBezTo>
                  <a:pt x="170277" y="273101"/>
                  <a:pt x="173956" y="269986"/>
                  <a:pt x="176191" y="266075"/>
                </a:cubicBezTo>
                <a:cubicBezTo>
                  <a:pt x="178963" y="261225"/>
                  <a:pt x="181485" y="256220"/>
                  <a:pt x="183686" y="251085"/>
                </a:cubicBezTo>
                <a:cubicBezTo>
                  <a:pt x="185242" y="247454"/>
                  <a:pt x="185667" y="243376"/>
                  <a:pt x="187433" y="239843"/>
                </a:cubicBezTo>
                <a:cubicBezTo>
                  <a:pt x="189447" y="235814"/>
                  <a:pt x="192914" y="232629"/>
                  <a:pt x="194928" y="228600"/>
                </a:cubicBezTo>
                <a:cubicBezTo>
                  <a:pt x="196695" y="225067"/>
                  <a:pt x="195461" y="219653"/>
                  <a:pt x="198676" y="217357"/>
                </a:cubicBezTo>
                <a:cubicBezTo>
                  <a:pt x="205105" y="212765"/>
                  <a:pt x="214587" y="214244"/>
                  <a:pt x="221161" y="209862"/>
                </a:cubicBezTo>
                <a:lnTo>
                  <a:pt x="243646" y="194872"/>
                </a:lnTo>
                <a:cubicBezTo>
                  <a:pt x="264883" y="163019"/>
                  <a:pt x="229903" y="212363"/>
                  <a:pt x="273627" y="168639"/>
                </a:cubicBezTo>
                <a:cubicBezTo>
                  <a:pt x="277374" y="164892"/>
                  <a:pt x="280686" y="160651"/>
                  <a:pt x="284869" y="157397"/>
                </a:cubicBezTo>
                <a:cubicBezTo>
                  <a:pt x="319510" y="130454"/>
                  <a:pt x="296320" y="151084"/>
                  <a:pt x="344830" y="134912"/>
                </a:cubicBezTo>
                <a:lnTo>
                  <a:pt x="401043" y="116174"/>
                </a:lnTo>
                <a:cubicBezTo>
                  <a:pt x="412311" y="112418"/>
                  <a:pt x="413842" y="113002"/>
                  <a:pt x="423528" y="104931"/>
                </a:cubicBezTo>
                <a:cubicBezTo>
                  <a:pt x="427599" y="101538"/>
                  <a:pt x="430361" y="96629"/>
                  <a:pt x="434771" y="93689"/>
                </a:cubicBezTo>
                <a:cubicBezTo>
                  <a:pt x="438058" y="91498"/>
                  <a:pt x="442480" y="91708"/>
                  <a:pt x="446013" y="89941"/>
                </a:cubicBezTo>
                <a:cubicBezTo>
                  <a:pt x="450042" y="87927"/>
                  <a:pt x="453140" y="84275"/>
                  <a:pt x="457256" y="82446"/>
                </a:cubicBezTo>
                <a:cubicBezTo>
                  <a:pt x="464476" y="79237"/>
                  <a:pt x="479741" y="74951"/>
                  <a:pt x="479741" y="74951"/>
                </a:cubicBezTo>
                <a:lnTo>
                  <a:pt x="502227" y="59961"/>
                </a:lnTo>
                <a:lnTo>
                  <a:pt x="513469" y="52466"/>
                </a:lnTo>
                <a:cubicBezTo>
                  <a:pt x="515967" y="48718"/>
                  <a:pt x="517779" y="44408"/>
                  <a:pt x="520964" y="41223"/>
                </a:cubicBezTo>
                <a:cubicBezTo>
                  <a:pt x="527525" y="34662"/>
                  <a:pt x="538092" y="30486"/>
                  <a:pt x="547197" y="29980"/>
                </a:cubicBezTo>
                <a:cubicBezTo>
                  <a:pt x="587129" y="27762"/>
                  <a:pt x="627144" y="27482"/>
                  <a:pt x="667118" y="26233"/>
                </a:cubicBezTo>
                <a:lnTo>
                  <a:pt x="689604" y="18738"/>
                </a:lnTo>
                <a:cubicBezTo>
                  <a:pt x="722216" y="7867"/>
                  <a:pt x="696869" y="15211"/>
                  <a:pt x="768302" y="11243"/>
                </a:cubicBezTo>
                <a:cubicBezTo>
                  <a:pt x="779545" y="12492"/>
                  <a:pt x="790718" y="14990"/>
                  <a:pt x="802030" y="14990"/>
                </a:cubicBezTo>
                <a:cubicBezTo>
                  <a:pt x="881979" y="14990"/>
                  <a:pt x="782040" y="4998"/>
                  <a:pt x="861991" y="14990"/>
                </a:cubicBezTo>
                <a:cubicBezTo>
                  <a:pt x="866988" y="16239"/>
                  <a:pt x="872048" y="17258"/>
                  <a:pt x="876981" y="18738"/>
                </a:cubicBezTo>
                <a:cubicBezTo>
                  <a:pt x="884548" y="21008"/>
                  <a:pt x="899466" y="26233"/>
                  <a:pt x="899466" y="26233"/>
                </a:cubicBezTo>
                <a:cubicBezTo>
                  <a:pt x="901964" y="29980"/>
                  <a:pt x="904148" y="33958"/>
                  <a:pt x="906961" y="37475"/>
                </a:cubicBezTo>
                <a:cubicBezTo>
                  <a:pt x="911167" y="42733"/>
                  <a:pt x="919768" y="49924"/>
                  <a:pt x="925699" y="52466"/>
                </a:cubicBezTo>
                <a:cubicBezTo>
                  <a:pt x="930433" y="54495"/>
                  <a:pt x="935661" y="55096"/>
                  <a:pt x="940689" y="56213"/>
                </a:cubicBezTo>
                <a:cubicBezTo>
                  <a:pt x="960564" y="60630"/>
                  <a:pt x="980775" y="63039"/>
                  <a:pt x="1000650" y="67456"/>
                </a:cubicBezTo>
                <a:cubicBezTo>
                  <a:pt x="1003890" y="68176"/>
                  <a:pt x="1022705" y="72630"/>
                  <a:pt x="1026882" y="74951"/>
                </a:cubicBezTo>
                <a:cubicBezTo>
                  <a:pt x="1034757" y="79326"/>
                  <a:pt x="1049368" y="89941"/>
                  <a:pt x="1049368" y="89941"/>
                </a:cubicBezTo>
                <a:lnTo>
                  <a:pt x="1060610" y="123669"/>
                </a:lnTo>
                <a:cubicBezTo>
                  <a:pt x="1061859" y="127417"/>
                  <a:pt x="1064358" y="130962"/>
                  <a:pt x="1064358" y="134912"/>
                </a:cubicBezTo>
                <a:lnTo>
                  <a:pt x="1086843" y="172387"/>
                </a:lnTo>
                <a:close/>
              </a:path>
            </a:pathLst>
          </a:custGeom>
          <a:noFill/>
          <a:ln w="3175">
            <a:solidFill>
              <a:srgbClr val="FF0000">
                <a:alpha val="34040"/>
              </a:srgbClr>
            </a:solidFill>
          </a:ln>
          <a:effectLst>
            <a:glow rad="154235">
              <a:srgbClr val="FF0000">
                <a:alpha val="48262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31288E9-2200-110D-4291-33735D575B35}"/>
              </a:ext>
            </a:extLst>
          </p:cNvPr>
          <p:cNvGrpSpPr/>
          <p:nvPr/>
        </p:nvGrpSpPr>
        <p:grpSpPr>
          <a:xfrm>
            <a:off x="5970770" y="2646427"/>
            <a:ext cx="2887424" cy="2176554"/>
            <a:chOff x="5970770" y="2289811"/>
            <a:chExt cx="2887424" cy="2176554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4E257ED5-8E68-FF01-CA29-2930C6643E56}"/>
                </a:ext>
              </a:extLst>
            </p:cNvPr>
            <p:cNvSpPr/>
            <p:nvPr/>
          </p:nvSpPr>
          <p:spPr>
            <a:xfrm>
              <a:off x="8536997" y="3494582"/>
              <a:ext cx="304800" cy="239218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  <a:effectLst>
              <a:glow rad="173955">
                <a:srgbClr val="00B0F0">
                  <a:alpha val="44816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C9716F8E-45FC-9EFF-D369-F0F4E95F7CDD}"/>
                </a:ext>
              </a:extLst>
            </p:cNvPr>
            <p:cNvSpPr/>
            <p:nvPr/>
          </p:nvSpPr>
          <p:spPr>
            <a:xfrm>
              <a:off x="5970770" y="2752216"/>
              <a:ext cx="430030" cy="239218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  <a:effectLst>
              <a:glow rad="173955">
                <a:srgbClr val="00B0F0">
                  <a:alpha val="44816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3F1B3020-3EAD-11DB-F759-6357F40F4CDC}"/>
                </a:ext>
              </a:extLst>
            </p:cNvPr>
            <p:cNvSpPr/>
            <p:nvPr/>
          </p:nvSpPr>
          <p:spPr>
            <a:xfrm>
              <a:off x="8553394" y="2752216"/>
              <a:ext cx="304800" cy="239218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  <a:effectLst>
              <a:glow rad="173955">
                <a:srgbClr val="00B0F0">
                  <a:alpha val="44816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3A0FC614-ACDB-CDAC-D960-85D087FB8700}"/>
                </a:ext>
              </a:extLst>
            </p:cNvPr>
            <p:cNvSpPr/>
            <p:nvPr/>
          </p:nvSpPr>
          <p:spPr>
            <a:xfrm>
              <a:off x="8049799" y="4227147"/>
              <a:ext cx="304800" cy="239218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  <a:effectLst>
              <a:glow rad="173955">
                <a:srgbClr val="00B0F0">
                  <a:alpha val="44816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E64C3E7C-5A6D-7B04-81BA-811839DC5E4B}"/>
                </a:ext>
              </a:extLst>
            </p:cNvPr>
            <p:cNvSpPr/>
            <p:nvPr/>
          </p:nvSpPr>
          <p:spPr>
            <a:xfrm>
              <a:off x="6553200" y="2289811"/>
              <a:ext cx="430030" cy="239218"/>
            </a:xfrm>
            <a:prstGeom prst="ellipse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  <a:effectLst>
              <a:glow rad="173955">
                <a:srgbClr val="00B0F0">
                  <a:alpha val="44816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Ovale 16">
            <a:extLst>
              <a:ext uri="{FF2B5EF4-FFF2-40B4-BE49-F238E27FC236}">
                <a16:creationId xmlns:a16="http://schemas.microsoft.com/office/drawing/2014/main" id="{5B0D81B0-8511-7B00-6FDD-6BFACA78DB6C}"/>
              </a:ext>
            </a:extLst>
          </p:cNvPr>
          <p:cNvSpPr/>
          <p:nvPr/>
        </p:nvSpPr>
        <p:spPr>
          <a:xfrm rot="18517212">
            <a:off x="5917065" y="4319879"/>
            <a:ext cx="914400" cy="507797"/>
          </a:xfrm>
          <a:prstGeom prst="ellipse">
            <a:avLst/>
          </a:prstGeom>
          <a:noFill/>
          <a:ln w="3175">
            <a:solidFill>
              <a:srgbClr val="7030A0">
                <a:alpha val="37000"/>
              </a:srgbClr>
            </a:solidFill>
          </a:ln>
          <a:effectLst>
            <a:glow rad="213841">
              <a:srgbClr val="7030A0">
                <a:alpha val="5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EA16645-AC43-F496-95EC-114808FC5BA2}"/>
              </a:ext>
            </a:extLst>
          </p:cNvPr>
          <p:cNvGrpSpPr/>
          <p:nvPr/>
        </p:nvGrpSpPr>
        <p:grpSpPr>
          <a:xfrm>
            <a:off x="533400" y="1194956"/>
            <a:ext cx="7568497" cy="1319644"/>
            <a:chOff x="533400" y="1194956"/>
            <a:chExt cx="7568497" cy="1319644"/>
          </a:xfrm>
        </p:grpSpPr>
        <p:sp>
          <p:nvSpPr>
            <p:cNvPr id="2" name="Rettangolo con angoli arrotondati 1">
              <a:extLst>
                <a:ext uri="{FF2B5EF4-FFF2-40B4-BE49-F238E27FC236}">
                  <a16:creationId xmlns:a16="http://schemas.microsoft.com/office/drawing/2014/main" id="{D71224AF-9BE9-A7B6-E6CE-02F5B08EF3E2}"/>
                </a:ext>
              </a:extLst>
            </p:cNvPr>
            <p:cNvSpPr/>
            <p:nvPr/>
          </p:nvSpPr>
          <p:spPr>
            <a:xfrm>
              <a:off x="533400" y="1905000"/>
              <a:ext cx="5181600" cy="609600"/>
            </a:xfrm>
            <a:prstGeom prst="roundRect">
              <a:avLst>
                <a:gd name="adj" fmla="val 40531"/>
              </a:avLst>
            </a:prstGeom>
            <a:noFill/>
            <a:ln>
              <a:solidFill>
                <a:srgbClr val="FFDA1D"/>
              </a:solidFill>
            </a:ln>
            <a:effectLst>
              <a:glow rad="135483">
                <a:srgbClr val="FFDA1D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E9BC62AE-202B-A182-7F00-FBACC34F012D}"/>
                </a:ext>
              </a:extLst>
            </p:cNvPr>
            <p:cNvSpPr txBox="1"/>
            <p:nvPr/>
          </p:nvSpPr>
          <p:spPr>
            <a:xfrm>
              <a:off x="5049458" y="1194956"/>
              <a:ext cx="30524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DA1D"/>
                  </a:solidFill>
                </a:rPr>
                <a:t>IL PIU’ IMPORTANTE</a:t>
              </a:r>
            </a:p>
            <a:p>
              <a:pPr algn="ctr"/>
              <a:r>
                <a:rPr lang="it-IT" sz="1400" dirty="0">
                  <a:solidFill>
                    <a:srgbClr val="FFDA1D"/>
                  </a:solidFill>
                </a:rPr>
                <a:t>Maschera le proteine di membrana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628711E-CE2F-0158-E661-0702CD97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40684"/>
            <a:ext cx="7772400" cy="3339253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025ADC5-E168-DDEA-1F5E-385AEF50C116}"/>
              </a:ext>
            </a:extLst>
          </p:cNvPr>
          <p:cNvSpPr txBox="1">
            <a:spLocks noChangeArrowheads="1"/>
          </p:cNvSpPr>
          <p:nvPr/>
        </p:nvSpPr>
        <p:spPr>
          <a:xfrm>
            <a:off x="2626583" y="89394"/>
            <a:ext cx="3581400" cy="7834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800" b="1" i="1" kern="0" dirty="0">
                <a:solidFill>
                  <a:srgbClr val="FFDA1D"/>
                </a:solidFill>
                <a:latin typeface="+mn-lt"/>
              </a:rPr>
              <a:t>NEISSERIA MENINGITIDIS</a:t>
            </a:r>
            <a:br>
              <a:rPr lang="it-IT" altLang="it-IT" sz="1800" b="1" i="1" kern="0" dirty="0">
                <a:solidFill>
                  <a:srgbClr val="FFDA1D"/>
                </a:solidFill>
                <a:latin typeface="+mn-lt"/>
              </a:rPr>
            </a:br>
            <a:r>
              <a:rPr lang="it-IT" altLang="it-IT" sz="1800" b="1" kern="0" dirty="0">
                <a:solidFill>
                  <a:srgbClr val="FFDA1D"/>
                </a:solidFill>
                <a:latin typeface="+mn-lt"/>
              </a:rPr>
              <a:t>Patogenesi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B55B8F-2116-B548-AD2B-FB9E8CB5A6B9}"/>
              </a:ext>
            </a:extLst>
          </p:cNvPr>
          <p:cNvSpPr txBox="1"/>
          <p:nvPr/>
        </p:nvSpPr>
        <p:spPr>
          <a:xfrm>
            <a:off x="457200" y="4665903"/>
            <a:ext cx="4038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it-IT" altLang="it-IT" sz="1200" kern="0" dirty="0">
                <a:solidFill>
                  <a:srgbClr val="FFDA1D"/>
                </a:solidFill>
              </a:rPr>
              <a:t>Il sito iniziale di infezione è SEMPRE il </a:t>
            </a:r>
            <a:r>
              <a:rPr lang="it-IT" altLang="it-IT" sz="1200" kern="0" dirty="0" err="1">
                <a:solidFill>
                  <a:srgbClr val="FFDA1D"/>
                </a:solidFill>
              </a:rPr>
              <a:t>nasofaringe</a:t>
            </a:r>
            <a:r>
              <a:rPr lang="it-IT" altLang="it-IT" sz="1200" kern="0" dirty="0">
                <a:solidFill>
                  <a:srgbClr val="FFDA1D"/>
                </a:solidFill>
              </a:rPr>
              <a:t>, dove i meningococchi possono risiedere come commensali</a:t>
            </a:r>
          </a:p>
          <a:p>
            <a:pPr algn="just" eaLnBrk="1" hangingPunct="1"/>
            <a:endParaRPr lang="it-IT" altLang="it-IT" sz="1200" kern="0" dirty="0">
              <a:solidFill>
                <a:srgbClr val="FFDA1D"/>
              </a:solidFill>
            </a:endParaRPr>
          </a:p>
          <a:p>
            <a:pPr algn="just" eaLnBrk="1" hangingPunct="1"/>
            <a:endParaRPr lang="it-IT" altLang="it-IT" sz="1200" kern="0" dirty="0">
              <a:solidFill>
                <a:srgbClr val="FFDA1D"/>
              </a:solidFill>
            </a:endParaRPr>
          </a:p>
          <a:p>
            <a:pPr algn="ctr" eaLnBrk="1" hangingPunct="1"/>
            <a:r>
              <a:rPr lang="it-IT" altLang="it-IT" sz="1200" b="1" kern="0" dirty="0">
                <a:solidFill>
                  <a:srgbClr val="FFDA1D"/>
                </a:solidFill>
              </a:rPr>
              <a:t>PORTATORE SANO</a:t>
            </a:r>
          </a:p>
          <a:p>
            <a:pPr algn="just" eaLnBrk="1" hangingPunct="1"/>
            <a:endParaRPr lang="it-IT" altLang="it-IT" sz="1200" kern="0" dirty="0">
              <a:solidFill>
                <a:srgbClr val="FFDA1D"/>
              </a:solidFill>
            </a:endParaRPr>
          </a:p>
          <a:p>
            <a:pPr algn="just" eaLnBrk="1" hangingPunct="1"/>
            <a:r>
              <a:rPr lang="it-IT" altLang="it-IT" sz="1200" kern="0" dirty="0">
                <a:solidFill>
                  <a:srgbClr val="FFDA1D"/>
                </a:solidFill>
              </a:rPr>
              <a:t>In alcuni soggetti i meningococchi aderiscono, attraverso i pili, alle cellule epiteliali squamose e poi entrano nei tessuti sub-epiteliali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B3B39D3C-5E0E-8BFC-1DA6-05287D3C85E5}"/>
              </a:ext>
            </a:extLst>
          </p:cNvPr>
          <p:cNvGrpSpPr/>
          <p:nvPr/>
        </p:nvGrpSpPr>
        <p:grpSpPr>
          <a:xfrm>
            <a:off x="777950" y="1240684"/>
            <a:ext cx="7756450" cy="865916"/>
            <a:chOff x="777950" y="1240684"/>
            <a:chExt cx="7756450" cy="865916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E7208BAA-C673-EEF1-35E6-C661A599F71A}"/>
                </a:ext>
              </a:extLst>
            </p:cNvPr>
            <p:cNvSpPr/>
            <p:nvPr/>
          </p:nvSpPr>
          <p:spPr>
            <a:xfrm>
              <a:off x="777950" y="1326650"/>
              <a:ext cx="7756450" cy="2976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1580A8BD-5DC0-6900-B6D5-7ED335BA9F73}"/>
                </a:ext>
              </a:extLst>
            </p:cNvPr>
            <p:cNvSpPr/>
            <p:nvPr/>
          </p:nvSpPr>
          <p:spPr>
            <a:xfrm>
              <a:off x="2171700" y="1240684"/>
              <a:ext cx="1257300" cy="8659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876994C1-9658-FA2F-7A8A-3D52E25A32FF}"/>
              </a:ext>
            </a:extLst>
          </p:cNvPr>
          <p:cNvSpPr/>
          <p:nvPr/>
        </p:nvSpPr>
        <p:spPr>
          <a:xfrm>
            <a:off x="6621425" y="914399"/>
            <a:ext cx="990600" cy="37515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D882835-A888-419B-1904-35209CD2E903}"/>
              </a:ext>
            </a:extLst>
          </p:cNvPr>
          <p:cNvSpPr/>
          <p:nvPr/>
        </p:nvSpPr>
        <p:spPr>
          <a:xfrm>
            <a:off x="7612025" y="1119610"/>
            <a:ext cx="1143000" cy="36790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63DF4CD-68A4-58E8-D86F-8A8DF6161A30}"/>
              </a:ext>
            </a:extLst>
          </p:cNvPr>
          <p:cNvSpPr txBox="1"/>
          <p:nvPr/>
        </p:nvSpPr>
        <p:spPr>
          <a:xfrm>
            <a:off x="6345200" y="4950915"/>
            <a:ext cx="1543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1200" kern="0" dirty="0">
                <a:solidFill>
                  <a:srgbClr val="FFDA1D"/>
                </a:solidFill>
              </a:rPr>
              <a:t>Invasione del</a:t>
            </a:r>
          </a:p>
          <a:p>
            <a:pPr algn="ctr" eaLnBrk="1" hangingPunct="1"/>
            <a:r>
              <a:rPr lang="it-IT" altLang="it-IT" sz="1200" kern="0" dirty="0">
                <a:solidFill>
                  <a:srgbClr val="FFDA1D"/>
                </a:solidFill>
              </a:rPr>
              <a:t>torrente circolatorio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F736361-6BFF-FE9C-1757-BE935230FB11}"/>
              </a:ext>
            </a:extLst>
          </p:cNvPr>
          <p:cNvSpPr txBox="1"/>
          <p:nvPr/>
        </p:nvSpPr>
        <p:spPr>
          <a:xfrm>
            <a:off x="7383425" y="5617739"/>
            <a:ext cx="160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1200" kern="0" dirty="0">
                <a:solidFill>
                  <a:srgbClr val="FFDA1D"/>
                </a:solidFill>
              </a:rPr>
              <a:t>Invasione dei tessuti e delle meningi</a:t>
            </a: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1D791DD2-4FF7-6BCF-5D00-1925E9DE4FC5}"/>
              </a:ext>
            </a:extLst>
          </p:cNvPr>
          <p:cNvSpPr/>
          <p:nvPr/>
        </p:nvSpPr>
        <p:spPr>
          <a:xfrm rot="5400000">
            <a:off x="2245583" y="5180410"/>
            <a:ext cx="304800" cy="154780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CB69D7E-4F85-B15E-F257-7A82570CBD1D}"/>
              </a:ext>
            </a:extLst>
          </p:cNvPr>
          <p:cNvSpPr/>
          <p:nvPr/>
        </p:nvSpPr>
        <p:spPr>
          <a:xfrm>
            <a:off x="3171723" y="2770426"/>
            <a:ext cx="1371600" cy="4985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1B54296-164D-3941-674F-61EA9F4B4D74}"/>
              </a:ext>
            </a:extLst>
          </p:cNvPr>
          <p:cNvSpPr/>
          <p:nvPr/>
        </p:nvSpPr>
        <p:spPr>
          <a:xfrm>
            <a:off x="3725825" y="1143000"/>
            <a:ext cx="2895600" cy="35462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Esplosione 2 16">
            <a:extLst>
              <a:ext uri="{FF2B5EF4-FFF2-40B4-BE49-F238E27FC236}">
                <a16:creationId xmlns:a16="http://schemas.microsoft.com/office/drawing/2014/main" id="{93DD6BE0-E9AE-32DD-B419-968D8459EF88}"/>
              </a:ext>
            </a:extLst>
          </p:cNvPr>
          <p:cNvSpPr/>
          <p:nvPr/>
        </p:nvSpPr>
        <p:spPr>
          <a:xfrm rot="11561722">
            <a:off x="1402584" y="533323"/>
            <a:ext cx="1981200" cy="978616"/>
          </a:xfrm>
          <a:prstGeom prst="irregularSeal2">
            <a:avLst/>
          </a:prstGeom>
          <a:solidFill>
            <a:srgbClr val="C00000"/>
          </a:solidFill>
          <a:ln>
            <a:solidFill>
              <a:srgbClr val="FFDA1D"/>
            </a:solidFill>
          </a:ln>
          <a:effectLst>
            <a:glow rad="206771">
              <a:srgbClr val="FFDA1D">
                <a:alpha val="6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6A8E129-2AB7-6323-A441-5C26F9848046}"/>
              </a:ext>
            </a:extLst>
          </p:cNvPr>
          <p:cNvSpPr txBox="1"/>
          <p:nvPr/>
        </p:nvSpPr>
        <p:spPr>
          <a:xfrm>
            <a:off x="1704208" y="812981"/>
            <a:ext cx="1543050" cy="338554"/>
          </a:xfrm>
          <a:prstGeom prst="rect">
            <a:avLst/>
          </a:prstGeom>
          <a:noFill/>
          <a:effectLst>
            <a:glow rad="341808">
              <a:srgbClr val="FFC000">
                <a:alpha val="86164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1600" b="1" kern="0" dirty="0">
                <a:solidFill>
                  <a:srgbClr val="FFDA1D"/>
                </a:solidFill>
              </a:rPr>
              <a:t>Meningite</a:t>
            </a:r>
          </a:p>
        </p:txBody>
      </p:sp>
    </p:spTree>
    <p:extLst>
      <p:ext uri="{BB962C8B-B14F-4D97-AF65-F5344CB8AC3E}">
        <p14:creationId xmlns:p14="http://schemas.microsoft.com/office/powerpoint/2010/main" val="2065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/>
      <p:bldP spid="15" grpId="0"/>
      <p:bldP spid="5" grpId="0" animBg="1"/>
      <p:bldP spid="9" grpId="0" animBg="1"/>
      <p:bldP spid="17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722768-11A5-1CA0-CE4E-E1A4ED0F5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11" y="638245"/>
            <a:ext cx="8077200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PATOGENESI</a:t>
            </a:r>
          </a:p>
          <a:p>
            <a:pPr eaLnBrk="1" hangingPunct="1"/>
            <a:endParaRPr lang="it-IT" altLang="it-IT" sz="1600" dirty="0">
              <a:solidFill>
                <a:srgbClr val="FFDA1D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it-IT" altLang="it-IT" sz="16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Il meningococco penetra per via aerea e si localizza nelle prime vie respiratorie, dove può rimanere senza provocare alcuna manifestazione clinica.</a:t>
            </a:r>
          </a:p>
          <a:p>
            <a:pPr algn="just" eaLnBrk="1" hangingPunct="1"/>
            <a:r>
              <a:rPr lang="it-IT" altLang="it-IT" sz="16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IL CONTAGIO AVVIENE SEMPRE DA UN PORTATORE SANO.</a:t>
            </a:r>
          </a:p>
          <a:p>
            <a:pPr algn="just" eaLnBrk="1" hangingPunct="1"/>
            <a:r>
              <a:rPr lang="it-IT" altLang="it-IT" sz="16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In rapporto ad una particolare recettività del soggetto, il meningococco supera la barriera mucosa e va in circolo (batteriemia)</a:t>
            </a:r>
          </a:p>
          <a:p>
            <a:pPr algn="just" eaLnBrk="1" hangingPunct="1"/>
            <a:endParaRPr lang="it-IT" altLang="it-IT" sz="1600" dirty="0">
              <a:solidFill>
                <a:srgbClr val="FFDA1D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/>
            <a:r>
              <a:rPr lang="it-IT" altLang="it-IT" b="1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2 possibili evoluzioni:</a:t>
            </a:r>
          </a:p>
          <a:p>
            <a:pPr algn="just" eaLnBrk="1" hangingPunct="1"/>
            <a:r>
              <a:rPr lang="it-IT" altLang="it-IT" sz="16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97FC35F-0181-7F51-E799-73BD508B8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949" y="91451"/>
            <a:ext cx="234400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QUADRI CLINICI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F8C1C1F-971D-CFD7-4CA8-F8C4D593D02F}"/>
              </a:ext>
            </a:extLst>
          </p:cNvPr>
          <p:cNvSpPr txBox="1"/>
          <p:nvPr/>
        </p:nvSpPr>
        <p:spPr>
          <a:xfrm>
            <a:off x="2343911" y="6250367"/>
            <a:ext cx="4876800" cy="3416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603423">
              <a:schemeClr val="bg2">
                <a:lumMod val="40000"/>
                <a:lumOff val="6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1800" b="1" kern="0" dirty="0">
                <a:solidFill>
                  <a:srgbClr val="FFDA1D"/>
                </a:solidFill>
              </a:rPr>
              <a:t>Altre sindromi</a:t>
            </a:r>
            <a:r>
              <a:rPr lang="it-IT" altLang="it-IT" sz="1800" kern="0" dirty="0">
                <a:solidFill>
                  <a:srgbClr val="FFDA1D"/>
                </a:solidFill>
              </a:rPr>
              <a:t>: polmonite, artrite e uretrite.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A0A64314-3CD0-0ADC-D934-71B2DE103C5A}"/>
              </a:ext>
            </a:extLst>
          </p:cNvPr>
          <p:cNvGrpSpPr/>
          <p:nvPr/>
        </p:nvGrpSpPr>
        <p:grpSpPr>
          <a:xfrm>
            <a:off x="5087111" y="3276600"/>
            <a:ext cx="3371089" cy="2456105"/>
            <a:chOff x="5087111" y="3258895"/>
            <a:chExt cx="3371089" cy="2456105"/>
          </a:xfrm>
        </p:grpSpPr>
        <p:sp>
          <p:nvSpPr>
            <p:cNvPr id="13" name="Freccia giù 12">
              <a:extLst>
                <a:ext uri="{FF2B5EF4-FFF2-40B4-BE49-F238E27FC236}">
                  <a16:creationId xmlns:a16="http://schemas.microsoft.com/office/drawing/2014/main" id="{0265A033-44BF-6D69-C1DF-008FB6296389}"/>
                </a:ext>
              </a:extLst>
            </p:cNvPr>
            <p:cNvSpPr/>
            <p:nvPr/>
          </p:nvSpPr>
          <p:spPr>
            <a:xfrm rot="18801786">
              <a:off x="5433534" y="2995550"/>
              <a:ext cx="231917" cy="758607"/>
            </a:xfrm>
            <a:prstGeom prst="downArrow">
              <a:avLst>
                <a:gd name="adj1" fmla="val 50000"/>
                <a:gd name="adj2" fmla="val 98320"/>
              </a:avLst>
            </a:prstGeom>
            <a:solidFill>
              <a:srgbClr val="FFD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47C5A50A-DCF6-6C8F-A01F-9F5561F4C6B4}"/>
                </a:ext>
              </a:extLst>
            </p:cNvPr>
            <p:cNvGrpSpPr/>
            <p:nvPr/>
          </p:nvGrpSpPr>
          <p:grpSpPr>
            <a:xfrm>
              <a:off x="5087111" y="3783846"/>
              <a:ext cx="3371089" cy="1931154"/>
              <a:chOff x="5275897" y="3860844"/>
              <a:chExt cx="3371089" cy="1931154"/>
            </a:xfrm>
          </p:grpSpPr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F0579DE-449D-B2D3-C058-CDF8AEBFCD2B}"/>
                  </a:ext>
                </a:extLst>
              </p:cNvPr>
              <p:cNvSpPr txBox="1"/>
              <p:nvPr/>
            </p:nvSpPr>
            <p:spPr>
              <a:xfrm>
                <a:off x="5275897" y="3860844"/>
                <a:ext cx="337108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it-IT" altLang="it-IT" sz="1600" dirty="0">
                    <a:solidFill>
                      <a:srgbClr val="FFDA1D"/>
                    </a:solidFill>
                    <a:latin typeface="+mn-lt"/>
                    <a:cs typeface="Times New Roman" panose="02020603050405020304" pitchFamily="18" charset="0"/>
                  </a:rPr>
                  <a:t>Infezione di aracnoide e pia madre </a:t>
                </a:r>
              </a:p>
              <a:p>
                <a:pPr algn="ctr" eaLnBrk="1" hangingPunct="1"/>
                <a:r>
                  <a:rPr lang="it-IT" altLang="it-IT" sz="1600" dirty="0">
                    <a:solidFill>
                      <a:srgbClr val="FFDA1D"/>
                    </a:solidFill>
                    <a:latin typeface="+mn-lt"/>
                    <a:cs typeface="Times New Roman" panose="02020603050405020304" pitchFamily="18" charset="0"/>
                  </a:rPr>
                  <a:t>(MENINGITE PURULENTA) </a:t>
                </a:r>
              </a:p>
            </p:txBody>
          </p:sp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87E768C3-0940-44CA-3EFB-62EBF0926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67400" y="4487563"/>
                <a:ext cx="2188084" cy="1304435"/>
              </a:xfrm>
              <a:prstGeom prst="rect">
                <a:avLst/>
              </a:prstGeom>
            </p:spPr>
          </p:pic>
          <p:grpSp>
            <p:nvGrpSpPr>
              <p:cNvPr id="21" name="Gruppo 20">
                <a:extLst>
                  <a:ext uri="{FF2B5EF4-FFF2-40B4-BE49-F238E27FC236}">
                    <a16:creationId xmlns:a16="http://schemas.microsoft.com/office/drawing/2014/main" id="{98875772-D265-A721-6007-F46DACF83D81}"/>
                  </a:ext>
                </a:extLst>
              </p:cNvPr>
              <p:cNvGrpSpPr/>
              <p:nvPr/>
            </p:nvGrpSpPr>
            <p:grpSpPr>
              <a:xfrm>
                <a:off x="5867400" y="4832912"/>
                <a:ext cx="685800" cy="852888"/>
                <a:chOff x="5867400" y="4832912"/>
                <a:chExt cx="685800" cy="852888"/>
              </a:xfrm>
            </p:grpSpPr>
            <p:sp>
              <p:nvSpPr>
                <p:cNvPr id="19" name="Ovale 18">
                  <a:extLst>
                    <a:ext uri="{FF2B5EF4-FFF2-40B4-BE49-F238E27FC236}">
                      <a16:creationId xmlns:a16="http://schemas.microsoft.com/office/drawing/2014/main" id="{C13B6A73-C5FD-C324-6022-52D24D296668}"/>
                    </a:ext>
                  </a:extLst>
                </p:cNvPr>
                <p:cNvSpPr/>
                <p:nvPr/>
              </p:nvSpPr>
              <p:spPr>
                <a:xfrm>
                  <a:off x="5910646" y="5105400"/>
                  <a:ext cx="642554" cy="580400"/>
                </a:xfrm>
                <a:prstGeom prst="ellipse">
                  <a:avLst/>
                </a:prstGeom>
                <a:noFill/>
                <a:ln w="0">
                  <a:solidFill>
                    <a:srgbClr val="FF0000"/>
                  </a:solidFill>
                </a:ln>
                <a:effectLst>
                  <a:glow rad="167853">
                    <a:srgbClr val="FF0000">
                      <a:alpha val="52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F71BA2CB-0F0B-2D66-4B87-D02AE8A7BAF8}"/>
                    </a:ext>
                  </a:extLst>
                </p:cNvPr>
                <p:cNvSpPr txBox="1"/>
                <p:nvPr/>
              </p:nvSpPr>
              <p:spPr>
                <a:xfrm>
                  <a:off x="5867400" y="4832912"/>
                  <a:ext cx="55656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900" dirty="0">
                      <a:solidFill>
                        <a:srgbClr val="FF0000"/>
                      </a:solidFill>
                    </a:rPr>
                    <a:t>cefalea</a:t>
                  </a:r>
                </a:p>
              </p:txBody>
            </p:sp>
          </p:grpSp>
        </p:grp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067F18E9-C490-C1A6-039D-9F484245249D}"/>
              </a:ext>
            </a:extLst>
          </p:cNvPr>
          <p:cNvGrpSpPr/>
          <p:nvPr/>
        </p:nvGrpSpPr>
        <p:grpSpPr>
          <a:xfrm>
            <a:off x="1297963" y="2984562"/>
            <a:ext cx="3039558" cy="2737467"/>
            <a:chOff x="1297963" y="2984562"/>
            <a:chExt cx="3039558" cy="2737467"/>
          </a:xfrm>
        </p:grpSpPr>
        <p:sp>
          <p:nvSpPr>
            <p:cNvPr id="9" name="Freccia giù 8">
              <a:extLst>
                <a:ext uri="{FF2B5EF4-FFF2-40B4-BE49-F238E27FC236}">
                  <a16:creationId xmlns:a16="http://schemas.microsoft.com/office/drawing/2014/main" id="{A0D7F8F4-C55B-A090-FAA9-DCB67DA32CC8}"/>
                </a:ext>
              </a:extLst>
            </p:cNvPr>
            <p:cNvSpPr/>
            <p:nvPr/>
          </p:nvSpPr>
          <p:spPr>
            <a:xfrm rot="2647257">
              <a:off x="3870986" y="2984562"/>
              <a:ext cx="231917" cy="758607"/>
            </a:xfrm>
            <a:prstGeom prst="downArrow">
              <a:avLst>
                <a:gd name="adj1" fmla="val 50000"/>
                <a:gd name="adj2" fmla="val 98320"/>
              </a:avLst>
            </a:prstGeom>
            <a:solidFill>
              <a:srgbClr val="FFD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4487991B-F99C-E72E-6F1D-50C72D14592F}"/>
                </a:ext>
              </a:extLst>
            </p:cNvPr>
            <p:cNvSpPr txBox="1"/>
            <p:nvPr/>
          </p:nvSpPr>
          <p:spPr>
            <a:xfrm>
              <a:off x="1328443" y="3786321"/>
              <a:ext cx="29753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it-IT" altLang="it-IT" sz="1600" dirty="0">
                  <a:solidFill>
                    <a:srgbClr val="FFDA1D"/>
                  </a:solidFill>
                  <a:latin typeface="+mn-lt"/>
                  <a:cs typeface="Times New Roman" panose="02020603050405020304" pitchFamily="18" charset="0"/>
                </a:rPr>
                <a:t>Diffusione a tutto l'organismo </a:t>
              </a:r>
            </a:p>
            <a:p>
              <a:pPr algn="ctr" eaLnBrk="1" hangingPunct="1"/>
              <a:r>
                <a:rPr lang="it-IT" altLang="it-IT" sz="1600" dirty="0">
                  <a:solidFill>
                    <a:srgbClr val="FFDA1D"/>
                  </a:solidFill>
                  <a:latin typeface="+mn-lt"/>
                  <a:cs typeface="Times New Roman" panose="02020603050405020304" pitchFamily="18" charset="0"/>
                </a:rPr>
                <a:t>(SEPSI FULMINANTE)</a:t>
              </a:r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7132A057-DB53-3F94-93B6-A6C863D61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7963" y="4461370"/>
              <a:ext cx="1194816" cy="1170385"/>
              <a:chOff x="1896" y="1052"/>
              <a:chExt cx="5536" cy="5283"/>
            </a:xfrm>
          </p:grpSpPr>
          <p:pic>
            <p:nvPicPr>
              <p:cNvPr id="15" name="Picture 5">
                <a:extLst>
                  <a:ext uri="{FF2B5EF4-FFF2-40B4-BE49-F238E27FC236}">
                    <a16:creationId xmlns:a16="http://schemas.microsoft.com/office/drawing/2014/main" id="{30DC1C1F-06FE-4AAF-A831-4AADA29208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248"/>
              <a:stretch>
                <a:fillRect/>
              </a:stretch>
            </p:blipFill>
            <p:spPr bwMode="auto">
              <a:xfrm>
                <a:off x="1896" y="1052"/>
                <a:ext cx="5536" cy="5283"/>
              </a:xfrm>
              <a:prstGeom prst="rect">
                <a:avLst/>
              </a:prstGeom>
              <a:noFill/>
              <a:ln w="57150" cmpd="thickThin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6">
                <a:extLst>
                  <a:ext uri="{FF2B5EF4-FFF2-40B4-BE49-F238E27FC236}">
                    <a16:creationId xmlns:a16="http://schemas.microsoft.com/office/drawing/2014/main" id="{9EF17302-36A1-7383-BF57-EBB8EA531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" y="2659"/>
                <a:ext cx="182" cy="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6FA5129-7DF1-AD6D-C174-E71968BB0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2606" y="4456146"/>
              <a:ext cx="1774915" cy="1265883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729D8494-2299-E318-6B03-27348E1F502C}"/>
                </a:ext>
              </a:extLst>
            </p:cNvPr>
            <p:cNvSpPr txBox="1"/>
            <p:nvPr/>
          </p:nvSpPr>
          <p:spPr>
            <a:xfrm>
              <a:off x="1297964" y="5383475"/>
              <a:ext cx="1194816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dirty="0">
                  <a:solidFill>
                    <a:srgbClr val="002060"/>
                  </a:solidFill>
                </a:rPr>
                <a:t>PORPORA</a:t>
              </a:r>
            </a:p>
            <a:p>
              <a:pPr algn="ctr"/>
              <a:r>
                <a:rPr lang="it-IT" sz="800" dirty="0">
                  <a:solidFill>
                    <a:srgbClr val="002060"/>
                  </a:solidFill>
                </a:rPr>
                <a:t>Petecchie </a:t>
              </a:r>
              <a:r>
                <a:rPr lang="it-IT" sz="800" dirty="0">
                  <a:solidFill>
                    <a:srgbClr val="002060"/>
                  </a:solidFill>
                  <a:sym typeface="Wingdings" pitchFamily="2" charset="2"/>
                </a:rPr>
                <a:t> </a:t>
              </a:r>
              <a:r>
                <a:rPr lang="it-IT" sz="800" b="1" dirty="0">
                  <a:solidFill>
                    <a:srgbClr val="FF0000"/>
                  </a:solidFill>
                  <a:sym typeface="Wingdings" pitchFamily="2" charset="2"/>
                </a:rPr>
                <a:t>bolle</a:t>
              </a:r>
              <a:endParaRPr lang="it-IT" sz="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8C9021E-116F-6A2D-8A9F-292C7CB5A944}"/>
              </a:ext>
            </a:extLst>
          </p:cNvPr>
          <p:cNvSpPr txBox="1"/>
          <p:nvPr/>
        </p:nvSpPr>
        <p:spPr>
          <a:xfrm>
            <a:off x="7772400" y="4901823"/>
            <a:ext cx="1157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FFDA1D"/>
                </a:solidFill>
              </a:rPr>
              <a:t>Posizione a cane di fucile degli arti inferiori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6340EA3-F855-6745-E9AF-671A6A95FCB8}"/>
              </a:ext>
            </a:extLst>
          </p:cNvPr>
          <p:cNvSpPr txBox="1"/>
          <p:nvPr/>
        </p:nvSpPr>
        <p:spPr>
          <a:xfrm>
            <a:off x="5651841" y="5750584"/>
            <a:ext cx="1909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rgbClr val="FFDA1D"/>
                </a:solidFill>
              </a:rPr>
              <a:t>Rigidità nucale e della colonna</a:t>
            </a:r>
          </a:p>
        </p:txBody>
      </p:sp>
    </p:spTree>
    <p:extLst>
      <p:ext uri="{BB962C8B-B14F-4D97-AF65-F5344CB8AC3E}">
        <p14:creationId xmlns:p14="http://schemas.microsoft.com/office/powerpoint/2010/main" val="32711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C463A127-4E74-9859-7448-1EDEEFFD7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9592"/>
            <a:ext cx="5319712" cy="39160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rgbClr val="FFDA1D"/>
                </a:solidFill>
                <a:latin typeface="+mj-lt"/>
              </a:rPr>
              <a:t>DIAGNOSI BATTERIOLOGICA nella SEPSI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52A5DD-7D25-DF59-EDBF-01FD25C3F951}"/>
              </a:ext>
            </a:extLst>
          </p:cNvPr>
          <p:cNvSpPr txBox="1"/>
          <p:nvPr/>
        </p:nvSpPr>
        <p:spPr>
          <a:xfrm>
            <a:off x="648824" y="556966"/>
            <a:ext cx="29753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(SEPSI FULMINANTE)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FDF7D-85F5-D1C7-76EC-CE74BE5FE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8"/>
          <a:stretch>
            <a:fillRect/>
          </a:stretch>
        </p:blipFill>
        <p:spPr bwMode="auto">
          <a:xfrm>
            <a:off x="640357" y="919624"/>
            <a:ext cx="1194816" cy="117038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7918741-317C-BC2E-9B9F-63959C3E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914400"/>
            <a:ext cx="1774915" cy="126588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2BA53E-F6AB-82A3-D8E1-EAB630B00580}"/>
              </a:ext>
            </a:extLst>
          </p:cNvPr>
          <p:cNvSpPr txBox="1"/>
          <p:nvPr/>
        </p:nvSpPr>
        <p:spPr>
          <a:xfrm>
            <a:off x="630347" y="2246802"/>
            <a:ext cx="685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FFDA1D"/>
                </a:solidFill>
                <a:latin typeface="+mj-lt"/>
              </a:rPr>
              <a:t>Prelievo di sangue;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FFDA1D"/>
              </a:solidFill>
              <a:latin typeface="+mj-lt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FFDA1D"/>
                </a:solidFill>
                <a:latin typeface="+mj-lt"/>
              </a:rPr>
              <a:t>Campione in terreno di trasporto: inviato immediatamente al laboratorio e conservato a temperatura ambiente;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C1CDB87C-7251-7AD0-949F-C83A30E682FA}"/>
              </a:ext>
            </a:extLst>
          </p:cNvPr>
          <p:cNvGrpSpPr/>
          <p:nvPr/>
        </p:nvGrpSpPr>
        <p:grpSpPr>
          <a:xfrm>
            <a:off x="4953000" y="3603924"/>
            <a:ext cx="3581400" cy="3063098"/>
            <a:chOff x="4633540" y="2662530"/>
            <a:chExt cx="3581400" cy="3063098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02C3FF0-113F-EB5D-0171-9DF48B785A4E}"/>
                </a:ext>
              </a:extLst>
            </p:cNvPr>
            <p:cNvSpPr txBox="1"/>
            <p:nvPr/>
          </p:nvSpPr>
          <p:spPr>
            <a:xfrm>
              <a:off x="4656393" y="2662530"/>
              <a:ext cx="355854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it-IT" altLang="it-IT" sz="1600" dirty="0">
                  <a:solidFill>
                    <a:srgbClr val="FFDA1D"/>
                  </a:solidFill>
                  <a:latin typeface="+mj-lt"/>
                </a:rPr>
                <a:t>Esame colturale in </a:t>
              </a:r>
              <a:r>
                <a:rPr lang="it-IT" altLang="it-IT" sz="1600" dirty="0" err="1">
                  <a:solidFill>
                    <a:srgbClr val="FFDA1D"/>
                  </a:solidFill>
                  <a:latin typeface="+mj-lt"/>
                </a:rPr>
                <a:t>microaerofilia</a:t>
              </a:r>
              <a:r>
                <a:rPr lang="it-IT" altLang="it-IT" sz="1600" dirty="0">
                  <a:solidFill>
                    <a:srgbClr val="FFDA1D"/>
                  </a:solidFill>
                  <a:latin typeface="+mj-lt"/>
                </a:rPr>
                <a:t> su terreni non selettivi arricchiti (agar cioccolato) + selettivi (</a:t>
              </a:r>
              <a:r>
                <a:rPr lang="it-IT" altLang="it-IT" sz="1600" kern="0" dirty="0">
                  <a:solidFill>
                    <a:srgbClr val="FFDA1D"/>
                  </a:solidFill>
                </a:rPr>
                <a:t>Thayer-Martin)</a:t>
              </a:r>
              <a:endParaRPr lang="it-IT" altLang="it-IT" sz="1600" dirty="0">
                <a:solidFill>
                  <a:srgbClr val="FFDA1D"/>
                </a:solidFill>
                <a:latin typeface="+mj-lt"/>
              </a:endParaRPr>
            </a:p>
          </p:txBody>
        </p:sp>
        <p:sp>
          <p:nvSpPr>
            <p:cNvPr id="13" name="Freccia giù 12">
              <a:extLst>
                <a:ext uri="{FF2B5EF4-FFF2-40B4-BE49-F238E27FC236}">
                  <a16:creationId xmlns:a16="http://schemas.microsoft.com/office/drawing/2014/main" id="{5CC10F47-D4DD-451B-4A7D-E9AECA8B8F0E}"/>
                </a:ext>
              </a:extLst>
            </p:cNvPr>
            <p:cNvSpPr/>
            <p:nvPr/>
          </p:nvSpPr>
          <p:spPr>
            <a:xfrm>
              <a:off x="6324600" y="3546051"/>
              <a:ext cx="224781" cy="492549"/>
            </a:xfrm>
            <a:prstGeom prst="downArrow">
              <a:avLst>
                <a:gd name="adj1" fmla="val 50000"/>
                <a:gd name="adj2" fmla="val 101852"/>
              </a:avLst>
            </a:prstGeom>
            <a:solidFill>
              <a:srgbClr val="FFD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reccia giù 13">
              <a:extLst>
                <a:ext uri="{FF2B5EF4-FFF2-40B4-BE49-F238E27FC236}">
                  <a16:creationId xmlns:a16="http://schemas.microsoft.com/office/drawing/2014/main" id="{FE0D36E4-65FF-29CB-F5E7-5A7483586C57}"/>
                </a:ext>
              </a:extLst>
            </p:cNvPr>
            <p:cNvSpPr/>
            <p:nvPr/>
          </p:nvSpPr>
          <p:spPr>
            <a:xfrm>
              <a:off x="6313759" y="4655240"/>
              <a:ext cx="224781" cy="485613"/>
            </a:xfrm>
            <a:prstGeom prst="downArrow">
              <a:avLst>
                <a:gd name="adj1" fmla="val 50000"/>
                <a:gd name="adj2" fmla="val 101852"/>
              </a:avLst>
            </a:prstGeom>
            <a:solidFill>
              <a:srgbClr val="FFD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E50D79B-A46C-CB4A-3A7E-8E1AF8B61888}"/>
                </a:ext>
              </a:extLst>
            </p:cNvPr>
            <p:cNvSpPr txBox="1"/>
            <p:nvPr/>
          </p:nvSpPr>
          <p:spPr>
            <a:xfrm>
              <a:off x="4709740" y="4038600"/>
              <a:ext cx="35052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it-IT" altLang="it-IT" sz="1600" dirty="0">
                  <a:solidFill>
                    <a:srgbClr val="FFDA1D"/>
                  </a:solidFill>
                  <a:latin typeface="+mj-lt"/>
                </a:rPr>
                <a:t>Osservazione al microscopio</a:t>
              </a:r>
            </a:p>
            <a:p>
              <a:pPr algn="ctr" eaLnBrk="1" hangingPunct="1"/>
              <a:r>
                <a:rPr lang="it-IT" altLang="it-IT" sz="1600" dirty="0">
                  <a:solidFill>
                    <a:srgbClr val="FFDA1D"/>
                  </a:solidFill>
                  <a:latin typeface="+mj-lt"/>
                </a:rPr>
                <a:t>Gram </a:t>
              </a:r>
              <a:r>
                <a:rPr lang="it-IT" altLang="it-IT" sz="1600" dirty="0" err="1">
                  <a:solidFill>
                    <a:srgbClr val="FFDA1D"/>
                  </a:solidFill>
                  <a:latin typeface="+mj-lt"/>
                </a:rPr>
                <a:t>neg</a:t>
              </a:r>
              <a:endParaRPr lang="it-IT" altLang="it-IT" sz="1600" dirty="0">
                <a:solidFill>
                  <a:srgbClr val="FFDA1D"/>
                </a:solidFill>
                <a:latin typeface="+mj-lt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B7E639A-7EDB-9366-02A8-65EDAEFDE4DF}"/>
                </a:ext>
              </a:extLst>
            </p:cNvPr>
            <p:cNvSpPr txBox="1"/>
            <p:nvPr/>
          </p:nvSpPr>
          <p:spPr>
            <a:xfrm>
              <a:off x="4633540" y="5140853"/>
              <a:ext cx="35052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it-IT" altLang="it-IT" sz="1600" dirty="0">
                  <a:solidFill>
                    <a:srgbClr val="FFDA1D"/>
                  </a:solidFill>
                  <a:latin typeface="+mj-lt"/>
                </a:rPr>
                <a:t>Test biochimici</a:t>
              </a:r>
            </a:p>
            <a:p>
              <a:pPr algn="ctr" eaLnBrk="1" hangingPunct="1"/>
              <a:r>
                <a:rPr lang="it-IT" altLang="it-IT" sz="1600" dirty="0" err="1">
                  <a:solidFill>
                    <a:srgbClr val="FFDA1D"/>
                  </a:solidFill>
                  <a:latin typeface="+mj-lt"/>
                </a:rPr>
                <a:t>Catalasi</a:t>
              </a:r>
              <a:r>
                <a:rPr lang="it-IT" altLang="it-IT" sz="1600" dirty="0">
                  <a:solidFill>
                    <a:srgbClr val="FFDA1D"/>
                  </a:solidFill>
                  <a:latin typeface="+mj-lt"/>
                </a:rPr>
                <a:t> + ossidasi+</a:t>
              </a:r>
            </a:p>
          </p:txBody>
        </p:sp>
      </p:grpSp>
      <p:sp>
        <p:nvSpPr>
          <p:cNvPr id="17" name="Freccia giù 16">
            <a:extLst>
              <a:ext uri="{FF2B5EF4-FFF2-40B4-BE49-F238E27FC236}">
                <a16:creationId xmlns:a16="http://schemas.microsoft.com/office/drawing/2014/main" id="{77D36D21-E3F3-267D-639B-322DC0A30703}"/>
              </a:ext>
            </a:extLst>
          </p:cNvPr>
          <p:cNvSpPr/>
          <p:nvPr/>
        </p:nvSpPr>
        <p:spPr>
          <a:xfrm rot="20189901">
            <a:off x="6336753" y="3149517"/>
            <a:ext cx="224781" cy="460653"/>
          </a:xfrm>
          <a:prstGeom prst="downArrow">
            <a:avLst>
              <a:gd name="adj1" fmla="val 45653"/>
              <a:gd name="adj2" fmla="val 101852"/>
            </a:avLst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E5E55DA-CE39-90E4-1950-56C9BD546729}"/>
              </a:ext>
            </a:extLst>
          </p:cNvPr>
          <p:cNvSpPr txBox="1"/>
          <p:nvPr/>
        </p:nvSpPr>
        <p:spPr>
          <a:xfrm>
            <a:off x="1229298" y="4885429"/>
            <a:ext cx="296170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DA1D"/>
            </a:solidFill>
          </a:ln>
          <a:effectLst>
            <a:glow rad="529332">
              <a:srgbClr val="FFDA1D">
                <a:alpha val="63000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1800" dirty="0">
                <a:solidFill>
                  <a:srgbClr val="FFC000"/>
                </a:solidFill>
                <a:latin typeface="+mj-lt"/>
              </a:rPr>
              <a:t>Amplificazione genica. </a:t>
            </a:r>
            <a:endParaRPr lang="it-IT" altLang="it-IT" dirty="0">
              <a:solidFill>
                <a:srgbClr val="FFC000"/>
              </a:solidFill>
              <a:latin typeface="+mj-lt"/>
            </a:endParaRPr>
          </a:p>
          <a:p>
            <a:pPr algn="ctr" eaLnBrk="1" hangingPunct="1"/>
            <a:r>
              <a:rPr lang="it-IT" altLang="it-IT" sz="1800" dirty="0">
                <a:solidFill>
                  <a:srgbClr val="FFC000"/>
                </a:solidFill>
                <a:latin typeface="+mj-lt"/>
              </a:rPr>
              <a:t> risultato in 2h-4 ore!</a:t>
            </a:r>
          </a:p>
        </p:txBody>
      </p:sp>
    </p:spTree>
    <p:extLst>
      <p:ext uri="{BB962C8B-B14F-4D97-AF65-F5344CB8AC3E}">
        <p14:creationId xmlns:p14="http://schemas.microsoft.com/office/powerpoint/2010/main" val="19448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E540A1F-8A83-53C8-0E37-F1B61D3A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867564"/>
            <a:ext cx="8229600" cy="529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it-IT" altLang="it-IT" sz="2400" kern="0" dirty="0">
              <a:solidFill>
                <a:srgbClr val="FFDA1D"/>
              </a:solidFill>
              <a:latin typeface="+mj-lt"/>
            </a:endParaRPr>
          </a:p>
          <a:p>
            <a:pPr marL="0" indent="0">
              <a:buNone/>
            </a:pPr>
            <a:r>
              <a:rPr lang="it-IT" altLang="it-IT" sz="2400" kern="0" dirty="0">
                <a:solidFill>
                  <a:srgbClr val="FFDA1D"/>
                </a:solidFill>
                <a:latin typeface="+mj-lt"/>
              </a:rPr>
              <a:t>Diplococchi  Gram-negativi</a:t>
            </a:r>
          </a:p>
          <a:p>
            <a:pPr marL="0" indent="0">
              <a:buNone/>
            </a:pPr>
            <a:r>
              <a:rPr lang="it-IT" altLang="it-IT" sz="2400" kern="0" dirty="0">
                <a:solidFill>
                  <a:srgbClr val="FFDA1D"/>
                </a:solidFill>
                <a:latin typeface="+mj-lt"/>
              </a:rPr>
              <a:t>Immobili</a:t>
            </a:r>
          </a:p>
          <a:p>
            <a:pPr marL="0" indent="0">
              <a:buNone/>
            </a:pPr>
            <a:r>
              <a:rPr lang="it-IT" altLang="it-IT" sz="2400" kern="0" dirty="0">
                <a:solidFill>
                  <a:srgbClr val="FFDA1D"/>
                </a:solidFill>
                <a:latin typeface="+mj-lt"/>
              </a:rPr>
              <a:t>Asporigeni</a:t>
            </a:r>
          </a:p>
          <a:p>
            <a:pPr marL="0" indent="0">
              <a:buNone/>
            </a:pPr>
            <a:r>
              <a:rPr lang="it-IT" altLang="it-IT" sz="2400" kern="0" dirty="0">
                <a:solidFill>
                  <a:srgbClr val="FFDA1D"/>
                </a:solidFill>
                <a:latin typeface="+mj-lt"/>
              </a:rPr>
              <a:t>Capsulati </a:t>
            </a:r>
          </a:p>
          <a:p>
            <a:pPr marL="0" indent="0">
              <a:buNone/>
            </a:pPr>
            <a:r>
              <a:rPr lang="it-IT" altLang="it-IT" sz="2400" kern="0" dirty="0">
                <a:solidFill>
                  <a:srgbClr val="FFDA1D"/>
                </a:solidFill>
                <a:latin typeface="+mj-lt"/>
              </a:rPr>
              <a:t>Ossidasi-positive</a:t>
            </a:r>
          </a:p>
          <a:p>
            <a:pPr marL="0" indent="0">
              <a:buNone/>
            </a:pPr>
            <a:r>
              <a:rPr lang="it-IT" altLang="it-IT" sz="2400" kern="0" dirty="0" err="1">
                <a:solidFill>
                  <a:srgbClr val="FFDA1D"/>
                </a:solidFill>
                <a:latin typeface="+mj-lt"/>
              </a:rPr>
              <a:t>Catalasi</a:t>
            </a:r>
            <a:r>
              <a:rPr lang="it-IT" altLang="it-IT" sz="2400" kern="0" dirty="0">
                <a:solidFill>
                  <a:srgbClr val="FFDA1D"/>
                </a:solidFill>
                <a:latin typeface="+mj-lt"/>
              </a:rPr>
              <a:t>-positive</a:t>
            </a:r>
          </a:p>
          <a:p>
            <a:pPr marL="0" indent="0">
              <a:buNone/>
            </a:pPr>
            <a:endParaRPr lang="it-IT" altLang="it-IT" sz="2400" kern="0" dirty="0">
              <a:solidFill>
                <a:srgbClr val="FFDA1D"/>
              </a:solidFill>
              <a:latin typeface="+mj-lt"/>
            </a:endParaRPr>
          </a:p>
          <a:p>
            <a:pPr marL="0" indent="0">
              <a:buNone/>
            </a:pPr>
            <a:r>
              <a:rPr lang="it-IT" altLang="it-IT" sz="2400" kern="0" dirty="0">
                <a:solidFill>
                  <a:srgbClr val="FFDA1D"/>
                </a:solidFill>
                <a:latin typeface="+mj-lt"/>
              </a:rPr>
              <a:t>Il genere Neisseria comprende 10 specie, ma due sono patogene per l’uomo:</a:t>
            </a:r>
          </a:p>
          <a:p>
            <a:pPr marL="0" indent="0">
              <a:buNone/>
            </a:pPr>
            <a:endParaRPr lang="it-IT" altLang="it-IT" sz="2400" kern="0" dirty="0">
              <a:solidFill>
                <a:srgbClr val="FFDA1D"/>
              </a:solidFill>
              <a:latin typeface="+mj-lt"/>
            </a:endParaRPr>
          </a:p>
          <a:p>
            <a:pPr marL="0" indent="0">
              <a:buNone/>
            </a:pPr>
            <a:r>
              <a:rPr lang="it-IT" altLang="it-IT" sz="2400" b="1" kern="0" dirty="0">
                <a:solidFill>
                  <a:srgbClr val="FFDA1D"/>
                </a:solidFill>
                <a:latin typeface="+mj-lt"/>
              </a:rPr>
              <a:t>     -</a:t>
            </a:r>
            <a:r>
              <a:rPr lang="it-IT" altLang="it-IT" sz="2400" b="1" i="1" kern="0" dirty="0">
                <a:solidFill>
                  <a:srgbClr val="FFDA1D"/>
                </a:solidFill>
                <a:latin typeface="+mj-lt"/>
              </a:rPr>
              <a:t>N. </a:t>
            </a:r>
            <a:r>
              <a:rPr lang="it-IT" altLang="it-IT" sz="2400" b="1" i="1" kern="0" dirty="0" err="1">
                <a:solidFill>
                  <a:srgbClr val="FFDA1D"/>
                </a:solidFill>
                <a:latin typeface="+mj-lt"/>
              </a:rPr>
              <a:t>gonorrhoeae</a:t>
            </a:r>
            <a:r>
              <a:rPr lang="it-IT" altLang="it-IT" sz="2400" b="1" kern="0" dirty="0">
                <a:solidFill>
                  <a:srgbClr val="FFDA1D"/>
                </a:solidFill>
                <a:latin typeface="+mj-lt"/>
              </a:rPr>
              <a:t>        gonorrea </a:t>
            </a:r>
          </a:p>
          <a:p>
            <a:pPr marL="0" indent="0">
              <a:buNone/>
            </a:pPr>
            <a:r>
              <a:rPr lang="it-IT" altLang="it-IT" sz="2400" b="1" kern="0" dirty="0">
                <a:solidFill>
                  <a:srgbClr val="FFDA1D"/>
                </a:solidFill>
                <a:latin typeface="+mj-lt"/>
              </a:rPr>
              <a:t>     -</a:t>
            </a:r>
            <a:r>
              <a:rPr lang="it-IT" altLang="it-IT" sz="2400" b="1" i="1" kern="0" dirty="0">
                <a:solidFill>
                  <a:srgbClr val="FFDA1D"/>
                </a:solidFill>
                <a:latin typeface="+mj-lt"/>
              </a:rPr>
              <a:t>N. </a:t>
            </a:r>
            <a:r>
              <a:rPr lang="it-IT" altLang="it-IT" sz="2400" b="1" i="1" kern="0" dirty="0" err="1">
                <a:solidFill>
                  <a:srgbClr val="FFDA1D"/>
                </a:solidFill>
                <a:latin typeface="+mj-lt"/>
              </a:rPr>
              <a:t>meningitidis</a:t>
            </a:r>
            <a:r>
              <a:rPr lang="it-IT" altLang="it-IT" sz="2400" b="1" kern="0" dirty="0">
                <a:solidFill>
                  <a:srgbClr val="FFDA1D"/>
                </a:solidFill>
                <a:latin typeface="+mj-lt"/>
              </a:rPr>
              <a:t>         meningite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D9A85-6F0F-40EE-D21F-D7214B0EF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37916"/>
            <a:ext cx="2667000" cy="788816"/>
          </a:xfr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it-IT" sz="2800" b="1" dirty="0" err="1">
                <a:solidFill>
                  <a:srgbClr val="FFDA1D"/>
                </a:solidFill>
              </a:rPr>
              <a:t>Neisseriaceae</a:t>
            </a:r>
            <a:endParaRPr lang="it-IT" altLang="it-IT" sz="2800" b="1" dirty="0">
              <a:solidFill>
                <a:srgbClr val="FFDA1D"/>
              </a:solidFill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59CD6F15-50C1-F054-4754-C4025AB08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854441"/>
            <a:ext cx="431800" cy="152400"/>
          </a:xfrm>
          <a:prstGeom prst="rightArrow">
            <a:avLst>
              <a:gd name="adj1" fmla="val 50000"/>
              <a:gd name="adj2" fmla="val 147826"/>
            </a:avLst>
          </a:prstGeom>
          <a:solidFill>
            <a:srgbClr val="FFDA1D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9" name="Immagine 8" descr="Immagine che contiene Invertebrati marini, celenterato, fiore&#10;&#10;Descrizione generata automaticamente">
            <a:extLst>
              <a:ext uri="{FF2B5EF4-FFF2-40B4-BE49-F238E27FC236}">
                <a16:creationId xmlns:a16="http://schemas.microsoft.com/office/drawing/2014/main" id="{7570F34A-0F70-5F28-4DD3-A3A893081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41216"/>
            <a:ext cx="2440898" cy="1624307"/>
          </a:xfrm>
          <a:prstGeom prst="rect">
            <a:avLst/>
          </a:prstGeom>
        </p:spPr>
      </p:pic>
      <p:sp>
        <p:nvSpPr>
          <p:cNvPr id="10" name="AutoShape 5">
            <a:extLst>
              <a:ext uri="{FF2B5EF4-FFF2-40B4-BE49-F238E27FC236}">
                <a16:creationId xmlns:a16="http://schemas.microsoft.com/office/drawing/2014/main" id="{0A2FB611-B57A-26BF-3454-B7A6DF47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273276"/>
            <a:ext cx="431800" cy="152400"/>
          </a:xfrm>
          <a:prstGeom prst="rightArrow">
            <a:avLst>
              <a:gd name="adj1" fmla="val 50000"/>
              <a:gd name="adj2" fmla="val 147826"/>
            </a:avLst>
          </a:prstGeom>
          <a:solidFill>
            <a:srgbClr val="FFDA1D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996E7E5-9B01-7DB5-B7B6-9EF111F7FE12}"/>
              </a:ext>
            </a:extLst>
          </p:cNvPr>
          <p:cNvSpPr/>
          <p:nvPr/>
        </p:nvSpPr>
        <p:spPr>
          <a:xfrm>
            <a:off x="2286000" y="1246016"/>
            <a:ext cx="2133600" cy="609600"/>
          </a:xfrm>
          <a:prstGeom prst="roundRect">
            <a:avLst>
              <a:gd name="adj" fmla="val 45239"/>
            </a:avLst>
          </a:prstGeom>
          <a:noFill/>
          <a:ln>
            <a:solidFill>
              <a:schemeClr val="accent2">
                <a:lumMod val="40000"/>
                <a:lumOff val="60000"/>
                <a:alpha val="6000"/>
              </a:schemeClr>
            </a:solidFill>
          </a:ln>
          <a:effectLst>
            <a:glow rad="272925">
              <a:schemeClr val="accent6">
                <a:lumMod val="40000"/>
                <a:lumOff val="60000"/>
                <a:alpha val="7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1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C4775FAA-00CD-2DB3-2DE6-6C2D9E8EB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5595"/>
            <a:ext cx="5319712" cy="39160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rgbClr val="FFDA1D"/>
                </a:solidFill>
                <a:latin typeface="+mj-lt"/>
              </a:rPr>
              <a:t>DIAGNOSI BATTERIOLOGICA nella MENINGITE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46C98F9-79E1-4D5B-6072-85B5E4110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08" y="915537"/>
            <a:ext cx="6539992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FFDA1D"/>
                </a:solidFill>
                <a:latin typeface="+mj-lt"/>
              </a:rPr>
              <a:t>Prelievo: liquor cefalorachidiano;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FFDA1D"/>
              </a:solidFill>
              <a:latin typeface="+mj-lt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FFDA1D"/>
                </a:solidFill>
                <a:latin typeface="+mj-lt"/>
              </a:rPr>
              <a:t>Campione di liquor: inviato immediatamente al laboratorio e conservato a temperatura ambiente;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FFDA1D"/>
              </a:solidFill>
              <a:latin typeface="+mj-lt"/>
            </a:endParaRPr>
          </a:p>
          <a:p>
            <a:pPr eaLnBrk="1" hangingPunct="1"/>
            <a:endParaRPr lang="it-IT" altLang="it-IT" dirty="0">
              <a:solidFill>
                <a:srgbClr val="FFDA1D"/>
              </a:solidFill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FFDA1D"/>
              </a:solidFill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FFDA1D"/>
              </a:solidFill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FFDA1D"/>
              </a:solidFill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FFDA1D"/>
              </a:solidFill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FFDA1D"/>
              </a:solidFill>
              <a:latin typeface="+mj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FFDA1D"/>
              </a:solidFill>
              <a:latin typeface="+mj-lt"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8393F703-DECE-B93F-9623-5D4741C8B7E4}"/>
              </a:ext>
            </a:extLst>
          </p:cNvPr>
          <p:cNvGrpSpPr/>
          <p:nvPr/>
        </p:nvGrpSpPr>
        <p:grpSpPr>
          <a:xfrm>
            <a:off x="685800" y="2167467"/>
            <a:ext cx="3025817" cy="3593017"/>
            <a:chOff x="502355" y="2024757"/>
            <a:chExt cx="3025817" cy="3593017"/>
          </a:xfrm>
        </p:grpSpPr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597F937-9089-AB6B-EDE5-386826364339}"/>
                </a:ext>
              </a:extLst>
            </p:cNvPr>
            <p:cNvGrpSpPr/>
            <p:nvPr/>
          </p:nvGrpSpPr>
          <p:grpSpPr>
            <a:xfrm>
              <a:off x="669415" y="2669748"/>
              <a:ext cx="2667000" cy="2948026"/>
              <a:chOff x="5715000" y="1852574"/>
              <a:chExt cx="2667000" cy="2948026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5D05334D-4227-EF08-561C-318339DB7EF9}"/>
                  </a:ext>
                </a:extLst>
              </p:cNvPr>
              <p:cNvSpPr/>
              <p:nvPr/>
            </p:nvSpPr>
            <p:spPr>
              <a:xfrm>
                <a:off x="5715000" y="1852574"/>
                <a:ext cx="2667000" cy="294802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rgbClr val="FFDA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DA27D090-7437-5B42-4141-19189B0DB2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019800" y="4291483"/>
                <a:ext cx="2109788" cy="509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hlink"/>
                    </a:solidFill>
                    <a:latin typeface="+mj-lt"/>
                    <a:ea typeface="ＭＳ Ｐゴシック" charset="0"/>
                    <a:cs typeface="ＭＳ Ｐゴシック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hlink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hlink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hlink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hlink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hlink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t-IT" sz="1100" kern="0" dirty="0">
                    <a:solidFill>
                      <a:srgbClr val="FFDA1D"/>
                    </a:solidFill>
                  </a:rPr>
                  <a:t> </a:t>
                </a:r>
                <a:r>
                  <a:rPr lang="en-US" altLang="it-IT" sz="1100" i="1" kern="0" dirty="0">
                    <a:solidFill>
                      <a:srgbClr val="FFDA1D"/>
                    </a:solidFill>
                  </a:rPr>
                  <a:t>Neisseria meningitidis </a:t>
                </a:r>
              </a:p>
              <a:p>
                <a:pPr eaLnBrk="1" hangingPunct="1"/>
                <a:r>
                  <a:rPr lang="en-US" altLang="it-IT" sz="1100" kern="0" dirty="0" err="1">
                    <a:solidFill>
                      <a:srgbClr val="FFDA1D"/>
                    </a:solidFill>
                  </a:rPr>
                  <a:t>nel</a:t>
                </a:r>
                <a:r>
                  <a:rPr lang="en-US" altLang="it-IT" sz="1100" kern="0" dirty="0">
                    <a:solidFill>
                      <a:srgbClr val="FFDA1D"/>
                    </a:solidFill>
                  </a:rPr>
                  <a:t> liquor </a:t>
                </a:r>
                <a:r>
                  <a:rPr lang="en-US" altLang="it-IT" sz="1100" kern="0" dirty="0" err="1">
                    <a:solidFill>
                      <a:srgbClr val="FFDA1D"/>
                    </a:solidFill>
                  </a:rPr>
                  <a:t>cefalo-rachidiano</a:t>
                </a:r>
                <a:endParaRPr lang="en-US" altLang="it-IT" sz="1100" kern="0" dirty="0">
                  <a:solidFill>
                    <a:srgbClr val="FFDA1D"/>
                  </a:solidFill>
                </a:endParaRPr>
              </a:p>
            </p:txBody>
          </p:sp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77C04C2A-1CD2-C8CF-F6D7-2F1B905ADE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1200" y="2635494"/>
                <a:ext cx="2462782" cy="16559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Freccia giù 8">
              <a:extLst>
                <a:ext uri="{FF2B5EF4-FFF2-40B4-BE49-F238E27FC236}">
                  <a16:creationId xmlns:a16="http://schemas.microsoft.com/office/drawing/2014/main" id="{01E2397D-1C33-4969-0D36-2C3A6F00AB9D}"/>
                </a:ext>
              </a:extLst>
            </p:cNvPr>
            <p:cNvSpPr/>
            <p:nvPr/>
          </p:nvSpPr>
          <p:spPr>
            <a:xfrm rot="2233579">
              <a:off x="1960771" y="2024757"/>
              <a:ext cx="224781" cy="660386"/>
            </a:xfrm>
            <a:prstGeom prst="downArrow">
              <a:avLst>
                <a:gd name="adj1" fmla="val 50000"/>
                <a:gd name="adj2" fmla="val 101852"/>
              </a:avLst>
            </a:prstGeom>
            <a:solidFill>
              <a:srgbClr val="FFD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CB59C70-FBA5-CAB9-48CB-D0909DD06F76}"/>
                </a:ext>
              </a:extLst>
            </p:cNvPr>
            <p:cNvSpPr txBox="1"/>
            <p:nvPr/>
          </p:nvSpPr>
          <p:spPr>
            <a:xfrm>
              <a:off x="502355" y="2669748"/>
              <a:ext cx="302581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it-IT" altLang="it-IT" sz="1600" dirty="0">
                  <a:solidFill>
                    <a:srgbClr val="FFDA1D"/>
                  </a:solidFill>
                  <a:latin typeface="+mj-lt"/>
                </a:rPr>
                <a:t>Esame microscopico diretto con colorazione di Gram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EA3F28-49FB-7AF4-66DF-DD5F09074CBF}"/>
              </a:ext>
            </a:extLst>
          </p:cNvPr>
          <p:cNvSpPr txBox="1"/>
          <p:nvPr/>
        </p:nvSpPr>
        <p:spPr>
          <a:xfrm>
            <a:off x="2057400" y="6219576"/>
            <a:ext cx="458019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DA1D"/>
            </a:solidFill>
          </a:ln>
          <a:effectLst>
            <a:glow rad="529332">
              <a:srgbClr val="FFDA1D">
                <a:alpha val="63000"/>
              </a:srgbClr>
            </a:glo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1800" dirty="0">
                <a:solidFill>
                  <a:srgbClr val="FFC000"/>
                </a:solidFill>
                <a:latin typeface="+mj-lt"/>
              </a:rPr>
              <a:t>Amplificazione genica: risultato in 2h-4 ore!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A8D0ABD9-B78E-461A-F90F-8D6659C4FEF8}"/>
              </a:ext>
            </a:extLst>
          </p:cNvPr>
          <p:cNvGrpSpPr/>
          <p:nvPr/>
        </p:nvGrpSpPr>
        <p:grpSpPr>
          <a:xfrm>
            <a:off x="4785940" y="2075875"/>
            <a:ext cx="3604253" cy="3866587"/>
            <a:chOff x="4785940" y="2075875"/>
            <a:chExt cx="3604253" cy="3866587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D7DFBF30-7523-A97F-EA07-AD24D758F539}"/>
                </a:ext>
              </a:extLst>
            </p:cNvPr>
            <p:cNvSpPr/>
            <p:nvPr/>
          </p:nvSpPr>
          <p:spPr>
            <a:xfrm>
              <a:off x="4930330" y="2761297"/>
              <a:ext cx="3448187" cy="31811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FFD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2A3A6A7C-CDEB-469F-1354-24EBA0A71F2A}"/>
                </a:ext>
              </a:extLst>
            </p:cNvPr>
            <p:cNvGrpSpPr/>
            <p:nvPr/>
          </p:nvGrpSpPr>
          <p:grpSpPr>
            <a:xfrm>
              <a:off x="4785940" y="2075875"/>
              <a:ext cx="3604253" cy="3791525"/>
              <a:chOff x="4785940" y="1922338"/>
              <a:chExt cx="3604253" cy="3791525"/>
            </a:xfrm>
          </p:grpSpPr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91E48607-F169-980D-ECF4-C53E3D75EA4E}"/>
                  </a:ext>
                </a:extLst>
              </p:cNvPr>
              <p:cNvSpPr txBox="1"/>
              <p:nvPr/>
            </p:nvSpPr>
            <p:spPr>
              <a:xfrm>
                <a:off x="4884993" y="2662530"/>
                <a:ext cx="35052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it-IT" altLang="it-IT" sz="1600" dirty="0">
                    <a:solidFill>
                      <a:srgbClr val="FFDA1D"/>
                    </a:solidFill>
                    <a:latin typeface="+mj-lt"/>
                  </a:rPr>
                  <a:t>Esame colturale in </a:t>
                </a:r>
                <a:r>
                  <a:rPr lang="it-IT" altLang="it-IT" sz="1600" dirty="0" err="1">
                    <a:solidFill>
                      <a:srgbClr val="FFDA1D"/>
                    </a:solidFill>
                    <a:latin typeface="+mj-lt"/>
                  </a:rPr>
                  <a:t>microaerofilia</a:t>
                </a:r>
                <a:r>
                  <a:rPr lang="it-IT" altLang="it-IT" sz="1600" dirty="0">
                    <a:solidFill>
                      <a:srgbClr val="FFDA1D"/>
                    </a:solidFill>
                    <a:latin typeface="+mj-lt"/>
                  </a:rPr>
                  <a:t> su terreni non selettivi arricchiti (agar cioccolato) + selettivi (</a:t>
                </a:r>
                <a:r>
                  <a:rPr lang="it-IT" altLang="it-IT" sz="1600" kern="0" dirty="0">
                    <a:solidFill>
                      <a:srgbClr val="FFDA1D"/>
                    </a:solidFill>
                  </a:rPr>
                  <a:t>terreno Thayer-Martin)</a:t>
                </a:r>
                <a:endParaRPr lang="it-IT" altLang="it-IT" sz="1600" dirty="0">
                  <a:solidFill>
                    <a:srgbClr val="FFDA1D"/>
                  </a:solidFill>
                  <a:latin typeface="+mj-lt"/>
                </a:endParaRPr>
              </a:p>
            </p:txBody>
          </p:sp>
          <p:sp>
            <p:nvSpPr>
              <p:cNvPr id="16" name="Freccia giù 15">
                <a:extLst>
                  <a:ext uri="{FF2B5EF4-FFF2-40B4-BE49-F238E27FC236}">
                    <a16:creationId xmlns:a16="http://schemas.microsoft.com/office/drawing/2014/main" id="{88DDEB2D-7393-3257-A6FB-C48571D06894}"/>
                  </a:ext>
                </a:extLst>
              </p:cNvPr>
              <p:cNvSpPr/>
              <p:nvPr/>
            </p:nvSpPr>
            <p:spPr>
              <a:xfrm rot="19399214">
                <a:off x="6288409" y="1922338"/>
                <a:ext cx="224781" cy="660386"/>
              </a:xfrm>
              <a:prstGeom prst="downArrow">
                <a:avLst>
                  <a:gd name="adj1" fmla="val 50000"/>
                  <a:gd name="adj2" fmla="val 101852"/>
                </a:avLst>
              </a:prstGeom>
              <a:solidFill>
                <a:srgbClr val="FFDA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Freccia giù 16">
                <a:extLst>
                  <a:ext uri="{FF2B5EF4-FFF2-40B4-BE49-F238E27FC236}">
                    <a16:creationId xmlns:a16="http://schemas.microsoft.com/office/drawing/2014/main" id="{8878FBF7-98E7-6079-0A93-DCB65FAE0CE0}"/>
                  </a:ext>
                </a:extLst>
              </p:cNvPr>
              <p:cNvSpPr/>
              <p:nvPr/>
            </p:nvSpPr>
            <p:spPr>
              <a:xfrm>
                <a:off x="6322226" y="3739748"/>
                <a:ext cx="224781" cy="387074"/>
              </a:xfrm>
              <a:prstGeom prst="downArrow">
                <a:avLst>
                  <a:gd name="adj1" fmla="val 50000"/>
                  <a:gd name="adj2" fmla="val 101852"/>
                </a:avLst>
              </a:prstGeom>
              <a:solidFill>
                <a:srgbClr val="FFDA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Freccia giù 17">
                <a:extLst>
                  <a:ext uri="{FF2B5EF4-FFF2-40B4-BE49-F238E27FC236}">
                    <a16:creationId xmlns:a16="http://schemas.microsoft.com/office/drawing/2014/main" id="{8196351E-45E0-CBA8-F046-A2578B43112C}"/>
                  </a:ext>
                </a:extLst>
              </p:cNvPr>
              <p:cNvSpPr/>
              <p:nvPr/>
            </p:nvSpPr>
            <p:spPr>
              <a:xfrm>
                <a:off x="6313759" y="4655240"/>
                <a:ext cx="224781" cy="485613"/>
              </a:xfrm>
              <a:prstGeom prst="downArrow">
                <a:avLst>
                  <a:gd name="adj1" fmla="val 50000"/>
                  <a:gd name="adj2" fmla="val 101852"/>
                </a:avLst>
              </a:prstGeom>
              <a:solidFill>
                <a:srgbClr val="FFDA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27694BE5-89FC-B5CD-6F11-CA63D43B6BE6}"/>
                  </a:ext>
                </a:extLst>
              </p:cNvPr>
              <p:cNvSpPr txBox="1"/>
              <p:nvPr/>
            </p:nvSpPr>
            <p:spPr>
              <a:xfrm>
                <a:off x="4873318" y="4062288"/>
                <a:ext cx="35052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it-IT" altLang="it-IT" sz="1600" dirty="0">
                    <a:solidFill>
                      <a:srgbClr val="FFDA1D"/>
                    </a:solidFill>
                    <a:latin typeface="+mj-lt"/>
                  </a:rPr>
                  <a:t>Osservazione al microscopio</a:t>
                </a:r>
              </a:p>
              <a:p>
                <a:pPr algn="ctr" eaLnBrk="1" hangingPunct="1"/>
                <a:r>
                  <a:rPr lang="it-IT" altLang="it-IT" sz="1600" dirty="0">
                    <a:solidFill>
                      <a:srgbClr val="FFDA1D"/>
                    </a:solidFill>
                    <a:latin typeface="+mj-lt"/>
                  </a:rPr>
                  <a:t>Gram </a:t>
                </a:r>
                <a:r>
                  <a:rPr lang="it-IT" altLang="it-IT" sz="1600" dirty="0" err="1">
                    <a:solidFill>
                      <a:srgbClr val="FFDA1D"/>
                    </a:solidFill>
                    <a:latin typeface="+mj-lt"/>
                  </a:rPr>
                  <a:t>neg</a:t>
                </a:r>
                <a:endParaRPr lang="it-IT" altLang="it-IT" sz="1600" dirty="0">
                  <a:solidFill>
                    <a:srgbClr val="FFDA1D"/>
                  </a:solidFill>
                  <a:latin typeface="+mj-lt"/>
                </a:endParaRPr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42FD6C9-3F46-8CC5-3CAB-96C84D409D69}"/>
                  </a:ext>
                </a:extLst>
              </p:cNvPr>
              <p:cNvSpPr txBox="1"/>
              <p:nvPr/>
            </p:nvSpPr>
            <p:spPr>
              <a:xfrm>
                <a:off x="4785940" y="5129088"/>
                <a:ext cx="35052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it-IT" altLang="it-IT" sz="1600" dirty="0">
                    <a:solidFill>
                      <a:srgbClr val="FFDA1D"/>
                    </a:solidFill>
                    <a:latin typeface="+mj-lt"/>
                  </a:rPr>
                  <a:t>Test biochimici</a:t>
                </a:r>
              </a:p>
              <a:p>
                <a:pPr algn="ctr" eaLnBrk="1" hangingPunct="1"/>
                <a:r>
                  <a:rPr lang="it-IT" altLang="it-IT" sz="1600" dirty="0" err="1">
                    <a:solidFill>
                      <a:srgbClr val="FFDA1D"/>
                    </a:solidFill>
                    <a:latin typeface="+mj-lt"/>
                  </a:rPr>
                  <a:t>Catalasi</a:t>
                </a:r>
                <a:r>
                  <a:rPr lang="it-IT" altLang="it-IT" sz="1600" dirty="0">
                    <a:solidFill>
                      <a:srgbClr val="FFDA1D"/>
                    </a:solidFill>
                    <a:latin typeface="+mj-lt"/>
                  </a:rPr>
                  <a:t> + ossidasi+</a:t>
                </a:r>
              </a:p>
            </p:txBody>
          </p:sp>
        </p:grp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E5ADF97-06EC-7F1C-D3ED-EE8A0D6B85C7}"/>
              </a:ext>
            </a:extLst>
          </p:cNvPr>
          <p:cNvSpPr txBox="1"/>
          <p:nvPr/>
        </p:nvSpPr>
        <p:spPr>
          <a:xfrm>
            <a:off x="2987969" y="2253358"/>
            <a:ext cx="3025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i="1" dirty="0">
                <a:solidFill>
                  <a:srgbClr val="FFDA1D"/>
                </a:solidFill>
                <a:latin typeface="+mj-lt"/>
              </a:rPr>
              <a:t>... contemporaneamente...</a:t>
            </a:r>
            <a:endParaRPr lang="it-IT" i="1" dirty="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747FC30F-F1BD-5990-0A53-3BB7415C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379" y="563361"/>
            <a:ext cx="1478599" cy="8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7106003-88C3-F1B1-2A74-4EC1983A9149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2212445"/>
            <a:ext cx="7543800" cy="335015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kern="0" dirty="0">
                <a:solidFill>
                  <a:srgbClr val="FFDA1D"/>
                </a:solidFill>
              </a:rPr>
              <a:t>Si trasmette da persona a persona mediante aerosol di secrezioni respiratorie (gocce di </a:t>
            </a:r>
            <a:r>
              <a:rPr lang="it-IT" altLang="it-IT" sz="2000" kern="0" dirty="0" err="1">
                <a:solidFill>
                  <a:srgbClr val="FFDA1D"/>
                </a:solidFill>
              </a:rPr>
              <a:t>Pflügge</a:t>
            </a:r>
            <a:r>
              <a:rPr lang="it-IT" altLang="it-IT" sz="2000" kern="0" dirty="0">
                <a:solidFill>
                  <a:srgbClr val="FFDA1D"/>
                </a:solidFill>
              </a:rPr>
              <a:t>);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kern="0" dirty="0">
                <a:solidFill>
                  <a:srgbClr val="FFDA1D"/>
                </a:solidFill>
              </a:rPr>
              <a:t>La più alta incidenza si riscontra nei bambini di età inferiore</a:t>
            </a:r>
            <a:r>
              <a:rPr lang="en-US" altLang="it-IT" sz="2000" kern="0" dirty="0">
                <a:solidFill>
                  <a:srgbClr val="FFDA1D"/>
                </a:solidFill>
              </a:rPr>
              <a:t> ai 5 anni;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US" altLang="it-IT" sz="2000" kern="0" dirty="0">
              <a:solidFill>
                <a:srgbClr val="FFDA1D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it-IT" sz="2000" kern="0" dirty="0">
                <a:solidFill>
                  <a:srgbClr val="FFDA1D"/>
                </a:solidFill>
              </a:rPr>
              <a:t>La </a:t>
            </a:r>
            <a:r>
              <a:rPr lang="en-US" altLang="it-IT" sz="2000" kern="0" dirty="0" err="1">
                <a:solidFill>
                  <a:srgbClr val="FFDA1D"/>
                </a:solidFill>
              </a:rPr>
              <a:t>meningite</a:t>
            </a:r>
            <a:r>
              <a:rPr lang="en-US" altLang="it-IT" sz="2000" kern="0" dirty="0">
                <a:solidFill>
                  <a:srgbClr val="FFDA1D"/>
                </a:solidFill>
              </a:rPr>
              <a:t> </a:t>
            </a:r>
            <a:r>
              <a:rPr lang="en-US" altLang="it-IT" sz="2000" kern="0" dirty="0" err="1">
                <a:solidFill>
                  <a:srgbClr val="FFDA1D"/>
                </a:solidFill>
              </a:rPr>
              <a:t>è</a:t>
            </a:r>
            <a:r>
              <a:rPr lang="en-US" altLang="it-IT" sz="2000" kern="0" dirty="0">
                <a:solidFill>
                  <a:srgbClr val="FFDA1D"/>
                </a:solidFill>
              </a:rPr>
              <a:t> </a:t>
            </a:r>
            <a:r>
              <a:rPr lang="en-US" altLang="it-IT" sz="2000" kern="0" dirty="0" err="1">
                <a:solidFill>
                  <a:srgbClr val="FFDA1D"/>
                </a:solidFill>
              </a:rPr>
              <a:t>più</a:t>
            </a:r>
            <a:r>
              <a:rPr lang="en-US" altLang="it-IT" sz="2000" kern="0" dirty="0">
                <a:solidFill>
                  <a:srgbClr val="FFDA1D"/>
                </a:solidFill>
              </a:rPr>
              <a:t> </a:t>
            </a:r>
            <a:r>
              <a:rPr lang="en-US" altLang="it-IT" sz="2000" kern="0" dirty="0" err="1">
                <a:solidFill>
                  <a:srgbClr val="FFDA1D"/>
                </a:solidFill>
              </a:rPr>
              <a:t>frequente</a:t>
            </a:r>
            <a:r>
              <a:rPr lang="en-US" altLang="it-IT" sz="2000" kern="0" dirty="0">
                <a:solidFill>
                  <a:srgbClr val="FFDA1D"/>
                </a:solidFill>
              </a:rPr>
              <a:t> </a:t>
            </a:r>
            <a:r>
              <a:rPr lang="en-US" altLang="it-IT" sz="2000" kern="0" dirty="0" err="1">
                <a:solidFill>
                  <a:srgbClr val="FFDA1D"/>
                </a:solidFill>
              </a:rPr>
              <a:t>nei</a:t>
            </a:r>
            <a:r>
              <a:rPr lang="en-US" altLang="it-IT" sz="2000" kern="0" dirty="0">
                <a:solidFill>
                  <a:srgbClr val="FFDA1D"/>
                </a:solidFill>
              </a:rPr>
              <a:t> </a:t>
            </a:r>
            <a:r>
              <a:rPr lang="en-US" altLang="it-IT" sz="2000" kern="0" dirty="0" err="1">
                <a:solidFill>
                  <a:srgbClr val="FFDA1D"/>
                </a:solidFill>
              </a:rPr>
              <a:t>mesi</a:t>
            </a:r>
            <a:r>
              <a:rPr lang="en-US" altLang="it-IT" sz="2000" kern="0" dirty="0">
                <a:solidFill>
                  <a:srgbClr val="FFDA1D"/>
                </a:solidFill>
              </a:rPr>
              <a:t> a </a:t>
            </a:r>
            <a:r>
              <a:rPr lang="en-US" altLang="it-IT" sz="2000" kern="0" dirty="0" err="1">
                <a:solidFill>
                  <a:srgbClr val="FFDA1D"/>
                </a:solidFill>
              </a:rPr>
              <a:t>clima</a:t>
            </a:r>
            <a:r>
              <a:rPr lang="en-US" altLang="it-IT" sz="2000" kern="0" dirty="0">
                <a:solidFill>
                  <a:srgbClr val="FFDA1D"/>
                </a:solidFill>
              </a:rPr>
              <a:t> secco.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it-IT" sz="2000" kern="0" dirty="0">
              <a:solidFill>
                <a:srgbClr val="FFDA1D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000" kern="0" dirty="0">
                <a:solidFill>
                  <a:srgbClr val="FFDA1D"/>
                </a:solidFill>
              </a:rPr>
              <a:t>Circa il 90% delle meningiti è causato dai sierogruppi A,B,C,Y e W135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it-IT" sz="2000" kern="0" dirty="0">
              <a:solidFill>
                <a:srgbClr val="FFDA1D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57A819-7AEE-5097-2B9E-A05ADE677CD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 b="1" i="1" kern="0" dirty="0">
                <a:solidFill>
                  <a:srgbClr val="FFDA1D"/>
                </a:solidFill>
                <a:latin typeface="+mn-lt"/>
              </a:rPr>
              <a:t>NEISSERIA MENINGITIDIS</a:t>
            </a:r>
          </a:p>
          <a:p>
            <a:pPr eaLnBrk="1" hangingPunct="1"/>
            <a:endParaRPr lang="it-IT" altLang="it-IT" sz="2800" b="1" i="1" kern="0" dirty="0">
              <a:solidFill>
                <a:srgbClr val="FFDA1D"/>
              </a:solidFill>
              <a:latin typeface="+mn-lt"/>
            </a:endParaRPr>
          </a:p>
          <a:p>
            <a:pPr eaLnBrk="1" hangingPunct="1"/>
            <a:r>
              <a:rPr lang="it-IT" altLang="it-IT" sz="2800" b="1" kern="0" dirty="0">
                <a:solidFill>
                  <a:srgbClr val="FFDA1D"/>
                </a:solidFill>
                <a:latin typeface="+mn-lt"/>
              </a:rPr>
              <a:t>Epidemiologia</a:t>
            </a:r>
          </a:p>
        </p:txBody>
      </p:sp>
    </p:spTree>
    <p:extLst>
      <p:ext uri="{BB962C8B-B14F-4D97-AF65-F5344CB8AC3E}">
        <p14:creationId xmlns:p14="http://schemas.microsoft.com/office/powerpoint/2010/main" val="93574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43D71E-8B7E-BBE9-2047-10381197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92614"/>
            <a:ext cx="8077200" cy="349326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it-IT" altLang="it-IT" sz="1700" dirty="0">
              <a:solidFill>
                <a:srgbClr val="FFDA1D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endParaRPr lang="it-IT" altLang="it-IT" sz="1700" dirty="0">
              <a:solidFill>
                <a:srgbClr val="FFDA1D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it-IT" altLang="it-IT" sz="17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Nei </a:t>
            </a:r>
            <a:r>
              <a:rPr lang="it-IT" altLang="it-IT" sz="1700" b="1" u="sng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Paesi sviluppati</a:t>
            </a:r>
            <a:r>
              <a:rPr lang="it-IT" altLang="it-IT" sz="1700" b="1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it-IT" sz="17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ha carattere </a:t>
            </a:r>
            <a:r>
              <a:rPr lang="it-IT" altLang="it-IT" sz="17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sporadico</a:t>
            </a:r>
            <a:r>
              <a:rPr lang="it-IT" altLang="it-IT" sz="17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, con riaccensioni epidemiche. Si osserva periodicamente un aumento dei casi a cui concorrono piccoli focolai epidemici </a:t>
            </a:r>
          </a:p>
          <a:p>
            <a:pPr algn="just" eaLnBrk="1" hangingPunct="1"/>
            <a:r>
              <a:rPr lang="it-IT" altLang="it-IT" sz="17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L'incidenza è 100-300 casi all’anno con i 2/3 dei casi dovuti al sierogruppo B.</a:t>
            </a:r>
          </a:p>
          <a:p>
            <a:pPr algn="just" eaLnBrk="1" hangingPunct="1"/>
            <a:endParaRPr lang="it-IT" altLang="it-IT" sz="1700" dirty="0">
              <a:solidFill>
                <a:srgbClr val="FFDA1D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endParaRPr lang="it-IT" altLang="it-IT" sz="1700" dirty="0">
              <a:solidFill>
                <a:srgbClr val="FFDA1D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it-IT" altLang="it-IT" sz="17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Nei </a:t>
            </a:r>
            <a:r>
              <a:rPr lang="it-IT" altLang="it-IT" sz="1700" b="1" u="sng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Paesi sottosviluppati</a:t>
            </a:r>
            <a:r>
              <a:rPr lang="it-IT" altLang="it-IT" sz="1700" b="1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it-IT" sz="17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ha carattere </a:t>
            </a:r>
            <a:r>
              <a:rPr lang="it-IT" altLang="it-IT" sz="17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endemico</a:t>
            </a:r>
            <a:r>
              <a:rPr lang="it-IT" altLang="it-IT" sz="17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 con un'incidenza di 10-20/100.000, con netta prevalenza del sierogruppo A. </a:t>
            </a:r>
          </a:p>
          <a:p>
            <a:pPr algn="just" eaLnBrk="1" hangingPunct="1"/>
            <a:endParaRPr lang="it-IT" altLang="it-IT" sz="1700" dirty="0">
              <a:solidFill>
                <a:srgbClr val="FFDA1D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endParaRPr lang="it-IT" altLang="it-IT" sz="1700" dirty="0">
              <a:solidFill>
                <a:srgbClr val="FFDA1D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it-IT" altLang="it-IT" sz="17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In </a:t>
            </a:r>
            <a:r>
              <a:rPr lang="it-IT" altLang="it-IT" sz="1700" b="1" u="sng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Africa</a:t>
            </a:r>
            <a:r>
              <a:rPr lang="it-IT" altLang="it-IT" sz="1700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 si verificano circa il 60% dei casi di meningite nel mondo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E5B3AE5-A618-20F9-7334-63A87C3B3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6072"/>
            <a:ext cx="5486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rgbClr val="FFDA1D"/>
                </a:solidFill>
                <a:latin typeface="+mn-lt"/>
              </a:rPr>
              <a:t>MENINGITE  - </a:t>
            </a:r>
            <a:r>
              <a:rPr lang="it-IT" altLang="it-IT" sz="2000" b="1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distribuzione geografica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87A8B-7C1E-E6A7-A379-E9846C530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6"/>
          <a:stretch>
            <a:fillRect/>
          </a:stretch>
        </p:blipFill>
        <p:spPr bwMode="auto">
          <a:xfrm>
            <a:off x="1905000" y="4438970"/>
            <a:ext cx="3505200" cy="211423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6B4BEF92-52CC-27AE-E305-1FD12B63EE63}"/>
              </a:ext>
            </a:extLst>
          </p:cNvPr>
          <p:cNvGrpSpPr/>
          <p:nvPr/>
        </p:nvGrpSpPr>
        <p:grpSpPr>
          <a:xfrm>
            <a:off x="1905000" y="5201745"/>
            <a:ext cx="6019800" cy="400110"/>
            <a:chOff x="1830859" y="5288578"/>
            <a:chExt cx="6019800" cy="40011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72DA9389-3023-F504-4163-A3F596D4C58D}"/>
                </a:ext>
              </a:extLst>
            </p:cNvPr>
            <p:cNvSpPr/>
            <p:nvPr/>
          </p:nvSpPr>
          <p:spPr>
            <a:xfrm>
              <a:off x="1830859" y="5344633"/>
              <a:ext cx="3505200" cy="288000"/>
            </a:xfrm>
            <a:prstGeom prst="rect">
              <a:avLst/>
            </a:prstGeom>
            <a:solidFill>
              <a:srgbClr val="FF0000">
                <a:alpha val="31086"/>
              </a:srgbClr>
            </a:solidFill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742677CA-08CD-5DEB-6C08-4CF8AA8A96FE}"/>
                </a:ext>
              </a:extLst>
            </p:cNvPr>
            <p:cNvSpPr txBox="1"/>
            <p:nvPr/>
          </p:nvSpPr>
          <p:spPr>
            <a:xfrm>
              <a:off x="5488459" y="5288578"/>
              <a:ext cx="2362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altLang="it-IT" sz="1000" dirty="0">
                  <a:solidFill>
                    <a:srgbClr val="FFDA1D"/>
                  </a:solidFill>
                  <a:latin typeface="+mn-lt"/>
                  <a:cs typeface="Times New Roman" panose="02020603050405020304" pitchFamily="18" charset="0"/>
                </a:rPr>
                <a:t>CINTURA DELLA MENINGITE</a:t>
              </a:r>
            </a:p>
            <a:p>
              <a:r>
                <a:rPr lang="it-IT" altLang="it-IT" sz="1000" dirty="0">
                  <a:solidFill>
                    <a:srgbClr val="FFDA1D"/>
                  </a:solidFill>
                  <a:latin typeface="+mn-lt"/>
                  <a:cs typeface="Times New Roman" panose="02020603050405020304" pitchFamily="18" charset="0"/>
                </a:rPr>
                <a:t>(dal 14°al 16° latitudine nord)</a:t>
              </a:r>
              <a:endParaRPr lang="it-IT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EDB875-22D8-7A6B-3F77-27F9F90B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A77155-B318-39D2-6A09-AA5E77F2A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8077200" cy="52629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sz="240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In </a:t>
            </a:r>
            <a:r>
              <a:rPr lang="it-IT" altLang="it-IT" sz="2400" u="sng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Italia</a:t>
            </a:r>
            <a:r>
              <a:rPr lang="it-IT" altLang="it-IT" sz="240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 fino al 1963 circolava il sierogruppo A, dal 1963 al 1988 ha prevalso il sierogruppo C, in seguito il sierogruppo B. </a:t>
            </a:r>
          </a:p>
          <a:p>
            <a:pPr algn="just" eaLnBrk="1" hangingPunct="1"/>
            <a:r>
              <a:rPr lang="it-IT" altLang="it-IT" sz="240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Probabilmente questo è da mettere in relazione all'introduzione della vaccinazione obbligatoria nelle reclute dal 1986 (il vaccino non protegge contro il sierogruppo B)</a:t>
            </a:r>
          </a:p>
          <a:p>
            <a:pPr algn="just" eaLnBrk="1" hangingPunct="1"/>
            <a:endParaRPr lang="it-IT" altLang="it-IT" sz="2400" u="sng">
              <a:solidFill>
                <a:srgbClr val="FFDA1D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it-IT" altLang="it-IT" sz="2400" u="sng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Stagione</a:t>
            </a:r>
            <a:endParaRPr lang="it-IT" altLang="it-IT" sz="2400">
              <a:solidFill>
                <a:srgbClr val="FFDA1D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it-IT" altLang="it-IT" sz="240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più frequente da novembre a maggio</a:t>
            </a:r>
          </a:p>
          <a:p>
            <a:pPr algn="just" eaLnBrk="1" hangingPunct="1"/>
            <a:endParaRPr lang="it-IT" altLang="it-IT" sz="2400">
              <a:solidFill>
                <a:srgbClr val="FFDA1D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it-IT" altLang="it-IT" sz="2400" u="sng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Condizioni predisponenti</a:t>
            </a:r>
            <a:r>
              <a:rPr lang="it-IT" altLang="it-IT" sz="240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it-IT" altLang="it-IT" sz="240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affollamento, vita in comunità chiuse, stress psico-fisico, fattori climatici? altitudine? zone rurali?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2B7B659-34EB-65F5-C6BB-BA64DE511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4800"/>
            <a:ext cx="64008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FFDA1D"/>
                </a:solidFill>
                <a:latin typeface="+mn-lt"/>
              </a:rPr>
              <a:t>MENINGITE  - </a:t>
            </a:r>
            <a:r>
              <a:rPr lang="it-IT" altLang="it-IT" sz="2800" b="1" dirty="0">
                <a:solidFill>
                  <a:srgbClr val="FFDA1D"/>
                </a:solidFill>
                <a:latin typeface="+mn-lt"/>
                <a:cs typeface="Times New Roman" panose="02020603050405020304" pitchFamily="18" charset="0"/>
              </a:rPr>
              <a:t>EPIDEMIOLOGIA</a:t>
            </a:r>
          </a:p>
        </p:txBody>
      </p:sp>
    </p:spTree>
    <p:extLst>
      <p:ext uri="{BB962C8B-B14F-4D97-AF65-F5344CB8AC3E}">
        <p14:creationId xmlns:p14="http://schemas.microsoft.com/office/powerpoint/2010/main" val="72049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BC687EF-38F4-885C-1013-1BB7C2DC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01F844-B38D-C5E3-A0E2-61B38396A76D}"/>
              </a:ext>
            </a:extLst>
          </p:cNvPr>
          <p:cNvSpPr txBox="1"/>
          <p:nvPr/>
        </p:nvSpPr>
        <p:spPr>
          <a:xfrm>
            <a:off x="237565" y="669725"/>
            <a:ext cx="8458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0" i="0" dirty="0">
                <a:solidFill>
                  <a:srgbClr val="FFDA1D"/>
                </a:solidFill>
                <a:effectLst/>
                <a:latin typeface="+mn-lt"/>
              </a:rPr>
              <a:t>Esistono 13 diversi sierogruppi del meningococco, ma solo sei causano meningite e altre malattie gravi: A, B, C, Y, </a:t>
            </a:r>
            <a:r>
              <a:rPr lang="it-IT" sz="1600" b="0" i="0" dirty="0" err="1">
                <a:solidFill>
                  <a:srgbClr val="FFDA1D"/>
                </a:solidFill>
                <a:effectLst/>
                <a:latin typeface="+mn-lt"/>
              </a:rPr>
              <a:t>W</a:t>
            </a:r>
            <a:r>
              <a:rPr lang="it-IT" sz="1600" b="0" i="0" dirty="0">
                <a:solidFill>
                  <a:srgbClr val="FFDA1D"/>
                </a:solidFill>
                <a:effectLst/>
                <a:latin typeface="+mn-lt"/>
              </a:rPr>
              <a:t> e X. </a:t>
            </a:r>
          </a:p>
          <a:p>
            <a:pPr algn="just"/>
            <a:endParaRPr lang="it-IT" sz="1600" dirty="0">
              <a:solidFill>
                <a:srgbClr val="FFDA1D"/>
              </a:solidFill>
              <a:latin typeface="+mn-lt"/>
            </a:endParaRPr>
          </a:p>
          <a:p>
            <a:pPr algn="just"/>
            <a:r>
              <a:rPr lang="it-IT" sz="1600" b="0" i="0" dirty="0">
                <a:solidFill>
                  <a:srgbClr val="FFDA1D"/>
                </a:solidFill>
                <a:effectLst/>
                <a:latin typeface="+mn-lt"/>
              </a:rPr>
              <a:t>I </a:t>
            </a:r>
            <a:r>
              <a:rPr lang="it-IT" sz="1600" b="1" i="0" u="sng" dirty="0">
                <a:solidFill>
                  <a:srgbClr val="FFDA1D"/>
                </a:solidFill>
                <a:effectLst/>
                <a:latin typeface="+mn-lt"/>
              </a:rPr>
              <a:t>sierogruppi B e C</a:t>
            </a:r>
            <a:r>
              <a:rPr lang="it-IT" sz="1600" b="0" i="0" dirty="0">
                <a:solidFill>
                  <a:srgbClr val="FFDA1D"/>
                </a:solidFill>
                <a:effectLst/>
                <a:latin typeface="+mn-lt"/>
              </a:rPr>
              <a:t> sono quelli più frequentemente isolati e responsabili dei casi in Italia e Europa.</a:t>
            </a:r>
          </a:p>
          <a:p>
            <a:pPr algn="just"/>
            <a:endParaRPr lang="it-IT" sz="1600" b="0" i="0" dirty="0">
              <a:solidFill>
                <a:srgbClr val="FFDA1D"/>
              </a:solidFill>
              <a:effectLst/>
              <a:latin typeface="+mn-lt"/>
            </a:endParaRPr>
          </a:p>
          <a:p>
            <a:pPr algn="just"/>
            <a:r>
              <a:rPr lang="it-IT" sz="1600" b="0" i="0" dirty="0">
                <a:solidFill>
                  <a:srgbClr val="FFDA1D"/>
                </a:solidFill>
                <a:effectLst/>
                <a:latin typeface="+mn-lt"/>
              </a:rPr>
              <a:t>I bambini piccoli, gli adolescenti ed i giovani adulti, sono le fasce più a rischio di contrarre l'infezione causata dai diversi tipi di meningococco. Nei bambini sotto un anno di età la meningite generalmente è causata dal gruppo B.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8BC972-8B01-9AAD-D8E7-F49151B31043}"/>
              </a:ext>
            </a:extLst>
          </p:cNvPr>
          <p:cNvSpPr txBox="1">
            <a:spLocks noChangeArrowheads="1"/>
          </p:cNvSpPr>
          <p:nvPr/>
        </p:nvSpPr>
        <p:spPr>
          <a:xfrm>
            <a:off x="2332691" y="17929"/>
            <a:ext cx="4489450" cy="4460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400" b="1" kern="0" dirty="0">
                <a:solidFill>
                  <a:srgbClr val="FFDA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Vaccino contro la Meningite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F10E39-1893-13FE-F41F-9F89883A059C}"/>
              </a:ext>
            </a:extLst>
          </p:cNvPr>
          <p:cNvSpPr txBox="1"/>
          <p:nvPr/>
        </p:nvSpPr>
        <p:spPr>
          <a:xfrm>
            <a:off x="237565" y="3505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0" i="0" dirty="0">
                <a:solidFill>
                  <a:srgbClr val="FFDA1D"/>
                </a:solidFill>
                <a:effectLst/>
                <a:latin typeface="+mn-lt"/>
                <a:cs typeface="Varela Round" pitchFamily="2" charset="-79"/>
              </a:rPr>
              <a:t>Attualmente esistono tre tipi di vaccino anti-meningococco: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FFDA1D"/>
                </a:solidFill>
                <a:latin typeface="+mn-lt"/>
                <a:cs typeface="Varela Round" pitchFamily="2" charset="-79"/>
              </a:rPr>
              <a:t>V</a:t>
            </a:r>
            <a:r>
              <a:rPr lang="it-IT" sz="1600" b="0" i="1" dirty="0">
                <a:solidFill>
                  <a:srgbClr val="FFDA1D"/>
                </a:solidFill>
                <a:effectLst/>
                <a:latin typeface="+mn-lt"/>
                <a:cs typeface="Varela Round" pitchFamily="2" charset="-79"/>
              </a:rPr>
              <a:t>accino per il meningococco di gruppo B</a:t>
            </a:r>
            <a:r>
              <a:rPr lang="it-IT" sz="1600" dirty="0">
                <a:solidFill>
                  <a:srgbClr val="FFDA1D"/>
                </a:solidFill>
                <a:latin typeface="+mn-lt"/>
                <a:cs typeface="Varela Round" pitchFamily="2" charset="-79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FFDA1D"/>
                </a:solidFill>
                <a:latin typeface="+mn-lt"/>
                <a:cs typeface="Varela Round" pitchFamily="2" charset="-79"/>
              </a:rPr>
              <a:t>V</a:t>
            </a:r>
            <a:r>
              <a:rPr lang="it-IT" sz="1600" b="0" i="1" dirty="0">
                <a:solidFill>
                  <a:srgbClr val="FFDA1D"/>
                </a:solidFill>
                <a:effectLst/>
                <a:latin typeface="+mn-lt"/>
                <a:cs typeface="Varela Round" pitchFamily="2" charset="-79"/>
              </a:rPr>
              <a:t>accino per il meningococco di gruppo C</a:t>
            </a:r>
            <a:r>
              <a:rPr lang="it-IT" sz="1600" dirty="0">
                <a:solidFill>
                  <a:srgbClr val="FFDA1D"/>
                </a:solidFill>
                <a:latin typeface="+mn-lt"/>
                <a:cs typeface="Varela Round" pitchFamily="2" charset="-79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0" i="1" dirty="0">
                <a:solidFill>
                  <a:srgbClr val="FFDA1D"/>
                </a:solidFill>
                <a:effectLst/>
                <a:latin typeface="+mn-lt"/>
                <a:cs typeface="Varela Round" pitchFamily="2" charset="-79"/>
              </a:rPr>
              <a:t>vaccino tetravalente</a:t>
            </a:r>
            <a:r>
              <a:rPr lang="it-IT" sz="1600" b="0" i="0" dirty="0">
                <a:solidFill>
                  <a:srgbClr val="FFDA1D"/>
                </a:solidFill>
                <a:effectLst/>
                <a:latin typeface="+mn-lt"/>
                <a:cs typeface="Varela Round" pitchFamily="2" charset="-79"/>
              </a:rPr>
              <a:t>, protegge da 4 tipi di meningococco: i gruppi A, C, </a:t>
            </a:r>
            <a:r>
              <a:rPr lang="it-IT" sz="1600" b="0" i="0" dirty="0" err="1">
                <a:solidFill>
                  <a:srgbClr val="FFDA1D"/>
                </a:solidFill>
                <a:effectLst/>
                <a:latin typeface="+mn-lt"/>
                <a:cs typeface="Varela Round" pitchFamily="2" charset="-79"/>
              </a:rPr>
              <a:t>W</a:t>
            </a:r>
            <a:r>
              <a:rPr lang="it-IT" sz="1600" b="0" i="0" dirty="0">
                <a:solidFill>
                  <a:srgbClr val="FFDA1D"/>
                </a:solidFill>
                <a:effectLst/>
                <a:latin typeface="+mn-lt"/>
                <a:cs typeface="Varela Round" pitchFamily="2" charset="-79"/>
              </a:rPr>
              <a:t> e Y. </a:t>
            </a:r>
          </a:p>
          <a:p>
            <a:pPr algn="just"/>
            <a:endParaRPr lang="it-IT" sz="1600" b="0" i="0" dirty="0">
              <a:solidFill>
                <a:srgbClr val="FFDA1D"/>
              </a:solidFill>
              <a:effectLst/>
              <a:latin typeface="+mn-lt"/>
              <a:cs typeface="Varela Round" pitchFamily="2" charset="-79"/>
            </a:endParaRPr>
          </a:p>
          <a:p>
            <a:pPr algn="just"/>
            <a:r>
              <a:rPr lang="it-IT" sz="1600" b="0" i="0" dirty="0">
                <a:solidFill>
                  <a:srgbClr val="FFDA1D"/>
                </a:solidFill>
                <a:effectLst/>
                <a:latin typeface="+mn-lt"/>
                <a:cs typeface="Varela Round" pitchFamily="2" charset="-79"/>
              </a:rPr>
              <a:t>Attualmente </a:t>
            </a:r>
            <a:r>
              <a:rPr lang="it-IT" sz="1600" b="1" i="0" u="sng" dirty="0">
                <a:solidFill>
                  <a:srgbClr val="FFDA1D"/>
                </a:solidFill>
                <a:effectLst/>
                <a:latin typeface="+mn-lt"/>
                <a:cs typeface="Varela Round" pitchFamily="2" charset="-79"/>
              </a:rPr>
              <a:t>non è un vaccino obbligatorio </a:t>
            </a:r>
            <a:r>
              <a:rPr lang="it-IT" sz="1600" b="0" i="0" dirty="0">
                <a:solidFill>
                  <a:srgbClr val="FFDA1D"/>
                </a:solidFill>
                <a:effectLst/>
                <a:latin typeface="+mn-lt"/>
                <a:cs typeface="Varela Round" pitchFamily="2" charset="-79"/>
              </a:rPr>
              <a:t>nel Piano Nazionale Prevenzione Vaccinale ma è tra quelli </a:t>
            </a:r>
            <a:r>
              <a:rPr lang="it-IT" sz="1600" b="1" i="0" u="sng" dirty="0">
                <a:solidFill>
                  <a:srgbClr val="FFDA1D"/>
                </a:solidFill>
                <a:effectLst/>
                <a:latin typeface="+mn-lt"/>
                <a:cs typeface="Varela Round" pitchFamily="2" charset="-79"/>
              </a:rPr>
              <a:t>raccomandati</a:t>
            </a:r>
            <a:r>
              <a:rPr lang="it-IT" sz="1600" b="0" i="0" dirty="0">
                <a:solidFill>
                  <a:srgbClr val="FFDA1D"/>
                </a:solidFill>
                <a:effectLst/>
                <a:latin typeface="+mn-lt"/>
                <a:cs typeface="Varela Round" pitchFamily="2" charset="-79"/>
              </a:rPr>
              <a:t>.</a:t>
            </a:r>
          </a:p>
          <a:p>
            <a:pPr algn="just"/>
            <a:endParaRPr lang="it-IT" sz="1600" b="0" i="0" dirty="0">
              <a:solidFill>
                <a:srgbClr val="FFDA1D"/>
              </a:solidFill>
              <a:effectLst/>
              <a:latin typeface="+mn-lt"/>
              <a:cs typeface="Varela Round" pitchFamily="2" charset="-79"/>
            </a:endParaRPr>
          </a:p>
          <a:p>
            <a:pPr algn="just"/>
            <a:r>
              <a:rPr lang="it-IT" sz="1600" dirty="0">
                <a:solidFill>
                  <a:srgbClr val="FFDA1D"/>
                </a:solidFill>
                <a:latin typeface="+mn-lt"/>
                <a:cs typeface="Varela Round" pitchFamily="2" charset="-79"/>
              </a:rPr>
              <a:t>F</a:t>
            </a:r>
            <a:r>
              <a:rPr lang="it-IT" sz="1600" b="0" i="0" dirty="0">
                <a:solidFill>
                  <a:srgbClr val="FFDA1D"/>
                </a:solidFill>
                <a:effectLst/>
                <a:latin typeface="+mn-lt"/>
                <a:cs typeface="Varela Round" pitchFamily="2" charset="-79"/>
              </a:rPr>
              <a:t>ortemente raccomandato ai bambini e adulti che frequentano asili nido, alle persone che praticano ambienti affollati (collegi, dormitori, discoteche...) e a chi si reca in paesi considerati endemici per l'infezione da meningococco.</a:t>
            </a:r>
          </a:p>
          <a:p>
            <a:pPr algn="just"/>
            <a:endParaRPr lang="it-IT" sz="1600" b="0" i="0" dirty="0">
              <a:solidFill>
                <a:srgbClr val="FFDA1D"/>
              </a:solidFill>
              <a:effectLst/>
              <a:latin typeface="+mn-lt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81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B5EF171-97EB-5791-0CD9-3CB67071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A2B7BF-0888-272A-896D-FD1BD2AE0E9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438400"/>
            <a:ext cx="5181600" cy="55827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it-IT" altLang="it-IT" sz="3200" b="1" i="1" kern="0" dirty="0">
                <a:solidFill>
                  <a:srgbClr val="FFDA1D"/>
                </a:solidFill>
              </a:rPr>
              <a:t>Neisseria </a:t>
            </a:r>
            <a:r>
              <a:rPr lang="it-IT" altLang="it-IT" sz="3200" b="1" i="1" kern="0" dirty="0" err="1">
                <a:solidFill>
                  <a:srgbClr val="FFDA1D"/>
                </a:solidFill>
              </a:rPr>
              <a:t>gonorrhoeae</a:t>
            </a:r>
            <a:endParaRPr lang="it-IT" altLang="it-IT" sz="3200" b="1" i="1" kern="0" dirty="0">
              <a:solidFill>
                <a:srgbClr val="FFD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6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C78175-F8D0-C829-E6E8-9F5BD264C5D9}"/>
              </a:ext>
            </a:extLst>
          </p:cNvPr>
          <p:cNvSpPr txBox="1">
            <a:spLocks noChangeArrowheads="1"/>
          </p:cNvSpPr>
          <p:nvPr/>
        </p:nvSpPr>
        <p:spPr>
          <a:xfrm>
            <a:off x="2593448" y="136525"/>
            <a:ext cx="4271962" cy="55827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it-IT" altLang="it-IT" sz="2800" b="1" i="1" kern="0" dirty="0">
                <a:solidFill>
                  <a:srgbClr val="FFDA1D"/>
                </a:solidFill>
              </a:rPr>
              <a:t>Neisseria </a:t>
            </a:r>
            <a:r>
              <a:rPr lang="it-IT" altLang="it-IT" sz="2800" b="1" i="1" kern="0" dirty="0" err="1">
                <a:solidFill>
                  <a:srgbClr val="FFDA1D"/>
                </a:solidFill>
              </a:rPr>
              <a:t>gonorrhoeae</a:t>
            </a:r>
            <a:endParaRPr lang="it-IT" altLang="it-IT" sz="2800" b="1" i="1" kern="0" dirty="0">
              <a:solidFill>
                <a:srgbClr val="FFDA1D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905BFD-001D-68C4-E0CE-7BB171224B49}"/>
              </a:ext>
            </a:extLst>
          </p:cNvPr>
          <p:cNvSpPr txBox="1"/>
          <p:nvPr/>
        </p:nvSpPr>
        <p:spPr>
          <a:xfrm>
            <a:off x="198168" y="1143000"/>
            <a:ext cx="60868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DA1D"/>
                </a:solidFill>
              </a:rPr>
              <a:t>Diplococco Gram negativo </a:t>
            </a:r>
            <a:r>
              <a:rPr lang="it-IT" sz="2000" u="sng" dirty="0">
                <a:solidFill>
                  <a:srgbClr val="FFDA1D"/>
                </a:solidFill>
              </a:rPr>
              <a:t>intracellulare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u="sng" dirty="0">
              <a:solidFill>
                <a:srgbClr val="FFDA1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DA1D"/>
                </a:solidFill>
              </a:rPr>
              <a:t>Possiede molte strutture di superficie</a:t>
            </a:r>
          </a:p>
          <a:p>
            <a:endParaRPr lang="it-IT" sz="2000" dirty="0">
              <a:solidFill>
                <a:srgbClr val="FFDA1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DA1D"/>
                </a:solidFill>
              </a:rPr>
              <a:t>Capsulato (alcuni ceppi)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FFDA1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FFDA1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DA1D"/>
                </a:solidFill>
              </a:rPr>
              <a:t>Microaerofilo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FFDA1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DA1D"/>
                </a:solidFill>
              </a:rPr>
              <a:t>Cresce bene in terreni arricchiti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FFDA1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FFDA1D"/>
              </a:solidFill>
            </a:endParaRPr>
          </a:p>
          <a:p>
            <a:endParaRPr lang="it-IT" sz="2000" dirty="0">
              <a:solidFill>
                <a:srgbClr val="FFDA1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Patogeno umano </a:t>
            </a:r>
            <a:r>
              <a:rPr lang="it-IT" sz="2000" u="sng" dirty="0">
                <a:solidFill>
                  <a:schemeClr val="tx2">
                    <a:lumMod val="75000"/>
                  </a:schemeClr>
                </a:solidFill>
              </a:rPr>
              <a:t>obbligato</a:t>
            </a: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L’immunità offre scarsa protezione dalle reinfezioni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1BAB42-8387-28F6-B3BE-0ACF857D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230" y="704144"/>
            <a:ext cx="3610831" cy="2009749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4E077C7-F137-6306-F690-2693BD75ED88}"/>
              </a:ext>
            </a:extLst>
          </p:cNvPr>
          <p:cNvGrpSpPr/>
          <p:nvPr/>
        </p:nvGrpSpPr>
        <p:grpSpPr>
          <a:xfrm>
            <a:off x="4387989" y="3110103"/>
            <a:ext cx="3397111" cy="2553579"/>
            <a:chOff x="4387989" y="3110103"/>
            <a:chExt cx="3397111" cy="255357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7B7D611D-A3D8-34D2-EF73-B92F2B8D0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600" y="3110103"/>
              <a:ext cx="2222500" cy="2247416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DDF78DC-D717-C837-1A7C-58A92F32FCD8}"/>
                </a:ext>
              </a:extLst>
            </p:cNvPr>
            <p:cNvSpPr txBox="1"/>
            <p:nvPr/>
          </p:nvSpPr>
          <p:spPr>
            <a:xfrm>
              <a:off x="6011635" y="5325128"/>
              <a:ext cx="17625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dirty="0">
                  <a:solidFill>
                    <a:srgbClr val="FFDA1D"/>
                  </a:solidFill>
                </a:rPr>
                <a:t>Agar cioccolato</a:t>
              </a:r>
              <a:endParaRPr lang="it-IT" sz="1600" dirty="0"/>
            </a:p>
          </p:txBody>
        </p:sp>
        <p:sp>
          <p:nvSpPr>
            <p:cNvPr id="10" name="Freccia destra 9">
              <a:extLst>
                <a:ext uri="{FF2B5EF4-FFF2-40B4-BE49-F238E27FC236}">
                  <a16:creationId xmlns:a16="http://schemas.microsoft.com/office/drawing/2014/main" id="{5986A212-FE1D-3F44-5B1F-BB22CDD58FDA}"/>
                </a:ext>
              </a:extLst>
            </p:cNvPr>
            <p:cNvSpPr/>
            <p:nvPr/>
          </p:nvSpPr>
          <p:spPr>
            <a:xfrm rot="536025">
              <a:off x="4387989" y="4147470"/>
              <a:ext cx="1021479" cy="117327"/>
            </a:xfrm>
            <a:prstGeom prst="rightArrow">
              <a:avLst>
                <a:gd name="adj1" fmla="val 35020"/>
                <a:gd name="adj2" fmla="val 148205"/>
              </a:avLst>
            </a:prstGeom>
            <a:solidFill>
              <a:srgbClr val="FFC000"/>
            </a:solidFill>
            <a:ln>
              <a:solidFill>
                <a:srgbClr val="FEB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2787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8F9BD5E-01F5-F552-6DB7-9B3199F9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6FB591E-1C0F-8474-2506-1BBDFAFAC76D}"/>
              </a:ext>
            </a:extLst>
          </p:cNvPr>
          <p:cNvGrpSpPr/>
          <p:nvPr/>
        </p:nvGrpSpPr>
        <p:grpSpPr>
          <a:xfrm>
            <a:off x="184237" y="576695"/>
            <a:ext cx="4584526" cy="5704609"/>
            <a:chOff x="3505200" y="576695"/>
            <a:chExt cx="4584526" cy="570460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35C334B0-D9E2-B7E1-0FDF-95E6AD027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576695"/>
              <a:ext cx="4584526" cy="5704609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9349056C-0481-37CD-A753-48519C36405E}"/>
                </a:ext>
              </a:extLst>
            </p:cNvPr>
            <p:cNvSpPr txBox="1"/>
            <p:nvPr/>
          </p:nvSpPr>
          <p:spPr>
            <a:xfrm>
              <a:off x="3505200" y="598800"/>
              <a:ext cx="4584526" cy="468000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000524"/>
                  </a:solidFill>
                </a:rPr>
                <a:t>Fattori di Virulenza in Neisseria </a:t>
              </a:r>
              <a:r>
                <a:rPr lang="it-IT" sz="1600" b="1" dirty="0" err="1">
                  <a:solidFill>
                    <a:srgbClr val="000524"/>
                  </a:solidFill>
                </a:rPr>
                <a:t>gonorrhoeae</a:t>
              </a:r>
              <a:endParaRPr lang="it-IT" sz="1600" b="1" dirty="0">
                <a:solidFill>
                  <a:srgbClr val="000524"/>
                </a:solidFill>
              </a:endParaRP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A6B1FE-8ACA-7B20-ED51-1E7A783F5F3F}"/>
              </a:ext>
            </a:extLst>
          </p:cNvPr>
          <p:cNvSpPr txBox="1"/>
          <p:nvPr/>
        </p:nvSpPr>
        <p:spPr>
          <a:xfrm>
            <a:off x="3136726" y="106044"/>
            <a:ext cx="3264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DA1D"/>
                </a:solidFill>
              </a:rPr>
              <a:t>FATTORI DI VIRULENZA</a:t>
            </a:r>
            <a:endParaRPr lang="it-IT" sz="2000" b="1" dirty="0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6979EC4-9782-D557-FB48-7E2CD296F4EC}"/>
              </a:ext>
            </a:extLst>
          </p:cNvPr>
          <p:cNvGrpSpPr/>
          <p:nvPr/>
        </p:nvGrpSpPr>
        <p:grpSpPr>
          <a:xfrm>
            <a:off x="184237" y="1447242"/>
            <a:ext cx="8666381" cy="1981757"/>
            <a:chOff x="184237" y="1447242"/>
            <a:chExt cx="8666381" cy="1981757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B157310C-B263-C648-7490-8604710F404E}"/>
                </a:ext>
              </a:extLst>
            </p:cNvPr>
            <p:cNvGrpSpPr/>
            <p:nvPr/>
          </p:nvGrpSpPr>
          <p:grpSpPr>
            <a:xfrm>
              <a:off x="184237" y="1447242"/>
              <a:ext cx="7720243" cy="1981757"/>
              <a:chOff x="184237" y="1447242"/>
              <a:chExt cx="7720243" cy="1981757"/>
            </a:xfrm>
          </p:grpSpPr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5141D8-57BC-CF49-D35F-C3D8CB0DD4C0}"/>
                  </a:ext>
                </a:extLst>
              </p:cNvPr>
              <p:cNvSpPr txBox="1"/>
              <p:nvPr/>
            </p:nvSpPr>
            <p:spPr>
              <a:xfrm>
                <a:off x="4897120" y="2351147"/>
                <a:ext cx="300736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b="1" dirty="0">
                    <a:solidFill>
                      <a:srgbClr val="FEB9A6"/>
                    </a:solidFill>
                  </a:rPr>
                  <a:t>Adesione  </a:t>
                </a:r>
                <a:r>
                  <a:rPr lang="it-IT" sz="1600" b="1" dirty="0">
                    <a:solidFill>
                      <a:srgbClr val="FEB9A6"/>
                    </a:solidFill>
                    <a:sym typeface="Wingdings" pitchFamily="2" charset="2"/>
                  </a:rPr>
                  <a:t></a:t>
                </a:r>
                <a:r>
                  <a:rPr lang="it-IT" sz="1600" b="1" dirty="0">
                    <a:solidFill>
                      <a:srgbClr val="FEB9A6"/>
                    </a:solidFill>
                  </a:rPr>
                  <a:t>  Invasività</a:t>
                </a:r>
              </a:p>
            </p:txBody>
          </p:sp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0623E8FE-0786-C34D-9165-0324D0D6DE78}"/>
                  </a:ext>
                </a:extLst>
              </p:cNvPr>
              <p:cNvSpPr/>
              <p:nvPr/>
            </p:nvSpPr>
            <p:spPr>
              <a:xfrm>
                <a:off x="184237" y="1447242"/>
                <a:ext cx="4584526" cy="1981757"/>
              </a:xfrm>
              <a:prstGeom prst="rect">
                <a:avLst/>
              </a:prstGeom>
              <a:noFill/>
              <a:ln>
                <a:solidFill>
                  <a:srgbClr val="FEAEF7"/>
                </a:solidFill>
              </a:ln>
              <a:effectLst>
                <a:glow rad="178767">
                  <a:srgbClr val="FEAEF7">
                    <a:alpha val="73725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EB9A6"/>
                  </a:solidFill>
                </a:endParaRPr>
              </a:p>
            </p:txBody>
          </p:sp>
        </p:grp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494701D-DB68-D345-82AB-EAF6A367F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4480" y="1666263"/>
              <a:ext cx="946138" cy="1699375"/>
            </a:xfrm>
            <a:prstGeom prst="rect">
              <a:avLst/>
            </a:prstGeom>
          </p:spPr>
        </p:pic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B56598A2-08B1-56A8-9F33-780264FF2322}"/>
              </a:ext>
            </a:extLst>
          </p:cNvPr>
          <p:cNvGrpSpPr/>
          <p:nvPr/>
        </p:nvGrpSpPr>
        <p:grpSpPr>
          <a:xfrm>
            <a:off x="184237" y="5015846"/>
            <a:ext cx="7626263" cy="476250"/>
            <a:chOff x="184237" y="5015846"/>
            <a:chExt cx="7626263" cy="476250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9758E37F-720D-A0C0-E3B2-4A25F7ED1300}"/>
                </a:ext>
              </a:extLst>
            </p:cNvPr>
            <p:cNvSpPr/>
            <p:nvPr/>
          </p:nvSpPr>
          <p:spPr>
            <a:xfrm>
              <a:off x="184237" y="5015846"/>
              <a:ext cx="4584526" cy="47625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>
              <a:glow rad="128711">
                <a:schemeClr val="tx2">
                  <a:lumMod val="7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195D7809-31F6-46AE-D4F3-2C4F838DC142}"/>
                </a:ext>
              </a:extLst>
            </p:cNvPr>
            <p:cNvSpPr txBox="1"/>
            <p:nvPr/>
          </p:nvSpPr>
          <p:spPr>
            <a:xfrm>
              <a:off x="4991100" y="5066655"/>
              <a:ext cx="2819400" cy="338554"/>
            </a:xfrm>
            <a:prstGeom prst="rect">
              <a:avLst/>
            </a:prstGeom>
            <a:noFill/>
            <a:ln>
              <a:noFill/>
            </a:ln>
            <a:effectLst>
              <a:glow rad="128711">
                <a:schemeClr val="tx2">
                  <a:lumMod val="75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75000"/>
                    </a:schemeClr>
                  </a:solidFill>
                </a:rPr>
                <a:t>Simil-endotossina </a:t>
              </a:r>
              <a:endParaRPr lang="it-IT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2328C20-0BD2-5873-53F6-AF1FDDB0506C}"/>
              </a:ext>
            </a:extLst>
          </p:cNvPr>
          <p:cNvGrpSpPr/>
          <p:nvPr/>
        </p:nvGrpSpPr>
        <p:grpSpPr>
          <a:xfrm>
            <a:off x="184237" y="3453808"/>
            <a:ext cx="8461923" cy="772830"/>
            <a:chOff x="184237" y="3453808"/>
            <a:chExt cx="8461923" cy="772830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0035E5C-2CAD-9064-01D8-5A196E3A3034}"/>
                </a:ext>
              </a:extLst>
            </p:cNvPr>
            <p:cNvSpPr txBox="1"/>
            <p:nvPr/>
          </p:nvSpPr>
          <p:spPr>
            <a:xfrm>
              <a:off x="4953000" y="3567612"/>
              <a:ext cx="369316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b="1" dirty="0">
                  <a:solidFill>
                    <a:srgbClr val="FFDA1D"/>
                  </a:solidFill>
                </a:rPr>
                <a:t>Insieme alla capsula polisaccaridica contrasta le difese dell’ospite</a:t>
              </a:r>
              <a:endParaRPr lang="it-IT" sz="1600" b="1" dirty="0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32977711-3EA1-D9CB-53E1-9A666A488E3D}"/>
                </a:ext>
              </a:extLst>
            </p:cNvPr>
            <p:cNvSpPr/>
            <p:nvPr/>
          </p:nvSpPr>
          <p:spPr>
            <a:xfrm>
              <a:off x="184237" y="3453808"/>
              <a:ext cx="4584526" cy="772830"/>
            </a:xfrm>
            <a:prstGeom prst="rect">
              <a:avLst/>
            </a:prstGeom>
            <a:noFill/>
            <a:ln>
              <a:solidFill>
                <a:srgbClr val="FFDA1D"/>
              </a:solidFill>
            </a:ln>
            <a:effectLst>
              <a:glow rad="189433">
                <a:srgbClr val="FFDA1D">
                  <a:alpha val="56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3413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9797B170-B9A0-E92B-357D-408FFF6F2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609600"/>
            <a:ext cx="7772400" cy="42412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7CBECE-4080-9694-B4CB-B33320D27B98}"/>
              </a:ext>
            </a:extLst>
          </p:cNvPr>
          <p:cNvSpPr txBox="1"/>
          <p:nvPr/>
        </p:nvSpPr>
        <p:spPr>
          <a:xfrm>
            <a:off x="2444663" y="65405"/>
            <a:ext cx="5016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DA1D"/>
                </a:solidFill>
              </a:rPr>
              <a:t>Meccanismo di danno e patogenesi</a:t>
            </a:r>
            <a:endParaRPr lang="it-IT" sz="20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EBE783-4A23-ABE6-11F0-C5118B42CEA9}"/>
              </a:ext>
            </a:extLst>
          </p:cNvPr>
          <p:cNvSpPr txBox="1"/>
          <p:nvPr/>
        </p:nvSpPr>
        <p:spPr>
          <a:xfrm>
            <a:off x="414020" y="2422456"/>
            <a:ext cx="1143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epitelio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0146AD-8D29-2B9F-2EFE-A1D2A1DC4E59}"/>
              </a:ext>
            </a:extLst>
          </p:cNvPr>
          <p:cNvSpPr txBox="1"/>
          <p:nvPr/>
        </p:nvSpPr>
        <p:spPr>
          <a:xfrm>
            <a:off x="76200" y="3482772"/>
            <a:ext cx="1143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Sub-epitelio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7CB0CC73-3C15-754C-3FF7-9690D263ED6A}"/>
              </a:ext>
            </a:extLst>
          </p:cNvPr>
          <p:cNvGrpSpPr/>
          <p:nvPr/>
        </p:nvGrpSpPr>
        <p:grpSpPr>
          <a:xfrm>
            <a:off x="1165860" y="762000"/>
            <a:ext cx="1610360" cy="4514180"/>
            <a:chOff x="1209040" y="1066800"/>
            <a:chExt cx="1610360" cy="4514180"/>
          </a:xfrm>
        </p:grpSpPr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600416AF-8E3C-4548-3665-F05CA6EE79F8}"/>
                </a:ext>
              </a:extLst>
            </p:cNvPr>
            <p:cNvSpPr/>
            <p:nvPr/>
          </p:nvSpPr>
          <p:spPr>
            <a:xfrm>
              <a:off x="1262380" y="1066800"/>
              <a:ext cx="1557020" cy="1524000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</a:ln>
            <a:effectLst>
              <a:glow rad="132184">
                <a:srgbClr val="FF0000">
                  <a:alpha val="54777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B33CC20-29CC-75EC-0846-7DCE7703FC2F}"/>
                </a:ext>
              </a:extLst>
            </p:cNvPr>
            <p:cNvSpPr txBox="1"/>
            <p:nvPr/>
          </p:nvSpPr>
          <p:spPr>
            <a:xfrm>
              <a:off x="1209040" y="5273203"/>
              <a:ext cx="1267373" cy="30777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FFDA1D"/>
                  </a:solidFill>
                </a:rPr>
                <a:t>1) Adesione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2433C9CE-196C-A020-484A-DE7F2E93E07B}"/>
              </a:ext>
            </a:extLst>
          </p:cNvPr>
          <p:cNvGrpSpPr/>
          <p:nvPr/>
        </p:nvGrpSpPr>
        <p:grpSpPr>
          <a:xfrm>
            <a:off x="1511673" y="748738"/>
            <a:ext cx="3017147" cy="5495168"/>
            <a:chOff x="1511673" y="748738"/>
            <a:chExt cx="3017147" cy="5495168"/>
          </a:xfrm>
        </p:grpSpPr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0FD0C24C-34FE-5DA2-76CC-E6AC4C4CD7D5}"/>
                </a:ext>
              </a:extLst>
            </p:cNvPr>
            <p:cNvSpPr/>
            <p:nvPr/>
          </p:nvSpPr>
          <p:spPr>
            <a:xfrm>
              <a:off x="2776220" y="748738"/>
              <a:ext cx="1752600" cy="2146862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</a:ln>
            <a:effectLst>
              <a:glow rad="132184">
                <a:srgbClr val="FF0000">
                  <a:alpha val="54777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B07D3487-0992-99CE-B0D1-17539AC6FA75}"/>
                </a:ext>
              </a:extLst>
            </p:cNvPr>
            <p:cNvGrpSpPr/>
            <p:nvPr/>
          </p:nvGrpSpPr>
          <p:grpSpPr>
            <a:xfrm>
              <a:off x="1511673" y="5505242"/>
              <a:ext cx="2504750" cy="738664"/>
              <a:chOff x="1851615" y="5805630"/>
              <a:chExt cx="2504750" cy="738664"/>
            </a:xfrm>
          </p:grpSpPr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B42B9A7-BC83-35E8-E631-060650446C27}"/>
                  </a:ext>
                </a:extLst>
              </p:cNvPr>
              <p:cNvSpPr txBox="1"/>
              <p:nvPr/>
            </p:nvSpPr>
            <p:spPr>
              <a:xfrm>
                <a:off x="1851615" y="5805630"/>
                <a:ext cx="2504750" cy="738664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 dirty="0">
                    <a:solidFill>
                      <a:srgbClr val="FFDA1D"/>
                    </a:solidFill>
                  </a:rPr>
                  <a:t>2) Colonizzazione +  biofilm</a:t>
                </a:r>
              </a:p>
              <a:p>
                <a:pPr algn="ctr"/>
                <a:endParaRPr lang="it-IT" sz="1400" dirty="0">
                  <a:solidFill>
                    <a:srgbClr val="FFDA1D"/>
                  </a:solidFill>
                </a:endParaRPr>
              </a:p>
              <a:p>
                <a:pPr algn="ctr"/>
                <a:r>
                  <a:rPr lang="it-IT" sz="1400" dirty="0">
                    <a:solidFill>
                      <a:srgbClr val="FFDA1D"/>
                    </a:solidFill>
                  </a:rPr>
                  <a:t>Invasione </a:t>
                </a:r>
                <a:r>
                  <a:rPr lang="it-IT" sz="1400" dirty="0" err="1">
                    <a:solidFill>
                      <a:srgbClr val="FFDA1D"/>
                    </a:solidFill>
                  </a:rPr>
                  <a:t>cell</a:t>
                </a:r>
                <a:r>
                  <a:rPr lang="it-IT" sz="1400" dirty="0">
                    <a:solidFill>
                      <a:srgbClr val="FFDA1D"/>
                    </a:solidFill>
                  </a:rPr>
                  <a:t> epiteliali</a:t>
                </a:r>
              </a:p>
            </p:txBody>
          </p:sp>
          <p:sp>
            <p:nvSpPr>
              <p:cNvPr id="18" name="Freccia giù 17">
                <a:extLst>
                  <a:ext uri="{FF2B5EF4-FFF2-40B4-BE49-F238E27FC236}">
                    <a16:creationId xmlns:a16="http://schemas.microsoft.com/office/drawing/2014/main" id="{7154B9B3-C11C-D7D7-EA39-F90CAC383F34}"/>
                  </a:ext>
                </a:extLst>
              </p:cNvPr>
              <p:cNvSpPr/>
              <p:nvPr/>
            </p:nvSpPr>
            <p:spPr>
              <a:xfrm>
                <a:off x="3046774" y="6088176"/>
                <a:ext cx="114432" cy="221649"/>
              </a:xfrm>
              <a:prstGeom prst="downArrow">
                <a:avLst/>
              </a:prstGeom>
              <a:solidFill>
                <a:srgbClr val="FEBA40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4FC6B33-E9A0-803F-295D-E0A49037B095}"/>
              </a:ext>
            </a:extLst>
          </p:cNvPr>
          <p:cNvGrpSpPr/>
          <p:nvPr/>
        </p:nvGrpSpPr>
        <p:grpSpPr>
          <a:xfrm>
            <a:off x="3972405" y="1001572"/>
            <a:ext cx="2504596" cy="4274608"/>
            <a:chOff x="3972405" y="1001572"/>
            <a:chExt cx="2504596" cy="4274608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2BDDD16B-E888-F445-C3FE-5E3559C40F2F}"/>
                </a:ext>
              </a:extLst>
            </p:cNvPr>
            <p:cNvSpPr txBox="1"/>
            <p:nvPr/>
          </p:nvSpPr>
          <p:spPr>
            <a:xfrm>
              <a:off x="3972405" y="4968403"/>
              <a:ext cx="1961190" cy="30777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FFDA1D"/>
                  </a:solidFill>
                </a:rPr>
                <a:t>3) </a:t>
              </a:r>
              <a:r>
                <a:rPr lang="it-IT" sz="1400" dirty="0" err="1">
                  <a:solidFill>
                    <a:srgbClr val="FFDA1D"/>
                  </a:solidFill>
                </a:rPr>
                <a:t>Attivaz</a:t>
              </a:r>
              <a:r>
                <a:rPr lang="it-IT" sz="1400" dirty="0">
                  <a:solidFill>
                    <a:srgbClr val="FFDA1D"/>
                  </a:solidFill>
                </a:rPr>
                <a:t>. </a:t>
              </a:r>
              <a:r>
                <a:rPr lang="it-IT" sz="1400" dirty="0" err="1">
                  <a:solidFill>
                    <a:srgbClr val="FFDA1D"/>
                  </a:solidFill>
                </a:rPr>
                <a:t>imm</a:t>
              </a:r>
              <a:r>
                <a:rPr lang="it-IT" sz="1400" dirty="0">
                  <a:solidFill>
                    <a:srgbClr val="FFDA1D"/>
                  </a:solidFill>
                </a:rPr>
                <a:t>. innata</a:t>
              </a:r>
            </a:p>
          </p:txBody>
        </p:sp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A9E36270-BC41-D025-12F6-AF4322DF7870}"/>
                </a:ext>
              </a:extLst>
            </p:cNvPr>
            <p:cNvSpPr/>
            <p:nvPr/>
          </p:nvSpPr>
          <p:spPr>
            <a:xfrm>
              <a:off x="4724401" y="1001572"/>
              <a:ext cx="1752600" cy="1420884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</a:ln>
            <a:effectLst>
              <a:glow rad="132184">
                <a:srgbClr val="FF0000">
                  <a:alpha val="54777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932B6960-50A0-5CAE-AABD-6690B41F8AD5}"/>
              </a:ext>
            </a:extLst>
          </p:cNvPr>
          <p:cNvGrpSpPr/>
          <p:nvPr/>
        </p:nvGrpSpPr>
        <p:grpSpPr>
          <a:xfrm>
            <a:off x="2219805" y="2996911"/>
            <a:ext cx="4942996" cy="3677882"/>
            <a:chOff x="2219805" y="2996911"/>
            <a:chExt cx="4942996" cy="3677882"/>
          </a:xfrm>
        </p:grpSpPr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A3A4E422-A719-724C-7F9D-938D6B7DC3B6}"/>
                </a:ext>
              </a:extLst>
            </p:cNvPr>
            <p:cNvSpPr/>
            <p:nvPr/>
          </p:nvSpPr>
          <p:spPr>
            <a:xfrm>
              <a:off x="2219805" y="2996911"/>
              <a:ext cx="4942996" cy="1420884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</a:ln>
            <a:effectLst>
              <a:glow rad="132184">
                <a:srgbClr val="FF0000">
                  <a:alpha val="54777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004CF9BE-7A54-257B-F853-F8A948FE2F24}"/>
                </a:ext>
              </a:extLst>
            </p:cNvPr>
            <p:cNvGrpSpPr/>
            <p:nvPr/>
          </p:nvGrpSpPr>
          <p:grpSpPr>
            <a:xfrm>
              <a:off x="4354530" y="5505242"/>
              <a:ext cx="2172077" cy="1169551"/>
              <a:chOff x="4354530" y="5505242"/>
              <a:chExt cx="2172077" cy="1169551"/>
            </a:xfrm>
          </p:grpSpPr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CBFC2C3-7EEC-4525-86D3-C611C7ED4715}"/>
                  </a:ext>
                </a:extLst>
              </p:cNvPr>
              <p:cNvSpPr txBox="1"/>
              <p:nvPr/>
            </p:nvSpPr>
            <p:spPr>
              <a:xfrm>
                <a:off x="4354530" y="5505242"/>
                <a:ext cx="2172077" cy="1169551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400" dirty="0">
                    <a:solidFill>
                      <a:srgbClr val="FFDA1D"/>
                    </a:solidFill>
                  </a:rPr>
                  <a:t>4) Richiamo di macrofagi </a:t>
                </a:r>
              </a:p>
              <a:p>
                <a:endParaRPr lang="it-IT" sz="1400" dirty="0">
                  <a:solidFill>
                    <a:srgbClr val="FFDA1D"/>
                  </a:solidFill>
                </a:endParaRPr>
              </a:p>
              <a:p>
                <a:r>
                  <a:rPr lang="it-IT" sz="1400" dirty="0">
                    <a:solidFill>
                      <a:srgbClr val="FFDA1D"/>
                    </a:solidFill>
                  </a:rPr>
                  <a:t>    Fagocitosi inefficiente</a:t>
                </a:r>
              </a:p>
              <a:p>
                <a:endParaRPr lang="it-IT" sz="1400" dirty="0">
                  <a:solidFill>
                    <a:srgbClr val="FFDA1D"/>
                  </a:solidFill>
                </a:endParaRPr>
              </a:p>
              <a:p>
                <a:r>
                  <a:rPr lang="it-IT" sz="1400" dirty="0">
                    <a:solidFill>
                      <a:srgbClr val="FFDA1D"/>
                    </a:solidFill>
                  </a:rPr>
                  <a:t>    Rilascio di citochine</a:t>
                </a:r>
              </a:p>
            </p:txBody>
          </p:sp>
          <p:sp>
            <p:nvSpPr>
              <p:cNvPr id="25" name="Freccia giù 24">
                <a:extLst>
                  <a:ext uri="{FF2B5EF4-FFF2-40B4-BE49-F238E27FC236}">
                    <a16:creationId xmlns:a16="http://schemas.microsoft.com/office/drawing/2014/main" id="{9BB398AF-A5A5-00DC-8831-4F34F6B1D5E7}"/>
                  </a:ext>
                </a:extLst>
              </p:cNvPr>
              <p:cNvSpPr/>
              <p:nvPr/>
            </p:nvSpPr>
            <p:spPr>
              <a:xfrm>
                <a:off x="5410200" y="5791200"/>
                <a:ext cx="152400" cy="179851"/>
              </a:xfrm>
              <a:prstGeom prst="downArrow">
                <a:avLst/>
              </a:prstGeom>
              <a:solidFill>
                <a:srgbClr val="FEBA40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Freccia giù 26">
                <a:extLst>
                  <a:ext uri="{FF2B5EF4-FFF2-40B4-BE49-F238E27FC236}">
                    <a16:creationId xmlns:a16="http://schemas.microsoft.com/office/drawing/2014/main" id="{A00AE545-5C5D-12DD-BD8C-6E942AD2EAF2}"/>
                  </a:ext>
                </a:extLst>
              </p:cNvPr>
              <p:cNvSpPr/>
              <p:nvPr/>
            </p:nvSpPr>
            <p:spPr>
              <a:xfrm>
                <a:off x="5410200" y="6207471"/>
                <a:ext cx="152400" cy="179851"/>
              </a:xfrm>
              <a:prstGeom prst="downArrow">
                <a:avLst/>
              </a:prstGeom>
              <a:solidFill>
                <a:srgbClr val="FEBA40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17B37570-44E9-E7B3-DEDB-72D9F266149F}"/>
              </a:ext>
            </a:extLst>
          </p:cNvPr>
          <p:cNvGrpSpPr/>
          <p:nvPr/>
        </p:nvGrpSpPr>
        <p:grpSpPr>
          <a:xfrm>
            <a:off x="6921834" y="748738"/>
            <a:ext cx="2016426" cy="5818333"/>
            <a:chOff x="6921834" y="748738"/>
            <a:chExt cx="2016426" cy="5818333"/>
          </a:xfrm>
        </p:grpSpPr>
        <p:sp>
          <p:nvSpPr>
            <p:cNvPr id="22" name="Rettangolo con angoli arrotondati 21">
              <a:extLst>
                <a:ext uri="{FF2B5EF4-FFF2-40B4-BE49-F238E27FC236}">
                  <a16:creationId xmlns:a16="http://schemas.microsoft.com/office/drawing/2014/main" id="{43D40178-EF26-AC4A-6CEE-AA582DBE4E6F}"/>
                </a:ext>
              </a:extLst>
            </p:cNvPr>
            <p:cNvSpPr/>
            <p:nvPr/>
          </p:nvSpPr>
          <p:spPr>
            <a:xfrm>
              <a:off x="7010400" y="748738"/>
              <a:ext cx="1752600" cy="3289862"/>
            </a:xfrm>
            <a:prstGeom prst="roundRect">
              <a:avLst/>
            </a:prstGeom>
            <a:noFill/>
            <a:ln w="9525">
              <a:solidFill>
                <a:srgbClr val="FF0000"/>
              </a:solidFill>
            </a:ln>
            <a:effectLst>
              <a:glow rad="132184">
                <a:srgbClr val="FF0000">
                  <a:alpha val="54777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CDFE2BC0-501B-E5BB-9D42-6D453DE4D363}"/>
                </a:ext>
              </a:extLst>
            </p:cNvPr>
            <p:cNvGrpSpPr/>
            <p:nvPr/>
          </p:nvGrpSpPr>
          <p:grpSpPr>
            <a:xfrm>
              <a:off x="6921834" y="5182076"/>
              <a:ext cx="2016426" cy="1384995"/>
              <a:chOff x="6921834" y="5182076"/>
              <a:chExt cx="2016426" cy="1384995"/>
            </a:xfrm>
          </p:grpSpPr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74D9813-1AE4-C62A-4F00-C9F8EFDD9428}"/>
                  </a:ext>
                </a:extLst>
              </p:cNvPr>
              <p:cNvSpPr txBox="1"/>
              <p:nvPr/>
            </p:nvSpPr>
            <p:spPr>
              <a:xfrm>
                <a:off x="6921834" y="5182076"/>
                <a:ext cx="2016426" cy="1384995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400" dirty="0">
                    <a:solidFill>
                      <a:srgbClr val="FFDA1D"/>
                    </a:solidFill>
                  </a:rPr>
                  <a:t>5) Richiamo di PMN </a:t>
                </a:r>
              </a:p>
              <a:p>
                <a:endParaRPr lang="it-IT" sz="1400" dirty="0">
                  <a:solidFill>
                    <a:srgbClr val="FFDA1D"/>
                  </a:solidFill>
                </a:endParaRPr>
              </a:p>
              <a:p>
                <a:r>
                  <a:rPr lang="it-IT" sz="1400" dirty="0">
                    <a:solidFill>
                      <a:srgbClr val="FFDA1D"/>
                    </a:solidFill>
                  </a:rPr>
                  <a:t>   Attraversano epitelio</a:t>
                </a:r>
              </a:p>
              <a:p>
                <a:endParaRPr lang="it-IT" sz="1400" dirty="0">
                  <a:solidFill>
                    <a:srgbClr val="FFDA1D"/>
                  </a:solidFill>
                </a:endParaRPr>
              </a:p>
              <a:p>
                <a:r>
                  <a:rPr lang="it-IT" sz="1400" dirty="0">
                    <a:solidFill>
                      <a:srgbClr val="FFDA1D"/>
                    </a:solidFill>
                  </a:rPr>
                  <a:t>   Pus </a:t>
                </a:r>
                <a:r>
                  <a:rPr lang="it-IT" sz="1400" dirty="0">
                    <a:solidFill>
                      <a:srgbClr val="FFDA1D"/>
                    </a:solidFill>
                    <a:sym typeface="Wingdings" pitchFamily="2" charset="2"/>
                  </a:rPr>
                  <a:t> contagio</a:t>
                </a:r>
                <a:endParaRPr lang="it-IT" sz="1400" dirty="0">
                  <a:solidFill>
                    <a:srgbClr val="FFDA1D"/>
                  </a:solidFill>
                </a:endParaRPr>
              </a:p>
              <a:p>
                <a:endParaRPr lang="it-IT" sz="1400" dirty="0">
                  <a:solidFill>
                    <a:srgbClr val="FFDA1D"/>
                  </a:solidFill>
                </a:endParaRPr>
              </a:p>
            </p:txBody>
          </p:sp>
          <p:sp>
            <p:nvSpPr>
              <p:cNvPr id="28" name="Freccia giù 27">
                <a:extLst>
                  <a:ext uri="{FF2B5EF4-FFF2-40B4-BE49-F238E27FC236}">
                    <a16:creationId xmlns:a16="http://schemas.microsoft.com/office/drawing/2014/main" id="{79B27967-24CC-5320-074D-A59CEB63092A}"/>
                  </a:ext>
                </a:extLst>
              </p:cNvPr>
              <p:cNvSpPr/>
              <p:nvPr/>
            </p:nvSpPr>
            <p:spPr>
              <a:xfrm>
                <a:off x="7772400" y="5900191"/>
                <a:ext cx="152400" cy="179851"/>
              </a:xfrm>
              <a:prstGeom prst="downArrow">
                <a:avLst/>
              </a:prstGeom>
              <a:solidFill>
                <a:srgbClr val="FEBA40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Freccia giù 28">
                <a:extLst>
                  <a:ext uri="{FF2B5EF4-FFF2-40B4-BE49-F238E27FC236}">
                    <a16:creationId xmlns:a16="http://schemas.microsoft.com/office/drawing/2014/main" id="{DCBAD79A-BBC8-A6C3-55FB-6D88DED6F669}"/>
                  </a:ext>
                </a:extLst>
              </p:cNvPr>
              <p:cNvSpPr/>
              <p:nvPr/>
            </p:nvSpPr>
            <p:spPr>
              <a:xfrm>
                <a:off x="7775797" y="5484927"/>
                <a:ext cx="152400" cy="179851"/>
              </a:xfrm>
              <a:prstGeom prst="downArrow">
                <a:avLst/>
              </a:prstGeom>
              <a:solidFill>
                <a:srgbClr val="FEBA40"/>
              </a:solidFill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763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5CE34F6-8665-A86A-62A0-FD425F15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CA253-883E-C552-D239-11DEE2A1A405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0" y="84975"/>
            <a:ext cx="4172633" cy="563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it-IT" sz="2400" b="1" i="1" kern="0" dirty="0">
                <a:solidFill>
                  <a:srgbClr val="FFDA1D"/>
                </a:solidFill>
              </a:rPr>
              <a:t>Neisseria gonorrhoeae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ADB9D77-549D-4214-4491-AF854CE70194}"/>
              </a:ext>
            </a:extLst>
          </p:cNvPr>
          <p:cNvGrpSpPr/>
          <p:nvPr/>
        </p:nvGrpSpPr>
        <p:grpSpPr>
          <a:xfrm>
            <a:off x="4014607" y="1329636"/>
            <a:ext cx="4708525" cy="4547408"/>
            <a:chOff x="4014607" y="1329636"/>
            <a:chExt cx="4708525" cy="4547408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190D59FD-FDD2-6CE4-CAA6-2FA90B095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410" y="1329636"/>
              <a:ext cx="4638921" cy="336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8">
              <a:extLst>
                <a:ext uri="{FF2B5EF4-FFF2-40B4-BE49-F238E27FC236}">
                  <a16:creationId xmlns:a16="http://schemas.microsoft.com/office/drawing/2014/main" id="{D4F432F5-33EB-0B20-8773-2294EF10E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607" y="4799826"/>
              <a:ext cx="4708525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GB" altLang="it-IT" sz="1600" dirty="0" err="1">
                  <a:solidFill>
                    <a:srgbClr val="FFDA1D"/>
                  </a:solidFill>
                </a:rPr>
                <a:t>Osservazione</a:t>
              </a:r>
              <a:r>
                <a:rPr lang="en-GB" altLang="it-IT" sz="1600" dirty="0">
                  <a:solidFill>
                    <a:srgbClr val="FFDA1D"/>
                  </a:solidFill>
                </a:rPr>
                <a:t> </a:t>
              </a:r>
              <a:r>
                <a:rPr lang="en-GB" altLang="it-IT" sz="1600" u="sng" dirty="0" err="1">
                  <a:solidFill>
                    <a:srgbClr val="FFDA1D"/>
                  </a:solidFill>
                </a:rPr>
                <a:t>diretta</a:t>
              </a:r>
              <a:r>
                <a:rPr lang="en-GB" altLang="it-IT" sz="1600" dirty="0">
                  <a:solidFill>
                    <a:srgbClr val="FFDA1D"/>
                  </a:solidFill>
                </a:rPr>
                <a:t> post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colorazione</a:t>
              </a:r>
              <a:r>
                <a:rPr lang="en-GB" altLang="it-IT" sz="1600" dirty="0">
                  <a:solidFill>
                    <a:srgbClr val="FFDA1D"/>
                  </a:solidFill>
                </a:rPr>
                <a:t> di Gram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della</a:t>
              </a:r>
              <a:r>
                <a:rPr lang="en-GB" altLang="it-IT" sz="1600" dirty="0">
                  <a:solidFill>
                    <a:srgbClr val="FFDA1D"/>
                  </a:solidFill>
                </a:rPr>
                <a:t>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secrezione</a:t>
              </a:r>
              <a:r>
                <a:rPr lang="en-GB" altLang="it-IT" sz="1600" dirty="0">
                  <a:solidFill>
                    <a:srgbClr val="FFDA1D"/>
                  </a:solidFill>
                </a:rPr>
                <a:t>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uretrale</a:t>
              </a:r>
              <a:r>
                <a:rPr lang="en-GB" altLang="it-IT" sz="1600" dirty="0">
                  <a:solidFill>
                    <a:srgbClr val="FFDA1D"/>
                  </a:solidFill>
                </a:rPr>
                <a:t>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purulenta</a:t>
              </a:r>
              <a:r>
                <a:rPr lang="en-GB" altLang="it-IT" sz="1600" dirty="0">
                  <a:solidFill>
                    <a:srgbClr val="FFDA1D"/>
                  </a:solidFill>
                </a:rPr>
                <a:t>: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l’immagine</a:t>
              </a:r>
              <a:r>
                <a:rPr lang="en-GB" altLang="it-IT" sz="1600" dirty="0">
                  <a:solidFill>
                    <a:srgbClr val="FFDA1D"/>
                  </a:solidFill>
                </a:rPr>
                <a:t>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mostra</a:t>
              </a:r>
              <a:r>
                <a:rPr lang="en-GB" altLang="it-IT" sz="1600" dirty="0">
                  <a:solidFill>
                    <a:srgbClr val="FFDA1D"/>
                  </a:solidFill>
                </a:rPr>
                <a:t>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molti</a:t>
              </a:r>
              <a:r>
                <a:rPr lang="en-GB" altLang="it-IT" sz="1600" dirty="0">
                  <a:solidFill>
                    <a:srgbClr val="FFDA1D"/>
                  </a:solidFill>
                </a:rPr>
                <a:t>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leucociti</a:t>
              </a:r>
              <a:r>
                <a:rPr lang="en-GB" altLang="it-IT" sz="1600" dirty="0">
                  <a:solidFill>
                    <a:srgbClr val="FFDA1D"/>
                  </a:solidFill>
                </a:rPr>
                <a:t>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polimorfonucleati</a:t>
              </a:r>
              <a:r>
                <a:rPr lang="en-GB" altLang="it-IT" sz="1600" dirty="0">
                  <a:solidFill>
                    <a:srgbClr val="FFDA1D"/>
                  </a:solidFill>
                </a:rPr>
                <a:t>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neutrofili</a:t>
              </a:r>
              <a:r>
                <a:rPr lang="en-GB" altLang="it-IT" sz="1600" dirty="0">
                  <a:solidFill>
                    <a:srgbClr val="FFDA1D"/>
                  </a:solidFill>
                </a:rPr>
                <a:t> e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diplococchi</a:t>
              </a:r>
              <a:r>
                <a:rPr lang="en-GB" altLang="it-IT" sz="1600" dirty="0">
                  <a:solidFill>
                    <a:srgbClr val="FFDA1D"/>
                  </a:solidFill>
                </a:rPr>
                <a:t> gram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negativi</a:t>
              </a:r>
              <a:r>
                <a:rPr lang="en-GB" altLang="it-IT" sz="1600" dirty="0">
                  <a:solidFill>
                    <a:srgbClr val="FFDA1D"/>
                  </a:solidFill>
                </a:rPr>
                <a:t> intra ed </a:t>
              </a:r>
              <a:r>
                <a:rPr lang="en-GB" altLang="it-IT" sz="1600" dirty="0" err="1">
                  <a:solidFill>
                    <a:srgbClr val="FFDA1D"/>
                  </a:solidFill>
                </a:rPr>
                <a:t>extracellulari</a:t>
              </a:r>
              <a:endParaRPr lang="en-GB" altLang="it-IT" sz="1600" dirty="0">
                <a:solidFill>
                  <a:srgbClr val="FFDA1D"/>
                </a:solidFill>
              </a:endParaRPr>
            </a:p>
          </p:txBody>
        </p:sp>
      </p:grpSp>
      <p:pic>
        <p:nvPicPr>
          <p:cNvPr id="7" name="Immagine 6" descr="Immagine che contiene Carne, persona&#10;&#10;Descrizione generata automaticamente">
            <a:extLst>
              <a:ext uri="{FF2B5EF4-FFF2-40B4-BE49-F238E27FC236}">
                <a16:creationId xmlns:a16="http://schemas.microsoft.com/office/drawing/2014/main" id="{92EA8A1C-C5DE-576B-BA43-7DA4309AD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8" y="3923991"/>
            <a:ext cx="2433022" cy="1514813"/>
          </a:xfrm>
          <a:prstGeom prst="rect">
            <a:avLst/>
          </a:prstGeom>
        </p:spPr>
      </p:pic>
      <p:pic>
        <p:nvPicPr>
          <p:cNvPr id="9" name="Immagine 8" descr="Immagine che contiene persona, Carne, dito, vena&#10;&#10;Descrizione generata automaticamente">
            <a:extLst>
              <a:ext uri="{FF2B5EF4-FFF2-40B4-BE49-F238E27FC236}">
                <a16:creationId xmlns:a16="http://schemas.microsoft.com/office/drawing/2014/main" id="{7738B2EF-7E59-7495-63E2-C377C56C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8" y="901556"/>
            <a:ext cx="2419002" cy="172518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3BDF7C-8033-FBF3-C7A6-13A567E90169}"/>
              </a:ext>
            </a:extLst>
          </p:cNvPr>
          <p:cNvSpPr txBox="1"/>
          <p:nvPr/>
        </p:nvSpPr>
        <p:spPr>
          <a:xfrm>
            <a:off x="199889" y="5519752"/>
            <a:ext cx="293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DA1D"/>
                </a:solidFill>
              </a:rPr>
              <a:t>Oftalmite gonococcica del neonato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1E0A5DD-644E-89B6-301B-0228B0A43028}"/>
              </a:ext>
            </a:extLst>
          </p:cNvPr>
          <p:cNvSpPr txBox="1"/>
          <p:nvPr/>
        </p:nvSpPr>
        <p:spPr>
          <a:xfrm>
            <a:off x="305969" y="2702909"/>
            <a:ext cx="2531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DA1D"/>
                </a:solidFill>
              </a:rPr>
              <a:t>Secrezione uretrale purulenta</a:t>
            </a:r>
          </a:p>
        </p:txBody>
      </p:sp>
    </p:spTree>
    <p:extLst>
      <p:ext uri="{BB962C8B-B14F-4D97-AF65-F5344CB8AC3E}">
        <p14:creationId xmlns:p14="http://schemas.microsoft.com/office/powerpoint/2010/main" val="3439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782C2E6-7CAD-D73F-A5BF-8F4C346D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02FB58-1F16-25AF-CF22-329332EC1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71" y="851284"/>
            <a:ext cx="5901633" cy="584329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0530A6D-8F2C-A414-FA7A-6C576D13230A}"/>
              </a:ext>
            </a:extLst>
          </p:cNvPr>
          <p:cNvSpPr txBox="1">
            <a:spLocks noChangeArrowheads="1"/>
          </p:cNvSpPr>
          <p:nvPr/>
        </p:nvSpPr>
        <p:spPr>
          <a:xfrm>
            <a:off x="1083916" y="46401"/>
            <a:ext cx="7239000" cy="563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it-IT" sz="2000" b="1" i="1" kern="0" dirty="0">
                <a:solidFill>
                  <a:srgbClr val="FFDA1D"/>
                </a:solidFill>
              </a:rPr>
              <a:t>Neisseria gonorrhoeae </a:t>
            </a:r>
            <a:r>
              <a:rPr lang="en-GB" altLang="it-IT" sz="2000" b="1" kern="0" dirty="0">
                <a:solidFill>
                  <a:srgbClr val="FFDA1D"/>
                </a:solidFill>
              </a:rPr>
              <a:t>elude le </a:t>
            </a:r>
            <a:r>
              <a:rPr lang="en-GB" altLang="it-IT" sz="2000" b="1" kern="0" dirty="0" err="1">
                <a:solidFill>
                  <a:srgbClr val="FFDA1D"/>
                </a:solidFill>
              </a:rPr>
              <a:t>difese</a:t>
            </a:r>
            <a:r>
              <a:rPr lang="en-GB" altLang="it-IT" sz="2000" b="1" kern="0" dirty="0">
                <a:solidFill>
                  <a:srgbClr val="FFDA1D"/>
                </a:solidFill>
              </a:rPr>
              <a:t> </a:t>
            </a:r>
            <a:r>
              <a:rPr lang="en-GB" altLang="it-IT" sz="2000" b="1" kern="0" dirty="0" err="1">
                <a:solidFill>
                  <a:srgbClr val="FFDA1D"/>
                </a:solidFill>
              </a:rPr>
              <a:t>immunitarie</a:t>
            </a:r>
            <a:endParaRPr lang="en-GB" altLang="it-IT" sz="2000" b="1" kern="0" dirty="0">
              <a:solidFill>
                <a:srgbClr val="FFDA1D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356BC7-7B4F-2E5F-6911-730379BAB8E8}"/>
              </a:ext>
            </a:extLst>
          </p:cNvPr>
          <p:cNvSpPr txBox="1"/>
          <p:nvPr/>
        </p:nvSpPr>
        <p:spPr>
          <a:xfrm>
            <a:off x="304800" y="1524000"/>
            <a:ext cx="1752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it-IT" sz="1200" kern="0" dirty="0" err="1">
                <a:solidFill>
                  <a:srgbClr val="FFDA1D"/>
                </a:solidFill>
              </a:rPr>
              <a:t>Blocco</a:t>
            </a:r>
            <a:r>
              <a:rPr lang="en-GB" altLang="it-IT" sz="1200" kern="0" dirty="0">
                <a:solidFill>
                  <a:srgbClr val="FFDA1D"/>
                </a:solidFill>
              </a:rPr>
              <a:t> </a:t>
            </a:r>
            <a:r>
              <a:rPr lang="en-GB" altLang="it-IT" sz="1200" kern="0" dirty="0" err="1">
                <a:solidFill>
                  <a:srgbClr val="FFDA1D"/>
                </a:solidFill>
              </a:rPr>
              <a:t>dell’attivazione</a:t>
            </a:r>
            <a:r>
              <a:rPr lang="en-GB" altLang="it-IT" sz="1200" kern="0" dirty="0">
                <a:solidFill>
                  <a:srgbClr val="FFDA1D"/>
                </a:solidFill>
              </a:rPr>
              <a:t> del </a:t>
            </a:r>
            <a:r>
              <a:rPr lang="en-GB" altLang="it-IT" sz="1200" kern="0" dirty="0" err="1">
                <a:solidFill>
                  <a:srgbClr val="FFDA1D"/>
                </a:solidFill>
              </a:rPr>
              <a:t>complemento</a:t>
            </a:r>
            <a:endParaRPr lang="it-IT" sz="12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CC636B-1EB1-27CE-5142-51FE8B21F2A9}"/>
              </a:ext>
            </a:extLst>
          </p:cNvPr>
          <p:cNvSpPr txBox="1"/>
          <p:nvPr/>
        </p:nvSpPr>
        <p:spPr>
          <a:xfrm>
            <a:off x="336176" y="3200400"/>
            <a:ext cx="1752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kern="0" dirty="0" err="1">
                <a:solidFill>
                  <a:srgbClr val="FFDA1D"/>
                </a:solidFill>
              </a:rPr>
              <a:t>Interferenza</a:t>
            </a:r>
            <a:r>
              <a:rPr lang="en-GB" sz="1200" kern="0" dirty="0">
                <a:solidFill>
                  <a:srgbClr val="FFDA1D"/>
                </a:solidFill>
              </a:rPr>
              <a:t> con </a:t>
            </a:r>
            <a:r>
              <a:rPr lang="en-GB" sz="1200" kern="0" dirty="0" err="1">
                <a:solidFill>
                  <a:srgbClr val="FFDA1D"/>
                </a:solidFill>
              </a:rPr>
              <a:t>l’attività</a:t>
            </a:r>
            <a:r>
              <a:rPr lang="en-GB" sz="1200" kern="0" dirty="0">
                <a:solidFill>
                  <a:srgbClr val="FFDA1D"/>
                </a:solidFill>
              </a:rPr>
              <a:t> </a:t>
            </a:r>
            <a:r>
              <a:rPr lang="en-GB" sz="1200" kern="0" dirty="0" err="1">
                <a:solidFill>
                  <a:srgbClr val="FFDA1D"/>
                </a:solidFill>
              </a:rPr>
              <a:t>dei</a:t>
            </a:r>
            <a:r>
              <a:rPr lang="en-GB" sz="1200" kern="0" dirty="0">
                <a:solidFill>
                  <a:srgbClr val="FFDA1D"/>
                </a:solidFill>
              </a:rPr>
              <a:t> </a:t>
            </a:r>
            <a:r>
              <a:rPr lang="en-GB" sz="1200" kern="0" dirty="0" err="1">
                <a:solidFill>
                  <a:srgbClr val="FFDA1D"/>
                </a:solidFill>
              </a:rPr>
              <a:t>macrofagi</a:t>
            </a:r>
            <a:endParaRPr lang="en-GB" sz="1200" kern="0" dirty="0">
              <a:solidFill>
                <a:srgbClr val="FFDA1D"/>
              </a:solidFill>
            </a:endParaRPr>
          </a:p>
          <a:p>
            <a:pPr algn="ctr"/>
            <a:endParaRPr lang="en-GB" sz="1200" kern="0" dirty="0">
              <a:solidFill>
                <a:srgbClr val="FFDA1D"/>
              </a:solidFill>
            </a:endParaRPr>
          </a:p>
          <a:p>
            <a:pPr algn="ctr"/>
            <a:endParaRPr lang="en-GB" sz="1200" kern="0" dirty="0">
              <a:solidFill>
                <a:srgbClr val="FFDA1D"/>
              </a:solidFill>
            </a:endParaRPr>
          </a:p>
          <a:p>
            <a:pPr algn="ctr"/>
            <a:r>
              <a:rPr lang="en-GB" sz="1200" kern="0" dirty="0" err="1">
                <a:solidFill>
                  <a:srgbClr val="FFDA1D"/>
                </a:solidFill>
              </a:rPr>
              <a:t>Invasività</a:t>
            </a:r>
            <a:r>
              <a:rPr lang="en-GB" sz="1200" kern="0" dirty="0">
                <a:solidFill>
                  <a:srgbClr val="FFDA1D"/>
                </a:solidFill>
              </a:rPr>
              <a:t> e </a:t>
            </a:r>
            <a:r>
              <a:rPr lang="en-GB" sz="1200" kern="0" dirty="0" err="1">
                <a:solidFill>
                  <a:srgbClr val="FFDA1D"/>
                </a:solidFill>
              </a:rPr>
              <a:t>crescita</a:t>
            </a:r>
            <a:r>
              <a:rPr lang="en-GB" sz="1200" kern="0" dirty="0">
                <a:solidFill>
                  <a:srgbClr val="FFDA1D"/>
                </a:solidFill>
              </a:rPr>
              <a:t> </a:t>
            </a:r>
            <a:r>
              <a:rPr lang="en-GB" sz="1200" kern="0" dirty="0" err="1">
                <a:solidFill>
                  <a:srgbClr val="FFDA1D"/>
                </a:solidFill>
              </a:rPr>
              <a:t>nei</a:t>
            </a:r>
            <a:r>
              <a:rPr lang="en-GB" sz="1200" kern="0" dirty="0">
                <a:solidFill>
                  <a:srgbClr val="FFDA1D"/>
                </a:solidFill>
              </a:rPr>
              <a:t> </a:t>
            </a:r>
            <a:r>
              <a:rPr lang="en-GB" sz="1200" kern="0" dirty="0" err="1">
                <a:solidFill>
                  <a:srgbClr val="FFDA1D"/>
                </a:solidFill>
              </a:rPr>
              <a:t>fagociti</a:t>
            </a:r>
            <a:endParaRPr lang="it-IT" sz="1200" dirty="0">
              <a:solidFill>
                <a:srgbClr val="FFDA1D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FF8D78-86F6-4BA5-050D-2A29D20BC8B3}"/>
              </a:ext>
            </a:extLst>
          </p:cNvPr>
          <p:cNvSpPr txBox="1"/>
          <p:nvPr/>
        </p:nvSpPr>
        <p:spPr>
          <a:xfrm>
            <a:off x="304800" y="5486400"/>
            <a:ext cx="175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it-IT" sz="1200" kern="0" dirty="0" err="1">
                <a:solidFill>
                  <a:srgbClr val="FFDA1D"/>
                </a:solidFill>
              </a:rPr>
              <a:t>Variazione</a:t>
            </a:r>
            <a:r>
              <a:rPr lang="en-GB" altLang="it-IT" sz="1200" kern="0" dirty="0">
                <a:solidFill>
                  <a:srgbClr val="FFDA1D"/>
                </a:solidFill>
              </a:rPr>
              <a:t> di </a:t>
            </a:r>
            <a:r>
              <a:rPr lang="en-GB" altLang="it-IT" sz="1200" kern="0" dirty="0" err="1">
                <a:solidFill>
                  <a:srgbClr val="FFDA1D"/>
                </a:solidFill>
              </a:rPr>
              <a:t>fase</a:t>
            </a:r>
            <a:r>
              <a:rPr lang="en-GB" altLang="it-IT" sz="1200" kern="0" dirty="0">
                <a:solidFill>
                  <a:srgbClr val="FFDA1D"/>
                </a:solidFill>
              </a:rPr>
              <a:t> </a:t>
            </a:r>
          </a:p>
          <a:p>
            <a:pPr algn="ctr"/>
            <a:r>
              <a:rPr lang="en-GB" altLang="it-IT" sz="1200" kern="0" dirty="0">
                <a:solidFill>
                  <a:srgbClr val="FFDA1D"/>
                </a:solidFill>
              </a:rPr>
              <a:t>e</a:t>
            </a:r>
          </a:p>
          <a:p>
            <a:pPr algn="ctr"/>
            <a:r>
              <a:rPr lang="en-GB" altLang="it-IT" sz="1200" kern="0" dirty="0">
                <a:solidFill>
                  <a:srgbClr val="FFDA1D"/>
                </a:solidFill>
              </a:rPr>
              <a:t> </a:t>
            </a:r>
            <a:r>
              <a:rPr lang="en-GB" altLang="it-IT" sz="1200" kern="0" dirty="0" err="1">
                <a:solidFill>
                  <a:srgbClr val="FFDA1D"/>
                </a:solidFill>
              </a:rPr>
              <a:t>variazione</a:t>
            </a:r>
            <a:r>
              <a:rPr lang="en-GB" altLang="it-IT" sz="1200" kern="0" dirty="0">
                <a:solidFill>
                  <a:srgbClr val="FFDA1D"/>
                </a:solidFill>
              </a:rPr>
              <a:t> </a:t>
            </a:r>
            <a:r>
              <a:rPr lang="en-GB" altLang="it-IT" sz="1200" kern="0" dirty="0" err="1">
                <a:solidFill>
                  <a:srgbClr val="FFDA1D"/>
                </a:solidFill>
              </a:rPr>
              <a:t>antigenica</a:t>
            </a:r>
            <a:endParaRPr lang="it-IT" sz="1200" dirty="0">
              <a:solidFill>
                <a:srgbClr val="FFDA1D"/>
              </a:solidFill>
            </a:endParaRPr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6FF33D64-863B-4CBD-A480-44686DCB3763}"/>
              </a:ext>
            </a:extLst>
          </p:cNvPr>
          <p:cNvSpPr/>
          <p:nvPr/>
        </p:nvSpPr>
        <p:spPr>
          <a:xfrm rot="5400000">
            <a:off x="1045699" y="3750799"/>
            <a:ext cx="266700" cy="80302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0803858-8152-0188-B87D-02D30F3C6321}"/>
              </a:ext>
            </a:extLst>
          </p:cNvPr>
          <p:cNvSpPr/>
          <p:nvPr/>
        </p:nvSpPr>
        <p:spPr>
          <a:xfrm>
            <a:off x="315394" y="2795908"/>
            <a:ext cx="8252012" cy="20093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>
              <a:schemeClr val="tx2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DA1D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7256C9C-9F48-735D-AC3B-73852EBC1A01}"/>
              </a:ext>
            </a:extLst>
          </p:cNvPr>
          <p:cNvSpPr/>
          <p:nvPr/>
        </p:nvSpPr>
        <p:spPr>
          <a:xfrm>
            <a:off x="282388" y="4748354"/>
            <a:ext cx="8018116" cy="2009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>
              <a:schemeClr val="tx2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D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696C15-520C-36FF-1FCF-7073D94F4F51}"/>
              </a:ext>
            </a:extLst>
          </p:cNvPr>
          <p:cNvSpPr txBox="1"/>
          <p:nvPr/>
        </p:nvSpPr>
        <p:spPr>
          <a:xfrm>
            <a:off x="2363665" y="1453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it-IT" sz="1800" b="1" kern="0" dirty="0" err="1">
                <a:solidFill>
                  <a:srgbClr val="FFDA1D"/>
                </a:solidFill>
              </a:rPr>
              <a:t>Elusione</a:t>
            </a:r>
            <a:r>
              <a:rPr lang="en-GB" altLang="it-IT" sz="1800" b="1" kern="0" dirty="0">
                <a:solidFill>
                  <a:srgbClr val="FFDA1D"/>
                </a:solidFill>
              </a:rPr>
              <a:t> </a:t>
            </a:r>
            <a:r>
              <a:rPr lang="en-GB" altLang="it-IT" sz="1800" b="1" kern="0" dirty="0" err="1">
                <a:solidFill>
                  <a:srgbClr val="FFDA1D"/>
                </a:solidFill>
              </a:rPr>
              <a:t>delle</a:t>
            </a:r>
            <a:r>
              <a:rPr lang="en-GB" altLang="it-IT" sz="1800" b="1" kern="0" dirty="0">
                <a:solidFill>
                  <a:srgbClr val="FFDA1D"/>
                </a:solidFill>
              </a:rPr>
              <a:t> </a:t>
            </a:r>
            <a:r>
              <a:rPr lang="en-GB" altLang="it-IT" sz="1800" b="1" kern="0" dirty="0" err="1">
                <a:solidFill>
                  <a:srgbClr val="FFDA1D"/>
                </a:solidFill>
              </a:rPr>
              <a:t>difese</a:t>
            </a:r>
            <a:r>
              <a:rPr lang="en-GB" altLang="it-IT" sz="1800" b="1" kern="0" dirty="0">
                <a:solidFill>
                  <a:srgbClr val="FFDA1D"/>
                </a:solidFill>
              </a:rPr>
              <a:t> </a:t>
            </a:r>
            <a:r>
              <a:rPr lang="en-GB" altLang="it-IT" sz="1800" b="1" kern="0" dirty="0" err="1">
                <a:solidFill>
                  <a:srgbClr val="FFDA1D"/>
                </a:solidFill>
              </a:rPr>
              <a:t>immunitarie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637450-6DE3-DF3F-6990-92E55EE9779D}"/>
              </a:ext>
            </a:extLst>
          </p:cNvPr>
          <p:cNvSpPr txBox="1"/>
          <p:nvPr/>
        </p:nvSpPr>
        <p:spPr>
          <a:xfrm>
            <a:off x="5638799" y="1449748"/>
            <a:ext cx="2209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it-IT" sz="1400" b="1" kern="0" dirty="0" err="1">
                <a:solidFill>
                  <a:srgbClr val="FFDA1D"/>
                </a:solidFill>
              </a:rPr>
              <a:t>Variazione</a:t>
            </a:r>
            <a:r>
              <a:rPr lang="en-GB" altLang="it-IT" sz="1400" b="1" kern="0" dirty="0">
                <a:solidFill>
                  <a:srgbClr val="FFDA1D"/>
                </a:solidFill>
              </a:rPr>
              <a:t> </a:t>
            </a:r>
            <a:r>
              <a:rPr lang="en-GB" altLang="it-IT" sz="1400" b="1" kern="0" dirty="0" err="1">
                <a:solidFill>
                  <a:srgbClr val="FFDA1D"/>
                </a:solidFill>
              </a:rPr>
              <a:t>antigenica</a:t>
            </a:r>
            <a:endParaRPr lang="it-IT" sz="1400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052F54CA-881A-DA98-2EFC-B0D746EBEF37}"/>
              </a:ext>
            </a:extLst>
          </p:cNvPr>
          <p:cNvGrpSpPr/>
          <p:nvPr/>
        </p:nvGrpSpPr>
        <p:grpSpPr>
          <a:xfrm>
            <a:off x="764930" y="1423710"/>
            <a:ext cx="2878281" cy="5434290"/>
            <a:chOff x="764930" y="1423710"/>
            <a:chExt cx="2878281" cy="5434290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DCECDB7-CC5D-8B02-C378-CEDE5992EB0A}"/>
                </a:ext>
              </a:extLst>
            </p:cNvPr>
            <p:cNvSpPr txBox="1"/>
            <p:nvPr/>
          </p:nvSpPr>
          <p:spPr>
            <a:xfrm>
              <a:off x="1336392" y="1423710"/>
              <a:ext cx="22097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altLang="it-IT" sz="1400" b="1" kern="0" dirty="0" err="1">
                  <a:solidFill>
                    <a:srgbClr val="FFDA1D"/>
                  </a:solidFill>
                </a:rPr>
                <a:t>Variazione</a:t>
              </a:r>
              <a:r>
                <a:rPr lang="en-GB" altLang="it-IT" sz="1400" b="1" kern="0" dirty="0">
                  <a:solidFill>
                    <a:srgbClr val="FFDA1D"/>
                  </a:solidFill>
                </a:rPr>
                <a:t> di </a:t>
              </a:r>
              <a:r>
                <a:rPr lang="en-GB" altLang="it-IT" sz="1400" b="1" kern="0" dirty="0" err="1">
                  <a:solidFill>
                    <a:srgbClr val="FFDA1D"/>
                  </a:solidFill>
                </a:rPr>
                <a:t>fase</a:t>
              </a:r>
              <a:endParaRPr lang="it-IT" sz="1400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A62099E-6263-FB14-7503-14649E0192AC}"/>
                </a:ext>
              </a:extLst>
            </p:cNvPr>
            <p:cNvSpPr txBox="1"/>
            <p:nvPr/>
          </p:nvSpPr>
          <p:spPr>
            <a:xfrm>
              <a:off x="764930" y="5473005"/>
              <a:ext cx="28782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200" dirty="0">
                  <a:solidFill>
                    <a:srgbClr val="FFDA1D"/>
                  </a:solidFill>
                </a:rPr>
                <a:t>Evoluzione di segmenti di DNA ripetuti, all’interno o nelle vicinanze di 21 regioni codificanti che favoriscono l’insorgenza di mutazioni </a:t>
              </a:r>
              <a:r>
                <a:rPr lang="it-IT" sz="1200" i="1" dirty="0">
                  <a:solidFill>
                    <a:srgbClr val="FFDA1D"/>
                  </a:solidFill>
                </a:rPr>
                <a:t>frame-shift</a:t>
              </a:r>
              <a:r>
                <a:rPr lang="it-IT" sz="1200" dirty="0">
                  <a:solidFill>
                    <a:srgbClr val="FFDA1D"/>
                  </a:solidFill>
                </a:rPr>
                <a:t> ad alta frequenza e </a:t>
              </a:r>
              <a:r>
                <a:rPr lang="it-IT" sz="1200" b="1" u="sng" dirty="0">
                  <a:solidFill>
                    <a:srgbClr val="FFDA1D"/>
                  </a:solidFill>
                </a:rPr>
                <a:t>reversibili</a:t>
              </a:r>
              <a:r>
                <a:rPr lang="it-IT" sz="1200" dirty="0">
                  <a:solidFill>
                    <a:srgbClr val="FFDA1D"/>
                  </a:solidFill>
                </a:rPr>
                <a:t>, mediante un meccanismo di scivolamento dello stampo</a:t>
              </a:r>
            </a:p>
          </p:txBody>
        </p: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00F48B58-A1EA-C01E-94C1-DB8C04BA42BF}"/>
                </a:ext>
              </a:extLst>
            </p:cNvPr>
            <p:cNvGrpSpPr/>
            <p:nvPr/>
          </p:nvGrpSpPr>
          <p:grpSpPr>
            <a:xfrm>
              <a:off x="844062" y="1773446"/>
              <a:ext cx="2720018" cy="3657600"/>
              <a:chOff x="767863" y="990600"/>
              <a:chExt cx="2720018" cy="3657600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5A81713C-25FF-C565-2A56-F3BC024AC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7863" y="990600"/>
                <a:ext cx="2720018" cy="3657600"/>
              </a:xfrm>
              <a:prstGeom prst="rect">
                <a:avLst/>
              </a:prstGeom>
            </p:spPr>
          </p:pic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30441D42-AAFC-C139-CA0E-070BB09D94B0}"/>
                  </a:ext>
                </a:extLst>
              </p:cNvPr>
              <p:cNvSpPr/>
              <p:nvPr/>
            </p:nvSpPr>
            <p:spPr>
              <a:xfrm>
                <a:off x="3048000" y="434340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F62385CE-070B-F34D-0CEC-81BCA2B192B8}"/>
              </a:ext>
            </a:extLst>
          </p:cNvPr>
          <p:cNvGrpSpPr/>
          <p:nvPr/>
        </p:nvGrpSpPr>
        <p:grpSpPr>
          <a:xfrm>
            <a:off x="4572000" y="1771471"/>
            <a:ext cx="3817074" cy="3657600"/>
            <a:chOff x="4495801" y="990600"/>
            <a:chExt cx="3817074" cy="365760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B161DFCA-EF46-BB6C-EAE3-781746B11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801" y="990600"/>
              <a:ext cx="3817074" cy="3657600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4FE0697B-7ADC-9FE2-847F-2FA2D4393666}"/>
                </a:ext>
              </a:extLst>
            </p:cNvPr>
            <p:cNvSpPr/>
            <p:nvPr/>
          </p:nvSpPr>
          <p:spPr>
            <a:xfrm>
              <a:off x="7658099" y="4343400"/>
              <a:ext cx="2286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11C97BB-8140-5B1D-6674-2ACC57906485}"/>
              </a:ext>
            </a:extLst>
          </p:cNvPr>
          <p:cNvSpPr txBox="1"/>
          <p:nvPr/>
        </p:nvSpPr>
        <p:spPr>
          <a:xfrm>
            <a:off x="113630" y="428792"/>
            <a:ext cx="8916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DA1D"/>
                </a:solidFill>
              </a:rPr>
              <a:t>Cambiamenti del DNA </a:t>
            </a:r>
            <a:r>
              <a:rPr lang="it-IT" sz="1600" u="sng" dirty="0">
                <a:solidFill>
                  <a:srgbClr val="FFDA1D"/>
                </a:solidFill>
              </a:rPr>
              <a:t>spontanei e spesso reversibili </a:t>
            </a:r>
            <a:r>
              <a:rPr lang="it-IT" sz="1600" dirty="0">
                <a:solidFill>
                  <a:srgbClr val="FFDA1D"/>
                </a:solidFill>
              </a:rPr>
              <a:t>che generano eterogeneità in una popolazione microbica permettendo di eludere la risposta immunitaria dell’ospite e selezionare varianti più attive di strutture della superficie batterica, ottimizzando l’adesione e l’invasione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21EFB15-0964-0C78-DFB5-E5C249C6D906}"/>
              </a:ext>
            </a:extLst>
          </p:cNvPr>
          <p:cNvSpPr txBox="1"/>
          <p:nvPr/>
        </p:nvSpPr>
        <p:spPr>
          <a:xfrm>
            <a:off x="4440418" y="5429071"/>
            <a:ext cx="4080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rgbClr val="FFDA1D"/>
                </a:solidFill>
              </a:rPr>
              <a:t>Elaborazione di versioni strutturalmente differenti di componenti di superficie. </a:t>
            </a:r>
          </a:p>
          <a:p>
            <a:pPr algn="just"/>
            <a:r>
              <a:rPr lang="it-IT" sz="1200" dirty="0">
                <a:solidFill>
                  <a:srgbClr val="FFDA1D"/>
                </a:solidFill>
              </a:rPr>
              <a:t>Mediata da eventi di </a:t>
            </a:r>
            <a:r>
              <a:rPr lang="it-IT" sz="1200" u="sng" dirty="0">
                <a:solidFill>
                  <a:srgbClr val="FFDA1D"/>
                </a:solidFill>
              </a:rPr>
              <a:t>ricombinazione</a:t>
            </a:r>
            <a:r>
              <a:rPr lang="it-IT" sz="1200" dirty="0">
                <a:solidFill>
                  <a:srgbClr val="FFDA1D"/>
                </a:solidFill>
              </a:rPr>
              <a:t> tra loci silenti, </a:t>
            </a:r>
            <a:r>
              <a:rPr lang="it-IT" sz="1200" dirty="0" err="1">
                <a:solidFill>
                  <a:srgbClr val="FFDA1D"/>
                </a:solidFill>
              </a:rPr>
              <a:t>pilS</a:t>
            </a:r>
            <a:r>
              <a:rPr lang="it-IT" sz="1200" dirty="0">
                <a:solidFill>
                  <a:srgbClr val="FFDA1D"/>
                </a:solidFill>
              </a:rPr>
              <a:t> e il locus di espressione </a:t>
            </a:r>
            <a:r>
              <a:rPr lang="it-IT" sz="1200" dirty="0" err="1">
                <a:solidFill>
                  <a:srgbClr val="FFDA1D"/>
                </a:solidFill>
              </a:rPr>
              <a:t>pilE</a:t>
            </a:r>
            <a:r>
              <a:rPr lang="it-IT" sz="1200" dirty="0">
                <a:solidFill>
                  <a:srgbClr val="FFDA1D"/>
                </a:solidFill>
              </a:rPr>
              <a:t> ed avvengono a livello di sei brevi regioni chiamate “</a:t>
            </a:r>
            <a:r>
              <a:rPr lang="it-IT" sz="1200" dirty="0" err="1">
                <a:solidFill>
                  <a:srgbClr val="FFDA1D"/>
                </a:solidFill>
              </a:rPr>
              <a:t>minicassette</a:t>
            </a:r>
            <a:r>
              <a:rPr lang="it-IT" sz="1200" dirty="0">
                <a:solidFill>
                  <a:srgbClr val="FFDA1D"/>
                </a:solidFill>
              </a:rPr>
              <a:t>”, tra le quali sono presenti brevi sequenze altamente conservate</a:t>
            </a:r>
          </a:p>
        </p:txBody>
      </p:sp>
    </p:spTree>
    <p:extLst>
      <p:ext uri="{BB962C8B-B14F-4D97-AF65-F5344CB8AC3E}">
        <p14:creationId xmlns:p14="http://schemas.microsoft.com/office/powerpoint/2010/main" val="33259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17138</TotalTime>
  <Words>1428</Words>
  <Application>Microsoft Macintosh PowerPoint</Application>
  <PresentationFormat>Presentazione su schermo (4:3)</PresentationFormat>
  <Paragraphs>262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Struttura predefinita</vt:lpstr>
      <vt:lpstr>Le Neisserie</vt:lpstr>
      <vt:lpstr>Neisseriaceae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Neisseria meningitidis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antonella</dc:creator>
  <dc:description>mat mio e  di FP</dc:description>
  <cp:lastModifiedBy>marco artini</cp:lastModifiedBy>
  <cp:revision>226</cp:revision>
  <cp:lastPrinted>1601-01-01T00:00:00Z</cp:lastPrinted>
  <dcterms:created xsi:type="dcterms:W3CDTF">1601-01-01T00:00:00Z</dcterms:created>
  <dcterms:modified xsi:type="dcterms:W3CDTF">2025-03-27T14:37:08Z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