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6" r:id="rId2"/>
    <p:sldId id="310" r:id="rId3"/>
    <p:sldId id="366" r:id="rId4"/>
    <p:sldId id="339" r:id="rId5"/>
    <p:sldId id="367" r:id="rId6"/>
    <p:sldId id="394" r:id="rId7"/>
    <p:sldId id="312" r:id="rId8"/>
    <p:sldId id="404" r:id="rId9"/>
    <p:sldId id="369" r:id="rId10"/>
    <p:sldId id="400" r:id="rId11"/>
    <p:sldId id="401" r:id="rId12"/>
    <p:sldId id="395" r:id="rId13"/>
    <p:sldId id="396" r:id="rId14"/>
    <p:sldId id="397" r:id="rId15"/>
    <p:sldId id="371" r:id="rId16"/>
    <p:sldId id="402" r:id="rId17"/>
    <p:sldId id="314" r:id="rId18"/>
    <p:sldId id="403" r:id="rId19"/>
    <p:sldId id="315" r:id="rId20"/>
    <p:sldId id="405" r:id="rId21"/>
    <p:sldId id="375" r:id="rId22"/>
    <p:sldId id="377" r:id="rId23"/>
    <p:sldId id="378" r:id="rId24"/>
    <p:sldId id="379" r:id="rId25"/>
    <p:sldId id="380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A1D"/>
    <a:srgbClr val="FEBA40"/>
    <a:srgbClr val="ECECEC"/>
    <a:srgbClr val="000000"/>
    <a:srgbClr val="000524"/>
    <a:srgbClr val="00062E"/>
    <a:srgbClr val="FF8479"/>
    <a:srgbClr val="FEB9A6"/>
    <a:srgbClr val="090188"/>
    <a:srgbClr val="000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7"/>
    <p:restoredTop sz="94708"/>
  </p:normalViewPr>
  <p:slideViewPr>
    <p:cSldViewPr>
      <p:cViewPr varScale="1">
        <p:scale>
          <a:sx n="118" d="100"/>
          <a:sy n="118" d="100"/>
        </p:scale>
        <p:origin x="13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46536"/>
    </p:cViewPr>
  </p:sorter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DBC9D0-1AB0-7846-BF7C-5CCB0E345672}" type="datetimeFigureOut">
              <a:rPr lang="it-IT"/>
              <a:pPr>
                <a:defRPr/>
              </a:pPr>
              <a:t>25/03/25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7D1EE44-16BC-8E41-9436-E21069CE34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59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1DC0748-6232-4D4D-9EA3-D0C7728B3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390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C0748-6232-4D4D-9EA3-D0C7728B3281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89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C0748-6232-4D4D-9EA3-D0C7728B3281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7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C0748-6232-4D4D-9EA3-D0C7728B3281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31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F14A2C-31F1-D743-B0C0-8F9E8DB21F66}" type="slidenum">
              <a:rPr lang="it-IT" sz="1200"/>
              <a:pPr eaLnBrk="1" hangingPunct="1"/>
              <a:t>17</a:t>
            </a:fld>
            <a:endParaRPr lang="it-IT" sz="1200"/>
          </a:p>
        </p:txBody>
      </p:sp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/>
              <a:t>| The polysaccharide capsule has been identified as an important virulence factor for the group B streptococci (GBS), which are the leading cause of neonatal sepsis, pneumonia and meningitis in the United States and western Europe. GBS also express a variety of surface proteins that allow evasion of the host immune response, and a haemolysin (CylE), which mediates invasion and tissue damage.</a:t>
            </a:r>
          </a:p>
          <a:p>
            <a:pPr eaLnBrk="1" hangingPunct="1"/>
            <a:endParaRPr lang="it-IT"/>
          </a:p>
          <a:p>
            <a:pPr eaLnBrk="1" hangingPunct="1"/>
            <a:r>
              <a:rPr lang="it-IT"/>
              <a:t>Altrre malattie</a:t>
            </a:r>
          </a:p>
          <a:p>
            <a:pPr eaLnBrk="1" hangingPunct="1"/>
            <a:r>
              <a:rPr lang="en-US"/>
              <a:t> Postpartum endometritis</a:t>
            </a:r>
          </a:p>
          <a:p>
            <a:pPr eaLnBrk="1" hangingPunct="1"/>
            <a:r>
              <a:rPr lang="en-US"/>
              <a:t> Bacteremia with complications including:</a:t>
            </a:r>
          </a:p>
          <a:p>
            <a:pPr eaLnBrk="1" hangingPunct="1"/>
            <a:r>
              <a:rPr lang="en-US"/>
              <a:t>   meningitis, endocarditis, cellulitis, fasciitis and intra abdominal    abcesses</a:t>
            </a:r>
          </a:p>
          <a:p>
            <a:pPr eaLnBrk="1" hangingPunct="1"/>
            <a:r>
              <a:rPr lang="en-US"/>
              <a:t> Pneumonia when there is underlying disease</a:t>
            </a:r>
          </a:p>
          <a:p>
            <a:pPr eaLnBrk="1" hangingPunct="1"/>
            <a:r>
              <a:rPr lang="en-US"/>
              <a:t> Endocarditis, arthritis, osteomyelitis and skin and soft tissue   infections</a:t>
            </a:r>
          </a:p>
          <a:p>
            <a:pPr eaLnBrk="1" hangingPunct="1"/>
            <a:r>
              <a:rPr lang="en-US"/>
              <a:t> Can affect those with malignancies in similar way to Strep    bovis</a:t>
            </a:r>
          </a:p>
          <a:p>
            <a:pPr eaLnBrk="1" hangingPunct="1"/>
            <a:r>
              <a:rPr lang="en-US"/>
              <a:t> Conjunctivitis, keratitis and endophthalmitis rare</a:t>
            </a:r>
          </a:p>
          <a:p>
            <a:pPr eaLnBrk="1" hangingPunct="1"/>
            <a:r>
              <a:rPr lang="en-US"/>
              <a:t> Cystitis and pyelo-nephritis, risk factors- underlying disease and structural abnormalities of urinary tract.</a:t>
            </a:r>
          </a:p>
          <a:p>
            <a:pPr eaLnBrk="1" hangingPunct="1"/>
            <a:r>
              <a:rPr lang="en-US"/>
              <a:t> Toxic shock syndrome</a:t>
            </a:r>
          </a:p>
          <a:p>
            <a:pPr eaLnBrk="1" hangingPunct="1"/>
            <a:endParaRPr lang="it-IT"/>
          </a:p>
          <a:p>
            <a:pPr eaLnBrk="1" hangingPunct="1"/>
            <a:endParaRPr lang="it-IT"/>
          </a:p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57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2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327610-B149-D843-94F2-3F11AB699170}" type="slidenum">
              <a:rPr lang="it-IT" sz="1200"/>
              <a:pPr eaLnBrk="1" hangingPunct="1"/>
              <a:t>19</a:t>
            </a:fld>
            <a:endParaRPr 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38568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76173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156812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57701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19871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74766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407057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9472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08274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181913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5632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524"/>
            </a:gs>
            <a:gs pos="100000">
              <a:srgbClr val="09018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8/85/Pneumococcus_CDC_PHIL_2113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tif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>
                <a:solidFill>
                  <a:schemeClr val="bg1"/>
                </a:solidFill>
              </a:rPr>
              <a:t>Antonella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6200"/>
            <a:ext cx="4114800" cy="533400"/>
          </a:xfrm>
          <a:noFill/>
        </p:spPr>
        <p:txBody>
          <a:bodyPr/>
          <a:lstStyle/>
          <a:p>
            <a:pPr eaLnBrk="1" hangingPunct="1"/>
            <a:r>
              <a:rPr lang="it-IT" sz="3200" b="1" dirty="0">
                <a:solidFill>
                  <a:srgbClr val="FFDA1D"/>
                </a:solidFill>
                <a:latin typeface="Arial" charset="0"/>
              </a:rPr>
              <a:t>COCCHI </a:t>
            </a:r>
            <a:r>
              <a:rPr lang="it-IT" sz="3200" b="1" dirty="0" err="1">
                <a:solidFill>
                  <a:srgbClr val="FFDA1D"/>
                </a:solidFill>
                <a:latin typeface="Arial" charset="0"/>
              </a:rPr>
              <a:t>Gram</a:t>
            </a:r>
            <a:r>
              <a:rPr lang="it-IT" sz="3200" b="1" dirty="0">
                <a:solidFill>
                  <a:srgbClr val="FFDA1D"/>
                </a:solidFill>
                <a:latin typeface="Arial" charset="0"/>
              </a:rPr>
              <a:t> +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0" y="328453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FFDA1D"/>
                </a:solidFill>
              </a:rPr>
              <a:t>aerobi</a:t>
            </a:r>
          </a:p>
        </p:txBody>
      </p:sp>
      <p:sp>
        <p:nvSpPr>
          <p:cNvPr id="31754" name="AutoShape 9"/>
          <p:cNvSpPr>
            <a:spLocks/>
          </p:cNvSpPr>
          <p:nvPr/>
        </p:nvSpPr>
        <p:spPr bwMode="auto">
          <a:xfrm>
            <a:off x="1187450" y="1260475"/>
            <a:ext cx="360363" cy="4176713"/>
          </a:xfrm>
          <a:prstGeom prst="leftBrace">
            <a:avLst>
              <a:gd name="adj1" fmla="val 965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2C86141-A438-F043-BF58-4A5E9945DC0F}"/>
              </a:ext>
            </a:extLst>
          </p:cNvPr>
          <p:cNvGrpSpPr/>
          <p:nvPr/>
        </p:nvGrpSpPr>
        <p:grpSpPr>
          <a:xfrm>
            <a:off x="0" y="960438"/>
            <a:ext cx="6200024" cy="5767387"/>
            <a:chOff x="0" y="960438"/>
            <a:chExt cx="6200024" cy="5767387"/>
          </a:xfrm>
        </p:grpSpPr>
        <p:sp>
          <p:nvSpPr>
            <p:cNvPr id="31749" name="Text Box 4"/>
            <p:cNvSpPr txBox="1">
              <a:spLocks noChangeArrowheads="1"/>
            </p:cNvSpPr>
            <p:nvPr/>
          </p:nvSpPr>
          <p:spPr bwMode="auto">
            <a:xfrm>
              <a:off x="0" y="6019800"/>
              <a:ext cx="14674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 dirty="0">
                  <a:solidFill>
                    <a:srgbClr val="FFDA1D"/>
                  </a:solidFill>
                </a:rPr>
                <a:t>anaerobi</a:t>
              </a:r>
            </a:p>
          </p:txBody>
        </p:sp>
        <p:sp>
          <p:nvSpPr>
            <p:cNvPr id="31750" name="Text Box 5"/>
            <p:cNvSpPr txBox="1">
              <a:spLocks noChangeArrowheads="1"/>
            </p:cNvSpPr>
            <p:nvPr/>
          </p:nvSpPr>
          <p:spPr bwMode="auto">
            <a:xfrm>
              <a:off x="1403350" y="1828800"/>
              <a:ext cx="20653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 b="1" dirty="0">
                  <a:solidFill>
                    <a:srgbClr val="90F949"/>
                  </a:solidFill>
                </a:rPr>
                <a:t>STAFILOCOCCHI</a:t>
              </a:r>
            </a:p>
          </p:txBody>
        </p:sp>
        <p:sp>
          <p:nvSpPr>
            <p:cNvPr id="31752" name="Text Box 7"/>
            <p:cNvSpPr txBox="1">
              <a:spLocks noChangeArrowheads="1"/>
            </p:cNvSpPr>
            <p:nvPr/>
          </p:nvSpPr>
          <p:spPr bwMode="auto">
            <a:xfrm>
              <a:off x="1619250" y="5819775"/>
              <a:ext cx="1860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 b="1">
                  <a:solidFill>
                    <a:schemeClr val="tx2">
                      <a:lumMod val="90000"/>
                    </a:schemeClr>
                  </a:solidFill>
                </a:rPr>
                <a:t>PEPTOCOCCHI</a:t>
              </a:r>
            </a:p>
          </p:txBody>
        </p:sp>
        <p:sp>
          <p:nvSpPr>
            <p:cNvPr id="31753" name="Text Box 8"/>
            <p:cNvSpPr txBox="1">
              <a:spLocks noChangeArrowheads="1"/>
            </p:cNvSpPr>
            <p:nvPr/>
          </p:nvSpPr>
          <p:spPr bwMode="auto">
            <a:xfrm>
              <a:off x="1547813" y="6361113"/>
              <a:ext cx="2940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 b="1">
                  <a:solidFill>
                    <a:schemeClr val="tx2">
                      <a:lumMod val="90000"/>
                    </a:schemeClr>
                  </a:solidFill>
                </a:rPr>
                <a:t>PEPTOSTREPTOCOCCHI</a:t>
              </a:r>
            </a:p>
          </p:txBody>
        </p:sp>
        <p:sp>
          <p:nvSpPr>
            <p:cNvPr id="31755" name="AutoShape 10"/>
            <p:cNvSpPr>
              <a:spLocks/>
            </p:cNvSpPr>
            <p:nvPr/>
          </p:nvSpPr>
          <p:spPr bwMode="auto">
            <a:xfrm>
              <a:off x="1403350" y="5791200"/>
              <a:ext cx="215900" cy="936625"/>
            </a:xfrm>
            <a:prstGeom prst="leftBrace">
              <a:avLst>
                <a:gd name="adj1" fmla="val 361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56" name="Text Box 11"/>
            <p:cNvSpPr txBox="1">
              <a:spLocks noChangeArrowheads="1"/>
            </p:cNvSpPr>
            <p:nvPr/>
          </p:nvSpPr>
          <p:spPr bwMode="auto">
            <a:xfrm>
              <a:off x="4013200" y="1031875"/>
              <a:ext cx="1646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 i="1">
                  <a:solidFill>
                    <a:srgbClr val="90F949"/>
                  </a:solidFill>
                </a:rPr>
                <a:t>S. aureus</a:t>
              </a:r>
            </a:p>
          </p:txBody>
        </p:sp>
        <p:sp>
          <p:nvSpPr>
            <p:cNvPr id="31757" name="Text Box 12"/>
            <p:cNvSpPr txBox="1">
              <a:spLocks noChangeArrowheads="1"/>
            </p:cNvSpPr>
            <p:nvPr/>
          </p:nvSpPr>
          <p:spPr bwMode="auto">
            <a:xfrm>
              <a:off x="3835400" y="2057400"/>
              <a:ext cx="23646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 i="1">
                  <a:solidFill>
                    <a:srgbClr val="90F949"/>
                  </a:solidFill>
                </a:rPr>
                <a:t>S. epidermidis</a:t>
              </a:r>
            </a:p>
          </p:txBody>
        </p:sp>
        <p:sp>
          <p:nvSpPr>
            <p:cNvPr id="31764" name="AutoShape 19"/>
            <p:cNvSpPr>
              <a:spLocks/>
            </p:cNvSpPr>
            <p:nvPr/>
          </p:nvSpPr>
          <p:spPr bwMode="auto">
            <a:xfrm>
              <a:off x="3724275" y="960438"/>
              <a:ext cx="215900" cy="1727200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2014732D-02F9-CD4F-9F83-EAB08FF31C8D}"/>
              </a:ext>
            </a:extLst>
          </p:cNvPr>
          <p:cNvGrpSpPr/>
          <p:nvPr/>
        </p:nvGrpSpPr>
        <p:grpSpPr>
          <a:xfrm>
            <a:off x="1403350" y="3043238"/>
            <a:ext cx="6826250" cy="2752427"/>
            <a:chOff x="1403350" y="3043238"/>
            <a:chExt cx="6826250" cy="2752427"/>
          </a:xfrm>
        </p:grpSpPr>
        <p:sp>
          <p:nvSpPr>
            <p:cNvPr id="31751" name="Text Box 6"/>
            <p:cNvSpPr txBox="1">
              <a:spLocks noChangeArrowheads="1"/>
            </p:cNvSpPr>
            <p:nvPr/>
          </p:nvSpPr>
          <p:spPr bwMode="auto">
            <a:xfrm>
              <a:off x="1403350" y="4068763"/>
              <a:ext cx="21653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 b="1" dirty="0">
                  <a:solidFill>
                    <a:srgbClr val="FEB9A6"/>
                  </a:solidFill>
                </a:rPr>
                <a:t>STREPTOCOCCHI</a:t>
              </a:r>
            </a:p>
          </p:txBody>
        </p:sp>
        <p:sp>
          <p:nvSpPr>
            <p:cNvPr id="31760" name="Text Box 15"/>
            <p:cNvSpPr txBox="1">
              <a:spLocks noChangeArrowheads="1"/>
            </p:cNvSpPr>
            <p:nvPr/>
          </p:nvSpPr>
          <p:spPr bwMode="auto">
            <a:xfrm>
              <a:off x="3940175" y="3043238"/>
              <a:ext cx="20738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 i="1" dirty="0">
                  <a:solidFill>
                    <a:srgbClr val="FEB9A6"/>
                  </a:solidFill>
                </a:rPr>
                <a:t>S. </a:t>
              </a:r>
              <a:r>
                <a:rPr lang="it-IT" b="1" i="1" dirty="0" err="1">
                  <a:solidFill>
                    <a:srgbClr val="FEB9A6"/>
                  </a:solidFill>
                </a:rPr>
                <a:t>pyogenes</a:t>
              </a:r>
              <a:endParaRPr lang="it-IT" b="1" i="1" dirty="0">
                <a:solidFill>
                  <a:srgbClr val="FEB9A6"/>
                </a:solidFill>
              </a:endParaRPr>
            </a:p>
          </p:txBody>
        </p:sp>
        <p:sp>
          <p:nvSpPr>
            <p:cNvPr id="31761" name="Text Box 16"/>
            <p:cNvSpPr txBox="1">
              <a:spLocks noChangeArrowheads="1"/>
            </p:cNvSpPr>
            <p:nvPr/>
          </p:nvSpPr>
          <p:spPr bwMode="auto">
            <a:xfrm>
              <a:off x="3940175" y="3733800"/>
              <a:ext cx="24498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 i="1" dirty="0">
                  <a:solidFill>
                    <a:srgbClr val="FEB9A6"/>
                  </a:solidFill>
                </a:rPr>
                <a:t>S. </a:t>
              </a:r>
              <a:r>
                <a:rPr lang="it-IT" b="1" i="1" dirty="0" err="1">
                  <a:solidFill>
                    <a:srgbClr val="FEB9A6"/>
                  </a:solidFill>
                </a:rPr>
                <a:t>pneumoniae</a:t>
              </a:r>
              <a:endParaRPr lang="it-IT" b="1" i="1" dirty="0">
                <a:solidFill>
                  <a:srgbClr val="FEB9A6"/>
                </a:solidFill>
              </a:endParaRPr>
            </a:p>
          </p:txBody>
        </p:sp>
        <p:sp>
          <p:nvSpPr>
            <p:cNvPr id="31762" name="Text Box 17"/>
            <p:cNvSpPr txBox="1">
              <a:spLocks noChangeArrowheads="1"/>
            </p:cNvSpPr>
            <p:nvPr/>
          </p:nvSpPr>
          <p:spPr bwMode="auto">
            <a:xfrm>
              <a:off x="3940175" y="4267200"/>
              <a:ext cx="17316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 i="1" dirty="0">
                  <a:solidFill>
                    <a:srgbClr val="FEB9A6"/>
                  </a:solidFill>
                </a:rPr>
                <a:t>S. </a:t>
              </a:r>
              <a:r>
                <a:rPr lang="it-IT" b="1" i="1" dirty="0" err="1">
                  <a:solidFill>
                    <a:srgbClr val="FEB9A6"/>
                  </a:solidFill>
                </a:rPr>
                <a:t>mutans</a:t>
              </a:r>
              <a:endParaRPr lang="it-IT" b="1" i="1" dirty="0">
                <a:solidFill>
                  <a:srgbClr val="FEB9A6"/>
                </a:solidFill>
              </a:endParaRPr>
            </a:p>
          </p:txBody>
        </p:sp>
        <p:sp>
          <p:nvSpPr>
            <p:cNvPr id="31763" name="Text Box 18"/>
            <p:cNvSpPr txBox="1">
              <a:spLocks noChangeArrowheads="1"/>
            </p:cNvSpPr>
            <p:nvPr/>
          </p:nvSpPr>
          <p:spPr bwMode="auto">
            <a:xfrm>
              <a:off x="3940175" y="4776788"/>
              <a:ext cx="21256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 i="1" dirty="0">
                  <a:solidFill>
                    <a:srgbClr val="FEB9A6"/>
                  </a:solidFill>
                </a:rPr>
                <a:t>S. </a:t>
              </a:r>
              <a:r>
                <a:rPr lang="it-IT" b="1" i="1" dirty="0" err="1">
                  <a:solidFill>
                    <a:srgbClr val="FEB9A6"/>
                  </a:solidFill>
                </a:rPr>
                <a:t>agalactiae</a:t>
              </a:r>
              <a:endParaRPr lang="it-IT" b="1" i="1" dirty="0">
                <a:solidFill>
                  <a:srgbClr val="FEB9A6"/>
                </a:solidFill>
              </a:endParaRPr>
            </a:p>
          </p:txBody>
        </p:sp>
        <p:sp>
          <p:nvSpPr>
            <p:cNvPr id="31765" name="AutoShape 20"/>
            <p:cNvSpPr>
              <a:spLocks/>
            </p:cNvSpPr>
            <p:nvPr/>
          </p:nvSpPr>
          <p:spPr bwMode="auto">
            <a:xfrm>
              <a:off x="3581400" y="3060700"/>
              <a:ext cx="358775" cy="2592388"/>
            </a:xfrm>
            <a:prstGeom prst="leftBrace">
              <a:avLst>
                <a:gd name="adj1" fmla="val 6021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70" name="Text Box 25"/>
            <p:cNvSpPr txBox="1">
              <a:spLocks noChangeArrowheads="1"/>
            </p:cNvSpPr>
            <p:nvPr/>
          </p:nvSpPr>
          <p:spPr bwMode="auto">
            <a:xfrm>
              <a:off x="3940175" y="5334000"/>
              <a:ext cx="42894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b="1" dirty="0">
                  <a:solidFill>
                    <a:srgbClr val="FEB9A6"/>
                  </a:solidFill>
                </a:rPr>
                <a:t>S. Lattici (</a:t>
              </a:r>
              <a:r>
                <a:rPr lang="it-IT" b="1" i="1" dirty="0" err="1">
                  <a:solidFill>
                    <a:srgbClr val="FEB9A6"/>
                  </a:solidFill>
                </a:rPr>
                <a:t>lactis</a:t>
              </a:r>
              <a:r>
                <a:rPr lang="it-IT" b="1" i="1" dirty="0">
                  <a:solidFill>
                    <a:srgbClr val="FEB9A6"/>
                  </a:solidFill>
                </a:rPr>
                <a:t>, </a:t>
              </a:r>
              <a:r>
                <a:rPr lang="it-IT" b="1" i="1" dirty="0" err="1">
                  <a:solidFill>
                    <a:srgbClr val="FEB9A6"/>
                  </a:solidFill>
                </a:rPr>
                <a:t>cremoris</a:t>
              </a:r>
              <a:r>
                <a:rPr lang="it-IT" b="1" dirty="0">
                  <a:solidFill>
                    <a:srgbClr val="FEB9A6"/>
                  </a:solidFill>
                </a:rPr>
                <a:t>...)</a:t>
              </a:r>
              <a:endParaRPr lang="it-IT" sz="1800" dirty="0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5664200" y="762000"/>
            <a:ext cx="3403600" cy="5017532"/>
            <a:chOff x="5664200" y="762000"/>
            <a:chExt cx="3403600" cy="5017532"/>
          </a:xfrm>
        </p:grpSpPr>
        <p:sp>
          <p:nvSpPr>
            <p:cNvPr id="31758" name="Text Box 13"/>
            <p:cNvSpPr txBox="1">
              <a:spLocks noChangeArrowheads="1"/>
            </p:cNvSpPr>
            <p:nvPr/>
          </p:nvSpPr>
          <p:spPr bwMode="auto">
            <a:xfrm>
              <a:off x="5740400" y="762000"/>
              <a:ext cx="184731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it-IT" sz="1800" dirty="0"/>
            </a:p>
          </p:txBody>
        </p:sp>
        <p:sp>
          <p:nvSpPr>
            <p:cNvPr id="31759" name="Text Box 14"/>
            <p:cNvSpPr txBox="1">
              <a:spLocks noChangeArrowheads="1"/>
            </p:cNvSpPr>
            <p:nvPr/>
          </p:nvSpPr>
          <p:spPr bwMode="auto">
            <a:xfrm>
              <a:off x="6197600" y="2057400"/>
              <a:ext cx="184731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endParaRPr lang="it-IT" sz="1800" dirty="0"/>
            </a:p>
          </p:txBody>
        </p:sp>
        <p:sp>
          <p:nvSpPr>
            <p:cNvPr id="31766" name="Text Box 21"/>
            <p:cNvSpPr txBox="1">
              <a:spLocks noChangeArrowheads="1"/>
            </p:cNvSpPr>
            <p:nvPr/>
          </p:nvSpPr>
          <p:spPr bwMode="auto">
            <a:xfrm>
              <a:off x="5816489" y="2971800"/>
              <a:ext cx="3251311" cy="59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it-IT" sz="1800" dirty="0"/>
                <a:t>Tonsilliti (endocarditi) </a:t>
              </a:r>
              <a:r>
                <a:rPr lang="it-IT" sz="1800" dirty="0" err="1"/>
                <a:t>Scarlatt</a:t>
              </a:r>
              <a:r>
                <a:rPr lang="it-IT" sz="1800" dirty="0"/>
                <a:t>.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it-IT" sz="1800" dirty="0" err="1"/>
                <a:t>infez</a:t>
              </a:r>
              <a:r>
                <a:rPr lang="it-IT" sz="1800" dirty="0"/>
                <a:t> cutanee, febbre </a:t>
              </a:r>
              <a:r>
                <a:rPr lang="it-IT" sz="1800" dirty="0" err="1"/>
                <a:t>reum</a:t>
              </a:r>
              <a:r>
                <a:rPr lang="it-IT" sz="1800" dirty="0"/>
                <a:t>.....</a:t>
              </a:r>
            </a:p>
          </p:txBody>
        </p:sp>
        <p:sp>
          <p:nvSpPr>
            <p:cNvPr id="31767" name="Text Box 22"/>
            <p:cNvSpPr txBox="1">
              <a:spLocks noChangeArrowheads="1"/>
            </p:cNvSpPr>
            <p:nvPr/>
          </p:nvSpPr>
          <p:spPr bwMode="auto">
            <a:xfrm>
              <a:off x="6245225" y="3802062"/>
              <a:ext cx="2495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 dirty="0"/>
                <a:t>polmonite, endocardite</a:t>
              </a:r>
            </a:p>
          </p:txBody>
        </p:sp>
        <p:sp>
          <p:nvSpPr>
            <p:cNvPr id="31768" name="Text Box 23"/>
            <p:cNvSpPr txBox="1">
              <a:spLocks noChangeArrowheads="1"/>
            </p:cNvSpPr>
            <p:nvPr/>
          </p:nvSpPr>
          <p:spPr bwMode="auto">
            <a:xfrm>
              <a:off x="5664200" y="4343400"/>
              <a:ext cx="679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 dirty="0"/>
                <a:t>carie</a:t>
              </a:r>
            </a:p>
          </p:txBody>
        </p:sp>
        <p:sp>
          <p:nvSpPr>
            <p:cNvPr id="31769" name="Text Box 24"/>
            <p:cNvSpPr txBox="1">
              <a:spLocks noChangeArrowheads="1"/>
            </p:cNvSpPr>
            <p:nvPr/>
          </p:nvSpPr>
          <p:spPr bwMode="auto">
            <a:xfrm>
              <a:off x="6172200" y="4724400"/>
              <a:ext cx="2263736" cy="59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it-IT" sz="1800" dirty="0" err="1"/>
                <a:t>infez</a:t>
              </a:r>
              <a:r>
                <a:rPr lang="it-IT" sz="1800" dirty="0"/>
                <a:t>. </a:t>
              </a:r>
              <a:r>
                <a:rPr lang="it-IT" sz="1800" dirty="0" err="1"/>
                <a:t>vag</a:t>
              </a:r>
              <a:r>
                <a:rPr lang="it-IT" sz="1800" dirty="0"/>
                <a:t>.;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it-IT" sz="1800" dirty="0"/>
                <a:t>meningite neonatale</a:t>
              </a:r>
            </a:p>
          </p:txBody>
        </p:sp>
        <p:sp>
          <p:nvSpPr>
            <p:cNvPr id="2" name="Rettangolo 1"/>
            <p:cNvSpPr/>
            <p:nvPr/>
          </p:nvSpPr>
          <p:spPr>
            <a:xfrm>
              <a:off x="8153400" y="5410200"/>
              <a:ext cx="7618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ja-JP" altLang="it-IT" dirty="0">
                  <a:solidFill>
                    <a:srgbClr val="FFFFFF"/>
                  </a:solidFill>
                </a:rPr>
                <a:t>“</a:t>
              </a:r>
              <a:r>
                <a:rPr lang="it-IT" altLang="ja-JP" dirty="0">
                  <a:solidFill>
                    <a:srgbClr val="FFFFFF"/>
                  </a:solidFill>
                </a:rPr>
                <a:t>utili</a:t>
              </a:r>
              <a:r>
                <a:rPr lang="ja-JP" altLang="it-IT" dirty="0">
                  <a:solidFill>
                    <a:srgbClr val="FFFFFF"/>
                  </a:solidFill>
                </a:rPr>
                <a:t>”</a:t>
              </a:r>
              <a:endParaRPr lang="it-IT" dirty="0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32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42"/>
    </mc:Choice>
    <mc:Fallback xmlns="">
      <p:transition spd="slow" advTm="16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990600"/>
            <a:ext cx="8001000" cy="560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+mj-lt"/>
              </a:rPr>
              <a:t>FATTORI DI VIRULENZA</a:t>
            </a:r>
          </a:p>
          <a:p>
            <a:pPr algn="just"/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charset="0"/>
              <a:buChar char="v"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Capsula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costituita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da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acido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ialuronico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 </a:t>
            </a:r>
          </a:p>
          <a:p>
            <a:pPr algn="just"/>
            <a:r>
              <a:rPr lang="en-US" dirty="0" err="1">
                <a:latin typeface="+mj-lt"/>
              </a:rPr>
              <a:t>attività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antifagocitaria</a:t>
            </a:r>
            <a:endParaRPr lang="en-US" dirty="0">
              <a:latin typeface="+mj-lt"/>
            </a:endParaRPr>
          </a:p>
          <a:p>
            <a:pPr algn="just">
              <a:buFont typeface="Wingdings" charset="0"/>
              <a:buChar char="v"/>
            </a:pPr>
            <a:endParaRPr lang="en-US" b="1" dirty="0">
              <a:solidFill>
                <a:schemeClr val="accent2"/>
              </a:solidFill>
              <a:latin typeface="+mj-lt"/>
            </a:endParaRPr>
          </a:p>
          <a:p>
            <a:pPr algn="just">
              <a:buFont typeface="Wingdings" charset="0"/>
              <a:buChar char="v"/>
            </a:pP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Proteina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M (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antigene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superficiale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) </a:t>
            </a:r>
            <a:r>
              <a:rPr lang="en-US" dirty="0">
                <a:latin typeface="+mj-lt"/>
              </a:rPr>
              <a:t>80 tipi </a:t>
            </a:r>
            <a:r>
              <a:rPr lang="en-US" dirty="0" err="1">
                <a:latin typeface="+mj-lt"/>
              </a:rPr>
              <a:t>sierologicamente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diversi</a:t>
            </a:r>
            <a:r>
              <a:rPr lang="en-US" dirty="0">
                <a:latin typeface="+mj-lt"/>
              </a:rPr>
              <a:t> </a:t>
            </a:r>
          </a:p>
          <a:p>
            <a:pPr algn="just">
              <a:buFont typeface="Wingdings" charset="0"/>
              <a:buNone/>
            </a:pPr>
            <a:r>
              <a:rPr lang="en-US" dirty="0" err="1">
                <a:latin typeface="+mj-lt"/>
              </a:rPr>
              <a:t>Responsabili</a:t>
            </a:r>
            <a:r>
              <a:rPr lang="en-US" dirty="0">
                <a:latin typeface="+mj-lt"/>
              </a:rPr>
              <a:t> di </a:t>
            </a:r>
            <a:r>
              <a:rPr lang="en-US" dirty="0" err="1">
                <a:solidFill>
                  <a:srgbClr val="FFDA1D"/>
                </a:solidFill>
                <a:latin typeface="+mj-lt"/>
              </a:rPr>
              <a:t>malattia</a:t>
            </a:r>
            <a:r>
              <a:rPr lang="en-US" dirty="0">
                <a:solidFill>
                  <a:srgbClr val="FFDA1D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DA1D"/>
                </a:solidFill>
                <a:latin typeface="+mj-lt"/>
              </a:rPr>
              <a:t>reumatica</a:t>
            </a:r>
            <a:r>
              <a:rPr lang="en-US" dirty="0">
                <a:solidFill>
                  <a:srgbClr val="FFDA1D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classe</a:t>
            </a:r>
            <a:r>
              <a:rPr lang="en-US" dirty="0">
                <a:latin typeface="+mj-lt"/>
              </a:rPr>
              <a:t> I) e </a:t>
            </a:r>
            <a:r>
              <a:rPr lang="en-US" dirty="0" err="1">
                <a:solidFill>
                  <a:srgbClr val="FFDA1D"/>
                </a:solidFill>
                <a:latin typeface="+mj-lt"/>
              </a:rPr>
              <a:t>glomerulonefriti</a:t>
            </a:r>
            <a:r>
              <a:rPr lang="en-US" dirty="0">
                <a:solidFill>
                  <a:srgbClr val="FFDA1D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(I e II)</a:t>
            </a:r>
          </a:p>
          <a:p>
            <a:pPr algn="just"/>
            <a:endParaRPr lang="en-US" b="1" dirty="0">
              <a:latin typeface="+mj-lt"/>
            </a:endParaRPr>
          </a:p>
          <a:p>
            <a:pPr algn="just">
              <a:buFont typeface="Wingdings" charset="0"/>
              <a:buChar char="v"/>
            </a:pPr>
            <a:r>
              <a:rPr lang="en-US" b="1" dirty="0">
                <a:solidFill>
                  <a:schemeClr val="accent2"/>
                </a:solidFill>
                <a:latin typeface="+mj-lt"/>
              </a:rPr>
              <a:t> 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Streptolisina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S, </a:t>
            </a:r>
          </a:p>
          <a:p>
            <a:pPr algn="just"/>
            <a:r>
              <a:rPr lang="en-US" dirty="0" err="1">
                <a:latin typeface="+mj-lt"/>
              </a:rPr>
              <a:t>può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lisare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eritrociti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leucociti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piastrine</a:t>
            </a:r>
            <a:r>
              <a:rPr lang="en-US" dirty="0">
                <a:latin typeface="+mj-lt"/>
              </a:rPr>
              <a:t>,   </a:t>
            </a:r>
            <a:r>
              <a:rPr lang="en-US" dirty="0" err="1">
                <a:latin typeface="+mj-lt"/>
              </a:rPr>
              <a:t>responsabile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dell’</a:t>
            </a:r>
            <a:r>
              <a:rPr lang="en-US" dirty="0" err="1">
                <a:solidFill>
                  <a:srgbClr val="FFDA1D"/>
                </a:solidFill>
                <a:latin typeface="+mj-lt"/>
              </a:rPr>
              <a:t>emolisi</a:t>
            </a:r>
            <a:endParaRPr lang="en-US" dirty="0">
              <a:solidFill>
                <a:srgbClr val="FFDA1D"/>
              </a:solidFill>
              <a:latin typeface="+mj-lt"/>
            </a:endParaRPr>
          </a:p>
          <a:p>
            <a:pPr algn="just"/>
            <a:endParaRPr lang="en-US" b="1" dirty="0"/>
          </a:p>
          <a:p>
            <a:pPr algn="just">
              <a:buFont typeface="Wingdings" charset="0"/>
              <a:buChar char="v"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Streptolisine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O</a:t>
            </a:r>
          </a:p>
          <a:p>
            <a:pPr algn="just"/>
            <a:r>
              <a:rPr lang="en-US" dirty="0" err="1"/>
              <a:t>distrugge</a:t>
            </a:r>
            <a:r>
              <a:rPr lang="en-US" dirty="0"/>
              <a:t> le membrane </a:t>
            </a:r>
            <a:r>
              <a:rPr lang="en-US" dirty="0" err="1"/>
              <a:t>cellulari</a:t>
            </a:r>
            <a:r>
              <a:rPr lang="en-US" dirty="0"/>
              <a:t>, compare presto  (</a:t>
            </a:r>
            <a:r>
              <a:rPr lang="en-US" dirty="0" err="1">
                <a:solidFill>
                  <a:srgbClr val="FFDA1D"/>
                </a:solidFill>
              </a:rPr>
              <a:t>titolo</a:t>
            </a:r>
            <a:r>
              <a:rPr lang="en-US" dirty="0">
                <a:solidFill>
                  <a:srgbClr val="FFDA1D"/>
                </a:solidFill>
              </a:rPr>
              <a:t> anti-</a:t>
            </a:r>
            <a:r>
              <a:rPr lang="en-US" dirty="0" err="1">
                <a:solidFill>
                  <a:srgbClr val="FFDA1D"/>
                </a:solidFill>
              </a:rPr>
              <a:t>streptolisinico</a:t>
            </a:r>
            <a:r>
              <a:rPr lang="en-US" dirty="0"/>
              <a:t>)</a:t>
            </a:r>
          </a:p>
          <a:p>
            <a:pPr algn="just"/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>
              <a:buFont typeface="Wingdings" charset="0"/>
              <a:buChar char="v"/>
            </a:pP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Esotossine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eritrogeniche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pirogene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, (SPE)</a:t>
            </a:r>
          </a:p>
          <a:p>
            <a:pPr algn="just">
              <a:buFont typeface="Wingdings" charset="0"/>
              <a:buNone/>
            </a:pPr>
            <a:r>
              <a:rPr lang="en-US" dirty="0" err="1">
                <a:latin typeface="+mj-lt"/>
              </a:rPr>
              <a:t>responsabile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dell’esantema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nella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scarlattina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responsabile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delle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forme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più</a:t>
            </a:r>
            <a:r>
              <a:rPr lang="en-US" dirty="0">
                <a:latin typeface="+mj-lt"/>
              </a:rPr>
              <a:t> acute. </a:t>
            </a:r>
            <a:r>
              <a:rPr lang="en-US" dirty="0" err="1">
                <a:latin typeface="+mj-lt"/>
              </a:rPr>
              <a:t>Sono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antigeniche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stimolano</a:t>
            </a:r>
            <a:r>
              <a:rPr lang="en-US" dirty="0">
                <a:latin typeface="+mj-lt"/>
              </a:rPr>
              <a:t> la </a:t>
            </a:r>
            <a:r>
              <a:rPr lang="en-US" dirty="0" err="1">
                <a:latin typeface="+mj-lt"/>
              </a:rPr>
              <a:t>produzione</a:t>
            </a:r>
            <a:r>
              <a:rPr lang="en-US" dirty="0">
                <a:latin typeface="+mj-lt"/>
              </a:rPr>
              <a:t> di </a:t>
            </a:r>
            <a:r>
              <a:rPr lang="en-US" dirty="0" err="1">
                <a:latin typeface="+mj-lt"/>
              </a:rPr>
              <a:t>anticorpi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neutralizzanti</a:t>
            </a:r>
            <a:r>
              <a:rPr lang="en-US" dirty="0">
                <a:latin typeface="+mj-lt"/>
              </a:rPr>
              <a:t>.</a:t>
            </a:r>
          </a:p>
          <a:p>
            <a:pPr algn="just">
              <a:buFont typeface="Wingdings" charset="0"/>
              <a:buNone/>
            </a:pPr>
            <a:r>
              <a:rPr lang="en-US" b="1" dirty="0">
                <a:latin typeface="+mj-lt"/>
              </a:rPr>
              <a:t> </a:t>
            </a:r>
          </a:p>
          <a:p>
            <a:pPr algn="just">
              <a:buFont typeface="Wingdings" charset="0"/>
              <a:buChar char="v"/>
            </a:pP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Ialuronidasi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streptochinasi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DNAsi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favoriscono</a:t>
            </a:r>
            <a:r>
              <a:rPr lang="en-US" dirty="0">
                <a:latin typeface="+mj-lt"/>
              </a:rPr>
              <a:t> la </a:t>
            </a:r>
            <a:r>
              <a:rPr lang="en-US" dirty="0" err="1">
                <a:latin typeface="+mj-lt"/>
              </a:rPr>
              <a:t>diffusione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dell’infezione</a:t>
            </a:r>
            <a:r>
              <a:rPr lang="en-US" dirty="0">
                <a:latin typeface="+mj-lt"/>
              </a:rPr>
              <a:t> </a:t>
            </a:r>
            <a:endParaRPr lang="en-US" b="1" dirty="0">
              <a:latin typeface="+mj-l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F5A7F01-F013-4A4C-888C-349CD7EC4BA1}"/>
              </a:ext>
            </a:extLst>
          </p:cNvPr>
          <p:cNvSpPr/>
          <p:nvPr/>
        </p:nvSpPr>
        <p:spPr>
          <a:xfrm>
            <a:off x="1292225" y="37981"/>
            <a:ext cx="66325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37FF37"/>
                </a:solidFill>
                <a:latin typeface="+mj-lt"/>
              </a:rPr>
              <a:t>Streptococcus pyogenes</a:t>
            </a:r>
            <a:r>
              <a:rPr lang="en-US" sz="2800" b="1" u="sng" dirty="0">
                <a:solidFill>
                  <a:srgbClr val="37FF37"/>
                </a:solidFill>
                <a:latin typeface="+mj-lt"/>
              </a:rPr>
              <a:t>:</a:t>
            </a:r>
          </a:p>
          <a:p>
            <a:pPr algn="ctr"/>
            <a:r>
              <a:rPr lang="en-US" dirty="0" err="1">
                <a:solidFill>
                  <a:srgbClr val="37FF37"/>
                </a:solidFill>
                <a:latin typeface="+mj-lt"/>
              </a:rPr>
              <a:t>Streptococco</a:t>
            </a:r>
            <a:r>
              <a:rPr lang="en-US" dirty="0">
                <a:solidFill>
                  <a:srgbClr val="37FF37"/>
                </a:solidFill>
                <a:latin typeface="Symbol" pitchFamily="2" charset="2"/>
              </a:rPr>
              <a:t> </a:t>
            </a:r>
            <a:r>
              <a:rPr lang="en-US" dirty="0">
                <a:solidFill>
                  <a:srgbClr val="37FF37"/>
                </a:solidFill>
                <a:latin typeface="Symbol" pitchFamily="2" charset="2"/>
                <a:cs typeface="Symbol" charset="2"/>
              </a:rPr>
              <a:t>b</a:t>
            </a:r>
            <a:r>
              <a:rPr lang="en-US" dirty="0">
                <a:solidFill>
                  <a:srgbClr val="37FF37"/>
                </a:solidFill>
                <a:latin typeface="Symbol" pitchFamily="2" charset="2"/>
              </a:rPr>
              <a:t> </a:t>
            </a:r>
            <a:r>
              <a:rPr lang="en-US" dirty="0" err="1">
                <a:solidFill>
                  <a:srgbClr val="37FF37"/>
                </a:solidFill>
                <a:latin typeface="+mj-lt"/>
              </a:rPr>
              <a:t>emolitico</a:t>
            </a:r>
            <a:r>
              <a:rPr lang="en-US" dirty="0">
                <a:solidFill>
                  <a:srgbClr val="37FF37"/>
                </a:solidFill>
                <a:latin typeface="+mj-lt"/>
              </a:rPr>
              <a:t> di </a:t>
            </a:r>
            <a:r>
              <a:rPr lang="en-US" dirty="0" err="1">
                <a:solidFill>
                  <a:srgbClr val="37FF37"/>
                </a:solidFill>
                <a:latin typeface="+mj-lt"/>
              </a:rPr>
              <a:t>gruppo</a:t>
            </a:r>
            <a:r>
              <a:rPr lang="en-US" dirty="0">
                <a:solidFill>
                  <a:srgbClr val="37FF37"/>
                </a:solidFill>
                <a:latin typeface="+mj-lt"/>
              </a:rPr>
              <a:t> A (secondo Lancefield)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C86CCB8-A112-E343-B098-EF015CFC5713}"/>
              </a:ext>
            </a:extLst>
          </p:cNvPr>
          <p:cNvGrpSpPr/>
          <p:nvPr/>
        </p:nvGrpSpPr>
        <p:grpSpPr>
          <a:xfrm>
            <a:off x="228600" y="1524000"/>
            <a:ext cx="8839200" cy="1524000"/>
            <a:chOff x="228600" y="1524000"/>
            <a:chExt cx="8839200" cy="1524000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46CCC88-66B7-6D49-9D5A-A36663EFCB2A}"/>
                </a:ext>
              </a:extLst>
            </p:cNvPr>
            <p:cNvSpPr/>
            <p:nvPr/>
          </p:nvSpPr>
          <p:spPr>
            <a:xfrm>
              <a:off x="7239000" y="1524000"/>
              <a:ext cx="1828800" cy="92333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rgbClr val="FFC000"/>
                  </a:solidFill>
                </a:rPr>
                <a:t>STRUTTURE LEGATE ALLA PARETE</a:t>
              </a: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43FB8CB-D57E-9742-B797-B9AEA76DFABD}"/>
                </a:ext>
              </a:extLst>
            </p:cNvPr>
            <p:cNvSpPr/>
            <p:nvPr/>
          </p:nvSpPr>
          <p:spPr>
            <a:xfrm>
              <a:off x="228600" y="1524000"/>
              <a:ext cx="8839200" cy="1524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7D93AE0-0C93-0C4C-A487-D878B601EE17}"/>
              </a:ext>
            </a:extLst>
          </p:cNvPr>
          <p:cNvGrpSpPr/>
          <p:nvPr/>
        </p:nvGrpSpPr>
        <p:grpSpPr>
          <a:xfrm>
            <a:off x="228600" y="3207742"/>
            <a:ext cx="8839200" cy="2659658"/>
            <a:chOff x="228600" y="3207742"/>
            <a:chExt cx="8839200" cy="2659658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5A85D917-09D1-414C-B744-7E21B0E9407B}"/>
                </a:ext>
              </a:extLst>
            </p:cNvPr>
            <p:cNvSpPr/>
            <p:nvPr/>
          </p:nvSpPr>
          <p:spPr>
            <a:xfrm>
              <a:off x="228600" y="3207742"/>
              <a:ext cx="8839200" cy="2659658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C0C088BF-0E7E-424B-8E65-AC985EC0572C}"/>
                </a:ext>
              </a:extLst>
            </p:cNvPr>
            <p:cNvSpPr/>
            <p:nvPr/>
          </p:nvSpPr>
          <p:spPr>
            <a:xfrm>
              <a:off x="7224532" y="3218976"/>
              <a:ext cx="1828800" cy="4565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b="1" dirty="0">
                  <a:solidFill>
                    <a:srgbClr val="FFC000"/>
                  </a:solidFill>
                </a:rPr>
                <a:t>ESOTOSSINE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06A5F7F-B326-684A-A719-D76A44DE653E}"/>
              </a:ext>
            </a:extLst>
          </p:cNvPr>
          <p:cNvGrpSpPr/>
          <p:nvPr/>
        </p:nvGrpSpPr>
        <p:grpSpPr>
          <a:xfrm>
            <a:off x="214132" y="5943600"/>
            <a:ext cx="8853668" cy="762000"/>
            <a:chOff x="214132" y="5943600"/>
            <a:chExt cx="8853668" cy="762000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C830369-A93A-9E4B-8350-06ECD8E0884B}"/>
                </a:ext>
              </a:extLst>
            </p:cNvPr>
            <p:cNvSpPr/>
            <p:nvPr/>
          </p:nvSpPr>
          <p:spPr>
            <a:xfrm>
              <a:off x="214132" y="5943600"/>
              <a:ext cx="8839200" cy="76200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D690F12-30D9-E741-B240-6384C396604C}"/>
                </a:ext>
              </a:extLst>
            </p:cNvPr>
            <p:cNvSpPr/>
            <p:nvPr/>
          </p:nvSpPr>
          <p:spPr>
            <a:xfrm>
              <a:off x="7239000" y="5943600"/>
              <a:ext cx="1828800" cy="45653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b="1" dirty="0">
                  <a:solidFill>
                    <a:srgbClr val="FFC000"/>
                  </a:solidFill>
                </a:rPr>
                <a:t>ENZIMI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796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28"/>
    </mc:Choice>
    <mc:Fallback xmlns="">
      <p:transition spd="slow" advTm="44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93B07F2-E3D9-D046-83AB-2047B526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9B9C52-C43F-8648-A96E-4DFCE6CA98D1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76200"/>
            <a:ext cx="8458200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3200" b="1" kern="0">
                <a:solidFill>
                  <a:srgbClr val="37FF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j-cs"/>
              </a:rPr>
              <a:t>Patogenesi e manifestazioni cliniche</a:t>
            </a:r>
            <a:endParaRPr lang="it-IT" sz="3200" b="1" kern="0" dirty="0">
              <a:solidFill>
                <a:srgbClr val="37FF3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j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FEA2834-9855-DA40-B8A5-7F85570D0E5B}"/>
              </a:ext>
            </a:extLst>
          </p:cNvPr>
          <p:cNvSpPr/>
          <p:nvPr/>
        </p:nvSpPr>
        <p:spPr>
          <a:xfrm>
            <a:off x="1219200" y="990600"/>
            <a:ext cx="2416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37FF37"/>
                </a:solidFill>
              </a:rPr>
              <a:t>Malattia suppurativa </a:t>
            </a:r>
          </a:p>
          <a:p>
            <a:pPr algn="ctr"/>
            <a:r>
              <a:rPr lang="it-IT" b="1" dirty="0">
                <a:solidFill>
                  <a:srgbClr val="37FF37"/>
                </a:solidFill>
              </a:rPr>
              <a:t>Streptococcica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2570213-42A9-C040-8637-E0DDCD84F999}"/>
              </a:ext>
            </a:extLst>
          </p:cNvPr>
          <p:cNvSpPr/>
          <p:nvPr/>
        </p:nvSpPr>
        <p:spPr>
          <a:xfrm>
            <a:off x="609600" y="1828800"/>
            <a:ext cx="3185487" cy="4339651"/>
          </a:xfrm>
          <a:prstGeom prst="rect">
            <a:avLst/>
          </a:prstGeom>
          <a:solidFill>
            <a:srgbClr val="00064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Faringite         scarlattina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otite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sinusite</a:t>
            </a: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Impetigine (Piodermite)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Erisipela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 err="1">
                <a:solidFill>
                  <a:srgbClr val="FFFFFF"/>
                </a:solidFill>
              </a:rPr>
              <a:t>Fascite</a:t>
            </a:r>
            <a:r>
              <a:rPr lang="it-IT" b="1" dirty="0">
                <a:solidFill>
                  <a:srgbClr val="FFFFFF"/>
                </a:solidFill>
              </a:rPr>
              <a:t> necrotizzante</a:t>
            </a: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r>
              <a:rPr lang="it-IT" b="1" dirty="0">
                <a:solidFill>
                  <a:srgbClr val="FFFFFF"/>
                </a:solidFill>
              </a:rPr>
              <a:t>Batteriemia </a:t>
            </a:r>
            <a:endParaRPr lang="it-IT" dirty="0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C76B7D5B-D59A-4447-B61A-C23104520C43}"/>
              </a:ext>
            </a:extLst>
          </p:cNvPr>
          <p:cNvSpPr/>
          <p:nvPr/>
        </p:nvSpPr>
        <p:spPr>
          <a:xfrm>
            <a:off x="2057400" y="2057400"/>
            <a:ext cx="381000" cy="1524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24547CC-9FEE-3247-A9FD-E8DA5CD314E6}"/>
              </a:ext>
            </a:extLst>
          </p:cNvPr>
          <p:cNvSpPr/>
          <p:nvPr/>
        </p:nvSpPr>
        <p:spPr>
          <a:xfrm>
            <a:off x="571499" y="1524000"/>
            <a:ext cx="3261687" cy="1752600"/>
          </a:xfrm>
          <a:prstGeom prst="ellipse">
            <a:avLst/>
          </a:prstGeom>
          <a:noFill/>
          <a:ln w="38100">
            <a:solidFill>
              <a:srgbClr val="FEB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69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98"/>
    </mc:Choice>
    <mc:Fallback xmlns="">
      <p:transition spd="slow" advTm="60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4572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37FF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j-cs"/>
              </a:rPr>
              <a:t>Patogenesi e manifestazioni cliniche</a:t>
            </a:r>
          </a:p>
        </p:txBody>
      </p:sp>
      <p:sp>
        <p:nvSpPr>
          <p:cNvPr id="6" name="Rettangolo 5"/>
          <p:cNvSpPr/>
          <p:nvPr/>
        </p:nvSpPr>
        <p:spPr>
          <a:xfrm>
            <a:off x="1219200" y="990600"/>
            <a:ext cx="2416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37FF37"/>
                </a:solidFill>
              </a:rPr>
              <a:t>Malattia suppurativa </a:t>
            </a:r>
          </a:p>
          <a:p>
            <a:pPr algn="ctr"/>
            <a:r>
              <a:rPr lang="it-IT" b="1" dirty="0">
                <a:solidFill>
                  <a:srgbClr val="37FF37"/>
                </a:solidFill>
              </a:rPr>
              <a:t>Streptococcica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609600" y="1828800"/>
            <a:ext cx="3185487" cy="4339651"/>
          </a:xfrm>
          <a:prstGeom prst="rect">
            <a:avLst/>
          </a:prstGeom>
          <a:solidFill>
            <a:srgbClr val="00064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Faringite         scarlattina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otite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sinusite</a:t>
            </a: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Impetigine (Piodermite)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Erisipela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 err="1">
                <a:solidFill>
                  <a:srgbClr val="FFFFFF"/>
                </a:solidFill>
              </a:rPr>
              <a:t>Fascite</a:t>
            </a:r>
            <a:r>
              <a:rPr lang="it-IT" b="1" dirty="0">
                <a:solidFill>
                  <a:srgbClr val="FFFFFF"/>
                </a:solidFill>
              </a:rPr>
              <a:t> necrotizzante</a:t>
            </a: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r>
              <a:rPr lang="it-IT" b="1" dirty="0">
                <a:solidFill>
                  <a:srgbClr val="FFFFFF"/>
                </a:solidFill>
              </a:rPr>
              <a:t>Batteriemia </a:t>
            </a:r>
            <a:endParaRPr lang="it-IT" dirty="0"/>
          </a:p>
        </p:txBody>
      </p:sp>
      <p:sp>
        <p:nvSpPr>
          <p:cNvPr id="11" name="Freccia destra 10"/>
          <p:cNvSpPr/>
          <p:nvPr/>
        </p:nvSpPr>
        <p:spPr>
          <a:xfrm>
            <a:off x="2057400" y="2057400"/>
            <a:ext cx="381000" cy="1524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4" name="Gruppo 33"/>
          <p:cNvGrpSpPr/>
          <p:nvPr/>
        </p:nvGrpSpPr>
        <p:grpSpPr>
          <a:xfrm>
            <a:off x="1600200" y="2286000"/>
            <a:ext cx="2063951" cy="1511300"/>
            <a:chOff x="1600200" y="2286000"/>
            <a:chExt cx="2063951" cy="1511300"/>
          </a:xfrm>
        </p:grpSpPr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2514600"/>
              <a:ext cx="1606751" cy="1282700"/>
            </a:xfrm>
            <a:prstGeom prst="rect">
              <a:avLst/>
            </a:prstGeom>
          </p:spPr>
        </p:pic>
        <p:cxnSp>
          <p:nvCxnSpPr>
            <p:cNvPr id="27" name="Connettore 2 26"/>
            <p:cNvCxnSpPr/>
            <p:nvPr/>
          </p:nvCxnSpPr>
          <p:spPr>
            <a:xfrm>
              <a:off x="1600200" y="2286000"/>
              <a:ext cx="381000" cy="304800"/>
            </a:xfrm>
            <a:prstGeom prst="straightConnector1">
              <a:avLst/>
            </a:prstGeom>
            <a:ln w="38100" cmpd="sng">
              <a:solidFill>
                <a:srgbClr val="37FF3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o 34"/>
          <p:cNvGrpSpPr/>
          <p:nvPr/>
        </p:nvGrpSpPr>
        <p:grpSpPr>
          <a:xfrm>
            <a:off x="3581400" y="990600"/>
            <a:ext cx="1749344" cy="2578100"/>
            <a:chOff x="3581400" y="990600"/>
            <a:chExt cx="1749344" cy="2578100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800" y="990600"/>
              <a:ext cx="1104900" cy="669519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800" y="2057400"/>
              <a:ext cx="1215944" cy="1511300"/>
            </a:xfrm>
            <a:prstGeom prst="rect">
              <a:avLst/>
            </a:prstGeom>
          </p:spPr>
        </p:pic>
        <p:cxnSp>
          <p:nvCxnSpPr>
            <p:cNvPr id="28" name="Connettore 2 27"/>
            <p:cNvCxnSpPr/>
            <p:nvPr/>
          </p:nvCxnSpPr>
          <p:spPr>
            <a:xfrm>
              <a:off x="3581400" y="2286000"/>
              <a:ext cx="457200" cy="228600"/>
            </a:xfrm>
            <a:prstGeom prst="straightConnector1">
              <a:avLst/>
            </a:prstGeom>
            <a:ln w="38100" cmpd="sng">
              <a:solidFill>
                <a:srgbClr val="37FF3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V="1">
              <a:off x="3581400" y="1600200"/>
              <a:ext cx="457200" cy="457200"/>
            </a:xfrm>
            <a:prstGeom prst="straightConnector1">
              <a:avLst/>
            </a:prstGeom>
            <a:ln w="38100" cmpd="sng">
              <a:solidFill>
                <a:srgbClr val="37FF3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B013D876-9750-D84E-B73D-BF97C417F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85"/>
    </mc:Choice>
    <mc:Fallback xmlns="">
      <p:transition spd="slow" advTm="1928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4572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37FF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j-cs"/>
              </a:rPr>
              <a:t>Patogenesi e manifestazioni cliniche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219200" y="990600"/>
            <a:ext cx="2416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37FF37"/>
                </a:solidFill>
              </a:rPr>
              <a:t>Malattia suppurativa </a:t>
            </a:r>
          </a:p>
          <a:p>
            <a:pPr algn="ctr"/>
            <a:r>
              <a:rPr lang="it-IT" b="1" dirty="0">
                <a:solidFill>
                  <a:srgbClr val="37FF37"/>
                </a:solidFill>
              </a:rPr>
              <a:t>Streptococcica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09600" y="1828800"/>
            <a:ext cx="3185487" cy="4339651"/>
          </a:xfrm>
          <a:prstGeom prst="rect">
            <a:avLst/>
          </a:prstGeom>
          <a:solidFill>
            <a:srgbClr val="00064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Faringite         scarlattina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otite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sinusite</a:t>
            </a: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Impetigine (Piodermite)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Erisipela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 err="1">
                <a:solidFill>
                  <a:srgbClr val="FFFFFF"/>
                </a:solidFill>
              </a:rPr>
              <a:t>Fascite</a:t>
            </a:r>
            <a:r>
              <a:rPr lang="it-IT" b="1" dirty="0">
                <a:solidFill>
                  <a:srgbClr val="FFFFFF"/>
                </a:solidFill>
              </a:rPr>
              <a:t> necrotizzante</a:t>
            </a: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r>
              <a:rPr lang="it-IT" b="1" dirty="0">
                <a:solidFill>
                  <a:srgbClr val="FFFFFF"/>
                </a:solidFill>
              </a:rPr>
              <a:t>Batteriemia </a:t>
            </a:r>
            <a:endParaRPr lang="it-IT" dirty="0"/>
          </a:p>
        </p:txBody>
      </p:sp>
      <p:sp>
        <p:nvSpPr>
          <p:cNvPr id="15" name="Freccia destra 14"/>
          <p:cNvSpPr/>
          <p:nvPr/>
        </p:nvSpPr>
        <p:spPr>
          <a:xfrm>
            <a:off x="2057400" y="2057400"/>
            <a:ext cx="381000" cy="1524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2133600" y="2362200"/>
            <a:ext cx="2701920" cy="1600200"/>
            <a:chOff x="2133600" y="2362200"/>
            <a:chExt cx="2701920" cy="1600200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2362200"/>
              <a:ext cx="1177920" cy="1116414"/>
            </a:xfrm>
            <a:prstGeom prst="rect">
              <a:avLst/>
            </a:prstGeom>
          </p:spPr>
        </p:pic>
        <p:cxnSp>
          <p:nvCxnSpPr>
            <p:cNvPr id="18" name="Connettore 2 17"/>
            <p:cNvCxnSpPr/>
            <p:nvPr/>
          </p:nvCxnSpPr>
          <p:spPr>
            <a:xfrm flipV="1">
              <a:off x="2133600" y="3276600"/>
              <a:ext cx="1447800" cy="685800"/>
            </a:xfrm>
            <a:prstGeom prst="straightConnector1">
              <a:avLst/>
            </a:prstGeom>
            <a:ln w="3810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o 21"/>
          <p:cNvGrpSpPr/>
          <p:nvPr/>
        </p:nvGrpSpPr>
        <p:grpSpPr>
          <a:xfrm>
            <a:off x="1981200" y="3733800"/>
            <a:ext cx="3657600" cy="1233087"/>
            <a:chOff x="1981200" y="3733800"/>
            <a:chExt cx="3657600" cy="1233087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3800" y="3733800"/>
              <a:ext cx="1905000" cy="1233087"/>
            </a:xfrm>
            <a:prstGeom prst="rect">
              <a:avLst/>
            </a:prstGeom>
          </p:spPr>
        </p:pic>
        <p:cxnSp>
          <p:nvCxnSpPr>
            <p:cNvPr id="19" name="Connettore 2 18"/>
            <p:cNvCxnSpPr/>
            <p:nvPr/>
          </p:nvCxnSpPr>
          <p:spPr>
            <a:xfrm>
              <a:off x="1981200" y="4419600"/>
              <a:ext cx="1676400" cy="0"/>
            </a:xfrm>
            <a:prstGeom prst="straightConnector1">
              <a:avLst/>
            </a:prstGeom>
            <a:ln w="3810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o 22"/>
          <p:cNvGrpSpPr/>
          <p:nvPr/>
        </p:nvGrpSpPr>
        <p:grpSpPr>
          <a:xfrm>
            <a:off x="1828800" y="4953000"/>
            <a:ext cx="3136900" cy="1143000"/>
            <a:chOff x="1828800" y="4953000"/>
            <a:chExt cx="3136900" cy="1143000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4200" y="5189096"/>
              <a:ext cx="1841500" cy="906904"/>
            </a:xfrm>
            <a:prstGeom prst="rect">
              <a:avLst/>
            </a:prstGeom>
          </p:spPr>
        </p:pic>
        <p:cxnSp>
          <p:nvCxnSpPr>
            <p:cNvPr id="20" name="Connettore 2 19"/>
            <p:cNvCxnSpPr/>
            <p:nvPr/>
          </p:nvCxnSpPr>
          <p:spPr>
            <a:xfrm>
              <a:off x="1828800" y="4953000"/>
              <a:ext cx="1219200" cy="533400"/>
            </a:xfrm>
            <a:prstGeom prst="straightConnector1">
              <a:avLst/>
            </a:prstGeom>
            <a:ln w="3810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e 2">
            <a:extLst>
              <a:ext uri="{FF2B5EF4-FFF2-40B4-BE49-F238E27FC236}">
                <a16:creationId xmlns:a16="http://schemas.microsoft.com/office/drawing/2014/main" id="{73AA6283-AE32-0719-4DA3-6711EBDDBCE9}"/>
              </a:ext>
            </a:extLst>
          </p:cNvPr>
          <p:cNvSpPr/>
          <p:nvPr/>
        </p:nvSpPr>
        <p:spPr>
          <a:xfrm>
            <a:off x="548313" y="3502025"/>
            <a:ext cx="3261687" cy="1752600"/>
          </a:xfrm>
          <a:prstGeom prst="ellipse">
            <a:avLst/>
          </a:prstGeom>
          <a:noFill/>
          <a:ln w="38100">
            <a:solidFill>
              <a:srgbClr val="FEB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0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71"/>
    </mc:Choice>
    <mc:Fallback xmlns="">
      <p:transition spd="slow" advTm="38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4572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>
                <a:solidFill>
                  <a:srgbClr val="37FF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j-cs"/>
              </a:rPr>
              <a:t>Patogenesi e manifestazioni cliniche</a:t>
            </a:r>
          </a:p>
        </p:txBody>
      </p:sp>
      <p:sp>
        <p:nvSpPr>
          <p:cNvPr id="6" name="Rettangolo 5"/>
          <p:cNvSpPr/>
          <p:nvPr/>
        </p:nvSpPr>
        <p:spPr>
          <a:xfrm>
            <a:off x="1219200" y="990600"/>
            <a:ext cx="2416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37FF37"/>
                </a:solidFill>
              </a:rPr>
              <a:t>Malattia suppurativa </a:t>
            </a:r>
          </a:p>
          <a:p>
            <a:pPr algn="ctr"/>
            <a:r>
              <a:rPr lang="it-IT" b="1" dirty="0">
                <a:solidFill>
                  <a:srgbClr val="37FF37"/>
                </a:solidFill>
              </a:rPr>
              <a:t>Streptococcica</a:t>
            </a:r>
          </a:p>
        </p:txBody>
      </p:sp>
      <p:sp>
        <p:nvSpPr>
          <p:cNvPr id="7" name="Rettangolo 6"/>
          <p:cNvSpPr/>
          <p:nvPr/>
        </p:nvSpPr>
        <p:spPr>
          <a:xfrm>
            <a:off x="5181600" y="838200"/>
            <a:ext cx="2811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37FF37"/>
                </a:solidFill>
              </a:rPr>
              <a:t>Malattia streptococcica </a:t>
            </a:r>
          </a:p>
          <a:p>
            <a:pPr lvl="0" algn="ctr"/>
            <a:r>
              <a:rPr lang="it-IT" b="1" dirty="0">
                <a:solidFill>
                  <a:srgbClr val="37FF37"/>
                </a:solidFill>
              </a:rPr>
              <a:t>NON suppurativa</a:t>
            </a:r>
          </a:p>
        </p:txBody>
      </p:sp>
      <p:sp>
        <p:nvSpPr>
          <p:cNvPr id="8" name="Rettangolo 7"/>
          <p:cNvSpPr/>
          <p:nvPr/>
        </p:nvSpPr>
        <p:spPr>
          <a:xfrm>
            <a:off x="609600" y="1828800"/>
            <a:ext cx="3185487" cy="4339651"/>
          </a:xfrm>
          <a:prstGeom prst="rect">
            <a:avLst/>
          </a:prstGeom>
          <a:solidFill>
            <a:srgbClr val="00064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Faringite         scarlattina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otite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sinusite</a:t>
            </a: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Impetigine (Piodermite)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>
                <a:solidFill>
                  <a:srgbClr val="FFFFFF"/>
                </a:solidFill>
              </a:rPr>
              <a:t>Erisipela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it-IT" b="1" dirty="0" err="1">
                <a:solidFill>
                  <a:srgbClr val="FFFFFF"/>
                </a:solidFill>
              </a:rPr>
              <a:t>Fascite</a:t>
            </a:r>
            <a:r>
              <a:rPr lang="it-IT" b="1" dirty="0">
                <a:solidFill>
                  <a:srgbClr val="FFFFFF"/>
                </a:solidFill>
              </a:rPr>
              <a:t> necrotizzante</a:t>
            </a: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endParaRPr lang="it-IT" b="1" dirty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r>
              <a:rPr lang="it-IT" b="1" dirty="0">
                <a:solidFill>
                  <a:srgbClr val="FFFFFF"/>
                </a:solidFill>
              </a:rPr>
              <a:t>Batteriemia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486400" y="1752600"/>
            <a:ext cx="2711537" cy="4247317"/>
          </a:xfrm>
          <a:prstGeom prst="rect">
            <a:avLst/>
          </a:prstGeom>
          <a:solidFill>
            <a:srgbClr val="000640"/>
          </a:solidFill>
          <a:ln>
            <a:solidFill>
              <a:srgbClr val="0A85FF"/>
            </a:solidFill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FFFF"/>
                </a:solidFill>
              </a:rPr>
              <a:t>Febbre reumatica</a:t>
            </a:r>
          </a:p>
          <a:p>
            <a:endParaRPr lang="it-IT" b="1" dirty="0">
              <a:solidFill>
                <a:srgbClr val="FFFFFF"/>
              </a:solidFill>
            </a:endParaRPr>
          </a:p>
          <a:p>
            <a:endParaRPr lang="it-IT" b="1" dirty="0">
              <a:solidFill>
                <a:srgbClr val="FFFFFF"/>
              </a:solidFill>
            </a:endParaRPr>
          </a:p>
          <a:p>
            <a:endParaRPr lang="it-IT" b="1" dirty="0">
              <a:solidFill>
                <a:srgbClr val="FFFFFF"/>
              </a:solidFill>
            </a:endParaRPr>
          </a:p>
          <a:p>
            <a:endParaRPr lang="it-IT" b="1" dirty="0">
              <a:solidFill>
                <a:srgbClr val="FFFFFF"/>
              </a:solidFill>
            </a:endParaRPr>
          </a:p>
          <a:p>
            <a:endParaRPr lang="it-IT" b="1" dirty="0">
              <a:solidFill>
                <a:srgbClr val="FFFFFF"/>
              </a:solidFill>
            </a:endParaRPr>
          </a:p>
          <a:p>
            <a:endParaRPr lang="it-IT" b="1" dirty="0">
              <a:solidFill>
                <a:srgbClr val="FFFFFF"/>
              </a:solidFill>
            </a:endParaRPr>
          </a:p>
          <a:p>
            <a:endParaRPr lang="it-IT" b="1" dirty="0">
              <a:solidFill>
                <a:srgbClr val="FFFFFF"/>
              </a:solidFill>
            </a:endParaRPr>
          </a:p>
          <a:p>
            <a:endParaRPr lang="it-IT" b="1" dirty="0">
              <a:solidFill>
                <a:srgbClr val="FFFFFF"/>
              </a:solidFill>
            </a:endParaRPr>
          </a:p>
          <a:p>
            <a:r>
              <a:rPr lang="it-IT" b="1" dirty="0">
                <a:solidFill>
                  <a:srgbClr val="FFFFFF"/>
                </a:solidFill>
              </a:rPr>
              <a:t>Glomerulonefrite acuta</a:t>
            </a:r>
          </a:p>
          <a:p>
            <a:endParaRPr lang="it-IT" b="1" dirty="0">
              <a:solidFill>
                <a:srgbClr val="FFFFFF"/>
              </a:solidFill>
            </a:endParaRPr>
          </a:p>
          <a:p>
            <a:endParaRPr lang="it-IT" b="1" dirty="0">
              <a:solidFill>
                <a:srgbClr val="FFFFFF"/>
              </a:solidFill>
            </a:endParaRPr>
          </a:p>
          <a:p>
            <a:r>
              <a:rPr lang="it-IT" b="1" dirty="0">
                <a:solidFill>
                  <a:srgbClr val="FFFFFF"/>
                </a:solidFill>
              </a:rPr>
              <a:t> </a:t>
            </a:r>
          </a:p>
          <a:p>
            <a:endParaRPr lang="it-IT" b="1" dirty="0">
              <a:solidFill>
                <a:srgbClr val="FFFFFF"/>
              </a:solidFill>
            </a:endParaRPr>
          </a:p>
          <a:p>
            <a:endParaRPr lang="it-IT" dirty="0"/>
          </a:p>
        </p:txBody>
      </p:sp>
      <p:sp>
        <p:nvSpPr>
          <p:cNvPr id="13" name="Freccia destra 12"/>
          <p:cNvSpPr/>
          <p:nvPr/>
        </p:nvSpPr>
        <p:spPr>
          <a:xfrm>
            <a:off x="2057400" y="2057400"/>
            <a:ext cx="381000" cy="1524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715000" y="2286000"/>
            <a:ext cx="2390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FFFFFF"/>
                </a:solidFill>
              </a:rPr>
              <a:t>cuore: pancardite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FFFFFF"/>
                </a:solidFill>
              </a:rPr>
              <a:t>articolazioni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FFFFFF"/>
                </a:solidFill>
              </a:rPr>
              <a:t>noduli sottocutanei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5486400" y="4724400"/>
            <a:ext cx="2736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err="1">
                <a:solidFill>
                  <a:srgbClr val="FFFFFF"/>
                </a:solidFill>
              </a:rPr>
              <a:t>Infiammaz</a:t>
            </a:r>
            <a:r>
              <a:rPr lang="it-IT" dirty="0">
                <a:solidFill>
                  <a:srgbClr val="FFFFFF"/>
                </a:solidFill>
              </a:rPr>
              <a:t>. glomeruli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FFFFFF"/>
                </a:solidFill>
              </a:rPr>
              <a:t>Edema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FFFFFF"/>
                </a:solidFill>
              </a:rPr>
              <a:t>Ipertensione 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solidFill>
                  <a:srgbClr val="FFFFFF"/>
                </a:solidFill>
              </a:rPr>
              <a:t>Ematuria e proteinuria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DC51B3B-3255-2F41-8146-23E05FCE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69"/>
    </mc:Choice>
    <mc:Fallback xmlns="">
      <p:transition spd="slow" advTm="4736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76200" y="685800"/>
            <a:ext cx="89154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FontTx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Comic Sans MS" charset="0"/>
              </a:rPr>
              <a:t>esame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mic Sans MS" charset="0"/>
              </a:rPr>
              <a:t>colturale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Comic Sans MS" charset="0"/>
              </a:rPr>
              <a:t>biochimico</a:t>
            </a:r>
            <a:endParaRPr lang="en-US" sz="2000" b="1" dirty="0">
              <a:latin typeface="Comic Sans MS" charset="0"/>
            </a:endParaRPr>
          </a:p>
          <a:p>
            <a:pPr algn="just"/>
            <a:endParaRPr lang="en-US" sz="2000" dirty="0">
              <a:latin typeface="Comic Sans MS" charset="0"/>
            </a:endParaRPr>
          </a:p>
          <a:p>
            <a:pPr algn="just">
              <a:buFontTx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Comic Sans MS" charset="0"/>
              </a:rPr>
              <a:t>metodo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mic Sans MS" charset="0"/>
              </a:rPr>
              <a:t>sierologico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:</a:t>
            </a:r>
            <a:r>
              <a:rPr lang="en-US" sz="2000" b="1" dirty="0">
                <a:latin typeface="Comic Sans MS" charset="0"/>
              </a:rPr>
              <a:t> per </a:t>
            </a:r>
            <a:r>
              <a:rPr lang="en-US" sz="2000" b="1" dirty="0" err="1">
                <a:latin typeface="Comic Sans MS" charset="0"/>
              </a:rPr>
              <a:t>evidenziare</a:t>
            </a:r>
            <a:r>
              <a:rPr lang="en-US" sz="2000" b="1" dirty="0">
                <a:latin typeface="Comic Sans MS" charset="0"/>
              </a:rPr>
              <a:t> </a:t>
            </a:r>
            <a:r>
              <a:rPr lang="en-US" sz="2000" b="1" dirty="0" err="1">
                <a:latin typeface="Comic Sans MS" charset="0"/>
              </a:rPr>
              <a:t>il</a:t>
            </a:r>
            <a:r>
              <a:rPr lang="en-US" sz="2000" b="1" dirty="0">
                <a:latin typeface="Comic Sans MS" charset="0"/>
              </a:rPr>
              <a:t> </a:t>
            </a:r>
            <a:r>
              <a:rPr lang="en-US" sz="2000" b="1" dirty="0" err="1">
                <a:latin typeface="Comic Sans MS" charset="0"/>
              </a:rPr>
              <a:t>gruppo</a:t>
            </a:r>
            <a:r>
              <a:rPr lang="en-US" sz="2000" b="1" dirty="0">
                <a:latin typeface="Comic Sans MS" charset="0"/>
              </a:rPr>
              <a:t> di Lancefield (</a:t>
            </a:r>
            <a:r>
              <a:rPr lang="en-US" sz="2000" b="1" dirty="0" err="1">
                <a:latin typeface="Comic Sans MS" charset="0"/>
              </a:rPr>
              <a:t>Precipitazione,agglutinazione,immunofluorescenza</a:t>
            </a:r>
            <a:r>
              <a:rPr lang="en-US" sz="2000" b="1" dirty="0">
                <a:latin typeface="Comic Sans MS" charset="0"/>
              </a:rPr>
              <a:t>)</a:t>
            </a:r>
          </a:p>
          <a:p>
            <a:pPr algn="just"/>
            <a:endParaRPr lang="en-US" sz="2000" b="1" dirty="0">
              <a:latin typeface="Comic Sans MS" charset="0"/>
            </a:endParaRPr>
          </a:p>
          <a:p>
            <a:pPr algn="just">
              <a:buFontTx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Comic Sans MS" charset="0"/>
              </a:rPr>
              <a:t>Tecniche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 di </a:t>
            </a:r>
            <a:r>
              <a:rPr lang="en-US" sz="2000" b="1" dirty="0" err="1">
                <a:solidFill>
                  <a:srgbClr val="FF0000"/>
                </a:solidFill>
                <a:latin typeface="Comic Sans MS" charset="0"/>
              </a:rPr>
              <a:t>biologia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mic Sans MS" charset="0"/>
              </a:rPr>
              <a:t>molecolare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: </a:t>
            </a:r>
            <a:r>
              <a:rPr lang="en-US" sz="2000" b="1" dirty="0">
                <a:latin typeface="Comic Sans MS" charset="0"/>
              </a:rPr>
              <a:t>per </a:t>
            </a:r>
            <a:r>
              <a:rPr lang="en-US" sz="2000" b="1" dirty="0" err="1">
                <a:latin typeface="Comic Sans MS" charset="0"/>
              </a:rPr>
              <a:t>l’individuazione</a:t>
            </a:r>
            <a:r>
              <a:rPr lang="en-US" sz="2000" b="1" dirty="0">
                <a:latin typeface="Comic Sans MS" charset="0"/>
              </a:rPr>
              <a:t> </a:t>
            </a:r>
            <a:r>
              <a:rPr lang="en-US" sz="2000" b="1" dirty="0" err="1">
                <a:latin typeface="Comic Sans MS" charset="0"/>
              </a:rPr>
              <a:t>diretta</a:t>
            </a:r>
            <a:r>
              <a:rPr lang="en-US" sz="2000" b="1" dirty="0">
                <a:latin typeface="Comic Sans MS" charset="0"/>
              </a:rPr>
              <a:t> del </a:t>
            </a:r>
            <a:r>
              <a:rPr lang="en-US" sz="2000" b="1" dirty="0" err="1">
                <a:latin typeface="Comic Sans MS" charset="0"/>
              </a:rPr>
              <a:t>microrganismo</a:t>
            </a:r>
            <a:r>
              <a:rPr lang="en-US" sz="2000" b="1" dirty="0">
                <a:latin typeface="Comic Sans MS" charset="0"/>
              </a:rPr>
              <a:t> </a:t>
            </a:r>
            <a:r>
              <a:rPr lang="en-US" sz="2000" b="1" dirty="0" err="1">
                <a:latin typeface="Comic Sans MS" charset="0"/>
              </a:rPr>
              <a:t>nel</a:t>
            </a:r>
            <a:r>
              <a:rPr lang="en-US" sz="2000" b="1" dirty="0">
                <a:latin typeface="Comic Sans MS" charset="0"/>
              </a:rPr>
              <a:t> </a:t>
            </a:r>
            <a:r>
              <a:rPr lang="en-US" sz="2000" b="1" dirty="0" err="1">
                <a:latin typeface="Comic Sans MS" charset="0"/>
              </a:rPr>
              <a:t>materiale</a:t>
            </a:r>
            <a:r>
              <a:rPr lang="en-US" sz="2000" b="1" dirty="0">
                <a:latin typeface="Comic Sans MS" charset="0"/>
              </a:rPr>
              <a:t> </a:t>
            </a:r>
            <a:r>
              <a:rPr lang="en-US" sz="2000" b="1" dirty="0" err="1">
                <a:latin typeface="Comic Sans MS" charset="0"/>
              </a:rPr>
              <a:t>patogeno</a:t>
            </a:r>
            <a:endParaRPr lang="en-US" sz="2000" b="1" dirty="0">
              <a:latin typeface="Comic Sans MS" charset="0"/>
            </a:endParaRPr>
          </a:p>
          <a:p>
            <a:pPr algn="just">
              <a:buFontTx/>
              <a:buChar char="•"/>
            </a:pPr>
            <a:endParaRPr lang="en-US" sz="2000" b="1" dirty="0">
              <a:latin typeface="Comic Sans MS" charset="0"/>
            </a:endParaRPr>
          </a:p>
          <a:p>
            <a:pPr algn="just">
              <a:buFontTx/>
              <a:buChar char="•"/>
            </a:pPr>
            <a:r>
              <a:rPr lang="en-US" sz="2000" b="1" dirty="0" err="1">
                <a:solidFill>
                  <a:srgbClr val="FF0000"/>
                </a:solidFill>
                <a:latin typeface="Comic Sans MS" charset="0"/>
              </a:rPr>
              <a:t>sensibilità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mic Sans MS" charset="0"/>
              </a:rPr>
              <a:t>alla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mic Sans MS" charset="0"/>
              </a:rPr>
              <a:t>bacitracina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:</a:t>
            </a:r>
            <a:r>
              <a:rPr lang="en-US" sz="2000" b="1" dirty="0">
                <a:latin typeface="Comic Sans MS" charset="0"/>
              </a:rPr>
              <a:t> </a:t>
            </a:r>
            <a:r>
              <a:rPr lang="en-US" sz="2000" b="1" dirty="0" err="1">
                <a:latin typeface="Comic Sans MS" charset="0"/>
              </a:rPr>
              <a:t>differenzia</a:t>
            </a:r>
            <a:r>
              <a:rPr lang="en-US" sz="2000" b="1" dirty="0">
                <a:latin typeface="Comic Sans MS" charset="0"/>
              </a:rPr>
              <a:t> lo </a:t>
            </a:r>
            <a:r>
              <a:rPr lang="en-US" sz="2000" b="1" dirty="0" err="1">
                <a:latin typeface="Comic Sans MS" charset="0"/>
              </a:rPr>
              <a:t>streptococco</a:t>
            </a:r>
            <a:r>
              <a:rPr lang="en-US" sz="2000" b="1" dirty="0">
                <a:latin typeface="Comic Sans MS" charset="0"/>
              </a:rPr>
              <a:t> </a:t>
            </a:r>
            <a:r>
              <a:rPr lang="en-US" sz="2000" b="1" dirty="0">
                <a:latin typeface="Symbol" charset="0"/>
              </a:rPr>
              <a:t>b</a:t>
            </a:r>
            <a:r>
              <a:rPr lang="en-US" sz="2000" b="1" dirty="0">
                <a:latin typeface="Comic Sans MS" charset="0"/>
              </a:rPr>
              <a:t>-</a:t>
            </a:r>
            <a:r>
              <a:rPr lang="en-US" sz="2000" b="1" dirty="0" err="1">
                <a:latin typeface="Comic Sans MS" charset="0"/>
              </a:rPr>
              <a:t>emolitico</a:t>
            </a:r>
            <a:r>
              <a:rPr lang="en-US" sz="2000" b="1" dirty="0">
                <a:latin typeface="Comic Sans MS" charset="0"/>
              </a:rPr>
              <a:t> di </a:t>
            </a:r>
            <a:r>
              <a:rPr lang="en-US" sz="2000" b="1" dirty="0" err="1">
                <a:latin typeface="Comic Sans MS" charset="0"/>
              </a:rPr>
              <a:t>gruppo</a:t>
            </a:r>
            <a:r>
              <a:rPr lang="en-US" sz="2000" b="1" dirty="0">
                <a:latin typeface="Comic Sans MS" charset="0"/>
              </a:rPr>
              <a:t> A </a:t>
            </a:r>
            <a:r>
              <a:rPr lang="en-US" sz="2000" b="1" dirty="0" err="1">
                <a:latin typeface="Comic Sans MS" charset="0"/>
              </a:rPr>
              <a:t>dagli</a:t>
            </a:r>
            <a:r>
              <a:rPr lang="en-US" sz="2000" b="1" dirty="0">
                <a:latin typeface="Comic Sans MS" charset="0"/>
              </a:rPr>
              <a:t> </a:t>
            </a:r>
            <a:r>
              <a:rPr lang="en-US" sz="2000" b="1" dirty="0" err="1">
                <a:latin typeface="Comic Sans MS" charset="0"/>
              </a:rPr>
              <a:t>altri</a:t>
            </a:r>
            <a:r>
              <a:rPr lang="en-US" sz="2000" b="1" dirty="0">
                <a:latin typeface="Comic Sans MS" charset="0"/>
              </a:rPr>
              <a:t> </a:t>
            </a:r>
            <a:r>
              <a:rPr lang="en-US" sz="2000" b="1" dirty="0">
                <a:latin typeface="Symbol" charset="0"/>
              </a:rPr>
              <a:t>b</a:t>
            </a:r>
            <a:r>
              <a:rPr lang="en-US" sz="2000" b="1" dirty="0">
                <a:latin typeface="Comic Sans MS" charset="0"/>
              </a:rPr>
              <a:t>-</a:t>
            </a:r>
            <a:r>
              <a:rPr lang="en-US" sz="2000" b="1" dirty="0" err="1">
                <a:latin typeface="Comic Sans MS" charset="0"/>
              </a:rPr>
              <a:t>emolitici</a:t>
            </a:r>
            <a:r>
              <a:rPr lang="en-US" sz="2000" b="1" dirty="0">
                <a:latin typeface="Comic Sans MS" charset="0"/>
              </a:rPr>
              <a:t>  (B,C,G).</a:t>
            </a:r>
          </a:p>
          <a:p>
            <a:pPr algn="just">
              <a:buFontTx/>
              <a:buChar char="•"/>
            </a:pPr>
            <a:endParaRPr lang="en-US" sz="2000" b="1" dirty="0">
              <a:latin typeface="Comic Sans MS" charset="0"/>
            </a:endParaRPr>
          </a:p>
          <a:p>
            <a:pPr algn="just"/>
            <a:endParaRPr lang="en-US" sz="2000" b="1" dirty="0">
              <a:latin typeface="Comic Sans MS" charset="0"/>
            </a:endParaRPr>
          </a:p>
          <a:p>
            <a:pPr algn="just" eaLnBrk="0" hangingPunct="0"/>
            <a:r>
              <a:rPr lang="en-US" sz="2000" b="1" dirty="0"/>
              <a:t> </a:t>
            </a:r>
          </a:p>
          <a:p>
            <a:pPr algn="just" eaLnBrk="0" hangingPunct="0"/>
            <a:endParaRPr lang="en-US" sz="2000" b="1" dirty="0"/>
          </a:p>
        </p:txBody>
      </p:sp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14520"/>
            <a:ext cx="3798659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3505200" y="184380"/>
            <a:ext cx="187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 dirty="0">
                <a:solidFill>
                  <a:schemeClr val="accent2"/>
                </a:solidFill>
                <a:latin typeface="Comic Sans MS" charset="0"/>
              </a:rPr>
              <a:t>DIAGNOSI</a:t>
            </a:r>
            <a:endParaRPr lang="it-IT" b="1" u="sng" dirty="0">
              <a:solidFill>
                <a:schemeClr val="accent2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71"/>
    </mc:Choice>
    <mc:Fallback xmlns="">
      <p:transition spd="slow" advTm="3227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8E6306F-61CA-DB47-992C-79E90B89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AE54A7-41FD-9453-999B-FF4019130630}"/>
              </a:ext>
            </a:extLst>
          </p:cNvPr>
          <p:cNvSpPr txBox="1"/>
          <p:nvPr/>
        </p:nvSpPr>
        <p:spPr>
          <a:xfrm>
            <a:off x="1714500" y="2590800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37FF37"/>
                </a:solidFill>
                <a:latin typeface="+mj-lt"/>
              </a:rPr>
              <a:t>Streptococcus agalactiae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1219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"/>
    </mc:Choice>
    <mc:Fallback xmlns="">
      <p:transition spd="slow" advTm="108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>
                <a:solidFill>
                  <a:schemeClr val="bg1"/>
                </a:solidFill>
              </a:rPr>
              <a:t>Antonella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28600" y="12954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7313"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Parte </a:t>
            </a:r>
            <a:r>
              <a:rPr lang="en-US" sz="2800" dirty="0" err="1"/>
              <a:t>della</a:t>
            </a:r>
            <a:r>
              <a:rPr lang="en-US" sz="2800" dirty="0"/>
              <a:t> flora </a:t>
            </a:r>
            <a:r>
              <a:rPr lang="en-US" sz="2800" dirty="0" err="1"/>
              <a:t>normale</a:t>
            </a:r>
            <a:r>
              <a:rPr lang="en-US" sz="2800" dirty="0"/>
              <a:t> di vagina, </a:t>
            </a:r>
            <a:r>
              <a:rPr lang="en-US" sz="2800" dirty="0" err="1"/>
              <a:t>uretra</a:t>
            </a:r>
            <a:r>
              <a:rPr lang="en-US" sz="2800" dirty="0"/>
              <a:t>, </a:t>
            </a:r>
            <a:r>
              <a:rPr lang="en-US" sz="2800" dirty="0" err="1"/>
              <a:t>retto</a:t>
            </a:r>
            <a:r>
              <a:rPr lang="en-US" sz="2800" dirty="0"/>
              <a:t> e  </a:t>
            </a:r>
            <a:r>
              <a:rPr lang="en-US" sz="2800" dirty="0" err="1"/>
              <a:t>occasionalmente</a:t>
            </a:r>
            <a:r>
              <a:rPr lang="en-US" sz="2800" dirty="0"/>
              <a:t> </a:t>
            </a:r>
            <a:r>
              <a:rPr lang="en-US" sz="2800" dirty="0" err="1"/>
              <a:t>faringe</a:t>
            </a:r>
            <a:r>
              <a:rPr lang="en-US" sz="2800" dirty="0"/>
              <a:t>. </a:t>
            </a:r>
          </a:p>
          <a:p>
            <a:pPr marL="87313"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/>
              <a:t>Sembra</a:t>
            </a:r>
            <a:r>
              <a:rPr lang="en-US" sz="2800" dirty="0"/>
              <a:t> </a:t>
            </a:r>
            <a:r>
              <a:rPr lang="en-US" sz="2800" dirty="0" err="1"/>
              <a:t>sia</a:t>
            </a:r>
            <a:r>
              <a:rPr lang="en-US" sz="2800" dirty="0"/>
              <a:t> a </a:t>
            </a:r>
            <a:r>
              <a:rPr lang="en-US" sz="2800" dirty="0" err="1"/>
              <a:t>trasmissione</a:t>
            </a:r>
            <a:r>
              <a:rPr lang="en-US" sz="2800" dirty="0"/>
              <a:t> </a:t>
            </a:r>
            <a:r>
              <a:rPr lang="en-US" sz="2800" dirty="0" err="1"/>
              <a:t>sessuale</a:t>
            </a:r>
            <a:r>
              <a:rPr lang="en-US" sz="2800" dirty="0"/>
              <a:t>.</a:t>
            </a:r>
          </a:p>
          <a:p>
            <a:pPr marL="633413" lvl="2" indent="-369888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 dirty="0" err="1"/>
              <a:t>Nell’adulto</a:t>
            </a:r>
            <a:r>
              <a:rPr lang="en-US" sz="2400" dirty="0"/>
              <a:t> </a:t>
            </a:r>
            <a:r>
              <a:rPr lang="en-US" sz="2400" dirty="0" err="1"/>
              <a:t>causa</a:t>
            </a:r>
            <a:r>
              <a:rPr lang="en-US" sz="2400" dirty="0"/>
              <a:t> </a:t>
            </a:r>
            <a:r>
              <a:rPr lang="en-US" sz="2400" dirty="0" err="1"/>
              <a:t>raramente</a:t>
            </a:r>
            <a:r>
              <a:rPr lang="en-US" sz="2400" dirty="0"/>
              <a:t> </a:t>
            </a:r>
            <a:r>
              <a:rPr lang="en-US" sz="2400" dirty="0" err="1"/>
              <a:t>infezioni</a:t>
            </a:r>
            <a:r>
              <a:rPr lang="en-US" sz="2400" dirty="0"/>
              <a:t> </a:t>
            </a:r>
            <a:r>
              <a:rPr lang="en-US" sz="2400" dirty="0" err="1"/>
              <a:t>urinarie</a:t>
            </a:r>
            <a:r>
              <a:rPr lang="en-US" sz="2400" dirty="0"/>
              <a:t>, </a:t>
            </a:r>
            <a:r>
              <a:rPr lang="en-US" sz="2400" dirty="0" err="1"/>
              <a:t>batteriemia</a:t>
            </a:r>
            <a:r>
              <a:rPr lang="en-US" sz="2400" dirty="0"/>
              <a:t>, </a:t>
            </a:r>
            <a:r>
              <a:rPr lang="en-US" sz="2400" dirty="0" err="1"/>
              <a:t>meningite</a:t>
            </a:r>
            <a:r>
              <a:rPr lang="en-US" sz="2400" dirty="0"/>
              <a:t>, </a:t>
            </a:r>
            <a:r>
              <a:rPr lang="en-US" sz="2400" dirty="0" err="1"/>
              <a:t>endocardite</a:t>
            </a:r>
            <a:r>
              <a:rPr lang="en-US" sz="2400" dirty="0"/>
              <a:t> (</a:t>
            </a:r>
            <a:r>
              <a:rPr lang="en-US" sz="2400" dirty="0" err="1"/>
              <a:t>anziani</a:t>
            </a:r>
            <a:r>
              <a:rPr lang="en-US" sz="2400" dirty="0"/>
              <a:t> o con </a:t>
            </a:r>
            <a:r>
              <a:rPr lang="en-US" sz="2400" dirty="0" err="1"/>
              <a:t>patologie</a:t>
            </a:r>
            <a:r>
              <a:rPr lang="en-US" sz="2400" dirty="0"/>
              <a:t>).</a:t>
            </a:r>
          </a:p>
          <a:p>
            <a:pPr marL="633413" lvl="2" indent="-369888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 dirty="0" err="1"/>
              <a:t>Aumento</a:t>
            </a:r>
            <a:r>
              <a:rPr lang="en-US" sz="2400" dirty="0"/>
              <a:t> del </a:t>
            </a:r>
            <a:r>
              <a:rPr lang="en-US" sz="2400" dirty="0" err="1"/>
              <a:t>rischio</a:t>
            </a:r>
            <a:r>
              <a:rPr lang="en-US" sz="2400" dirty="0"/>
              <a:t> di </a:t>
            </a:r>
            <a:r>
              <a:rPr lang="en-US" sz="2400" dirty="0" err="1"/>
              <a:t>sepsi</a:t>
            </a:r>
            <a:r>
              <a:rPr lang="en-US" sz="2400" dirty="0"/>
              <a:t> post partum in </a:t>
            </a:r>
            <a:r>
              <a:rPr lang="en-US" sz="2400" dirty="0" err="1"/>
              <a:t>portatrici</a:t>
            </a:r>
            <a:r>
              <a:rPr lang="en-US" sz="2400" dirty="0"/>
              <a:t>, </a:t>
            </a:r>
            <a:r>
              <a:rPr lang="en-US" sz="2400" dirty="0" err="1"/>
              <a:t>infezioni</a:t>
            </a:r>
            <a:r>
              <a:rPr lang="en-US" sz="2400" dirty="0"/>
              <a:t> </a:t>
            </a:r>
            <a:r>
              <a:rPr lang="en-US" sz="2400" dirty="0" err="1"/>
              <a:t>urinarie</a:t>
            </a:r>
            <a:r>
              <a:rPr lang="en-US" sz="2400" dirty="0"/>
              <a:t>, </a:t>
            </a:r>
            <a:r>
              <a:rPr lang="en-US" sz="2400" dirty="0" err="1"/>
              <a:t>sepsi</a:t>
            </a:r>
            <a:r>
              <a:rPr lang="en-US" sz="2400" dirty="0"/>
              <a:t>; </a:t>
            </a:r>
            <a:r>
              <a:rPr lang="en-US" sz="2400" dirty="0" err="1"/>
              <a:t>meno</a:t>
            </a:r>
            <a:r>
              <a:rPr lang="en-US" sz="2400" dirty="0"/>
              <a:t> </a:t>
            </a:r>
            <a:r>
              <a:rPr lang="en-US" sz="2400" dirty="0" err="1"/>
              <a:t>comuni</a:t>
            </a:r>
            <a:r>
              <a:rPr lang="en-US" sz="2400" dirty="0"/>
              <a:t> </a:t>
            </a:r>
            <a:r>
              <a:rPr lang="en-US" sz="2400" dirty="0" err="1"/>
              <a:t>osteomieliti</a:t>
            </a:r>
            <a:r>
              <a:rPr lang="en-US" sz="2400" dirty="0"/>
              <a:t> </a:t>
            </a:r>
            <a:r>
              <a:rPr lang="en-US" sz="2400" dirty="0" err="1"/>
              <a:t>endocarditi</a:t>
            </a:r>
            <a:r>
              <a:rPr lang="en-US" sz="2400" dirty="0"/>
              <a:t>.</a:t>
            </a:r>
          </a:p>
          <a:p>
            <a:pPr marL="633413" lvl="2" indent="-369888"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sz="2400" dirty="0" err="1"/>
              <a:t>Infezioni</a:t>
            </a:r>
            <a:r>
              <a:rPr lang="en-US" sz="2400" dirty="0"/>
              <a:t> </a:t>
            </a:r>
            <a:r>
              <a:rPr lang="en-US" sz="2400" dirty="0" err="1"/>
              <a:t>gravi</a:t>
            </a:r>
            <a:r>
              <a:rPr lang="en-US" sz="2400" dirty="0"/>
              <a:t> da S. </a:t>
            </a:r>
            <a:r>
              <a:rPr lang="en-US" sz="2400" dirty="0" err="1"/>
              <a:t>gruppo</a:t>
            </a:r>
            <a:r>
              <a:rPr lang="en-US" sz="2400" dirty="0"/>
              <a:t> B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verificano</a:t>
            </a:r>
            <a:r>
              <a:rPr lang="en-US" sz="2400" dirty="0"/>
              <a:t> </a:t>
            </a:r>
            <a:r>
              <a:rPr lang="en-US" sz="2400" dirty="0" err="1"/>
              <a:t>nei</a:t>
            </a:r>
            <a:r>
              <a:rPr lang="en-US" sz="2400" dirty="0"/>
              <a:t> </a:t>
            </a:r>
            <a:r>
              <a:rPr lang="en-US" sz="2400" dirty="0" err="1"/>
              <a:t>neonati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infettano</a:t>
            </a:r>
            <a:r>
              <a:rPr lang="en-US" sz="2400" dirty="0"/>
              <a:t> in utero, </a:t>
            </a:r>
            <a:r>
              <a:rPr lang="en-US" sz="2400" dirty="0" err="1"/>
              <a:t>durante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parto</a:t>
            </a:r>
            <a:r>
              <a:rPr lang="en-US" sz="2400" dirty="0"/>
              <a:t> o </a:t>
            </a:r>
            <a:r>
              <a:rPr lang="en-US" sz="2400" dirty="0" err="1"/>
              <a:t>dalla</a:t>
            </a:r>
            <a:r>
              <a:rPr lang="en-US" sz="2400" dirty="0"/>
              <a:t> </a:t>
            </a:r>
            <a:r>
              <a:rPr lang="en-US" sz="2400" dirty="0" err="1"/>
              <a:t>madre</a:t>
            </a:r>
            <a:r>
              <a:rPr lang="en-US" sz="2400" dirty="0"/>
              <a:t>/in </a:t>
            </a:r>
            <a:r>
              <a:rPr lang="en-US" sz="2400" dirty="0" err="1"/>
              <a:t>ospedale</a:t>
            </a:r>
            <a:r>
              <a:rPr lang="en-US" sz="2400" dirty="0"/>
              <a:t>.  </a:t>
            </a:r>
            <a:endParaRPr lang="en-US" sz="2800" dirty="0"/>
          </a:p>
        </p:txBody>
      </p:sp>
      <p:sp>
        <p:nvSpPr>
          <p:cNvPr id="2" name="Rettangolo 1"/>
          <p:cNvSpPr/>
          <p:nvPr/>
        </p:nvSpPr>
        <p:spPr>
          <a:xfrm>
            <a:off x="990600" y="304800"/>
            <a:ext cx="7696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1" algn="just">
              <a:lnSpc>
                <a:spcPct val="90000"/>
              </a:lnSpc>
              <a:spcBef>
                <a:spcPct val="20000"/>
              </a:spcBef>
            </a:pPr>
            <a:r>
              <a:rPr lang="en-US" sz="36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Streptococcus  </a:t>
            </a:r>
            <a:r>
              <a:rPr lang="en-US" sz="36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agalactiae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gruppo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848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50"/>
    </mc:Choice>
    <mc:Fallback xmlns="">
      <p:transition spd="slow" advTm="3735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0EA0B65-D69F-8E4E-AC05-D9513AAB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</p:spTree>
    <p:extLst>
      <p:ext uri="{BB962C8B-B14F-4D97-AF65-F5344CB8AC3E}">
        <p14:creationId xmlns:p14="http://schemas.microsoft.com/office/powerpoint/2010/main" val="16538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"/>
    </mc:Choice>
    <mc:Fallback xmlns="">
      <p:transition spd="slow" advTm="142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>
                <a:solidFill>
                  <a:schemeClr val="bg1"/>
                </a:solidFill>
              </a:rPr>
              <a:t>Antonella</a:t>
            </a:r>
          </a:p>
        </p:txBody>
      </p:sp>
      <p:sp>
        <p:nvSpPr>
          <p:cNvPr id="80898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79216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2425" indent="-352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FFFF"/>
                </a:solidFill>
              </a:rPr>
              <a:t>Esigenti,  richiedono terreni supplementi con sangue e cofattori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FFFFFF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FFFF"/>
                </a:solidFill>
              </a:rPr>
              <a:t>Spesso microaerofili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FFFFFF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FFFF"/>
                </a:solidFill>
              </a:rPr>
              <a:t>La maggior parte non ha un carboidrato gruppo specifico (antigene)</a:t>
            </a:r>
          </a:p>
          <a:p>
            <a:pPr algn="just" eaLnBrk="1" hangingPunct="1"/>
            <a:endParaRPr lang="en-US" sz="2000" dirty="0">
              <a:solidFill>
                <a:srgbClr val="FFFFFF"/>
              </a:solidFill>
            </a:endParaRPr>
          </a:p>
          <a:p>
            <a:pPr algn="just" eaLnBrk="1" hangingPunct="1"/>
            <a:endParaRPr lang="en-US" sz="2000" dirty="0">
              <a:solidFill>
                <a:srgbClr val="FFFFFF"/>
              </a:solidFill>
            </a:endParaRPr>
          </a:p>
          <a:p>
            <a:pPr algn="just" eaLnBrk="1" hangingPunct="1"/>
            <a:endParaRPr lang="en-US" sz="2000" dirty="0">
              <a:solidFill>
                <a:srgbClr val="FFFFFF"/>
              </a:solidFill>
            </a:endParaRPr>
          </a:p>
          <a:p>
            <a:pPr algn="just" eaLnBrk="1" hangingPunct="1"/>
            <a:r>
              <a:rPr lang="en-US" sz="2000" b="1" dirty="0" err="1">
                <a:solidFill>
                  <a:srgbClr val="00FF00"/>
                </a:solidFill>
              </a:rPr>
              <a:t>Sono</a:t>
            </a:r>
            <a:r>
              <a:rPr lang="en-US" sz="2000" b="1" dirty="0">
                <a:solidFill>
                  <a:srgbClr val="00FF00"/>
                </a:solidFill>
              </a:rPr>
              <a:t> flora </a:t>
            </a:r>
            <a:r>
              <a:rPr lang="en-US" sz="2000" b="1" dirty="0" err="1">
                <a:solidFill>
                  <a:srgbClr val="00FF00"/>
                </a:solidFill>
              </a:rPr>
              <a:t>normale</a:t>
            </a:r>
            <a:r>
              <a:rPr lang="en-US" sz="2000" b="1" dirty="0">
                <a:solidFill>
                  <a:srgbClr val="00FF00"/>
                </a:solidFill>
              </a:rPr>
              <a:t> </a:t>
            </a:r>
            <a:r>
              <a:rPr lang="en-US" sz="2000" b="1" dirty="0" err="1">
                <a:solidFill>
                  <a:srgbClr val="00FF00"/>
                </a:solidFill>
              </a:rPr>
              <a:t>delle</a:t>
            </a:r>
            <a:r>
              <a:rPr lang="en-US" sz="2000" b="1" dirty="0">
                <a:solidFill>
                  <a:srgbClr val="00FF00"/>
                </a:solidFill>
              </a:rPr>
              <a:t> vie </a:t>
            </a:r>
            <a:r>
              <a:rPr lang="en-US" sz="2000" b="1" dirty="0" err="1">
                <a:solidFill>
                  <a:srgbClr val="00FF00"/>
                </a:solidFill>
              </a:rPr>
              <a:t>respiratorie</a:t>
            </a:r>
            <a:r>
              <a:rPr lang="en-US" sz="2000" b="1" dirty="0">
                <a:solidFill>
                  <a:srgbClr val="00FF00"/>
                </a:solidFill>
              </a:rPr>
              <a:t> , </a:t>
            </a:r>
            <a:r>
              <a:rPr lang="en-US" sz="2000" b="1" dirty="0" err="1">
                <a:solidFill>
                  <a:srgbClr val="00FF00"/>
                </a:solidFill>
              </a:rPr>
              <a:t>genitourinarie</a:t>
            </a:r>
            <a:r>
              <a:rPr lang="en-US" sz="2000" b="1" dirty="0">
                <a:solidFill>
                  <a:srgbClr val="00FF00"/>
                </a:solidFill>
              </a:rPr>
              <a:t> e </a:t>
            </a:r>
            <a:r>
              <a:rPr lang="en-US" sz="2000" b="1" dirty="0" err="1">
                <a:solidFill>
                  <a:srgbClr val="00FF00"/>
                </a:solidFill>
              </a:rPr>
              <a:t>dell’intestino</a:t>
            </a:r>
            <a:endParaRPr lang="en-US" sz="2000" b="1" dirty="0">
              <a:solidFill>
                <a:srgbClr val="00FF00"/>
              </a:solidFill>
            </a:endParaRPr>
          </a:p>
          <a:p>
            <a:pPr algn="just" eaLnBrk="1" hangingPunct="1"/>
            <a:endParaRPr lang="en-US" sz="2000" dirty="0">
              <a:solidFill>
                <a:srgbClr val="00FF00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Causa </a:t>
            </a:r>
            <a:r>
              <a:rPr lang="en-US" sz="2000" dirty="0" err="1">
                <a:solidFill>
                  <a:srgbClr val="FFFFFF"/>
                </a:solidFill>
              </a:rPr>
              <a:t>piu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comune</a:t>
            </a:r>
            <a:r>
              <a:rPr lang="en-US" sz="2000" dirty="0">
                <a:solidFill>
                  <a:srgbClr val="FFFFFF"/>
                </a:solidFill>
              </a:rPr>
              <a:t> di </a:t>
            </a:r>
            <a:r>
              <a:rPr lang="en-US" sz="2000" dirty="0" err="1">
                <a:solidFill>
                  <a:srgbClr val="FFDA1D"/>
                </a:solidFill>
              </a:rPr>
              <a:t>endocardite</a:t>
            </a:r>
            <a:r>
              <a:rPr lang="en-US" sz="2000" dirty="0">
                <a:solidFill>
                  <a:srgbClr val="FFDA1D"/>
                </a:solidFill>
              </a:rPr>
              <a:t> subacute</a:t>
            </a:r>
            <a:endParaRPr lang="en-US" sz="2000" dirty="0">
              <a:solidFill>
                <a:srgbClr val="FFFFFF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Associati</a:t>
            </a:r>
            <a:r>
              <a:rPr lang="en-US" sz="2000" dirty="0">
                <a:solidFill>
                  <a:srgbClr val="FFFFFF"/>
                </a:solidFill>
              </a:rPr>
              <a:t> a </a:t>
            </a:r>
            <a:r>
              <a:rPr lang="en-US" sz="2000" dirty="0" err="1">
                <a:solidFill>
                  <a:srgbClr val="FFFFFF"/>
                </a:solidFill>
              </a:rPr>
              <a:t>infezioni</a:t>
            </a:r>
            <a:r>
              <a:rPr lang="en-US" sz="2000" dirty="0">
                <a:solidFill>
                  <a:srgbClr val="FFFFFF"/>
                </a:solidFill>
              </a:rPr>
              <a:t> suppurative </a:t>
            </a:r>
            <a:r>
              <a:rPr lang="en-US" sz="2000" dirty="0" err="1">
                <a:solidFill>
                  <a:srgbClr val="FFFFFF"/>
                </a:solidFill>
              </a:rPr>
              <a:t>addominali</a:t>
            </a:r>
            <a:r>
              <a:rPr lang="en-US" sz="2000" dirty="0">
                <a:solidFill>
                  <a:srgbClr val="FFFFFF"/>
                </a:solidFill>
              </a:rPr>
              <a:t> e </a:t>
            </a:r>
            <a:r>
              <a:rPr lang="en-US" sz="2000" dirty="0" err="1">
                <a:solidFill>
                  <a:srgbClr val="FFFFFF"/>
                </a:solidFill>
              </a:rPr>
              <a:t>alla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carie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dentale</a:t>
            </a:r>
            <a:endParaRPr lang="en-US" sz="2000" dirty="0">
              <a:solidFill>
                <a:srgbClr val="FFFFFF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FFFFFF"/>
              </a:solidFill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FFFF"/>
                </a:solidFill>
              </a:rPr>
              <a:t>Inizialmente molto sensibili a penicillina e derivati sono diventati moderatamente/altamente resistenti.</a:t>
            </a:r>
          </a:p>
        </p:txBody>
      </p:sp>
      <p:sp>
        <p:nvSpPr>
          <p:cNvPr id="80899" name="Rectangle 7"/>
          <p:cNvSpPr>
            <a:spLocks noChangeArrowheads="1"/>
          </p:cNvSpPr>
          <p:nvPr/>
        </p:nvSpPr>
        <p:spPr bwMode="auto">
          <a:xfrm>
            <a:off x="1223968" y="29308"/>
            <a:ext cx="66960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solidFill>
                  <a:srgbClr val="00FF00"/>
                </a:solidFill>
              </a:rPr>
              <a:t>Streptococchi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viridanti</a:t>
            </a:r>
            <a:r>
              <a:rPr lang="en-US" sz="2800" b="1" dirty="0">
                <a:solidFill>
                  <a:srgbClr val="00FF00"/>
                </a:solidFill>
              </a:rPr>
              <a:t> o alfa-</a:t>
            </a:r>
            <a:r>
              <a:rPr lang="en-US" sz="2800" b="1" dirty="0" err="1">
                <a:solidFill>
                  <a:srgbClr val="00FF00"/>
                </a:solidFill>
              </a:rPr>
              <a:t>emolitici</a:t>
            </a:r>
            <a:endParaRPr lang="it-IT" sz="2800" b="1" dirty="0">
              <a:solidFill>
                <a:srgbClr val="00FF00"/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1A8A8AE-5C51-C0A4-719A-1FF0809D4771}"/>
              </a:ext>
            </a:extLst>
          </p:cNvPr>
          <p:cNvGrpSpPr/>
          <p:nvPr/>
        </p:nvGrpSpPr>
        <p:grpSpPr>
          <a:xfrm>
            <a:off x="5029200" y="1524000"/>
            <a:ext cx="3057126" cy="2899286"/>
            <a:chOff x="5193583" y="1295400"/>
            <a:chExt cx="3057126" cy="289928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A65D12A-04CC-E86A-D651-496CE6EA5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3583" y="1295400"/>
              <a:ext cx="3057126" cy="2899286"/>
            </a:xfrm>
            <a:prstGeom prst="rect">
              <a:avLst/>
            </a:prstGeom>
          </p:spPr>
        </p:pic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C3FC7359-BB43-866F-778A-86441BF7404A}"/>
                </a:ext>
              </a:extLst>
            </p:cNvPr>
            <p:cNvSpPr/>
            <p:nvPr/>
          </p:nvSpPr>
          <p:spPr>
            <a:xfrm>
              <a:off x="5486400" y="1676400"/>
              <a:ext cx="1159546" cy="11430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01600">
                <a:schemeClr val="accent6">
                  <a:lumMod val="60000"/>
                  <a:lumOff val="4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54"/>
    </mc:Choice>
    <mc:Fallback xmlns="">
      <p:transition spd="slow" advTm="31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28600" y="762000"/>
            <a:ext cx="8534400" cy="356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400" dirty="0" err="1">
                <a:latin typeface="+mj-lt"/>
              </a:rPr>
              <a:t>Cocchi</a:t>
            </a:r>
            <a:r>
              <a:rPr lang="en-US" sz="2400" dirty="0">
                <a:latin typeface="+mj-lt"/>
              </a:rPr>
              <a:t> Gram </a:t>
            </a:r>
            <a:r>
              <a:rPr lang="en-US" sz="2400" dirty="0" err="1">
                <a:latin typeface="+mj-lt"/>
              </a:rPr>
              <a:t>positivi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presentano</a:t>
            </a:r>
            <a:r>
              <a:rPr lang="en-US" sz="2400" dirty="0">
                <a:latin typeface="+mj-lt"/>
              </a:rPr>
              <a:t> in </a:t>
            </a:r>
            <a:r>
              <a:rPr lang="en-US" sz="2400" dirty="0" err="1">
                <a:latin typeface="+mj-lt"/>
              </a:rPr>
              <a:t>coppie</a:t>
            </a:r>
            <a:r>
              <a:rPr lang="en-US" sz="2400" dirty="0">
                <a:latin typeface="+mj-lt"/>
              </a:rPr>
              <a:t> o </a:t>
            </a:r>
            <a:r>
              <a:rPr lang="en-US" sz="2400" dirty="0" err="1">
                <a:latin typeface="+mj-lt"/>
              </a:rPr>
              <a:t>catene</a:t>
            </a:r>
            <a:r>
              <a:rPr lang="en-US" sz="2400" dirty="0">
                <a:latin typeface="+mj-lt"/>
              </a:rPr>
              <a:t> (specie se la </a:t>
            </a:r>
            <a:r>
              <a:rPr lang="en-US" sz="2400" dirty="0" err="1">
                <a:latin typeface="+mj-lt"/>
              </a:rPr>
              <a:t>crescita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è</a:t>
            </a:r>
            <a:r>
              <a:rPr lang="en-US" sz="2400" dirty="0">
                <a:latin typeface="+mj-lt"/>
              </a:rPr>
              <a:t> in </a:t>
            </a:r>
            <a:r>
              <a:rPr lang="en-US" sz="2400" dirty="0" err="1">
                <a:latin typeface="+mj-lt"/>
              </a:rPr>
              <a:t>liquido</a:t>
            </a:r>
            <a:r>
              <a:rPr lang="en-US" sz="2400" dirty="0">
                <a:latin typeface="+mj-lt"/>
              </a:rPr>
              <a:t>)</a:t>
            </a:r>
          </a:p>
          <a:p>
            <a:pPr algn="just">
              <a:spcBef>
                <a:spcPct val="20000"/>
              </a:spcBef>
            </a:pPr>
            <a:endParaRPr lang="en-US" sz="2400" dirty="0">
              <a:latin typeface="+mj-lt"/>
            </a:endParaRPr>
          </a:p>
          <a:p>
            <a:pPr algn="just">
              <a:spcBef>
                <a:spcPct val="20000"/>
              </a:spcBef>
            </a:pPr>
            <a:endParaRPr lang="en-US" sz="2400" dirty="0">
              <a:latin typeface="+mj-lt"/>
            </a:endParaRPr>
          </a:p>
          <a:p>
            <a:pPr algn="just">
              <a:spcBef>
                <a:spcPct val="20000"/>
              </a:spcBef>
            </a:pPr>
            <a:endParaRPr lang="en-US" sz="2400" dirty="0">
              <a:latin typeface="+mj-lt"/>
            </a:endParaRPr>
          </a:p>
          <a:p>
            <a:pPr algn="just">
              <a:spcBef>
                <a:spcPct val="20000"/>
              </a:spcBef>
            </a:pPr>
            <a:r>
              <a:rPr lang="en-US" sz="2400" dirty="0">
                <a:latin typeface="+mj-lt"/>
              </a:rPr>
              <a:t> </a:t>
            </a:r>
          </a:p>
          <a:p>
            <a:pPr marL="285750" indent="-285750">
              <a:spcBef>
                <a:spcPct val="20000"/>
              </a:spcBef>
            </a:pPr>
            <a:endParaRPr lang="en-US" sz="2400" dirty="0">
              <a:latin typeface="+mj-lt"/>
            </a:endParaRPr>
          </a:p>
          <a:p>
            <a:pPr marL="285750" indent="-285750" algn="just">
              <a:spcBef>
                <a:spcPct val="20000"/>
              </a:spcBef>
            </a:pPr>
            <a:r>
              <a:rPr lang="en-US" sz="2400" i="1" dirty="0">
                <a:latin typeface="+mj-lt"/>
              </a:rPr>
              <a:t>Strep pneumoniae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è</a:t>
            </a:r>
            <a:r>
              <a:rPr lang="en-US" sz="2400" dirty="0">
                <a:latin typeface="+mj-lt"/>
              </a:rPr>
              <a:t> un </a:t>
            </a:r>
            <a:r>
              <a:rPr lang="en-US" sz="2400" dirty="0" err="1">
                <a:latin typeface="+mj-lt"/>
              </a:rPr>
              <a:t>diplococco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lanceolato</a:t>
            </a:r>
            <a:endParaRPr lang="en-US" dirty="0">
              <a:latin typeface="+mj-lt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981200" y="144462"/>
            <a:ext cx="60960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200" b="1" dirty="0" err="1">
                <a:latin typeface="+mj-lt"/>
              </a:rPr>
              <a:t>Famiglia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i="1" dirty="0" err="1">
                <a:latin typeface="+mj-lt"/>
              </a:rPr>
              <a:t>Streptococcaceae</a:t>
            </a:r>
            <a:endParaRPr lang="en-US" sz="3200" b="1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761" y="4325426"/>
            <a:ext cx="3299539" cy="226418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761" y="1447801"/>
            <a:ext cx="3261439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1"/>
    </mc:Choice>
    <mc:Fallback xmlns="">
      <p:transition spd="slow" advTm="1303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0D18CC7-FE32-BC04-0FCA-B7677AE4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00AC7F-AF10-D2BB-CF63-9108F6AE868B}"/>
              </a:ext>
            </a:extLst>
          </p:cNvPr>
          <p:cNvSpPr txBox="1"/>
          <p:nvPr/>
        </p:nvSpPr>
        <p:spPr>
          <a:xfrm>
            <a:off x="1466850" y="2590800"/>
            <a:ext cx="6210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37FF37"/>
                </a:solidFill>
                <a:latin typeface="+mj-lt"/>
              </a:rPr>
              <a:t>Streptococcus pneumoniae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444504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?MIvalObj=16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912123" cy="338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5695950" y="838200"/>
            <a:ext cx="3067050" cy="28514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lnSpc>
                <a:spcPct val="130000"/>
              </a:lnSpc>
            </a:pPr>
            <a:r>
              <a:rPr lang="en-US" sz="2000" b="1" dirty="0" err="1">
                <a:solidFill>
                  <a:srgbClr val="FFDA1D"/>
                </a:solidFill>
              </a:rPr>
              <a:t>Colorazione</a:t>
            </a:r>
            <a:r>
              <a:rPr lang="en-US" sz="2000" b="1" dirty="0">
                <a:solidFill>
                  <a:srgbClr val="FFDA1D"/>
                </a:solidFill>
              </a:rPr>
              <a:t> di gram</a:t>
            </a:r>
          </a:p>
          <a:p>
            <a:pPr eaLnBrk="1" hangingPunct="1">
              <a:lnSpc>
                <a:spcPct val="130000"/>
              </a:lnSpc>
              <a:buFont typeface="Times New Roman" charset="0"/>
              <a:buAutoNum type="alphaLcPeriod"/>
            </a:pPr>
            <a:r>
              <a:rPr lang="en-US" sz="2000" b="1" dirty="0" err="1"/>
              <a:t>cocchi</a:t>
            </a:r>
            <a:r>
              <a:rPr lang="en-US" sz="2000" b="1" dirty="0"/>
              <a:t> o </a:t>
            </a:r>
            <a:r>
              <a:rPr lang="en-US" sz="2000" b="1" dirty="0" err="1"/>
              <a:t>diplococchi</a:t>
            </a:r>
            <a:endParaRPr lang="en-US" sz="2000" b="1" dirty="0"/>
          </a:p>
          <a:p>
            <a:pPr eaLnBrk="1" hangingPunct="1">
              <a:lnSpc>
                <a:spcPct val="130000"/>
              </a:lnSpc>
              <a:buFont typeface="Times New Roman" charset="0"/>
              <a:buAutoNum type="alphaLcPeriod"/>
            </a:pPr>
            <a:r>
              <a:rPr lang="en-US" sz="2000" b="1" dirty="0"/>
              <a:t>forma </a:t>
            </a:r>
            <a:r>
              <a:rPr lang="en-US" sz="2000" b="1" dirty="0" err="1"/>
              <a:t>lanceolata</a:t>
            </a:r>
            <a:r>
              <a:rPr lang="en-US" sz="2000" b="1" dirty="0"/>
              <a:t> </a:t>
            </a:r>
          </a:p>
          <a:p>
            <a:pPr eaLnBrk="1" hangingPunct="1">
              <a:lnSpc>
                <a:spcPct val="130000"/>
              </a:lnSpc>
              <a:buFont typeface="Times New Roman" charset="0"/>
              <a:buAutoNum type="alphaLcPeriod"/>
            </a:pPr>
            <a:r>
              <a:rPr lang="en-US" sz="2000" b="1" dirty="0" err="1"/>
              <a:t>catalasi-negativi</a:t>
            </a:r>
            <a:r>
              <a:rPr lang="en-US" sz="2000" b="1" dirty="0"/>
              <a:t> </a:t>
            </a:r>
          </a:p>
          <a:p>
            <a:pPr eaLnBrk="1" hangingPunct="1">
              <a:lnSpc>
                <a:spcPct val="130000"/>
              </a:lnSpc>
              <a:buFont typeface="Times New Roman" charset="0"/>
              <a:buAutoNum type="alphaLcPeriod"/>
            </a:pPr>
            <a:r>
              <a:rPr lang="en-US" sz="2000" b="1" dirty="0"/>
              <a:t>α-</a:t>
            </a:r>
            <a:r>
              <a:rPr lang="en-US" sz="2000" b="1" dirty="0" err="1"/>
              <a:t>emolitici</a:t>
            </a:r>
            <a:r>
              <a:rPr lang="en-US" sz="2000" b="1" dirty="0"/>
              <a:t> </a:t>
            </a:r>
          </a:p>
          <a:p>
            <a:pPr eaLnBrk="1" hangingPunct="1">
              <a:lnSpc>
                <a:spcPct val="130000"/>
              </a:lnSpc>
              <a:buFont typeface="Times New Roman" charset="0"/>
              <a:buAutoNum type="alphaLcPeriod"/>
            </a:pPr>
            <a:r>
              <a:rPr lang="en-US" sz="2000" b="1" dirty="0" err="1"/>
              <a:t>capsulati</a:t>
            </a:r>
            <a:r>
              <a:rPr lang="en-US" sz="2000" b="1" dirty="0"/>
              <a:t> </a:t>
            </a:r>
          </a:p>
          <a:p>
            <a:pPr eaLnBrk="1" hangingPunct="1">
              <a:lnSpc>
                <a:spcPct val="130000"/>
              </a:lnSpc>
              <a:buFont typeface="Times New Roman" charset="0"/>
              <a:buAutoNum type="alphaLcPeriod"/>
            </a:pPr>
            <a:r>
              <a:rPr lang="en-US" sz="2000" b="1" dirty="0" err="1"/>
              <a:t>immobili</a:t>
            </a:r>
            <a:r>
              <a:rPr lang="en-US" sz="2000" b="1" dirty="0"/>
              <a:t>,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F979DFC-6C15-804E-9FDF-B56C5C1C3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41732"/>
            <a:ext cx="8001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latin typeface="+mn-lt"/>
                <a:cs typeface="Times New Roman" charset="0"/>
              </a:rPr>
              <a:t>È presente nel tratto respiratorio di metà della popolazione</a:t>
            </a:r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latin typeface="+mn-lt"/>
                <a:cs typeface="Times New Roman" charset="0"/>
              </a:rPr>
              <a:t>Se invade il tratto respiratorio inferiore può causare polmonite (infezioni virali favorenti)</a:t>
            </a:r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latin typeface="+mn-lt"/>
                <a:cs typeface="Times New Roman" charset="0"/>
              </a:rPr>
              <a:t>E</a:t>
            </a:r>
            <a:r>
              <a:rPr lang="ja-JP" altLang="it-IT" sz="2000" b="1" dirty="0">
                <a:latin typeface="+mn-lt"/>
                <a:cs typeface="Times New Roman" charset="0"/>
              </a:rPr>
              <a:t>’</a:t>
            </a:r>
            <a:r>
              <a:rPr lang="it-IT" altLang="ja-JP" sz="2000" b="1" dirty="0">
                <a:latin typeface="+mn-lt"/>
                <a:cs typeface="Times New Roman" charset="0"/>
              </a:rPr>
              <a:t> causa del 95% di tutte le polmoniti batteriche</a:t>
            </a:r>
          </a:p>
          <a:p>
            <a:pPr marL="342900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latin typeface="+mn-lt"/>
                <a:cs typeface="Times New Roman" charset="0"/>
              </a:rPr>
              <a:t>Responsabile di sinusiti, otiti medie, meningiti, batteriemie…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440B201-C62A-CA44-B21E-362EB85E9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71735"/>
            <a:ext cx="4219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i="1" dirty="0" err="1">
                <a:solidFill>
                  <a:srgbClr val="FFDA1D"/>
                </a:solidFill>
                <a:latin typeface="+mn-lt"/>
                <a:cs typeface="Times New Roman" charset="0"/>
              </a:rPr>
              <a:t>Streptococcus</a:t>
            </a:r>
            <a:r>
              <a:rPr lang="it-IT" b="1" i="1" dirty="0">
                <a:solidFill>
                  <a:srgbClr val="FFDA1D"/>
                </a:solidFill>
                <a:latin typeface="+mn-lt"/>
                <a:cs typeface="Times New Roman" charset="0"/>
              </a:rPr>
              <a:t> </a:t>
            </a:r>
            <a:r>
              <a:rPr lang="it-IT" b="1" i="1" dirty="0" err="1">
                <a:solidFill>
                  <a:srgbClr val="FFDA1D"/>
                </a:solidFill>
                <a:latin typeface="+mn-lt"/>
                <a:cs typeface="Times New Roman" charset="0"/>
              </a:rPr>
              <a:t>pneumoniae</a:t>
            </a:r>
            <a:endParaRPr lang="it-IT" b="1" i="1" dirty="0">
              <a:solidFill>
                <a:srgbClr val="FFDA1D"/>
              </a:solidFill>
              <a:latin typeface="+mn-lt"/>
              <a:cs typeface="Times New Roman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A3461794-DB63-B652-825B-CC1ED0735166}"/>
              </a:ext>
            </a:extLst>
          </p:cNvPr>
          <p:cNvGrpSpPr/>
          <p:nvPr/>
        </p:nvGrpSpPr>
        <p:grpSpPr>
          <a:xfrm>
            <a:off x="3581400" y="1098510"/>
            <a:ext cx="1765562" cy="1137800"/>
            <a:chOff x="3581400" y="1098510"/>
            <a:chExt cx="1765562" cy="1137800"/>
          </a:xfrm>
        </p:grpSpPr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7143EB0A-026C-4045-8FC9-55444C13DBEA}"/>
                </a:ext>
              </a:extLst>
            </p:cNvPr>
            <p:cNvSpPr/>
            <p:nvPr/>
          </p:nvSpPr>
          <p:spPr>
            <a:xfrm>
              <a:off x="3581400" y="1098510"/>
              <a:ext cx="381000" cy="559910"/>
            </a:xfrm>
            <a:prstGeom prst="ellips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47DFB99D-0BCD-7BBF-A8D1-6A182B05F843}"/>
                </a:ext>
              </a:extLst>
            </p:cNvPr>
            <p:cNvSpPr txBox="1"/>
            <p:nvPr/>
          </p:nvSpPr>
          <p:spPr>
            <a:xfrm>
              <a:off x="4174846" y="1261646"/>
              <a:ext cx="1172116" cy="338554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FFDA1D"/>
                  </a:solidFill>
                </a:rPr>
                <a:t>CAPSULA</a:t>
              </a:r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322348B3-F5AB-D4B4-E927-07C9C27A0D1B}"/>
                </a:ext>
              </a:extLst>
            </p:cNvPr>
            <p:cNvSpPr/>
            <p:nvPr/>
          </p:nvSpPr>
          <p:spPr>
            <a:xfrm>
              <a:off x="3793846" y="1676400"/>
              <a:ext cx="381000" cy="559910"/>
            </a:xfrm>
            <a:prstGeom prst="ellips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07"/>
    </mc:Choice>
    <mc:Fallback xmlns="">
      <p:transition spd="slow" advTm="85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/>
        </p:nvSpPr>
        <p:spPr bwMode="auto">
          <a:xfrm>
            <a:off x="190500" y="2597150"/>
            <a:ext cx="87630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/>
            <a:r>
              <a:rPr lang="en-US" sz="3600" b="1" i="1" u="sng" dirty="0">
                <a:solidFill>
                  <a:schemeClr val="accent2"/>
                </a:solidFill>
              </a:rPr>
              <a:t>S. pneumoniae</a:t>
            </a:r>
            <a:r>
              <a:rPr lang="en-US" sz="3600" dirty="0"/>
              <a:t> </a:t>
            </a:r>
          </a:p>
          <a:p>
            <a:pPr algn="just"/>
            <a:endParaRPr lang="it-IT" b="1" dirty="0"/>
          </a:p>
          <a:p>
            <a:pPr algn="just"/>
            <a:endParaRPr lang="it-IT" b="1" dirty="0"/>
          </a:p>
          <a:p>
            <a:pPr algn="just">
              <a:buFont typeface="Wingdings" charset="0"/>
              <a:buChar char="Ø"/>
            </a:pPr>
            <a:r>
              <a:rPr lang="it-IT" b="1" dirty="0"/>
              <a:t>         </a:t>
            </a:r>
            <a:r>
              <a:rPr lang="it-IT" sz="2800" b="1" dirty="0">
                <a:latin typeface="Comic Sans MS" charset="0"/>
              </a:rPr>
              <a:t>Il fattore di virulenza primario è la capsula</a:t>
            </a:r>
            <a:endParaRPr lang="en-US" sz="2800" b="1" dirty="0">
              <a:latin typeface="Comic Sans MS" charset="0"/>
            </a:endParaRPr>
          </a:p>
          <a:p>
            <a:pPr algn="just">
              <a:buFont typeface="Wingdings" charset="0"/>
              <a:buChar char="Ø"/>
            </a:pPr>
            <a:endParaRPr lang="en-US" sz="2800" b="1" dirty="0">
              <a:latin typeface="Comic Sans MS" charset="0"/>
            </a:endParaRPr>
          </a:p>
          <a:p>
            <a:pPr algn="just">
              <a:buFont typeface="Wingdings" charset="0"/>
              <a:buChar char="Ø"/>
            </a:pPr>
            <a:r>
              <a:rPr lang="en-US" sz="2800" b="1" dirty="0">
                <a:latin typeface="Comic Sans MS" charset="0"/>
              </a:rPr>
              <a:t>    </a:t>
            </a:r>
            <a:r>
              <a:rPr lang="en-US" sz="2800" b="1" dirty="0" err="1">
                <a:latin typeface="Comic Sans MS" charset="0"/>
              </a:rPr>
              <a:t>Esistono</a:t>
            </a:r>
            <a:r>
              <a:rPr lang="en-US" sz="2800" b="1" dirty="0">
                <a:latin typeface="Comic Sans MS" charset="0"/>
              </a:rPr>
              <a:t> </a:t>
            </a:r>
            <a:r>
              <a:rPr lang="en-US" sz="2800" b="1" dirty="0" err="1">
                <a:latin typeface="Comic Sans MS" charset="0"/>
              </a:rPr>
              <a:t>più</a:t>
            </a:r>
            <a:r>
              <a:rPr lang="en-US" sz="2800" b="1" dirty="0">
                <a:latin typeface="Comic Sans MS" charset="0"/>
              </a:rPr>
              <a:t> di 85 tipi di </a:t>
            </a:r>
            <a:r>
              <a:rPr lang="en-US" sz="2800" b="1" i="1" dirty="0" err="1">
                <a:latin typeface="Comic Sans MS" charset="0"/>
              </a:rPr>
              <a:t>S.pneumoniae</a:t>
            </a:r>
            <a:r>
              <a:rPr lang="en-US" sz="2800" b="1" dirty="0">
                <a:latin typeface="Comic Sans MS" charset="0"/>
              </a:rPr>
              <a:t> con </a:t>
            </a:r>
            <a:r>
              <a:rPr lang="en-US" sz="2800" b="1" dirty="0" err="1">
                <a:latin typeface="Comic Sans MS" charset="0"/>
              </a:rPr>
              <a:t>determinanti</a:t>
            </a:r>
            <a:r>
              <a:rPr lang="en-US" sz="2800" b="1" dirty="0">
                <a:latin typeface="Comic Sans MS" charset="0"/>
              </a:rPr>
              <a:t> </a:t>
            </a:r>
            <a:r>
              <a:rPr lang="en-US" sz="2800" b="1" dirty="0" err="1">
                <a:latin typeface="Comic Sans MS" charset="0"/>
              </a:rPr>
              <a:t>antigenici</a:t>
            </a:r>
            <a:r>
              <a:rPr lang="en-US" sz="2800" b="1" dirty="0">
                <a:latin typeface="Comic Sans MS" charset="0"/>
              </a:rPr>
              <a:t> </a:t>
            </a:r>
            <a:r>
              <a:rPr lang="en-US" sz="2800" b="1" dirty="0" err="1">
                <a:latin typeface="Comic Sans MS" charset="0"/>
              </a:rPr>
              <a:t>capsulari</a:t>
            </a:r>
            <a:r>
              <a:rPr lang="en-US" sz="2800" b="1" dirty="0">
                <a:latin typeface="Comic Sans MS" charset="0"/>
              </a:rPr>
              <a:t> </a:t>
            </a:r>
            <a:r>
              <a:rPr lang="en-US" sz="2800" b="1" dirty="0" err="1">
                <a:latin typeface="Comic Sans MS" charset="0"/>
              </a:rPr>
              <a:t>differenti</a:t>
            </a:r>
            <a:endParaRPr lang="en-US" sz="2800" b="1" dirty="0">
              <a:latin typeface="Comic Sans MS" charset="0"/>
            </a:endParaRPr>
          </a:p>
          <a:p>
            <a:pPr algn="just">
              <a:buFont typeface="Wingdings" charset="0"/>
              <a:buChar char="Ø"/>
            </a:pPr>
            <a:endParaRPr lang="en-US" sz="2800" b="1" dirty="0">
              <a:latin typeface="Comic Sans MS" charset="0"/>
            </a:endParaRPr>
          </a:p>
          <a:p>
            <a:pPr algn="just">
              <a:buFont typeface="Wingdings" charset="0"/>
              <a:buChar char="Ø"/>
            </a:pPr>
            <a:r>
              <a:rPr lang="en-US" sz="2800" b="1" dirty="0">
                <a:latin typeface="Comic Sans MS" charset="0"/>
              </a:rPr>
              <a:t>   Non </a:t>
            </a:r>
            <a:r>
              <a:rPr lang="en-US" sz="2800" b="1" dirty="0" err="1">
                <a:latin typeface="Comic Sans MS" charset="0"/>
              </a:rPr>
              <a:t>sono</a:t>
            </a:r>
            <a:r>
              <a:rPr lang="en-US" sz="2800" b="1" dirty="0">
                <a:latin typeface="Comic Sans MS" charset="0"/>
              </a:rPr>
              <a:t> </a:t>
            </a:r>
            <a:r>
              <a:rPr lang="en-US" sz="2800" b="1" dirty="0" err="1">
                <a:latin typeface="Comic Sans MS" charset="0"/>
              </a:rPr>
              <a:t>classificabili</a:t>
            </a:r>
            <a:r>
              <a:rPr lang="en-US" sz="2800" b="1" dirty="0">
                <a:latin typeface="Comic Sans MS" charset="0"/>
              </a:rPr>
              <a:t> secondo Lancefield</a:t>
            </a:r>
          </a:p>
          <a:p>
            <a:pPr algn="just" eaLnBrk="0" hangingPunct="0"/>
            <a:endParaRPr lang="en-US" sz="2800" dirty="0">
              <a:latin typeface="Comic Sans MS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F69B97B-067E-1946-BC12-39778EE7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1000"/>
            <a:ext cx="2688087" cy="27051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AE289F8-6A89-2947-ADAF-8C6374BDFA4B}"/>
              </a:ext>
            </a:extLst>
          </p:cNvPr>
          <p:cNvSpPr/>
          <p:nvPr/>
        </p:nvSpPr>
        <p:spPr>
          <a:xfrm>
            <a:off x="2971800" y="925036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Comic Sans MS" charset="0"/>
              </a:rPr>
              <a:t>Emolisi alfa, verde</a:t>
            </a: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73962D0-2421-6845-9591-51AD7E82EFD8}"/>
              </a:ext>
            </a:extLst>
          </p:cNvPr>
          <p:cNvCxnSpPr/>
          <p:nvPr/>
        </p:nvCxnSpPr>
        <p:spPr>
          <a:xfrm>
            <a:off x="4267200" y="1294368"/>
            <a:ext cx="1524000" cy="2296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51"/>
    </mc:Choice>
    <mc:Fallback xmlns="">
      <p:transition spd="slow" advTm="2725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152400" y="533400"/>
            <a:ext cx="86868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200" b="1" u="sng" dirty="0">
                <a:latin typeface="+mn-lt"/>
              </a:rPr>
              <a:t>DIAGNOSI </a:t>
            </a:r>
            <a:r>
              <a:rPr lang="en-US" sz="3200" b="1" i="1" u="sng" dirty="0">
                <a:latin typeface="+mn-lt"/>
              </a:rPr>
              <a:t>(S. </a:t>
            </a:r>
            <a:r>
              <a:rPr lang="en-US" sz="3200" b="1" i="1" u="sng" dirty="0" err="1">
                <a:latin typeface="+mn-lt"/>
              </a:rPr>
              <a:t>pneumoniae</a:t>
            </a:r>
            <a:r>
              <a:rPr lang="en-US" sz="3200" b="1" u="sng" dirty="0">
                <a:latin typeface="+mn-lt"/>
              </a:rPr>
              <a:t>)</a:t>
            </a:r>
            <a:br>
              <a:rPr lang="en-US" sz="3200" b="1" u="sng" dirty="0">
                <a:latin typeface="+mn-lt"/>
              </a:rPr>
            </a:br>
            <a:endParaRPr lang="en-US" sz="3200" b="1" u="sng" dirty="0">
              <a:latin typeface="+mn-lt"/>
            </a:endParaRPr>
          </a:p>
          <a:p>
            <a:pPr>
              <a:buFontTx/>
              <a:buChar char="•"/>
            </a:pPr>
            <a:r>
              <a:rPr lang="en-US" b="1" dirty="0">
                <a:latin typeface="+mn-lt"/>
              </a:rPr>
              <a:t>  </a:t>
            </a:r>
            <a:r>
              <a:rPr lang="en-US" b="1" dirty="0" err="1">
                <a:latin typeface="+mn-lt"/>
              </a:rPr>
              <a:t>Esame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microscopico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diretto</a:t>
            </a:r>
            <a:r>
              <a:rPr lang="en-US" b="1" dirty="0">
                <a:latin typeface="+mn-lt"/>
              </a:rPr>
              <a:t> del </a:t>
            </a:r>
            <a:r>
              <a:rPr lang="en-US" b="1" dirty="0" err="1">
                <a:latin typeface="+mn-lt"/>
              </a:rPr>
              <a:t>materiale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patologico</a:t>
            </a:r>
            <a:r>
              <a:rPr lang="en-US" b="1" dirty="0">
                <a:latin typeface="+mn-lt"/>
              </a:rPr>
              <a:t> (pus, </a:t>
            </a:r>
            <a:r>
              <a:rPr lang="en-US" b="1" dirty="0" err="1">
                <a:latin typeface="+mn-lt"/>
              </a:rPr>
              <a:t>escreato</a:t>
            </a:r>
            <a:r>
              <a:rPr lang="en-US" b="1" dirty="0">
                <a:latin typeface="+mn-lt"/>
              </a:rPr>
              <a:t>, liquor)</a:t>
            </a:r>
          </a:p>
          <a:p>
            <a:pPr>
              <a:buFontTx/>
              <a:buChar char="•"/>
            </a:pPr>
            <a:endParaRPr lang="en-US" b="1" dirty="0">
              <a:latin typeface="+mn-lt"/>
            </a:endParaRPr>
          </a:p>
          <a:p>
            <a:pPr eaLnBrk="0" hangingPunct="0">
              <a:buFontTx/>
              <a:buChar char="•"/>
            </a:pP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Antigene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capsulare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viene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individuato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sierologicamente</a:t>
            </a:r>
            <a:r>
              <a:rPr lang="en-US" b="1" dirty="0">
                <a:latin typeface="+mn-lt"/>
              </a:rPr>
              <a:t> </a:t>
            </a:r>
          </a:p>
          <a:p>
            <a:pPr eaLnBrk="0" hangingPunct="0">
              <a:buFontTx/>
              <a:buChar char="•"/>
            </a:pPr>
            <a:endParaRPr lang="en-US" b="1" dirty="0">
              <a:latin typeface="+mn-lt"/>
            </a:endParaRPr>
          </a:p>
          <a:p>
            <a:pPr eaLnBrk="0" hangingPunct="0">
              <a:buFontTx/>
              <a:buChar char="•"/>
            </a:pPr>
            <a:r>
              <a:rPr lang="en-US" b="1" dirty="0">
                <a:latin typeface="+mn-lt"/>
              </a:rPr>
              <a:t> test di </a:t>
            </a:r>
            <a:r>
              <a:rPr lang="en-US" b="1" dirty="0" err="1">
                <a:latin typeface="+mn-lt"/>
              </a:rPr>
              <a:t>rigonfiamento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capsulare</a:t>
            </a:r>
            <a:r>
              <a:rPr lang="en-US" b="1" dirty="0">
                <a:latin typeface="+mn-lt"/>
              </a:rPr>
              <a:t> (</a:t>
            </a:r>
            <a:r>
              <a:rPr lang="en-US" b="1" dirty="0" err="1">
                <a:latin typeface="+mn-lt"/>
              </a:rPr>
              <a:t>quellung</a:t>
            </a:r>
            <a:r>
              <a:rPr lang="en-US" b="1" dirty="0">
                <a:latin typeface="+mn-lt"/>
              </a:rPr>
              <a:t> test)</a:t>
            </a:r>
          </a:p>
          <a:p>
            <a:pPr eaLnBrk="0" hangingPunct="0"/>
            <a:endParaRPr lang="en-US" b="1" dirty="0">
              <a:latin typeface="+mn-lt"/>
            </a:endParaRPr>
          </a:p>
          <a:p>
            <a:pPr eaLnBrk="0" hangingPunct="0">
              <a:buFontTx/>
              <a:buChar char="•"/>
            </a:pP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Sensibilità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alla</a:t>
            </a:r>
            <a:r>
              <a:rPr lang="en-US" b="1" dirty="0">
                <a:latin typeface="+mn-lt"/>
              </a:rPr>
              <a:t> bile e  </a:t>
            </a:r>
            <a:r>
              <a:rPr lang="en-US" b="1" dirty="0" err="1">
                <a:latin typeface="+mn-lt"/>
              </a:rPr>
              <a:t>all’optochina</a:t>
            </a:r>
            <a:r>
              <a:rPr lang="en-US" b="1" dirty="0">
                <a:latin typeface="+mn-lt"/>
              </a:rPr>
              <a:t> </a:t>
            </a:r>
          </a:p>
          <a:p>
            <a:pPr eaLnBrk="0" hangingPunct="0">
              <a:buFontTx/>
              <a:buChar char="•"/>
            </a:pPr>
            <a:endParaRPr lang="it-IT" b="1" u="sng" dirty="0">
              <a:latin typeface="+mn-lt"/>
            </a:endParaRPr>
          </a:p>
          <a:p>
            <a:pPr eaLnBrk="0" hangingPunct="0"/>
            <a:endParaRPr lang="it-IT" b="1" u="sng" dirty="0">
              <a:latin typeface="+mn-lt"/>
            </a:endParaRPr>
          </a:p>
          <a:p>
            <a:pPr eaLnBrk="0" hangingPunct="0"/>
            <a:endParaRPr lang="en-US" dirty="0">
              <a:latin typeface="+mn-lt"/>
            </a:endParaRPr>
          </a:p>
        </p:txBody>
      </p:sp>
      <p:pic>
        <p:nvPicPr>
          <p:cNvPr id="87043" name="Picture 6" descr="File:Pneumococcus CDC PHIL 21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886201" cy="325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7"/>
    </mc:Choice>
    <mc:Fallback xmlns="">
      <p:transition spd="slow" advTm="2727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ChangeArrowheads="1"/>
          </p:cNvSpPr>
          <p:nvPr/>
        </p:nvSpPr>
        <p:spPr bwMode="auto">
          <a:xfrm>
            <a:off x="2628106" y="152400"/>
            <a:ext cx="38877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1" dirty="0" err="1">
                <a:latin typeface="+mn-lt"/>
              </a:rPr>
              <a:t>Terapia</a:t>
            </a:r>
            <a:endParaRPr lang="en-US" sz="3200" dirty="0">
              <a:latin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878398-4EB4-1141-A35D-13831277BD82}"/>
              </a:ext>
            </a:extLst>
          </p:cNvPr>
          <p:cNvSpPr txBox="1"/>
          <p:nvPr/>
        </p:nvSpPr>
        <p:spPr>
          <a:xfrm>
            <a:off x="381000" y="1600200"/>
            <a:ext cx="838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La </a:t>
            </a:r>
            <a:r>
              <a:rPr lang="en-US" sz="2800" b="1" dirty="0" err="1"/>
              <a:t>maggior</a:t>
            </a:r>
            <a:r>
              <a:rPr lang="en-US" sz="2800" b="1" dirty="0"/>
              <a:t> </a:t>
            </a:r>
            <a:r>
              <a:rPr lang="en-US" sz="2800" b="1" dirty="0" err="1"/>
              <a:t>parte</a:t>
            </a:r>
            <a:r>
              <a:rPr lang="en-US" sz="2800" b="1" dirty="0"/>
              <a:t> </a:t>
            </a:r>
            <a:r>
              <a:rPr lang="en-US" sz="2800" b="1" dirty="0" err="1"/>
              <a:t>dei</a:t>
            </a:r>
            <a:r>
              <a:rPr lang="en-US" sz="2800" b="1" dirty="0"/>
              <a:t> </a:t>
            </a:r>
            <a:r>
              <a:rPr lang="en-US" sz="2800" b="1" dirty="0" err="1"/>
              <a:t>ceppi</a:t>
            </a:r>
            <a:r>
              <a:rPr lang="en-US" sz="2800" b="1" dirty="0"/>
              <a:t> di </a:t>
            </a:r>
            <a:r>
              <a:rPr lang="en-US" sz="2800" b="1" i="1" dirty="0"/>
              <a:t>S. pneumoniae  </a:t>
            </a:r>
            <a:r>
              <a:rPr lang="en-US" sz="2800" b="1" dirty="0" err="1"/>
              <a:t>sono</a:t>
            </a:r>
            <a:r>
              <a:rPr lang="en-US" sz="2800" b="1" dirty="0"/>
              <a:t>  </a:t>
            </a:r>
            <a:r>
              <a:rPr lang="en-US" sz="2800" b="1" dirty="0" err="1"/>
              <a:t>sensibili</a:t>
            </a:r>
            <a:r>
              <a:rPr lang="en-US" sz="2800" b="1" dirty="0"/>
              <a:t> </a:t>
            </a:r>
            <a:r>
              <a:rPr lang="en-US" sz="2800" b="1" dirty="0" err="1"/>
              <a:t>alla</a:t>
            </a:r>
            <a:r>
              <a:rPr lang="en-US" sz="2800" b="1" dirty="0"/>
              <a:t> </a:t>
            </a:r>
            <a:r>
              <a:rPr lang="en-US" sz="2800" b="1" dirty="0" err="1"/>
              <a:t>penicillina</a:t>
            </a:r>
            <a:r>
              <a:rPr lang="en-US" sz="2800" b="1" dirty="0"/>
              <a:t> 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Sviluppo</a:t>
            </a:r>
            <a:r>
              <a:rPr lang="en-US" sz="2800" b="1" dirty="0"/>
              <a:t> di </a:t>
            </a:r>
            <a:r>
              <a:rPr lang="en-US" sz="2800" b="1" dirty="0" err="1"/>
              <a:t>resistenza</a:t>
            </a:r>
            <a:r>
              <a:rPr lang="en-US" sz="2800" b="1" dirty="0"/>
              <a:t> 5-10% (MIC&gt;2)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Moderatamente</a:t>
            </a:r>
            <a:r>
              <a:rPr lang="en-US" sz="2800" b="1" dirty="0"/>
              <a:t> </a:t>
            </a:r>
            <a:r>
              <a:rPr lang="en-US" sz="2800" b="1" dirty="0" err="1"/>
              <a:t>resistenze</a:t>
            </a:r>
            <a:r>
              <a:rPr lang="en-US" sz="2800" b="1" dirty="0"/>
              <a:t> 20% MIC 0,1-1)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0"/>
    </mc:Choice>
    <mc:Fallback xmlns="">
      <p:transition spd="slow" advTm="98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583894" y="152400"/>
            <a:ext cx="8229600" cy="609599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Vaccino </a:t>
            </a:r>
            <a:r>
              <a:rPr lang="it-IT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antipneumococco</a:t>
            </a:r>
            <a:endParaRPr lang="it-IT" sz="36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4525963"/>
          </a:xfrm>
        </p:spPr>
        <p:txBody>
          <a:bodyPr/>
          <a:lstStyle/>
          <a:p>
            <a:pPr marL="457200" lvl="1" indent="0" algn="just" eaLnBrk="1" hangingPunct="1">
              <a:lnSpc>
                <a:spcPct val="80000"/>
              </a:lnSpc>
              <a:buNone/>
            </a:pPr>
            <a:r>
              <a:rPr lang="it-IT" sz="2400" b="1" dirty="0"/>
              <a:t>Sono disponibili 2 vaccini:</a:t>
            </a:r>
          </a:p>
          <a:p>
            <a:pPr lvl="1" algn="just" eaLnBrk="1" hangingPunct="1">
              <a:lnSpc>
                <a:spcPct val="80000"/>
              </a:lnSpc>
            </a:pPr>
            <a:endParaRPr lang="it-IT" sz="2400" b="1" dirty="0"/>
          </a:p>
          <a:p>
            <a:pPr marL="914400" lvl="1" indent="-457200" algn="just" eaLnBrk="1" hangingPunct="1">
              <a:lnSpc>
                <a:spcPct val="80000"/>
              </a:lnSpc>
              <a:buFont typeface="+mj-lt"/>
              <a:buAutoNum type="alphaLcPeriod"/>
            </a:pPr>
            <a:r>
              <a:rPr lang="it-IT" sz="2400" b="1" dirty="0"/>
              <a:t>Il vaccino "coniugato" (legato cioè ad una proteina per aumentarne l'efficacia) </a:t>
            </a:r>
            <a:r>
              <a:rPr lang="it-IT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13-valente</a:t>
            </a:r>
            <a:r>
              <a:rPr lang="it-IT" sz="2400" b="1" dirty="0"/>
              <a:t> (protettivo nei confronti di 7 sottotipi, responsabili della quasi totalità dei casi di meningite e sepsi da pneumococco). E' il vaccino più indicato in tutte le età, compresa la prima infanzia (&gt;2 anni).</a:t>
            </a:r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it-IT" sz="2400" b="1" dirty="0"/>
          </a:p>
          <a:p>
            <a:pPr marL="914400" lvl="1" indent="-457200" algn="just" eaLnBrk="1" hangingPunct="1">
              <a:lnSpc>
                <a:spcPct val="80000"/>
              </a:lnSpc>
              <a:buFont typeface="+mj-lt"/>
              <a:buAutoNum type="alphaLcPeriod"/>
            </a:pPr>
            <a:r>
              <a:rPr lang="it-IT" sz="2400" b="1" dirty="0"/>
              <a:t>il vaccino </a:t>
            </a:r>
            <a:r>
              <a:rPr lang="it-IT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23-valente</a:t>
            </a:r>
            <a:r>
              <a:rPr lang="it-IT" sz="2400" b="1" dirty="0"/>
              <a:t>, utilizzabile solo nei bambini di oltre 2 anni d'età e negli adulti </a:t>
            </a:r>
            <a:br>
              <a:rPr lang="it-IT" sz="1800" b="1" dirty="0"/>
            </a:br>
            <a:endParaRPr lang="it-IT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98"/>
    </mc:Choice>
    <mc:Fallback xmlns="">
      <p:transition spd="slow" advTm="2869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491042"/>
            <a:ext cx="6664325" cy="552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140000"/>
              </a:lnSpc>
              <a:buClr>
                <a:schemeClr val="accent2"/>
              </a:buClr>
              <a:defRPr/>
            </a:pPr>
            <a:endParaRPr lang="en-US" sz="3200" b="1" dirty="0">
              <a:cs typeface="+mn-cs"/>
            </a:endParaRPr>
          </a:p>
          <a:p>
            <a:pPr marL="914400" lvl="1" indent="-457200" eaLnBrk="1" hangingPunct="1">
              <a:lnSpc>
                <a:spcPct val="140000"/>
              </a:lnSpc>
              <a:buFont typeface="Arial"/>
              <a:buChar char="•"/>
              <a:defRPr/>
            </a:pPr>
            <a:r>
              <a:rPr lang="en-US" sz="3200" b="1" dirty="0"/>
              <a:t>Gram-</a:t>
            </a:r>
            <a:r>
              <a:rPr lang="en-US" sz="3200" b="1" dirty="0" err="1"/>
              <a:t>positivi</a:t>
            </a:r>
            <a:r>
              <a:rPr lang="en-US" sz="3200" b="1" dirty="0"/>
              <a:t>, </a:t>
            </a:r>
            <a:endParaRPr lang="en-US" sz="3200" b="1" dirty="0">
              <a:cs typeface="+mn-cs"/>
            </a:endParaRPr>
          </a:p>
          <a:p>
            <a:pPr marL="914400" lvl="1" indent="-457200" eaLnBrk="1" hangingPunct="1">
              <a:lnSpc>
                <a:spcPct val="140000"/>
              </a:lnSpc>
              <a:buFont typeface="Arial"/>
              <a:buChar char="•"/>
              <a:defRPr/>
            </a:pPr>
            <a:r>
              <a:rPr lang="en-US" sz="3200" b="1" dirty="0" err="1">
                <a:cs typeface="+mn-cs"/>
              </a:rPr>
              <a:t>cocchi</a:t>
            </a:r>
            <a:r>
              <a:rPr lang="en-US" sz="3200" b="1" dirty="0">
                <a:cs typeface="+mn-cs"/>
              </a:rPr>
              <a:t> </a:t>
            </a:r>
            <a:r>
              <a:rPr lang="en-US" sz="3200" b="1" dirty="0" err="1">
                <a:cs typeface="+mn-cs"/>
              </a:rPr>
              <a:t>disposti</a:t>
            </a:r>
            <a:r>
              <a:rPr lang="en-US" sz="3200" b="1" dirty="0">
                <a:cs typeface="+mn-cs"/>
              </a:rPr>
              <a:t> a </a:t>
            </a:r>
            <a:r>
              <a:rPr lang="en-US" sz="3200" b="1" dirty="0" err="1">
                <a:cs typeface="+mn-cs"/>
              </a:rPr>
              <a:t>catenelle</a:t>
            </a:r>
            <a:r>
              <a:rPr lang="en-US" sz="3200" b="1" dirty="0">
                <a:cs typeface="+mn-cs"/>
              </a:rPr>
              <a:t>, </a:t>
            </a:r>
          </a:p>
          <a:p>
            <a:pPr marL="914400" lvl="1" indent="-457200" eaLnBrk="1" hangingPunct="1">
              <a:lnSpc>
                <a:spcPct val="140000"/>
              </a:lnSpc>
              <a:buFont typeface="Arial"/>
              <a:buChar char="•"/>
              <a:defRPr/>
            </a:pPr>
            <a:r>
              <a:rPr lang="en-US" sz="3200" b="1" dirty="0" err="1">
                <a:cs typeface="+mn-cs"/>
              </a:rPr>
              <a:t>catalasi</a:t>
            </a:r>
            <a:r>
              <a:rPr lang="en-US" sz="3200" b="1" dirty="0">
                <a:cs typeface="+mn-cs"/>
              </a:rPr>
              <a:t> </a:t>
            </a:r>
            <a:r>
              <a:rPr lang="en-US" sz="3200" b="1" dirty="0" err="1">
                <a:cs typeface="+mn-cs"/>
              </a:rPr>
              <a:t>negativi</a:t>
            </a:r>
            <a:endParaRPr lang="en-US" sz="3200" b="1" dirty="0">
              <a:cs typeface="+mn-cs"/>
            </a:endParaRPr>
          </a:p>
          <a:p>
            <a:pPr marL="914400" lvl="1" indent="-457200" eaLnBrk="1" hangingPunct="1">
              <a:lnSpc>
                <a:spcPct val="140000"/>
              </a:lnSpc>
              <a:buFont typeface="Arial"/>
              <a:buChar char="•"/>
              <a:defRPr/>
            </a:pPr>
            <a:r>
              <a:rPr lang="en-US" sz="3200" b="1" dirty="0" err="1"/>
              <a:t>aerobi</a:t>
            </a:r>
            <a:r>
              <a:rPr lang="en-US" sz="3200" b="1" dirty="0"/>
              <a:t>/</a:t>
            </a:r>
            <a:r>
              <a:rPr lang="en-US" sz="3200" b="1" dirty="0" err="1"/>
              <a:t>anaerobi</a:t>
            </a:r>
            <a:r>
              <a:rPr lang="en-US" sz="3200" b="1" dirty="0"/>
              <a:t> </a:t>
            </a:r>
            <a:r>
              <a:rPr lang="en-US" sz="3200" b="1" dirty="0" err="1"/>
              <a:t>facoltativi</a:t>
            </a:r>
            <a:endParaRPr lang="en-US" sz="3200" b="1" dirty="0">
              <a:cs typeface="+mn-cs"/>
            </a:endParaRPr>
          </a:p>
          <a:p>
            <a:pPr marL="914400" lvl="1" indent="-457200" eaLnBrk="1" hangingPunct="1">
              <a:lnSpc>
                <a:spcPct val="140000"/>
              </a:lnSpc>
              <a:buFont typeface="Arial"/>
              <a:buChar char="•"/>
              <a:defRPr/>
            </a:pPr>
            <a:r>
              <a:rPr lang="en-US" sz="3200" b="1" dirty="0">
                <a:cs typeface="+mn-cs"/>
              </a:rPr>
              <a:t>flora </a:t>
            </a:r>
            <a:r>
              <a:rPr lang="en-US" sz="3200" b="1" dirty="0" err="1">
                <a:cs typeface="+mn-cs"/>
              </a:rPr>
              <a:t>microbica</a:t>
            </a:r>
            <a:r>
              <a:rPr lang="en-US" sz="3200" b="1" dirty="0">
                <a:cs typeface="+mn-cs"/>
              </a:rPr>
              <a:t> </a:t>
            </a:r>
            <a:r>
              <a:rPr lang="en-US" sz="3200" b="1" dirty="0" err="1">
                <a:cs typeface="+mn-cs"/>
              </a:rPr>
              <a:t>normale</a:t>
            </a:r>
            <a:endParaRPr lang="en-US" sz="3200" b="1" dirty="0">
              <a:cs typeface="+mn-cs"/>
            </a:endParaRPr>
          </a:p>
          <a:p>
            <a:pPr marL="914400" lvl="1" indent="-457200" eaLnBrk="1" hangingPunct="1">
              <a:lnSpc>
                <a:spcPct val="140000"/>
              </a:lnSpc>
              <a:buFont typeface="Arial"/>
              <a:buChar char="•"/>
              <a:defRPr/>
            </a:pPr>
            <a:r>
              <a:rPr lang="en-US" sz="3200" b="1" dirty="0">
                <a:cs typeface="+mn-cs"/>
              </a:rPr>
              <a:t> </a:t>
            </a:r>
            <a:r>
              <a:rPr lang="en-US" sz="3200" b="1" dirty="0" err="1">
                <a:cs typeface="+mn-cs"/>
              </a:rPr>
              <a:t>alcuni</a:t>
            </a:r>
            <a:r>
              <a:rPr lang="en-US" sz="3200" b="1" dirty="0">
                <a:cs typeface="+mn-cs"/>
              </a:rPr>
              <a:t> </a:t>
            </a:r>
            <a:r>
              <a:rPr lang="en-US" sz="3200" b="1" dirty="0" err="1">
                <a:cs typeface="+mn-cs"/>
              </a:rPr>
              <a:t>capsulati</a:t>
            </a:r>
            <a:r>
              <a:rPr lang="en-US" sz="3200" b="1" dirty="0">
                <a:cs typeface="+mn-cs"/>
              </a:rPr>
              <a:t> (</a:t>
            </a:r>
            <a:r>
              <a:rPr lang="en-US" sz="3200" b="1" dirty="0" err="1">
                <a:cs typeface="+mn-cs"/>
              </a:rPr>
              <a:t>virulenti</a:t>
            </a:r>
            <a:r>
              <a:rPr lang="en-US" sz="3200" b="1" dirty="0">
                <a:cs typeface="+mn-cs"/>
              </a:rPr>
              <a:t>)</a:t>
            </a:r>
          </a:p>
          <a:p>
            <a:pPr marL="914400" lvl="1" indent="-457200" eaLnBrk="1" hangingPunct="1">
              <a:lnSpc>
                <a:spcPct val="140000"/>
              </a:lnSpc>
              <a:buFont typeface="Arial"/>
              <a:buChar char="•"/>
              <a:defRPr/>
            </a:pPr>
            <a:r>
              <a:rPr lang="en-US" sz="3200" b="1" dirty="0" err="1">
                <a:cs typeface="+mn-cs"/>
              </a:rPr>
              <a:t>patogeni</a:t>
            </a:r>
            <a:endParaRPr lang="en-US" sz="3200" b="1" dirty="0"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62200" y="76200"/>
            <a:ext cx="3962400" cy="77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Clr>
                <a:srgbClr val="00B000"/>
              </a:buClr>
              <a:defRPr/>
            </a:pPr>
            <a:r>
              <a:rPr lang="en-US" sz="4400" b="1" dirty="0" err="1"/>
              <a:t>Streptococchi</a:t>
            </a:r>
            <a:r>
              <a:rPr lang="en-US" sz="3200" b="1" dirty="0">
                <a:solidFill>
                  <a:srgbClr val="FFDA1D"/>
                </a:solidFill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11AA6B-B75A-BB4F-B3B3-3B83F899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33406" y="528231"/>
            <a:ext cx="1230386" cy="18850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0"/>
    </mc:Choice>
    <mc:Fallback xmlns="">
      <p:transition spd="slow" advTm="18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870387"/>
              </p:ext>
            </p:extLst>
          </p:nvPr>
        </p:nvGraphicFramePr>
        <p:xfrm>
          <a:off x="76200" y="152400"/>
          <a:ext cx="8939908" cy="6585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" r:id="rId3" imgW="3606800" imgH="2705100" progId="PowerPoint.Slide.8">
                  <p:embed/>
                </p:oleObj>
              </mc:Choice>
              <mc:Fallback>
                <p:oleObj name="Diapositiva" r:id="rId3" imgW="3606800" imgH="2705100" progId="PowerPoint.Slide.8">
                  <p:embed/>
                  <p:pic>
                    <p:nvPicPr>
                      <p:cNvPr id="3379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2400"/>
                        <a:ext cx="8939908" cy="658517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4B5DCC6A-BD54-F94C-9B8D-9F5BC808973E}"/>
              </a:ext>
            </a:extLst>
          </p:cNvPr>
          <p:cNvSpPr/>
          <p:nvPr/>
        </p:nvSpPr>
        <p:spPr>
          <a:xfrm>
            <a:off x="609600" y="2895600"/>
            <a:ext cx="3276600" cy="2209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Figura a mano libera 2">
            <a:extLst>
              <a:ext uri="{FF2B5EF4-FFF2-40B4-BE49-F238E27FC236}">
                <a16:creationId xmlns:a16="http://schemas.microsoft.com/office/drawing/2014/main" id="{5262D859-A9CD-F04A-A839-3BA83D315C90}"/>
              </a:ext>
            </a:extLst>
          </p:cNvPr>
          <p:cNvSpPr/>
          <p:nvPr/>
        </p:nvSpPr>
        <p:spPr>
          <a:xfrm>
            <a:off x="4620404" y="3687097"/>
            <a:ext cx="4140138" cy="2792361"/>
          </a:xfrm>
          <a:custGeom>
            <a:avLst/>
            <a:gdLst>
              <a:gd name="connsiteX0" fmla="*/ 3756680 w 4140138"/>
              <a:gd name="connsiteY0" fmla="*/ 235974 h 2792361"/>
              <a:gd name="connsiteX1" fmla="*/ 3687854 w 4140138"/>
              <a:gd name="connsiteY1" fmla="*/ 226142 h 2792361"/>
              <a:gd name="connsiteX2" fmla="*/ 3648525 w 4140138"/>
              <a:gd name="connsiteY2" fmla="*/ 216309 h 2792361"/>
              <a:gd name="connsiteX3" fmla="*/ 3550202 w 4140138"/>
              <a:gd name="connsiteY3" fmla="*/ 206477 h 2792361"/>
              <a:gd name="connsiteX4" fmla="*/ 3373222 w 4140138"/>
              <a:gd name="connsiteY4" fmla="*/ 186813 h 2792361"/>
              <a:gd name="connsiteX5" fmla="*/ 3314228 w 4140138"/>
              <a:gd name="connsiteY5" fmla="*/ 167148 h 2792361"/>
              <a:gd name="connsiteX6" fmla="*/ 3284731 w 4140138"/>
              <a:gd name="connsiteY6" fmla="*/ 157316 h 2792361"/>
              <a:gd name="connsiteX7" fmla="*/ 3274899 w 4140138"/>
              <a:gd name="connsiteY7" fmla="*/ 127819 h 2792361"/>
              <a:gd name="connsiteX8" fmla="*/ 3265067 w 4140138"/>
              <a:gd name="connsiteY8" fmla="*/ 88490 h 2792361"/>
              <a:gd name="connsiteX9" fmla="*/ 3147080 w 4140138"/>
              <a:gd name="connsiteY9" fmla="*/ 58993 h 2792361"/>
              <a:gd name="connsiteX10" fmla="*/ 2881609 w 4140138"/>
              <a:gd name="connsiteY10" fmla="*/ 49161 h 2792361"/>
              <a:gd name="connsiteX11" fmla="*/ 2409661 w 4140138"/>
              <a:gd name="connsiteY11" fmla="*/ 49161 h 2792361"/>
              <a:gd name="connsiteX12" fmla="*/ 1180628 w 4140138"/>
              <a:gd name="connsiteY12" fmla="*/ 29497 h 2792361"/>
              <a:gd name="connsiteX13" fmla="*/ 1111802 w 4140138"/>
              <a:gd name="connsiteY13" fmla="*/ 19664 h 2792361"/>
              <a:gd name="connsiteX14" fmla="*/ 944654 w 4140138"/>
              <a:gd name="connsiteY14" fmla="*/ 0 h 2792361"/>
              <a:gd name="connsiteX15" fmla="*/ 777506 w 4140138"/>
              <a:gd name="connsiteY15" fmla="*/ 9832 h 2792361"/>
              <a:gd name="connsiteX16" fmla="*/ 600525 w 4140138"/>
              <a:gd name="connsiteY16" fmla="*/ 29497 h 2792361"/>
              <a:gd name="connsiteX17" fmla="*/ 335054 w 4140138"/>
              <a:gd name="connsiteY17" fmla="*/ 39329 h 2792361"/>
              <a:gd name="connsiteX18" fmla="*/ 236731 w 4140138"/>
              <a:gd name="connsiteY18" fmla="*/ 68826 h 2792361"/>
              <a:gd name="connsiteX19" fmla="*/ 207235 w 4140138"/>
              <a:gd name="connsiteY19" fmla="*/ 78658 h 2792361"/>
              <a:gd name="connsiteX20" fmla="*/ 128577 w 4140138"/>
              <a:gd name="connsiteY20" fmla="*/ 98322 h 2792361"/>
              <a:gd name="connsiteX21" fmla="*/ 89248 w 4140138"/>
              <a:gd name="connsiteY21" fmla="*/ 108155 h 2792361"/>
              <a:gd name="connsiteX22" fmla="*/ 30254 w 4140138"/>
              <a:gd name="connsiteY22" fmla="*/ 127819 h 2792361"/>
              <a:gd name="connsiteX23" fmla="*/ 30254 w 4140138"/>
              <a:gd name="connsiteY23" fmla="*/ 235974 h 2792361"/>
              <a:gd name="connsiteX24" fmla="*/ 69583 w 4140138"/>
              <a:gd name="connsiteY24" fmla="*/ 294968 h 2792361"/>
              <a:gd name="connsiteX25" fmla="*/ 89248 w 4140138"/>
              <a:gd name="connsiteY25" fmla="*/ 353961 h 2792361"/>
              <a:gd name="connsiteX26" fmla="*/ 99080 w 4140138"/>
              <a:gd name="connsiteY26" fmla="*/ 383458 h 2792361"/>
              <a:gd name="connsiteX27" fmla="*/ 128577 w 4140138"/>
              <a:gd name="connsiteY27" fmla="*/ 403122 h 2792361"/>
              <a:gd name="connsiteX28" fmla="*/ 158073 w 4140138"/>
              <a:gd name="connsiteY28" fmla="*/ 491613 h 2792361"/>
              <a:gd name="connsiteX29" fmla="*/ 167906 w 4140138"/>
              <a:gd name="connsiteY29" fmla="*/ 521109 h 2792361"/>
              <a:gd name="connsiteX30" fmla="*/ 138409 w 4140138"/>
              <a:gd name="connsiteY30" fmla="*/ 511277 h 2792361"/>
              <a:gd name="connsiteX31" fmla="*/ 757 w 4140138"/>
              <a:gd name="connsiteY31" fmla="*/ 550606 h 2792361"/>
              <a:gd name="connsiteX32" fmla="*/ 10590 w 4140138"/>
              <a:gd name="connsiteY32" fmla="*/ 678426 h 2792361"/>
              <a:gd name="connsiteX33" fmla="*/ 30254 w 4140138"/>
              <a:gd name="connsiteY33" fmla="*/ 707922 h 2792361"/>
              <a:gd name="connsiteX34" fmla="*/ 89248 w 4140138"/>
              <a:gd name="connsiteY34" fmla="*/ 727587 h 2792361"/>
              <a:gd name="connsiteX35" fmla="*/ 118744 w 4140138"/>
              <a:gd name="connsiteY35" fmla="*/ 747251 h 2792361"/>
              <a:gd name="connsiteX36" fmla="*/ 148241 w 4140138"/>
              <a:gd name="connsiteY36" fmla="*/ 757084 h 2792361"/>
              <a:gd name="connsiteX37" fmla="*/ 158073 w 4140138"/>
              <a:gd name="connsiteY37" fmla="*/ 786580 h 2792361"/>
              <a:gd name="connsiteX38" fmla="*/ 148241 w 4140138"/>
              <a:gd name="connsiteY38" fmla="*/ 825909 h 2792361"/>
              <a:gd name="connsiteX39" fmla="*/ 177738 w 4140138"/>
              <a:gd name="connsiteY39" fmla="*/ 934064 h 2792361"/>
              <a:gd name="connsiteX40" fmla="*/ 197402 w 4140138"/>
              <a:gd name="connsiteY40" fmla="*/ 1002890 h 2792361"/>
              <a:gd name="connsiteX41" fmla="*/ 207235 w 4140138"/>
              <a:gd name="connsiteY41" fmla="*/ 1042219 h 2792361"/>
              <a:gd name="connsiteX42" fmla="*/ 226899 w 4140138"/>
              <a:gd name="connsiteY42" fmla="*/ 1101213 h 2792361"/>
              <a:gd name="connsiteX43" fmla="*/ 256396 w 4140138"/>
              <a:gd name="connsiteY43" fmla="*/ 1130709 h 2792361"/>
              <a:gd name="connsiteX44" fmla="*/ 266228 w 4140138"/>
              <a:gd name="connsiteY44" fmla="*/ 1160206 h 2792361"/>
              <a:gd name="connsiteX45" fmla="*/ 246564 w 4140138"/>
              <a:gd name="connsiteY45" fmla="*/ 1278193 h 2792361"/>
              <a:gd name="connsiteX46" fmla="*/ 226899 w 4140138"/>
              <a:gd name="connsiteY46" fmla="*/ 1307690 h 2792361"/>
              <a:gd name="connsiteX47" fmla="*/ 226899 w 4140138"/>
              <a:gd name="connsiteY47" fmla="*/ 1366684 h 2792361"/>
              <a:gd name="connsiteX48" fmla="*/ 236731 w 4140138"/>
              <a:gd name="connsiteY48" fmla="*/ 1415845 h 2792361"/>
              <a:gd name="connsiteX49" fmla="*/ 266228 w 4140138"/>
              <a:gd name="connsiteY49" fmla="*/ 1474838 h 2792361"/>
              <a:gd name="connsiteX50" fmla="*/ 295725 w 4140138"/>
              <a:gd name="connsiteY50" fmla="*/ 1494503 h 2792361"/>
              <a:gd name="connsiteX51" fmla="*/ 305557 w 4140138"/>
              <a:gd name="connsiteY51" fmla="*/ 1533832 h 2792361"/>
              <a:gd name="connsiteX52" fmla="*/ 276061 w 4140138"/>
              <a:gd name="connsiteY52" fmla="*/ 1720645 h 2792361"/>
              <a:gd name="connsiteX53" fmla="*/ 266228 w 4140138"/>
              <a:gd name="connsiteY53" fmla="*/ 1779638 h 2792361"/>
              <a:gd name="connsiteX54" fmla="*/ 246564 w 4140138"/>
              <a:gd name="connsiteY54" fmla="*/ 1858297 h 2792361"/>
              <a:gd name="connsiteX55" fmla="*/ 256396 w 4140138"/>
              <a:gd name="connsiteY55" fmla="*/ 1936955 h 2792361"/>
              <a:gd name="connsiteX56" fmla="*/ 266228 w 4140138"/>
              <a:gd name="connsiteY56" fmla="*/ 1976284 h 2792361"/>
              <a:gd name="connsiteX57" fmla="*/ 295725 w 4140138"/>
              <a:gd name="connsiteY57" fmla="*/ 1995948 h 2792361"/>
              <a:gd name="connsiteX58" fmla="*/ 374383 w 4140138"/>
              <a:gd name="connsiteY58" fmla="*/ 2074606 h 2792361"/>
              <a:gd name="connsiteX59" fmla="*/ 403880 w 4140138"/>
              <a:gd name="connsiteY59" fmla="*/ 2104103 h 2792361"/>
              <a:gd name="connsiteX60" fmla="*/ 433377 w 4140138"/>
              <a:gd name="connsiteY60" fmla="*/ 2123768 h 2792361"/>
              <a:gd name="connsiteX61" fmla="*/ 512035 w 4140138"/>
              <a:gd name="connsiteY61" fmla="*/ 2202426 h 2792361"/>
              <a:gd name="connsiteX62" fmla="*/ 551364 w 4140138"/>
              <a:gd name="connsiteY62" fmla="*/ 2241755 h 2792361"/>
              <a:gd name="connsiteX63" fmla="*/ 590693 w 4140138"/>
              <a:gd name="connsiteY63" fmla="*/ 2300748 h 2792361"/>
              <a:gd name="connsiteX64" fmla="*/ 610357 w 4140138"/>
              <a:gd name="connsiteY64" fmla="*/ 2389238 h 2792361"/>
              <a:gd name="connsiteX65" fmla="*/ 620190 w 4140138"/>
              <a:gd name="connsiteY65" fmla="*/ 2467897 h 2792361"/>
              <a:gd name="connsiteX66" fmla="*/ 639854 w 4140138"/>
              <a:gd name="connsiteY66" fmla="*/ 2566219 h 2792361"/>
              <a:gd name="connsiteX67" fmla="*/ 669351 w 4140138"/>
              <a:gd name="connsiteY67" fmla="*/ 2585884 h 2792361"/>
              <a:gd name="connsiteX68" fmla="*/ 767673 w 4140138"/>
              <a:gd name="connsiteY68" fmla="*/ 2605548 h 2792361"/>
              <a:gd name="connsiteX69" fmla="*/ 944654 w 4140138"/>
              <a:gd name="connsiteY69" fmla="*/ 2615380 h 2792361"/>
              <a:gd name="connsiteX70" fmla="*/ 993815 w 4140138"/>
              <a:gd name="connsiteY70" fmla="*/ 2625213 h 2792361"/>
              <a:gd name="connsiteX71" fmla="*/ 1052809 w 4140138"/>
              <a:gd name="connsiteY71" fmla="*/ 2644877 h 2792361"/>
              <a:gd name="connsiteX72" fmla="*/ 1210125 w 4140138"/>
              <a:gd name="connsiteY72" fmla="*/ 2674374 h 2792361"/>
              <a:gd name="connsiteX73" fmla="*/ 1259286 w 4140138"/>
              <a:gd name="connsiteY73" fmla="*/ 2694038 h 2792361"/>
              <a:gd name="connsiteX74" fmla="*/ 1514925 w 4140138"/>
              <a:gd name="connsiteY74" fmla="*/ 2723535 h 2792361"/>
              <a:gd name="connsiteX75" fmla="*/ 1642744 w 4140138"/>
              <a:gd name="connsiteY75" fmla="*/ 2743200 h 2792361"/>
              <a:gd name="connsiteX76" fmla="*/ 1682073 w 4140138"/>
              <a:gd name="connsiteY76" fmla="*/ 2753032 h 2792361"/>
              <a:gd name="connsiteX77" fmla="*/ 1829557 w 4140138"/>
              <a:gd name="connsiteY77" fmla="*/ 2762864 h 2792361"/>
              <a:gd name="connsiteX78" fmla="*/ 1957377 w 4140138"/>
              <a:gd name="connsiteY78" fmla="*/ 2772697 h 2792361"/>
              <a:gd name="connsiteX79" fmla="*/ 2370331 w 4140138"/>
              <a:gd name="connsiteY79" fmla="*/ 2792361 h 2792361"/>
              <a:gd name="connsiteX80" fmla="*/ 2645635 w 4140138"/>
              <a:gd name="connsiteY80" fmla="*/ 2782529 h 2792361"/>
              <a:gd name="connsiteX81" fmla="*/ 2852112 w 4140138"/>
              <a:gd name="connsiteY81" fmla="*/ 2782529 h 2792361"/>
              <a:gd name="connsiteX82" fmla="*/ 2881609 w 4140138"/>
              <a:gd name="connsiteY82" fmla="*/ 2772697 h 2792361"/>
              <a:gd name="connsiteX83" fmla="*/ 2979931 w 4140138"/>
              <a:gd name="connsiteY83" fmla="*/ 2753032 h 2792361"/>
              <a:gd name="connsiteX84" fmla="*/ 3088086 w 4140138"/>
              <a:gd name="connsiteY84" fmla="*/ 2713703 h 2792361"/>
              <a:gd name="connsiteX85" fmla="*/ 3147080 w 4140138"/>
              <a:gd name="connsiteY85" fmla="*/ 2703871 h 2792361"/>
              <a:gd name="connsiteX86" fmla="*/ 3196241 w 4140138"/>
              <a:gd name="connsiteY86" fmla="*/ 2694038 h 2792361"/>
              <a:gd name="connsiteX87" fmla="*/ 3235570 w 4140138"/>
              <a:gd name="connsiteY87" fmla="*/ 2684206 h 2792361"/>
              <a:gd name="connsiteX88" fmla="*/ 3353557 w 4140138"/>
              <a:gd name="connsiteY88" fmla="*/ 2664542 h 2792361"/>
              <a:gd name="connsiteX89" fmla="*/ 3451880 w 4140138"/>
              <a:gd name="connsiteY89" fmla="*/ 2595716 h 2792361"/>
              <a:gd name="connsiteX90" fmla="*/ 3520706 w 4140138"/>
              <a:gd name="connsiteY90" fmla="*/ 2546555 h 2792361"/>
              <a:gd name="connsiteX91" fmla="*/ 3550202 w 4140138"/>
              <a:gd name="connsiteY91" fmla="*/ 2507226 h 2792361"/>
              <a:gd name="connsiteX92" fmla="*/ 3619028 w 4140138"/>
              <a:gd name="connsiteY92" fmla="*/ 2458064 h 2792361"/>
              <a:gd name="connsiteX93" fmla="*/ 3648525 w 4140138"/>
              <a:gd name="connsiteY93" fmla="*/ 2428568 h 2792361"/>
              <a:gd name="connsiteX94" fmla="*/ 3678022 w 4140138"/>
              <a:gd name="connsiteY94" fmla="*/ 2408903 h 2792361"/>
              <a:gd name="connsiteX95" fmla="*/ 3707519 w 4140138"/>
              <a:gd name="connsiteY95" fmla="*/ 2379406 h 2792361"/>
              <a:gd name="connsiteX96" fmla="*/ 3746848 w 4140138"/>
              <a:gd name="connsiteY96" fmla="*/ 2349909 h 2792361"/>
              <a:gd name="connsiteX97" fmla="*/ 3786177 w 4140138"/>
              <a:gd name="connsiteY97" fmla="*/ 2290916 h 2792361"/>
              <a:gd name="connsiteX98" fmla="*/ 3825506 w 4140138"/>
              <a:gd name="connsiteY98" fmla="*/ 2251587 h 2792361"/>
              <a:gd name="connsiteX99" fmla="*/ 3874667 w 4140138"/>
              <a:gd name="connsiteY99" fmla="*/ 2182761 h 2792361"/>
              <a:gd name="connsiteX100" fmla="*/ 3894331 w 4140138"/>
              <a:gd name="connsiteY100" fmla="*/ 2153264 h 2792361"/>
              <a:gd name="connsiteX101" fmla="*/ 3963157 w 4140138"/>
              <a:gd name="connsiteY101" fmla="*/ 2094271 h 2792361"/>
              <a:gd name="connsiteX102" fmla="*/ 3992654 w 4140138"/>
              <a:gd name="connsiteY102" fmla="*/ 2025445 h 2792361"/>
              <a:gd name="connsiteX103" fmla="*/ 4012319 w 4140138"/>
              <a:gd name="connsiteY103" fmla="*/ 1956619 h 2792361"/>
              <a:gd name="connsiteX104" fmla="*/ 4031983 w 4140138"/>
              <a:gd name="connsiteY104" fmla="*/ 1848464 h 2792361"/>
              <a:gd name="connsiteX105" fmla="*/ 4031983 w 4140138"/>
              <a:gd name="connsiteY105" fmla="*/ 1474838 h 2792361"/>
              <a:gd name="connsiteX106" fmla="*/ 4051648 w 4140138"/>
              <a:gd name="connsiteY106" fmla="*/ 1288026 h 2792361"/>
              <a:gd name="connsiteX107" fmla="*/ 4071312 w 4140138"/>
              <a:gd name="connsiteY107" fmla="*/ 1199535 h 2792361"/>
              <a:gd name="connsiteX108" fmla="*/ 4090977 w 4140138"/>
              <a:gd name="connsiteY108" fmla="*/ 1170038 h 2792361"/>
              <a:gd name="connsiteX109" fmla="*/ 4120473 w 4140138"/>
              <a:gd name="connsiteY109" fmla="*/ 1071716 h 2792361"/>
              <a:gd name="connsiteX110" fmla="*/ 4130306 w 4140138"/>
              <a:gd name="connsiteY110" fmla="*/ 1042219 h 2792361"/>
              <a:gd name="connsiteX111" fmla="*/ 4140138 w 4140138"/>
              <a:gd name="connsiteY111" fmla="*/ 1012722 h 2792361"/>
              <a:gd name="connsiteX112" fmla="*/ 4130306 w 4140138"/>
              <a:gd name="connsiteY112" fmla="*/ 884903 h 2792361"/>
              <a:gd name="connsiteX113" fmla="*/ 4120473 w 4140138"/>
              <a:gd name="connsiteY113" fmla="*/ 855406 h 2792361"/>
              <a:gd name="connsiteX114" fmla="*/ 4090977 w 4140138"/>
              <a:gd name="connsiteY114" fmla="*/ 816077 h 2792361"/>
              <a:gd name="connsiteX115" fmla="*/ 4051648 w 4140138"/>
              <a:gd name="connsiteY115" fmla="*/ 757084 h 2792361"/>
              <a:gd name="connsiteX116" fmla="*/ 4031983 w 4140138"/>
              <a:gd name="connsiteY116" fmla="*/ 727587 h 2792361"/>
              <a:gd name="connsiteX117" fmla="*/ 4012319 w 4140138"/>
              <a:gd name="connsiteY117" fmla="*/ 658761 h 2792361"/>
              <a:gd name="connsiteX118" fmla="*/ 3982822 w 4140138"/>
              <a:gd name="connsiteY118" fmla="*/ 609600 h 2792361"/>
              <a:gd name="connsiteX119" fmla="*/ 3972990 w 4140138"/>
              <a:gd name="connsiteY119" fmla="*/ 580103 h 2792361"/>
              <a:gd name="connsiteX120" fmla="*/ 3953325 w 4140138"/>
              <a:gd name="connsiteY120" fmla="*/ 540774 h 2792361"/>
              <a:gd name="connsiteX121" fmla="*/ 3933661 w 4140138"/>
              <a:gd name="connsiteY121" fmla="*/ 481780 h 2792361"/>
              <a:gd name="connsiteX122" fmla="*/ 3894331 w 4140138"/>
              <a:gd name="connsiteY122" fmla="*/ 462116 h 2792361"/>
              <a:gd name="connsiteX123" fmla="*/ 3835338 w 4140138"/>
              <a:gd name="connsiteY123" fmla="*/ 403122 h 2792361"/>
              <a:gd name="connsiteX124" fmla="*/ 3796009 w 4140138"/>
              <a:gd name="connsiteY124" fmla="*/ 344129 h 2792361"/>
              <a:gd name="connsiteX125" fmla="*/ 3766512 w 4140138"/>
              <a:gd name="connsiteY125" fmla="*/ 285135 h 2792361"/>
              <a:gd name="connsiteX126" fmla="*/ 3756680 w 4140138"/>
              <a:gd name="connsiteY126" fmla="*/ 235974 h 279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140138" h="2792361">
                <a:moveTo>
                  <a:pt x="3756680" y="235974"/>
                </a:moveTo>
                <a:cubicBezTo>
                  <a:pt x="3743570" y="226142"/>
                  <a:pt x="3710655" y="230288"/>
                  <a:pt x="3687854" y="226142"/>
                </a:cubicBezTo>
                <a:cubicBezTo>
                  <a:pt x="3674559" y="223725"/>
                  <a:pt x="3661902" y="218220"/>
                  <a:pt x="3648525" y="216309"/>
                </a:cubicBezTo>
                <a:cubicBezTo>
                  <a:pt x="3615918" y="211651"/>
                  <a:pt x="3582938" y="210114"/>
                  <a:pt x="3550202" y="206477"/>
                </a:cubicBezTo>
                <a:cubicBezTo>
                  <a:pt x="3299671" y="178641"/>
                  <a:pt x="3671340" y="216624"/>
                  <a:pt x="3373222" y="186813"/>
                </a:cubicBezTo>
                <a:lnTo>
                  <a:pt x="3314228" y="167148"/>
                </a:lnTo>
                <a:lnTo>
                  <a:pt x="3284731" y="157316"/>
                </a:lnTo>
                <a:cubicBezTo>
                  <a:pt x="3281454" y="147484"/>
                  <a:pt x="3277746" y="137784"/>
                  <a:pt x="3274899" y="127819"/>
                </a:cubicBezTo>
                <a:cubicBezTo>
                  <a:pt x="3271187" y="114826"/>
                  <a:pt x="3272563" y="99734"/>
                  <a:pt x="3265067" y="88490"/>
                </a:cubicBezTo>
                <a:cubicBezTo>
                  <a:pt x="3243676" y="56404"/>
                  <a:pt x="3164937" y="59985"/>
                  <a:pt x="3147080" y="58993"/>
                </a:cubicBezTo>
                <a:cubicBezTo>
                  <a:pt x="3058665" y="54081"/>
                  <a:pt x="2970099" y="52438"/>
                  <a:pt x="2881609" y="49161"/>
                </a:cubicBezTo>
                <a:cubicBezTo>
                  <a:pt x="2637058" y="21989"/>
                  <a:pt x="2947647" y="52441"/>
                  <a:pt x="2409661" y="49161"/>
                </a:cubicBezTo>
                <a:lnTo>
                  <a:pt x="1180628" y="29497"/>
                </a:lnTo>
                <a:lnTo>
                  <a:pt x="1111802" y="19664"/>
                </a:lnTo>
                <a:cubicBezTo>
                  <a:pt x="1044256" y="10658"/>
                  <a:pt x="1013849" y="7688"/>
                  <a:pt x="944654" y="0"/>
                </a:cubicBezTo>
                <a:cubicBezTo>
                  <a:pt x="888938" y="3277"/>
                  <a:pt x="833126" y="5197"/>
                  <a:pt x="777506" y="9832"/>
                </a:cubicBezTo>
                <a:cubicBezTo>
                  <a:pt x="574683" y="26734"/>
                  <a:pt x="885092" y="14519"/>
                  <a:pt x="600525" y="29497"/>
                </a:cubicBezTo>
                <a:cubicBezTo>
                  <a:pt x="512096" y="34151"/>
                  <a:pt x="423544" y="36052"/>
                  <a:pt x="335054" y="39329"/>
                </a:cubicBezTo>
                <a:cubicBezTo>
                  <a:pt x="275614" y="54189"/>
                  <a:pt x="308546" y="44887"/>
                  <a:pt x="236731" y="68826"/>
                </a:cubicBezTo>
                <a:cubicBezTo>
                  <a:pt x="226899" y="72103"/>
                  <a:pt x="217398" y="76626"/>
                  <a:pt x="207235" y="78658"/>
                </a:cubicBezTo>
                <a:cubicBezTo>
                  <a:pt x="107301" y="98644"/>
                  <a:pt x="199111" y="78169"/>
                  <a:pt x="128577" y="98322"/>
                </a:cubicBezTo>
                <a:cubicBezTo>
                  <a:pt x="115584" y="102034"/>
                  <a:pt x="102191" y="104272"/>
                  <a:pt x="89248" y="108155"/>
                </a:cubicBezTo>
                <a:cubicBezTo>
                  <a:pt x="69394" y="114111"/>
                  <a:pt x="30254" y="127819"/>
                  <a:pt x="30254" y="127819"/>
                </a:cubicBezTo>
                <a:cubicBezTo>
                  <a:pt x="15976" y="170654"/>
                  <a:pt x="9169" y="176935"/>
                  <a:pt x="30254" y="235974"/>
                </a:cubicBezTo>
                <a:cubicBezTo>
                  <a:pt x="38203" y="258231"/>
                  <a:pt x="62109" y="272547"/>
                  <a:pt x="69583" y="294968"/>
                </a:cubicBezTo>
                <a:lnTo>
                  <a:pt x="89248" y="353961"/>
                </a:lnTo>
                <a:cubicBezTo>
                  <a:pt x="92525" y="363793"/>
                  <a:pt x="90456" y="377709"/>
                  <a:pt x="99080" y="383458"/>
                </a:cubicBezTo>
                <a:lnTo>
                  <a:pt x="128577" y="403122"/>
                </a:lnTo>
                <a:lnTo>
                  <a:pt x="158073" y="491613"/>
                </a:lnTo>
                <a:cubicBezTo>
                  <a:pt x="161350" y="501445"/>
                  <a:pt x="177738" y="524386"/>
                  <a:pt x="167906" y="521109"/>
                </a:cubicBezTo>
                <a:lnTo>
                  <a:pt x="138409" y="511277"/>
                </a:lnTo>
                <a:cubicBezTo>
                  <a:pt x="135080" y="511554"/>
                  <a:pt x="4456" y="491427"/>
                  <a:pt x="757" y="550606"/>
                </a:cubicBezTo>
                <a:cubicBezTo>
                  <a:pt x="-1908" y="593255"/>
                  <a:pt x="2715" y="636425"/>
                  <a:pt x="10590" y="678426"/>
                </a:cubicBezTo>
                <a:cubicBezTo>
                  <a:pt x="12768" y="690040"/>
                  <a:pt x="20234" y="701659"/>
                  <a:pt x="30254" y="707922"/>
                </a:cubicBezTo>
                <a:cubicBezTo>
                  <a:pt x="47832" y="718908"/>
                  <a:pt x="89248" y="727587"/>
                  <a:pt x="89248" y="727587"/>
                </a:cubicBezTo>
                <a:cubicBezTo>
                  <a:pt x="99080" y="734142"/>
                  <a:pt x="108175" y="741966"/>
                  <a:pt x="118744" y="747251"/>
                </a:cubicBezTo>
                <a:cubicBezTo>
                  <a:pt x="128014" y="751886"/>
                  <a:pt x="140912" y="749755"/>
                  <a:pt x="148241" y="757084"/>
                </a:cubicBezTo>
                <a:cubicBezTo>
                  <a:pt x="155569" y="764412"/>
                  <a:pt x="154796" y="776748"/>
                  <a:pt x="158073" y="786580"/>
                </a:cubicBezTo>
                <a:cubicBezTo>
                  <a:pt x="154796" y="799690"/>
                  <a:pt x="148241" y="812396"/>
                  <a:pt x="148241" y="825909"/>
                </a:cubicBezTo>
                <a:cubicBezTo>
                  <a:pt x="148241" y="859927"/>
                  <a:pt x="170025" y="903210"/>
                  <a:pt x="177738" y="934064"/>
                </a:cubicBezTo>
                <a:cubicBezTo>
                  <a:pt x="208461" y="1056960"/>
                  <a:pt x="169202" y="904192"/>
                  <a:pt x="197402" y="1002890"/>
                </a:cubicBezTo>
                <a:cubicBezTo>
                  <a:pt x="201114" y="1015883"/>
                  <a:pt x="203352" y="1029276"/>
                  <a:pt x="207235" y="1042219"/>
                </a:cubicBezTo>
                <a:cubicBezTo>
                  <a:pt x="213191" y="1062073"/>
                  <a:pt x="212242" y="1086556"/>
                  <a:pt x="226899" y="1101213"/>
                </a:cubicBezTo>
                <a:lnTo>
                  <a:pt x="256396" y="1130709"/>
                </a:lnTo>
                <a:cubicBezTo>
                  <a:pt x="259673" y="1140541"/>
                  <a:pt x="266228" y="1149842"/>
                  <a:pt x="266228" y="1160206"/>
                </a:cubicBezTo>
                <a:cubicBezTo>
                  <a:pt x="266228" y="1182012"/>
                  <a:pt x="261948" y="1247425"/>
                  <a:pt x="246564" y="1278193"/>
                </a:cubicBezTo>
                <a:cubicBezTo>
                  <a:pt x="241279" y="1288762"/>
                  <a:pt x="233454" y="1297858"/>
                  <a:pt x="226899" y="1307690"/>
                </a:cubicBezTo>
                <a:cubicBezTo>
                  <a:pt x="211917" y="1352638"/>
                  <a:pt x="215662" y="1321736"/>
                  <a:pt x="226899" y="1366684"/>
                </a:cubicBezTo>
                <a:cubicBezTo>
                  <a:pt x="230952" y="1382897"/>
                  <a:pt x="232678" y="1399632"/>
                  <a:pt x="236731" y="1415845"/>
                </a:cubicBezTo>
                <a:cubicBezTo>
                  <a:pt x="242062" y="1437168"/>
                  <a:pt x="250208" y="1458818"/>
                  <a:pt x="266228" y="1474838"/>
                </a:cubicBezTo>
                <a:cubicBezTo>
                  <a:pt x="274584" y="1483194"/>
                  <a:pt x="285893" y="1487948"/>
                  <a:pt x="295725" y="1494503"/>
                </a:cubicBezTo>
                <a:cubicBezTo>
                  <a:pt x="299002" y="1507613"/>
                  <a:pt x="305557" y="1520319"/>
                  <a:pt x="305557" y="1533832"/>
                </a:cubicBezTo>
                <a:cubicBezTo>
                  <a:pt x="305557" y="1671410"/>
                  <a:pt x="295338" y="1604995"/>
                  <a:pt x="276061" y="1720645"/>
                </a:cubicBezTo>
                <a:cubicBezTo>
                  <a:pt x="272783" y="1740309"/>
                  <a:pt x="270405" y="1760145"/>
                  <a:pt x="266228" y="1779638"/>
                </a:cubicBezTo>
                <a:cubicBezTo>
                  <a:pt x="260565" y="1806065"/>
                  <a:pt x="246564" y="1858297"/>
                  <a:pt x="246564" y="1858297"/>
                </a:cubicBezTo>
                <a:cubicBezTo>
                  <a:pt x="249841" y="1884516"/>
                  <a:pt x="252052" y="1910891"/>
                  <a:pt x="256396" y="1936955"/>
                </a:cubicBezTo>
                <a:cubicBezTo>
                  <a:pt x="258617" y="1950284"/>
                  <a:pt x="258732" y="1965040"/>
                  <a:pt x="266228" y="1976284"/>
                </a:cubicBezTo>
                <a:cubicBezTo>
                  <a:pt x="272783" y="1986116"/>
                  <a:pt x="286981" y="1987999"/>
                  <a:pt x="295725" y="1995948"/>
                </a:cubicBezTo>
                <a:cubicBezTo>
                  <a:pt x="323162" y="2020890"/>
                  <a:pt x="348164" y="2048387"/>
                  <a:pt x="374383" y="2074606"/>
                </a:cubicBezTo>
                <a:cubicBezTo>
                  <a:pt x="384215" y="2084438"/>
                  <a:pt x="392310" y="2096390"/>
                  <a:pt x="403880" y="2104103"/>
                </a:cubicBezTo>
                <a:cubicBezTo>
                  <a:pt x="413712" y="2110658"/>
                  <a:pt x="424633" y="2115819"/>
                  <a:pt x="433377" y="2123768"/>
                </a:cubicBezTo>
                <a:cubicBezTo>
                  <a:pt x="460814" y="2148711"/>
                  <a:pt x="485816" y="2176207"/>
                  <a:pt x="512035" y="2202426"/>
                </a:cubicBezTo>
                <a:cubicBezTo>
                  <a:pt x="525145" y="2215536"/>
                  <a:pt x="541080" y="2226329"/>
                  <a:pt x="551364" y="2241755"/>
                </a:cubicBezTo>
                <a:lnTo>
                  <a:pt x="590693" y="2300748"/>
                </a:lnTo>
                <a:cubicBezTo>
                  <a:pt x="598523" y="2332067"/>
                  <a:pt x="605364" y="2356782"/>
                  <a:pt x="610357" y="2389238"/>
                </a:cubicBezTo>
                <a:cubicBezTo>
                  <a:pt x="614375" y="2415354"/>
                  <a:pt x="615846" y="2441833"/>
                  <a:pt x="620190" y="2467897"/>
                </a:cubicBezTo>
                <a:cubicBezTo>
                  <a:pt x="625685" y="2500865"/>
                  <a:pt x="612045" y="2547679"/>
                  <a:pt x="639854" y="2566219"/>
                </a:cubicBezTo>
                <a:cubicBezTo>
                  <a:pt x="649686" y="2572774"/>
                  <a:pt x="658782" y="2580599"/>
                  <a:pt x="669351" y="2585884"/>
                </a:cubicBezTo>
                <a:cubicBezTo>
                  <a:pt x="695109" y="2598763"/>
                  <a:pt x="746108" y="2603823"/>
                  <a:pt x="767673" y="2605548"/>
                </a:cubicBezTo>
                <a:cubicBezTo>
                  <a:pt x="826569" y="2610260"/>
                  <a:pt x="885660" y="2612103"/>
                  <a:pt x="944654" y="2615380"/>
                </a:cubicBezTo>
                <a:cubicBezTo>
                  <a:pt x="961041" y="2618658"/>
                  <a:pt x="977692" y="2620816"/>
                  <a:pt x="993815" y="2625213"/>
                </a:cubicBezTo>
                <a:cubicBezTo>
                  <a:pt x="1013813" y="2630667"/>
                  <a:pt x="1032700" y="2639850"/>
                  <a:pt x="1052809" y="2644877"/>
                </a:cubicBezTo>
                <a:cubicBezTo>
                  <a:pt x="1099971" y="2656667"/>
                  <a:pt x="1160338" y="2666077"/>
                  <a:pt x="1210125" y="2674374"/>
                </a:cubicBezTo>
                <a:cubicBezTo>
                  <a:pt x="1226512" y="2680929"/>
                  <a:pt x="1242233" y="2689490"/>
                  <a:pt x="1259286" y="2694038"/>
                </a:cubicBezTo>
                <a:cubicBezTo>
                  <a:pt x="1360205" y="2720950"/>
                  <a:pt x="1401160" y="2716425"/>
                  <a:pt x="1514925" y="2723535"/>
                </a:cubicBezTo>
                <a:cubicBezTo>
                  <a:pt x="1665242" y="2753601"/>
                  <a:pt x="1428529" y="2707498"/>
                  <a:pt x="1642744" y="2743200"/>
                </a:cubicBezTo>
                <a:cubicBezTo>
                  <a:pt x="1656073" y="2745421"/>
                  <a:pt x="1668634" y="2751617"/>
                  <a:pt x="1682073" y="2753032"/>
                </a:cubicBezTo>
                <a:cubicBezTo>
                  <a:pt x="1731073" y="2758190"/>
                  <a:pt x="1780412" y="2759354"/>
                  <a:pt x="1829557" y="2762864"/>
                </a:cubicBezTo>
                <a:lnTo>
                  <a:pt x="1957377" y="2772697"/>
                </a:lnTo>
                <a:cubicBezTo>
                  <a:pt x="2083508" y="2780580"/>
                  <a:pt x="2246486" y="2786977"/>
                  <a:pt x="2370331" y="2792361"/>
                </a:cubicBezTo>
                <a:lnTo>
                  <a:pt x="2645635" y="2782529"/>
                </a:lnTo>
                <a:cubicBezTo>
                  <a:pt x="2838967" y="2774123"/>
                  <a:pt x="2765509" y="2753662"/>
                  <a:pt x="2852112" y="2782529"/>
                </a:cubicBezTo>
                <a:cubicBezTo>
                  <a:pt x="2861944" y="2779252"/>
                  <a:pt x="2871510" y="2775028"/>
                  <a:pt x="2881609" y="2772697"/>
                </a:cubicBezTo>
                <a:cubicBezTo>
                  <a:pt x="2914176" y="2765181"/>
                  <a:pt x="2948898" y="2765445"/>
                  <a:pt x="2979931" y="2753032"/>
                </a:cubicBezTo>
                <a:cubicBezTo>
                  <a:pt x="3012503" y="2740004"/>
                  <a:pt x="3054435" y="2722116"/>
                  <a:pt x="3088086" y="2713703"/>
                </a:cubicBezTo>
                <a:cubicBezTo>
                  <a:pt x="3107427" y="2708868"/>
                  <a:pt x="3127466" y="2707437"/>
                  <a:pt x="3147080" y="2703871"/>
                </a:cubicBezTo>
                <a:cubicBezTo>
                  <a:pt x="3163522" y="2700881"/>
                  <a:pt x="3179927" y="2697663"/>
                  <a:pt x="3196241" y="2694038"/>
                </a:cubicBezTo>
                <a:cubicBezTo>
                  <a:pt x="3209432" y="2691107"/>
                  <a:pt x="3222241" y="2686427"/>
                  <a:pt x="3235570" y="2684206"/>
                </a:cubicBezTo>
                <a:cubicBezTo>
                  <a:pt x="3373670" y="2661190"/>
                  <a:pt x="3265052" y="2686668"/>
                  <a:pt x="3353557" y="2664542"/>
                </a:cubicBezTo>
                <a:cubicBezTo>
                  <a:pt x="3411796" y="2620862"/>
                  <a:pt x="3379246" y="2644139"/>
                  <a:pt x="3451880" y="2595716"/>
                </a:cubicBezTo>
                <a:cubicBezTo>
                  <a:pt x="3468624" y="2584553"/>
                  <a:pt x="3508515" y="2558746"/>
                  <a:pt x="3520706" y="2546555"/>
                </a:cubicBezTo>
                <a:cubicBezTo>
                  <a:pt x="3532293" y="2534968"/>
                  <a:pt x="3538615" y="2518813"/>
                  <a:pt x="3550202" y="2507226"/>
                </a:cubicBezTo>
                <a:cubicBezTo>
                  <a:pt x="3585615" y="2471813"/>
                  <a:pt x="3585537" y="2485972"/>
                  <a:pt x="3619028" y="2458064"/>
                </a:cubicBezTo>
                <a:cubicBezTo>
                  <a:pt x="3629710" y="2449162"/>
                  <a:pt x="3637843" y="2437470"/>
                  <a:pt x="3648525" y="2428568"/>
                </a:cubicBezTo>
                <a:cubicBezTo>
                  <a:pt x="3657603" y="2421003"/>
                  <a:pt x="3668944" y="2416468"/>
                  <a:pt x="3678022" y="2408903"/>
                </a:cubicBezTo>
                <a:cubicBezTo>
                  <a:pt x="3688704" y="2400001"/>
                  <a:pt x="3696962" y="2388455"/>
                  <a:pt x="3707519" y="2379406"/>
                </a:cubicBezTo>
                <a:cubicBezTo>
                  <a:pt x="3719961" y="2368741"/>
                  <a:pt x="3735961" y="2362157"/>
                  <a:pt x="3746848" y="2349909"/>
                </a:cubicBezTo>
                <a:cubicBezTo>
                  <a:pt x="3762549" y="2332245"/>
                  <a:pt x="3769465" y="2307628"/>
                  <a:pt x="3786177" y="2290916"/>
                </a:cubicBezTo>
                <a:lnTo>
                  <a:pt x="3825506" y="2251587"/>
                </a:lnTo>
                <a:cubicBezTo>
                  <a:pt x="3861893" y="2178811"/>
                  <a:pt x="3824840" y="2242554"/>
                  <a:pt x="3874667" y="2182761"/>
                </a:cubicBezTo>
                <a:cubicBezTo>
                  <a:pt x="3882232" y="2173683"/>
                  <a:pt x="3886641" y="2162236"/>
                  <a:pt x="3894331" y="2153264"/>
                </a:cubicBezTo>
                <a:cubicBezTo>
                  <a:pt x="3926119" y="2116178"/>
                  <a:pt x="3928367" y="2117464"/>
                  <a:pt x="3963157" y="2094271"/>
                </a:cubicBezTo>
                <a:cubicBezTo>
                  <a:pt x="3993094" y="2049367"/>
                  <a:pt x="3976782" y="2081000"/>
                  <a:pt x="3992654" y="2025445"/>
                </a:cubicBezTo>
                <a:cubicBezTo>
                  <a:pt x="4009076" y="1967967"/>
                  <a:pt x="3996952" y="2025770"/>
                  <a:pt x="4012319" y="1956619"/>
                </a:cubicBezTo>
                <a:cubicBezTo>
                  <a:pt x="4021479" y="1915400"/>
                  <a:pt x="4024869" y="1891147"/>
                  <a:pt x="4031983" y="1848464"/>
                </a:cubicBezTo>
                <a:cubicBezTo>
                  <a:pt x="4019150" y="1617463"/>
                  <a:pt x="4018490" y="1717712"/>
                  <a:pt x="4031983" y="1474838"/>
                </a:cubicBezTo>
                <a:cubicBezTo>
                  <a:pt x="4050544" y="1140735"/>
                  <a:pt x="4023604" y="1400198"/>
                  <a:pt x="4051648" y="1288026"/>
                </a:cubicBezTo>
                <a:cubicBezTo>
                  <a:pt x="4054448" y="1276826"/>
                  <a:pt x="4065256" y="1213666"/>
                  <a:pt x="4071312" y="1199535"/>
                </a:cubicBezTo>
                <a:cubicBezTo>
                  <a:pt x="4075967" y="1188673"/>
                  <a:pt x="4084422" y="1179870"/>
                  <a:pt x="4090977" y="1170038"/>
                </a:cubicBezTo>
                <a:cubicBezTo>
                  <a:pt x="4105835" y="1110605"/>
                  <a:pt x="4096538" y="1143521"/>
                  <a:pt x="4120473" y="1071716"/>
                </a:cubicBezTo>
                <a:lnTo>
                  <a:pt x="4130306" y="1042219"/>
                </a:lnTo>
                <a:lnTo>
                  <a:pt x="4140138" y="1012722"/>
                </a:lnTo>
                <a:cubicBezTo>
                  <a:pt x="4136861" y="970116"/>
                  <a:pt x="4135606" y="927305"/>
                  <a:pt x="4130306" y="884903"/>
                </a:cubicBezTo>
                <a:cubicBezTo>
                  <a:pt x="4129020" y="874619"/>
                  <a:pt x="4125615" y="864405"/>
                  <a:pt x="4120473" y="855406"/>
                </a:cubicBezTo>
                <a:cubicBezTo>
                  <a:pt x="4112343" y="841178"/>
                  <a:pt x="4100374" y="829502"/>
                  <a:pt x="4090977" y="816077"/>
                </a:cubicBezTo>
                <a:cubicBezTo>
                  <a:pt x="4077424" y="796716"/>
                  <a:pt x="4064758" y="776748"/>
                  <a:pt x="4051648" y="757084"/>
                </a:cubicBezTo>
                <a:lnTo>
                  <a:pt x="4031983" y="727587"/>
                </a:lnTo>
                <a:cubicBezTo>
                  <a:pt x="4028833" y="714987"/>
                  <a:pt x="4019371" y="672865"/>
                  <a:pt x="4012319" y="658761"/>
                </a:cubicBezTo>
                <a:cubicBezTo>
                  <a:pt x="4003773" y="641668"/>
                  <a:pt x="3991368" y="626693"/>
                  <a:pt x="3982822" y="609600"/>
                </a:cubicBezTo>
                <a:cubicBezTo>
                  <a:pt x="3978187" y="600330"/>
                  <a:pt x="3977073" y="589629"/>
                  <a:pt x="3972990" y="580103"/>
                </a:cubicBezTo>
                <a:cubicBezTo>
                  <a:pt x="3967216" y="566631"/>
                  <a:pt x="3958768" y="554383"/>
                  <a:pt x="3953325" y="540774"/>
                </a:cubicBezTo>
                <a:cubicBezTo>
                  <a:pt x="3945627" y="521528"/>
                  <a:pt x="3952201" y="491050"/>
                  <a:pt x="3933661" y="481780"/>
                </a:cubicBezTo>
                <a:lnTo>
                  <a:pt x="3894331" y="462116"/>
                </a:lnTo>
                <a:cubicBezTo>
                  <a:pt x="3874667" y="442451"/>
                  <a:pt x="3844132" y="429505"/>
                  <a:pt x="3835338" y="403122"/>
                </a:cubicBezTo>
                <a:cubicBezTo>
                  <a:pt x="3821109" y="360435"/>
                  <a:pt x="3832834" y="380954"/>
                  <a:pt x="3796009" y="344129"/>
                </a:cubicBezTo>
                <a:cubicBezTo>
                  <a:pt x="3788012" y="320138"/>
                  <a:pt x="3785573" y="304196"/>
                  <a:pt x="3766512" y="285135"/>
                </a:cubicBezTo>
                <a:cubicBezTo>
                  <a:pt x="3754651" y="273274"/>
                  <a:pt x="3769790" y="245806"/>
                  <a:pt x="3756680" y="23597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0802100-827D-1342-99F6-5A5EC17D69B8}"/>
              </a:ext>
            </a:extLst>
          </p:cNvPr>
          <p:cNvSpPr/>
          <p:nvPr/>
        </p:nvSpPr>
        <p:spPr>
          <a:xfrm>
            <a:off x="4038600" y="2971799"/>
            <a:ext cx="1905000" cy="27923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710A2F-5B20-6346-9B5B-91B3C6144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577714"/>
            <a:ext cx="3057126" cy="2899286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BB003647-7ACC-D44E-BFC1-BE8EC282DD71}"/>
              </a:ext>
            </a:extLst>
          </p:cNvPr>
          <p:cNvGrpSpPr/>
          <p:nvPr/>
        </p:nvGrpSpPr>
        <p:grpSpPr>
          <a:xfrm>
            <a:off x="3200400" y="3272514"/>
            <a:ext cx="5968108" cy="3195046"/>
            <a:chOff x="3200400" y="3272514"/>
            <a:chExt cx="5968108" cy="3195046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DEA3FE7-1702-7746-9403-406BF7831F06}"/>
                </a:ext>
              </a:extLst>
            </p:cNvPr>
            <p:cNvSpPr txBox="1"/>
            <p:nvPr/>
          </p:nvSpPr>
          <p:spPr>
            <a:xfrm>
              <a:off x="3200400" y="3906314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00062E"/>
                  </a:solidFill>
                </a:rPr>
                <a:t>ALFA EMOLISI (</a:t>
              </a:r>
              <a:r>
                <a:rPr lang="it-IT" sz="1200" b="1" dirty="0" err="1">
                  <a:solidFill>
                    <a:srgbClr val="00062E"/>
                  </a:solidFill>
                </a:rPr>
                <a:t>viridanti</a:t>
              </a:r>
              <a:r>
                <a:rPr lang="it-IT" sz="1200" b="1" dirty="0">
                  <a:solidFill>
                    <a:srgbClr val="00062E"/>
                  </a:solidFill>
                </a:rPr>
                <a:t>)</a:t>
              </a:r>
            </a:p>
            <a:p>
              <a:r>
                <a:rPr lang="it-IT" sz="1200" i="1" dirty="0" err="1">
                  <a:solidFill>
                    <a:srgbClr val="00062E"/>
                  </a:solidFill>
                </a:rPr>
                <a:t>Streptococcus</a:t>
              </a:r>
              <a:r>
                <a:rPr lang="it-IT" sz="1200" i="1" dirty="0">
                  <a:solidFill>
                    <a:srgbClr val="00062E"/>
                  </a:solidFill>
                </a:rPr>
                <a:t> </a:t>
              </a:r>
              <a:r>
                <a:rPr lang="it-IT" sz="1200" i="1" dirty="0" err="1">
                  <a:solidFill>
                    <a:srgbClr val="00062E"/>
                  </a:solidFill>
                </a:rPr>
                <a:t>pneumoniae</a:t>
              </a:r>
              <a:endParaRPr lang="it-IT" sz="1200" i="1" dirty="0">
                <a:solidFill>
                  <a:srgbClr val="00062E"/>
                </a:solidFill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3AD34F2-6DDA-144A-9225-3361F53CC342}"/>
                </a:ext>
              </a:extLst>
            </p:cNvPr>
            <p:cNvSpPr txBox="1"/>
            <p:nvPr/>
          </p:nvSpPr>
          <p:spPr>
            <a:xfrm>
              <a:off x="7111108" y="3272514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00062E"/>
                  </a:solidFill>
                </a:rPr>
                <a:t>BETA EMOLISI</a:t>
              </a:r>
            </a:p>
            <a:p>
              <a:r>
                <a:rPr lang="it-IT" sz="1200" i="1" dirty="0" err="1">
                  <a:solidFill>
                    <a:srgbClr val="00062E"/>
                  </a:solidFill>
                </a:rPr>
                <a:t>Streptococcus</a:t>
              </a:r>
              <a:r>
                <a:rPr lang="it-IT" sz="1200" i="1" dirty="0">
                  <a:solidFill>
                    <a:srgbClr val="00062E"/>
                  </a:solidFill>
                </a:rPr>
                <a:t> </a:t>
              </a:r>
              <a:r>
                <a:rPr lang="it-IT" sz="1200" i="1" dirty="0" err="1">
                  <a:solidFill>
                    <a:srgbClr val="00062E"/>
                  </a:solidFill>
                </a:rPr>
                <a:t>pyogenes</a:t>
              </a:r>
              <a:endParaRPr lang="it-IT" sz="1200" i="1" dirty="0">
                <a:solidFill>
                  <a:srgbClr val="00062E"/>
                </a:solidFill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5152870-1CBC-2940-A7E6-BD38D0E6C43A}"/>
                </a:ext>
              </a:extLst>
            </p:cNvPr>
            <p:cNvSpPr txBox="1"/>
            <p:nvPr/>
          </p:nvSpPr>
          <p:spPr>
            <a:xfrm>
              <a:off x="4288789" y="6190561"/>
              <a:ext cx="14808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00062E"/>
                  </a:solidFill>
                </a:rPr>
                <a:t>GAMMA EMOLISI</a:t>
              </a: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4B0A1FD0-EB10-8F49-9614-1E5378811969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4533900" y="4367979"/>
              <a:ext cx="800100" cy="127821"/>
            </a:xfrm>
            <a:prstGeom prst="straightConnector1">
              <a:avLst/>
            </a:prstGeom>
            <a:ln w="28575">
              <a:solidFill>
                <a:srgbClr val="00052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00C324F6-2165-064E-950B-EE9CF07365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3800" y="3732795"/>
              <a:ext cx="304800" cy="454498"/>
            </a:xfrm>
            <a:prstGeom prst="straightConnector1">
              <a:avLst/>
            </a:prstGeom>
            <a:ln w="28575">
              <a:solidFill>
                <a:srgbClr val="00052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F1660C29-7C1A-604F-8BB2-C2E736BE23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6350" y="5851879"/>
              <a:ext cx="781050" cy="326785"/>
            </a:xfrm>
            <a:prstGeom prst="straightConnector1">
              <a:avLst/>
            </a:prstGeom>
            <a:ln w="28575">
              <a:solidFill>
                <a:srgbClr val="00052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CF7F70F7-9163-284F-9784-1397649236CD}"/>
              </a:ext>
            </a:extLst>
          </p:cNvPr>
          <p:cNvSpPr/>
          <p:nvPr/>
        </p:nvSpPr>
        <p:spPr>
          <a:xfrm>
            <a:off x="6553200" y="1295400"/>
            <a:ext cx="1981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A9114B6-A98B-0247-B6C8-F86513A487A6}"/>
              </a:ext>
            </a:extLst>
          </p:cNvPr>
          <p:cNvSpPr/>
          <p:nvPr/>
        </p:nvSpPr>
        <p:spPr>
          <a:xfrm>
            <a:off x="1905000" y="914400"/>
            <a:ext cx="4953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FD2DADB-6342-0B97-0AF2-7AA04C61E407}"/>
              </a:ext>
            </a:extLst>
          </p:cNvPr>
          <p:cNvCxnSpPr>
            <a:cxnSpLocks/>
          </p:cNvCxnSpPr>
          <p:nvPr/>
        </p:nvCxnSpPr>
        <p:spPr>
          <a:xfrm>
            <a:off x="4953000" y="2133600"/>
            <a:ext cx="13716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igura a mano libera 18">
            <a:extLst>
              <a:ext uri="{FF2B5EF4-FFF2-40B4-BE49-F238E27FC236}">
                <a16:creationId xmlns:a16="http://schemas.microsoft.com/office/drawing/2014/main" id="{E8F19A6F-81CC-382B-8428-CBABA1560A27}"/>
              </a:ext>
            </a:extLst>
          </p:cNvPr>
          <p:cNvSpPr/>
          <p:nvPr/>
        </p:nvSpPr>
        <p:spPr>
          <a:xfrm>
            <a:off x="5869577" y="2821577"/>
            <a:ext cx="1204782" cy="635726"/>
          </a:xfrm>
          <a:custGeom>
            <a:avLst/>
            <a:gdLst>
              <a:gd name="connsiteX0" fmla="*/ 618309 w 1204782"/>
              <a:gd name="connsiteY0" fmla="*/ 0 h 635726"/>
              <a:gd name="connsiteX1" fmla="*/ 574766 w 1204782"/>
              <a:gd name="connsiteY1" fmla="*/ 26126 h 635726"/>
              <a:gd name="connsiteX2" fmla="*/ 461554 w 1204782"/>
              <a:gd name="connsiteY2" fmla="*/ 43543 h 635726"/>
              <a:gd name="connsiteX3" fmla="*/ 383177 w 1204782"/>
              <a:gd name="connsiteY3" fmla="*/ 87086 h 635726"/>
              <a:gd name="connsiteX4" fmla="*/ 348343 w 1204782"/>
              <a:gd name="connsiteY4" fmla="*/ 104503 h 635726"/>
              <a:gd name="connsiteX5" fmla="*/ 322217 w 1204782"/>
              <a:gd name="connsiteY5" fmla="*/ 130629 h 635726"/>
              <a:gd name="connsiteX6" fmla="*/ 287383 w 1204782"/>
              <a:gd name="connsiteY6" fmla="*/ 156754 h 635726"/>
              <a:gd name="connsiteX7" fmla="*/ 269966 w 1204782"/>
              <a:gd name="connsiteY7" fmla="*/ 174172 h 635726"/>
              <a:gd name="connsiteX8" fmla="*/ 191589 w 1204782"/>
              <a:gd name="connsiteY8" fmla="*/ 200297 h 635726"/>
              <a:gd name="connsiteX9" fmla="*/ 165463 w 1204782"/>
              <a:gd name="connsiteY9" fmla="*/ 209006 h 635726"/>
              <a:gd name="connsiteX10" fmla="*/ 139337 w 1204782"/>
              <a:gd name="connsiteY10" fmla="*/ 217714 h 635726"/>
              <a:gd name="connsiteX11" fmla="*/ 95794 w 1204782"/>
              <a:gd name="connsiteY11" fmla="*/ 261257 h 635726"/>
              <a:gd name="connsiteX12" fmla="*/ 69669 w 1204782"/>
              <a:gd name="connsiteY12" fmla="*/ 296092 h 635726"/>
              <a:gd name="connsiteX13" fmla="*/ 52252 w 1204782"/>
              <a:gd name="connsiteY13" fmla="*/ 322217 h 635726"/>
              <a:gd name="connsiteX14" fmla="*/ 34834 w 1204782"/>
              <a:gd name="connsiteY14" fmla="*/ 339634 h 635726"/>
              <a:gd name="connsiteX15" fmla="*/ 26126 w 1204782"/>
              <a:gd name="connsiteY15" fmla="*/ 365760 h 635726"/>
              <a:gd name="connsiteX16" fmla="*/ 0 w 1204782"/>
              <a:gd name="connsiteY16" fmla="*/ 418012 h 635726"/>
              <a:gd name="connsiteX17" fmla="*/ 8709 w 1204782"/>
              <a:gd name="connsiteY17" fmla="*/ 452846 h 635726"/>
              <a:gd name="connsiteX18" fmla="*/ 52252 w 1204782"/>
              <a:gd name="connsiteY18" fmla="*/ 496389 h 635726"/>
              <a:gd name="connsiteX19" fmla="*/ 113212 w 1204782"/>
              <a:gd name="connsiteY19" fmla="*/ 505097 h 635726"/>
              <a:gd name="connsiteX20" fmla="*/ 130629 w 1204782"/>
              <a:gd name="connsiteY20" fmla="*/ 531223 h 635726"/>
              <a:gd name="connsiteX21" fmla="*/ 182880 w 1204782"/>
              <a:gd name="connsiteY21" fmla="*/ 548640 h 635726"/>
              <a:gd name="connsiteX22" fmla="*/ 209006 w 1204782"/>
              <a:gd name="connsiteY22" fmla="*/ 557349 h 635726"/>
              <a:gd name="connsiteX23" fmla="*/ 235132 w 1204782"/>
              <a:gd name="connsiteY23" fmla="*/ 566057 h 635726"/>
              <a:gd name="connsiteX24" fmla="*/ 391886 w 1204782"/>
              <a:gd name="connsiteY24" fmla="*/ 583474 h 635726"/>
              <a:gd name="connsiteX25" fmla="*/ 444137 w 1204782"/>
              <a:gd name="connsiteY25" fmla="*/ 583474 h 635726"/>
              <a:gd name="connsiteX26" fmla="*/ 574766 w 1204782"/>
              <a:gd name="connsiteY26" fmla="*/ 592183 h 635726"/>
              <a:gd name="connsiteX27" fmla="*/ 627017 w 1204782"/>
              <a:gd name="connsiteY27" fmla="*/ 609600 h 635726"/>
              <a:gd name="connsiteX28" fmla="*/ 670560 w 1204782"/>
              <a:gd name="connsiteY28" fmla="*/ 618309 h 635726"/>
              <a:gd name="connsiteX29" fmla="*/ 862149 w 1204782"/>
              <a:gd name="connsiteY29" fmla="*/ 635726 h 635726"/>
              <a:gd name="connsiteX30" fmla="*/ 957943 w 1204782"/>
              <a:gd name="connsiteY30" fmla="*/ 627017 h 635726"/>
              <a:gd name="connsiteX31" fmla="*/ 1001486 w 1204782"/>
              <a:gd name="connsiteY31" fmla="*/ 635726 h 635726"/>
              <a:gd name="connsiteX32" fmla="*/ 1071154 w 1204782"/>
              <a:gd name="connsiteY32" fmla="*/ 627017 h 635726"/>
              <a:gd name="connsiteX33" fmla="*/ 1114697 w 1204782"/>
              <a:gd name="connsiteY33" fmla="*/ 592183 h 635726"/>
              <a:gd name="connsiteX34" fmla="*/ 1140823 w 1204782"/>
              <a:gd name="connsiteY34" fmla="*/ 574766 h 635726"/>
              <a:gd name="connsiteX35" fmla="*/ 1184366 w 1204782"/>
              <a:gd name="connsiteY35" fmla="*/ 522514 h 635726"/>
              <a:gd name="connsiteX36" fmla="*/ 1193074 w 1204782"/>
              <a:gd name="connsiteY36" fmla="*/ 391886 h 635726"/>
              <a:gd name="connsiteX37" fmla="*/ 1184366 w 1204782"/>
              <a:gd name="connsiteY37" fmla="*/ 357052 h 635726"/>
              <a:gd name="connsiteX38" fmla="*/ 1158240 w 1204782"/>
              <a:gd name="connsiteY38" fmla="*/ 287383 h 635726"/>
              <a:gd name="connsiteX39" fmla="*/ 1079863 w 1204782"/>
              <a:gd name="connsiteY39" fmla="*/ 252549 h 635726"/>
              <a:gd name="connsiteX40" fmla="*/ 1045029 w 1204782"/>
              <a:gd name="connsiteY40" fmla="*/ 235132 h 635726"/>
              <a:gd name="connsiteX41" fmla="*/ 1018903 w 1204782"/>
              <a:gd name="connsiteY41" fmla="*/ 226423 h 635726"/>
              <a:gd name="connsiteX42" fmla="*/ 992777 w 1204782"/>
              <a:gd name="connsiteY42" fmla="*/ 209006 h 635726"/>
              <a:gd name="connsiteX43" fmla="*/ 957943 w 1204782"/>
              <a:gd name="connsiteY43" fmla="*/ 200297 h 635726"/>
              <a:gd name="connsiteX44" fmla="*/ 931817 w 1204782"/>
              <a:gd name="connsiteY44" fmla="*/ 191589 h 635726"/>
              <a:gd name="connsiteX45" fmla="*/ 905692 w 1204782"/>
              <a:gd name="connsiteY45" fmla="*/ 156754 h 635726"/>
              <a:gd name="connsiteX46" fmla="*/ 870857 w 1204782"/>
              <a:gd name="connsiteY46" fmla="*/ 139337 h 635726"/>
              <a:gd name="connsiteX47" fmla="*/ 818606 w 1204782"/>
              <a:gd name="connsiteY47" fmla="*/ 104503 h 635726"/>
              <a:gd name="connsiteX48" fmla="*/ 792480 w 1204782"/>
              <a:gd name="connsiteY48" fmla="*/ 95794 h 635726"/>
              <a:gd name="connsiteX49" fmla="*/ 740229 w 1204782"/>
              <a:gd name="connsiteY49" fmla="*/ 69669 h 635726"/>
              <a:gd name="connsiteX50" fmla="*/ 714103 w 1204782"/>
              <a:gd name="connsiteY50" fmla="*/ 43543 h 635726"/>
              <a:gd name="connsiteX51" fmla="*/ 696686 w 1204782"/>
              <a:gd name="connsiteY51" fmla="*/ 17417 h 635726"/>
              <a:gd name="connsiteX52" fmla="*/ 644434 w 1204782"/>
              <a:gd name="connsiteY52" fmla="*/ 0 h 635726"/>
              <a:gd name="connsiteX53" fmla="*/ 618309 w 1204782"/>
              <a:gd name="connsiteY53" fmla="*/ 0 h 63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04782" h="635726">
                <a:moveTo>
                  <a:pt x="618309" y="0"/>
                </a:moveTo>
                <a:cubicBezTo>
                  <a:pt x="603795" y="8709"/>
                  <a:pt x="590234" y="19252"/>
                  <a:pt x="574766" y="26126"/>
                </a:cubicBezTo>
                <a:cubicBezTo>
                  <a:pt x="549629" y="37298"/>
                  <a:pt x="474520" y="42102"/>
                  <a:pt x="461554" y="43543"/>
                </a:cubicBezTo>
                <a:cubicBezTo>
                  <a:pt x="389306" y="67628"/>
                  <a:pt x="502961" y="27194"/>
                  <a:pt x="383177" y="87086"/>
                </a:cubicBezTo>
                <a:cubicBezTo>
                  <a:pt x="371566" y="92892"/>
                  <a:pt x="358907" y="96957"/>
                  <a:pt x="348343" y="104503"/>
                </a:cubicBezTo>
                <a:cubicBezTo>
                  <a:pt x="338321" y="111661"/>
                  <a:pt x="331568" y="122614"/>
                  <a:pt x="322217" y="130629"/>
                </a:cubicBezTo>
                <a:cubicBezTo>
                  <a:pt x="311197" y="140075"/>
                  <a:pt x="298533" y="147462"/>
                  <a:pt x="287383" y="156754"/>
                </a:cubicBezTo>
                <a:cubicBezTo>
                  <a:pt x="281075" y="162010"/>
                  <a:pt x="277310" y="170500"/>
                  <a:pt x="269966" y="174172"/>
                </a:cubicBezTo>
                <a:cubicBezTo>
                  <a:pt x="269962" y="174174"/>
                  <a:pt x="204655" y="195942"/>
                  <a:pt x="191589" y="200297"/>
                </a:cubicBezTo>
                <a:lnTo>
                  <a:pt x="165463" y="209006"/>
                </a:lnTo>
                <a:lnTo>
                  <a:pt x="139337" y="217714"/>
                </a:lnTo>
                <a:cubicBezTo>
                  <a:pt x="124823" y="232228"/>
                  <a:pt x="108109" y="244836"/>
                  <a:pt x="95794" y="261257"/>
                </a:cubicBezTo>
                <a:cubicBezTo>
                  <a:pt x="87086" y="272869"/>
                  <a:pt x="78105" y="284281"/>
                  <a:pt x="69669" y="296092"/>
                </a:cubicBezTo>
                <a:cubicBezTo>
                  <a:pt x="63586" y="304609"/>
                  <a:pt x="58790" y="314044"/>
                  <a:pt x="52252" y="322217"/>
                </a:cubicBezTo>
                <a:cubicBezTo>
                  <a:pt x="47123" y="328628"/>
                  <a:pt x="40640" y="333828"/>
                  <a:pt x="34834" y="339634"/>
                </a:cubicBezTo>
                <a:cubicBezTo>
                  <a:pt x="31931" y="348343"/>
                  <a:pt x="30231" y="357549"/>
                  <a:pt x="26126" y="365760"/>
                </a:cubicBezTo>
                <a:cubicBezTo>
                  <a:pt x="-7641" y="433296"/>
                  <a:pt x="21893" y="352337"/>
                  <a:pt x="0" y="418012"/>
                </a:cubicBezTo>
                <a:cubicBezTo>
                  <a:pt x="2903" y="429623"/>
                  <a:pt x="3994" y="441845"/>
                  <a:pt x="8709" y="452846"/>
                </a:cubicBezTo>
                <a:cubicBezTo>
                  <a:pt x="16133" y="470169"/>
                  <a:pt x="33216" y="490678"/>
                  <a:pt x="52252" y="496389"/>
                </a:cubicBezTo>
                <a:cubicBezTo>
                  <a:pt x="71913" y="502287"/>
                  <a:pt x="92892" y="502194"/>
                  <a:pt x="113212" y="505097"/>
                </a:cubicBezTo>
                <a:cubicBezTo>
                  <a:pt x="119018" y="513806"/>
                  <a:pt x="121753" y="525676"/>
                  <a:pt x="130629" y="531223"/>
                </a:cubicBezTo>
                <a:cubicBezTo>
                  <a:pt x="146197" y="540953"/>
                  <a:pt x="165463" y="542834"/>
                  <a:pt x="182880" y="548640"/>
                </a:cubicBezTo>
                <a:lnTo>
                  <a:pt x="209006" y="557349"/>
                </a:lnTo>
                <a:cubicBezTo>
                  <a:pt x="217715" y="560252"/>
                  <a:pt x="226008" y="565043"/>
                  <a:pt x="235132" y="566057"/>
                </a:cubicBezTo>
                <a:lnTo>
                  <a:pt x="391886" y="583474"/>
                </a:lnTo>
                <a:cubicBezTo>
                  <a:pt x="444138" y="566058"/>
                  <a:pt x="391886" y="577668"/>
                  <a:pt x="444137" y="583474"/>
                </a:cubicBezTo>
                <a:cubicBezTo>
                  <a:pt x="487510" y="588293"/>
                  <a:pt x="531223" y="589280"/>
                  <a:pt x="574766" y="592183"/>
                </a:cubicBezTo>
                <a:cubicBezTo>
                  <a:pt x="592183" y="597989"/>
                  <a:pt x="609014" y="605999"/>
                  <a:pt x="627017" y="609600"/>
                </a:cubicBezTo>
                <a:cubicBezTo>
                  <a:pt x="641531" y="612503"/>
                  <a:pt x="655930" y="616058"/>
                  <a:pt x="670560" y="618309"/>
                </a:cubicBezTo>
                <a:cubicBezTo>
                  <a:pt x="742112" y="629317"/>
                  <a:pt x="783990" y="630143"/>
                  <a:pt x="862149" y="635726"/>
                </a:cubicBezTo>
                <a:cubicBezTo>
                  <a:pt x="894080" y="632823"/>
                  <a:pt x="925880" y="627017"/>
                  <a:pt x="957943" y="627017"/>
                </a:cubicBezTo>
                <a:cubicBezTo>
                  <a:pt x="972745" y="627017"/>
                  <a:pt x="986684" y="635726"/>
                  <a:pt x="1001486" y="635726"/>
                </a:cubicBezTo>
                <a:cubicBezTo>
                  <a:pt x="1024889" y="635726"/>
                  <a:pt x="1047931" y="629920"/>
                  <a:pt x="1071154" y="627017"/>
                </a:cubicBezTo>
                <a:cubicBezTo>
                  <a:pt x="1122016" y="610064"/>
                  <a:pt x="1075306" y="631574"/>
                  <a:pt x="1114697" y="592183"/>
                </a:cubicBezTo>
                <a:cubicBezTo>
                  <a:pt x="1122098" y="584782"/>
                  <a:pt x="1132782" y="581466"/>
                  <a:pt x="1140823" y="574766"/>
                </a:cubicBezTo>
                <a:cubicBezTo>
                  <a:pt x="1165968" y="553812"/>
                  <a:pt x="1167240" y="548203"/>
                  <a:pt x="1184366" y="522514"/>
                </a:cubicBezTo>
                <a:cubicBezTo>
                  <a:pt x="1207318" y="384803"/>
                  <a:pt x="1211904" y="457793"/>
                  <a:pt x="1193074" y="391886"/>
                </a:cubicBezTo>
                <a:cubicBezTo>
                  <a:pt x="1189786" y="380378"/>
                  <a:pt x="1186962" y="368736"/>
                  <a:pt x="1184366" y="357052"/>
                </a:cubicBezTo>
                <a:cubicBezTo>
                  <a:pt x="1177245" y="325009"/>
                  <a:pt x="1181293" y="310436"/>
                  <a:pt x="1158240" y="287383"/>
                </a:cubicBezTo>
                <a:cubicBezTo>
                  <a:pt x="1132624" y="261767"/>
                  <a:pt x="1114353" y="269794"/>
                  <a:pt x="1079863" y="252549"/>
                </a:cubicBezTo>
                <a:cubicBezTo>
                  <a:pt x="1068252" y="246743"/>
                  <a:pt x="1056961" y="240246"/>
                  <a:pt x="1045029" y="235132"/>
                </a:cubicBezTo>
                <a:cubicBezTo>
                  <a:pt x="1036591" y="231516"/>
                  <a:pt x="1027114" y="230528"/>
                  <a:pt x="1018903" y="226423"/>
                </a:cubicBezTo>
                <a:cubicBezTo>
                  <a:pt x="1009542" y="221742"/>
                  <a:pt x="1002397" y="213129"/>
                  <a:pt x="992777" y="209006"/>
                </a:cubicBezTo>
                <a:cubicBezTo>
                  <a:pt x="981776" y="204291"/>
                  <a:pt x="969451" y="203585"/>
                  <a:pt x="957943" y="200297"/>
                </a:cubicBezTo>
                <a:cubicBezTo>
                  <a:pt x="949117" y="197775"/>
                  <a:pt x="940526" y="194492"/>
                  <a:pt x="931817" y="191589"/>
                </a:cubicBezTo>
                <a:cubicBezTo>
                  <a:pt x="923109" y="179977"/>
                  <a:pt x="916712" y="166200"/>
                  <a:pt x="905692" y="156754"/>
                </a:cubicBezTo>
                <a:cubicBezTo>
                  <a:pt x="895835" y="148305"/>
                  <a:pt x="881989" y="146016"/>
                  <a:pt x="870857" y="139337"/>
                </a:cubicBezTo>
                <a:cubicBezTo>
                  <a:pt x="852907" y="128567"/>
                  <a:pt x="838464" y="111123"/>
                  <a:pt x="818606" y="104503"/>
                </a:cubicBezTo>
                <a:cubicBezTo>
                  <a:pt x="809897" y="101600"/>
                  <a:pt x="800691" y="99899"/>
                  <a:pt x="792480" y="95794"/>
                </a:cubicBezTo>
                <a:cubicBezTo>
                  <a:pt x="724958" y="62033"/>
                  <a:pt x="805891" y="91555"/>
                  <a:pt x="740229" y="69669"/>
                </a:cubicBezTo>
                <a:cubicBezTo>
                  <a:pt x="731520" y="60960"/>
                  <a:pt x="721987" y="53004"/>
                  <a:pt x="714103" y="43543"/>
                </a:cubicBezTo>
                <a:cubicBezTo>
                  <a:pt x="707403" y="35502"/>
                  <a:pt x="705562" y="22964"/>
                  <a:pt x="696686" y="17417"/>
                </a:cubicBezTo>
                <a:cubicBezTo>
                  <a:pt x="681117" y="7687"/>
                  <a:pt x="644434" y="0"/>
                  <a:pt x="644434" y="0"/>
                </a:cubicBezTo>
                <a:lnTo>
                  <a:pt x="618309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98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60"/>
    </mc:Choice>
    <mc:Fallback xmlns="">
      <p:transition spd="slow" advTm="78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228600" y="304800"/>
            <a:ext cx="815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b="1" dirty="0"/>
              <a:t>  </a:t>
            </a:r>
            <a:r>
              <a:rPr lang="en-US" sz="2800" b="1" dirty="0" err="1"/>
              <a:t>Gli</a:t>
            </a:r>
            <a:r>
              <a:rPr lang="en-US" sz="2800" b="1" dirty="0"/>
              <a:t> </a:t>
            </a:r>
            <a:r>
              <a:rPr lang="en-US" sz="2800" b="1" dirty="0" err="1"/>
              <a:t>streptococchi</a:t>
            </a:r>
            <a:r>
              <a:rPr lang="en-US" sz="2800" b="1" dirty="0"/>
              <a:t> </a:t>
            </a:r>
            <a:r>
              <a:rPr lang="en-US" sz="2800" b="1" dirty="0" err="1"/>
              <a:t>sono</a:t>
            </a:r>
            <a:r>
              <a:rPr lang="en-US" sz="2800" b="1" dirty="0"/>
              <a:t> </a:t>
            </a:r>
            <a:r>
              <a:rPr lang="en-US" sz="2800" b="1" dirty="0" err="1"/>
              <a:t>classificati</a:t>
            </a:r>
            <a:r>
              <a:rPr lang="en-US" sz="2800" b="1" dirty="0"/>
              <a:t> in base a:</a:t>
            </a:r>
          </a:p>
          <a:p>
            <a:pPr algn="ctr"/>
            <a:endParaRPr lang="en-US" sz="2000" b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/>
              <a:t>  </a:t>
            </a:r>
            <a:r>
              <a:rPr lang="en-US" sz="2000" b="1" dirty="0" err="1"/>
              <a:t>specificità</a:t>
            </a:r>
            <a:r>
              <a:rPr lang="en-US" sz="2000" b="1" dirty="0"/>
              <a:t> </a:t>
            </a:r>
            <a:r>
              <a:rPr lang="en-US" sz="2000" b="1" dirty="0" err="1"/>
              <a:t>sierologica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gruppi</a:t>
            </a:r>
            <a:r>
              <a:rPr lang="en-US" sz="2000" dirty="0"/>
              <a:t> di Lancefield: da A a W)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err="1"/>
              <a:t>tipo</a:t>
            </a:r>
            <a:r>
              <a:rPr lang="en-US" sz="2000" b="1" dirty="0"/>
              <a:t> di </a:t>
            </a:r>
            <a:r>
              <a:rPr lang="en-US" sz="2000" b="1" dirty="0" err="1"/>
              <a:t>emolisi</a:t>
            </a:r>
            <a:endParaRPr lang="en-US" sz="2000" b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err="1"/>
              <a:t>reazioni</a:t>
            </a:r>
            <a:r>
              <a:rPr lang="en-US" sz="2000" b="1" dirty="0"/>
              <a:t> </a:t>
            </a:r>
            <a:r>
              <a:rPr lang="en-US" sz="2000" b="1" dirty="0" err="1"/>
              <a:t>biochimiche</a:t>
            </a:r>
            <a:r>
              <a:rPr lang="en-US" sz="2000" b="1" dirty="0"/>
              <a:t> 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endParaRPr lang="en-US" sz="2000" b="1" dirty="0"/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2484438" y="1196975"/>
            <a:ext cx="42481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609600" y="1600200"/>
            <a:ext cx="8382000" cy="2246769"/>
            <a:chOff x="609600" y="4038600"/>
            <a:chExt cx="8382000" cy="2246769"/>
          </a:xfrm>
        </p:grpSpPr>
        <p:sp>
          <p:nvSpPr>
            <p:cNvPr id="2" name="Rettangolo 1"/>
            <p:cNvSpPr/>
            <p:nvPr/>
          </p:nvSpPr>
          <p:spPr>
            <a:xfrm>
              <a:off x="3200400" y="4038600"/>
              <a:ext cx="57912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en-US" sz="2000" b="1" u="sng" dirty="0"/>
            </a:p>
            <a:p>
              <a:pPr lvl="0"/>
              <a:r>
                <a:rPr 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Symbol" charset="2"/>
                  <a:cs typeface="Symbol" charset="2"/>
                </a:rPr>
                <a:t>β</a:t>
              </a:r>
              <a:r>
                <a:rPr 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-</a:t>
              </a:r>
              <a:r>
                <a:rPr lang="en-US" sz="20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emolisi</a:t>
              </a:r>
              <a:r>
                <a:rPr lang="en-US" sz="2000" b="1" dirty="0"/>
                <a:t>  </a:t>
              </a:r>
              <a:r>
                <a:rPr lang="en-US" sz="2000" b="1" dirty="0" err="1"/>
                <a:t>chiara</a:t>
              </a:r>
              <a:r>
                <a:rPr lang="en-US" sz="2000" b="1" dirty="0"/>
                <a:t>, </a:t>
              </a:r>
              <a:r>
                <a:rPr lang="en-US" sz="2000" b="1" dirty="0" err="1"/>
                <a:t>lisi</a:t>
              </a:r>
              <a:r>
                <a:rPr lang="en-US" sz="2000" b="1" dirty="0"/>
                <a:t> </a:t>
              </a:r>
              <a:r>
                <a:rPr lang="en-US" sz="2000" b="1" dirty="0" err="1"/>
                <a:t>completa</a:t>
              </a:r>
              <a:r>
                <a:rPr lang="en-US" sz="2000" b="1" dirty="0"/>
                <a:t> </a:t>
              </a:r>
              <a:r>
                <a:rPr lang="en-US" sz="2000" b="1" dirty="0" err="1"/>
                <a:t>degli</a:t>
              </a:r>
              <a:r>
                <a:rPr lang="en-US" sz="2000" b="1" dirty="0"/>
                <a:t> </a:t>
              </a:r>
              <a:r>
                <a:rPr lang="en-US" sz="2000" b="1" dirty="0" err="1"/>
                <a:t>eritrociti</a:t>
              </a:r>
              <a:endParaRPr lang="en-US" sz="2000" b="1" dirty="0"/>
            </a:p>
            <a:p>
              <a:pPr lvl="0"/>
              <a:r>
                <a:rPr lang="en-US" sz="2000" b="1" dirty="0"/>
                <a:t>                              </a:t>
              </a:r>
              <a:r>
                <a:rPr lang="en-US" sz="2000" dirty="0"/>
                <a:t>(</a:t>
              </a:r>
              <a:r>
                <a:rPr lang="en-US" sz="2000" i="1" dirty="0" err="1"/>
                <a:t>S.pyogenes</a:t>
              </a:r>
              <a:r>
                <a:rPr lang="en-US" sz="2000" i="1" dirty="0"/>
                <a:t>, </a:t>
              </a:r>
              <a:r>
                <a:rPr lang="en-US" sz="2000" i="1" dirty="0" err="1"/>
                <a:t>S.haemolyticus</a:t>
              </a:r>
              <a:r>
                <a:rPr lang="en-US" sz="2000" i="1" dirty="0"/>
                <a:t>) </a:t>
              </a:r>
              <a:endParaRPr lang="en-US" sz="2000" b="1" i="1" dirty="0"/>
            </a:p>
            <a:p>
              <a:pPr lvl="0"/>
              <a:r>
                <a:rPr 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Symbol" charset="0"/>
                </a:rPr>
                <a:t>a</a:t>
              </a:r>
              <a:r>
                <a:rPr 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-</a:t>
              </a:r>
              <a:r>
                <a:rPr lang="en-US" sz="20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emolisi</a:t>
              </a:r>
              <a:r>
                <a:rPr lang="en-US" sz="2000" b="1" dirty="0"/>
                <a:t> </a:t>
              </a:r>
              <a:r>
                <a:rPr lang="en-US" sz="2000" b="1" dirty="0" err="1"/>
                <a:t>lisi</a:t>
              </a:r>
              <a:r>
                <a:rPr lang="en-US" sz="2000" b="1" dirty="0"/>
                <a:t> </a:t>
              </a:r>
              <a:r>
                <a:rPr lang="en-US" sz="2000" b="1" dirty="0" err="1"/>
                <a:t>incompleta</a:t>
              </a:r>
              <a:r>
                <a:rPr lang="en-US" sz="2000" b="1" dirty="0"/>
                <a:t>, </a:t>
              </a:r>
              <a:r>
                <a:rPr lang="en-US" sz="2000" b="1" dirty="0" err="1"/>
                <a:t>emolisi</a:t>
              </a:r>
              <a:r>
                <a:rPr lang="en-US" sz="2000" b="1" dirty="0"/>
                <a:t> </a:t>
              </a:r>
              <a:r>
                <a:rPr lang="en-US" sz="2000" b="1" dirty="0" err="1"/>
                <a:t>verde</a:t>
              </a:r>
              <a:endParaRPr lang="en-US" sz="2000" b="1" dirty="0"/>
            </a:p>
            <a:p>
              <a:pPr lvl="0"/>
              <a:r>
                <a:rPr lang="en-US" sz="2000" b="1" i="1" dirty="0"/>
                <a:t>                               </a:t>
              </a:r>
              <a:r>
                <a:rPr lang="en-US" sz="2000" i="1" dirty="0"/>
                <a:t>(</a:t>
              </a:r>
              <a:r>
                <a:rPr lang="en-US" sz="2000" i="1" dirty="0" err="1"/>
                <a:t>S.viridans</a:t>
              </a:r>
              <a:r>
                <a:rPr lang="en-US" sz="2000" i="1" dirty="0"/>
                <a:t> ,  </a:t>
              </a:r>
              <a:r>
                <a:rPr lang="en-US" sz="2000" i="1" dirty="0" err="1"/>
                <a:t>alcuni</a:t>
              </a:r>
              <a:r>
                <a:rPr lang="en-US" sz="2000" i="1" dirty="0"/>
                <a:t> </a:t>
              </a:r>
              <a:r>
                <a:rPr lang="en-US" sz="2000" i="1" dirty="0" err="1"/>
                <a:t>S.faecalis</a:t>
              </a:r>
              <a:r>
                <a:rPr lang="en-US" sz="2000" i="1" dirty="0"/>
                <a:t>) </a:t>
              </a:r>
              <a:r>
                <a:rPr lang="en-US" sz="2000" dirty="0"/>
                <a:t> </a:t>
              </a:r>
              <a:endParaRPr lang="en-US" sz="2000" b="1" dirty="0"/>
            </a:p>
            <a:p>
              <a:pPr lvl="0"/>
              <a:r>
                <a:rPr lang="en-US" sz="20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Symbol" charset="2"/>
                  <a:cs typeface="Symbol" charset="2"/>
                </a:rPr>
                <a:t>γ</a:t>
              </a:r>
              <a:r>
                <a:rPr 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emolisi</a:t>
              </a:r>
              <a:r>
                <a:rPr 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 </a:t>
              </a:r>
              <a:r>
                <a:rPr lang="en-US" sz="2000" b="1" dirty="0" err="1"/>
                <a:t>assenza</a:t>
              </a:r>
              <a:r>
                <a:rPr lang="en-US" sz="2000" b="1" dirty="0"/>
                <a:t> di </a:t>
              </a:r>
              <a:r>
                <a:rPr lang="en-US" sz="2000" b="1" dirty="0" err="1"/>
                <a:t>emolisi</a:t>
              </a:r>
              <a:r>
                <a:rPr lang="en-US" sz="2000" b="1" dirty="0"/>
                <a:t> </a:t>
              </a:r>
            </a:p>
            <a:p>
              <a:pPr lvl="0"/>
              <a:r>
                <a:rPr lang="en-US" sz="2000" b="1" dirty="0"/>
                <a:t>                                 </a:t>
              </a:r>
              <a:r>
                <a:rPr lang="en-US" sz="2000" dirty="0"/>
                <a:t>(</a:t>
              </a:r>
              <a:r>
                <a:rPr lang="en-US" sz="2000" i="1" dirty="0" err="1"/>
                <a:t>S.faecalis</a:t>
              </a:r>
              <a:r>
                <a:rPr lang="en-US" sz="2000" dirty="0"/>
                <a:t>,  non </a:t>
              </a:r>
              <a:r>
                <a:rPr lang="en-US" sz="2000" dirty="0" err="1"/>
                <a:t>patogeni</a:t>
              </a:r>
              <a:r>
                <a:rPr lang="en-US" sz="2000" dirty="0"/>
                <a:t>)</a:t>
              </a:r>
            </a:p>
          </p:txBody>
        </p:sp>
        <p:sp>
          <p:nvSpPr>
            <p:cNvPr id="3" name="Rettangolo 2"/>
            <p:cNvSpPr/>
            <p:nvPr/>
          </p:nvSpPr>
          <p:spPr>
            <a:xfrm>
              <a:off x="609600" y="5257800"/>
              <a:ext cx="1981200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2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su</a:t>
              </a:r>
              <a:r>
                <a:rPr lang="en-US" sz="2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agar </a:t>
              </a:r>
              <a:r>
                <a:rPr lang="en-US" sz="2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sangue</a:t>
              </a:r>
              <a:endPara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Parentesi graffa aperta 3"/>
            <p:cNvSpPr/>
            <p:nvPr/>
          </p:nvSpPr>
          <p:spPr>
            <a:xfrm>
              <a:off x="2743200" y="4419600"/>
              <a:ext cx="457200" cy="1524000"/>
            </a:xfrm>
            <a:prstGeom prst="leftBrace">
              <a:avLst>
                <a:gd name="adj1" fmla="val 10193"/>
                <a:gd name="adj2" fmla="val 50000"/>
              </a:avLst>
            </a:prstGeom>
            <a:ln w="38100" cmpd="sng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9" name="Rettangolo 8"/>
          <p:cNvSpPr/>
          <p:nvPr/>
        </p:nvSpPr>
        <p:spPr>
          <a:xfrm>
            <a:off x="621684" y="5788967"/>
            <a:ext cx="7973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Ma da un </a:t>
            </a:r>
            <a:r>
              <a:rPr lang="en-US" sz="2400" b="1" dirty="0" err="1"/>
              <a:t>punto</a:t>
            </a:r>
            <a:r>
              <a:rPr lang="en-US" sz="2400" b="1" dirty="0"/>
              <a:t> di vista </a:t>
            </a:r>
            <a:r>
              <a:rPr lang="en-US" sz="2400" b="1" dirty="0" err="1"/>
              <a:t>pratico</a:t>
            </a:r>
            <a:r>
              <a:rPr lang="en-US" sz="2400" b="1" dirty="0"/>
              <a:t> </a:t>
            </a:r>
            <a:r>
              <a:rPr lang="en-US" sz="2400" b="1" dirty="0" err="1"/>
              <a:t>conviene</a:t>
            </a:r>
            <a:r>
              <a:rPr lang="en-US" sz="2400" b="1" dirty="0"/>
              <a:t> </a:t>
            </a:r>
            <a:r>
              <a:rPr lang="en-US" sz="2400" b="1" dirty="0" err="1"/>
              <a:t>distinguere</a:t>
            </a:r>
            <a:r>
              <a:rPr lang="en-US" sz="2400" b="1" dirty="0"/>
              <a:t>:</a:t>
            </a:r>
            <a:endParaRPr lang="it-IT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7"/>
    </mc:Choice>
    <mc:Fallback xmlns="">
      <p:transition spd="slow" advTm="24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3400" y="444864"/>
            <a:ext cx="8145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Ma da un </a:t>
            </a:r>
            <a:r>
              <a:rPr lang="en-US" sz="2000" b="1" dirty="0" err="1"/>
              <a:t>punto</a:t>
            </a:r>
            <a:r>
              <a:rPr lang="en-US" sz="2000" b="1" dirty="0"/>
              <a:t> di vista </a:t>
            </a:r>
            <a:r>
              <a:rPr lang="en-US" sz="2000" b="1" dirty="0" err="1"/>
              <a:t>pratico</a:t>
            </a:r>
            <a:r>
              <a:rPr lang="en-US" sz="2000" b="1" dirty="0"/>
              <a:t> </a:t>
            </a:r>
            <a:r>
              <a:rPr lang="en-US" sz="2000" b="1" dirty="0" err="1"/>
              <a:t>conviene</a:t>
            </a:r>
            <a:r>
              <a:rPr lang="en-US" sz="2000" b="1" dirty="0"/>
              <a:t> </a:t>
            </a:r>
            <a:r>
              <a:rPr lang="en-US" sz="2000" b="1" dirty="0" err="1"/>
              <a:t>ragionare</a:t>
            </a:r>
            <a:r>
              <a:rPr lang="en-US" sz="2000" b="1" dirty="0"/>
              <a:t> </a:t>
            </a:r>
            <a:r>
              <a:rPr lang="en-US" sz="2000" b="1" dirty="0" err="1"/>
              <a:t>distinguendo</a:t>
            </a:r>
            <a:r>
              <a:rPr lang="en-US" sz="2000" b="1" dirty="0"/>
              <a:t>: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304800" y="2221468"/>
            <a:ext cx="463139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Streptococchi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mbol" charset="2"/>
                <a:cs typeface="Symbol" charset="2"/>
              </a:rPr>
              <a:t>b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emolitici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Streptococchi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emolitici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/>
              <a:t>e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emolitici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78437" y="2080735"/>
            <a:ext cx="1631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/>
              <a:t>classificati</a:t>
            </a:r>
            <a:r>
              <a:rPr lang="en-US" sz="1600" dirty="0"/>
              <a:t> </a:t>
            </a:r>
          </a:p>
          <a:p>
            <a:pPr lvl="0" algn="ctr"/>
            <a:r>
              <a:rPr lang="en-US" sz="1600" dirty="0"/>
              <a:t>secondo Lancefield</a:t>
            </a:r>
          </a:p>
        </p:txBody>
      </p:sp>
      <p:sp>
        <p:nvSpPr>
          <p:cNvPr id="6" name="Rettangolo 5"/>
          <p:cNvSpPr/>
          <p:nvPr/>
        </p:nvSpPr>
        <p:spPr>
          <a:xfrm>
            <a:off x="5323001" y="3604916"/>
            <a:ext cx="2046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err="1"/>
              <a:t>classificati</a:t>
            </a:r>
            <a:r>
              <a:rPr lang="en-US" b="1" dirty="0"/>
              <a:t> per </a:t>
            </a:r>
          </a:p>
          <a:p>
            <a:pPr lvl="0" algn="ctr"/>
            <a:r>
              <a:rPr lang="en-US" b="1" dirty="0" err="1"/>
              <a:t>caratteristiche</a:t>
            </a:r>
            <a:r>
              <a:rPr lang="en-US" b="1" dirty="0"/>
              <a:t> </a:t>
            </a:r>
            <a:r>
              <a:rPr lang="en-US" b="1" dirty="0" err="1"/>
              <a:t>biochimiche</a:t>
            </a:r>
            <a:endParaRPr lang="it-IT" dirty="0"/>
          </a:p>
        </p:txBody>
      </p:sp>
      <p:sp>
        <p:nvSpPr>
          <p:cNvPr id="7" name="Freccia destra 6"/>
          <p:cNvSpPr/>
          <p:nvPr/>
        </p:nvSpPr>
        <p:spPr>
          <a:xfrm>
            <a:off x="3583871" y="2282873"/>
            <a:ext cx="457200" cy="228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destra 7"/>
          <p:cNvSpPr/>
          <p:nvPr/>
        </p:nvSpPr>
        <p:spPr>
          <a:xfrm>
            <a:off x="4944598" y="3952281"/>
            <a:ext cx="457200" cy="228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57679" y="4126468"/>
            <a:ext cx="244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Streptococchi</a:t>
            </a:r>
            <a:r>
              <a:rPr lang="en-US" dirty="0"/>
              <a:t> </a:t>
            </a:r>
            <a:r>
              <a:rPr lang="en-US" dirty="0" err="1"/>
              <a:t>viridanti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304800" y="5334000"/>
            <a:ext cx="4558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3.  </a:t>
            </a:r>
            <a:r>
              <a:rPr lang="en-US" b="1" dirty="0" err="1"/>
              <a:t>Streptococchi</a:t>
            </a:r>
            <a:r>
              <a:rPr lang="en-US" b="1" dirty="0"/>
              <a:t> </a:t>
            </a:r>
            <a:r>
              <a:rPr lang="en-US" b="1" dirty="0" err="1"/>
              <a:t>enterici</a:t>
            </a:r>
            <a:r>
              <a:rPr lang="en-US" b="1" dirty="0"/>
              <a:t> (</a:t>
            </a:r>
            <a:r>
              <a:rPr lang="en-US" b="1" dirty="0" err="1"/>
              <a:t>enterococchi</a:t>
            </a:r>
            <a:r>
              <a:rPr lang="en-US" b="1" dirty="0"/>
              <a:t>)</a:t>
            </a:r>
            <a:endParaRPr lang="it-IT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25F3162D-7488-3342-8499-27A27F522A3B}"/>
              </a:ext>
            </a:extLst>
          </p:cNvPr>
          <p:cNvGrpSpPr/>
          <p:nvPr/>
        </p:nvGrpSpPr>
        <p:grpSpPr>
          <a:xfrm>
            <a:off x="5808335" y="1400651"/>
            <a:ext cx="2878465" cy="1723549"/>
            <a:chOff x="5122535" y="1190416"/>
            <a:chExt cx="2878465" cy="1723549"/>
          </a:xfrm>
        </p:grpSpPr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2A72E262-4692-D945-B52A-6308699C6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2535" y="1190416"/>
              <a:ext cx="2878465" cy="172354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1600" b="1" u="sng" dirty="0">
                  <a:ea typeface="+mn-ea"/>
                  <a:cs typeface="+mn-cs"/>
                </a:rPr>
                <a:t>Antigene C </a:t>
              </a:r>
              <a:r>
                <a:rPr lang="it-IT" sz="1600" b="1" u="sng" dirty="0" err="1">
                  <a:ea typeface="+mn-ea"/>
                  <a:cs typeface="+mn-cs"/>
                </a:rPr>
                <a:t>polisaccaridico</a:t>
              </a:r>
              <a:r>
                <a:rPr lang="it-IT" sz="1600" b="1" u="sng" dirty="0">
                  <a:ea typeface="+mn-ea"/>
                  <a:cs typeface="+mn-cs"/>
                </a:rPr>
                <a:t> </a:t>
              </a:r>
              <a:r>
                <a:rPr lang="it-IT" sz="1600" dirty="0">
                  <a:ea typeface="+mn-ea"/>
                  <a:cs typeface="+mn-cs"/>
                </a:rPr>
                <a:t>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it-IT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18 tipi  diversi di polisaccaride C classificabili da   A </a:t>
              </a:r>
              <a:r>
                <a:rPr lang="it-IT" sz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a</a:t>
              </a:r>
              <a:r>
                <a:rPr lang="it-IT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 V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it-IT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Di maggior rilievo clinico: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it-IT" sz="1400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+mn-ea"/>
                  <a:cs typeface="+mn-cs"/>
                </a:rPr>
                <a:t>  S. </a:t>
              </a:r>
              <a:r>
                <a:rPr lang="it-IT" sz="1400" b="1" i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+mn-ea"/>
                  <a:cs typeface="+mn-cs"/>
                </a:rPr>
                <a:t>pyogenes</a:t>
              </a:r>
              <a:r>
                <a:rPr lang="it-IT" sz="1400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+mn-ea"/>
                  <a:cs typeface="+mn-cs"/>
                </a:rPr>
                <a:t> </a:t>
              </a:r>
              <a:r>
                <a:rPr lang="it-IT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+mn-ea"/>
                  <a:cs typeface="+mn-cs"/>
                </a:rPr>
                <a:t>          gruppo A          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it-IT" sz="1400" b="1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+mn-ea"/>
                  <a:cs typeface="+mn-cs"/>
                </a:rPr>
                <a:t>  S. </a:t>
              </a:r>
              <a:r>
                <a:rPr lang="it-IT" sz="1400" b="1" i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+mn-ea"/>
                  <a:cs typeface="+mn-cs"/>
                </a:rPr>
                <a:t>agalactiae</a:t>
              </a:r>
              <a:r>
                <a:rPr lang="it-IT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itchFamily="66" charset="0"/>
                  <a:ea typeface="+mn-ea"/>
                  <a:cs typeface="+mn-cs"/>
                </a:rPr>
                <a:t>         gruppo B</a:t>
              </a:r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04E250AF-36B7-8F48-8659-2FBDC0AA3112}"/>
                </a:ext>
              </a:extLst>
            </p:cNvPr>
            <p:cNvCxnSpPr>
              <a:cxnSpLocks/>
            </p:cNvCxnSpPr>
            <p:nvPr/>
          </p:nvCxnSpPr>
          <p:spPr>
            <a:xfrm>
              <a:off x="6438900" y="2456765"/>
              <a:ext cx="266700" cy="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BC8D3EBC-435D-5541-B766-91FAF4B91AC4}"/>
                </a:ext>
              </a:extLst>
            </p:cNvPr>
            <p:cNvCxnSpPr>
              <a:cxnSpLocks/>
            </p:cNvCxnSpPr>
            <p:nvPr/>
          </p:nvCxnSpPr>
          <p:spPr>
            <a:xfrm>
              <a:off x="6438900" y="2743200"/>
              <a:ext cx="266700" cy="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46E53363-8E1C-2B4C-BD65-4975598CF06A}"/>
              </a:ext>
            </a:extLst>
          </p:cNvPr>
          <p:cNvSpPr/>
          <p:nvPr/>
        </p:nvSpPr>
        <p:spPr>
          <a:xfrm>
            <a:off x="5181600" y="2294988"/>
            <a:ext cx="457200" cy="228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33"/>
    </mc:Choice>
    <mc:Fallback xmlns="">
      <p:transition spd="slow" advTm="45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>
                <a:solidFill>
                  <a:schemeClr val="bg1"/>
                </a:solidFill>
              </a:rPr>
              <a:t>Antonella</a:t>
            </a:r>
          </a:p>
        </p:txBody>
      </p:sp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563562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chemeClr val="tx1"/>
                </a:solidFill>
                <a:latin typeface="Arial" charset="0"/>
              </a:rPr>
              <a:t>Streptococchi: Fattori di virulenza </a:t>
            </a:r>
          </a:p>
        </p:txBody>
      </p:sp>
      <p:pic>
        <p:nvPicPr>
          <p:cNvPr id="7168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33525"/>
            <a:ext cx="68500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3"/>
    </mc:Choice>
    <mc:Fallback xmlns="">
      <p:transition spd="slow" advTm="1765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4BC71BA-860A-C8EF-708A-7A21FAEB9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E72940-7083-7339-B150-406E95EE1A98}"/>
              </a:ext>
            </a:extLst>
          </p:cNvPr>
          <p:cNvSpPr txBox="1"/>
          <p:nvPr/>
        </p:nvSpPr>
        <p:spPr>
          <a:xfrm>
            <a:off x="1714500" y="2590800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37FF37"/>
                </a:solidFill>
                <a:latin typeface="+mj-lt"/>
              </a:rPr>
              <a:t>Streptococcus pyogenes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83108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304800" y="76200"/>
            <a:ext cx="84248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800" b="1" i="1" u="sng" dirty="0">
                <a:solidFill>
                  <a:srgbClr val="37FF37"/>
                </a:solidFill>
                <a:latin typeface="+mj-lt"/>
              </a:rPr>
              <a:t>Streptococcus </a:t>
            </a:r>
            <a:r>
              <a:rPr lang="en-US" sz="2800" b="1" i="1" u="sng" dirty="0" err="1">
                <a:solidFill>
                  <a:srgbClr val="37FF37"/>
                </a:solidFill>
                <a:latin typeface="+mj-lt"/>
              </a:rPr>
              <a:t>pyogenes</a:t>
            </a:r>
            <a:r>
              <a:rPr lang="en-US" sz="2800" b="1" u="sng" dirty="0">
                <a:solidFill>
                  <a:srgbClr val="37FF37"/>
                </a:solidFill>
                <a:latin typeface="+mj-lt"/>
              </a:rPr>
              <a:t>:</a:t>
            </a:r>
          </a:p>
          <a:p>
            <a:pPr algn="ctr"/>
            <a:r>
              <a:rPr lang="en-US" dirty="0" err="1">
                <a:solidFill>
                  <a:srgbClr val="37FF37"/>
                </a:solidFill>
                <a:latin typeface="+mj-lt"/>
              </a:rPr>
              <a:t>Streptococco</a:t>
            </a:r>
            <a:r>
              <a:rPr lang="en-US" dirty="0">
                <a:solidFill>
                  <a:srgbClr val="37FF37"/>
                </a:solidFill>
                <a:latin typeface="+mj-lt"/>
              </a:rPr>
              <a:t> </a:t>
            </a:r>
            <a:r>
              <a:rPr lang="en-US" dirty="0">
                <a:solidFill>
                  <a:srgbClr val="37FF37"/>
                </a:solidFill>
                <a:latin typeface="+mj-lt"/>
                <a:cs typeface="Symbol" charset="2"/>
              </a:rPr>
              <a:t>b</a:t>
            </a:r>
            <a:r>
              <a:rPr lang="en-US" dirty="0">
                <a:solidFill>
                  <a:srgbClr val="37FF37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7FF37"/>
                </a:solidFill>
                <a:latin typeface="+mj-lt"/>
              </a:rPr>
              <a:t>emolitico</a:t>
            </a:r>
            <a:r>
              <a:rPr lang="en-US" dirty="0">
                <a:solidFill>
                  <a:srgbClr val="37FF37"/>
                </a:solidFill>
                <a:latin typeface="+mj-lt"/>
              </a:rPr>
              <a:t> di </a:t>
            </a:r>
            <a:r>
              <a:rPr lang="en-US" dirty="0" err="1">
                <a:solidFill>
                  <a:srgbClr val="37FF37"/>
                </a:solidFill>
                <a:latin typeface="+mj-lt"/>
              </a:rPr>
              <a:t>gruppo</a:t>
            </a:r>
            <a:r>
              <a:rPr lang="en-US" dirty="0">
                <a:solidFill>
                  <a:srgbClr val="37FF37"/>
                </a:solidFill>
                <a:latin typeface="+mj-lt"/>
              </a:rPr>
              <a:t> A (secondo Lancefield)</a:t>
            </a:r>
          </a:p>
          <a:p>
            <a:pPr algn="just"/>
            <a:endParaRPr lang="en-US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  <a:latin typeface="+mj-lt"/>
              </a:rPr>
              <a:t>FATTORI DI VIRULENZA</a:t>
            </a:r>
          </a:p>
          <a:p>
            <a:pPr algn="just"/>
            <a:endParaRPr lang="en-US" b="1" dirty="0">
              <a:latin typeface="+mj-lt"/>
            </a:endParaRPr>
          </a:p>
          <a:p>
            <a:pPr algn="just"/>
            <a:endParaRPr lang="en-US" b="1" dirty="0">
              <a:latin typeface="+mj-lt"/>
            </a:endParaRPr>
          </a:p>
          <a:p>
            <a:pPr algn="just" eaLnBrk="0" hangingPunct="0"/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35"/>
    </mc:Choice>
    <mc:Fallback xmlns="">
      <p:transition spd="slow" advTm="4393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8.3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20.5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1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14.7"/>
</p:tagLst>
</file>

<file path=ppt/theme/theme1.xml><?xml version="1.0" encoding="utf-8"?>
<a:theme xmlns:a="http://schemas.openxmlformats.org/drawingml/2006/main" name="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14834</TotalTime>
  <Words>1157</Words>
  <Application>Microsoft Macintosh PowerPoint</Application>
  <PresentationFormat>Presentazione su schermo (4:3)</PresentationFormat>
  <Paragraphs>295</Paragraphs>
  <Slides>25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Comic Sans MS</vt:lpstr>
      <vt:lpstr>Symbol</vt:lpstr>
      <vt:lpstr>Times New Roman</vt:lpstr>
      <vt:lpstr>Wingdings</vt:lpstr>
      <vt:lpstr>Struttura predefinita</vt:lpstr>
      <vt:lpstr>Diapositiva</vt:lpstr>
      <vt:lpstr>COCCHI Gram +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Streptococchi: Fattori di virulenza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Patogenesi e manifestazioni cliniche</vt:lpstr>
      <vt:lpstr>Patogenesi e manifestazioni cliniche</vt:lpstr>
      <vt:lpstr>Patogenesi e manifestazioni cliniche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Vaccino antipneumococco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antonella</dc:creator>
  <dc:description>mat mio e  di FP</dc:description>
  <cp:lastModifiedBy>marco artini</cp:lastModifiedBy>
  <cp:revision>242</cp:revision>
  <cp:lastPrinted>1601-01-01T00:00:00Z</cp:lastPrinted>
  <dcterms:created xsi:type="dcterms:W3CDTF">1601-01-01T00:00:00Z</dcterms:created>
  <dcterms:modified xsi:type="dcterms:W3CDTF">2025-03-25T09:39:56Z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