
<file path=[Content_Types].xml><?xml version="1.0" encoding="utf-8"?>
<Types xmlns="http://schemas.openxmlformats.org/package/2006/content-types">
  <Default ContentType="application/vnd.openxmlformats-officedocument.vmlDrawing" Extension="vml"/>
  <Default ContentType="application/x-fontdata" Extension="fntdata"/>
  <Default ContentType="application/xml" Extension="xml"/>
  <Default ContentType="image/png" Extension="png"/>
  <Default ContentType="application/vnd.openxmlformats-officedocument.wordprocessingml.document" Extension="docx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wordprocessingml.document" PartName="/ppt/embeddings/Microsoft_Office_Word_Document2.docx"/>
  <Override ContentType="application/vnd.openxmlformats-officedocument.wordprocessingml.document" PartName="/ppt/embeddings/Microsoft_Office_Word_Document1.docx"/>
  <Override ContentType="application/vnd.openxmlformats-officedocument.wordprocessingml.document" PartName="/ppt/embeddings/Microsoft_Office_Word_Document3.docx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9753600" cx="13004800"/>
  <p:notesSz cx="6858000" cy="9144000"/>
  <p:embeddedFontLst>
    <p:embeddedFont>
      <p:font typeface="Merriweather Sans"/>
      <p:regular r:id="rId54"/>
      <p:bold r:id="rId55"/>
      <p:italic r:id="rId56"/>
      <p:boldItalic r:id="rId57"/>
    </p:embeddedFont>
    <p:embeddedFont>
      <p:font typeface="Libre Franklin"/>
      <p:regular r:id="rId58"/>
      <p:bold r:id="rId59"/>
      <p:italic r:id="rId60"/>
      <p:boldItalic r:id="rId61"/>
    </p:embeddedFont>
    <p:embeddedFont>
      <p:font typeface="Libre Franklin Medium"/>
      <p:regular r:id="rId62"/>
      <p:bold r:id="rId63"/>
      <p:italic r:id="rId64"/>
      <p:boldItalic r:id="rId65"/>
    </p:embeddedFont>
    <p:embeddedFont>
      <p:font typeface="Cutive"/>
      <p:regular r:id="rId66"/>
    </p:embeddedFont>
    <p:embeddedFont>
      <p:font typeface="Gill Sans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GoogleSlidesCustomDataVersion2">
      <go:slidesCustomData xmlns:go="http://customooxmlschemas.google.com/" r:id="rId69" roundtripDataSignature="AMtx7mgnZ+2KFJGllSRPnvKFMd3a/4LS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ibreFranklinMedium-regular.fntdata"/><Relationship Id="rId61" Type="http://schemas.openxmlformats.org/officeDocument/2006/relationships/font" Target="fonts/LibreFranklin-boldItalic.fntdata"/><Relationship Id="rId20" Type="http://schemas.openxmlformats.org/officeDocument/2006/relationships/slide" Target="slides/slide15.xml"/><Relationship Id="rId64" Type="http://schemas.openxmlformats.org/officeDocument/2006/relationships/font" Target="fonts/LibreFranklinMedium-italic.fntdata"/><Relationship Id="rId63" Type="http://schemas.openxmlformats.org/officeDocument/2006/relationships/font" Target="fonts/LibreFranklinMedium-bold.fntdata"/><Relationship Id="rId22" Type="http://schemas.openxmlformats.org/officeDocument/2006/relationships/slide" Target="slides/slide17.xml"/><Relationship Id="rId66" Type="http://schemas.openxmlformats.org/officeDocument/2006/relationships/font" Target="fonts/Cutive-regular.fntdata"/><Relationship Id="rId21" Type="http://schemas.openxmlformats.org/officeDocument/2006/relationships/slide" Target="slides/slide16.xml"/><Relationship Id="rId65" Type="http://schemas.openxmlformats.org/officeDocument/2006/relationships/font" Target="fonts/LibreFranklinMedium-boldItalic.fntdata"/><Relationship Id="rId24" Type="http://schemas.openxmlformats.org/officeDocument/2006/relationships/slide" Target="slides/slide19.xml"/><Relationship Id="rId68" Type="http://schemas.openxmlformats.org/officeDocument/2006/relationships/font" Target="fonts/GillSans-bold.fntdata"/><Relationship Id="rId23" Type="http://schemas.openxmlformats.org/officeDocument/2006/relationships/slide" Target="slides/slide18.xml"/><Relationship Id="rId67" Type="http://schemas.openxmlformats.org/officeDocument/2006/relationships/font" Target="fonts/GillSans-regular.fntdata"/><Relationship Id="rId60" Type="http://schemas.openxmlformats.org/officeDocument/2006/relationships/font" Target="fonts/LibreFranklin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MerriweatherSans-bold.fntdata"/><Relationship Id="rId10" Type="http://schemas.openxmlformats.org/officeDocument/2006/relationships/slide" Target="slides/slide5.xml"/><Relationship Id="rId54" Type="http://schemas.openxmlformats.org/officeDocument/2006/relationships/font" Target="fonts/MerriweatherSans-regular.fntdata"/><Relationship Id="rId13" Type="http://schemas.openxmlformats.org/officeDocument/2006/relationships/slide" Target="slides/slide8.xml"/><Relationship Id="rId57" Type="http://schemas.openxmlformats.org/officeDocument/2006/relationships/font" Target="fonts/MerriweatherSans-boldItalic.fntdata"/><Relationship Id="rId12" Type="http://schemas.openxmlformats.org/officeDocument/2006/relationships/slide" Target="slides/slide7.xml"/><Relationship Id="rId56" Type="http://schemas.openxmlformats.org/officeDocument/2006/relationships/font" Target="fonts/MerriweatherSans-italic.fntdata"/><Relationship Id="rId15" Type="http://schemas.openxmlformats.org/officeDocument/2006/relationships/slide" Target="slides/slide10.xml"/><Relationship Id="rId59" Type="http://schemas.openxmlformats.org/officeDocument/2006/relationships/font" Target="fonts/LibreFranklin-bold.fntdata"/><Relationship Id="rId14" Type="http://schemas.openxmlformats.org/officeDocument/2006/relationships/slide" Target="slides/slide9.xml"/><Relationship Id="rId58" Type="http://schemas.openxmlformats.org/officeDocument/2006/relationships/font" Target="fonts/LibreFranklin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7f13f8fc1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47f13f8fc1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7f13f8fc1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7f13f8fc1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7f13f8fc1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7f13f8fc1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7f13f8fc1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7f13f8fc1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7f13f8fc1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7f13f8fc1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7f13f8fc1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7f13f8fc1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3"/>
          <p:cNvSpPr/>
          <p:nvPr>
            <p:ph idx="2" type="pic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8" name="Google Shape;48;p53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53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0" name="Google Shape;50;p53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4" name="Google Shape;54;p54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1" type="body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8" name="Google Shape;58;p55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56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2" name="Google Shape;62;p56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>
  <p:cSld name="Titolo e punti elenco 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7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57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6" name="Google Shape;66;p57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2 colonne">
  <p:cSld name="Titolo e punti elenco - 2 colonne 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8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9" name="Google Shape;69;p58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70" name="Google Shape;70;p58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 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9"/>
          <p:cNvSpPr txBox="1"/>
          <p:nvPr>
            <p:ph idx="1" type="body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73" name="Google Shape;73;p5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0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 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1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6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Centrato">
  <p:cSld name="Titolo - Centrato 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2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1" name="Google Shape;81;p62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>
  <p:cSld name="Titolo e punti elenc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5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45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4" name="Google Shape;14;p45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 2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3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63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5" name="Google Shape;85;p63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orizzontale">
  <p:cSld name="Foto - Riflesso orizzonta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4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88" name="Google Shape;88;p64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9" name="Google Shape;89;p64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 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5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65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7000"/>
              <a:buFont typeface="Libre Franklin Medium"/>
              <a:buNone/>
              <a:defRPr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3" name="Google Shape;93;p65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4" name="Google Shape;94;p65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verticale">
  <p:cSld name="Foto - Riflesso vertica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6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97" name="Google Shape;97;p66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7000"/>
              <a:buFont typeface="Libre Franklin Medium"/>
              <a:buNone/>
              <a:defRPr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p66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9" name="Google Shape;99;p66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 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7"/>
          <p:cNvSpPr/>
          <p:nvPr>
            <p:ph idx="2" type="pic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67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3" name="Google Shape;103;p67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4" name="Google Shape;104;p67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 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8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7" name="Google Shape;107;p68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8" name="Google Shape;108;p68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9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  <a:defRPr sz="5000">
                <a:solidFill>
                  <a:srgbClr val="8BEB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1" name="Google Shape;111;p69"/>
          <p:cNvSpPr txBox="1"/>
          <p:nvPr>
            <p:ph idx="1" type="body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12" name="Google Shape;112;p6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2 colonne">
  <p:cSld name="Titolo e punti elenco - 2 colonn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46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8" name="Google Shape;18;p46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/>
          <p:nvPr>
            <p:ph idx="1" type="body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21" name="Google Shape;21;p47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Centrato">
  <p:cSld name="Titolo - Centra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/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49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/>
          <p:nvPr>
            <p:ph idx="2" type="pic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0" name="Google Shape;30;p50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6 su">
  <p:cSld name="Foto - 6 su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/>
          <p:nvPr>
            <p:ph idx="2" type="pic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4" name="Google Shape;34;p51"/>
          <p:cNvSpPr/>
          <p:nvPr>
            <p:ph idx="3" type="pic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5" name="Google Shape;35;p51"/>
          <p:cNvSpPr/>
          <p:nvPr>
            <p:ph idx="4" type="pic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6" name="Google Shape;36;p51"/>
          <p:cNvSpPr/>
          <p:nvPr>
            <p:ph idx="5" type="pic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7" name="Google Shape;37;p51"/>
          <p:cNvSpPr/>
          <p:nvPr>
            <p:ph idx="6" type="pic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8" name="Google Shape;38;p51"/>
          <p:cNvSpPr/>
          <p:nvPr>
            <p:ph idx="7" type="pic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9" name="Google Shape;39;p51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>
            <p:ph idx="2" type="pic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3" name="Google Shape;43;p52"/>
          <p:cNvSpPr txBox="1"/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1" type="body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5" name="Google Shape;45;p52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sz="1800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  <a:defRPr b="0" i="0" sz="7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486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486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486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486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486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5486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indent="-5486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indent="-548639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indent="-5486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8" name="Google Shape;8;p43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.docx"/><Relationship Id="rId5" Type="http://schemas.openxmlformats.org/officeDocument/2006/relationships/package" Target="../embeddings/Microsoft_Office_Word_Document1.docx"/><Relationship Id="rId6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2.docx"/><Relationship Id="rId5" Type="http://schemas.openxmlformats.org/officeDocument/2006/relationships/package" Target="../embeddings/Microsoft_Office_Word_Document2.docx"/><Relationship Id="rId6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vmlDrawing" Target="../drawings/vmlDrawing3.vml"/><Relationship Id="rId4" Type="http://schemas.openxmlformats.org/officeDocument/2006/relationships/package" Target="../embeddings/Microsoft_Office_Word_Document3.docx"/><Relationship Id="rId5" Type="http://schemas.openxmlformats.org/officeDocument/2006/relationships/package" Target="../embeddings/Microsoft_Office_Word_Document3.docx"/><Relationship Id="rId6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/>
          <p:nvPr/>
        </p:nvSpPr>
        <p:spPr>
          <a:xfrm>
            <a:off x="1593201" y="227375"/>
            <a:ext cx="98184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Analisi delle tetradi in lievito</a:t>
            </a:r>
            <a:endParaRPr/>
          </a:p>
        </p:txBody>
      </p:sp>
      <p:sp>
        <p:nvSpPr>
          <p:cNvPr id="118" name="Google Shape;118;p1"/>
          <p:cNvSpPr/>
          <p:nvPr/>
        </p:nvSpPr>
        <p:spPr>
          <a:xfrm>
            <a:off x="4524501" y="8661400"/>
            <a:ext cx="514904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Tetradi non ordinate</a:t>
            </a:r>
            <a:endParaRPr/>
          </a:p>
        </p:txBody>
      </p:sp>
      <p:pic>
        <p:nvPicPr>
          <p:cNvPr id="119" name="Google Shape;11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1875"/>
            <a:ext cx="11620480" cy="725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347f13f8fc1_0_31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47f13f8fc1_0_31" title="Schermata 2025-04-03 alle 13.45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8300"/>
            <a:ext cx="1137285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 title="Schermata 2025-04-03 alle 13.45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65" y="4558384"/>
            <a:ext cx="5548634" cy="214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 title="Schermata 2025-04-03 alle 13.44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25" y="2130590"/>
            <a:ext cx="5344162" cy="21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 title="Schermata 2025-04-03 alle 13.44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400" y="129900"/>
            <a:ext cx="5344162" cy="21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 title="Schermata 2025-04-03 alle 13.45.3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4600" y="4852795"/>
            <a:ext cx="4929128" cy="184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 title="Schermata 2025-04-03 alle 13.45.3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1978" y="2415420"/>
            <a:ext cx="4929128" cy="184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 title="Schermata 2025-04-03 alle 13.45.0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7839" y="210738"/>
            <a:ext cx="5257400" cy="197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070" y="5562600"/>
            <a:ext cx="7360415" cy="1696863"/>
          </a:xfrm>
          <a:prstGeom prst="rect">
            <a:avLst/>
          </a:prstGeom>
          <a:solidFill>
            <a:srgbClr val="81C1FD"/>
          </a:solidFill>
          <a:ln cap="flat" cmpd="sng" w="12700">
            <a:solidFill>
              <a:srgbClr val="800000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191" name="Google Shape;191;p6"/>
          <p:cNvSpPr/>
          <p:nvPr/>
        </p:nvSpPr>
        <p:spPr>
          <a:xfrm>
            <a:off x="0" y="131266"/>
            <a:ext cx="12801600" cy="87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Calcolo della frequenza di ricombinazione</a:t>
            </a:r>
            <a:endParaRPr/>
          </a:p>
        </p:txBody>
      </p:sp>
      <p:pic>
        <p:nvPicPr>
          <p:cNvPr id="192" name="Google Shape;19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0200" y="1003300"/>
            <a:ext cx="595630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/>
          <p:nvPr/>
        </p:nvSpPr>
        <p:spPr>
          <a:xfrm>
            <a:off x="3698860" y="7736780"/>
            <a:ext cx="2438418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1" i="0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3+ 1/2 (70)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1" i="0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200</a:t>
            </a:r>
            <a:endParaRPr/>
          </a:p>
        </p:txBody>
      </p:sp>
      <p:cxnSp>
        <p:nvCxnSpPr>
          <p:cNvPr id="194" name="Google Shape;194;p6"/>
          <p:cNvCxnSpPr/>
          <p:nvPr/>
        </p:nvCxnSpPr>
        <p:spPr>
          <a:xfrm flipH="1" rot="10800000">
            <a:off x="3505200" y="8369300"/>
            <a:ext cx="3098800" cy="25400"/>
          </a:xfrm>
          <a:prstGeom prst="straightConnector1">
            <a:avLst/>
          </a:prstGeom>
          <a:noFill/>
          <a:ln cap="flat" cmpd="sng" w="25400">
            <a:solidFill>
              <a:srgbClr val="8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95" name="Google Shape;195;p6"/>
          <p:cNvSpPr/>
          <p:nvPr/>
        </p:nvSpPr>
        <p:spPr>
          <a:xfrm>
            <a:off x="6751233" y="8053705"/>
            <a:ext cx="434526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3600"/>
              <a:buFont typeface="Libre Franklin"/>
              <a:buNone/>
            </a:pPr>
            <a:r>
              <a:rPr b="1" i="0" lang="en-US" sz="3600" u="none" cap="none" strike="noStrike">
                <a:solidFill>
                  <a:srgbClr val="008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= 0,19= 19%= 19 um</a:t>
            </a: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415287" y="8041005"/>
            <a:ext cx="310664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Libre Franklin"/>
              <a:buNone/>
            </a:pPr>
            <a:r>
              <a:rPr b="1" i="0" lang="en-US" sz="3600" u="none" cap="none" strike="noStrike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Distanza </a:t>
            </a:r>
            <a:r>
              <a:rPr b="1" baseline="-25000" i="0" lang="en-US" sz="3600" u="none" cap="none" strike="noStrike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arg-ura</a:t>
            </a:r>
            <a:r>
              <a:rPr b="1" i="0" lang="en-US" sz="3600" u="none" cap="none" strike="noStrike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=</a:t>
            </a:r>
            <a:endParaRPr b="1" baseline="-25000" i="0" sz="3600" u="none" cap="none" strike="noStrike">
              <a:solidFill>
                <a:srgbClr val="0C0C0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/>
          <p:nvPr/>
        </p:nvSpPr>
        <p:spPr>
          <a:xfrm>
            <a:off x="-330200" y="369342"/>
            <a:ext cx="13030200" cy="2410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L’analisi delle tetradi conferma che la ricombinazione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avviene allo stadio di quattro filamenti</a:t>
            </a:r>
            <a:endParaRPr/>
          </a:p>
        </p:txBody>
      </p:sp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1133" y="3376083"/>
            <a:ext cx="8890001" cy="459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150" y="2072990"/>
            <a:ext cx="9855200" cy="578151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/>
          <p:nvPr/>
        </p:nvSpPr>
        <p:spPr>
          <a:xfrm>
            <a:off x="50" y="0"/>
            <a:ext cx="13004700" cy="22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</a:pPr>
            <a:r>
              <a:rPr i="0" lang="en-US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 tetradi ordinate permettono di mappare i geni</a:t>
            </a:r>
            <a:endParaRPr sz="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EB53"/>
              </a:buClr>
              <a:buSzPts val="5000"/>
              <a:buFont typeface="Libre Franklin Medium"/>
              <a:buNone/>
            </a:pPr>
            <a:r>
              <a:rPr i="0" lang="en-US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rispetto al centromero</a:t>
            </a:r>
            <a:endParaRPr sz="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doors dir="vert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9"/>
          <p:cNvGrpSpPr/>
          <p:nvPr/>
        </p:nvGrpSpPr>
        <p:grpSpPr>
          <a:xfrm>
            <a:off x="11" y="103246"/>
            <a:ext cx="13004800" cy="3850023"/>
            <a:chOff x="0" y="0"/>
            <a:chExt cx="13004800" cy="3850023"/>
          </a:xfrm>
        </p:grpSpPr>
        <p:pic>
          <p:nvPicPr>
            <p:cNvPr id="214" name="Google Shape;214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3004800" cy="3850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02431" y="900544"/>
              <a:ext cx="3464042" cy="29311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6" name="Google Shape;21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936" y="4165333"/>
            <a:ext cx="12293600" cy="31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75984" y="4283866"/>
            <a:ext cx="3701684" cy="29958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9"/>
          <p:cNvGrpSpPr/>
          <p:nvPr/>
        </p:nvGrpSpPr>
        <p:grpSpPr>
          <a:xfrm>
            <a:off x="1869723" y="7362375"/>
            <a:ext cx="10022273" cy="1395253"/>
            <a:chOff x="-69049" y="-24526"/>
            <a:chExt cx="6036423" cy="1395253"/>
          </a:xfrm>
        </p:grpSpPr>
        <p:grpSp>
          <p:nvGrpSpPr>
            <p:cNvPr id="219" name="Google Shape;219;p9"/>
            <p:cNvGrpSpPr/>
            <p:nvPr/>
          </p:nvGrpSpPr>
          <p:grpSpPr>
            <a:xfrm>
              <a:off x="3229858" y="-24526"/>
              <a:ext cx="2737516" cy="1395253"/>
              <a:chOff x="-87626" y="-24526"/>
              <a:chExt cx="2737515" cy="1395253"/>
            </a:xfrm>
          </p:grpSpPr>
          <p:sp>
            <p:nvSpPr>
              <p:cNvPr id="220" name="Google Shape;220;p9"/>
              <p:cNvSpPr/>
              <p:nvPr/>
            </p:nvSpPr>
            <p:spPr>
              <a:xfrm>
                <a:off x="-87626" y="-24526"/>
                <a:ext cx="2737515" cy="1395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00"/>
                  <a:buFont typeface="Libre Franklin"/>
                  <a:buNone/>
                </a:pPr>
                <a:r>
                  <a:rPr b="0" i="0" lang="en-US" sz="4200" u="none" cap="none" strike="noStrik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1/2 SDS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00"/>
                  <a:buFont typeface="Libre Franklin"/>
                  <a:buNone/>
                </a:pPr>
                <a:r>
                  <a:rPr b="0" i="0" lang="en-US" sz="4200" u="none" cap="none" strike="noStrik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totale aschi</a:t>
                </a:r>
                <a:endParaRPr/>
              </a:p>
            </p:txBody>
          </p:sp>
          <p:cxnSp>
            <p:nvCxnSpPr>
              <p:cNvPr id="221" name="Google Shape;221;p9"/>
              <p:cNvCxnSpPr/>
              <p:nvPr/>
            </p:nvCxnSpPr>
            <p:spPr>
              <a:xfrm>
                <a:off x="77737" y="666750"/>
                <a:ext cx="2387601" cy="127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</p:cxnSp>
        </p:grpSp>
        <p:sp>
          <p:nvSpPr>
            <p:cNvPr id="222" name="Google Shape;222;p9"/>
            <p:cNvSpPr/>
            <p:nvPr/>
          </p:nvSpPr>
          <p:spPr>
            <a:xfrm>
              <a:off x="-69049" y="298639"/>
              <a:ext cx="3366330" cy="748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Libre Franklin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FR cen-gene =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0" y="1739900"/>
            <a:ext cx="9423400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/>
          <p:nvPr/>
        </p:nvSpPr>
        <p:spPr>
          <a:xfrm>
            <a:off x="4584700" y="1106805"/>
            <a:ext cx="371515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1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thr arg X thr</a:t>
            </a:r>
            <a:r>
              <a:rPr b="1" baseline="30000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r>
              <a:rPr b="1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arg</a:t>
            </a:r>
            <a:r>
              <a:rPr b="1" baseline="30000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endParaRPr/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0" y="1739900"/>
            <a:ext cx="94234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/>
          <p:nvPr/>
        </p:nvSpPr>
        <p:spPr>
          <a:xfrm>
            <a:off x="2265170" y="6017755"/>
            <a:ext cx="9472946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Mappare thr e arg rispetto al centromero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Considero un gene alla volta selezionando </a:t>
            </a: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</a:t>
            </a:r>
            <a:r>
              <a:rPr b="0" i="0" lang="en-US" sz="3600" u="none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SDS</a:t>
            </a:r>
            <a:endParaRPr/>
          </a:p>
        </p:txBody>
      </p:sp>
      <p:sp>
        <p:nvSpPr>
          <p:cNvPr id="235" name="Google Shape;235;p11"/>
          <p:cNvSpPr/>
          <p:nvPr/>
        </p:nvSpPr>
        <p:spPr>
          <a:xfrm>
            <a:off x="36830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56515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85852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96139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76073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46228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65913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9464802" y="5080000"/>
            <a:ext cx="20944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Tot=105</a:t>
            </a:r>
            <a:endParaRPr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2291849" y="8083782"/>
            <a:ext cx="5015866" cy="1210588"/>
            <a:chOff x="1905634" y="7827235"/>
            <a:chExt cx="5015866" cy="1210588"/>
          </a:xfrm>
        </p:grpSpPr>
        <p:cxnSp>
          <p:nvCxnSpPr>
            <p:cNvPr id="244" name="Google Shape;244;p11"/>
            <p:cNvCxnSpPr/>
            <p:nvPr/>
          </p:nvCxnSpPr>
          <p:spPr>
            <a:xfrm>
              <a:off x="3035300" y="8407129"/>
              <a:ext cx="3886200" cy="254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sp>
          <p:nvSpPr>
            <p:cNvPr id="245" name="Google Shape;245;p11"/>
            <p:cNvSpPr/>
            <p:nvPr/>
          </p:nvSpPr>
          <p:spPr>
            <a:xfrm>
              <a:off x="1905634" y="7827235"/>
              <a:ext cx="4790925" cy="12105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BB41"/>
                </a:buClr>
                <a:buSzPts val="3600"/>
                <a:buFont typeface="Libre Franklin"/>
                <a:buNone/>
              </a:pPr>
              <a:r>
                <a:rPr b="0" i="0" lang="en-US" sz="3600" u="none" cap="none" strike="noStrike">
                  <a:solidFill>
                    <a:srgbClr val="77BB4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           </a:t>
              </a:r>
              <a:r>
                <a:rPr b="0" i="0" lang="en-US" sz="3600" u="sng" cap="none" strike="noStrike">
                  <a:solidFill>
                    <a:srgbClr val="77BB4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1/2 (16+2+2+1)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BB41"/>
                </a:buClr>
                <a:buSzPts val="3600"/>
                <a:buFont typeface="Libre Franklin"/>
                <a:buNone/>
              </a:pPr>
              <a:r>
                <a:rPr b="0" i="0" lang="en-US" sz="3600" u="none" cap="none" strike="noStrike">
                  <a:solidFill>
                    <a:srgbClr val="77BB4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          105</a:t>
              </a:r>
              <a:endParaRPr/>
            </a:p>
          </p:txBody>
        </p:sp>
      </p:grpSp>
      <p:sp>
        <p:nvSpPr>
          <p:cNvPr id="246" name="Google Shape;246;p11"/>
          <p:cNvSpPr/>
          <p:nvPr/>
        </p:nvSpPr>
        <p:spPr>
          <a:xfrm>
            <a:off x="7788401" y="8278283"/>
            <a:ext cx="3236790" cy="622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100 = 10 um  </a:t>
            </a: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1765300" y="8261350"/>
            <a:ext cx="1299717" cy="622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BB4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C-thr=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/>
          <p:nvPr/>
        </p:nvSpPr>
        <p:spPr>
          <a:xfrm>
            <a:off x="4584700" y="1106805"/>
            <a:ext cx="371515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1" i="1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thr arg X thr</a:t>
            </a:r>
            <a:r>
              <a:rPr b="1" baseline="30000" i="1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r>
              <a:rPr b="1" i="1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arg</a:t>
            </a:r>
            <a:r>
              <a:rPr b="1" baseline="30000" i="1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endParaRPr/>
          </a:p>
        </p:txBody>
      </p:sp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0" y="1739900"/>
            <a:ext cx="94234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/>
          <p:nvPr/>
        </p:nvSpPr>
        <p:spPr>
          <a:xfrm>
            <a:off x="487170" y="6038850"/>
            <a:ext cx="11630532" cy="13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D7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A3D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Mappare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thr</a:t>
            </a:r>
            <a:r>
              <a:rPr b="0" i="0" lang="en-US" sz="3600" u="none" cap="none" strike="noStrike">
                <a:solidFill>
                  <a:srgbClr val="00A3D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e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arg</a:t>
            </a:r>
            <a:r>
              <a:rPr b="0" i="0" lang="en-US" sz="3600" u="none" cap="none" strike="noStrike">
                <a:solidFill>
                  <a:srgbClr val="00A3D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rispetto al centromero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Considero un gene alla volta selezionando i </a:t>
            </a:r>
            <a:r>
              <a:rPr b="0" i="0" lang="en-US" sz="3600" u="none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SDS</a:t>
            </a:r>
            <a:endParaRPr/>
          </a:p>
        </p:txBody>
      </p:sp>
      <p:sp>
        <p:nvSpPr>
          <p:cNvPr id="255" name="Google Shape;255;p12"/>
          <p:cNvSpPr/>
          <p:nvPr/>
        </p:nvSpPr>
        <p:spPr>
          <a:xfrm>
            <a:off x="41402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6" name="Google Shape;256;p12"/>
          <p:cNvSpPr/>
          <p:nvPr/>
        </p:nvSpPr>
        <p:spPr>
          <a:xfrm>
            <a:off x="51689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100838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8" name="Google Shape;258;p12"/>
          <p:cNvSpPr/>
          <p:nvPr/>
        </p:nvSpPr>
        <p:spPr>
          <a:xfrm>
            <a:off x="80899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61214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0" name="Google Shape;260;p12"/>
          <p:cNvSpPr/>
          <p:nvPr/>
        </p:nvSpPr>
        <p:spPr>
          <a:xfrm>
            <a:off x="7073900" y="3238500"/>
            <a:ext cx="355600" cy="1511300"/>
          </a:xfrm>
          <a:prstGeom prst="rect">
            <a:avLst/>
          </a:prstGeom>
          <a:solidFill>
            <a:srgbClr val="669C35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61" name="Google Shape;261;p12"/>
          <p:cNvCxnSpPr/>
          <p:nvPr/>
        </p:nvCxnSpPr>
        <p:spPr>
          <a:xfrm>
            <a:off x="2425700" y="8559800"/>
            <a:ext cx="3568700" cy="25401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2" name="Google Shape;262;p12"/>
          <p:cNvSpPr/>
          <p:nvPr/>
        </p:nvSpPr>
        <p:spPr>
          <a:xfrm>
            <a:off x="9464802" y="5080000"/>
            <a:ext cx="20944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Tot=105</a:t>
            </a:r>
            <a:endParaRPr/>
          </a:p>
        </p:txBody>
      </p:sp>
      <p:sp>
        <p:nvSpPr>
          <p:cNvPr id="263" name="Google Shape;263;p12"/>
          <p:cNvSpPr/>
          <p:nvPr/>
        </p:nvSpPr>
        <p:spPr>
          <a:xfrm>
            <a:off x="2773437" y="7996164"/>
            <a:ext cx="4790925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BB4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</a:t>
            </a:r>
            <a:r>
              <a:rPr b="0" i="0" lang="en-US" sz="3600" u="sng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1/2 (11+2+2+1)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BB4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77BB4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           105</a:t>
            </a:r>
            <a:endParaRPr/>
          </a:p>
        </p:txBody>
      </p:sp>
      <p:sp>
        <p:nvSpPr>
          <p:cNvPr id="264" name="Google Shape;264;p12"/>
          <p:cNvSpPr/>
          <p:nvPr/>
        </p:nvSpPr>
        <p:spPr>
          <a:xfrm>
            <a:off x="7928100" y="8244205"/>
            <a:ext cx="3169913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100 = 7,6 um  </a:t>
            </a:r>
            <a:endParaRPr/>
          </a:p>
        </p:txBody>
      </p:sp>
      <p:sp>
        <p:nvSpPr>
          <p:cNvPr id="265" name="Google Shape;265;p12"/>
          <p:cNvSpPr/>
          <p:nvPr/>
        </p:nvSpPr>
        <p:spPr>
          <a:xfrm>
            <a:off x="2167401" y="8231505"/>
            <a:ext cx="1379159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C-arg=</a:t>
            </a:r>
            <a:endParaRPr/>
          </a:p>
        </p:txBody>
      </p:sp>
      <p:sp>
        <p:nvSpPr>
          <p:cNvPr id="266" name="Google Shape;266;p12"/>
          <p:cNvSpPr/>
          <p:nvPr/>
        </p:nvSpPr>
        <p:spPr>
          <a:xfrm>
            <a:off x="9055100" y="3238500"/>
            <a:ext cx="355600" cy="1511300"/>
          </a:xfrm>
          <a:prstGeom prst="rect">
            <a:avLst/>
          </a:prstGeom>
          <a:solidFill>
            <a:srgbClr val="FF4013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4584700" y="1106805"/>
            <a:ext cx="371515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1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thr arg X thr</a:t>
            </a:r>
            <a:r>
              <a:rPr b="1" baseline="30000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r>
              <a:rPr b="1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arg</a:t>
            </a:r>
            <a:r>
              <a:rPr b="1" baseline="30000" i="1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endParaRPr/>
          </a:p>
        </p:txBody>
      </p:sp>
      <p:pic>
        <p:nvPicPr>
          <p:cNvPr id="272" name="Google Shape;27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0" y="1739900"/>
            <a:ext cx="94234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3"/>
          <p:cNvSpPr/>
          <p:nvPr/>
        </p:nvSpPr>
        <p:spPr>
          <a:xfrm>
            <a:off x="487170" y="6087606"/>
            <a:ext cx="5408808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Distanza thr arg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Considero le classi </a:t>
            </a:r>
            <a:r>
              <a:rPr b="0" i="0" lang="en-US" sz="3600" u="none" cap="none" strike="noStrike">
                <a:solidFill>
                  <a:srgbClr val="F5EC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NPD</a:t>
            </a: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e </a:t>
            </a:r>
            <a:r>
              <a:rPr b="0" i="0" lang="en-US" sz="3600" u="none" cap="none" strike="noStrike">
                <a:solidFill>
                  <a:srgbClr val="3EFDF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</a:t>
            </a: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4597400" y="3225800"/>
            <a:ext cx="1016000" cy="1562100"/>
          </a:xfrm>
          <a:prstGeom prst="rect">
            <a:avLst/>
          </a:prstGeom>
          <a:solidFill>
            <a:srgbClr val="00C7FC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75" name="Google Shape;275;p13"/>
          <p:cNvCxnSpPr/>
          <p:nvPr/>
        </p:nvCxnSpPr>
        <p:spPr>
          <a:xfrm>
            <a:off x="2425700" y="8559800"/>
            <a:ext cx="5473700" cy="254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6" name="Google Shape;276;p13"/>
          <p:cNvSpPr/>
          <p:nvPr/>
        </p:nvSpPr>
        <p:spPr>
          <a:xfrm>
            <a:off x="9464802" y="5080000"/>
            <a:ext cx="20944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Tot=105</a:t>
            </a: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1130300" y="7852907"/>
            <a:ext cx="5989495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</a:t>
            </a:r>
            <a:r>
              <a:rPr b="0" i="0" lang="en-US" sz="3600" u="sng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(2+1) +1/2 (16+11+2)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                  105</a:t>
            </a: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7041033" y="8027845"/>
            <a:ext cx="43103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C7F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100 = 16,7 um  </a:t>
            </a: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336773" y="7953146"/>
            <a:ext cx="18467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</a:t>
            </a:r>
            <a:r>
              <a:rPr b="0" baseline="-2500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thr-arg</a:t>
            </a: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=</a:t>
            </a: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5626100" y="3225800"/>
            <a:ext cx="1016000" cy="1562100"/>
          </a:xfrm>
          <a:prstGeom prst="rect">
            <a:avLst/>
          </a:prstGeom>
          <a:solidFill>
            <a:srgbClr val="00C7FC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6604000" y="3213100"/>
            <a:ext cx="1016000" cy="1562100"/>
          </a:xfrm>
          <a:prstGeom prst="rect">
            <a:avLst/>
          </a:prstGeom>
          <a:solidFill>
            <a:srgbClr val="00C7FC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7581900" y="3213100"/>
            <a:ext cx="1016000" cy="1562100"/>
          </a:xfrm>
          <a:prstGeom prst="rect">
            <a:avLst/>
          </a:prstGeom>
          <a:solidFill>
            <a:srgbClr val="F5EC00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8610600" y="3213100"/>
            <a:ext cx="1016000" cy="1562100"/>
          </a:xfrm>
          <a:prstGeom prst="rect">
            <a:avLst/>
          </a:prstGeom>
          <a:solidFill>
            <a:srgbClr val="F5EC00">
              <a:alpha val="60000"/>
            </a:srgbClr>
          </a:solidFill>
          <a:ln>
            <a:noFill/>
          </a:ln>
          <a:effectLst>
            <a:outerShdw blurRad="177800" rotWithShape="0" dir="5400000" dist="406400">
              <a:srgbClr val="000000">
                <a:alpha val="6784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utive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4" name="Google Shape;28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2900" y="6538674"/>
            <a:ext cx="4800601" cy="110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/>
          <p:nvPr/>
        </p:nvSpPr>
        <p:spPr>
          <a:xfrm>
            <a:off x="4242349" y="8553375"/>
            <a:ext cx="69021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Libre Franklin"/>
              <a:buNone/>
            </a:pPr>
            <a:r>
              <a:rPr b="1" i="0" lang="en-US" sz="36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Tetradi ordinate</a:t>
            </a:r>
            <a:endParaRPr/>
          </a:p>
        </p:txBody>
      </p:sp>
      <p:pic>
        <p:nvPicPr>
          <p:cNvPr id="125" name="Google Shape;12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50" y="1191450"/>
            <a:ext cx="12700001" cy="648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4200" y="2908300"/>
            <a:ext cx="9410700" cy="45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/>
          <p:nvPr/>
        </p:nvSpPr>
        <p:spPr>
          <a:xfrm>
            <a:off x="1705809" y="715450"/>
            <a:ext cx="9593183" cy="87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Costituzione della mappa genetica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0" y="1739900"/>
            <a:ext cx="9423400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" name="Google Shape;300;p16"/>
          <p:cNvGraphicFramePr/>
          <p:nvPr/>
        </p:nvGraphicFramePr>
        <p:xfrm>
          <a:off x="2120886" y="0"/>
          <a:ext cx="8345757" cy="4360232"/>
        </p:xfrm>
        <a:graphic>
          <a:graphicData uri="http://schemas.openxmlformats.org/presentationml/2006/ole">
            <mc:AlternateContent>
              <mc:Choice Requires="v">
                <p:oleObj r:id="rId4" imgH="4360232" imgW="8345757" progId="Word.Document.12" spid="_x0000_s1">
                  <p:embed/>
                </p:oleObj>
              </mc:Choice>
              <mc:Fallback>
                <p:oleObj r:id="rId5" imgH="4360232" imgW="8345757" progId="Word.Document.12">
                  <p:embed/>
                  <p:pic>
                    <p:nvPicPr>
                      <p:cNvPr id="300" name="Google Shape;300;p1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20886" y="0"/>
                        <a:ext cx="8345757" cy="4360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5" name="Google Shape;305;p17"/>
          <p:cNvGraphicFramePr/>
          <p:nvPr/>
        </p:nvGraphicFramePr>
        <p:xfrm>
          <a:off x="982389" y="1051977"/>
          <a:ext cx="10561079" cy="3898816"/>
        </p:xfrm>
        <a:graphic>
          <a:graphicData uri="http://schemas.openxmlformats.org/presentationml/2006/ole">
            <mc:AlternateContent>
              <mc:Choice Requires="v">
                <p:oleObj r:id="rId4" imgH="3898816" imgW="10561079" progId="Word.Document.12" spid="_x0000_s1">
                  <p:embed/>
                </p:oleObj>
              </mc:Choice>
              <mc:Fallback>
                <p:oleObj r:id="rId5" imgH="3898816" imgW="10561079" progId="Word.Document.12">
                  <p:embed/>
                  <p:pic>
                    <p:nvPicPr>
                      <p:cNvPr id="305" name="Google Shape;305;p1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82389" y="1051977"/>
                        <a:ext cx="10561079" cy="3898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18"/>
          <p:cNvGraphicFramePr/>
          <p:nvPr/>
        </p:nvGraphicFramePr>
        <p:xfrm>
          <a:off x="1356180" y="184315"/>
          <a:ext cx="9589897" cy="4123850"/>
        </p:xfrm>
        <a:graphic>
          <a:graphicData uri="http://schemas.openxmlformats.org/presentationml/2006/ole">
            <mc:AlternateContent>
              <mc:Choice Requires="v">
                <p:oleObj r:id="rId4" imgH="4123850" imgW="9589897" progId="Word.Document.12" spid="_x0000_s1">
                  <p:embed/>
                </p:oleObj>
              </mc:Choice>
              <mc:Fallback>
                <p:oleObj r:id="rId5" imgH="4123850" imgW="9589897" progId="Word.Document.12">
                  <p:embed/>
                  <p:pic>
                    <p:nvPicPr>
                      <p:cNvPr id="310" name="Google Shape;310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356180" y="184315"/>
                        <a:ext cx="9589897" cy="41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3796" y="2617675"/>
            <a:ext cx="7756052" cy="371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9"/>
          <p:cNvSpPr/>
          <p:nvPr/>
        </p:nvSpPr>
        <p:spPr>
          <a:xfrm>
            <a:off x="339951" y="172061"/>
            <a:ext cx="120234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Libre Franklin Medium"/>
              <a:buNone/>
            </a:pPr>
            <a:r>
              <a:rPr b="0" i="0" lang="en-US" sz="4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 presenza di macchie gemelle suggerisce che il crossing over può avvenire anche durante la mitosi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1550" y="1271487"/>
            <a:ext cx="11093553" cy="360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4866" y="4862613"/>
            <a:ext cx="10196833" cy="479362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0"/>
          <p:cNvSpPr/>
          <p:nvPr/>
        </p:nvSpPr>
        <p:spPr>
          <a:xfrm>
            <a:off x="3195004" y="139717"/>
            <a:ext cx="6614792" cy="87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000"/>
              <a:buFont typeface="Libre Franklin Medium"/>
              <a:buNone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Il crossing over mitotico</a:t>
            </a:r>
            <a:endParaRPr/>
          </a:p>
        </p:txBody>
      </p:sp>
    </p:spTree>
  </p:cSld>
  <p:clrMapOvr>
    <a:masterClrMapping/>
  </p:clrMapOvr>
  <p:transition spd="slow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00" y="381000"/>
            <a:ext cx="11023600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1900" y="4112525"/>
            <a:ext cx="9807742" cy="556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rippl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600" y="-317500"/>
            <a:ext cx="11518900" cy="11203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4500" y="469900"/>
            <a:ext cx="7378700" cy="88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025" y="169950"/>
            <a:ext cx="10035941" cy="476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176" y="2133229"/>
            <a:ext cx="10013638" cy="277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176" y="1689550"/>
            <a:ext cx="10125149" cy="498029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79298" y="6495725"/>
            <a:ext cx="109554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Quando i geni non sono associati </a:t>
            </a:r>
            <a:r>
              <a:rPr b="0" i="0" lang="en-US" sz="3600" u="none" cap="none" strike="noStrike">
                <a:solidFill>
                  <a:srgbClr val="EC5A5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PD = NPD</a:t>
            </a:r>
            <a:endParaRPr/>
          </a:p>
        </p:txBody>
      </p:sp>
    </p:spTree>
  </p:cSld>
  <p:clrMapOvr>
    <a:masterClrMapping/>
  </p:clrMapOvr>
  <p:transition spd="slow">
    <p:circl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0" y="139700"/>
            <a:ext cx="7747000" cy="940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-457200"/>
            <a:ext cx="11950700" cy="106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300" y="190500"/>
            <a:ext cx="8957644" cy="93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6"/>
          <p:cNvSpPr/>
          <p:nvPr/>
        </p:nvSpPr>
        <p:spPr>
          <a:xfrm>
            <a:off x="4991335" y="6851839"/>
            <a:ext cx="423193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2400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E324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</a:t>
            </a:r>
            <a:endParaRPr/>
          </a:p>
        </p:txBody>
      </p:sp>
      <p:sp>
        <p:nvSpPr>
          <p:cNvPr id="356" name="Google Shape;356;p26"/>
          <p:cNvSpPr/>
          <p:nvPr/>
        </p:nvSpPr>
        <p:spPr>
          <a:xfrm>
            <a:off x="4979708" y="7474139"/>
            <a:ext cx="936154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1A00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B51A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a/A</a:t>
            </a:r>
            <a:endParaRPr/>
          </a:p>
        </p:txBody>
      </p:sp>
      <p:sp>
        <p:nvSpPr>
          <p:cNvPr id="357" name="Google Shape;357;p26"/>
          <p:cNvSpPr/>
          <p:nvPr/>
        </p:nvSpPr>
        <p:spPr>
          <a:xfrm>
            <a:off x="6550340" y="4502339"/>
            <a:ext cx="1339710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Testo</a:t>
            </a:r>
            <a:endParaRPr/>
          </a:p>
        </p:txBody>
      </p:sp>
      <p:sp>
        <p:nvSpPr>
          <p:cNvPr id="358" name="Google Shape;358;p26"/>
          <p:cNvSpPr/>
          <p:nvPr/>
        </p:nvSpPr>
        <p:spPr>
          <a:xfrm>
            <a:off x="4991335" y="8337739"/>
            <a:ext cx="423193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2400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E324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500" y="1549400"/>
            <a:ext cx="72390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8"/>
          <p:cNvGrpSpPr/>
          <p:nvPr/>
        </p:nvGrpSpPr>
        <p:grpSpPr>
          <a:xfrm>
            <a:off x="38084" y="1574200"/>
            <a:ext cx="12763517" cy="6438902"/>
            <a:chOff x="0" y="0"/>
            <a:chExt cx="12763515" cy="6438901"/>
          </a:xfrm>
        </p:grpSpPr>
        <p:pic>
          <p:nvPicPr>
            <p:cNvPr id="369" name="Google Shape;369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16546" y="969370"/>
              <a:ext cx="6046969" cy="4513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6002175" cy="64389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/>
          <p:nvPr/>
        </p:nvSpPr>
        <p:spPr>
          <a:xfrm>
            <a:off x="812800" y="3579837"/>
            <a:ext cx="11366500" cy="2949525"/>
          </a:xfrm>
          <a:prstGeom prst="rect">
            <a:avLst/>
          </a:prstGeom>
          <a:noFill/>
          <a:ln cap="flat" cmpd="sng" w="50800">
            <a:solidFill>
              <a:srgbClr val="71EF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700"/>
              <a:buFont typeface="Libre Franklin"/>
              <a:buNone/>
            </a:pPr>
            <a:r>
              <a:rPr b="0" i="0" lang="en-US" sz="37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modello di ricombinazione di tipo riparativo ha cominciato a essere accreditato perché spiegava molti dei dati ottenuti fino allora in studi genetici e molecolari, e poiché spiegava le cinque proprietà della ricombinazione, dedotte dagli esperimenti d’incrocio:</a:t>
            </a:r>
            <a:endParaRPr/>
          </a:p>
        </p:txBody>
      </p:sp>
      <p:sp>
        <p:nvSpPr>
          <p:cNvPr id="376" name="Google Shape;376;p29"/>
          <p:cNvSpPr txBox="1"/>
          <p:nvPr/>
        </p:nvSpPr>
        <p:spPr>
          <a:xfrm>
            <a:off x="4493677" y="8450067"/>
            <a:ext cx="102592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/>
          <p:nvPr/>
        </p:nvSpPr>
        <p:spPr>
          <a:xfrm>
            <a:off x="88900" y="393521"/>
            <a:ext cx="12915900" cy="8966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D35F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96D35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1. Gli omologhi si rompono, si scambiano materiale e si ricongiungono.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D5FD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53D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2. Rottura e riparazione creano prodotti reciproci di ricombinazione.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A00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FF6A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3. Gli eventi di ricombinazione possono avvenire ovunque lungo la molecola di DNA.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4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4. La precisione nello scambio, senza guadagno, né perdita di coppie di nucleotidi, previene l’introduzione di mutazioni durante il processo.</a:t>
            </a:r>
            <a:endParaRPr>
              <a:solidFill>
                <a:srgbClr val="00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5.</a:t>
            </a:r>
            <a:r>
              <a:rPr b="0" i="0" lang="en-US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La </a:t>
            </a:r>
            <a:r>
              <a:rPr b="1" i="0" lang="en-US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conversione genica,</a:t>
            </a:r>
            <a:r>
              <a:rPr b="0" i="0" lang="en-US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in cui piccoli segmenti d’informazioni si trasferiscono da un cromosoma omologo all’altro, può dare origine, nella progenie, ad un rapporto diverso dall’atteso 1:1 nella frequenza di due alleli differenti. Il 50% degli eventi di conversione genica è associato al crossing-over tra marcatori fiancheggianti, mentre il rimanente 50% non è associato ad eventi di scambio.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8030" y="1122597"/>
            <a:ext cx="6633146" cy="862073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1"/>
          <p:cNvSpPr/>
          <p:nvPr/>
        </p:nvSpPr>
        <p:spPr>
          <a:xfrm>
            <a:off x="1683353" y="107950"/>
            <a:ext cx="8950128" cy="901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E40"/>
              </a:buClr>
              <a:buSzPts val="5600"/>
              <a:buFont typeface="Libre Franklin Medium"/>
              <a:buNone/>
            </a:pPr>
            <a:r>
              <a:rPr b="0" i="0" lang="en-US" sz="5600" u="none" cap="none" strike="noStrike">
                <a:solidFill>
                  <a:srgbClr val="6FBE4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 ricombinazione illegittima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2"/>
          <p:cNvSpPr txBox="1"/>
          <p:nvPr/>
        </p:nvSpPr>
        <p:spPr>
          <a:xfrm>
            <a:off x="2339444" y="5297736"/>
            <a:ext cx="102592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"/>
          <p:cNvSpPr txBox="1"/>
          <p:nvPr>
            <p:ph type="title"/>
          </p:nvPr>
        </p:nvSpPr>
        <p:spPr>
          <a:xfrm>
            <a:off x="334425" y="152400"/>
            <a:ext cx="12336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000"/>
              <a:buFont typeface="Libre Franklin"/>
              <a:buNone/>
            </a:pPr>
            <a:r>
              <a:rPr lang="en-US">
                <a:solidFill>
                  <a:srgbClr val="FF0000"/>
                </a:solidFill>
              </a:rPr>
              <a:t>Mappatura Genetica di Caratteri Mendeliani Umani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8" name="Google Shape;398;p33"/>
          <p:cNvSpPr txBox="1"/>
          <p:nvPr>
            <p:ph idx="1" type="body"/>
          </p:nvPr>
        </p:nvSpPr>
        <p:spPr>
          <a:xfrm>
            <a:off x="334433" y="1934632"/>
            <a:ext cx="12335934" cy="7431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652638" lvl="0" marL="652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Libre Franklin"/>
              <a:buAutoNum type="arabicPeriod"/>
            </a:pPr>
            <a:r>
              <a:rPr lang="en-US">
                <a:solidFill>
                  <a:schemeClr val="dk1"/>
                </a:solidFill>
              </a:rPr>
              <a:t>Per localizzare i geni responsabili di una particolare malattia o di qualsiasi carattere fenotipico, abbiamo ancora bisogno di una mappa genetica</a:t>
            </a:r>
            <a:endParaRPr/>
          </a:p>
          <a:p>
            <a:pPr indent="-652638" lvl="0" marL="652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Libre Franklin"/>
              <a:buAutoNum type="arabicPeriod"/>
            </a:pPr>
            <a:r>
              <a:rPr lang="en-US">
                <a:solidFill>
                  <a:schemeClr val="dk1"/>
                </a:solidFill>
              </a:rPr>
              <a:t>é importante scoprire la posizione cromosomica del gene</a:t>
            </a:r>
            <a:endParaRPr/>
          </a:p>
          <a:p>
            <a:pPr indent="-652638" lvl="0" marL="652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Libre Franklin"/>
              <a:buAutoNum type="arabicPeriod"/>
            </a:pPr>
            <a:r>
              <a:rPr lang="en-US">
                <a:solidFill>
                  <a:schemeClr val="dk1"/>
                </a:solidFill>
              </a:rPr>
              <a:t>Identificare una serie di casi clinici con fenotipi chiari, che poi vengono genotipizzati in laboratorio per una serie di marcatori genetici</a:t>
            </a:r>
            <a:endParaRPr/>
          </a:p>
          <a:p>
            <a:pPr indent="-652638" lvl="0" marL="652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Libre Franklin"/>
              <a:buAutoNum type="arabicPeriod"/>
            </a:pPr>
            <a:r>
              <a:rPr lang="en-US">
                <a:solidFill>
                  <a:schemeClr val="dk1"/>
                </a:solidFill>
              </a:rPr>
              <a:t>Questi genotipi sono poi analizzati per mappare il determinante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9158" y="187453"/>
            <a:ext cx="7846445" cy="577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2428075" y="5586375"/>
            <a:ext cx="902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FC"/>
              </a:buClr>
              <a:buSzPts val="3600"/>
              <a:buFont typeface="Libre Franklin"/>
              <a:buNone/>
            </a:pPr>
            <a:r>
              <a:rPr i="0" lang="en-US" sz="3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PD &gt;&gt; NPD allora i geni sono associati </a:t>
            </a:r>
            <a:endParaRPr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/>
          <p:nvPr>
            <p:ph type="title"/>
          </p:nvPr>
        </p:nvSpPr>
        <p:spPr>
          <a:xfrm>
            <a:off x="-264500" y="124050"/>
            <a:ext cx="132693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000"/>
              <a:buFont typeface="Libre Franklin"/>
              <a:buNone/>
            </a:pPr>
            <a:r>
              <a:rPr lang="en-US">
                <a:solidFill>
                  <a:srgbClr val="FF0000"/>
                </a:solidFill>
              </a:rPr>
              <a:t>Il ruolo della ricombinazione nella mappatura genetica</a:t>
            </a:r>
            <a:endParaRPr/>
          </a:p>
        </p:txBody>
      </p:sp>
      <p:sp>
        <p:nvSpPr>
          <p:cNvPr id="404" name="Google Shape;404;p34"/>
          <p:cNvSpPr txBox="1"/>
          <p:nvPr>
            <p:ph idx="1" type="body"/>
          </p:nvPr>
        </p:nvSpPr>
        <p:spPr>
          <a:xfrm>
            <a:off x="1079500" y="2527299"/>
            <a:ext cx="10845800" cy="6930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2603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In teoria la mappatura in uomo è esattamente la stessa degli altri organismi diploidi. Lo scopo è scoprire quanto frequentemente i due loci sono separati dalla ricombinazione meiotica.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I ricombinanti sono identificati genotipizzando i genitori e la proteina per coppie di loci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La frazione ricombinante è una misura della distanza genetica tra i due loci</a:t>
            </a:r>
            <a:endParaRPr/>
          </a:p>
        </p:txBody>
      </p:sp>
    </p:spTree>
  </p:cSld>
  <p:clrMapOvr>
    <a:masterClrMapping/>
  </p:clrMapOvr>
  <p:transition spd="slow"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400" y="699669"/>
            <a:ext cx="10160000" cy="835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flip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400" y="1488015"/>
            <a:ext cx="11430000" cy="727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7"/>
          <p:cNvSpPr txBox="1"/>
          <p:nvPr>
            <p:ph type="title"/>
          </p:nvPr>
        </p:nvSpPr>
        <p:spPr>
          <a:xfrm>
            <a:off x="311900" y="152400"/>
            <a:ext cx="116133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7000"/>
              <a:buFont typeface="Libre Franklin"/>
              <a:buNone/>
            </a:pPr>
            <a:r>
              <a:rPr lang="en-US">
                <a:solidFill>
                  <a:srgbClr val="FF6600"/>
                </a:solidFill>
              </a:rPr>
              <a:t>Mappare un locus malattia</a:t>
            </a:r>
            <a:endParaRPr/>
          </a:p>
        </p:txBody>
      </p:sp>
      <p:sp>
        <p:nvSpPr>
          <p:cNvPr id="420" name="Google Shape;420;p37"/>
          <p:cNvSpPr txBox="1"/>
          <p:nvPr>
            <p:ph idx="1" type="body"/>
          </p:nvPr>
        </p:nvSpPr>
        <p:spPr>
          <a:xfrm>
            <a:off x="1079500" y="1951565"/>
            <a:ext cx="10845800" cy="697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La mappatura di geni malattia dipende da marcatori genetici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Per analisi di associazione abbiamo bisogno di meiosi informative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Marcatori utili sono quelli distribuiti su tutto il genoma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Libre Franklin"/>
              <a:buChar char="•"/>
            </a:pPr>
            <a:r>
              <a:rPr lang="en-US">
                <a:solidFill>
                  <a:srgbClr val="000000"/>
                </a:solidFill>
              </a:rPr>
              <a:t>L’analisi di associazione normalmente usa microsatelliti o SNPs come marcatori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8"/>
          <p:cNvSpPr txBox="1"/>
          <p:nvPr>
            <p:ph type="title"/>
          </p:nvPr>
        </p:nvSpPr>
        <p:spPr>
          <a:xfrm>
            <a:off x="396950" y="152400"/>
            <a:ext cx="12053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7000"/>
              <a:buFont typeface="Libre Franklin"/>
              <a:buNone/>
            </a:pPr>
            <a:r>
              <a:rPr lang="en-US">
                <a:solidFill>
                  <a:srgbClr val="FF6600"/>
                </a:solidFill>
              </a:rPr>
              <a:t>Quale marcatore genetico scegliere?</a:t>
            </a:r>
            <a:endParaRPr/>
          </a:p>
        </p:txBody>
      </p:sp>
      <p:sp>
        <p:nvSpPr>
          <p:cNvPr id="426" name="Google Shape;426;p38"/>
          <p:cNvSpPr txBox="1"/>
          <p:nvPr>
            <p:ph idx="1" type="body"/>
          </p:nvPr>
        </p:nvSpPr>
        <p:spPr>
          <a:xfrm>
            <a:off x="554566" y="1985433"/>
            <a:ext cx="11895667" cy="6890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ibre Franklin"/>
              <a:buNone/>
            </a:pPr>
            <a:r>
              <a:rPr lang="en-US" sz="3400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 avere un pattern chiaro di eredità Mendeliana, preferibilmente codominante così il genotipo si può dedurre dal fenotipo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ibre Franklin"/>
              <a:buNone/>
            </a:pPr>
            <a:r>
              <a:rPr lang="en-US" sz="3400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Facilmente analizzabile usando materiale facilmente disponibile (saliva vs biopsia cerebrale)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ibre Franklin"/>
              <a:buNone/>
            </a:pPr>
            <a:r>
              <a:rPr lang="en-US" sz="3400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locus deve essere altamente polimorfico, in modo tale che la persona selezionata ha una buona possibilità di essere eterozigote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t/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ibre Franklin"/>
              <a:buNone/>
            </a:pPr>
            <a:r>
              <a:rPr lang="en-US" sz="3400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Qualsiasi carattere che soddisfi questi criteri può essere utilizzato come </a:t>
            </a:r>
            <a:r>
              <a:rPr lang="en-US">
                <a:solidFill>
                  <a:srgbClr val="0C0C0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marcatore genetico</a:t>
            </a:r>
            <a:endParaRPr>
              <a:solidFill>
                <a:srgbClr val="0C0C0C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001809"/>
            <a:ext cx="13004803" cy="6375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15" y="2184400"/>
            <a:ext cx="12924369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/>
          <p:nvPr/>
        </p:nvSpPr>
        <p:spPr>
          <a:xfrm>
            <a:off x="2743414" y="463550"/>
            <a:ext cx="7812138" cy="9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BF41"/>
              </a:buClr>
              <a:buSzPts val="5600"/>
              <a:buFont typeface="Libre Franklin Medium"/>
              <a:buNone/>
            </a:pPr>
            <a:r>
              <a:rPr b="0" i="0" lang="en-US" sz="5600" u="none" cap="none" strike="noStrike">
                <a:solidFill>
                  <a:srgbClr val="70BF4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Meiosi informative e non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455" y="547489"/>
            <a:ext cx="12097889" cy="831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184150"/>
            <a:ext cx="6319240" cy="857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7360" y="279400"/>
            <a:ext cx="6011400" cy="464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2450" y="5130800"/>
            <a:ext cx="53721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2"/>
          <p:cNvSpPr/>
          <p:nvPr/>
        </p:nvSpPr>
        <p:spPr>
          <a:xfrm>
            <a:off x="7699350" y="7550150"/>
            <a:ext cx="4104569" cy="965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+3 = Linkage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Libre Franklin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-2= esclusione di linkage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47f13f8fc1_0_2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7f13f8fc1_0_2" title="Schermata 2025-04-03 alle 13.44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" y="1604775"/>
            <a:ext cx="1095375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47f13f8fc1_0_7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7f13f8fc1_0_7" title="Schermata 2025-04-03 alle 13.44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8300"/>
            <a:ext cx="1095375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47f13f8fc1_0_13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47f13f8fc1_0_13" title="Schermata 2025-04-03 alle 13.45.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8300"/>
            <a:ext cx="1137285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47f13f8fc1_0_19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47f13f8fc1_0_19" title="Schermata 2025-04-03 alle 13.45.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8300"/>
            <a:ext cx="1137285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47f13f8fc1_0_25" title="Schermata 2025-04-03 alle 13.45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7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47f13f8fc1_0_25" title="Schermata 2025-04-03 alle 13.45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8300"/>
            <a:ext cx="1137285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