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8" r:id="rId9"/>
    <p:sldId id="279" r:id="rId10"/>
    <p:sldId id="280" r:id="rId11"/>
    <p:sldId id="275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99" r:id="rId20"/>
    <p:sldId id="300" r:id="rId21"/>
    <p:sldId id="301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Gill Sans"/>
        <a:ea typeface="Gill Sans"/>
        <a:cs typeface="Gill San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1"/>
    <p:restoredTop sz="94702"/>
  </p:normalViewPr>
  <p:slideViewPr>
    <p:cSldViewPr snapToGrid="0" snapToObjects="1">
      <p:cViewPr>
        <p:scale>
          <a:sx n="80" d="100"/>
          <a:sy n="80" d="100"/>
        </p:scale>
        <p:origin x="920" y="100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48840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Book"/>
        <a:ea typeface="Franklin Gothic Book"/>
        <a:cs typeface="Franklin Gothic Book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76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24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8BEB53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3865" y="9258300"/>
            <a:ext cx="384370" cy="379591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l">
              <a:defRPr sz="18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ti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"/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37" y="2933700"/>
            <a:ext cx="10871201" cy="649053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Shape 294"/>
          <p:cNvSpPr/>
          <p:nvPr/>
        </p:nvSpPr>
        <p:spPr>
          <a:xfrm>
            <a:off x="449810" y="336393"/>
            <a:ext cx="11259590" cy="213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ricombinazione avviene durante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meiosi quando il crossing-over separa</a:t>
            </a:r>
          </a:p>
          <a:p>
            <a:pPr algn="r">
              <a:defRPr sz="3600" b="1">
                <a:solidFill>
                  <a:srgbClr val="A1E91A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40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geni associati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264" y="0"/>
            <a:ext cx="6590272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7385663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37027"/>
            <a:ext cx="2860657" cy="450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28600"/>
            <a:ext cx="4927600" cy="4549493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342900" y="4893111"/>
            <a:ext cx="11785600" cy="1764586"/>
          </a:xfrm>
          <a:prstGeom prst="rect">
            <a:avLst/>
          </a:prstGeom>
          <a:ln w="12700">
            <a:solidFill>
              <a:srgbClr val="4F81B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 b="1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/>
            <a:r>
              <a:rPr>
                <a:solidFill>
                  <a:srgbClr val="3366FF"/>
                </a:solidFill>
                <a:latin typeface="Franklin Gothic Book"/>
                <a:ea typeface="Franklin Gothic Book"/>
                <a:cs typeface="Franklin Gothic Book"/>
              </a:rPr>
              <a:t>negli incroci che coinvolgono solamente due geni alla volta, potrebbe essere difficile determinare l’ordine dei geni se i due geni sono molto vicino tra loro.</a:t>
            </a:r>
          </a:p>
        </p:txBody>
      </p:sp>
      <p:sp>
        <p:nvSpPr>
          <p:cNvPr id="323" name="Shape 323"/>
          <p:cNvSpPr/>
          <p:nvPr/>
        </p:nvSpPr>
        <p:spPr>
          <a:xfrm>
            <a:off x="342900" y="6912173"/>
            <a:ext cx="11785600" cy="1210588"/>
          </a:xfrm>
          <a:prstGeom prst="rec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457200">
              <a:defRPr sz="3600" b="1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algn="ctr"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  <a:sym typeface="Trebuchet MS"/>
              </a:rPr>
              <a:t>le distanze effettive nella mappa non sono sempre additive, neppure in maniera approssimativa.</a:t>
            </a:r>
          </a:p>
        </p:txBody>
      </p:sp>
      <p:sp>
        <p:nvSpPr>
          <p:cNvPr id="324" name="Shape 324"/>
          <p:cNvSpPr/>
          <p:nvPr/>
        </p:nvSpPr>
        <p:spPr>
          <a:xfrm>
            <a:off x="2159000" y="8456672"/>
            <a:ext cx="78919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1">
                <a:solidFill>
                  <a:srgbClr val="89FA2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Limiti dell’incrocio a due punti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1" animBg="1" advAuto="0"/>
      <p:bldP spid="323" grpId="2" animBg="1" advAuto="0"/>
      <p:bldP spid="324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425450" y="490862"/>
            <a:ext cx="121539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 b="1">
                <a:solidFill>
                  <a:srgbClr val="FFF99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L’incrocio</a:t>
            </a:r>
            <a:r>
              <a:rPr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, o </a:t>
            </a:r>
            <a:r>
              <a:rPr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saggio</a:t>
            </a:r>
            <a:r>
              <a:rPr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, a </a:t>
            </a:r>
            <a:r>
              <a:rPr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tre</a:t>
            </a:r>
            <a:r>
              <a:rPr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punti</a:t>
            </a:r>
            <a:r>
              <a:rPr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: un modo </a:t>
            </a:r>
            <a:r>
              <a:rPr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più</a:t>
            </a:r>
            <a:r>
              <a:rPr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veloce e </a:t>
            </a:r>
            <a:r>
              <a:rPr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accurato</a:t>
            </a:r>
            <a:r>
              <a:rPr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per </a:t>
            </a:r>
            <a:r>
              <a:rPr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mappare</a:t>
            </a:r>
            <a:r>
              <a:rPr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</a:t>
            </a:r>
            <a:r>
              <a:rPr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geni</a:t>
            </a:r>
            <a:endParaRPr dirty="0">
              <a:solidFill>
                <a:srgbClr val="800000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  <p:pic>
        <p:nvPicPr>
          <p:cNvPr id="261" name="5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56850"/>
            <a:ext cx="9596936" cy="125999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7289249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419100" y="-33794"/>
            <a:ext cx="121539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 b="1">
                <a:solidFill>
                  <a:srgbClr val="FFF99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L’incrocio, o saggio, a tre punti: un modo più veloce e accurato per mappare i geni</a:t>
            </a:r>
          </a:p>
        </p:txBody>
      </p:sp>
      <p:grpSp>
        <p:nvGrpSpPr>
          <p:cNvPr id="268" name="Group 268"/>
          <p:cNvGrpSpPr/>
          <p:nvPr/>
        </p:nvGrpSpPr>
        <p:grpSpPr>
          <a:xfrm>
            <a:off x="7658100" y="1308100"/>
            <a:ext cx="5041900" cy="5638800"/>
            <a:chOff x="0" y="0"/>
            <a:chExt cx="5041900" cy="5638800"/>
          </a:xfrm>
          <a:effectLst/>
        </p:grpSpPr>
        <p:sp>
          <p:nvSpPr>
            <p:cNvPr id="264" name="Shape 264"/>
            <p:cNvSpPr/>
            <p:nvPr/>
          </p:nvSpPr>
          <p:spPr>
            <a:xfrm>
              <a:off x="0" y="0"/>
              <a:ext cx="5041900" cy="56388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  <p:pic>
          <p:nvPicPr>
            <p:cNvPr id="265" name="b pr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4200" y="4038600"/>
              <a:ext cx="3416300" cy="1181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6" name="vg 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" y="88900"/>
              <a:ext cx="4305300" cy="14351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vg pr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700" y="1981200"/>
              <a:ext cx="3556000" cy="1143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9" name="5.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" y="1270000"/>
            <a:ext cx="7404100" cy="972096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B4B9514-33C9-1904-07F6-034A0CEF6EFA}"/>
              </a:ext>
            </a:extLst>
          </p:cNvPr>
          <p:cNvSpPr/>
          <p:nvPr/>
        </p:nvSpPr>
        <p:spPr>
          <a:xfrm>
            <a:off x="224854" y="7035799"/>
            <a:ext cx="6910464" cy="377210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552850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9744"/>
            <a:ext cx="12700001" cy="34300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759621"/>
            <a:ext cx="12759306" cy="374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doppi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7861300"/>
            <a:ext cx="8699500" cy="1702077"/>
          </a:xfrm>
          <a:prstGeom prst="rect">
            <a:avLst/>
          </a:prstGeom>
          <a:ln w="38100">
            <a:solidFill>
              <a:srgbClr val="EEEB2F"/>
            </a:solidFill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297430" y="7737574"/>
            <a:ext cx="3606801" cy="1949252"/>
          </a:xfrm>
          <a:prstGeom prst="rect">
            <a:avLst/>
          </a:prstGeom>
          <a:ln w="50800">
            <a:solidFill>
              <a:srgbClr val="83941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Correzione per i doppi crossing over</a:t>
            </a:r>
          </a:p>
        </p:txBody>
      </p:sp>
      <p:sp>
        <p:nvSpPr>
          <p:cNvPr id="275" name="Shape 275"/>
          <p:cNvSpPr/>
          <p:nvPr/>
        </p:nvSpPr>
        <p:spPr>
          <a:xfrm>
            <a:off x="8610600" y="7899400"/>
            <a:ext cx="2578100" cy="469900"/>
          </a:xfrm>
          <a:prstGeom prst="rect">
            <a:avLst/>
          </a:prstGeom>
          <a:blipFill>
            <a:blip r:embed="rId5">
              <a:alphaModFix amt="50000"/>
            </a:blip>
          </a:blip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658261097"/>
      </p:ext>
    </p:extLst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5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158419"/>
            <a:ext cx="6515100" cy="855378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/>
          <p:nvPr/>
        </p:nvSpPr>
        <p:spPr>
          <a:xfrm>
            <a:off x="6473950" y="165100"/>
            <a:ext cx="6921501" cy="383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probabilità doppio C.O. attesa 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0,123 (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vg pr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) x 0,064 (</a:t>
            </a:r>
            <a:r>
              <a:rPr i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pr b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)=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0,0079= </a:t>
            </a:r>
            <a:r>
              <a:rPr sz="36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0,79%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 b="1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l">
              <a:defRPr sz="3000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FF"/>
                </a:solidFill>
                <a:latin typeface="Franklin Gothic Book"/>
                <a:ea typeface="Franklin Gothic Book"/>
                <a:cs typeface="Franklin Gothic Book"/>
              </a:rPr>
              <a:t>probabilità doppio C.O.osservata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13+9/4197 x 100= </a:t>
            </a:r>
            <a:r>
              <a:rPr sz="3600" b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0,52%</a:t>
            </a:r>
          </a:p>
          <a:p>
            <a:pPr algn="l">
              <a:defRPr sz="3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sz="3600" b="1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6781800" y="3717509"/>
            <a:ext cx="59309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Interferenza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: il numero dei doppi crossing-over può essere inferiore a quello atteso</a:t>
            </a:r>
          </a:p>
        </p:txBody>
      </p:sp>
      <p:grpSp>
        <p:nvGrpSpPr>
          <p:cNvPr id="282" name="Group 282"/>
          <p:cNvGrpSpPr/>
          <p:nvPr/>
        </p:nvGrpSpPr>
        <p:grpSpPr>
          <a:xfrm>
            <a:off x="6553200" y="5689600"/>
            <a:ext cx="6388100" cy="3620691"/>
            <a:chOff x="0" y="0"/>
            <a:chExt cx="6388100" cy="3620691"/>
          </a:xfrm>
        </p:grpSpPr>
        <p:sp>
          <p:nvSpPr>
            <p:cNvPr id="280" name="Shape 280"/>
            <p:cNvSpPr/>
            <p:nvPr/>
          </p:nvSpPr>
          <p:spPr>
            <a:xfrm>
              <a:off x="0" y="748110"/>
              <a:ext cx="6388100" cy="2872581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lvl1pPr>
            </a:lstStyle>
            <a:p>
              <a:r>
                <a:rPr>
                  <a:solidFill>
                    <a:schemeClr val="tx1"/>
                  </a:solidFill>
                  <a:latin typeface="Franklin Gothic Book"/>
                  <a:ea typeface="Franklin Gothic Book"/>
                  <a:cs typeface="Franklin Gothic Book"/>
                </a:rPr>
                <a:t>la formazione di un crossing-over riduce la probabilità che un altro crossing-over possa avvenire in una regione cromosomica adiacente</a:t>
              </a:r>
            </a:p>
          </p:txBody>
        </p:sp>
        <p:sp>
          <p:nvSpPr>
            <p:cNvPr id="281" name="Shape 281"/>
            <p:cNvSpPr/>
            <p:nvPr/>
          </p:nvSpPr>
          <p:spPr>
            <a:xfrm flipV="1">
              <a:off x="3200400" y="0"/>
              <a:ext cx="0" cy="850900"/>
            </a:xfrm>
            <a:prstGeom prst="line">
              <a:avLst/>
            </a:prstGeom>
            <a:noFill/>
            <a:ln w="101600" cap="flat">
              <a:solidFill>
                <a:srgbClr val="8CFA3B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Franklin Gothic Book"/>
                <a:ea typeface="Franklin Gothic Book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95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animBg="1" advAuto="0"/>
      <p:bldP spid="279" grpId="0" animBg="1" advAuto="0"/>
      <p:bldP spid="282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977900" y="547318"/>
            <a:ext cx="110363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00C7F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b="1">
                <a:solidFill>
                  <a:srgbClr val="FF4013"/>
                </a:solidFill>
                <a:latin typeface="Franklin Gothic Book"/>
                <a:ea typeface="Franklin Gothic Book"/>
                <a:cs typeface="Franklin Gothic Book"/>
              </a:rPr>
              <a:t>coefficiente di coincidenza=</a:t>
            </a:r>
            <a:r>
              <a:rPr b="1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rapporto tra la frequenza effettiva di doppi crossing-over osservati e il numero dei doppi crossing-over attesi in base al prodotto delle probabilità.</a:t>
            </a:r>
          </a:p>
        </p:txBody>
      </p:sp>
      <p:sp>
        <p:nvSpPr>
          <p:cNvPr id="285" name="Shape 285"/>
          <p:cNvSpPr/>
          <p:nvPr/>
        </p:nvSpPr>
        <p:spPr>
          <a:xfrm>
            <a:off x="1081608" y="3639269"/>
            <a:ext cx="10632320" cy="2441694"/>
          </a:xfrm>
          <a:prstGeom prst="rect">
            <a:avLst/>
          </a:prstGeom>
          <a:ln w="12700">
            <a:solidFill>
              <a:schemeClr val="accent2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600" b="1">
                <a:solidFill>
                  <a:srgbClr val="FF3814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Coeff di coincidenza = freq. osservata/freq attesa</a:t>
            </a:r>
          </a:p>
          <a:p>
            <a:pPr>
              <a:defRPr sz="4000">
                <a:solidFill>
                  <a:srgbClr val="FF2E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0,52/0,79=0,66</a:t>
            </a:r>
          </a:p>
          <a:p>
            <a:pPr>
              <a:defRPr sz="3600" b="1">
                <a:solidFill>
                  <a:srgbClr val="FF3814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>
              <a:defRPr sz="3600" b="1">
                <a:solidFill>
                  <a:srgbClr val="FF3814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4000">
                <a:solidFill>
                  <a:schemeClr val="accent1">
                    <a:lumMod val="7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Interferenza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1 - coeff coincidenza</a:t>
            </a:r>
          </a:p>
        </p:txBody>
      </p:sp>
      <p:sp>
        <p:nvSpPr>
          <p:cNvPr id="286" name="Shape 286"/>
          <p:cNvSpPr/>
          <p:nvPr/>
        </p:nvSpPr>
        <p:spPr>
          <a:xfrm>
            <a:off x="1883596" y="7680028"/>
            <a:ext cx="970151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Interferenza= 1 -</a:t>
            </a:r>
            <a:r>
              <a:rPr>
                <a:solidFill>
                  <a:srgbClr val="FF4703"/>
                </a:solidFill>
                <a:latin typeface="Franklin Gothic Book"/>
                <a:ea typeface="Franklin Gothic Book"/>
                <a:cs typeface="Franklin Gothic Book"/>
              </a:rPr>
              <a:t>(0,52/0,79)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1-</a:t>
            </a:r>
            <a:r>
              <a:rPr>
                <a:solidFill>
                  <a:srgbClr val="FF380E"/>
                </a:solidFill>
                <a:latin typeface="Franklin Gothic Book"/>
                <a:ea typeface="Franklin Gothic Book"/>
                <a:cs typeface="Franklin Gothic Book"/>
              </a:rPr>
              <a:t>0,66</a:t>
            </a:r>
            <a:r>
              <a:rPr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</a:t>
            </a:r>
            <a:r>
              <a:rPr>
                <a:latin typeface="Franklin Gothic Book"/>
                <a:ea typeface="Franklin Gothic Book"/>
                <a:cs typeface="Franklin Gothic Book"/>
              </a:rPr>
              <a:t> 0,34</a:t>
            </a:r>
          </a:p>
        </p:txBody>
      </p:sp>
    </p:spTree>
    <p:extLst>
      <p:ext uri="{BB962C8B-B14F-4D97-AF65-F5344CB8AC3E}">
        <p14:creationId xmlns:p14="http://schemas.microsoft.com/office/powerpoint/2010/main" val="1301250139"/>
      </p:ext>
    </p:extLst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133682" y="567909"/>
            <a:ext cx="12415762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800"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disposizione degli alleli nei doppi ricombinanti</a:t>
            </a:r>
          </a:p>
          <a:p>
            <a:pPr>
              <a:defRPr sz="4800" b="1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svela l’ordine relativo dei tre geni</a:t>
            </a:r>
          </a:p>
        </p:txBody>
      </p:sp>
      <p:sp>
        <p:nvSpPr>
          <p:cNvPr id="289" name="Shape 289"/>
          <p:cNvSpPr/>
          <p:nvPr/>
        </p:nvSpPr>
        <p:spPr>
          <a:xfrm>
            <a:off x="1336825" y="3910410"/>
            <a:ext cx="10126449" cy="2872581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/>
          <a:p>
            <a:pPr>
              <a:defRPr sz="36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Nei gameti originati da doppio crossing-over, il gene</a:t>
            </a:r>
          </a:p>
          <a:p>
            <a:pPr>
              <a:defRPr sz="36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i cui alleli hanno ricombinato rispetto alle configurazioni parentali</a:t>
            </a:r>
          </a:p>
          <a:p>
            <a:pPr>
              <a:defRPr sz="36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degli altri due geni è sempre quello situato al centro.</a:t>
            </a:r>
          </a:p>
        </p:txBody>
      </p:sp>
    </p:spTree>
    <p:extLst>
      <p:ext uri="{BB962C8B-B14F-4D97-AF65-F5344CB8AC3E}">
        <p14:creationId xmlns:p14="http://schemas.microsoft.com/office/powerpoint/2010/main" val="2782670859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5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42900"/>
            <a:ext cx="9740900" cy="906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05306818"/>
      </p:ext>
    </p:extLst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/>
        </p:nvSpPr>
        <p:spPr>
          <a:xfrm>
            <a:off x="419100" y="-33794"/>
            <a:ext cx="121539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 b="1">
                <a:solidFill>
                  <a:srgbClr val="FFF995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L’incrocio, o saggio, a tre punti: un modo più veloce e accurato per mappare i geni</a:t>
            </a:r>
          </a:p>
        </p:txBody>
      </p:sp>
      <p:pic>
        <p:nvPicPr>
          <p:cNvPr id="269" name="5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" y="1270000"/>
            <a:ext cx="7404100" cy="972096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B4B9514-33C9-1904-07F6-034A0CEF6EFA}"/>
              </a:ext>
            </a:extLst>
          </p:cNvPr>
          <p:cNvSpPr/>
          <p:nvPr/>
        </p:nvSpPr>
        <p:spPr>
          <a:xfrm>
            <a:off x="-712032" y="8399906"/>
            <a:ext cx="6910464" cy="47192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  <a:sym typeface="Gill Sans"/>
              </a:rPr>
              <a:t>I = 0,34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B0515A9-618D-63EF-7421-5E65EF8F7CE7}"/>
              </a:ext>
            </a:extLst>
          </p:cNvPr>
          <p:cNvSpPr/>
          <p:nvPr/>
        </p:nvSpPr>
        <p:spPr>
          <a:xfrm>
            <a:off x="1978702" y="4227226"/>
            <a:ext cx="764498" cy="2143594"/>
          </a:xfrm>
          <a:prstGeom prst="rect">
            <a:avLst/>
          </a:prstGeom>
          <a:solidFill>
            <a:srgbClr val="C5EAF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80236E7-A428-B524-3AF6-75F52F1AF211}"/>
              </a:ext>
            </a:extLst>
          </p:cNvPr>
          <p:cNvSpPr/>
          <p:nvPr/>
        </p:nvSpPr>
        <p:spPr>
          <a:xfrm>
            <a:off x="-1" y="8988117"/>
            <a:ext cx="8301789" cy="2002846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144586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473" y="1231900"/>
            <a:ext cx="7359227" cy="7289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2614" y="37398"/>
            <a:ext cx="1186453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Calcolare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il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numero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dei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ricombinanti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conoscendo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le </a:t>
            </a:r>
            <a:r>
              <a:rPr kumimoji="0" lang="en-US" sz="4400" b="0" i="0" u="none" strike="noStrike" cap="none" spc="0" normalizeH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distanze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</a:t>
            </a:r>
            <a:r>
              <a:rPr kumimoji="0" lang="en-US" sz="4400" b="0" i="0" u="none" strike="noStrike" cap="none" spc="0" normalizeH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tra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I </a:t>
            </a:r>
            <a:r>
              <a:rPr kumimoji="0" lang="en-US" sz="4800" b="0" i="0" u="none" strike="noStrike" cap="none" spc="0" normalizeH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geni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8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750E65D6-B9ED-00F9-868A-FD6EFFFF5541}"/>
              </a:ext>
            </a:extLst>
          </p:cNvPr>
          <p:cNvCxnSpPr>
            <a:cxnSpLocks/>
          </p:cNvCxnSpPr>
          <p:nvPr/>
        </p:nvCxnSpPr>
        <p:spPr>
          <a:xfrm>
            <a:off x="4733758" y="3056021"/>
            <a:ext cx="3537284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A092D9-F41C-B4CA-F432-D24376BCD33D}"/>
              </a:ext>
            </a:extLst>
          </p:cNvPr>
          <p:cNvSpPr txBox="1"/>
          <p:nvPr/>
        </p:nvSpPr>
        <p:spPr>
          <a:xfrm>
            <a:off x="2915209" y="2513117"/>
            <a:ext cx="95539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a-b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0EAF45-C301-5209-0901-0B4BF8C097BE}"/>
              </a:ext>
            </a:extLst>
          </p:cNvPr>
          <p:cNvSpPr txBox="1"/>
          <p:nvPr/>
        </p:nvSpPr>
        <p:spPr>
          <a:xfrm>
            <a:off x="4487955" y="2277947"/>
            <a:ext cx="3957815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a-b</a:t>
            </a:r>
            <a:r>
              <a:rPr kumimoji="0" lang="en-US" sz="4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+ (DCO x cc)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62787C-B7CE-EF0A-5653-A98F7220298D}"/>
              </a:ext>
            </a:extLst>
          </p:cNvPr>
          <p:cNvSpPr txBox="1"/>
          <p:nvPr/>
        </p:nvSpPr>
        <p:spPr>
          <a:xfrm>
            <a:off x="6050352" y="3056021"/>
            <a:ext cx="90409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Tot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CA2980-1291-9849-9E02-85EFBFAA0760}"/>
              </a:ext>
            </a:extLst>
          </p:cNvPr>
          <p:cNvSpPr txBox="1"/>
          <p:nvPr/>
        </p:nvSpPr>
        <p:spPr>
          <a:xfrm>
            <a:off x="8445770" y="2681559"/>
            <a:ext cx="144110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X 100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C8778D-A3AF-399D-9C5F-9002F7B425DC}"/>
              </a:ext>
            </a:extLst>
          </p:cNvPr>
          <p:cNvSpPr txBox="1"/>
          <p:nvPr/>
        </p:nvSpPr>
        <p:spPr>
          <a:xfrm>
            <a:off x="4093788" y="2666984"/>
            <a:ext cx="41678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=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B2129FB-4927-32C0-FCD5-C4952C55B788}"/>
              </a:ext>
            </a:extLst>
          </p:cNvPr>
          <p:cNvSpPr txBox="1"/>
          <p:nvPr/>
        </p:nvSpPr>
        <p:spPr>
          <a:xfrm>
            <a:off x="2730725" y="4126816"/>
            <a:ext cx="95539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a-b</a:t>
            </a: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39FB37DB-4116-584C-B36F-20E8CA3A2928}"/>
              </a:ext>
            </a:extLst>
          </p:cNvPr>
          <p:cNvCxnSpPr>
            <a:cxnSpLocks/>
          </p:cNvCxnSpPr>
          <p:nvPr/>
        </p:nvCxnSpPr>
        <p:spPr>
          <a:xfrm>
            <a:off x="2730725" y="4907823"/>
            <a:ext cx="955390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6D36E8A-1D6C-2028-1048-F71ACECC6494}"/>
              </a:ext>
            </a:extLst>
          </p:cNvPr>
          <p:cNvSpPr txBox="1"/>
          <p:nvPr/>
        </p:nvSpPr>
        <p:spPr>
          <a:xfrm>
            <a:off x="2726879" y="4860727"/>
            <a:ext cx="910506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100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88AA97B-E2AB-82F6-0AFE-62D45D929F44}"/>
              </a:ext>
            </a:extLst>
          </p:cNvPr>
          <p:cNvSpPr txBox="1"/>
          <p:nvPr/>
        </p:nvSpPr>
        <p:spPr>
          <a:xfrm>
            <a:off x="3719899" y="4506965"/>
            <a:ext cx="41678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=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4C51510-0F8A-107B-9D94-232D4BC80E45}"/>
              </a:ext>
            </a:extLst>
          </p:cNvPr>
          <p:cNvSpPr txBox="1"/>
          <p:nvPr/>
        </p:nvSpPr>
        <p:spPr>
          <a:xfrm>
            <a:off x="4034477" y="4398485"/>
            <a:ext cx="107401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f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Ric</a:t>
            </a:r>
            <a:r>
              <a:rPr kumimoji="0" lang="en-US" sz="42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-b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E2DC3D4-D870-40E8-A5FB-0FB88C9B28FF}"/>
              </a:ext>
            </a:extLst>
          </p:cNvPr>
          <p:cNvSpPr txBox="1"/>
          <p:nvPr/>
        </p:nvSpPr>
        <p:spPr>
          <a:xfrm>
            <a:off x="5006286" y="4486265"/>
            <a:ext cx="41678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=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79EF22C2-C103-3D91-E2DE-2FCEBAC65BDA}"/>
              </a:ext>
            </a:extLst>
          </p:cNvPr>
          <p:cNvCxnSpPr>
            <a:cxnSpLocks/>
          </p:cNvCxnSpPr>
          <p:nvPr/>
        </p:nvCxnSpPr>
        <p:spPr>
          <a:xfrm>
            <a:off x="5562019" y="4875739"/>
            <a:ext cx="3537284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296BAAA-8BA3-9677-3917-EC56DCBF8332}"/>
              </a:ext>
            </a:extLst>
          </p:cNvPr>
          <p:cNvSpPr txBox="1"/>
          <p:nvPr/>
        </p:nvSpPr>
        <p:spPr>
          <a:xfrm>
            <a:off x="5316216" y="4097665"/>
            <a:ext cx="3957815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a-b</a:t>
            </a:r>
            <a:r>
              <a:rPr kumimoji="0" lang="en-US" sz="4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+ (DCO x cc)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C7EB8B5-CAF4-B960-B691-EA44FA4B27D6}"/>
              </a:ext>
            </a:extLst>
          </p:cNvPr>
          <p:cNvSpPr txBox="1"/>
          <p:nvPr/>
        </p:nvSpPr>
        <p:spPr>
          <a:xfrm>
            <a:off x="6878613" y="4875739"/>
            <a:ext cx="90409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Tot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A7E666D-026E-211E-456D-ACC0C8563DD4}"/>
              </a:ext>
            </a:extLst>
          </p:cNvPr>
          <p:cNvSpPr txBox="1"/>
          <p:nvPr/>
        </p:nvSpPr>
        <p:spPr>
          <a:xfrm>
            <a:off x="2764949" y="5796324"/>
            <a:ext cx="244297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f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Ric</a:t>
            </a:r>
            <a:r>
              <a:rPr kumimoji="0" lang="en-US" sz="42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-b</a:t>
            </a:r>
            <a:r>
              <a:rPr kumimoji="0" lang="en-US" sz="4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x Tot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3BF7A4B-BF99-D943-BFA3-BC42D06CB7E7}"/>
              </a:ext>
            </a:extLst>
          </p:cNvPr>
          <p:cNvSpPr txBox="1"/>
          <p:nvPr/>
        </p:nvSpPr>
        <p:spPr>
          <a:xfrm>
            <a:off x="5223062" y="5828128"/>
            <a:ext cx="41678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=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8FAAACA-F6AD-397E-B33D-54D21CE1EA69}"/>
              </a:ext>
            </a:extLst>
          </p:cNvPr>
          <p:cNvSpPr txBox="1"/>
          <p:nvPr/>
        </p:nvSpPr>
        <p:spPr>
          <a:xfrm>
            <a:off x="5654979" y="5796280"/>
            <a:ext cx="3957815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a-b</a:t>
            </a:r>
            <a:r>
              <a:rPr kumimoji="0" lang="en-US" sz="4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+ (DCO x cc)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F6BEB8C-B0B4-5ADC-1504-C4246D7A20A1}"/>
              </a:ext>
            </a:extLst>
          </p:cNvPr>
          <p:cNvSpPr txBox="1"/>
          <p:nvPr/>
        </p:nvSpPr>
        <p:spPr>
          <a:xfrm>
            <a:off x="2586809" y="6646573"/>
            <a:ext cx="1190645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a-b</a:t>
            </a:r>
            <a:endParaRPr lang="en-US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4E30A20-D478-4DAF-4BDC-720D24E3D1DD}"/>
              </a:ext>
            </a:extLst>
          </p:cNvPr>
          <p:cNvSpPr txBox="1"/>
          <p:nvPr/>
        </p:nvSpPr>
        <p:spPr>
          <a:xfrm>
            <a:off x="3617696" y="6717298"/>
            <a:ext cx="41678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=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3FC552F-659C-E534-6D10-11A39DA446C4}"/>
              </a:ext>
            </a:extLst>
          </p:cNvPr>
          <p:cNvSpPr txBox="1"/>
          <p:nvPr/>
        </p:nvSpPr>
        <p:spPr>
          <a:xfrm>
            <a:off x="4240464" y="6631949"/>
            <a:ext cx="558486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(</a:t>
            </a:r>
            <a:r>
              <a:rPr kumimoji="0" lang="en-US" sz="4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f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Ric</a:t>
            </a:r>
            <a:r>
              <a:rPr kumimoji="0" lang="en-US" sz="42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-b</a:t>
            </a:r>
            <a:r>
              <a:rPr kumimoji="0" lang="en-US" sz="4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x Tot)-(DCO x cc)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5955641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62614" y="37398"/>
            <a:ext cx="1186453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Calcolare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il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numero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dei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</a:t>
            </a:r>
            <a:r>
              <a:rPr kumimoji="0" lang="en-US" sz="4800" b="0" i="0" u="none" strike="noStrike" cap="none" spc="0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ricombinanti</a:t>
            </a:r>
            <a:r>
              <a:rPr kumimoji="0" lang="en-US" sz="4800" b="0" i="0" u="none" strike="noStrike" cap="none" spc="0" normalizeH="0" baseline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</a:t>
            </a:r>
            <a:r>
              <a:rPr kumimoji="0" lang="en-US" sz="4400" b="0" i="0" u="none" strike="noStrike" cap="none" spc="0" normalizeH="0" baseline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conoscendo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le </a:t>
            </a:r>
            <a:r>
              <a:rPr kumimoji="0" lang="en-US" sz="4400" b="0" i="0" u="none" strike="noStrike" cap="none" spc="0" normalizeH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distanze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</a:t>
            </a:r>
            <a:r>
              <a:rPr kumimoji="0" lang="en-US" sz="4400" b="0" i="0" u="none" strike="noStrike" cap="none" spc="0" normalizeH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tra</a:t>
            </a:r>
            <a:r>
              <a:rPr kumimoji="0" lang="en-US" sz="4400" b="0" i="0" u="none" strike="noStrike" cap="none" spc="0" normalizeH="0" dirty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I </a:t>
            </a:r>
            <a:r>
              <a:rPr kumimoji="0" lang="en-US" sz="4800" b="0" i="0" u="none" strike="noStrike" cap="none" spc="0" normalizeH="0" dirty="0" err="1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geni</a:t>
            </a:r>
            <a:endParaRPr kumimoji="0" lang="en-US" sz="4800" b="0" i="0" u="none" strike="noStrike" cap="none" spc="0" normalizeH="0" baseline="0" dirty="0">
              <a:ln>
                <a:noFill/>
              </a:ln>
              <a:solidFill>
                <a:srgbClr val="8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750E65D6-B9ED-00F9-868A-FD6EFFFF5541}"/>
              </a:ext>
            </a:extLst>
          </p:cNvPr>
          <p:cNvCxnSpPr>
            <a:cxnSpLocks/>
          </p:cNvCxnSpPr>
          <p:nvPr/>
        </p:nvCxnSpPr>
        <p:spPr>
          <a:xfrm>
            <a:off x="4733758" y="3056021"/>
            <a:ext cx="3537284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2A092D9-F41C-B4CA-F432-D24376BCD33D}"/>
              </a:ext>
            </a:extLst>
          </p:cNvPr>
          <p:cNvSpPr txBox="1"/>
          <p:nvPr/>
        </p:nvSpPr>
        <p:spPr>
          <a:xfrm>
            <a:off x="2913605" y="2513117"/>
            <a:ext cx="95859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b-c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D0EAF45-C301-5209-0901-0B4BF8C097BE}"/>
              </a:ext>
            </a:extLst>
          </p:cNvPr>
          <p:cNvSpPr txBox="1"/>
          <p:nvPr/>
        </p:nvSpPr>
        <p:spPr>
          <a:xfrm>
            <a:off x="4487955" y="2277947"/>
            <a:ext cx="3957815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b-c</a:t>
            </a:r>
            <a:r>
              <a:rPr kumimoji="0" lang="en-US" sz="4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+ (DCO x cc)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62787C-B7CE-EF0A-5653-A98F7220298D}"/>
              </a:ext>
            </a:extLst>
          </p:cNvPr>
          <p:cNvSpPr txBox="1"/>
          <p:nvPr/>
        </p:nvSpPr>
        <p:spPr>
          <a:xfrm>
            <a:off x="6050352" y="3056021"/>
            <a:ext cx="90409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Tot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FCA2980-1291-9849-9E02-85EFBFAA0760}"/>
              </a:ext>
            </a:extLst>
          </p:cNvPr>
          <p:cNvSpPr txBox="1"/>
          <p:nvPr/>
        </p:nvSpPr>
        <p:spPr>
          <a:xfrm>
            <a:off x="8445770" y="2681559"/>
            <a:ext cx="144110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X 100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C8778D-A3AF-399D-9C5F-9002F7B425DC}"/>
              </a:ext>
            </a:extLst>
          </p:cNvPr>
          <p:cNvSpPr txBox="1"/>
          <p:nvPr/>
        </p:nvSpPr>
        <p:spPr>
          <a:xfrm>
            <a:off x="4093788" y="2666984"/>
            <a:ext cx="41678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=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B2129FB-4927-32C0-FCD5-C4952C55B788}"/>
              </a:ext>
            </a:extLst>
          </p:cNvPr>
          <p:cNvSpPr txBox="1"/>
          <p:nvPr/>
        </p:nvSpPr>
        <p:spPr>
          <a:xfrm>
            <a:off x="2730725" y="4126816"/>
            <a:ext cx="955390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b-c</a:t>
            </a:r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39FB37DB-4116-584C-B36F-20E8CA3A2928}"/>
              </a:ext>
            </a:extLst>
          </p:cNvPr>
          <p:cNvCxnSpPr>
            <a:cxnSpLocks/>
          </p:cNvCxnSpPr>
          <p:nvPr/>
        </p:nvCxnSpPr>
        <p:spPr>
          <a:xfrm>
            <a:off x="2730725" y="4907823"/>
            <a:ext cx="955390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6D36E8A-1D6C-2028-1048-F71ACECC6494}"/>
              </a:ext>
            </a:extLst>
          </p:cNvPr>
          <p:cNvSpPr txBox="1"/>
          <p:nvPr/>
        </p:nvSpPr>
        <p:spPr>
          <a:xfrm>
            <a:off x="2726879" y="4860727"/>
            <a:ext cx="910506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100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88AA97B-E2AB-82F6-0AFE-62D45D929F44}"/>
              </a:ext>
            </a:extLst>
          </p:cNvPr>
          <p:cNvSpPr txBox="1"/>
          <p:nvPr/>
        </p:nvSpPr>
        <p:spPr>
          <a:xfrm>
            <a:off x="3719899" y="4506965"/>
            <a:ext cx="41678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=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4C51510-0F8A-107B-9D94-232D4BC80E45}"/>
              </a:ext>
            </a:extLst>
          </p:cNvPr>
          <p:cNvSpPr txBox="1"/>
          <p:nvPr/>
        </p:nvSpPr>
        <p:spPr>
          <a:xfrm>
            <a:off x="4034477" y="4398485"/>
            <a:ext cx="107401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f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Ric</a:t>
            </a:r>
            <a:r>
              <a:rPr kumimoji="0" lang="en-US" sz="42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b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-c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E2DC3D4-D870-40E8-A5FB-0FB88C9B28FF}"/>
              </a:ext>
            </a:extLst>
          </p:cNvPr>
          <p:cNvSpPr txBox="1"/>
          <p:nvPr/>
        </p:nvSpPr>
        <p:spPr>
          <a:xfrm>
            <a:off x="5006286" y="4486265"/>
            <a:ext cx="41678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=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79EF22C2-C103-3D91-E2DE-2FCEBAC65BDA}"/>
              </a:ext>
            </a:extLst>
          </p:cNvPr>
          <p:cNvCxnSpPr>
            <a:cxnSpLocks/>
          </p:cNvCxnSpPr>
          <p:nvPr/>
        </p:nvCxnSpPr>
        <p:spPr>
          <a:xfrm>
            <a:off x="5562019" y="4875739"/>
            <a:ext cx="3537284" cy="0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296BAAA-8BA3-9677-3917-EC56DCBF8332}"/>
              </a:ext>
            </a:extLst>
          </p:cNvPr>
          <p:cNvSpPr txBox="1"/>
          <p:nvPr/>
        </p:nvSpPr>
        <p:spPr>
          <a:xfrm>
            <a:off x="5316216" y="4097665"/>
            <a:ext cx="3957815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b-c</a:t>
            </a:r>
            <a:r>
              <a:rPr kumimoji="0" lang="en-US" sz="4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+ (DCO x cc)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C7EB8B5-CAF4-B960-B691-EA44FA4B27D6}"/>
              </a:ext>
            </a:extLst>
          </p:cNvPr>
          <p:cNvSpPr txBox="1"/>
          <p:nvPr/>
        </p:nvSpPr>
        <p:spPr>
          <a:xfrm>
            <a:off x="6878613" y="4875739"/>
            <a:ext cx="904094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Tot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A7E666D-026E-211E-456D-ACC0C8563DD4}"/>
              </a:ext>
            </a:extLst>
          </p:cNvPr>
          <p:cNvSpPr txBox="1"/>
          <p:nvPr/>
        </p:nvSpPr>
        <p:spPr>
          <a:xfrm>
            <a:off x="2764949" y="5796324"/>
            <a:ext cx="244297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f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Ric</a:t>
            </a:r>
            <a:r>
              <a:rPr kumimoji="0" lang="en-US" sz="42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b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-c</a:t>
            </a:r>
            <a:r>
              <a:rPr kumimoji="0" lang="en-US" sz="4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x Tot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3BF7A4B-BF99-D943-BFA3-BC42D06CB7E7}"/>
              </a:ext>
            </a:extLst>
          </p:cNvPr>
          <p:cNvSpPr txBox="1"/>
          <p:nvPr/>
        </p:nvSpPr>
        <p:spPr>
          <a:xfrm>
            <a:off x="5223062" y="5828128"/>
            <a:ext cx="41678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=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8FAAACA-F6AD-397E-B33D-54D21CE1EA69}"/>
              </a:ext>
            </a:extLst>
          </p:cNvPr>
          <p:cNvSpPr txBox="1"/>
          <p:nvPr/>
        </p:nvSpPr>
        <p:spPr>
          <a:xfrm>
            <a:off x="5654979" y="5796280"/>
            <a:ext cx="3957815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b-c</a:t>
            </a:r>
            <a:r>
              <a:rPr kumimoji="0" lang="en-US" sz="4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+ (DCO x cc)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F6BEB8C-B0B4-5ADC-1504-C4246D7A20A1}"/>
              </a:ext>
            </a:extLst>
          </p:cNvPr>
          <p:cNvSpPr txBox="1"/>
          <p:nvPr/>
        </p:nvSpPr>
        <p:spPr>
          <a:xfrm>
            <a:off x="2586809" y="6646573"/>
            <a:ext cx="1190645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b-c</a:t>
            </a:r>
            <a:endParaRPr lang="en-US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4E30A20-D478-4DAF-4BDC-720D24E3D1DD}"/>
              </a:ext>
            </a:extLst>
          </p:cNvPr>
          <p:cNvSpPr txBox="1"/>
          <p:nvPr/>
        </p:nvSpPr>
        <p:spPr>
          <a:xfrm>
            <a:off x="3617696" y="6717298"/>
            <a:ext cx="416781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=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B3FC552F-659C-E534-6D10-11A39DA446C4}"/>
              </a:ext>
            </a:extLst>
          </p:cNvPr>
          <p:cNvSpPr txBox="1"/>
          <p:nvPr/>
        </p:nvSpPr>
        <p:spPr>
          <a:xfrm>
            <a:off x="4240464" y="6631949"/>
            <a:ext cx="5584862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(</a:t>
            </a:r>
            <a:r>
              <a:rPr kumimoji="0" lang="en-US" sz="42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f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Ric</a:t>
            </a:r>
            <a:r>
              <a:rPr kumimoji="0" lang="en-US" sz="4200" b="0" i="0" u="none" strike="noStrike" cap="none" spc="0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b</a:t>
            </a:r>
            <a:r>
              <a:rPr kumimoji="0" lang="en-US" sz="4200" b="0" i="0" u="none" strike="noStrike" cap="none" spc="0" normalizeH="0" baseline="-25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-c</a:t>
            </a:r>
            <a:r>
              <a:rPr kumimoji="0" lang="en-US" sz="4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x Tot)-(DCO x cc)</a:t>
            </a:r>
            <a:endParaRPr kumimoji="0" lang="en-US" sz="4200" b="0" i="0" u="none" strike="noStrike" cap="none" spc="0" normalizeH="0" baseline="-2500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6630725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39540" y="1770310"/>
            <a:ext cx="11387609" cy="9828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Oppure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considerando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che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3200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DCO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</a:t>
            </a:r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3200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</a:t>
            </a:r>
            <a:r>
              <a:rPr lang="en-US" sz="3200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(a/b)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</a:t>
            </a:r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3200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</a:t>
            </a:r>
            <a:r>
              <a:rPr lang="en-US" sz="3200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(b/c])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CC</a:t>
            </a:r>
          </a:p>
          <a:p>
            <a:endParaRPr kumimoji="0" lang="en-US" sz="3200" b="0" i="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American Typewriter"/>
            </a:endParaRP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3200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</a:t>
            </a:r>
            <a:r>
              <a:rPr lang="en-US" sz="3200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(a/b)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</a:t>
            </a:r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3200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RI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+ [</a:t>
            </a:r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3200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</a:t>
            </a:r>
            <a:r>
              <a:rPr lang="en-US" sz="3200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(a/b)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</a:t>
            </a:r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3200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</a:t>
            </a:r>
            <a:r>
              <a:rPr lang="en-US" sz="3200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(b/c])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CC]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3200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RI</a:t>
            </a:r>
            <a:r>
              <a:rPr lang="en-US" sz="3200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</a:t>
            </a:r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3200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</a:t>
            </a:r>
            <a:r>
              <a:rPr lang="en-US" sz="3200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(a/b)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- [</a:t>
            </a:r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3200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</a:t>
            </a:r>
            <a:r>
              <a:rPr lang="en-US" sz="3200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(a/b)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</a:t>
            </a:r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3200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</a:t>
            </a:r>
            <a:r>
              <a:rPr lang="en-US" sz="3200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(b/c])</a:t>
            </a:r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CC]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ctr"/>
            <a:endParaRPr lang="en-US" sz="3200" dirty="0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4000" b="1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RI</a:t>
            </a:r>
            <a:r>
              <a:rPr lang="en-US" sz="4000" b="1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</a:t>
            </a:r>
            <a:r>
              <a:rPr lang="en-US" sz="4000" b="1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4000" b="1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</a:t>
            </a:r>
            <a:r>
              <a:rPr lang="en-US" sz="4000" b="1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(a/b) </a:t>
            </a:r>
            <a:r>
              <a:rPr lang="en-US" sz="4000" b="1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x</a:t>
            </a:r>
            <a:r>
              <a:rPr lang="en-US" sz="4000" b="1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[1- </a:t>
            </a:r>
            <a:r>
              <a:rPr lang="en-US" sz="4000" b="1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4000" b="1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</a:t>
            </a:r>
            <a:r>
              <a:rPr lang="en-US" sz="4000" b="1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(b/c])</a:t>
            </a:r>
            <a:r>
              <a:rPr lang="en-US" sz="4000" b="1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CC]</a:t>
            </a:r>
            <a:endParaRPr lang="en-US" sz="3200" dirty="0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Analogamente</a:t>
            </a:r>
            <a:endParaRPr lang="en-US" sz="3200" dirty="0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ctr"/>
            <a:r>
              <a:rPr lang="en-US" sz="4000" b="1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4000" b="1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RII</a:t>
            </a:r>
            <a:r>
              <a:rPr lang="en-US" sz="4000" b="1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= </a:t>
            </a:r>
            <a:r>
              <a:rPr lang="en-US" sz="4000" b="1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4000" b="1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</a:t>
            </a:r>
            <a:r>
              <a:rPr lang="en-US" sz="4000" b="1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(b/c) </a:t>
            </a:r>
            <a:r>
              <a:rPr lang="en-US" sz="4000" b="1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x</a:t>
            </a:r>
            <a:r>
              <a:rPr lang="en-US" sz="4000" b="1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[1- </a:t>
            </a:r>
            <a:r>
              <a:rPr lang="en-US" sz="4000" b="1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4000" b="1" baseline="-25000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R</a:t>
            </a:r>
            <a:r>
              <a:rPr lang="en-US" sz="4000" b="1" baseline="-25000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(a/b])</a:t>
            </a:r>
            <a:r>
              <a:rPr lang="en-US" sz="4000" b="1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x CC]</a:t>
            </a:r>
          </a:p>
          <a:p>
            <a:pPr algn="ctr"/>
            <a:endParaRPr lang="en-US" sz="4000" b="1" dirty="0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In </a:t>
            </a:r>
            <a:r>
              <a:rPr lang="en-US" sz="4000" b="1" dirty="0" err="1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altre</a:t>
            </a:r>
            <a:r>
              <a:rPr lang="en-US" sz="4000" b="1" dirty="0">
                <a:solidFill>
                  <a:schemeClr val="tx1"/>
                </a:solidFill>
                <a:latin typeface="Franklin Gothic Book"/>
                <a:ea typeface="Franklin Gothic Book"/>
                <a:cs typeface="Franklin Gothic Book"/>
              </a:rPr>
              <a:t> parole:</a:t>
            </a:r>
            <a:endParaRPr lang="en-US" sz="4000" dirty="0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ctr"/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frequenza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dei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ricombinanti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nella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regione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è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uguale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al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prodotto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tra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probabilità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che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avvenga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un CO in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quella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regione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X la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probabilità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che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non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avvenga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nella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regione</a:t>
            </a:r>
            <a:r>
              <a:rPr lang="en-US" sz="3200" dirty="0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3200" dirty="0" err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adiacente</a:t>
            </a:r>
            <a:endParaRPr lang="en-US" sz="3200" dirty="0">
              <a:solidFill>
                <a:srgbClr val="800000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Franklin Gothic Book"/>
              <a:ea typeface="Franklin Gothic Book"/>
              <a:cs typeface="Franklin Gothic Book"/>
            </a:endParaRPr>
          </a:p>
          <a:p>
            <a:pPr algn="ctr"/>
            <a:endParaRPr kumimoji="0" lang="en-US" sz="4000" b="0" i="0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American Typewriter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62614" y="37398"/>
            <a:ext cx="1186453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Calcolare il numero dei ricombinanti </a:t>
            </a:r>
            <a:r>
              <a:rPr kumimoji="0" lang="en-US" sz="44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conoscendo</a:t>
            </a:r>
            <a:r>
              <a:rPr kumimoji="0" lang="en-US" sz="4400" b="0" i="0" u="none" strike="noStrike" cap="none" spc="0" normalizeH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 le distanze tra I </a:t>
            </a:r>
            <a:r>
              <a:rPr kumimoji="0" lang="en-US" sz="4800" b="0" i="0" u="none" strike="noStrike" cap="none" spc="0" normalizeH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geni</a:t>
            </a:r>
            <a:endParaRPr kumimoji="0" lang="en-US" sz="4800" b="0" i="0" u="none" strike="noStrike" cap="none" spc="0" normalizeH="0" baseline="0">
              <a:ln>
                <a:noFill/>
              </a:ln>
              <a:solidFill>
                <a:srgbClr val="8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891784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/>
        </p:nvSpPr>
        <p:spPr>
          <a:xfrm>
            <a:off x="0" y="184028"/>
            <a:ext cx="12848133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6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Correlazione tra mappa genetica e posizione fisica dei geni</a:t>
            </a:r>
          </a:p>
        </p:txBody>
      </p:sp>
      <p:sp>
        <p:nvSpPr>
          <p:cNvPr id="294" name="Shape 294"/>
          <p:cNvSpPr/>
          <p:nvPr/>
        </p:nvSpPr>
        <p:spPr>
          <a:xfrm>
            <a:off x="558800" y="1971349"/>
            <a:ext cx="12289334" cy="4626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>
                <a:solidFill>
                  <a:srgbClr val="FFFFFF"/>
                </a:solidFill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Le distanze fisiche reali tra i geni (cioè la quantità di DNA che separa i geni) non sono sempre corrispondenti con le distanze genetiche</a:t>
            </a:r>
          </a:p>
          <a:p>
            <a:pPr marL="2462257" lvl="3" indent="-561490" algn="l">
              <a:buSzPct val="120000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La correlazione tra FR e distanza fisica non è lineare</a:t>
            </a:r>
          </a:p>
          <a:p>
            <a:pPr marL="2462257" lvl="3" indent="-561490" algn="l">
              <a:buSzPct val="120000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Esistenza di doppi, tripli o multipli CO</a:t>
            </a:r>
          </a:p>
          <a:p>
            <a:pPr marL="2462257" lvl="3" indent="-561490" algn="l">
              <a:buSzPct val="120000"/>
              <a:buChar char="•"/>
              <a:defRPr>
                <a:solidFill>
                  <a:srgbClr val="FFFFFF"/>
                </a:solidFill>
              </a:defRPr>
            </a:pPr>
            <a:r>
              <a:rPr>
                <a:solidFill>
                  <a:schemeClr val="tx1">
                    <a:lumMod val="85000"/>
                    <a:lumOff val="1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hot spot di ricombinazione</a:t>
            </a:r>
          </a:p>
        </p:txBody>
      </p:sp>
      <p:sp>
        <p:nvSpPr>
          <p:cNvPr id="295" name="Shape 295"/>
          <p:cNvSpPr/>
          <p:nvPr/>
        </p:nvSpPr>
        <p:spPr>
          <a:xfrm>
            <a:off x="1032043" y="6640537"/>
            <a:ext cx="10377411" cy="2949525"/>
          </a:xfrm>
          <a:prstGeom prst="rect">
            <a:avLst/>
          </a:prstGeom>
          <a:ln w="12700">
            <a:solidFill>
              <a:srgbClr val="8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5900">
                <a:solidFill>
                  <a:srgbClr val="FAF200"/>
                </a:solidFill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Utilizzo di Funzioni di mappa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62626"/>
                </a:solidFill>
                <a:latin typeface="Franklin Gothic Book"/>
                <a:ea typeface="Franklin Gothic Book"/>
                <a:cs typeface="Franklin Gothic Book"/>
              </a:rPr>
              <a:t>Equazioni matematiche che compensano le discrepanze insiste nella correlazione tra FR e distanze fisiche</a:t>
            </a:r>
          </a:p>
        </p:txBody>
      </p:sp>
    </p:spTree>
    <p:extLst>
      <p:ext uri="{BB962C8B-B14F-4D97-AF65-F5344CB8AC3E}">
        <p14:creationId xmlns:p14="http://schemas.microsoft.com/office/powerpoint/2010/main" val="44163419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66806" y="2461790"/>
            <a:ext cx="361905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f</a:t>
            </a:r>
            <a:r>
              <a:rPr kumimoji="0" lang="en-US" sz="6000" b="0" i="0" u="none" strike="noStrike" cap="none" spc="0" normalizeH="0" baseline="-2500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i</a:t>
            </a: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= (e</a:t>
            </a:r>
            <a:r>
              <a:rPr kumimoji="0" lang="en-US" sz="6000" b="0" i="0" u="none" strike="noStrike" cap="none" spc="0" normalizeH="0" baseline="3000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-m</a:t>
            </a: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m</a:t>
            </a:r>
            <a:r>
              <a:rPr kumimoji="0" lang="en-US" sz="6000" b="0" i="0" u="none" strike="noStrike" cap="none" spc="0" normalizeH="0" baseline="3000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i</a:t>
            </a: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)i!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306257" y="3924412"/>
            <a:ext cx="494015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FR= 1/2(1-e</a:t>
            </a:r>
            <a:r>
              <a:rPr kumimoji="0" lang="en-US" sz="6000" b="0" i="0" u="none" strike="noStrike" cap="none" spc="0" normalizeH="0" baseline="3000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-m</a:t>
            </a:r>
            <a:r>
              <a:rPr kumimoji="0" lang="en-US" sz="6000" b="0" i="0" u="none" strike="noStrike" cap="none" spc="0" normalizeH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Gill San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44231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>
            <a:spLocks noGrp="1"/>
          </p:cNvSpPr>
          <p:nvPr>
            <p:ph type="title"/>
          </p:nvPr>
        </p:nvSpPr>
        <p:spPr>
          <a:xfrm>
            <a:off x="267365" y="-75218"/>
            <a:ext cx="12415761" cy="36280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pPr>
              <a:lnSpc>
                <a:spcPct val="70000"/>
              </a:lnSpc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Le Frequenze di ricombinazione possono variare da specie a specie</a:t>
            </a:r>
          </a:p>
        </p:txBody>
      </p:sp>
      <p:sp>
        <p:nvSpPr>
          <p:cNvPr id="298" name="Shape 298"/>
          <p:cNvSpPr>
            <a:spLocks noGrp="1"/>
          </p:cNvSpPr>
          <p:nvPr>
            <p:ph type="body" idx="1"/>
          </p:nvPr>
        </p:nvSpPr>
        <p:spPr>
          <a:xfrm>
            <a:off x="1295400" y="3552864"/>
            <a:ext cx="10845800" cy="4719625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>
                <a:solidFill>
                  <a:schemeClr val="tx1"/>
                </a:solidFill>
              </a:rPr>
              <a:t>in uomo 1um = 10</a:t>
            </a:r>
            <a:r>
              <a:rPr baseline="31999">
                <a:solidFill>
                  <a:schemeClr val="tx1"/>
                </a:solidFill>
              </a:rPr>
              <a:t>6 </a:t>
            </a:r>
            <a:r>
              <a:rPr>
                <a:solidFill>
                  <a:schemeClr val="tx1"/>
                </a:solidFill>
              </a:rPr>
              <a:t>bp</a:t>
            </a:r>
          </a:p>
          <a:p>
            <a:pPr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>
                <a:solidFill>
                  <a:schemeClr val="tx1"/>
                </a:solidFill>
              </a:rPr>
              <a:t>in lievito 1 um= 2500 bp</a:t>
            </a:r>
          </a:p>
          <a:p>
            <a:pPr>
              <a:defRPr>
                <a:latin typeface="+mj-lt"/>
                <a:ea typeface="+mj-ea"/>
                <a:cs typeface="+mj-cs"/>
                <a:sym typeface="Gill Sans"/>
              </a:defRPr>
            </a:pPr>
            <a:r>
              <a:rPr>
                <a:solidFill>
                  <a:schemeClr val="tx1"/>
                </a:solidFill>
              </a:rPr>
              <a:t>Nei maschi di Drosophila non avviene ricombinazione!!!</a:t>
            </a:r>
          </a:p>
        </p:txBody>
      </p:sp>
    </p:spTree>
    <p:extLst>
      <p:ext uri="{BB962C8B-B14F-4D97-AF65-F5344CB8AC3E}">
        <p14:creationId xmlns:p14="http://schemas.microsoft.com/office/powerpoint/2010/main" val="335918732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232" y="876300"/>
            <a:ext cx="6921501" cy="8514685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>
            <a:off x="1707089" y="-128672"/>
            <a:ext cx="8536523" cy="1133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700">
                <a:solidFill>
                  <a:schemeClr val="accent1">
                    <a:satOff val="-3355"/>
                    <a:lumOff val="26614"/>
                  </a:schemeClr>
                </a:solidFill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Gruppo di Associazione</a:t>
            </a:r>
          </a:p>
        </p:txBody>
      </p:sp>
    </p:spTree>
    <p:extLst>
      <p:ext uri="{BB962C8B-B14F-4D97-AF65-F5344CB8AC3E}">
        <p14:creationId xmlns:p14="http://schemas.microsoft.com/office/powerpoint/2010/main" val="3405508941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938" y="2690491"/>
            <a:ext cx="3695701" cy="3340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825" y="2607941"/>
            <a:ext cx="3530601" cy="3505201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6078905" y="6604248"/>
            <a:ext cx="5898951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3">
                    <a:satOff val="18648"/>
                    <a:lumOff val="5971"/>
                  </a:schemeClr>
                </a:solidFill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</a:rPr>
              <a:t>MLH1= mismatch protein</a:t>
            </a:r>
          </a:p>
        </p:txBody>
      </p:sp>
    </p:spTree>
    <p:extLst>
      <p:ext uri="{BB962C8B-B14F-4D97-AF65-F5344CB8AC3E}">
        <p14:creationId xmlns:p14="http://schemas.microsoft.com/office/powerpoint/2010/main" val="2890451705"/>
      </p:ext>
    </p:extLst>
  </p:cSld>
  <p:clrMapOvr>
    <a:masterClrMapping/>
  </p:clrMapOvr>
  <p:transition spd="slow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488950"/>
            <a:ext cx="11315700" cy="8775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6086243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22986" y="393012"/>
            <a:ext cx="12415762" cy="3241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I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fiori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tubulari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digitale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tipo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selvatico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sono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rossi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,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mentre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mutazione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white produce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fiori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bianchi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.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Un’altra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mutazione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, peloria,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determina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formazione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fiori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enormi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all’apice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dello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stelo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.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Un’altra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mutazione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ancora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, dwarf, influenza la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lunghezza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degli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steli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rendendoli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più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corti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del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normale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.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Incrociando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una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pianta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a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fiori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bianchi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con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una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pianta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dwarf e peloria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tutte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le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piante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F1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sono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alte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con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fiori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bianchi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e di grandezza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normale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.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Incrociando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una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pianta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F1 con la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pianta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parentale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dwarf e peloria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si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ottenie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progenia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indicata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sotto. (Come al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solito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sono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indicati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solo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caratteri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mutanti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.)</a:t>
            </a:r>
          </a:p>
          <a:p>
            <a:pPr algn="just"/>
            <a:endParaRPr lang="en-US" sz="1200" dirty="0"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dwarf, peloria	 		172  	</a:t>
            </a:r>
            <a:endParaRPr lang="en-US" sz="1200" dirty="0">
              <a:solidFill>
                <a:srgbClr val="FF0000"/>
              </a:solidFill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white 				162  	</a:t>
            </a:r>
          </a:p>
          <a:p>
            <a:pPr indent="2957513" algn="just"/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dwarf, peloria, white 		56     	</a:t>
            </a:r>
          </a:p>
          <a:p>
            <a:pPr indent="2957513" algn="just"/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tipo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selvatico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			48</a:t>
            </a:r>
            <a:r>
              <a:rPr lang="en-US" sz="1200" i="1" dirty="0"/>
              <a:t>     	</a:t>
            </a:r>
            <a:endParaRPr lang="en-US" sz="1200" dirty="0"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dwarf, white 			51</a:t>
            </a:r>
            <a:r>
              <a:rPr lang="en-US" sz="1200" i="1" dirty="0"/>
              <a:t>     	</a:t>
            </a:r>
            <a:endParaRPr lang="en-US" sz="1200" dirty="0"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peloria 				43     	</a:t>
            </a:r>
          </a:p>
          <a:p>
            <a:pPr indent="2957513" algn="just"/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dwarf 				6</a:t>
            </a:r>
            <a:r>
              <a:rPr lang="en-US" sz="1200" i="1" dirty="0"/>
              <a:t>       	</a:t>
            </a:r>
            <a:endParaRPr lang="en-US" sz="1200" dirty="0"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peloria, white 			5</a:t>
            </a:r>
            <a:r>
              <a:rPr lang="en-US" sz="1200" i="1" dirty="0"/>
              <a:t> 	</a:t>
            </a:r>
            <a:endParaRPr lang="en-US" sz="1200" dirty="0"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endParaRPr lang="en-US" sz="12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a.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Quali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alleli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sono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dominanti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? b.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Quali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erano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genotipi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parentali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nell’incrocio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iniziale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? c.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Disegnare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una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mappa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mostrando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le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relazioni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associazione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questi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tre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loci. d.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C’è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interferenza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? Se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sì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,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calcolare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il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coefficiente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coincidenza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e il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valore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dell’interferenza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. e) Quale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proporzione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piante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white peloria vi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aspettereste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da un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incrocio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individui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F2 peloria white con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parentali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dwarf e peloria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considerando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che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non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avvenga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nessun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evento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200" dirty="0" err="1">
                <a:latin typeface="Franklin Gothic Book"/>
                <a:ea typeface="Franklin Gothic Book"/>
                <a:cs typeface="Franklin Gothic Book"/>
              </a:rPr>
              <a:t>ricombinazione</a:t>
            </a:r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?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72018A-BF5F-E0E6-4234-A6ECDE44A2B9}"/>
              </a:ext>
            </a:extLst>
          </p:cNvPr>
          <p:cNvSpPr txBox="1"/>
          <p:nvPr/>
        </p:nvSpPr>
        <p:spPr>
          <a:xfrm>
            <a:off x="158068" y="3634925"/>
            <a:ext cx="6847301" cy="964367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white, </a:t>
            </a:r>
            <a:r>
              <a:rPr lang="en-US" sz="1400" i="1" dirty="0">
                <a:solidFill>
                  <a:schemeClr val="bg2">
                    <a:lumMod val="90000"/>
                  </a:schemeClr>
                </a:solidFill>
              </a:rPr>
              <a:t>(</a:t>
            </a:r>
            <a:r>
              <a:rPr lang="en-US" sz="1400" i="1" dirty="0" err="1">
                <a:solidFill>
                  <a:schemeClr val="bg2">
                    <a:lumMod val="90000"/>
                  </a:schemeClr>
                </a:solidFill>
              </a:rPr>
              <a:t>fiore</a:t>
            </a:r>
            <a:r>
              <a:rPr lang="en-US" sz="1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bg2">
                    <a:lumMod val="90000"/>
                  </a:schemeClr>
                </a:solidFill>
              </a:rPr>
              <a:t>normale</a:t>
            </a:r>
            <a:r>
              <a:rPr lang="en-US" sz="1400" i="1" dirty="0">
                <a:solidFill>
                  <a:schemeClr val="bg2">
                    <a:lumMod val="90000"/>
                  </a:schemeClr>
                </a:solidFill>
              </a:rPr>
              <a:t>), (</a:t>
            </a:r>
            <a:r>
              <a:rPr lang="en-US" sz="1400" i="1" dirty="0" err="1">
                <a:solidFill>
                  <a:schemeClr val="bg2">
                    <a:lumMod val="90000"/>
                  </a:schemeClr>
                </a:solidFill>
              </a:rPr>
              <a:t>stelo</a:t>
            </a:r>
            <a:r>
              <a:rPr lang="en-US" sz="1400" i="1" dirty="0">
                <a:solidFill>
                  <a:schemeClr val="bg2">
                    <a:lumMod val="90000"/>
                  </a:schemeClr>
                </a:solidFill>
              </a:rPr>
              <a:t> alto) </a:t>
            </a:r>
            <a:r>
              <a:rPr lang="en-US" sz="1400" dirty="0"/>
              <a:t>x </a:t>
            </a:r>
            <a:r>
              <a:rPr lang="en-US" sz="1400" i="1" dirty="0">
                <a:solidFill>
                  <a:schemeClr val="bg2">
                    <a:lumMod val="90000"/>
                  </a:schemeClr>
                </a:solidFill>
              </a:rPr>
              <a:t>(</a:t>
            </a:r>
            <a:r>
              <a:rPr lang="en-US" sz="1400" i="1" dirty="0" err="1">
                <a:solidFill>
                  <a:schemeClr val="bg2">
                    <a:lumMod val="90000"/>
                  </a:schemeClr>
                </a:solidFill>
              </a:rPr>
              <a:t>fiore</a:t>
            </a:r>
            <a:r>
              <a:rPr lang="en-US" sz="1400" i="1" dirty="0">
                <a:solidFill>
                  <a:schemeClr val="bg2">
                    <a:lumMod val="90000"/>
                  </a:schemeClr>
                </a:solidFill>
              </a:rPr>
              <a:t> rosso)</a:t>
            </a: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1400" dirty="0"/>
              <a:t>peloria ,dwarf	 PARENTALI 	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/>
          </a:p>
          <a:p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white, </a:t>
            </a:r>
            <a:r>
              <a:rPr lang="en-US" sz="1400" i="1" dirty="0">
                <a:solidFill>
                  <a:schemeClr val="bg2">
                    <a:lumMod val="90000"/>
                  </a:schemeClr>
                </a:solidFill>
              </a:rPr>
              <a:t>(</a:t>
            </a:r>
            <a:r>
              <a:rPr lang="en-US" sz="1400" i="1" dirty="0" err="1">
                <a:solidFill>
                  <a:schemeClr val="bg2">
                    <a:lumMod val="90000"/>
                  </a:schemeClr>
                </a:solidFill>
              </a:rPr>
              <a:t>fiore</a:t>
            </a:r>
            <a:r>
              <a:rPr lang="en-US" sz="1400" i="1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bg2">
                    <a:lumMod val="90000"/>
                  </a:schemeClr>
                </a:solidFill>
              </a:rPr>
              <a:t>normale</a:t>
            </a:r>
            <a:r>
              <a:rPr lang="en-US" sz="1400" i="1" dirty="0">
                <a:solidFill>
                  <a:schemeClr val="bg2">
                    <a:lumMod val="90000"/>
                  </a:schemeClr>
                </a:solidFill>
              </a:rPr>
              <a:t>), (</a:t>
            </a:r>
            <a:r>
              <a:rPr lang="en-US" sz="1400" i="1" dirty="0" err="1">
                <a:solidFill>
                  <a:schemeClr val="bg2">
                    <a:lumMod val="90000"/>
                  </a:schemeClr>
                </a:solidFill>
              </a:rPr>
              <a:t>stelo</a:t>
            </a:r>
            <a:r>
              <a:rPr lang="en-US" sz="1400" i="1" dirty="0">
                <a:solidFill>
                  <a:schemeClr val="bg2">
                    <a:lumMod val="90000"/>
                  </a:schemeClr>
                </a:solidFill>
              </a:rPr>
              <a:t> alto)				</a:t>
            </a:r>
            <a:r>
              <a:rPr lang="en-US" sz="1400" dirty="0"/>
              <a:t>F1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AC7BBE8-C193-5BB9-1912-F78B042CEBC9}"/>
              </a:ext>
            </a:extLst>
          </p:cNvPr>
          <p:cNvSpPr txBox="1"/>
          <p:nvPr/>
        </p:nvSpPr>
        <p:spPr>
          <a:xfrm>
            <a:off x="185739" y="4710010"/>
            <a:ext cx="5561587" cy="2472472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Dal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fenotipo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della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F1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stabilisco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le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seguenti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relazioni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di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dominanza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i="1" dirty="0"/>
              <a:t>w &gt; w+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pel+&gt;pel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i="1" dirty="0" err="1"/>
              <a:t>dw</a:t>
            </a:r>
            <a:r>
              <a:rPr lang="en-US" sz="1400" i="1" dirty="0"/>
              <a:t>+&gt;</a:t>
            </a:r>
            <a:r>
              <a:rPr lang="en-US" sz="1400" i="1" dirty="0" err="1"/>
              <a:t>dw</a:t>
            </a:r>
            <a:endParaRPr lang="en-US" sz="1400" i="1" dirty="0"/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i="1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Di </a:t>
            </a:r>
            <a:r>
              <a:rPr lang="en-US" sz="1400" dirty="0" err="1"/>
              <a:t>conseguenza</a:t>
            </a:r>
            <a:r>
              <a:rPr lang="en-US" sz="1400" dirty="0"/>
              <a:t> </a:t>
            </a:r>
            <a:r>
              <a:rPr lang="en-US" sz="1400" dirty="0" err="1"/>
              <a:t>posso</a:t>
            </a:r>
            <a:r>
              <a:rPr lang="en-US" sz="1400" dirty="0"/>
              <a:t> </a:t>
            </a:r>
            <a:r>
              <a:rPr lang="en-US" sz="1400" dirty="0" err="1"/>
              <a:t>stabilire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genotipi</a:t>
            </a:r>
            <a:r>
              <a:rPr lang="en-US" sz="1400" dirty="0"/>
              <a:t> </a:t>
            </a:r>
            <a:r>
              <a:rPr lang="en-US" sz="1400" dirty="0" err="1"/>
              <a:t>parentali</a:t>
            </a:r>
            <a:r>
              <a:rPr lang="en-US" sz="1400" dirty="0"/>
              <a:t> e </a:t>
            </a:r>
            <a:r>
              <a:rPr lang="en-US" sz="1400" dirty="0" err="1"/>
              <a:t>della</a:t>
            </a:r>
            <a:r>
              <a:rPr lang="en-US" sz="1400" dirty="0"/>
              <a:t> F1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1400" dirty="0" err="1"/>
              <a:t>Parentale</a:t>
            </a:r>
            <a:r>
              <a:rPr lang="en-US" sz="1400" dirty="0"/>
              <a:t> </a:t>
            </a:r>
            <a:r>
              <a:rPr lang="en-US" sz="1400" dirty="0" err="1"/>
              <a:t>Fenotipo</a:t>
            </a:r>
            <a:r>
              <a:rPr lang="en-US" sz="1400" dirty="0"/>
              <a:t> </a:t>
            </a:r>
            <a:r>
              <a:rPr lang="en-US" sz="1400" i="1" dirty="0"/>
              <a:t>white</a:t>
            </a:r>
            <a:r>
              <a:rPr lang="en-US" sz="1400" dirty="0"/>
              <a:t> &gt; </a:t>
            </a:r>
            <a:r>
              <a:rPr lang="en-US" sz="1400" dirty="0" err="1"/>
              <a:t>genotipo</a:t>
            </a:r>
            <a:r>
              <a:rPr lang="en-US" sz="1400" dirty="0"/>
              <a:t>: </a:t>
            </a:r>
            <a:r>
              <a:rPr lang="en-US" sz="1400" i="1" dirty="0" err="1"/>
              <a:t>ww</a:t>
            </a:r>
            <a:r>
              <a:rPr lang="en-US" sz="1400" i="1" dirty="0"/>
              <a:t> </a:t>
            </a:r>
            <a:r>
              <a:rPr lang="en-US" sz="1400" i="1" dirty="0" err="1"/>
              <a:t>pel+pel</a:t>
            </a:r>
            <a:r>
              <a:rPr lang="en-US" sz="1400" i="1" dirty="0"/>
              <a:t>+ </a:t>
            </a:r>
            <a:r>
              <a:rPr lang="en-US" sz="1400" i="1" dirty="0" err="1"/>
              <a:t>dw+dw</a:t>
            </a:r>
            <a:r>
              <a:rPr lang="en-US" sz="1400" i="1" dirty="0"/>
              <a:t>+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1400" dirty="0" err="1"/>
              <a:t>Parentale</a:t>
            </a:r>
            <a:r>
              <a:rPr lang="en-US" sz="1400" dirty="0"/>
              <a:t> </a:t>
            </a:r>
            <a:r>
              <a:rPr lang="en-US" sz="1400" dirty="0" err="1"/>
              <a:t>fenotipo</a:t>
            </a:r>
            <a:r>
              <a:rPr lang="en-US" sz="1400" dirty="0"/>
              <a:t> </a:t>
            </a:r>
            <a:r>
              <a:rPr lang="en-US" sz="1400" i="1" dirty="0"/>
              <a:t>peloria dwarf &gt; </a:t>
            </a:r>
            <a:r>
              <a:rPr lang="en-US" sz="1400" dirty="0" err="1"/>
              <a:t>Genotipo</a:t>
            </a:r>
            <a:r>
              <a:rPr lang="en-US" sz="1400" dirty="0"/>
              <a:t>: </a:t>
            </a:r>
            <a:r>
              <a:rPr lang="en-US" sz="1400" i="1" dirty="0" err="1"/>
              <a:t>w+w</a:t>
            </a:r>
            <a:r>
              <a:rPr lang="en-US" sz="1400" i="1" dirty="0"/>
              <a:t>+  pel pel  </a:t>
            </a:r>
            <a:r>
              <a:rPr lang="en-US" sz="1400" i="1" dirty="0" err="1"/>
              <a:t>dw</a:t>
            </a:r>
            <a:r>
              <a:rPr lang="en-US" sz="1400" i="1" dirty="0"/>
              <a:t> </a:t>
            </a:r>
            <a:r>
              <a:rPr lang="en-US" sz="1400" i="1" dirty="0" err="1"/>
              <a:t>dw</a:t>
            </a:r>
            <a:endParaRPr lang="en-US" sz="1400" i="1" dirty="0"/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en-US" sz="1400" dirty="0"/>
              <a:t>F1 (</a:t>
            </a:r>
            <a:r>
              <a:rPr lang="en-US" sz="1400" dirty="0" err="1"/>
              <a:t>tutta</a:t>
            </a:r>
            <a:r>
              <a:rPr lang="en-US" sz="1400" dirty="0"/>
              <a:t> </a:t>
            </a:r>
            <a:r>
              <a:rPr lang="en-US" sz="1400" dirty="0" err="1"/>
              <a:t>identica</a:t>
            </a:r>
            <a:r>
              <a:rPr lang="en-US" sz="1400" dirty="0"/>
              <a:t>) </a:t>
            </a:r>
            <a:r>
              <a:rPr lang="en-US" sz="1400" dirty="0" err="1"/>
              <a:t>fenotipo</a:t>
            </a:r>
            <a:r>
              <a:rPr lang="en-US" sz="1400" dirty="0"/>
              <a:t> </a:t>
            </a:r>
            <a:r>
              <a:rPr lang="en-US" sz="1400" i="1" dirty="0"/>
              <a:t>white &gt; </a:t>
            </a:r>
            <a:r>
              <a:rPr lang="en-US" sz="1400" dirty="0" err="1"/>
              <a:t>Genotipo</a:t>
            </a:r>
            <a:r>
              <a:rPr lang="en-US" sz="1400" dirty="0"/>
              <a:t>: </a:t>
            </a:r>
            <a:r>
              <a:rPr lang="en-US" sz="1400" i="1" dirty="0" err="1"/>
              <a:t>w+w</a:t>
            </a:r>
            <a:r>
              <a:rPr lang="en-US" sz="1400" i="1" dirty="0"/>
              <a:t>  pel+ pel  </a:t>
            </a:r>
            <a:r>
              <a:rPr lang="en-US" sz="1400" i="1" dirty="0" err="1"/>
              <a:t>dw</a:t>
            </a:r>
            <a:r>
              <a:rPr lang="en-US" sz="1400" i="1" dirty="0"/>
              <a:t>+ </a:t>
            </a:r>
            <a:r>
              <a:rPr lang="en-US" sz="1400" i="1" dirty="0" err="1"/>
              <a:t>dw</a:t>
            </a:r>
            <a:endParaRPr lang="en-US" sz="1400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F3ABE59A-1A9E-34D1-3B71-B303B2D97C84}"/>
              </a:ext>
            </a:extLst>
          </p:cNvPr>
          <p:cNvGrpSpPr/>
          <p:nvPr/>
        </p:nvGrpSpPr>
        <p:grpSpPr>
          <a:xfrm>
            <a:off x="122986" y="1394420"/>
            <a:ext cx="2824751" cy="1489546"/>
            <a:chOff x="122986" y="1422096"/>
            <a:chExt cx="2824751" cy="1489546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B3BA3F36-A6B5-CEE4-7D7A-3B7FE1CC42DC}"/>
                </a:ext>
              </a:extLst>
            </p:cNvPr>
            <p:cNvSpPr txBox="1"/>
            <p:nvPr/>
          </p:nvSpPr>
          <p:spPr>
            <a:xfrm>
              <a:off x="122986" y="1424063"/>
              <a:ext cx="2502569" cy="1179810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r>
                <a:rPr lang="en-US" sz="1400" i="1" dirty="0" err="1">
                  <a:solidFill>
                    <a:schemeClr val="accent2"/>
                  </a:solidFill>
                </a:rPr>
                <a:t>w+w</a:t>
              </a:r>
              <a:r>
                <a:rPr lang="en-US" sz="1400" i="1" dirty="0">
                  <a:solidFill>
                    <a:schemeClr val="accent2"/>
                  </a:solidFill>
                </a:rPr>
                <a:t>  pel+ pel  </a:t>
              </a:r>
              <a:r>
                <a:rPr lang="en-US" sz="1400" i="1" dirty="0" err="1">
                  <a:solidFill>
                    <a:schemeClr val="accent2"/>
                  </a:solidFill>
                </a:rPr>
                <a:t>dw</a:t>
              </a:r>
              <a:r>
                <a:rPr lang="en-US" sz="1400" i="1" dirty="0">
                  <a:solidFill>
                    <a:schemeClr val="accent2"/>
                  </a:solidFill>
                </a:rPr>
                <a:t>+ </a:t>
              </a:r>
              <a:r>
                <a:rPr lang="en-US" sz="1400" i="1" dirty="0" err="1">
                  <a:solidFill>
                    <a:schemeClr val="accent2"/>
                  </a:solidFill>
                </a:rPr>
                <a:t>dw</a:t>
              </a:r>
              <a:r>
                <a:rPr lang="en-US" sz="1400" i="1" dirty="0">
                  <a:solidFill>
                    <a:schemeClr val="accent2"/>
                  </a:solidFill>
                </a:rPr>
                <a:t> </a:t>
              </a:r>
            </a:p>
            <a:p>
              <a:r>
                <a:rPr lang="en-US" sz="1400" i="1" dirty="0"/>
                <a:t>(white) </a:t>
              </a:r>
            </a:p>
            <a:p>
              <a:r>
                <a:rPr lang="en-US" sz="1400" i="1" dirty="0"/>
                <a:t>x </a:t>
              </a:r>
            </a:p>
            <a:p>
              <a:r>
                <a:rPr lang="en-US" sz="1400" i="1" dirty="0" err="1">
                  <a:solidFill>
                    <a:srgbClr val="FF0000"/>
                  </a:solidFill>
                </a:rPr>
                <a:t>w+w</a:t>
              </a:r>
              <a:r>
                <a:rPr lang="en-US" sz="1400" i="1" dirty="0">
                  <a:solidFill>
                    <a:srgbClr val="FF0000"/>
                  </a:solidFill>
                </a:rPr>
                <a:t>+  pel pel  </a:t>
              </a:r>
              <a:r>
                <a:rPr lang="en-US" sz="1400" i="1" dirty="0" err="1">
                  <a:solidFill>
                    <a:srgbClr val="FF0000"/>
                  </a:solidFill>
                </a:rPr>
                <a:t>dw</a:t>
              </a:r>
              <a:r>
                <a:rPr lang="en-US" sz="1400" i="1" dirty="0">
                  <a:solidFill>
                    <a:srgbClr val="FF0000"/>
                  </a:solidFill>
                </a:rPr>
                <a:t> </a:t>
              </a:r>
              <a:r>
                <a:rPr lang="en-US" sz="1400" i="1" dirty="0" err="1">
                  <a:solidFill>
                    <a:srgbClr val="FF0000"/>
                  </a:solidFill>
                </a:rPr>
                <a:t>dw</a:t>
              </a:r>
              <a:r>
                <a:rPr lang="en-US" sz="1400" i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400" i="1" dirty="0"/>
                <a:t>(peloria dwarf)</a:t>
              </a:r>
            </a:p>
          </p:txBody>
        </p:sp>
        <p:grpSp>
          <p:nvGrpSpPr>
            <p:cNvPr id="20" name="Gruppo 19">
              <a:extLst>
                <a:ext uri="{FF2B5EF4-FFF2-40B4-BE49-F238E27FC236}">
                  <a16:creationId xmlns:a16="http://schemas.microsoft.com/office/drawing/2014/main" id="{21FB55A8-A4F9-D488-0794-3D85BC679EDA}"/>
                </a:ext>
              </a:extLst>
            </p:cNvPr>
            <p:cNvGrpSpPr/>
            <p:nvPr/>
          </p:nvGrpSpPr>
          <p:grpSpPr>
            <a:xfrm>
              <a:off x="2748803" y="1422096"/>
              <a:ext cx="198934" cy="1489546"/>
              <a:chOff x="7880682" y="4527162"/>
              <a:chExt cx="1058781" cy="1488626"/>
            </a:xfrm>
          </p:grpSpPr>
          <p:cxnSp>
            <p:nvCxnSpPr>
              <p:cNvPr id="10" name="Connettore 4 9">
                <a:extLst>
                  <a:ext uri="{FF2B5EF4-FFF2-40B4-BE49-F238E27FC236}">
                    <a16:creationId xmlns:a16="http://schemas.microsoft.com/office/drawing/2014/main" id="{8B9AFB9C-1904-1E76-4F7E-122F315DBD6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136370" y="5271475"/>
                <a:ext cx="1488625" cy="1"/>
              </a:xfrm>
              <a:prstGeom prst="bentConnector3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7" name="Connettore 1 16">
                <a:extLst>
                  <a:ext uri="{FF2B5EF4-FFF2-40B4-BE49-F238E27FC236}">
                    <a16:creationId xmlns:a16="http://schemas.microsoft.com/office/drawing/2014/main" id="{BA8EE9A5-1B31-97B7-C738-C81883512D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0682" y="4527162"/>
                <a:ext cx="1058781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19" name="Connettore 1 18">
                <a:extLst>
                  <a:ext uri="{FF2B5EF4-FFF2-40B4-BE49-F238E27FC236}">
                    <a16:creationId xmlns:a16="http://schemas.microsoft.com/office/drawing/2014/main" id="{08954473-78C2-3C42-644A-BE5912D18E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0682" y="6015788"/>
                <a:ext cx="1058781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9786318-7E99-1A2E-523D-E9B03290234C}"/>
              </a:ext>
            </a:extLst>
          </p:cNvPr>
          <p:cNvSpPr txBox="1"/>
          <p:nvPr/>
        </p:nvSpPr>
        <p:spPr>
          <a:xfrm>
            <a:off x="156583" y="7311369"/>
            <a:ext cx="5561587" cy="2257028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Dal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momento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che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la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progenie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F2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proviene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da un test cross (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triplo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eterozigote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x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triplo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omozigote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recessivo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) ed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è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rappresentata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da 8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classi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fenotipiche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distinte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con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frequenze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diverse,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può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dedurre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che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: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I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geni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sono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associati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</a:pPr>
            <a:r>
              <a:rPr lang="en-US" sz="1400" dirty="0" err="1"/>
              <a:t>Tutta</a:t>
            </a:r>
            <a:r>
              <a:rPr lang="en-US" sz="1400" dirty="0"/>
              <a:t> la </a:t>
            </a:r>
            <a:r>
              <a:rPr lang="en-US" sz="1400" dirty="0" err="1"/>
              <a:t>progenie</a:t>
            </a:r>
            <a:r>
              <a:rPr lang="en-US" sz="1400" dirty="0"/>
              <a:t> ha </a:t>
            </a:r>
            <a:r>
              <a:rPr lang="en-US" sz="1400" dirty="0" err="1"/>
              <a:t>ereditato</a:t>
            </a:r>
            <a:r>
              <a:rPr lang="en-US" sz="1400" dirty="0"/>
              <a:t> il </a:t>
            </a:r>
            <a:r>
              <a:rPr lang="en-US" sz="1400" dirty="0" err="1"/>
              <a:t>cromosoma</a:t>
            </a:r>
            <a:r>
              <a:rPr lang="en-US" sz="1400" dirty="0"/>
              <a:t> </a:t>
            </a:r>
            <a:r>
              <a:rPr lang="en-US" sz="1400" i="1" dirty="0">
                <a:solidFill>
                  <a:srgbClr val="FF0000"/>
                </a:solidFill>
              </a:rPr>
              <a:t>w+ pel  </a:t>
            </a:r>
            <a:r>
              <a:rPr lang="en-US" sz="1400" i="1" dirty="0" err="1">
                <a:solidFill>
                  <a:srgbClr val="FF0000"/>
                </a:solidFill>
              </a:rPr>
              <a:t>dw</a:t>
            </a:r>
            <a:r>
              <a:rPr lang="en-US" sz="1400" i="1" dirty="0">
                <a:solidFill>
                  <a:srgbClr val="FF0000"/>
                </a:solidFill>
              </a:rPr>
              <a:t>  </a:t>
            </a:r>
            <a:r>
              <a:rPr lang="en-US" sz="1400" dirty="0" err="1">
                <a:solidFill>
                  <a:schemeClr val="tx1"/>
                </a:solidFill>
              </a:rPr>
              <a:t>dall’individuo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omozigote</a:t>
            </a:r>
            <a:r>
              <a:rPr lang="en-US" sz="1400" dirty="0">
                <a:solidFill>
                  <a:schemeClr val="tx1"/>
                </a:solidFill>
              </a:rPr>
              <a:t> recessive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I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fenotipi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della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F2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sono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determinati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dagli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alleli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presenti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sul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cromosoma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dell’individuo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(in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verde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) in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tutte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le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loro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combinazioni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possibili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</a:pPr>
            <a:endParaRPr lang="en-US" sz="1400" dirty="0">
              <a:solidFill>
                <a:schemeClr val="tx1"/>
              </a:solidFill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Gli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individui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con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gli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alleli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speculari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identificano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la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stessa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classe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7328DE2-19A0-A552-1840-C6300CED7227}"/>
              </a:ext>
            </a:extLst>
          </p:cNvPr>
          <p:cNvSpPr txBox="1"/>
          <p:nvPr/>
        </p:nvSpPr>
        <p:spPr>
          <a:xfrm>
            <a:off x="2918052" y="1273598"/>
            <a:ext cx="6385915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indent="2957513" algn="just"/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	</a:t>
            </a:r>
            <a:r>
              <a:rPr lang="en-US" sz="1200" i="1" dirty="0">
                <a:solidFill>
                  <a:schemeClr val="accent2"/>
                </a:solidFill>
              </a:rPr>
              <a:t>w+ pel  </a:t>
            </a:r>
            <a:r>
              <a:rPr lang="en-US" sz="1200" i="1" dirty="0" err="1">
                <a:solidFill>
                  <a:schemeClr val="accent2"/>
                </a:solidFill>
              </a:rPr>
              <a:t>dw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i="1" dirty="0"/>
              <a:t>/ </a:t>
            </a:r>
            <a:r>
              <a:rPr lang="en-US" sz="1200" i="1" dirty="0">
                <a:solidFill>
                  <a:srgbClr val="FF0000"/>
                </a:solidFill>
              </a:rPr>
              <a:t>w+ pel  </a:t>
            </a:r>
            <a:r>
              <a:rPr lang="en-US" sz="1200" i="1" dirty="0" err="1">
                <a:solidFill>
                  <a:srgbClr val="FF0000"/>
                </a:solidFill>
              </a:rPr>
              <a:t>dw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	</a:t>
            </a:r>
            <a:r>
              <a:rPr lang="en-US" sz="1200" i="1" dirty="0">
                <a:solidFill>
                  <a:schemeClr val="accent2"/>
                </a:solidFill>
              </a:rPr>
              <a:t>w pel+  </a:t>
            </a:r>
            <a:r>
              <a:rPr lang="en-US" sz="1200" i="1" dirty="0" err="1">
                <a:solidFill>
                  <a:schemeClr val="accent2"/>
                </a:solidFill>
              </a:rPr>
              <a:t>dw</a:t>
            </a:r>
            <a:r>
              <a:rPr lang="en-US" sz="1200" i="1" dirty="0">
                <a:solidFill>
                  <a:schemeClr val="accent2"/>
                </a:solidFill>
              </a:rPr>
              <a:t>+ </a:t>
            </a:r>
            <a:r>
              <a:rPr lang="en-US" sz="1200" i="1" dirty="0"/>
              <a:t>/ </a:t>
            </a:r>
            <a:r>
              <a:rPr lang="en-US" sz="1200" i="1" dirty="0">
                <a:solidFill>
                  <a:srgbClr val="FF0000"/>
                </a:solidFill>
              </a:rPr>
              <a:t>w+ pel  </a:t>
            </a:r>
            <a:r>
              <a:rPr lang="en-US" sz="1200" i="1" dirty="0" err="1">
                <a:solidFill>
                  <a:srgbClr val="FF0000"/>
                </a:solidFill>
              </a:rPr>
              <a:t>dw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endParaRPr lang="en-US" sz="1200" dirty="0"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	</a:t>
            </a:r>
            <a:r>
              <a:rPr lang="en-US" sz="1200" i="1" dirty="0">
                <a:solidFill>
                  <a:schemeClr val="accent2"/>
                </a:solidFill>
              </a:rPr>
              <a:t>w pel  </a:t>
            </a:r>
            <a:r>
              <a:rPr lang="en-US" sz="1200" i="1" dirty="0" err="1">
                <a:solidFill>
                  <a:schemeClr val="accent2"/>
                </a:solidFill>
              </a:rPr>
              <a:t>dw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i="1" dirty="0"/>
              <a:t>/ </a:t>
            </a:r>
            <a:r>
              <a:rPr lang="en-US" sz="1200" i="1" dirty="0">
                <a:solidFill>
                  <a:srgbClr val="FF0000"/>
                </a:solidFill>
              </a:rPr>
              <a:t>w+ pel  </a:t>
            </a:r>
            <a:r>
              <a:rPr lang="en-US" sz="1200" i="1" dirty="0" err="1">
                <a:solidFill>
                  <a:srgbClr val="FF0000"/>
                </a:solidFill>
              </a:rPr>
              <a:t>dw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endParaRPr lang="en-US" sz="1200" dirty="0"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r>
              <a:rPr lang="en-US" sz="1200" i="1" dirty="0"/>
              <a:t>	</a:t>
            </a:r>
            <a:r>
              <a:rPr lang="en-US" sz="1200" i="1" dirty="0">
                <a:solidFill>
                  <a:schemeClr val="accent2"/>
                </a:solidFill>
              </a:rPr>
              <a:t>w+ pel+  </a:t>
            </a:r>
            <a:r>
              <a:rPr lang="en-US" sz="1200" i="1" dirty="0" err="1">
                <a:solidFill>
                  <a:schemeClr val="accent2"/>
                </a:solidFill>
              </a:rPr>
              <a:t>dw</a:t>
            </a:r>
            <a:r>
              <a:rPr lang="en-US" sz="1200" i="1" dirty="0">
                <a:solidFill>
                  <a:schemeClr val="accent2"/>
                </a:solidFill>
              </a:rPr>
              <a:t>+ </a:t>
            </a:r>
            <a:r>
              <a:rPr lang="en-US" sz="1200" i="1" dirty="0"/>
              <a:t>/ </a:t>
            </a:r>
            <a:r>
              <a:rPr lang="en-US" sz="1200" i="1" dirty="0">
                <a:solidFill>
                  <a:srgbClr val="FF0000"/>
                </a:solidFill>
              </a:rPr>
              <a:t>w+ pel  </a:t>
            </a:r>
            <a:r>
              <a:rPr lang="en-US" sz="1200" i="1" dirty="0" err="1">
                <a:solidFill>
                  <a:srgbClr val="FF0000"/>
                </a:solidFill>
              </a:rPr>
              <a:t>dw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endParaRPr lang="en-US" sz="1200" dirty="0"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r>
              <a:rPr lang="en-US" sz="1200" i="1" dirty="0"/>
              <a:t>	</a:t>
            </a:r>
            <a:r>
              <a:rPr lang="en-US" sz="1200" i="1" dirty="0">
                <a:solidFill>
                  <a:schemeClr val="accent2"/>
                </a:solidFill>
              </a:rPr>
              <a:t>w pel+  </a:t>
            </a:r>
            <a:r>
              <a:rPr lang="en-US" sz="1200" i="1" dirty="0" err="1">
                <a:solidFill>
                  <a:schemeClr val="accent2"/>
                </a:solidFill>
              </a:rPr>
              <a:t>dw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i="1" dirty="0"/>
              <a:t>/ </a:t>
            </a:r>
            <a:r>
              <a:rPr lang="en-US" sz="1200" i="1" dirty="0">
                <a:solidFill>
                  <a:srgbClr val="FF0000"/>
                </a:solidFill>
              </a:rPr>
              <a:t>w+ pel  </a:t>
            </a:r>
            <a:r>
              <a:rPr lang="en-US" sz="1200" i="1" dirty="0" err="1">
                <a:solidFill>
                  <a:srgbClr val="FF0000"/>
                </a:solidFill>
              </a:rPr>
              <a:t>dw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endParaRPr lang="en-US" sz="1200" dirty="0"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r>
              <a:rPr lang="en-US" sz="1200" dirty="0">
                <a:latin typeface="Franklin Gothic Book"/>
                <a:ea typeface="Franklin Gothic Book"/>
                <a:cs typeface="Franklin Gothic Book"/>
              </a:rPr>
              <a:t>	</a:t>
            </a:r>
            <a:r>
              <a:rPr lang="en-US" sz="1200" i="1" dirty="0">
                <a:solidFill>
                  <a:schemeClr val="accent2"/>
                </a:solidFill>
              </a:rPr>
              <a:t>w+ pel  </a:t>
            </a:r>
            <a:r>
              <a:rPr lang="en-US" sz="1200" i="1" dirty="0" err="1">
                <a:solidFill>
                  <a:schemeClr val="accent2"/>
                </a:solidFill>
              </a:rPr>
              <a:t>dw</a:t>
            </a:r>
            <a:r>
              <a:rPr lang="en-US" sz="1200" i="1" dirty="0">
                <a:solidFill>
                  <a:schemeClr val="accent2"/>
                </a:solidFill>
              </a:rPr>
              <a:t>+ / </a:t>
            </a:r>
            <a:r>
              <a:rPr lang="en-US" sz="1200" i="1" dirty="0">
                <a:solidFill>
                  <a:srgbClr val="FF0000"/>
                </a:solidFill>
              </a:rPr>
              <a:t>w+ pel  </a:t>
            </a:r>
            <a:r>
              <a:rPr lang="en-US" sz="1200" i="1" dirty="0" err="1">
                <a:solidFill>
                  <a:srgbClr val="FF0000"/>
                </a:solidFill>
              </a:rPr>
              <a:t>dw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endParaRPr lang="en-US" sz="1200" dirty="0"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r>
              <a:rPr lang="en-US" sz="1200" i="1" dirty="0"/>
              <a:t>	</a:t>
            </a:r>
            <a:r>
              <a:rPr lang="en-US" sz="1200" i="1" dirty="0">
                <a:solidFill>
                  <a:schemeClr val="accent2"/>
                </a:solidFill>
              </a:rPr>
              <a:t>w+ pel+  </a:t>
            </a:r>
            <a:r>
              <a:rPr lang="en-US" sz="1200" i="1" dirty="0" err="1">
                <a:solidFill>
                  <a:schemeClr val="accent2"/>
                </a:solidFill>
              </a:rPr>
              <a:t>dw</a:t>
            </a:r>
            <a:r>
              <a:rPr lang="en-US" sz="1200" i="1" dirty="0">
                <a:solidFill>
                  <a:schemeClr val="accent2"/>
                </a:solidFill>
              </a:rPr>
              <a:t> </a:t>
            </a:r>
            <a:r>
              <a:rPr lang="en-US" sz="1200" i="1" dirty="0"/>
              <a:t>/ </a:t>
            </a:r>
            <a:r>
              <a:rPr lang="en-US" sz="1200" i="1" dirty="0">
                <a:solidFill>
                  <a:srgbClr val="FF0000"/>
                </a:solidFill>
              </a:rPr>
              <a:t>w+ pel  </a:t>
            </a:r>
            <a:r>
              <a:rPr lang="en-US" sz="1200" i="1" dirty="0" err="1">
                <a:solidFill>
                  <a:srgbClr val="FF0000"/>
                </a:solidFill>
              </a:rPr>
              <a:t>dw</a:t>
            </a:r>
            <a:r>
              <a:rPr lang="en-US" sz="1200" i="1" dirty="0">
                <a:solidFill>
                  <a:srgbClr val="FF0000"/>
                </a:solidFill>
              </a:rPr>
              <a:t> </a:t>
            </a:r>
            <a:endParaRPr lang="en-US" sz="1200" dirty="0">
              <a:latin typeface="Franklin Gothic Book"/>
              <a:ea typeface="Franklin Gothic Book"/>
              <a:cs typeface="Franklin Gothic Book"/>
            </a:endParaRPr>
          </a:p>
          <a:p>
            <a:pPr indent="2957513" algn="just"/>
            <a:r>
              <a:rPr lang="en-US" sz="1200" i="1" dirty="0"/>
              <a:t>	</a:t>
            </a:r>
            <a:r>
              <a:rPr lang="en-US" sz="1200" i="1" dirty="0">
                <a:solidFill>
                  <a:schemeClr val="accent2"/>
                </a:solidFill>
              </a:rPr>
              <a:t>w pel  </a:t>
            </a:r>
            <a:r>
              <a:rPr lang="en-US" sz="1200" i="1" dirty="0" err="1">
                <a:solidFill>
                  <a:schemeClr val="accent2"/>
                </a:solidFill>
              </a:rPr>
              <a:t>dw</a:t>
            </a:r>
            <a:r>
              <a:rPr lang="en-US" sz="1200" i="1" dirty="0">
                <a:solidFill>
                  <a:schemeClr val="accent2"/>
                </a:solidFill>
              </a:rPr>
              <a:t>+ </a:t>
            </a:r>
            <a:r>
              <a:rPr lang="en-US" sz="1200" i="1" dirty="0"/>
              <a:t>/ </a:t>
            </a:r>
            <a:r>
              <a:rPr lang="en-US" sz="1200" i="1" dirty="0">
                <a:solidFill>
                  <a:srgbClr val="FF0000"/>
                </a:solidFill>
              </a:rPr>
              <a:t>w+ pel  </a:t>
            </a:r>
            <a:r>
              <a:rPr lang="en-US" sz="1200" i="1" dirty="0" err="1">
                <a:solidFill>
                  <a:srgbClr val="FF0000"/>
                </a:solidFill>
              </a:rPr>
              <a:t>dw</a:t>
            </a:r>
            <a:r>
              <a:rPr lang="en-US" sz="1200" i="1" dirty="0">
                <a:solidFill>
                  <a:srgbClr val="FF0000"/>
                </a:solidFill>
              </a:rPr>
              <a:t>    </a:t>
            </a:r>
            <a:endParaRPr lang="en-US" sz="1200" dirty="0">
              <a:latin typeface="Franklin Gothic Book"/>
              <a:ea typeface="Franklin Gothic Book"/>
              <a:cs typeface="Franklin Gothic Book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83C8C22C-D3A6-706F-51ED-8C145C8D6945}"/>
              </a:ext>
            </a:extLst>
          </p:cNvPr>
          <p:cNvSpPr txBox="1"/>
          <p:nvPr/>
        </p:nvSpPr>
        <p:spPr>
          <a:xfrm>
            <a:off x="8139068" y="3634925"/>
            <a:ext cx="4530355" cy="1610697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Paragonando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lo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stato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di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associazione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tra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gli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alleli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della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classe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parentale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(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più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numerosa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) e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della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classe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doppio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ricombinante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(la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più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rara)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nota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che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pel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ha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gli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alleli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che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cambiano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il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loro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segno rispetto a </a:t>
            </a: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w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e </a:t>
            </a:r>
            <a:r>
              <a:rPr kumimoji="0" lang="en-US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dw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nei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DCO .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Quindi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pel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è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il gene centrale e la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sequenza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degli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alleli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nelle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piante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della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F1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può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essere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rappresentata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così</a:t>
            </a: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21" name="Gruppo 120">
            <a:extLst>
              <a:ext uri="{FF2B5EF4-FFF2-40B4-BE49-F238E27FC236}">
                <a16:creationId xmlns:a16="http://schemas.microsoft.com/office/drawing/2014/main" id="{D7EEA74A-A04A-9769-8FFB-22584EB19386}"/>
              </a:ext>
            </a:extLst>
          </p:cNvPr>
          <p:cNvGrpSpPr/>
          <p:nvPr/>
        </p:nvGrpSpPr>
        <p:grpSpPr>
          <a:xfrm>
            <a:off x="8195837" y="5337589"/>
            <a:ext cx="4172218" cy="1420907"/>
            <a:chOff x="8195837" y="5337589"/>
            <a:chExt cx="4172218" cy="1420907"/>
          </a:xfrm>
        </p:grpSpPr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7CAA2F6A-3B9A-08FC-8057-59F84527D108}"/>
                </a:ext>
              </a:extLst>
            </p:cNvPr>
            <p:cNvGrpSpPr/>
            <p:nvPr/>
          </p:nvGrpSpPr>
          <p:grpSpPr>
            <a:xfrm>
              <a:off x="8195837" y="5337589"/>
              <a:ext cx="4122525" cy="1012551"/>
              <a:chOff x="8195837" y="5337589"/>
              <a:chExt cx="4122525" cy="1012551"/>
            </a:xfrm>
          </p:grpSpPr>
          <p:cxnSp>
            <p:nvCxnSpPr>
              <p:cNvPr id="28" name="Connettore 1 27">
                <a:extLst>
                  <a:ext uri="{FF2B5EF4-FFF2-40B4-BE49-F238E27FC236}">
                    <a16:creationId xmlns:a16="http://schemas.microsoft.com/office/drawing/2014/main" id="{EBC03FF9-3D94-5D6C-B40E-2C1582166908}"/>
                  </a:ext>
                </a:extLst>
              </p:cNvPr>
              <p:cNvCxnSpPr/>
              <p:nvPr/>
            </p:nvCxnSpPr>
            <p:spPr>
              <a:xfrm>
                <a:off x="8375374" y="5804452"/>
                <a:ext cx="3763617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0" name="Connettore 1 29">
                <a:extLst>
                  <a:ext uri="{FF2B5EF4-FFF2-40B4-BE49-F238E27FC236}">
                    <a16:creationId xmlns:a16="http://schemas.microsoft.com/office/drawing/2014/main" id="{AB6C173D-9BA2-C246-B3E1-7B9CCB29E8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0623" y="5691465"/>
                <a:ext cx="0" cy="1524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2" name="Connettore 1 31">
                <a:extLst>
                  <a:ext uri="{FF2B5EF4-FFF2-40B4-BE49-F238E27FC236}">
                    <a16:creationId xmlns:a16="http://schemas.microsoft.com/office/drawing/2014/main" id="{99D3C0B2-FD21-BE78-91DF-CF22496E6A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53753" y="5691465"/>
                <a:ext cx="0" cy="1524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33" name="Connettore 1 32">
                <a:extLst>
                  <a:ext uri="{FF2B5EF4-FFF2-40B4-BE49-F238E27FC236}">
                    <a16:creationId xmlns:a16="http://schemas.microsoft.com/office/drawing/2014/main" id="{500BC4F3-2F2E-A41E-7BA5-A675004257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28406" y="5691465"/>
                <a:ext cx="0" cy="1524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34" name="CasellaDiTesto 33">
                <a:extLst>
                  <a:ext uri="{FF2B5EF4-FFF2-40B4-BE49-F238E27FC236}">
                    <a16:creationId xmlns:a16="http://schemas.microsoft.com/office/drawing/2014/main" id="{7A78B3D9-480B-C06D-A5AE-B912B8689463}"/>
                  </a:ext>
                </a:extLst>
              </p:cNvPr>
              <p:cNvSpPr txBox="1"/>
              <p:nvPr/>
            </p:nvSpPr>
            <p:spPr>
              <a:xfrm>
                <a:off x="8195837" y="5337589"/>
                <a:ext cx="35907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w</a:t>
                </a:r>
                <a:r>
                  <a:rPr kumimoji="0" lang="en-US" sz="2000" b="0" i="1" u="none" strike="noStrike" cap="none" spc="0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+</a:t>
                </a:r>
              </a:p>
            </p:txBody>
          </p:sp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0550552C-3BE0-85B4-9A4B-1030DDF536AD}"/>
                  </a:ext>
                </a:extLst>
              </p:cNvPr>
              <p:cNvSpPr txBox="1"/>
              <p:nvPr/>
            </p:nvSpPr>
            <p:spPr>
              <a:xfrm>
                <a:off x="9842264" y="5354670"/>
                <a:ext cx="387927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pel</a:t>
                </a:r>
              </a:p>
            </p:txBody>
          </p:sp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6F5D8D0C-4C93-4202-ACA1-EA77A78E1EE3}"/>
                  </a:ext>
                </a:extLst>
              </p:cNvPr>
              <p:cNvSpPr txBox="1"/>
              <p:nvPr/>
            </p:nvSpPr>
            <p:spPr>
              <a:xfrm>
                <a:off x="11938450" y="5354671"/>
                <a:ext cx="379912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dw</a:t>
                </a:r>
                <a:endParaRPr kumimoji="0" lang="en-US" sz="20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cxnSp>
            <p:nvCxnSpPr>
              <p:cNvPr id="48" name="Connettore 1 47">
                <a:extLst>
                  <a:ext uri="{FF2B5EF4-FFF2-40B4-BE49-F238E27FC236}">
                    <a16:creationId xmlns:a16="http://schemas.microsoft.com/office/drawing/2014/main" id="{68E2E859-CDFD-0AAD-6D5C-1B7BE8B00D2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54256" y="5802244"/>
                <a:ext cx="183959" cy="54789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3" name="Connettore 1 52">
                <a:extLst>
                  <a:ext uri="{FF2B5EF4-FFF2-40B4-BE49-F238E27FC236}">
                    <a16:creationId xmlns:a16="http://schemas.microsoft.com/office/drawing/2014/main" id="{8439710F-679D-3B90-D27F-5093837507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11925" y="5800036"/>
                <a:ext cx="183959" cy="54789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4" name="Connettore 1 53">
                <a:extLst>
                  <a:ext uri="{FF2B5EF4-FFF2-40B4-BE49-F238E27FC236}">
                    <a16:creationId xmlns:a16="http://schemas.microsoft.com/office/drawing/2014/main" id="{6DE6D7B0-E60B-512A-8446-314F89764E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019222" y="5800036"/>
                <a:ext cx="192217" cy="54789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57" name="Connettore 1 56">
                <a:extLst>
                  <a:ext uri="{FF2B5EF4-FFF2-40B4-BE49-F238E27FC236}">
                    <a16:creationId xmlns:a16="http://schemas.microsoft.com/office/drawing/2014/main" id="{7D556325-0D8C-EB94-11E5-A6E022CCBA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062954" y="5799355"/>
                <a:ext cx="192217" cy="547896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7464B0DD-E734-07F8-F362-7B0F475F85F4}"/>
                </a:ext>
              </a:extLst>
            </p:cNvPr>
            <p:cNvGrpSpPr/>
            <p:nvPr/>
          </p:nvGrpSpPr>
          <p:grpSpPr>
            <a:xfrm>
              <a:off x="8245530" y="5883277"/>
              <a:ext cx="4122525" cy="875219"/>
              <a:chOff x="8245530" y="5337589"/>
              <a:chExt cx="4122525" cy="875219"/>
            </a:xfrm>
          </p:grpSpPr>
          <p:cxnSp>
            <p:nvCxnSpPr>
              <p:cNvPr id="39" name="Connettore 1 38">
                <a:extLst>
                  <a:ext uri="{FF2B5EF4-FFF2-40B4-BE49-F238E27FC236}">
                    <a16:creationId xmlns:a16="http://schemas.microsoft.com/office/drawing/2014/main" id="{1446CB41-A790-8AF6-FFC2-B0169D6CD7B6}"/>
                  </a:ext>
                </a:extLst>
              </p:cNvPr>
              <p:cNvCxnSpPr/>
              <p:nvPr/>
            </p:nvCxnSpPr>
            <p:spPr>
              <a:xfrm>
                <a:off x="8375374" y="5804452"/>
                <a:ext cx="3763617" cy="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0" name="Connettore 1 39">
                <a:extLst>
                  <a:ext uri="{FF2B5EF4-FFF2-40B4-BE49-F238E27FC236}">
                    <a16:creationId xmlns:a16="http://schemas.microsoft.com/office/drawing/2014/main" id="{31E70D87-918F-74A4-F283-40B170EEDF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80623" y="5691465"/>
                <a:ext cx="0" cy="1524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1" name="Connettore 1 40">
                <a:extLst>
                  <a:ext uri="{FF2B5EF4-FFF2-40B4-BE49-F238E27FC236}">
                    <a16:creationId xmlns:a16="http://schemas.microsoft.com/office/drawing/2014/main" id="{288BE438-CF38-1007-0142-78127DAA3F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53753" y="5691465"/>
                <a:ext cx="0" cy="1524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42" name="Connettore 1 41">
                <a:extLst>
                  <a:ext uri="{FF2B5EF4-FFF2-40B4-BE49-F238E27FC236}">
                    <a16:creationId xmlns:a16="http://schemas.microsoft.com/office/drawing/2014/main" id="{4EFF5A87-BE18-AD10-E71E-6C638E9080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28406" y="5691465"/>
                <a:ext cx="0" cy="152400"/>
              </a:xfrm>
              <a:prstGeom prst="line">
                <a:avLst/>
              </a:prstGeom>
              <a:noFill/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5FC86D73-8BBC-2575-411D-9878B51478AB}"/>
                  </a:ext>
                </a:extLst>
              </p:cNvPr>
              <p:cNvSpPr txBox="1"/>
              <p:nvPr/>
            </p:nvSpPr>
            <p:spPr>
              <a:xfrm>
                <a:off x="8245530" y="5337589"/>
                <a:ext cx="259686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w</a:t>
                </a:r>
                <a:endParaRPr kumimoji="0" lang="en-US" sz="2000" b="0" i="1" u="none" strike="noStrike" cap="none" spc="0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4" name="CasellaDiTesto 43">
                <a:extLst>
                  <a:ext uri="{FF2B5EF4-FFF2-40B4-BE49-F238E27FC236}">
                    <a16:creationId xmlns:a16="http://schemas.microsoft.com/office/drawing/2014/main" id="{CE292A17-7F67-3F15-2A32-5841E1D56C1E}"/>
                  </a:ext>
                </a:extLst>
              </p:cNvPr>
              <p:cNvSpPr txBox="1"/>
              <p:nvPr/>
            </p:nvSpPr>
            <p:spPr>
              <a:xfrm>
                <a:off x="9792571" y="5354670"/>
                <a:ext cx="487313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pel</a:t>
                </a:r>
                <a:r>
                  <a:rPr kumimoji="0" lang="en-US" sz="2000" b="0" i="1" u="none" strike="noStrike" cap="none" spc="0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+</a:t>
                </a:r>
              </a:p>
            </p:txBody>
          </p:sp>
          <p:sp>
            <p:nvSpPr>
              <p:cNvPr id="45" name="CasellaDiTesto 44">
                <a:extLst>
                  <a:ext uri="{FF2B5EF4-FFF2-40B4-BE49-F238E27FC236}">
                    <a16:creationId xmlns:a16="http://schemas.microsoft.com/office/drawing/2014/main" id="{92D356E6-730F-35BD-EB21-97DFDFE8DB4E}"/>
                  </a:ext>
                </a:extLst>
              </p:cNvPr>
              <p:cNvSpPr txBox="1"/>
              <p:nvPr/>
            </p:nvSpPr>
            <p:spPr>
              <a:xfrm>
                <a:off x="11888757" y="5354671"/>
                <a:ext cx="479298" cy="41036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spc="0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dw</a:t>
                </a:r>
                <a:r>
                  <a:rPr kumimoji="0" lang="en-US" sz="2000" b="0" i="1" u="none" strike="noStrike" cap="none" spc="0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+</a:t>
                </a:r>
                <a:endParaRPr kumimoji="0" lang="en-US" sz="20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D17AC72E-7A07-B24A-9F9C-296C55480867}"/>
                  </a:ext>
                </a:extLst>
              </p:cNvPr>
              <p:cNvSpPr txBox="1"/>
              <p:nvPr/>
            </p:nvSpPr>
            <p:spPr>
              <a:xfrm>
                <a:off x="8894140" y="5905031"/>
                <a:ext cx="697307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spc="0" normalizeH="0" baseline="3000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Regione</a:t>
                </a:r>
                <a:r>
                  <a:rPr kumimoji="0" lang="en-US" sz="2000" b="0" i="1" u="none" strike="noStrike" cap="none" spc="0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 I</a:t>
                </a:r>
              </a:p>
            </p:txBody>
          </p:sp>
          <p:sp>
            <p:nvSpPr>
              <p:cNvPr id="47" name="CasellaDiTesto 46">
                <a:extLst>
                  <a:ext uri="{FF2B5EF4-FFF2-40B4-BE49-F238E27FC236}">
                    <a16:creationId xmlns:a16="http://schemas.microsoft.com/office/drawing/2014/main" id="{2BAA5D42-4618-9DF6-BD00-FA19401539FC}"/>
                  </a:ext>
                </a:extLst>
              </p:cNvPr>
              <p:cNvSpPr txBox="1"/>
              <p:nvPr/>
            </p:nvSpPr>
            <p:spPr>
              <a:xfrm>
                <a:off x="10841947" y="5890285"/>
                <a:ext cx="738985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spc="0" normalizeH="0" baseline="3000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Regione</a:t>
                </a:r>
                <a:r>
                  <a:rPr kumimoji="0" lang="en-US" sz="2000" b="0" i="1" u="none" strike="noStrike" cap="none" spc="0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 II</a:t>
                </a:r>
              </a:p>
            </p:txBody>
          </p:sp>
        </p:grp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2500A77-F843-6737-14F1-FF3C2E27E3EA}"/>
              </a:ext>
            </a:extLst>
          </p:cNvPr>
          <p:cNvSpPr txBox="1"/>
          <p:nvPr/>
        </p:nvSpPr>
        <p:spPr>
          <a:xfrm>
            <a:off x="8122413" y="1296635"/>
            <a:ext cx="762499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]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P</a:t>
            </a:r>
          </a:p>
          <a:p>
            <a:pPr algn="l"/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]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RI</a:t>
            </a:r>
          </a:p>
          <a:p>
            <a:pPr algn="l"/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]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RII</a:t>
            </a:r>
          </a:p>
          <a:p>
            <a:pPr algn="l"/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]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DCO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9DA7BA6-49CF-0BFC-2E9B-C72362E5A838}"/>
              </a:ext>
            </a:extLst>
          </p:cNvPr>
          <p:cNvSpPr txBox="1"/>
          <p:nvPr/>
        </p:nvSpPr>
        <p:spPr>
          <a:xfrm>
            <a:off x="5930659" y="6662753"/>
            <a:ext cx="4530355" cy="1395254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Dis w-pel = [(56 +48 +6 +5)/543] x 100= 21,1 um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Dis pel </a:t>
            </a:r>
            <a:r>
              <a:rPr lang="en-US" sz="1400" dirty="0" err="1"/>
              <a:t>dw</a:t>
            </a:r>
            <a:r>
              <a:rPr lang="en-US" sz="1400" dirty="0"/>
              <a:t>=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= [(51 +43 +6 +5)/543] x 100= 19,3 um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cc= (6+5)/(0,21 x 0,193 x543)= 0,5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i="1" dirty="0" err="1"/>
              <a:t>Interferenza</a:t>
            </a:r>
            <a:r>
              <a:rPr lang="en-US" sz="1400" i="1" dirty="0"/>
              <a:t>= 1-cc =0,5</a:t>
            </a: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4" name="CasellaDiTesto 113">
            <a:extLst>
              <a:ext uri="{FF2B5EF4-FFF2-40B4-BE49-F238E27FC236}">
                <a16:creationId xmlns:a16="http://schemas.microsoft.com/office/drawing/2014/main" id="{99B24D33-CD9B-7467-4973-B5525A76E98D}"/>
              </a:ext>
            </a:extLst>
          </p:cNvPr>
          <p:cNvSpPr txBox="1"/>
          <p:nvPr/>
        </p:nvSpPr>
        <p:spPr>
          <a:xfrm>
            <a:off x="9917735" y="8075911"/>
            <a:ext cx="2969511" cy="1395254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L’unico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modo possible per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ottenere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questa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pianta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1400" dirty="0" err="1"/>
              <a:t>considerando</a:t>
            </a:r>
            <a:r>
              <a:rPr lang="en-US" sz="1400" dirty="0"/>
              <a:t> 0 </a:t>
            </a:r>
            <a:r>
              <a:rPr lang="en-US" sz="1400" dirty="0" err="1"/>
              <a:t>scambi</a:t>
            </a:r>
            <a:r>
              <a:rPr lang="en-US" sz="1400" dirty="0"/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è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che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venga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ereditato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il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cromosoma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rosso (Prob. 0.5) e il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cromosoma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nero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(Prob. 1) e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quindi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=0.5</a:t>
            </a: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16" name="Connettore 2 115">
            <a:extLst>
              <a:ext uri="{FF2B5EF4-FFF2-40B4-BE49-F238E27FC236}">
                <a16:creationId xmlns:a16="http://schemas.microsoft.com/office/drawing/2014/main" id="{0AC410E5-F276-33FC-5380-323EC58D2F29}"/>
              </a:ext>
            </a:extLst>
          </p:cNvPr>
          <p:cNvCxnSpPr>
            <a:cxnSpLocks/>
          </p:cNvCxnSpPr>
          <p:nvPr/>
        </p:nvCxnSpPr>
        <p:spPr>
          <a:xfrm flipH="1">
            <a:off x="8087752" y="8940519"/>
            <a:ext cx="7144" cy="263901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120" name="Gruppo 119">
            <a:extLst>
              <a:ext uri="{FF2B5EF4-FFF2-40B4-BE49-F238E27FC236}">
                <a16:creationId xmlns:a16="http://schemas.microsoft.com/office/drawing/2014/main" id="{A5C96A72-1E0A-F4DC-BA56-F6A4D2144051}"/>
              </a:ext>
            </a:extLst>
          </p:cNvPr>
          <p:cNvGrpSpPr/>
          <p:nvPr/>
        </p:nvGrpSpPr>
        <p:grpSpPr>
          <a:xfrm>
            <a:off x="6224399" y="8266110"/>
            <a:ext cx="3568172" cy="1458342"/>
            <a:chOff x="6224399" y="8266110"/>
            <a:chExt cx="3568172" cy="1458342"/>
          </a:xfrm>
        </p:grpSpPr>
        <p:grpSp>
          <p:nvGrpSpPr>
            <p:cNvPr id="73" name="Gruppo 72">
              <a:extLst>
                <a:ext uri="{FF2B5EF4-FFF2-40B4-BE49-F238E27FC236}">
                  <a16:creationId xmlns:a16="http://schemas.microsoft.com/office/drawing/2014/main" id="{22B3CB85-2D92-8F81-A328-DF2C64A869D0}"/>
                </a:ext>
              </a:extLst>
            </p:cNvPr>
            <p:cNvGrpSpPr/>
            <p:nvPr/>
          </p:nvGrpSpPr>
          <p:grpSpPr>
            <a:xfrm>
              <a:off x="6224399" y="8295968"/>
              <a:ext cx="1224534" cy="587275"/>
              <a:chOff x="8160175" y="8303439"/>
              <a:chExt cx="4172218" cy="1051964"/>
            </a:xfrm>
          </p:grpSpPr>
          <p:grpSp>
            <p:nvGrpSpPr>
              <p:cNvPr id="31" name="Gruppo 30">
                <a:extLst>
                  <a:ext uri="{FF2B5EF4-FFF2-40B4-BE49-F238E27FC236}">
                    <a16:creationId xmlns:a16="http://schemas.microsoft.com/office/drawing/2014/main" id="{09BFB0A7-55A6-5993-F7B7-0B144E59FC7A}"/>
                  </a:ext>
                </a:extLst>
              </p:cNvPr>
              <p:cNvGrpSpPr/>
              <p:nvPr/>
            </p:nvGrpSpPr>
            <p:grpSpPr>
              <a:xfrm>
                <a:off x="8160175" y="8303439"/>
                <a:ext cx="4122525" cy="506276"/>
                <a:chOff x="8195837" y="5337589"/>
                <a:chExt cx="4122525" cy="506276"/>
              </a:xfrm>
            </p:grpSpPr>
            <p:cxnSp>
              <p:nvCxnSpPr>
                <p:cNvPr id="49" name="Connettore 1 48">
                  <a:extLst>
                    <a:ext uri="{FF2B5EF4-FFF2-40B4-BE49-F238E27FC236}">
                      <a16:creationId xmlns:a16="http://schemas.microsoft.com/office/drawing/2014/main" id="{A2E822F2-48BF-0C71-1005-D86D1EA26392}"/>
                    </a:ext>
                  </a:extLst>
                </p:cNvPr>
                <p:cNvCxnSpPr/>
                <p:nvPr/>
              </p:nvCxnSpPr>
              <p:spPr>
                <a:xfrm>
                  <a:off x="8375374" y="5804452"/>
                  <a:ext cx="3763617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0" name="Connettore 1 49">
                  <a:extLst>
                    <a:ext uri="{FF2B5EF4-FFF2-40B4-BE49-F238E27FC236}">
                      <a16:creationId xmlns:a16="http://schemas.microsoft.com/office/drawing/2014/main" id="{CFB0AF4B-73ED-32AD-AFE2-8183EF4878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8062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1" name="Connettore 1 50">
                  <a:extLst>
                    <a:ext uri="{FF2B5EF4-FFF2-40B4-BE49-F238E27FC236}">
                      <a16:creationId xmlns:a16="http://schemas.microsoft.com/office/drawing/2014/main" id="{0708D7E2-A573-2477-B814-0EDA017700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5375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52" name="Connettore 1 51">
                  <a:extLst>
                    <a:ext uri="{FF2B5EF4-FFF2-40B4-BE49-F238E27FC236}">
                      <a16:creationId xmlns:a16="http://schemas.microsoft.com/office/drawing/2014/main" id="{F1EA7F78-FE85-5618-8F9C-502A21C239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128406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71555C78-E949-9EA3-4852-D55DE9AD7731}"/>
                    </a:ext>
                  </a:extLst>
                </p:cNvPr>
                <p:cNvSpPr txBox="1"/>
                <p:nvPr/>
              </p:nvSpPr>
              <p:spPr>
                <a:xfrm>
                  <a:off x="8195837" y="5337589"/>
                  <a:ext cx="359073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w</a:t>
                  </a:r>
                  <a:r>
                    <a: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+</a:t>
                  </a:r>
                </a:p>
              </p:txBody>
            </p:sp>
            <p:sp>
              <p:nvSpPr>
                <p:cNvPr id="56" name="CasellaDiTesto 55">
                  <a:extLst>
                    <a:ext uri="{FF2B5EF4-FFF2-40B4-BE49-F238E27FC236}">
                      <a16:creationId xmlns:a16="http://schemas.microsoft.com/office/drawing/2014/main" id="{53653280-8A64-7C92-306D-7428FCC2EF97}"/>
                    </a:ext>
                  </a:extLst>
                </p:cNvPr>
                <p:cNvSpPr txBox="1"/>
                <p:nvPr/>
              </p:nvSpPr>
              <p:spPr>
                <a:xfrm>
                  <a:off x="9842264" y="5354670"/>
                  <a:ext cx="387927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pel</a:t>
                  </a:r>
                </a:p>
              </p:txBody>
            </p:sp>
            <p:sp>
              <p:nvSpPr>
                <p:cNvPr id="58" name="CasellaDiTesto 57">
                  <a:extLst>
                    <a:ext uri="{FF2B5EF4-FFF2-40B4-BE49-F238E27FC236}">
                      <a16:creationId xmlns:a16="http://schemas.microsoft.com/office/drawing/2014/main" id="{9A726C7E-D28D-36C0-D7DC-C01FB7BE20BC}"/>
                    </a:ext>
                  </a:extLst>
                </p:cNvPr>
                <p:cNvSpPr txBox="1"/>
                <p:nvPr/>
              </p:nvSpPr>
              <p:spPr>
                <a:xfrm>
                  <a:off x="11938450" y="5354671"/>
                  <a:ext cx="379912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dw</a:t>
                  </a:r>
                  <a:endParaRPr kumimoji="0" lang="en-US" sz="20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63" name="Gruppo 62">
                <a:extLst>
                  <a:ext uri="{FF2B5EF4-FFF2-40B4-BE49-F238E27FC236}">
                    <a16:creationId xmlns:a16="http://schemas.microsoft.com/office/drawing/2014/main" id="{8945C7F3-8608-190F-8DB2-8E0AA7CE3B60}"/>
                  </a:ext>
                </a:extLst>
              </p:cNvPr>
              <p:cNvGrpSpPr/>
              <p:nvPr/>
            </p:nvGrpSpPr>
            <p:grpSpPr>
              <a:xfrm>
                <a:off x="8209868" y="8849127"/>
                <a:ext cx="4122525" cy="506276"/>
                <a:chOff x="8245530" y="5337589"/>
                <a:chExt cx="4122525" cy="506276"/>
              </a:xfrm>
            </p:grpSpPr>
            <p:cxnSp>
              <p:nvCxnSpPr>
                <p:cNvPr id="64" name="Connettore 1 63">
                  <a:extLst>
                    <a:ext uri="{FF2B5EF4-FFF2-40B4-BE49-F238E27FC236}">
                      <a16:creationId xmlns:a16="http://schemas.microsoft.com/office/drawing/2014/main" id="{FC9F2CF8-8EB5-E68E-A57D-D10F70144964}"/>
                    </a:ext>
                  </a:extLst>
                </p:cNvPr>
                <p:cNvCxnSpPr/>
                <p:nvPr/>
              </p:nvCxnSpPr>
              <p:spPr>
                <a:xfrm>
                  <a:off x="8375374" y="5804452"/>
                  <a:ext cx="3763617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5" name="Connettore 1 64">
                  <a:extLst>
                    <a:ext uri="{FF2B5EF4-FFF2-40B4-BE49-F238E27FC236}">
                      <a16:creationId xmlns:a16="http://schemas.microsoft.com/office/drawing/2014/main" id="{C2314691-45C7-4F36-B264-0E2FC7C9FB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8062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6" name="Connettore 1 65">
                  <a:extLst>
                    <a:ext uri="{FF2B5EF4-FFF2-40B4-BE49-F238E27FC236}">
                      <a16:creationId xmlns:a16="http://schemas.microsoft.com/office/drawing/2014/main" id="{9B9429CB-8AF0-A7F4-B2D0-BD3D347195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5375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67" name="Connettore 1 66">
                  <a:extLst>
                    <a:ext uri="{FF2B5EF4-FFF2-40B4-BE49-F238E27FC236}">
                      <a16:creationId xmlns:a16="http://schemas.microsoft.com/office/drawing/2014/main" id="{93C9DFB7-7243-A631-13C8-7B3BDE169B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128406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68" name="CasellaDiTesto 67">
                  <a:extLst>
                    <a:ext uri="{FF2B5EF4-FFF2-40B4-BE49-F238E27FC236}">
                      <a16:creationId xmlns:a16="http://schemas.microsoft.com/office/drawing/2014/main" id="{D37E4395-16C8-88F4-4511-69D5815C0A56}"/>
                    </a:ext>
                  </a:extLst>
                </p:cNvPr>
                <p:cNvSpPr txBox="1"/>
                <p:nvPr/>
              </p:nvSpPr>
              <p:spPr>
                <a:xfrm>
                  <a:off x="8245530" y="5337589"/>
                  <a:ext cx="259686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w</a:t>
                  </a:r>
                  <a:endParaRPr kumimoji="0" lang="en-US" sz="2000" b="0" i="1" u="none" strike="noStrike" cap="none" spc="0" normalizeH="0" baseline="30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69" name="CasellaDiTesto 68">
                  <a:extLst>
                    <a:ext uri="{FF2B5EF4-FFF2-40B4-BE49-F238E27FC236}">
                      <a16:creationId xmlns:a16="http://schemas.microsoft.com/office/drawing/2014/main" id="{CB905B6D-3FFC-CEAE-0317-5757112BE15D}"/>
                    </a:ext>
                  </a:extLst>
                </p:cNvPr>
                <p:cNvSpPr txBox="1"/>
                <p:nvPr/>
              </p:nvSpPr>
              <p:spPr>
                <a:xfrm>
                  <a:off x="9842264" y="5354670"/>
                  <a:ext cx="387927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pel</a:t>
                  </a:r>
                  <a:endParaRPr kumimoji="0" lang="en-US" sz="2000" b="0" i="1" u="none" strike="noStrike" cap="none" spc="0" normalizeH="0" baseline="3000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70" name="CasellaDiTesto 69">
                  <a:extLst>
                    <a:ext uri="{FF2B5EF4-FFF2-40B4-BE49-F238E27FC236}">
                      <a16:creationId xmlns:a16="http://schemas.microsoft.com/office/drawing/2014/main" id="{A7AAD4AC-054B-D8F2-E437-397330BF7919}"/>
                    </a:ext>
                  </a:extLst>
                </p:cNvPr>
                <p:cNvSpPr txBox="1"/>
                <p:nvPr/>
              </p:nvSpPr>
              <p:spPr>
                <a:xfrm>
                  <a:off x="11888757" y="5354671"/>
                  <a:ext cx="479298" cy="41036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 err="1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dw</a:t>
                  </a:r>
                  <a:r>
                    <a: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+</a:t>
                  </a:r>
                  <a:endParaRPr kumimoji="0" lang="en-US" sz="2000" b="0" i="1" u="none" strike="noStrike" cap="none" spc="0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</p:grpSp>
        <p:grpSp>
          <p:nvGrpSpPr>
            <p:cNvPr id="74" name="Gruppo 73">
              <a:extLst>
                <a:ext uri="{FF2B5EF4-FFF2-40B4-BE49-F238E27FC236}">
                  <a16:creationId xmlns:a16="http://schemas.microsoft.com/office/drawing/2014/main" id="{FC69D099-9AE7-49A3-E6BD-2B5722B6E71A}"/>
                </a:ext>
              </a:extLst>
            </p:cNvPr>
            <p:cNvGrpSpPr/>
            <p:nvPr/>
          </p:nvGrpSpPr>
          <p:grpSpPr>
            <a:xfrm>
              <a:off x="8392987" y="8266110"/>
              <a:ext cx="1399584" cy="631370"/>
              <a:chOff x="7871624" y="8224454"/>
              <a:chExt cx="4768642" cy="1130949"/>
            </a:xfrm>
          </p:grpSpPr>
          <p:grpSp>
            <p:nvGrpSpPr>
              <p:cNvPr id="75" name="Gruppo 74">
                <a:extLst>
                  <a:ext uri="{FF2B5EF4-FFF2-40B4-BE49-F238E27FC236}">
                    <a16:creationId xmlns:a16="http://schemas.microsoft.com/office/drawing/2014/main" id="{4BDE07A8-C12A-2DE4-9441-31BF43C4D278}"/>
                  </a:ext>
                </a:extLst>
              </p:cNvPr>
              <p:cNvGrpSpPr/>
              <p:nvPr/>
            </p:nvGrpSpPr>
            <p:grpSpPr>
              <a:xfrm>
                <a:off x="7871624" y="8224454"/>
                <a:ext cx="4768642" cy="1129752"/>
                <a:chOff x="7907286" y="5258604"/>
                <a:chExt cx="4768642" cy="1129752"/>
              </a:xfrm>
            </p:grpSpPr>
            <p:cxnSp>
              <p:nvCxnSpPr>
                <p:cNvPr id="84" name="Connettore 1 83">
                  <a:extLst>
                    <a:ext uri="{FF2B5EF4-FFF2-40B4-BE49-F238E27FC236}">
                      <a16:creationId xmlns:a16="http://schemas.microsoft.com/office/drawing/2014/main" id="{8E21AA0C-AF0A-D06F-027B-CA7DE6D1525F}"/>
                    </a:ext>
                  </a:extLst>
                </p:cNvPr>
                <p:cNvCxnSpPr/>
                <p:nvPr/>
              </p:nvCxnSpPr>
              <p:spPr>
                <a:xfrm>
                  <a:off x="8375374" y="5804452"/>
                  <a:ext cx="3763617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5" name="Connettore 1 84">
                  <a:extLst>
                    <a:ext uri="{FF2B5EF4-FFF2-40B4-BE49-F238E27FC236}">
                      <a16:creationId xmlns:a16="http://schemas.microsoft.com/office/drawing/2014/main" id="{F2D32322-0425-8C95-C40B-AEFA011961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8062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6" name="Connettore 1 85">
                  <a:extLst>
                    <a:ext uri="{FF2B5EF4-FFF2-40B4-BE49-F238E27FC236}">
                      <a16:creationId xmlns:a16="http://schemas.microsoft.com/office/drawing/2014/main" id="{3F6EDF7F-BDDD-F12D-C507-8F16CB1522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5375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7" name="Connettore 1 86">
                  <a:extLst>
                    <a:ext uri="{FF2B5EF4-FFF2-40B4-BE49-F238E27FC236}">
                      <a16:creationId xmlns:a16="http://schemas.microsoft.com/office/drawing/2014/main" id="{BA7A0D33-1903-6773-D70F-D9518DEB12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128406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88" name="CasellaDiTesto 87">
                  <a:extLst>
                    <a:ext uri="{FF2B5EF4-FFF2-40B4-BE49-F238E27FC236}">
                      <a16:creationId xmlns:a16="http://schemas.microsoft.com/office/drawing/2014/main" id="{23B567D8-D218-391D-8A7A-FA0B6E6C9A92}"/>
                    </a:ext>
                  </a:extLst>
                </p:cNvPr>
                <p:cNvSpPr txBox="1"/>
                <p:nvPr/>
              </p:nvSpPr>
              <p:spPr>
                <a:xfrm>
                  <a:off x="7907286" y="5258604"/>
                  <a:ext cx="936175" cy="5683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w</a:t>
                  </a:r>
                  <a:r>
                    <a: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+</a:t>
                  </a:r>
                </a:p>
              </p:txBody>
            </p:sp>
            <p:sp>
              <p:nvSpPr>
                <p:cNvPr id="89" name="CasellaDiTesto 88">
                  <a:extLst>
                    <a:ext uri="{FF2B5EF4-FFF2-40B4-BE49-F238E27FC236}">
                      <a16:creationId xmlns:a16="http://schemas.microsoft.com/office/drawing/2014/main" id="{03CB3CBA-A8BC-9ABF-9023-995E1E725F56}"/>
                    </a:ext>
                  </a:extLst>
                </p:cNvPr>
                <p:cNvSpPr txBox="1"/>
                <p:nvPr/>
              </p:nvSpPr>
              <p:spPr>
                <a:xfrm>
                  <a:off x="9530526" y="5275686"/>
                  <a:ext cx="1011400" cy="5683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pel</a:t>
                  </a:r>
                </a:p>
              </p:txBody>
            </p:sp>
            <p:sp>
              <p:nvSpPr>
                <p:cNvPr id="90" name="CasellaDiTesto 89">
                  <a:extLst>
                    <a:ext uri="{FF2B5EF4-FFF2-40B4-BE49-F238E27FC236}">
                      <a16:creationId xmlns:a16="http://schemas.microsoft.com/office/drawing/2014/main" id="{ECE4008B-5AAA-ED4E-532C-DE1638D3F43D}"/>
                    </a:ext>
                  </a:extLst>
                </p:cNvPr>
                <p:cNvSpPr txBox="1"/>
                <p:nvPr/>
              </p:nvSpPr>
              <p:spPr>
                <a:xfrm>
                  <a:off x="11633156" y="5275686"/>
                  <a:ext cx="990503" cy="5683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dw</a:t>
                  </a:r>
                  <a:endParaRPr kumimoji="0" lang="en-US" sz="2000" b="0" i="1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91" name="CasellaDiTesto 90">
                  <a:extLst>
                    <a:ext uri="{FF2B5EF4-FFF2-40B4-BE49-F238E27FC236}">
                      <a16:creationId xmlns:a16="http://schemas.microsoft.com/office/drawing/2014/main" id="{1C98DB87-4BD6-1779-9916-59721B28CC62}"/>
                    </a:ext>
                  </a:extLst>
                </p:cNvPr>
                <p:cNvSpPr txBox="1"/>
                <p:nvPr/>
              </p:nvSpPr>
              <p:spPr>
                <a:xfrm>
                  <a:off x="7959558" y="5802933"/>
                  <a:ext cx="936175" cy="5683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w</a:t>
                  </a:r>
                  <a:r>
                    <a: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+</a:t>
                  </a:r>
                </a:p>
              </p:txBody>
            </p:sp>
            <p:sp>
              <p:nvSpPr>
                <p:cNvPr id="92" name="CasellaDiTesto 91">
                  <a:extLst>
                    <a:ext uri="{FF2B5EF4-FFF2-40B4-BE49-F238E27FC236}">
                      <a16:creationId xmlns:a16="http://schemas.microsoft.com/office/drawing/2014/main" id="{934E62C0-03B6-1930-677A-C0C588465DCE}"/>
                    </a:ext>
                  </a:extLst>
                </p:cNvPr>
                <p:cNvSpPr txBox="1"/>
                <p:nvPr/>
              </p:nvSpPr>
              <p:spPr>
                <a:xfrm>
                  <a:off x="9582798" y="5820015"/>
                  <a:ext cx="1011400" cy="5683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pel</a:t>
                  </a:r>
                </a:p>
              </p:txBody>
            </p:sp>
            <p:sp>
              <p:nvSpPr>
                <p:cNvPr id="93" name="CasellaDiTesto 92">
                  <a:extLst>
                    <a:ext uri="{FF2B5EF4-FFF2-40B4-BE49-F238E27FC236}">
                      <a16:creationId xmlns:a16="http://schemas.microsoft.com/office/drawing/2014/main" id="{A0D0E5D2-A5ED-C03B-0B14-055D281CC093}"/>
                    </a:ext>
                  </a:extLst>
                </p:cNvPr>
                <p:cNvSpPr txBox="1"/>
                <p:nvPr/>
              </p:nvSpPr>
              <p:spPr>
                <a:xfrm>
                  <a:off x="11685425" y="5820017"/>
                  <a:ext cx="990503" cy="5683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dw</a:t>
                  </a:r>
                  <a:endParaRPr kumimoji="0" lang="en-US" sz="2000" b="0" i="1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76" name="Gruppo 75">
                <a:extLst>
                  <a:ext uri="{FF2B5EF4-FFF2-40B4-BE49-F238E27FC236}">
                    <a16:creationId xmlns:a16="http://schemas.microsoft.com/office/drawing/2014/main" id="{52AF05E7-5660-64A5-17C5-FA2081506E60}"/>
                  </a:ext>
                </a:extLst>
              </p:cNvPr>
              <p:cNvGrpSpPr/>
              <p:nvPr/>
            </p:nvGrpSpPr>
            <p:grpSpPr>
              <a:xfrm>
                <a:off x="8339712" y="9203003"/>
                <a:ext cx="3763617" cy="152400"/>
                <a:chOff x="8375374" y="5691465"/>
                <a:chExt cx="3763617" cy="152400"/>
              </a:xfrm>
            </p:grpSpPr>
            <p:cxnSp>
              <p:nvCxnSpPr>
                <p:cNvPr id="77" name="Connettore 1 76">
                  <a:extLst>
                    <a:ext uri="{FF2B5EF4-FFF2-40B4-BE49-F238E27FC236}">
                      <a16:creationId xmlns:a16="http://schemas.microsoft.com/office/drawing/2014/main" id="{FAB0187C-5A18-2827-083A-14ED6A02B2B6}"/>
                    </a:ext>
                  </a:extLst>
                </p:cNvPr>
                <p:cNvCxnSpPr/>
                <p:nvPr/>
              </p:nvCxnSpPr>
              <p:spPr>
                <a:xfrm>
                  <a:off x="8375374" y="5804452"/>
                  <a:ext cx="3763617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8" name="Connettore 1 77">
                  <a:extLst>
                    <a:ext uri="{FF2B5EF4-FFF2-40B4-BE49-F238E27FC236}">
                      <a16:creationId xmlns:a16="http://schemas.microsoft.com/office/drawing/2014/main" id="{791377E0-7514-E4D1-D338-6125A13120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8062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79" name="Connettore 1 78">
                  <a:extLst>
                    <a:ext uri="{FF2B5EF4-FFF2-40B4-BE49-F238E27FC236}">
                      <a16:creationId xmlns:a16="http://schemas.microsoft.com/office/drawing/2014/main" id="{183C1785-9809-9A9D-84AF-04F237AD21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5375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80" name="Connettore 1 79">
                  <a:extLst>
                    <a:ext uri="{FF2B5EF4-FFF2-40B4-BE49-F238E27FC236}">
                      <a16:creationId xmlns:a16="http://schemas.microsoft.com/office/drawing/2014/main" id="{DECAE297-E885-1A68-B9D9-09B2E6A95B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128406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grpSp>
          <p:nvGrpSpPr>
            <p:cNvPr id="94" name="Gruppo 93">
              <a:extLst>
                <a:ext uri="{FF2B5EF4-FFF2-40B4-BE49-F238E27FC236}">
                  <a16:creationId xmlns:a16="http://schemas.microsoft.com/office/drawing/2014/main" id="{4F9A95AA-6A60-1320-E845-4D9076DAD2BB}"/>
                </a:ext>
              </a:extLst>
            </p:cNvPr>
            <p:cNvGrpSpPr/>
            <p:nvPr/>
          </p:nvGrpSpPr>
          <p:grpSpPr>
            <a:xfrm>
              <a:off x="7224551" y="9093082"/>
              <a:ext cx="1399584" cy="631370"/>
              <a:chOff x="7871624" y="8224454"/>
              <a:chExt cx="4768642" cy="1130949"/>
            </a:xfrm>
          </p:grpSpPr>
          <p:grpSp>
            <p:nvGrpSpPr>
              <p:cNvPr id="95" name="Gruppo 94">
                <a:extLst>
                  <a:ext uri="{FF2B5EF4-FFF2-40B4-BE49-F238E27FC236}">
                    <a16:creationId xmlns:a16="http://schemas.microsoft.com/office/drawing/2014/main" id="{A38791FF-772B-ADEB-C63C-22CF737F8CBE}"/>
                  </a:ext>
                </a:extLst>
              </p:cNvPr>
              <p:cNvGrpSpPr/>
              <p:nvPr/>
            </p:nvGrpSpPr>
            <p:grpSpPr>
              <a:xfrm>
                <a:off x="7871624" y="8224454"/>
                <a:ext cx="4768642" cy="1129752"/>
                <a:chOff x="7907286" y="5258604"/>
                <a:chExt cx="4768642" cy="1129752"/>
              </a:xfrm>
            </p:grpSpPr>
            <p:cxnSp>
              <p:nvCxnSpPr>
                <p:cNvPr id="101" name="Connettore 1 100">
                  <a:extLst>
                    <a:ext uri="{FF2B5EF4-FFF2-40B4-BE49-F238E27FC236}">
                      <a16:creationId xmlns:a16="http://schemas.microsoft.com/office/drawing/2014/main" id="{1C9CB621-7B6D-7425-F9CD-126ADAFF95C6}"/>
                    </a:ext>
                  </a:extLst>
                </p:cNvPr>
                <p:cNvCxnSpPr/>
                <p:nvPr/>
              </p:nvCxnSpPr>
              <p:spPr>
                <a:xfrm>
                  <a:off x="8375374" y="5804452"/>
                  <a:ext cx="3763617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2" name="Connettore 1 101">
                  <a:extLst>
                    <a:ext uri="{FF2B5EF4-FFF2-40B4-BE49-F238E27FC236}">
                      <a16:creationId xmlns:a16="http://schemas.microsoft.com/office/drawing/2014/main" id="{FF0E6F78-0110-1626-4353-1C671E201B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8062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Connettore 1 102">
                  <a:extLst>
                    <a:ext uri="{FF2B5EF4-FFF2-40B4-BE49-F238E27FC236}">
                      <a16:creationId xmlns:a16="http://schemas.microsoft.com/office/drawing/2014/main" id="{B9B52BEF-76F8-AB94-8AD8-3FB0470CDD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5375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4" name="Connettore 1 103">
                  <a:extLst>
                    <a:ext uri="{FF2B5EF4-FFF2-40B4-BE49-F238E27FC236}">
                      <a16:creationId xmlns:a16="http://schemas.microsoft.com/office/drawing/2014/main" id="{E26D3974-E099-CD3D-047B-6FF9AE06D4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128406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05" name="CasellaDiTesto 104">
                  <a:extLst>
                    <a:ext uri="{FF2B5EF4-FFF2-40B4-BE49-F238E27FC236}">
                      <a16:creationId xmlns:a16="http://schemas.microsoft.com/office/drawing/2014/main" id="{403A0E51-3C1D-F4A9-0E49-4B4DC4CB0D9D}"/>
                    </a:ext>
                  </a:extLst>
                </p:cNvPr>
                <p:cNvSpPr txBox="1"/>
                <p:nvPr/>
              </p:nvSpPr>
              <p:spPr>
                <a:xfrm>
                  <a:off x="7907286" y="5258604"/>
                  <a:ext cx="936175" cy="5683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w</a:t>
                  </a:r>
                  <a:r>
                    <a: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+</a:t>
                  </a:r>
                </a:p>
              </p:txBody>
            </p:sp>
            <p:sp>
              <p:nvSpPr>
                <p:cNvPr id="106" name="CasellaDiTesto 105">
                  <a:extLst>
                    <a:ext uri="{FF2B5EF4-FFF2-40B4-BE49-F238E27FC236}">
                      <a16:creationId xmlns:a16="http://schemas.microsoft.com/office/drawing/2014/main" id="{4D08459E-72C4-E184-F5BA-2DB55B359975}"/>
                    </a:ext>
                  </a:extLst>
                </p:cNvPr>
                <p:cNvSpPr txBox="1"/>
                <p:nvPr/>
              </p:nvSpPr>
              <p:spPr>
                <a:xfrm>
                  <a:off x="9530526" y="5275686"/>
                  <a:ext cx="1011400" cy="5683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pel</a:t>
                  </a:r>
                </a:p>
              </p:txBody>
            </p:sp>
            <p:sp>
              <p:nvSpPr>
                <p:cNvPr id="107" name="CasellaDiTesto 106">
                  <a:extLst>
                    <a:ext uri="{FF2B5EF4-FFF2-40B4-BE49-F238E27FC236}">
                      <a16:creationId xmlns:a16="http://schemas.microsoft.com/office/drawing/2014/main" id="{CB760E05-99A1-9CD1-22D1-94543ADDBB5F}"/>
                    </a:ext>
                  </a:extLst>
                </p:cNvPr>
                <p:cNvSpPr txBox="1"/>
                <p:nvPr/>
              </p:nvSpPr>
              <p:spPr>
                <a:xfrm>
                  <a:off x="11633156" y="5275686"/>
                  <a:ext cx="990503" cy="5683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 err="1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dw</a:t>
                  </a:r>
                  <a:endParaRPr kumimoji="0" lang="en-US" sz="2000" b="0" i="1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108" name="CasellaDiTesto 107">
                  <a:extLst>
                    <a:ext uri="{FF2B5EF4-FFF2-40B4-BE49-F238E27FC236}">
                      <a16:creationId xmlns:a16="http://schemas.microsoft.com/office/drawing/2014/main" id="{1D9B8201-5225-3B32-CB42-2B51790EC398}"/>
                    </a:ext>
                  </a:extLst>
                </p:cNvPr>
                <p:cNvSpPr txBox="1"/>
                <p:nvPr/>
              </p:nvSpPr>
              <p:spPr>
                <a:xfrm>
                  <a:off x="7959558" y="5802933"/>
                  <a:ext cx="936175" cy="56833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w</a:t>
                  </a:r>
                  <a:r>
                    <a: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+</a:t>
                  </a:r>
                </a:p>
              </p:txBody>
            </p:sp>
            <p:sp>
              <p:nvSpPr>
                <p:cNvPr id="109" name="CasellaDiTesto 108">
                  <a:extLst>
                    <a:ext uri="{FF2B5EF4-FFF2-40B4-BE49-F238E27FC236}">
                      <a16:creationId xmlns:a16="http://schemas.microsoft.com/office/drawing/2014/main" id="{FB2DAF17-4057-9564-BB2C-87C943DD3CBD}"/>
                    </a:ext>
                  </a:extLst>
                </p:cNvPr>
                <p:cNvSpPr txBox="1"/>
                <p:nvPr/>
              </p:nvSpPr>
              <p:spPr>
                <a:xfrm>
                  <a:off x="9582798" y="5820015"/>
                  <a:ext cx="1011400" cy="5683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pel</a:t>
                  </a:r>
                </a:p>
              </p:txBody>
            </p:sp>
            <p:sp>
              <p:nvSpPr>
                <p:cNvPr id="110" name="CasellaDiTesto 109">
                  <a:extLst>
                    <a:ext uri="{FF2B5EF4-FFF2-40B4-BE49-F238E27FC236}">
                      <a16:creationId xmlns:a16="http://schemas.microsoft.com/office/drawing/2014/main" id="{D91F56B7-3749-0E5E-1457-5ACC9D49C52F}"/>
                    </a:ext>
                  </a:extLst>
                </p:cNvPr>
                <p:cNvSpPr txBox="1"/>
                <p:nvPr/>
              </p:nvSpPr>
              <p:spPr>
                <a:xfrm>
                  <a:off x="11685425" y="5820017"/>
                  <a:ext cx="990503" cy="56833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dw</a:t>
                  </a:r>
                  <a:endParaRPr kumimoji="0" lang="en-US" sz="2000" b="0" i="1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</p:grpSp>
          <p:grpSp>
            <p:nvGrpSpPr>
              <p:cNvPr id="96" name="Gruppo 95">
                <a:extLst>
                  <a:ext uri="{FF2B5EF4-FFF2-40B4-BE49-F238E27FC236}">
                    <a16:creationId xmlns:a16="http://schemas.microsoft.com/office/drawing/2014/main" id="{BAA35F67-81AD-AB95-4590-5E714CFA65E0}"/>
                  </a:ext>
                </a:extLst>
              </p:cNvPr>
              <p:cNvGrpSpPr/>
              <p:nvPr/>
            </p:nvGrpSpPr>
            <p:grpSpPr>
              <a:xfrm>
                <a:off x="8339712" y="9203003"/>
                <a:ext cx="3763617" cy="152400"/>
                <a:chOff x="8375374" y="5691465"/>
                <a:chExt cx="3763617" cy="152400"/>
              </a:xfrm>
            </p:grpSpPr>
            <p:cxnSp>
              <p:nvCxnSpPr>
                <p:cNvPr id="97" name="Connettore 1 96">
                  <a:extLst>
                    <a:ext uri="{FF2B5EF4-FFF2-40B4-BE49-F238E27FC236}">
                      <a16:creationId xmlns:a16="http://schemas.microsoft.com/office/drawing/2014/main" id="{08798CB7-317E-F077-BC26-894D334B9753}"/>
                    </a:ext>
                  </a:extLst>
                </p:cNvPr>
                <p:cNvCxnSpPr/>
                <p:nvPr/>
              </p:nvCxnSpPr>
              <p:spPr>
                <a:xfrm>
                  <a:off x="8375374" y="5804452"/>
                  <a:ext cx="3763617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8" name="Connettore 1 97">
                  <a:extLst>
                    <a:ext uri="{FF2B5EF4-FFF2-40B4-BE49-F238E27FC236}">
                      <a16:creationId xmlns:a16="http://schemas.microsoft.com/office/drawing/2014/main" id="{A70F20A3-22D6-B788-6830-E53821D83B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8062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99" name="Connettore 1 98">
                  <a:extLst>
                    <a:ext uri="{FF2B5EF4-FFF2-40B4-BE49-F238E27FC236}">
                      <a16:creationId xmlns:a16="http://schemas.microsoft.com/office/drawing/2014/main" id="{C9A9A742-BEBD-E8CF-CCAD-D5B6944D90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5375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0" name="Connettore 1 99">
                  <a:extLst>
                    <a:ext uri="{FF2B5EF4-FFF2-40B4-BE49-F238E27FC236}">
                      <a16:creationId xmlns:a16="http://schemas.microsoft.com/office/drawing/2014/main" id="{55E4AD45-C397-BCAF-85DE-E087E09AD3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128406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119" name="CasellaDiTesto 118">
              <a:extLst>
                <a:ext uri="{FF2B5EF4-FFF2-40B4-BE49-F238E27FC236}">
                  <a16:creationId xmlns:a16="http://schemas.microsoft.com/office/drawing/2014/main" id="{36858AA0-99C4-EBB2-3EB6-36414AE92624}"/>
                </a:ext>
              </a:extLst>
            </p:cNvPr>
            <p:cNvSpPr txBox="1"/>
            <p:nvPr/>
          </p:nvSpPr>
          <p:spPr>
            <a:xfrm>
              <a:off x="7836937" y="8293351"/>
              <a:ext cx="484108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0485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22" grpId="0" animBg="1"/>
      <p:bldP spid="25" grpId="0"/>
      <p:bldP spid="26" grpId="0" animBg="1"/>
      <p:bldP spid="4" grpId="0" animBg="1"/>
      <p:bldP spid="5" grpId="0" animBg="1"/>
      <p:bldP spid="1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1600200"/>
            <a:ext cx="5435600" cy="655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38" y="118693"/>
            <a:ext cx="7610683" cy="111375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7" y="3468543"/>
            <a:ext cx="7818345" cy="91149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46D5C7FE-2974-3A13-36D6-089CE354410A}"/>
              </a:ext>
            </a:extLst>
          </p:cNvPr>
          <p:cNvGrpSpPr/>
          <p:nvPr/>
        </p:nvGrpSpPr>
        <p:grpSpPr>
          <a:xfrm>
            <a:off x="360882" y="1232452"/>
            <a:ext cx="5591781" cy="2120591"/>
            <a:chOff x="1527073" y="1987583"/>
            <a:chExt cx="5591781" cy="2120591"/>
          </a:xfrm>
        </p:grpSpPr>
        <p:pic>
          <p:nvPicPr>
            <p:cNvPr id="310" name="pasted-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8726" y="2022295"/>
              <a:ext cx="4700128" cy="208587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12" name="Shape 312"/>
            <p:cNvSpPr/>
            <p:nvPr/>
          </p:nvSpPr>
          <p:spPr>
            <a:xfrm>
              <a:off x="1787143" y="1987583"/>
              <a:ext cx="631583" cy="2718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500"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r>
                <a:rPr sz="1100" dirty="0" err="1"/>
                <a:t>femmine</a:t>
              </a:r>
              <a:endParaRPr sz="1100" dirty="0"/>
            </a:p>
          </p:txBody>
        </p:sp>
        <p:sp>
          <p:nvSpPr>
            <p:cNvPr id="2" name="Parentesi graffa aperta 1">
              <a:extLst>
                <a:ext uri="{FF2B5EF4-FFF2-40B4-BE49-F238E27FC236}">
                  <a16:creationId xmlns:a16="http://schemas.microsoft.com/office/drawing/2014/main" id="{E7823F83-70AB-7633-3F44-0B12831B0EE8}"/>
                </a:ext>
              </a:extLst>
            </p:cNvPr>
            <p:cNvSpPr/>
            <p:nvPr/>
          </p:nvSpPr>
          <p:spPr>
            <a:xfrm>
              <a:off x="2102934" y="2294164"/>
              <a:ext cx="315792" cy="1588723"/>
            </a:xfrm>
            <a:prstGeom prst="leftBrac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3" name="Shape 312">
              <a:extLst>
                <a:ext uri="{FF2B5EF4-FFF2-40B4-BE49-F238E27FC236}">
                  <a16:creationId xmlns:a16="http://schemas.microsoft.com/office/drawing/2014/main" id="{7E9CE2C1-C2F9-C98C-03DC-DC55720B914A}"/>
                </a:ext>
              </a:extLst>
            </p:cNvPr>
            <p:cNvSpPr/>
            <p:nvPr/>
          </p:nvSpPr>
          <p:spPr>
            <a:xfrm>
              <a:off x="1527073" y="3014583"/>
              <a:ext cx="533800" cy="2718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anchor="ctr">
              <a:spAutoFit/>
            </a:bodyPr>
            <a:lstStyle>
              <a:lvl1pPr>
                <a:defRPr sz="2500"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r>
                <a:rPr lang="it-IT" sz="1100" dirty="0"/>
                <a:t>maschi</a:t>
              </a:r>
              <a:endParaRPr sz="1100" dirty="0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310FC4-0215-CE5C-FC66-7445AC2E1393}"/>
              </a:ext>
            </a:extLst>
          </p:cNvPr>
          <p:cNvSpPr txBox="1"/>
          <p:nvPr/>
        </p:nvSpPr>
        <p:spPr>
          <a:xfrm>
            <a:off x="252846" y="4786758"/>
            <a:ext cx="1249910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Dal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momento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che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da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padri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di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tipo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selvatico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la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progenie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femminile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è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di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tipo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selvatico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,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si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comprende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che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trattasi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 di </a:t>
            </a:r>
            <a:r>
              <a:rPr kumimoji="0" lang="en-US" sz="1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eredit</a:t>
            </a:r>
            <a:r>
              <a:rPr lang="en-US" sz="1400" dirty="0" err="1"/>
              <a:t>à</a:t>
            </a:r>
            <a:r>
              <a:rPr lang="en-US" sz="1400" dirty="0"/>
              <a:t> X-linked. Le </a:t>
            </a:r>
            <a:r>
              <a:rPr lang="en-US" sz="1400" dirty="0" err="1"/>
              <a:t>femmine</a:t>
            </a:r>
            <a:r>
              <a:rPr lang="en-US" sz="1400" dirty="0"/>
              <a:t> </a:t>
            </a:r>
            <a:r>
              <a:rPr lang="en-US" sz="1400" dirty="0" err="1"/>
              <a:t>della</a:t>
            </a:r>
            <a:r>
              <a:rPr lang="en-US" sz="1400" dirty="0"/>
              <a:t> </a:t>
            </a:r>
            <a:r>
              <a:rPr lang="en-US" sz="1400" dirty="0" err="1"/>
              <a:t>progenie</a:t>
            </a:r>
            <a:r>
              <a:rPr lang="en-US" sz="1400" dirty="0"/>
              <a:t> </a:t>
            </a:r>
            <a:r>
              <a:rPr lang="en-US" sz="1400" dirty="0" err="1"/>
              <a:t>che</a:t>
            </a:r>
            <a:r>
              <a:rPr lang="en-US" sz="1400" dirty="0"/>
              <a:t> </a:t>
            </a:r>
            <a:r>
              <a:rPr lang="en-US" sz="1400" dirty="0" err="1"/>
              <a:t>ereditano</a:t>
            </a:r>
            <a:r>
              <a:rPr lang="en-US" sz="1400" dirty="0"/>
              <a:t> </a:t>
            </a:r>
            <a:r>
              <a:rPr lang="en-US" sz="1400" dirty="0" err="1"/>
              <a:t>gli</a:t>
            </a:r>
            <a:r>
              <a:rPr lang="en-US" sz="1400" dirty="0"/>
              <a:t> </a:t>
            </a:r>
            <a:r>
              <a:rPr lang="en-US" sz="1400" dirty="0" err="1"/>
              <a:t>alleli</a:t>
            </a:r>
            <a:r>
              <a:rPr lang="en-US" sz="1400" dirty="0"/>
              <a:t> </a:t>
            </a:r>
            <a:r>
              <a:rPr lang="en-US" sz="1400" dirty="0" err="1"/>
              <a:t>selvatici</a:t>
            </a:r>
            <a:r>
              <a:rPr lang="en-US" sz="1400" dirty="0"/>
              <a:t> dal padre </a:t>
            </a:r>
            <a:r>
              <a:rPr lang="en-US" sz="1400" dirty="0" err="1"/>
              <a:t>vengono</a:t>
            </a:r>
            <a:r>
              <a:rPr lang="en-US" sz="1400" dirty="0"/>
              <a:t> secluse dal </a:t>
            </a:r>
            <a:r>
              <a:rPr lang="en-US" sz="1400" dirty="0" err="1"/>
              <a:t>calcolo</a:t>
            </a:r>
            <a:r>
              <a:rPr lang="en-US" sz="1400" dirty="0"/>
              <a:t> </a:t>
            </a:r>
            <a:r>
              <a:rPr lang="en-US" sz="1400" dirty="0" err="1"/>
              <a:t>delle</a:t>
            </a:r>
            <a:r>
              <a:rPr lang="en-US" sz="1400" dirty="0"/>
              <a:t> </a:t>
            </a:r>
            <a:r>
              <a:rPr lang="en-US" sz="1400" dirty="0" err="1"/>
              <a:t>distanze</a:t>
            </a:r>
            <a:r>
              <a:rPr lang="en-US" sz="1400" dirty="0"/>
              <a:t> di </a:t>
            </a:r>
            <a:r>
              <a:rPr lang="en-US" sz="1400" dirty="0" err="1"/>
              <a:t>mappa</a:t>
            </a:r>
            <a:r>
              <a:rPr lang="en-US" sz="1400" dirty="0"/>
              <a:t>. I </a:t>
            </a:r>
            <a:r>
              <a:rPr lang="en-US" sz="1400" dirty="0" err="1"/>
              <a:t>genotipi</a:t>
            </a:r>
            <a:r>
              <a:rPr lang="en-US" sz="1400" dirty="0"/>
              <a:t> </a:t>
            </a:r>
            <a:r>
              <a:rPr lang="en-US" sz="1400" dirty="0" err="1"/>
              <a:t>dei</a:t>
            </a:r>
            <a:r>
              <a:rPr lang="en-US" sz="1400" dirty="0"/>
              <a:t> </a:t>
            </a:r>
            <a:r>
              <a:rPr lang="en-US" sz="1400" dirty="0" err="1"/>
              <a:t>maschi</a:t>
            </a:r>
            <a:r>
              <a:rPr lang="en-US" sz="1400" dirty="0"/>
              <a:t> </a:t>
            </a:r>
            <a:r>
              <a:rPr lang="en-US" sz="1400" dirty="0" err="1"/>
              <a:t>della</a:t>
            </a:r>
            <a:r>
              <a:rPr lang="en-US" sz="1400" dirty="0"/>
              <a:t> </a:t>
            </a:r>
            <a:r>
              <a:rPr lang="en-US" sz="1400" dirty="0" err="1"/>
              <a:t>progenie</a:t>
            </a:r>
            <a:r>
              <a:rPr lang="en-US" sz="1400" dirty="0"/>
              <a:t> </a:t>
            </a:r>
            <a:r>
              <a:rPr lang="en-US" sz="1400" dirty="0" err="1"/>
              <a:t>riflettono</a:t>
            </a:r>
            <a:r>
              <a:rPr lang="en-US" sz="1400" dirty="0"/>
              <a:t> le </a:t>
            </a:r>
            <a:r>
              <a:rPr lang="en-US" sz="1400" dirty="0" err="1"/>
              <a:t>combinazioni</a:t>
            </a:r>
            <a:r>
              <a:rPr lang="en-US" sz="1400" dirty="0"/>
              <a:t> </a:t>
            </a:r>
            <a:r>
              <a:rPr lang="en-US" sz="1400" dirty="0" err="1"/>
              <a:t>degli</a:t>
            </a:r>
            <a:r>
              <a:rPr lang="en-US" sz="1400" dirty="0"/>
              <a:t> </a:t>
            </a:r>
            <a:r>
              <a:rPr lang="en-US" sz="1400" dirty="0" err="1"/>
              <a:t>alleli</a:t>
            </a:r>
            <a:r>
              <a:rPr lang="en-US" sz="1400" dirty="0"/>
              <a:t> </a:t>
            </a:r>
            <a:r>
              <a:rPr lang="en-US" sz="1400" dirty="0" err="1"/>
              <a:t>presenti</a:t>
            </a:r>
            <a:r>
              <a:rPr lang="en-US" sz="1400" dirty="0"/>
              <a:t> </a:t>
            </a:r>
            <a:r>
              <a:rPr lang="en-US" sz="1400" dirty="0" err="1"/>
              <a:t>nelle</a:t>
            </a:r>
            <a:r>
              <a:rPr lang="en-US" sz="1400" dirty="0"/>
              <a:t> </a:t>
            </a:r>
            <a:r>
              <a:rPr lang="en-US" sz="1400" dirty="0" err="1"/>
              <a:t>madri</a:t>
            </a:r>
            <a:r>
              <a:rPr lang="en-US" sz="1400" dirty="0"/>
              <a:t> </a:t>
            </a:r>
            <a:r>
              <a:rPr lang="en-US" sz="1400" dirty="0" err="1"/>
              <a:t>eterozigoti</a:t>
            </a:r>
            <a:r>
              <a:rPr lang="en-US" sz="1400" dirty="0"/>
              <a:t> </a:t>
            </a:r>
            <a:r>
              <a:rPr lang="en-US" sz="1400" dirty="0" err="1"/>
              <a:t>selvatiche</a:t>
            </a:r>
            <a:r>
              <a:rPr lang="en-US" sz="1400" dirty="0"/>
              <a:t>. </a:t>
            </a:r>
            <a:r>
              <a:rPr lang="en-US" sz="1400" dirty="0" err="1"/>
              <a:t>Raggruppando</a:t>
            </a:r>
            <a:r>
              <a:rPr lang="en-US" sz="1400" dirty="0"/>
              <a:t> per </a:t>
            </a:r>
            <a:r>
              <a:rPr lang="en-US" sz="1400" dirty="0" err="1"/>
              <a:t>numerosità</a:t>
            </a:r>
            <a:r>
              <a:rPr lang="en-US" sz="1400" dirty="0"/>
              <a:t>/</a:t>
            </a:r>
            <a:r>
              <a:rPr lang="en-US" sz="1400" dirty="0" err="1"/>
              <a:t>classi</a:t>
            </a:r>
            <a:r>
              <a:rPr lang="en-US" sz="1400" dirty="0"/>
              <a:t> </a:t>
            </a:r>
            <a:r>
              <a:rPr lang="en-US" sz="1400" dirty="0" err="1"/>
              <a:t>fenotipiche</a:t>
            </a:r>
            <a:r>
              <a:rPr lang="en-US" sz="1400" dirty="0"/>
              <a:t> </a:t>
            </a:r>
            <a:r>
              <a:rPr lang="en-US" sz="1400" dirty="0" err="1"/>
              <a:t>si</a:t>
            </a:r>
            <a:r>
              <a:rPr lang="en-US" sz="1400" dirty="0"/>
              <a:t> </a:t>
            </a:r>
            <a:r>
              <a:rPr lang="en-US" sz="1400" dirty="0" err="1"/>
              <a:t>ottiene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F0941C4-6037-5C1F-C99B-3FA9B6D1F26C}"/>
              </a:ext>
            </a:extLst>
          </p:cNvPr>
          <p:cNvSpPr txBox="1"/>
          <p:nvPr/>
        </p:nvSpPr>
        <p:spPr>
          <a:xfrm>
            <a:off x="269717" y="5691724"/>
            <a:ext cx="1334051" cy="29033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419 f  g od +/Y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439 f+ g+ od</a:t>
            </a:r>
            <a:r>
              <a:rPr lang="en-US" sz="1400" dirty="0"/>
              <a:t>/Y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57 f+ g od</a:t>
            </a:r>
            <a:r>
              <a:rPr lang="en-US" sz="1400" dirty="0"/>
              <a:t>/Y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60 f g+ od+/Y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13 f+ g+ od+/Y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9 f g od/Y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1 f+ g+ od/Y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2 f g od+/Y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E8E7E53C-4CE6-5F61-7221-01F73B838F12}"/>
              </a:ext>
            </a:extLst>
          </p:cNvPr>
          <p:cNvGrpSpPr/>
          <p:nvPr/>
        </p:nvGrpSpPr>
        <p:grpSpPr>
          <a:xfrm>
            <a:off x="1493599" y="5691723"/>
            <a:ext cx="2929545" cy="2903359"/>
            <a:chOff x="1493599" y="5691723"/>
            <a:chExt cx="2929545" cy="2903359"/>
          </a:xfrm>
        </p:grpSpPr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7528BEB9-F141-01B8-8BA3-0C8CE5D09A6C}"/>
                </a:ext>
              </a:extLst>
            </p:cNvPr>
            <p:cNvSpPr txBox="1"/>
            <p:nvPr/>
          </p:nvSpPr>
          <p:spPr>
            <a:xfrm>
              <a:off x="1493599" y="5691723"/>
              <a:ext cx="1334052" cy="2903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Paragonando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I </a:t>
              </a: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Parentali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con I DCO </a:t>
              </a: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si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deduce </a:t>
              </a: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che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f </a:t>
              </a: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è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il gene centrale e </a:t>
              </a: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che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lo </a:t>
              </a: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stato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di </a:t>
              </a: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associazione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dei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geni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nelle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mamme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eterozigoti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kumimoji="0" lang="en-US" sz="14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è</a:t>
              </a: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: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1400" dirty="0"/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1400" dirty="0"/>
            </a:p>
          </p:txBody>
        </p: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B2CB153A-ABFA-4754-D522-F730675EE2DF}"/>
                </a:ext>
              </a:extLst>
            </p:cNvPr>
            <p:cNvGrpSpPr/>
            <p:nvPr/>
          </p:nvGrpSpPr>
          <p:grpSpPr>
            <a:xfrm>
              <a:off x="2887640" y="6127739"/>
              <a:ext cx="1535504" cy="1015663"/>
              <a:chOff x="8146522" y="5287392"/>
              <a:chExt cx="4455193" cy="1471104"/>
            </a:xfrm>
          </p:grpSpPr>
          <p:grpSp>
            <p:nvGrpSpPr>
              <p:cNvPr id="12" name="Gruppo 11">
                <a:extLst>
                  <a:ext uri="{FF2B5EF4-FFF2-40B4-BE49-F238E27FC236}">
                    <a16:creationId xmlns:a16="http://schemas.microsoft.com/office/drawing/2014/main" id="{DDB720AC-0F5C-5E8E-F34B-AA36FAC292BE}"/>
                  </a:ext>
                </a:extLst>
              </p:cNvPr>
              <p:cNvGrpSpPr/>
              <p:nvPr/>
            </p:nvGrpSpPr>
            <p:grpSpPr>
              <a:xfrm>
                <a:off x="8146522" y="5287392"/>
                <a:ext cx="4455193" cy="1062748"/>
                <a:chOff x="8146522" y="5287392"/>
                <a:chExt cx="4455193" cy="1062748"/>
              </a:xfrm>
            </p:grpSpPr>
            <p:cxnSp>
              <p:nvCxnSpPr>
                <p:cNvPr id="23" name="Connettore 1 22">
                  <a:extLst>
                    <a:ext uri="{FF2B5EF4-FFF2-40B4-BE49-F238E27FC236}">
                      <a16:creationId xmlns:a16="http://schemas.microsoft.com/office/drawing/2014/main" id="{9CE4E0BB-DED9-08FA-D355-B3845317D681}"/>
                    </a:ext>
                  </a:extLst>
                </p:cNvPr>
                <p:cNvCxnSpPr/>
                <p:nvPr/>
              </p:nvCxnSpPr>
              <p:spPr>
                <a:xfrm>
                  <a:off x="8375374" y="5804452"/>
                  <a:ext cx="3763617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4" name="Connettore 1 23">
                  <a:extLst>
                    <a:ext uri="{FF2B5EF4-FFF2-40B4-BE49-F238E27FC236}">
                      <a16:creationId xmlns:a16="http://schemas.microsoft.com/office/drawing/2014/main" id="{17B82F97-E0F1-C520-4247-4B8CAABE70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8062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5" name="Connettore 1 24">
                  <a:extLst>
                    <a:ext uri="{FF2B5EF4-FFF2-40B4-BE49-F238E27FC236}">
                      <a16:creationId xmlns:a16="http://schemas.microsoft.com/office/drawing/2014/main" id="{44CBB3E1-9548-179E-78E0-87665B360B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5375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6" name="Connettore 1 25">
                  <a:extLst>
                    <a:ext uri="{FF2B5EF4-FFF2-40B4-BE49-F238E27FC236}">
                      <a16:creationId xmlns:a16="http://schemas.microsoft.com/office/drawing/2014/main" id="{0826D808-6B39-5E3D-1051-8CDD2FD716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128406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DC0C4D49-066E-4008-54C2-423A9B89A1A9}"/>
                    </a:ext>
                  </a:extLst>
                </p:cNvPr>
                <p:cNvSpPr txBox="1"/>
                <p:nvPr/>
              </p:nvSpPr>
              <p:spPr>
                <a:xfrm>
                  <a:off x="8146522" y="5287392"/>
                  <a:ext cx="457701" cy="510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g</a:t>
                  </a:r>
                  <a:endParaRPr kumimoji="0" lang="en-US" sz="2000" b="0" i="1" u="none" strike="noStrike" cap="none" spc="0" normalizeH="0" baseline="30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C2CD614E-A332-1163-64D8-573D7746B6B4}"/>
                    </a:ext>
                  </a:extLst>
                </p:cNvPr>
                <p:cNvSpPr txBox="1"/>
                <p:nvPr/>
              </p:nvSpPr>
              <p:spPr>
                <a:xfrm>
                  <a:off x="9850718" y="5304474"/>
                  <a:ext cx="371017" cy="5107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f</a:t>
                  </a:r>
                </a:p>
              </p:txBody>
            </p:sp>
            <p:sp>
              <p:nvSpPr>
                <p:cNvPr id="29" name="CasellaDiTesto 28">
                  <a:extLst>
                    <a:ext uri="{FF2B5EF4-FFF2-40B4-BE49-F238E27FC236}">
                      <a16:creationId xmlns:a16="http://schemas.microsoft.com/office/drawing/2014/main" id="{02DC3ECF-4E79-60EC-F743-DE34CAF911AB}"/>
                    </a:ext>
                  </a:extLst>
                </p:cNvPr>
                <p:cNvSpPr txBox="1"/>
                <p:nvPr/>
              </p:nvSpPr>
              <p:spPr>
                <a:xfrm>
                  <a:off x="11655104" y="5304474"/>
                  <a:ext cx="946611" cy="5107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od</a:t>
                  </a:r>
                  <a:r>
                    <a: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+</a:t>
                  </a:r>
                  <a:endParaRPr kumimoji="0" lang="en-US" sz="2000" b="0" i="1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endParaRPr>
                </a:p>
              </p:txBody>
            </p:sp>
            <p:cxnSp>
              <p:nvCxnSpPr>
                <p:cNvPr id="30" name="Connettore 1 29">
                  <a:extLst>
                    <a:ext uri="{FF2B5EF4-FFF2-40B4-BE49-F238E27FC236}">
                      <a16:creationId xmlns:a16="http://schemas.microsoft.com/office/drawing/2014/main" id="{15D8C43C-EC97-8006-66DE-D731308641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054256" y="5802244"/>
                  <a:ext cx="183959" cy="54789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1" name="Connettore 1 30">
                  <a:extLst>
                    <a:ext uri="{FF2B5EF4-FFF2-40B4-BE49-F238E27FC236}">
                      <a16:creationId xmlns:a16="http://schemas.microsoft.com/office/drawing/2014/main" id="{D2441D41-9CE9-943B-1D08-D8542D0667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011925" y="5800036"/>
                  <a:ext cx="183959" cy="54789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2" name="Connettore 1 31">
                  <a:extLst>
                    <a:ext uri="{FF2B5EF4-FFF2-40B4-BE49-F238E27FC236}">
                      <a16:creationId xmlns:a16="http://schemas.microsoft.com/office/drawing/2014/main" id="{E6C4C2B9-499D-7BC2-4D8E-BEB4AE07A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1019222" y="5800036"/>
                  <a:ext cx="192217" cy="54789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33" name="Connettore 1 32">
                  <a:extLst>
                    <a:ext uri="{FF2B5EF4-FFF2-40B4-BE49-F238E27FC236}">
                      <a16:creationId xmlns:a16="http://schemas.microsoft.com/office/drawing/2014/main" id="{88EC36CD-B22E-8DEF-0D26-3575526625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9062954" y="5799355"/>
                  <a:ext cx="192217" cy="547896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AD70426E-C22E-5779-C4C8-C2C79537BDB7}"/>
                  </a:ext>
                </a:extLst>
              </p:cNvPr>
              <p:cNvGrpSpPr/>
              <p:nvPr/>
            </p:nvGrpSpPr>
            <p:grpSpPr>
              <a:xfrm>
                <a:off x="8155569" y="5739418"/>
                <a:ext cx="4338653" cy="1019078"/>
                <a:chOff x="8155569" y="5193730"/>
                <a:chExt cx="4338653" cy="1019078"/>
              </a:xfrm>
            </p:grpSpPr>
            <p:cxnSp>
              <p:nvCxnSpPr>
                <p:cNvPr id="14" name="Connettore 1 13">
                  <a:extLst>
                    <a:ext uri="{FF2B5EF4-FFF2-40B4-BE49-F238E27FC236}">
                      <a16:creationId xmlns:a16="http://schemas.microsoft.com/office/drawing/2014/main" id="{D3481F02-3C3D-902A-68BB-274D6B8111E8}"/>
                    </a:ext>
                  </a:extLst>
                </p:cNvPr>
                <p:cNvCxnSpPr/>
                <p:nvPr/>
              </p:nvCxnSpPr>
              <p:spPr>
                <a:xfrm>
                  <a:off x="8375374" y="5804452"/>
                  <a:ext cx="3763617" cy="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5" name="Connettore 1 14">
                  <a:extLst>
                    <a:ext uri="{FF2B5EF4-FFF2-40B4-BE49-F238E27FC236}">
                      <a16:creationId xmlns:a16="http://schemas.microsoft.com/office/drawing/2014/main" id="{F210D378-B0A9-70BE-DE0E-FDA33747E4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8062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6" name="Connettore 1 15">
                  <a:extLst>
                    <a:ext uri="{FF2B5EF4-FFF2-40B4-BE49-F238E27FC236}">
                      <a16:creationId xmlns:a16="http://schemas.microsoft.com/office/drawing/2014/main" id="{5C65F0B2-4407-8E78-7ABD-9C056A7F6A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053753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7" name="Connettore 1 16">
                  <a:extLst>
                    <a:ext uri="{FF2B5EF4-FFF2-40B4-BE49-F238E27FC236}">
                      <a16:creationId xmlns:a16="http://schemas.microsoft.com/office/drawing/2014/main" id="{3329A06D-460A-EDF6-ED03-9A2E5411D8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128406" y="5691465"/>
                  <a:ext cx="0" cy="152400"/>
                </a:xfrm>
                <a:prstGeom prst="line">
                  <a:avLst/>
                </a:prstGeom>
                <a:noFill/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15C68AAD-C988-17B5-A357-C3D9AC22B5C8}"/>
                    </a:ext>
                  </a:extLst>
                </p:cNvPr>
                <p:cNvSpPr txBox="1"/>
                <p:nvPr/>
              </p:nvSpPr>
              <p:spPr>
                <a:xfrm>
                  <a:off x="8155569" y="5193730"/>
                  <a:ext cx="672684" cy="5107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g</a:t>
                  </a:r>
                  <a:r>
                    <a: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+</a:t>
                  </a:r>
                </a:p>
              </p:txBody>
            </p:sp>
            <p:sp>
              <p:nvSpPr>
                <p:cNvPr id="19" name="CasellaDiTesto 18">
                  <a:extLst>
                    <a:ext uri="{FF2B5EF4-FFF2-40B4-BE49-F238E27FC236}">
                      <a16:creationId xmlns:a16="http://schemas.microsoft.com/office/drawing/2014/main" id="{EDA4F04D-E73C-4CE2-CF2C-6875EE3546E4}"/>
                    </a:ext>
                  </a:extLst>
                </p:cNvPr>
                <p:cNvSpPr txBox="1"/>
                <p:nvPr/>
              </p:nvSpPr>
              <p:spPr>
                <a:xfrm>
                  <a:off x="9743228" y="5304474"/>
                  <a:ext cx="585998" cy="51076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f</a:t>
                  </a:r>
                  <a:r>
                    <a: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+</a:t>
                  </a:r>
                </a:p>
              </p:txBody>
            </p:sp>
            <p:sp>
              <p:nvSpPr>
                <p:cNvPr id="20" name="CasellaDiTesto 19">
                  <a:extLst>
                    <a:ext uri="{FF2B5EF4-FFF2-40B4-BE49-F238E27FC236}">
                      <a16:creationId xmlns:a16="http://schemas.microsoft.com/office/drawing/2014/main" id="{B7E64384-7633-012B-8818-8F0556F6BDAA}"/>
                    </a:ext>
                  </a:extLst>
                </p:cNvPr>
                <p:cNvSpPr txBox="1"/>
                <p:nvPr/>
              </p:nvSpPr>
              <p:spPr>
                <a:xfrm>
                  <a:off x="11762592" y="5304475"/>
                  <a:ext cx="731630" cy="51076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od</a:t>
                  </a:r>
                </a:p>
              </p:txBody>
            </p:sp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4372F939-3E08-DFFD-B9D2-8ADA3BE35776}"/>
                    </a:ext>
                  </a:extLst>
                </p:cNvPr>
                <p:cNvSpPr txBox="1"/>
                <p:nvPr/>
              </p:nvSpPr>
              <p:spPr>
                <a:xfrm>
                  <a:off x="8894140" y="5905031"/>
                  <a:ext cx="697307" cy="3077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3000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Regione</a:t>
                  </a:r>
                  <a:r>
                    <a: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 I</a:t>
                  </a:r>
                </a:p>
              </p:txBody>
            </p:sp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67C21FC2-BD3D-CC09-1253-37EB5F17B4DB}"/>
                    </a:ext>
                  </a:extLst>
                </p:cNvPr>
                <p:cNvSpPr txBox="1"/>
                <p:nvPr/>
              </p:nvSpPr>
              <p:spPr>
                <a:xfrm>
                  <a:off x="10841947" y="5890285"/>
                  <a:ext cx="738985" cy="3077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none" lIns="50800" tIns="50800" rIns="50800" bIns="50800" numCol="1" spcCol="38100" rtlCol="0" anchor="ctr">
                  <a:spAutoFit/>
                </a:bodyPr>
                <a:lstStyle/>
                <a:p>
                  <a:pPr marL="0" marR="0" indent="0" algn="ctr" defTabSz="584200" rtl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spc="0" normalizeH="0" baseline="3000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Regione</a:t>
                  </a:r>
                  <a:r>
                    <a: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rPr>
                    <a:t> II</a:t>
                  </a:r>
                </a:p>
              </p:txBody>
            </p:sp>
          </p:grpSp>
        </p:grp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43CAEC79-9F0B-85B3-8BD6-F6A90015D41E}"/>
              </a:ext>
            </a:extLst>
          </p:cNvPr>
          <p:cNvGrpSpPr/>
          <p:nvPr/>
        </p:nvGrpSpPr>
        <p:grpSpPr>
          <a:xfrm>
            <a:off x="4672162" y="5681541"/>
            <a:ext cx="3394513" cy="3180358"/>
            <a:chOff x="4672162" y="5681541"/>
            <a:chExt cx="3394513" cy="3180358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488B0424-4227-6AFE-82E2-FF4ED5EBF9D7}"/>
                </a:ext>
              </a:extLst>
            </p:cNvPr>
            <p:cNvSpPr txBox="1"/>
            <p:nvPr/>
          </p:nvSpPr>
          <p:spPr>
            <a:xfrm>
              <a:off x="6126981" y="5681541"/>
              <a:ext cx="1334051" cy="2903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>
                  <a:solidFill>
                    <a:schemeClr val="tx1"/>
                  </a:solidFill>
                </a:rPr>
                <a:t>419 g  f od+/Y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439 g+ f+ od</a:t>
              </a:r>
              <a:r>
                <a:rPr lang="en-US" sz="1400" i="1" dirty="0">
                  <a:solidFill>
                    <a:schemeClr val="tx1"/>
                  </a:solidFill>
                </a:rPr>
                <a:t>/Y</a:t>
              </a:r>
              <a:endParaRPr kumimoji="0" lang="en-US" sz="14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1400" i="1" dirty="0">
                <a:solidFill>
                  <a:schemeClr val="tx1"/>
                </a:solidFill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1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57 g  f+ od</a:t>
              </a:r>
              <a:r>
                <a:rPr lang="en-US" sz="1400" i="1" dirty="0">
                  <a:solidFill>
                    <a:schemeClr val="tx1"/>
                  </a:solidFill>
                </a:rPr>
                <a:t>/Y</a:t>
              </a:r>
              <a:endParaRPr kumimoji="0" lang="en-US" sz="14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>
                  <a:solidFill>
                    <a:schemeClr val="tx1"/>
                  </a:solidFill>
                </a:rPr>
                <a:t>60 g+ f od+/Y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1400" i="1" dirty="0">
                <a:solidFill>
                  <a:schemeClr val="tx1"/>
                </a:solidFill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>
                  <a:solidFill>
                    <a:schemeClr val="tx1"/>
                  </a:solidFill>
                </a:rPr>
                <a:t>13 g+ f+ od+/Y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>
                  <a:solidFill>
                    <a:schemeClr val="tx1"/>
                  </a:solidFill>
                </a:rPr>
                <a:t>9 g f od/Y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1400" i="1" dirty="0">
                <a:solidFill>
                  <a:schemeClr val="tx1"/>
                </a:solidFill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>
                  <a:solidFill>
                    <a:schemeClr val="tx1"/>
                  </a:solidFill>
                </a:rPr>
                <a:t>1 g+ f+ od/Y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400" i="1" dirty="0">
                  <a:solidFill>
                    <a:schemeClr val="tx1"/>
                  </a:solidFill>
                </a:rPr>
                <a:t>2 g f od+/Y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400" b="0" i="1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5D3B6439-D53E-1FAB-46AB-EFFD82E57D28}"/>
                </a:ext>
              </a:extLst>
            </p:cNvPr>
            <p:cNvSpPr txBox="1"/>
            <p:nvPr/>
          </p:nvSpPr>
          <p:spPr>
            <a:xfrm>
              <a:off x="4672162" y="5981953"/>
              <a:ext cx="1334051" cy="1015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Riordinando</a:t>
              </a: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per il gene centrale  le </a:t>
              </a:r>
              <a:r>
                <a:rPr kumimoji="0" lang="en-US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classi</a:t>
              </a: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kumimoji="0" lang="en-US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diventano</a:t>
              </a: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</a:t>
              </a:r>
              <a:r>
                <a:rPr kumimoji="0" lang="en-US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nel</a:t>
              </a: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modo </a:t>
              </a:r>
              <a:r>
                <a:rPr kumimoji="0" lang="en-US" sz="1200" b="0" i="0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seguente</a:t>
              </a:r>
              <a:endPara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7CC44E06-68B0-D1DB-39C7-607448AC7F74}"/>
                </a:ext>
              </a:extLst>
            </p:cNvPr>
            <p:cNvSpPr txBox="1"/>
            <p:nvPr/>
          </p:nvSpPr>
          <p:spPr>
            <a:xfrm>
              <a:off x="7304176" y="5681541"/>
              <a:ext cx="762499" cy="31803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]</a:t>
              </a: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P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 dirty="0"/>
            </a:p>
            <a:p>
              <a:pPr algn="l"/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]</a:t>
              </a: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RI</a:t>
              </a:r>
            </a:p>
            <a:p>
              <a:pPr algn="l"/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endParaRPr>
            </a:p>
            <a:p>
              <a:pPr algn="l"/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]</a:t>
              </a: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RII</a:t>
              </a:r>
            </a:p>
            <a:p>
              <a:pPr algn="l"/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endParaRPr>
            </a:p>
            <a:p>
              <a:pPr algn="l"/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]</a:t>
              </a:r>
              <a:r>
                <a:rPr kumimoji="0" lang="en-US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 DCO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294BD9F-BE4A-58B7-BDFF-A48593D22155}"/>
              </a:ext>
            </a:extLst>
          </p:cNvPr>
          <p:cNvSpPr txBox="1"/>
          <p:nvPr/>
        </p:nvSpPr>
        <p:spPr>
          <a:xfrm>
            <a:off x="7908853" y="5856859"/>
            <a:ext cx="4530355" cy="1395254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Dis g-f = [(57 +60 +1 +2)/1000] x 100= 12 um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/>
              <a:t>Dis f od= 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= [(13 +9 +1+2)/1000] x 100= 2,5um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400" dirty="0"/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rPr>
              <a:t>cc= (1+2)/(0,12 x 0,025 x1000)= 1</a:t>
            </a: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i="1" dirty="0" err="1"/>
              <a:t>Interferenza</a:t>
            </a:r>
            <a:r>
              <a:rPr lang="en-US" sz="1400" i="1" dirty="0"/>
              <a:t>= 1-1 =0</a:t>
            </a: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ill Sans"/>
              <a:ea typeface="Gill Sans"/>
              <a:cs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807053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5" grpId="0" animBg="1"/>
      <p:bldP spid="3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80613" y="349829"/>
            <a:ext cx="4972515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Una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pura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tabacco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Virginia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presenta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degli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alleli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dominanti</a:t>
            </a: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che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determinano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morforlogia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foglia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(M), il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colore</a:t>
            </a: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foglia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(C), e la grandezza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foglia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(S). Una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Carolina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è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omozigote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per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gli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alleli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recessivi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questi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tre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geni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.</a:t>
            </a:r>
          </a:p>
          <a:p>
            <a:pPr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La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distribuzione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questi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geni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sul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cromosoma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è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seguente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: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742927" y="387565"/>
            <a:ext cx="5404971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Un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ibrido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F1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tra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le due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linee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viene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incrociato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con la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parentale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Carolina.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Assumendo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assenza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interferenza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:</a:t>
            </a:r>
          </a:p>
          <a:p>
            <a:pPr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a. Quale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proporzione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progenie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quest’ultimo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incrocio</a:t>
            </a: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somiglierà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alla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Virginia per tutti 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tre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caratteri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?</a:t>
            </a:r>
          </a:p>
          <a:p>
            <a:pPr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b. Quale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proporzione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progenie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quest’ultimo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incrocio</a:t>
            </a: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presenterà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morfologia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foglie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e la grandezza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delle</a:t>
            </a: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foglie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Virginia ma il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colore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foglie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Carolina?</a:t>
            </a:r>
          </a:p>
          <a:p>
            <a:pPr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c. Quale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proporzione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progenie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quest’ultimo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incrocio</a:t>
            </a: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presenterà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morfologia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foglie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e il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colore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foglie</a:t>
            </a: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Virginia ma la grandezza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foglie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linea</a:t>
            </a: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Carolina?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13" y="1731523"/>
            <a:ext cx="3652864" cy="84036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676118-3FD1-A25E-64FD-CB72B2026F39}"/>
              </a:ext>
            </a:extLst>
          </p:cNvPr>
          <p:cNvSpPr txBox="1"/>
          <p:nvPr/>
        </p:nvSpPr>
        <p:spPr>
          <a:xfrm>
            <a:off x="2909725" y="4197318"/>
            <a:ext cx="4356817" cy="1179810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Determino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prima la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frequenza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dei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DCO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moltiplicando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frequenze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di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ricombinazione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tra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loro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e il cc (in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questo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caso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= 1)</a:t>
            </a:r>
          </a:p>
          <a:p>
            <a:pPr algn="just"/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Franklin Gothic Book"/>
              <a:ea typeface="Franklin Gothic Book"/>
              <a:cs typeface="Franklin Gothic Book"/>
              <a:sym typeface="Gill Sans"/>
            </a:endParaRPr>
          </a:p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1400" baseline="-25000" dirty="0" err="1">
                <a:latin typeface="Franklin Gothic Book"/>
                <a:ea typeface="Franklin Gothic Book"/>
                <a:cs typeface="Franklin Gothic Book"/>
              </a:rPr>
              <a:t>DCO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= 0,06 x 0,17 x 1 = </a:t>
            </a:r>
            <a:r>
              <a:rPr lang="en-US" sz="1400" dirty="0">
                <a:solidFill>
                  <a:srgbClr val="00B050"/>
                </a:solidFill>
                <a:latin typeface="Franklin Gothic Book"/>
                <a:ea typeface="Franklin Gothic Book"/>
                <a:cs typeface="Franklin Gothic Book"/>
              </a:rPr>
              <a:t>0,01</a:t>
            </a:r>
          </a:p>
        </p:txBody>
      </p:sp>
      <p:sp>
        <p:nvSpPr>
          <p:cNvPr id="67" name="CasellaDiTesto 66">
            <a:extLst>
              <a:ext uri="{FF2B5EF4-FFF2-40B4-BE49-F238E27FC236}">
                <a16:creationId xmlns:a16="http://schemas.microsoft.com/office/drawing/2014/main" id="{0210E7A3-3F7F-5E5D-9AEE-98696D31A83B}"/>
              </a:ext>
            </a:extLst>
          </p:cNvPr>
          <p:cNvSpPr txBox="1"/>
          <p:nvPr/>
        </p:nvSpPr>
        <p:spPr>
          <a:xfrm>
            <a:off x="2909723" y="5471104"/>
            <a:ext cx="4356817" cy="1179810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Poi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ricavano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gli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RI e RII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dalle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relazioni</a:t>
            </a:r>
            <a:br>
              <a:rPr lang="en-US" sz="1400" dirty="0">
                <a:latin typeface="Franklin Gothic Book"/>
                <a:ea typeface="Franklin Gothic Book"/>
                <a:cs typeface="Franklin Gothic Book"/>
              </a:rPr>
            </a:b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1400" baseline="-25000" dirty="0" err="1">
                <a:latin typeface="Franklin Gothic Book"/>
                <a:ea typeface="Franklin Gothic Book"/>
                <a:cs typeface="Franklin Gothic Book"/>
              </a:rPr>
              <a:t>RI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= f (Dis </a:t>
            </a:r>
            <a:r>
              <a:rPr lang="en-US" sz="1400" baseline="-25000" dirty="0">
                <a:latin typeface="Franklin Gothic Book"/>
                <a:ea typeface="Franklin Gothic Book"/>
                <a:cs typeface="Franklin Gothic Book"/>
              </a:rPr>
              <a:t>M-C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– DCO)= 0.06-0,01 = </a:t>
            </a:r>
            <a:r>
              <a:rPr lang="en-US" sz="1400" dirty="0">
                <a:solidFill>
                  <a:srgbClr val="FF0000"/>
                </a:solidFill>
                <a:latin typeface="Franklin Gothic Book"/>
                <a:ea typeface="Franklin Gothic Book"/>
                <a:cs typeface="Franklin Gothic Book"/>
              </a:rPr>
              <a:t>0,05</a:t>
            </a:r>
          </a:p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1400" baseline="-25000" dirty="0" err="1">
                <a:latin typeface="Franklin Gothic Book"/>
                <a:ea typeface="Franklin Gothic Book"/>
                <a:cs typeface="Franklin Gothic Book"/>
              </a:rPr>
              <a:t>RII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= f (Dis </a:t>
            </a:r>
            <a:r>
              <a:rPr lang="en-US" sz="1400" baseline="-25000" dirty="0">
                <a:latin typeface="Franklin Gothic Book"/>
                <a:ea typeface="Franklin Gothic Book"/>
                <a:cs typeface="Franklin Gothic Book"/>
              </a:rPr>
              <a:t>C-S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– DCO)= 0.17-0,01 =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Franklin Gothic Book"/>
                <a:ea typeface="Franklin Gothic Book"/>
                <a:cs typeface="Franklin Gothic Book"/>
              </a:rPr>
              <a:t>0,16</a:t>
            </a:r>
          </a:p>
          <a:p>
            <a:pPr algn="just"/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690C79DE-EC22-E941-6E14-EC52E5A56A86}"/>
              </a:ext>
            </a:extLst>
          </p:cNvPr>
          <p:cNvSpPr txBox="1"/>
          <p:nvPr/>
        </p:nvSpPr>
        <p:spPr>
          <a:xfrm>
            <a:off x="2909723" y="6744891"/>
            <a:ext cx="4356817" cy="1395254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Infine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parentali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br>
              <a:rPr lang="en-US" sz="1400" dirty="0">
                <a:latin typeface="Franklin Gothic Book"/>
                <a:ea typeface="Franklin Gothic Book"/>
                <a:cs typeface="Franklin Gothic Book"/>
              </a:rPr>
            </a:b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1400" baseline="-25000" dirty="0" err="1">
                <a:latin typeface="Franklin Gothic Book"/>
                <a:ea typeface="Franklin Gothic Book"/>
                <a:cs typeface="Franklin Gothic Book"/>
              </a:rPr>
              <a:t>P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= 1 –(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1400" baseline="-25000" dirty="0" err="1">
                <a:latin typeface="Franklin Gothic Book"/>
                <a:ea typeface="Franklin Gothic Book"/>
                <a:cs typeface="Franklin Gothic Book"/>
              </a:rPr>
              <a:t>RI</a:t>
            </a:r>
            <a:r>
              <a:rPr lang="en-US" sz="1400" baseline="-250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+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1400" baseline="-25000" dirty="0" err="1">
                <a:latin typeface="Franklin Gothic Book"/>
                <a:ea typeface="Franklin Gothic Book"/>
                <a:cs typeface="Franklin Gothic Book"/>
              </a:rPr>
              <a:t>RII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+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</a:t>
            </a:r>
            <a:r>
              <a:rPr lang="en-US" sz="1400" baseline="-25000" dirty="0" err="1">
                <a:latin typeface="Franklin Gothic Book"/>
                <a:ea typeface="Franklin Gothic Book"/>
                <a:cs typeface="Franklin Gothic Book"/>
              </a:rPr>
              <a:t>DCO</a:t>
            </a:r>
            <a:r>
              <a:rPr lang="en-US" sz="1400" baseline="-25000" dirty="0">
                <a:latin typeface="Franklin Gothic Book"/>
                <a:ea typeface="Franklin Gothic Book"/>
                <a:cs typeface="Franklin Gothic Book"/>
              </a:rPr>
              <a:t>)= 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0, 78</a:t>
            </a:r>
          </a:p>
          <a:p>
            <a:pPr algn="just"/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dividendo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per 2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tutte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frequenze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ottiene</a:t>
            </a:r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  <a:p>
            <a:pPr algn="just"/>
            <a:endParaRPr lang="en-US" sz="1400" dirty="0">
              <a:latin typeface="Franklin Gothic Book"/>
              <a:ea typeface="Franklin Gothic Book"/>
              <a:cs typeface="Franklin Gothic Book"/>
            </a:endParaRPr>
          </a:p>
        </p:txBody>
      </p: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47F03DAA-390F-5A59-B36A-94178E4C44DE}"/>
              </a:ext>
            </a:extLst>
          </p:cNvPr>
          <p:cNvGrpSpPr/>
          <p:nvPr/>
        </p:nvGrpSpPr>
        <p:grpSpPr>
          <a:xfrm>
            <a:off x="475944" y="4495635"/>
            <a:ext cx="558061" cy="3323363"/>
            <a:chOff x="475944" y="5361903"/>
            <a:chExt cx="558061" cy="3323363"/>
          </a:xfrm>
        </p:grpSpPr>
        <p:grpSp>
          <p:nvGrpSpPr>
            <p:cNvPr id="71" name="Gruppo 70">
              <a:extLst>
                <a:ext uri="{FF2B5EF4-FFF2-40B4-BE49-F238E27FC236}">
                  <a16:creationId xmlns:a16="http://schemas.microsoft.com/office/drawing/2014/main" id="{DAAD8462-2E70-CD4C-28E4-06EE6B3284E0}"/>
                </a:ext>
              </a:extLst>
            </p:cNvPr>
            <p:cNvGrpSpPr/>
            <p:nvPr/>
          </p:nvGrpSpPr>
          <p:grpSpPr>
            <a:xfrm>
              <a:off x="527455" y="5361903"/>
              <a:ext cx="455253" cy="561569"/>
              <a:chOff x="527455" y="5361903"/>
              <a:chExt cx="455253" cy="561569"/>
            </a:xfrm>
          </p:grpSpPr>
          <p:sp>
            <p:nvSpPr>
              <p:cNvPr id="69" name="CasellaDiTesto 68">
                <a:extLst>
                  <a:ext uri="{FF2B5EF4-FFF2-40B4-BE49-F238E27FC236}">
                    <a16:creationId xmlns:a16="http://schemas.microsoft.com/office/drawing/2014/main" id="{1D4E12D1-C7E6-D338-C0F7-34B743B98D1B}"/>
                  </a:ext>
                </a:extLst>
              </p:cNvPr>
              <p:cNvSpPr txBox="1"/>
              <p:nvPr/>
            </p:nvSpPr>
            <p:spPr>
              <a:xfrm>
                <a:off x="527455" y="5361903"/>
                <a:ext cx="455253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0,39</a:t>
                </a:r>
              </a:p>
            </p:txBody>
          </p:sp>
          <p:sp>
            <p:nvSpPr>
              <p:cNvPr id="70" name="CasellaDiTesto 69">
                <a:extLst>
                  <a:ext uri="{FF2B5EF4-FFF2-40B4-BE49-F238E27FC236}">
                    <a16:creationId xmlns:a16="http://schemas.microsoft.com/office/drawing/2014/main" id="{FC3E6572-49C0-406E-56CE-02E9BD71F8F8}"/>
                  </a:ext>
                </a:extLst>
              </p:cNvPr>
              <p:cNvSpPr txBox="1"/>
              <p:nvPr/>
            </p:nvSpPr>
            <p:spPr>
              <a:xfrm>
                <a:off x="527455" y="5574659"/>
                <a:ext cx="455253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0,39</a:t>
                </a:r>
              </a:p>
            </p:txBody>
          </p:sp>
        </p:grpSp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6A682F6D-012C-9930-6A4C-64557462CF04}"/>
                </a:ext>
              </a:extLst>
            </p:cNvPr>
            <p:cNvGrpSpPr/>
            <p:nvPr/>
          </p:nvGrpSpPr>
          <p:grpSpPr>
            <a:xfrm>
              <a:off x="476159" y="6262802"/>
              <a:ext cx="557846" cy="561569"/>
              <a:chOff x="476159" y="5361903"/>
              <a:chExt cx="557846" cy="561569"/>
            </a:xfrm>
          </p:grpSpPr>
          <p:sp>
            <p:nvSpPr>
              <p:cNvPr id="73" name="CasellaDiTesto 72">
                <a:extLst>
                  <a:ext uri="{FF2B5EF4-FFF2-40B4-BE49-F238E27FC236}">
                    <a16:creationId xmlns:a16="http://schemas.microsoft.com/office/drawing/2014/main" id="{996D1D40-6E5E-1590-0B69-0D0BB1074492}"/>
                  </a:ext>
                </a:extLst>
              </p:cNvPr>
              <p:cNvSpPr txBox="1"/>
              <p:nvPr/>
            </p:nvSpPr>
            <p:spPr>
              <a:xfrm>
                <a:off x="476159" y="5361903"/>
                <a:ext cx="557846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0,025</a:t>
                </a:r>
              </a:p>
            </p:txBody>
          </p:sp>
          <p:sp>
            <p:nvSpPr>
              <p:cNvPr id="74" name="CasellaDiTesto 73">
                <a:extLst>
                  <a:ext uri="{FF2B5EF4-FFF2-40B4-BE49-F238E27FC236}">
                    <a16:creationId xmlns:a16="http://schemas.microsoft.com/office/drawing/2014/main" id="{7222E710-9BE2-E116-88A4-A1AEE2CC990C}"/>
                  </a:ext>
                </a:extLst>
              </p:cNvPr>
              <p:cNvSpPr txBox="1"/>
              <p:nvPr/>
            </p:nvSpPr>
            <p:spPr>
              <a:xfrm>
                <a:off x="476160" y="5574659"/>
                <a:ext cx="557845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0,025</a:t>
                </a:r>
              </a:p>
            </p:txBody>
          </p:sp>
        </p:grpSp>
        <p:grpSp>
          <p:nvGrpSpPr>
            <p:cNvPr id="75" name="Gruppo 74">
              <a:extLst>
                <a:ext uri="{FF2B5EF4-FFF2-40B4-BE49-F238E27FC236}">
                  <a16:creationId xmlns:a16="http://schemas.microsoft.com/office/drawing/2014/main" id="{43181985-312F-D588-BE00-ADBBCF6E9662}"/>
                </a:ext>
              </a:extLst>
            </p:cNvPr>
            <p:cNvGrpSpPr/>
            <p:nvPr/>
          </p:nvGrpSpPr>
          <p:grpSpPr>
            <a:xfrm>
              <a:off x="476159" y="7204382"/>
              <a:ext cx="455255" cy="561569"/>
              <a:chOff x="527455" y="5361903"/>
              <a:chExt cx="455255" cy="561569"/>
            </a:xfrm>
          </p:grpSpPr>
          <p:sp>
            <p:nvSpPr>
              <p:cNvPr id="76" name="CasellaDiTesto 75">
                <a:extLst>
                  <a:ext uri="{FF2B5EF4-FFF2-40B4-BE49-F238E27FC236}">
                    <a16:creationId xmlns:a16="http://schemas.microsoft.com/office/drawing/2014/main" id="{035C8514-CD0D-C605-7211-585431AE9ABE}"/>
                  </a:ext>
                </a:extLst>
              </p:cNvPr>
              <p:cNvSpPr txBox="1"/>
              <p:nvPr/>
            </p:nvSpPr>
            <p:spPr>
              <a:xfrm>
                <a:off x="527455" y="5361903"/>
                <a:ext cx="455253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0,08</a:t>
                </a:r>
              </a:p>
            </p:txBody>
          </p:sp>
          <p:sp>
            <p:nvSpPr>
              <p:cNvPr id="77" name="CasellaDiTesto 76">
                <a:extLst>
                  <a:ext uri="{FF2B5EF4-FFF2-40B4-BE49-F238E27FC236}">
                    <a16:creationId xmlns:a16="http://schemas.microsoft.com/office/drawing/2014/main" id="{B6FF0E7C-CA1F-478E-13D3-1BC88E1C4F5D}"/>
                  </a:ext>
                </a:extLst>
              </p:cNvPr>
              <p:cNvSpPr txBox="1"/>
              <p:nvPr/>
            </p:nvSpPr>
            <p:spPr>
              <a:xfrm>
                <a:off x="527456" y="5574659"/>
                <a:ext cx="455254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0,08</a:t>
                </a:r>
              </a:p>
            </p:txBody>
          </p:sp>
        </p:grpSp>
        <p:grpSp>
          <p:nvGrpSpPr>
            <p:cNvPr id="78" name="Gruppo 77">
              <a:extLst>
                <a:ext uri="{FF2B5EF4-FFF2-40B4-BE49-F238E27FC236}">
                  <a16:creationId xmlns:a16="http://schemas.microsoft.com/office/drawing/2014/main" id="{C4572DED-43EF-7581-1207-36B3AFB52FAA}"/>
                </a:ext>
              </a:extLst>
            </p:cNvPr>
            <p:cNvGrpSpPr/>
            <p:nvPr/>
          </p:nvGrpSpPr>
          <p:grpSpPr>
            <a:xfrm>
              <a:off x="475944" y="8123697"/>
              <a:ext cx="557847" cy="561569"/>
              <a:chOff x="476159" y="5361903"/>
              <a:chExt cx="557847" cy="561569"/>
            </a:xfrm>
          </p:grpSpPr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6EF08B2A-F61F-8C64-6955-D73EA965718D}"/>
                  </a:ext>
                </a:extLst>
              </p:cNvPr>
              <p:cNvSpPr txBox="1"/>
              <p:nvPr/>
            </p:nvSpPr>
            <p:spPr>
              <a:xfrm>
                <a:off x="476159" y="5361903"/>
                <a:ext cx="557846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0,005</a:t>
                </a:r>
              </a:p>
            </p:txBody>
          </p:sp>
          <p:sp>
            <p:nvSpPr>
              <p:cNvPr id="80" name="CasellaDiTesto 79">
                <a:extLst>
                  <a:ext uri="{FF2B5EF4-FFF2-40B4-BE49-F238E27FC236}">
                    <a16:creationId xmlns:a16="http://schemas.microsoft.com/office/drawing/2014/main" id="{EFC58A47-6AB6-1226-3AB2-1B3595F82777}"/>
                  </a:ext>
                </a:extLst>
              </p:cNvPr>
              <p:cNvSpPr txBox="1"/>
              <p:nvPr/>
            </p:nvSpPr>
            <p:spPr>
              <a:xfrm>
                <a:off x="476160" y="5574659"/>
                <a:ext cx="557846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0,005</a:t>
                </a:r>
              </a:p>
            </p:txBody>
          </p:sp>
        </p:grpSp>
      </p:grpSp>
      <p:sp>
        <p:nvSpPr>
          <p:cNvPr id="82" name="CasellaDiTesto 81">
            <a:extLst>
              <a:ext uri="{FF2B5EF4-FFF2-40B4-BE49-F238E27FC236}">
                <a16:creationId xmlns:a16="http://schemas.microsoft.com/office/drawing/2014/main" id="{C4D4F6D5-27A4-FD1A-1B82-B8558F887079}"/>
              </a:ext>
            </a:extLst>
          </p:cNvPr>
          <p:cNvSpPr txBox="1"/>
          <p:nvPr/>
        </p:nvSpPr>
        <p:spPr>
          <a:xfrm>
            <a:off x="2909722" y="8217410"/>
            <a:ext cx="4356817" cy="1179810"/>
          </a:xfrm>
          <a:prstGeom prst="rect">
            <a:avLst/>
          </a:prstGeom>
          <a:noFill/>
          <a:ln w="12700" cap="flat">
            <a:solidFill>
              <a:srgbClr val="0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Dall’incrocio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richiesto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si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osserva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che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la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progenie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con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fenotipo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virginia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per tutti 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tre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I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caratteri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(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genotipo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MCS/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mcs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)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è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quella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che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avrà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ereditato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il gamete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parentale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dalle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piante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eterozigoti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e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quindi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con </a:t>
            </a:r>
            <a:r>
              <a:rPr lang="en-US" sz="1400" dirty="0" err="1">
                <a:latin typeface="Franklin Gothic Book"/>
                <a:ea typeface="Franklin Gothic Book"/>
                <a:cs typeface="Franklin Gothic Book"/>
              </a:rPr>
              <a:t>probabilità</a:t>
            </a:r>
            <a:r>
              <a:rPr lang="en-US" sz="1400" dirty="0">
                <a:latin typeface="Franklin Gothic Book"/>
                <a:ea typeface="Franklin Gothic Book"/>
                <a:cs typeface="Franklin Gothic Book"/>
              </a:rPr>
              <a:t> 0,39</a:t>
            </a:r>
            <a:endParaRPr lang="en-US" sz="1400" dirty="0">
              <a:solidFill>
                <a:srgbClr val="00B050"/>
              </a:solidFill>
              <a:latin typeface="Franklin Gothic Book"/>
              <a:ea typeface="Franklin Gothic Book"/>
              <a:cs typeface="Franklin Gothic Book"/>
            </a:endParaRPr>
          </a:p>
        </p:txBody>
      </p:sp>
      <p:grpSp>
        <p:nvGrpSpPr>
          <p:cNvPr id="88" name="Gruppo 87">
            <a:extLst>
              <a:ext uri="{FF2B5EF4-FFF2-40B4-BE49-F238E27FC236}">
                <a16:creationId xmlns:a16="http://schemas.microsoft.com/office/drawing/2014/main" id="{508C0D68-28CC-F563-4044-D27967CBF485}"/>
              </a:ext>
            </a:extLst>
          </p:cNvPr>
          <p:cNvGrpSpPr/>
          <p:nvPr/>
        </p:nvGrpSpPr>
        <p:grpSpPr>
          <a:xfrm>
            <a:off x="7443209" y="3023245"/>
            <a:ext cx="5246096" cy="1718120"/>
            <a:chOff x="7443209" y="3023245"/>
            <a:chExt cx="5246096" cy="1718120"/>
          </a:xfrm>
        </p:grpSpPr>
        <p:sp>
          <p:nvSpPr>
            <p:cNvPr id="84" name="CasellaDiTesto 83">
              <a:extLst>
                <a:ext uri="{FF2B5EF4-FFF2-40B4-BE49-F238E27FC236}">
                  <a16:creationId xmlns:a16="http://schemas.microsoft.com/office/drawing/2014/main" id="{7B903E31-E2DF-F0E1-8DFD-43B9EF5639C3}"/>
                </a:ext>
              </a:extLst>
            </p:cNvPr>
            <p:cNvSpPr txBox="1"/>
            <p:nvPr/>
          </p:nvSpPr>
          <p:spPr>
            <a:xfrm>
              <a:off x="7443209" y="3023245"/>
              <a:ext cx="371898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b</a:t>
              </a:r>
            </a:p>
          </p:txBody>
        </p:sp>
        <p:sp>
          <p:nvSpPr>
            <p:cNvPr id="85" name="CasellaDiTesto 84">
              <a:extLst>
                <a:ext uri="{FF2B5EF4-FFF2-40B4-BE49-F238E27FC236}">
                  <a16:creationId xmlns:a16="http://schemas.microsoft.com/office/drawing/2014/main" id="{AC9181B1-9636-0E7B-6132-8E9C0B146C60}"/>
                </a:ext>
              </a:extLst>
            </p:cNvPr>
            <p:cNvSpPr txBox="1"/>
            <p:nvPr/>
          </p:nvSpPr>
          <p:spPr>
            <a:xfrm>
              <a:off x="7829147" y="3130668"/>
              <a:ext cx="4860158" cy="1610697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just"/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Dall’incrocio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richiesto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si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osserva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che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la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progenie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con  la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morfologia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delle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foglie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e la grandezza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delle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foglie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della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linea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Virginia ma il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colore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delle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foglie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della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linea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Carolina (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genotipo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McS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/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mcs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)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sono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quelle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che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avranno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ereditato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il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cromosoma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McS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dalle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piante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parentali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eterozigoti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e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quindi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con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una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frequenza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di 0.05</a:t>
              </a:r>
            </a:p>
            <a:p>
              <a:pPr algn="just"/>
              <a:endParaRPr lang="en-US" sz="1400" dirty="0">
                <a:solidFill>
                  <a:srgbClr val="00B050"/>
                </a:solidFill>
                <a:latin typeface="Franklin Gothic Book"/>
                <a:ea typeface="Franklin Gothic Book"/>
                <a:cs typeface="Franklin Gothic Book"/>
              </a:endParaRPr>
            </a:p>
          </p:txBody>
        </p:sp>
      </p:grp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41D1178F-FDDA-79EB-F93F-B6B644F8F476}"/>
              </a:ext>
            </a:extLst>
          </p:cNvPr>
          <p:cNvGrpSpPr/>
          <p:nvPr/>
        </p:nvGrpSpPr>
        <p:grpSpPr>
          <a:xfrm>
            <a:off x="7395585" y="4592859"/>
            <a:ext cx="5221531" cy="2209917"/>
            <a:chOff x="7395585" y="4592859"/>
            <a:chExt cx="5221531" cy="2209917"/>
          </a:xfrm>
        </p:grpSpPr>
        <p:sp>
          <p:nvSpPr>
            <p:cNvPr id="86" name="CasellaDiTesto 85">
              <a:extLst>
                <a:ext uri="{FF2B5EF4-FFF2-40B4-BE49-F238E27FC236}">
                  <a16:creationId xmlns:a16="http://schemas.microsoft.com/office/drawing/2014/main" id="{2CA50AA9-8437-6865-6471-6519DCA6187A}"/>
                </a:ext>
              </a:extLst>
            </p:cNvPr>
            <p:cNvSpPr txBox="1"/>
            <p:nvPr/>
          </p:nvSpPr>
          <p:spPr>
            <a:xfrm>
              <a:off x="7756958" y="5192079"/>
              <a:ext cx="4860158" cy="1610697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just"/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Dall’incrocio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richiesto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si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osserva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che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la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progenie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con la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morfologia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delle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foglie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e il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colore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delle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foglie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della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linea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Virginia ma la grandezza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delle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foglie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della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linea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Carolina(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genotipo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MCs/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mcs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)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sono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quelle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che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avranno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ereditato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il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cromosoma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MCs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dalle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piante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parentali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eterozigoti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e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quindi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con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una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</a:t>
              </a:r>
              <a:r>
                <a:rPr lang="en-US" sz="1400" dirty="0" err="1">
                  <a:latin typeface="Franklin Gothic Book"/>
                  <a:ea typeface="Franklin Gothic Book"/>
                  <a:cs typeface="Franklin Gothic Book"/>
                </a:rPr>
                <a:t>frequenza</a:t>
              </a:r>
              <a:r>
                <a:rPr lang="en-US" sz="1400" dirty="0">
                  <a:latin typeface="Franklin Gothic Book"/>
                  <a:ea typeface="Franklin Gothic Book"/>
                  <a:cs typeface="Franklin Gothic Book"/>
                </a:rPr>
                <a:t> di 0.08</a:t>
              </a:r>
            </a:p>
            <a:p>
              <a:pPr algn="just"/>
              <a:endParaRPr lang="en-US" sz="1400" dirty="0">
                <a:solidFill>
                  <a:srgbClr val="00B050"/>
                </a:solidFill>
                <a:latin typeface="Franklin Gothic Book"/>
                <a:ea typeface="Franklin Gothic Book"/>
                <a:cs typeface="Franklin Gothic Book"/>
              </a:endParaRPr>
            </a:p>
          </p:txBody>
        </p:sp>
        <p:sp>
          <p:nvSpPr>
            <p:cNvPr id="87" name="CasellaDiTesto 86">
              <a:extLst>
                <a:ext uri="{FF2B5EF4-FFF2-40B4-BE49-F238E27FC236}">
                  <a16:creationId xmlns:a16="http://schemas.microsoft.com/office/drawing/2014/main" id="{75CB9935-0748-BD07-4285-D3C36B2A4D0C}"/>
                </a:ext>
              </a:extLst>
            </p:cNvPr>
            <p:cNvSpPr txBox="1"/>
            <p:nvPr/>
          </p:nvSpPr>
          <p:spPr>
            <a:xfrm>
              <a:off x="7395585" y="4592859"/>
              <a:ext cx="376706" cy="748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Gill Sans"/>
                  <a:ea typeface="Gill Sans"/>
                  <a:cs typeface="Gill Sans"/>
                  <a:sym typeface="Gill Sans"/>
                </a:rPr>
                <a:t>d</a:t>
              </a:r>
            </a:p>
          </p:txBody>
        </p:sp>
      </p:grpSp>
      <p:grpSp>
        <p:nvGrpSpPr>
          <p:cNvPr id="91" name="Gruppo 90">
            <a:extLst>
              <a:ext uri="{FF2B5EF4-FFF2-40B4-BE49-F238E27FC236}">
                <a16:creationId xmlns:a16="http://schemas.microsoft.com/office/drawing/2014/main" id="{6807D752-7A13-8CAE-E6CC-09D1921924B7}"/>
              </a:ext>
            </a:extLst>
          </p:cNvPr>
          <p:cNvGrpSpPr/>
          <p:nvPr/>
        </p:nvGrpSpPr>
        <p:grpSpPr>
          <a:xfrm>
            <a:off x="111669" y="3028715"/>
            <a:ext cx="4389016" cy="5875705"/>
            <a:chOff x="111669" y="3028715"/>
            <a:chExt cx="4389016" cy="5875705"/>
          </a:xfrm>
        </p:grpSpPr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5453D484-85E7-4536-0C3E-813C8AAE6B45}"/>
                </a:ext>
              </a:extLst>
            </p:cNvPr>
            <p:cNvSpPr txBox="1"/>
            <p:nvPr/>
          </p:nvSpPr>
          <p:spPr>
            <a:xfrm>
              <a:off x="1033579" y="4398465"/>
              <a:ext cx="2102613" cy="3488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/>
                </a:rPr>
                <a:t>MCS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mcs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/>
                </a:rPr>
                <a:t>Mcs</a:t>
              </a:r>
              <a:endParaRPr kumimoji="0" lang="en-US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mCS</a:t>
              </a: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MCs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/>
                </a:rPr>
                <a:t>mcS</a:t>
              </a:r>
              <a:endParaRPr kumimoji="0" lang="en-US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spc="0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/>
                </a:rPr>
                <a:t>McS</a:t>
              </a:r>
              <a:endParaRPr kumimoji="0" lang="en-US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mCs</a:t>
              </a:r>
              <a:endParaRPr kumimoji="0" lang="en-US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"/>
              </a:endParaRPr>
            </a:p>
          </p:txBody>
        </p:sp>
        <p:sp>
          <p:nvSpPr>
            <p:cNvPr id="66" name="CasellaDiTesto 65">
              <a:extLst>
                <a:ext uri="{FF2B5EF4-FFF2-40B4-BE49-F238E27FC236}">
                  <a16:creationId xmlns:a16="http://schemas.microsoft.com/office/drawing/2014/main" id="{20D5D4D1-1CFE-775B-8F50-BDBE01F06238}"/>
                </a:ext>
              </a:extLst>
            </p:cNvPr>
            <p:cNvSpPr txBox="1"/>
            <p:nvPr/>
          </p:nvSpPr>
          <p:spPr>
            <a:xfrm>
              <a:off x="1805113" y="4369845"/>
              <a:ext cx="1104610" cy="45345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/>
                </a:rPr>
                <a:t>]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/>
                </a:rPr>
                <a:t> P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"/>
              </a:endParaRPr>
            </a:p>
            <a:p>
              <a:pPr algn="l"/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/>
                </a:rPr>
                <a:t>]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/>
                </a:rPr>
                <a:t> RI</a:t>
              </a:r>
            </a:p>
            <a:p>
              <a:pPr algn="l"/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"/>
              </a:endParaRPr>
            </a:p>
            <a:p>
              <a:pPr algn="l"/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/>
                </a:rPr>
                <a:t>]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/>
                </a:rPr>
                <a:t> RII</a:t>
              </a:r>
            </a:p>
            <a:p>
              <a:pPr algn="l"/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"/>
              </a:endParaRPr>
            </a:p>
            <a:p>
              <a:pPr algn="l"/>
              <a:r>
                <a:rPr kumimoji="0" lang="en-US" sz="3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/>
                </a:rPr>
                <a:t>]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 panose="020B0604020202020204" pitchFamily="34" charset="0"/>
                  <a:cs typeface="Arial" panose="020B0604020202020204" pitchFamily="34" charset="0"/>
                  <a:sym typeface="Gill Sans"/>
                </a:rPr>
                <a:t> DCO</a:t>
              </a: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"/>
              </a:endParaRPr>
            </a:p>
            <a:p>
              <a:pPr marL="0" marR="0" indent="0" algn="l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Gill Sans"/>
              </a:endParaRPr>
            </a:p>
          </p:txBody>
        </p:sp>
        <p:grpSp>
          <p:nvGrpSpPr>
            <p:cNvPr id="90" name="Gruppo 89">
              <a:extLst>
                <a:ext uri="{FF2B5EF4-FFF2-40B4-BE49-F238E27FC236}">
                  <a16:creationId xmlns:a16="http://schemas.microsoft.com/office/drawing/2014/main" id="{50F409FA-71BB-9A19-5665-D559C2BDB51D}"/>
                </a:ext>
              </a:extLst>
            </p:cNvPr>
            <p:cNvGrpSpPr/>
            <p:nvPr/>
          </p:nvGrpSpPr>
          <p:grpSpPr>
            <a:xfrm>
              <a:off x="111669" y="3028715"/>
              <a:ext cx="4389016" cy="1209487"/>
              <a:chOff x="111669" y="3028715"/>
              <a:chExt cx="4389016" cy="1209487"/>
            </a:xfrm>
          </p:grpSpPr>
          <p:grpSp>
            <p:nvGrpSpPr>
              <p:cNvPr id="9" name="Gruppo 8">
                <a:extLst>
                  <a:ext uri="{FF2B5EF4-FFF2-40B4-BE49-F238E27FC236}">
                    <a16:creationId xmlns:a16="http://schemas.microsoft.com/office/drawing/2014/main" id="{F3144EF5-2F29-EF75-C21F-33B3CDED8E05}"/>
                  </a:ext>
                </a:extLst>
              </p:cNvPr>
              <p:cNvGrpSpPr/>
              <p:nvPr/>
            </p:nvGrpSpPr>
            <p:grpSpPr>
              <a:xfrm>
                <a:off x="878088" y="3197993"/>
                <a:ext cx="1366802" cy="724544"/>
                <a:chOff x="7809923" y="8141084"/>
                <a:chExt cx="4656953" cy="1297850"/>
              </a:xfrm>
            </p:grpSpPr>
            <p:grpSp>
              <p:nvGrpSpPr>
                <p:cNvPr id="45" name="Gruppo 44">
                  <a:extLst>
                    <a:ext uri="{FF2B5EF4-FFF2-40B4-BE49-F238E27FC236}">
                      <a16:creationId xmlns:a16="http://schemas.microsoft.com/office/drawing/2014/main" id="{941E02F2-19B7-2D6F-A460-3BEA233E9AD6}"/>
                    </a:ext>
                  </a:extLst>
                </p:cNvPr>
                <p:cNvGrpSpPr/>
                <p:nvPr/>
              </p:nvGrpSpPr>
              <p:grpSpPr>
                <a:xfrm>
                  <a:off x="7809923" y="8141084"/>
                  <a:ext cx="4656953" cy="752160"/>
                  <a:chOff x="7845585" y="5175234"/>
                  <a:chExt cx="4656953" cy="752160"/>
                </a:xfrm>
              </p:grpSpPr>
              <p:cxnSp>
                <p:nvCxnSpPr>
                  <p:cNvPr id="54" name="Connettore 1 53">
                    <a:extLst>
                      <a:ext uri="{FF2B5EF4-FFF2-40B4-BE49-F238E27FC236}">
                        <a16:creationId xmlns:a16="http://schemas.microsoft.com/office/drawing/2014/main" id="{3A15B6C5-7546-723D-5518-40AE3AD285B3}"/>
                      </a:ext>
                    </a:extLst>
                  </p:cNvPr>
                  <p:cNvCxnSpPr/>
                  <p:nvPr/>
                </p:nvCxnSpPr>
                <p:spPr>
                  <a:xfrm>
                    <a:off x="8375374" y="5804452"/>
                    <a:ext cx="3763617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55" name="Connettore 1 54">
                    <a:extLst>
                      <a:ext uri="{FF2B5EF4-FFF2-40B4-BE49-F238E27FC236}">
                        <a16:creationId xmlns:a16="http://schemas.microsoft.com/office/drawing/2014/main" id="{1C4EB14D-3853-F740-B269-F6ECEF46A01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80623" y="5691465"/>
                    <a:ext cx="0" cy="15240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56" name="Connettore 1 55">
                    <a:extLst>
                      <a:ext uri="{FF2B5EF4-FFF2-40B4-BE49-F238E27FC236}">
                        <a16:creationId xmlns:a16="http://schemas.microsoft.com/office/drawing/2014/main" id="{ACDF92A1-50C9-C927-937D-7CD4E16C6F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053753" y="5691465"/>
                    <a:ext cx="0" cy="15240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57" name="Connettore 1 56">
                    <a:extLst>
                      <a:ext uri="{FF2B5EF4-FFF2-40B4-BE49-F238E27FC236}">
                        <a16:creationId xmlns:a16="http://schemas.microsoft.com/office/drawing/2014/main" id="{10C0A9FD-2460-81B9-BFFD-5A6E0BE168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128406" y="5691465"/>
                    <a:ext cx="0" cy="15240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58" name="CasellaDiTesto 57">
                    <a:extLst>
                      <a:ext uri="{FF2B5EF4-FFF2-40B4-BE49-F238E27FC236}">
                        <a16:creationId xmlns:a16="http://schemas.microsoft.com/office/drawing/2014/main" id="{2805BF5F-17E8-062F-EDCD-B210AF737BE1}"/>
                      </a:ext>
                    </a:extLst>
                  </p:cNvPr>
                  <p:cNvSpPr txBox="1"/>
                  <p:nvPr/>
                </p:nvSpPr>
                <p:spPr>
                  <a:xfrm>
                    <a:off x="7845585" y="5175234"/>
                    <a:ext cx="1059578" cy="73508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Gill Sans"/>
                        <a:ea typeface="Gill Sans"/>
                        <a:cs typeface="Gill Sans"/>
                        <a:sym typeface="Gill Sans"/>
                      </a:rPr>
                      <a:t>M</a:t>
                    </a:r>
                    <a:endPara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sp>
                <p:nvSpPr>
                  <p:cNvPr id="59" name="CasellaDiTesto 58">
                    <a:extLst>
                      <a:ext uri="{FF2B5EF4-FFF2-40B4-BE49-F238E27FC236}">
                        <a16:creationId xmlns:a16="http://schemas.microsoft.com/office/drawing/2014/main" id="{70BFBC2C-5267-F781-8D6B-6EA0EA8229EC}"/>
                      </a:ext>
                    </a:extLst>
                  </p:cNvPr>
                  <p:cNvSpPr txBox="1"/>
                  <p:nvPr/>
                </p:nvSpPr>
                <p:spPr>
                  <a:xfrm>
                    <a:off x="9621136" y="5192315"/>
                    <a:ext cx="830182" cy="73507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Gill Sans"/>
                        <a:ea typeface="Gill Sans"/>
                        <a:cs typeface="Gill Sans"/>
                        <a:sym typeface="Gill Sans"/>
                      </a:rPr>
                      <a:t>C</a:t>
                    </a:r>
                  </a:p>
                </p:txBody>
              </p:sp>
              <p:sp>
                <p:nvSpPr>
                  <p:cNvPr id="60" name="CasellaDiTesto 59">
                    <a:extLst>
                      <a:ext uri="{FF2B5EF4-FFF2-40B4-BE49-F238E27FC236}">
                        <a16:creationId xmlns:a16="http://schemas.microsoft.com/office/drawing/2014/main" id="{FB11DD7E-AD2F-D347-9515-BD35251D5BA3}"/>
                      </a:ext>
                    </a:extLst>
                  </p:cNvPr>
                  <p:cNvSpPr txBox="1"/>
                  <p:nvPr/>
                </p:nvSpPr>
                <p:spPr>
                  <a:xfrm>
                    <a:off x="11754278" y="5192315"/>
                    <a:ext cx="748260" cy="7350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typeface="Gill Sans"/>
                        <a:ea typeface="Gill Sans"/>
                        <a:cs typeface="Gill Sans"/>
                        <a:sym typeface="Gill Sans"/>
                      </a:rPr>
                      <a:t>S</a:t>
                    </a:r>
                  </a:p>
                </p:txBody>
              </p:sp>
            </p:grpSp>
            <p:grpSp>
              <p:nvGrpSpPr>
                <p:cNvPr id="46" name="Gruppo 45">
                  <a:extLst>
                    <a:ext uri="{FF2B5EF4-FFF2-40B4-BE49-F238E27FC236}">
                      <a16:creationId xmlns:a16="http://schemas.microsoft.com/office/drawing/2014/main" id="{FE333ECF-D624-59EC-0DC2-4CA40E0A6355}"/>
                    </a:ext>
                  </a:extLst>
                </p:cNvPr>
                <p:cNvGrpSpPr/>
                <p:nvPr/>
              </p:nvGrpSpPr>
              <p:grpSpPr>
                <a:xfrm>
                  <a:off x="7842692" y="8686772"/>
                  <a:ext cx="4580486" cy="752162"/>
                  <a:chOff x="7878354" y="5175234"/>
                  <a:chExt cx="4580486" cy="752162"/>
                </a:xfrm>
              </p:grpSpPr>
              <p:cxnSp>
                <p:nvCxnSpPr>
                  <p:cNvPr id="47" name="Connettore 1 46">
                    <a:extLst>
                      <a:ext uri="{FF2B5EF4-FFF2-40B4-BE49-F238E27FC236}">
                        <a16:creationId xmlns:a16="http://schemas.microsoft.com/office/drawing/2014/main" id="{B70C5CE8-C9E2-1507-19C9-ADABDDFDE829}"/>
                      </a:ext>
                    </a:extLst>
                  </p:cNvPr>
                  <p:cNvCxnSpPr/>
                  <p:nvPr/>
                </p:nvCxnSpPr>
                <p:spPr>
                  <a:xfrm>
                    <a:off x="8375374" y="5804452"/>
                    <a:ext cx="3763617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48" name="Connettore 1 47">
                    <a:extLst>
                      <a:ext uri="{FF2B5EF4-FFF2-40B4-BE49-F238E27FC236}">
                        <a16:creationId xmlns:a16="http://schemas.microsoft.com/office/drawing/2014/main" id="{10C760EE-BE24-C85B-F09A-3BD3CB0D55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80623" y="5691465"/>
                    <a:ext cx="0" cy="15240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49" name="Connettore 1 48">
                    <a:extLst>
                      <a:ext uri="{FF2B5EF4-FFF2-40B4-BE49-F238E27FC236}">
                        <a16:creationId xmlns:a16="http://schemas.microsoft.com/office/drawing/2014/main" id="{9B8E8C57-95EA-70EB-2B28-95C4334AC1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053753" y="5691465"/>
                    <a:ext cx="0" cy="15240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50" name="Connettore 1 49">
                    <a:extLst>
                      <a:ext uri="{FF2B5EF4-FFF2-40B4-BE49-F238E27FC236}">
                        <a16:creationId xmlns:a16="http://schemas.microsoft.com/office/drawing/2014/main" id="{0408ABB5-D032-BBD0-109E-9EDB67AB03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128406" y="5691465"/>
                    <a:ext cx="0" cy="15240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51" name="CasellaDiTesto 50">
                    <a:extLst>
                      <a:ext uri="{FF2B5EF4-FFF2-40B4-BE49-F238E27FC236}">
                        <a16:creationId xmlns:a16="http://schemas.microsoft.com/office/drawing/2014/main" id="{3CC1C542-CFDE-760F-2C47-05090D68BC86}"/>
                      </a:ext>
                    </a:extLst>
                  </p:cNvPr>
                  <p:cNvSpPr txBox="1"/>
                  <p:nvPr/>
                </p:nvSpPr>
                <p:spPr>
                  <a:xfrm>
                    <a:off x="7878354" y="5175234"/>
                    <a:ext cx="994041" cy="73508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Gill Sans"/>
                        <a:ea typeface="Gill Sans"/>
                        <a:cs typeface="Gill Sans"/>
                        <a:sym typeface="Gill Sans"/>
                      </a:rPr>
                      <a:t>m</a:t>
                    </a:r>
                    <a:endPara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sp>
                <p:nvSpPr>
                  <p:cNvPr id="52" name="CasellaDiTesto 51">
                    <a:extLst>
                      <a:ext uri="{FF2B5EF4-FFF2-40B4-BE49-F238E27FC236}">
                        <a16:creationId xmlns:a16="http://schemas.microsoft.com/office/drawing/2014/main" id="{22046EDA-4F0E-27E7-806D-E60038CB3D62}"/>
                      </a:ext>
                    </a:extLst>
                  </p:cNvPr>
                  <p:cNvSpPr txBox="1"/>
                  <p:nvPr/>
                </p:nvSpPr>
                <p:spPr>
                  <a:xfrm>
                    <a:off x="9692137" y="5192316"/>
                    <a:ext cx="688181" cy="735080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Gill Sans"/>
                        <a:ea typeface="Gill Sans"/>
                        <a:cs typeface="Gill Sans"/>
                        <a:sym typeface="Gill Sans"/>
                      </a:rPr>
                      <a:t>c</a:t>
                    </a:r>
                    <a:endPara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sp>
                <p:nvSpPr>
                  <p:cNvPr id="53" name="CasellaDiTesto 52">
                    <a:extLst>
                      <a:ext uri="{FF2B5EF4-FFF2-40B4-BE49-F238E27FC236}">
                        <a16:creationId xmlns:a16="http://schemas.microsoft.com/office/drawing/2014/main" id="{11406090-07DC-A9E2-353A-2E110068A8D5}"/>
                      </a:ext>
                    </a:extLst>
                  </p:cNvPr>
                  <p:cNvSpPr txBox="1"/>
                  <p:nvPr/>
                </p:nvSpPr>
                <p:spPr>
                  <a:xfrm>
                    <a:off x="11797971" y="5192315"/>
                    <a:ext cx="660869" cy="7350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Gill Sans"/>
                        <a:ea typeface="Gill Sans"/>
                        <a:cs typeface="Gill Sans"/>
                        <a:sym typeface="Gill Sans"/>
                      </a:rPr>
                      <a:t>s</a:t>
                    </a:r>
                  </a:p>
                </p:txBody>
              </p:sp>
            </p:grpSp>
          </p:grpSp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id="{23586C9B-F5F5-C6C6-F9DA-61149C6C1CB8}"/>
                  </a:ext>
                </a:extLst>
              </p:cNvPr>
              <p:cNvGrpSpPr/>
              <p:nvPr/>
            </p:nvGrpSpPr>
            <p:grpSpPr>
              <a:xfrm>
                <a:off x="3140984" y="3212231"/>
                <a:ext cx="1359701" cy="723787"/>
                <a:chOff x="7842694" y="8141085"/>
                <a:chExt cx="4632752" cy="1296493"/>
              </a:xfrm>
            </p:grpSpPr>
            <p:grpSp>
              <p:nvGrpSpPr>
                <p:cNvPr id="29" name="Gruppo 28">
                  <a:extLst>
                    <a:ext uri="{FF2B5EF4-FFF2-40B4-BE49-F238E27FC236}">
                      <a16:creationId xmlns:a16="http://schemas.microsoft.com/office/drawing/2014/main" id="{89D90FAE-0202-9C67-3384-D3C01F48DBF5}"/>
                    </a:ext>
                  </a:extLst>
                </p:cNvPr>
                <p:cNvGrpSpPr/>
                <p:nvPr/>
              </p:nvGrpSpPr>
              <p:grpSpPr>
                <a:xfrm>
                  <a:off x="7842694" y="8141085"/>
                  <a:ext cx="4632752" cy="1296493"/>
                  <a:chOff x="7878356" y="5175235"/>
                  <a:chExt cx="4632752" cy="1296493"/>
                </a:xfrm>
              </p:grpSpPr>
              <p:cxnSp>
                <p:nvCxnSpPr>
                  <p:cNvPr id="35" name="Connettore 1 34">
                    <a:extLst>
                      <a:ext uri="{FF2B5EF4-FFF2-40B4-BE49-F238E27FC236}">
                        <a16:creationId xmlns:a16="http://schemas.microsoft.com/office/drawing/2014/main" id="{5344388A-299A-F1BB-B1F9-9C4A40233315}"/>
                      </a:ext>
                    </a:extLst>
                  </p:cNvPr>
                  <p:cNvCxnSpPr/>
                  <p:nvPr/>
                </p:nvCxnSpPr>
                <p:spPr>
                  <a:xfrm>
                    <a:off x="8375374" y="5804452"/>
                    <a:ext cx="3763617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6" name="Connettore 1 35">
                    <a:extLst>
                      <a:ext uri="{FF2B5EF4-FFF2-40B4-BE49-F238E27FC236}">
                        <a16:creationId xmlns:a16="http://schemas.microsoft.com/office/drawing/2014/main" id="{159FF243-38E6-29FE-37CC-22A21BFE13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80623" y="5691465"/>
                    <a:ext cx="0" cy="15240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7" name="Connettore 1 36">
                    <a:extLst>
                      <a:ext uri="{FF2B5EF4-FFF2-40B4-BE49-F238E27FC236}">
                        <a16:creationId xmlns:a16="http://schemas.microsoft.com/office/drawing/2014/main" id="{67E99CCC-7C74-4984-942C-8488C7BF51F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053753" y="5691465"/>
                    <a:ext cx="0" cy="15240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8" name="Connettore 1 37">
                    <a:extLst>
                      <a:ext uri="{FF2B5EF4-FFF2-40B4-BE49-F238E27FC236}">
                        <a16:creationId xmlns:a16="http://schemas.microsoft.com/office/drawing/2014/main" id="{DC3F6208-A20C-7462-67A7-5B1237812D1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128406" y="5691465"/>
                    <a:ext cx="0" cy="15240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39" name="CasellaDiTesto 38">
                    <a:extLst>
                      <a:ext uri="{FF2B5EF4-FFF2-40B4-BE49-F238E27FC236}">
                        <a16:creationId xmlns:a16="http://schemas.microsoft.com/office/drawing/2014/main" id="{5BB0E92E-57A3-E890-BF76-8BB1FB68C81C}"/>
                      </a:ext>
                    </a:extLst>
                  </p:cNvPr>
                  <p:cNvSpPr txBox="1"/>
                  <p:nvPr/>
                </p:nvSpPr>
                <p:spPr>
                  <a:xfrm>
                    <a:off x="7878356" y="5175235"/>
                    <a:ext cx="994036" cy="73507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Gill Sans"/>
                        <a:ea typeface="Gill Sans"/>
                        <a:cs typeface="Gill Sans"/>
                        <a:sym typeface="Gill Sans"/>
                      </a:rPr>
                      <a:t>m</a:t>
                    </a:r>
                    <a:endPara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sp>
                <p:nvSpPr>
                  <p:cNvPr id="40" name="CasellaDiTesto 39">
                    <a:extLst>
                      <a:ext uri="{FF2B5EF4-FFF2-40B4-BE49-F238E27FC236}">
                        <a16:creationId xmlns:a16="http://schemas.microsoft.com/office/drawing/2014/main" id="{03CB6D5E-F481-AFCF-A1A3-19C026002A81}"/>
                      </a:ext>
                    </a:extLst>
                  </p:cNvPr>
                  <p:cNvSpPr txBox="1"/>
                  <p:nvPr/>
                </p:nvSpPr>
                <p:spPr>
                  <a:xfrm>
                    <a:off x="9692137" y="5192316"/>
                    <a:ext cx="688176" cy="73507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Gill Sans"/>
                        <a:ea typeface="Gill Sans"/>
                        <a:cs typeface="Gill Sans"/>
                        <a:sym typeface="Gill Sans"/>
                      </a:rPr>
                      <a:t>c</a:t>
                    </a:r>
                  </a:p>
                </p:txBody>
              </p:sp>
              <p:sp>
                <p:nvSpPr>
                  <p:cNvPr id="41" name="CasellaDiTesto 40">
                    <a:extLst>
                      <a:ext uri="{FF2B5EF4-FFF2-40B4-BE49-F238E27FC236}">
                        <a16:creationId xmlns:a16="http://schemas.microsoft.com/office/drawing/2014/main" id="{B8667269-BAD5-E399-A38F-DBC8CC7390C7}"/>
                      </a:ext>
                    </a:extLst>
                  </p:cNvPr>
                  <p:cNvSpPr txBox="1"/>
                  <p:nvPr/>
                </p:nvSpPr>
                <p:spPr>
                  <a:xfrm>
                    <a:off x="11797971" y="5192316"/>
                    <a:ext cx="660868" cy="7350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Gill Sans"/>
                        <a:ea typeface="Gill Sans"/>
                        <a:cs typeface="Gill Sans"/>
                        <a:sym typeface="Gill Sans"/>
                      </a:rPr>
                      <a:t>s</a:t>
                    </a:r>
                  </a:p>
                </p:txBody>
              </p:sp>
              <p:sp>
                <p:nvSpPr>
                  <p:cNvPr id="42" name="CasellaDiTesto 41">
                    <a:extLst>
                      <a:ext uri="{FF2B5EF4-FFF2-40B4-BE49-F238E27FC236}">
                        <a16:creationId xmlns:a16="http://schemas.microsoft.com/office/drawing/2014/main" id="{BCFA03C2-F49C-26F1-144D-855369747162}"/>
                      </a:ext>
                    </a:extLst>
                  </p:cNvPr>
                  <p:cNvSpPr txBox="1"/>
                  <p:nvPr/>
                </p:nvSpPr>
                <p:spPr>
                  <a:xfrm>
                    <a:off x="7930629" y="5719563"/>
                    <a:ext cx="994036" cy="735078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Gill Sans"/>
                        <a:ea typeface="Gill Sans"/>
                        <a:cs typeface="Gill Sans"/>
                        <a:sym typeface="Gill Sans"/>
                      </a:rPr>
                      <a:t>m</a:t>
                    </a:r>
                    <a:endParaRPr kumimoji="0" lang="en-US" sz="2000" b="0" i="1" u="none" strike="noStrike" cap="none" spc="0" normalizeH="0" baseline="30000" dirty="0">
                      <a:ln>
                        <a:noFill/>
                      </a:ln>
                      <a:solidFill>
                        <a:srgbClr val="00B050"/>
                      </a:solidFill>
                      <a:effectLst/>
                      <a:uFillTx/>
                      <a:latin typeface="Gill Sans"/>
                      <a:ea typeface="Gill Sans"/>
                      <a:cs typeface="Gill Sans"/>
                      <a:sym typeface="Gill Sans"/>
                    </a:endParaRPr>
                  </a:p>
                </p:txBody>
              </p:sp>
              <p:sp>
                <p:nvSpPr>
                  <p:cNvPr id="43" name="CasellaDiTesto 42">
                    <a:extLst>
                      <a:ext uri="{FF2B5EF4-FFF2-40B4-BE49-F238E27FC236}">
                        <a16:creationId xmlns:a16="http://schemas.microsoft.com/office/drawing/2014/main" id="{C041D7E2-B266-0939-5153-2424BEAEF6D4}"/>
                      </a:ext>
                    </a:extLst>
                  </p:cNvPr>
                  <p:cNvSpPr txBox="1"/>
                  <p:nvPr/>
                </p:nvSpPr>
                <p:spPr>
                  <a:xfrm>
                    <a:off x="9744406" y="5736645"/>
                    <a:ext cx="688176" cy="7350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Gill Sans"/>
                        <a:ea typeface="Gill Sans"/>
                        <a:cs typeface="Gill Sans"/>
                        <a:sym typeface="Gill Sans"/>
                      </a:rPr>
                      <a:t>c</a:t>
                    </a:r>
                  </a:p>
                </p:txBody>
              </p:sp>
              <p:sp>
                <p:nvSpPr>
                  <p:cNvPr id="44" name="CasellaDiTesto 43">
                    <a:extLst>
                      <a:ext uri="{FF2B5EF4-FFF2-40B4-BE49-F238E27FC236}">
                        <a16:creationId xmlns:a16="http://schemas.microsoft.com/office/drawing/2014/main" id="{EBB2751F-5137-CA30-6BA6-BB868EA59A71}"/>
                      </a:ext>
                    </a:extLst>
                  </p:cNvPr>
                  <p:cNvSpPr txBox="1"/>
                  <p:nvPr/>
                </p:nvSpPr>
                <p:spPr>
                  <a:xfrm>
                    <a:off x="11850240" y="5736649"/>
                    <a:ext cx="660868" cy="735079"/>
                  </a:xfrm>
                  <a:prstGeom prst="rect">
                    <a:avLst/>
                  </a:prstGeom>
                  <a:noFill/>
                  <a:ln w="12700" cap="flat">
                    <a:noFill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  <p:txBody>
                  <a:bodyPr rot="0" spcFirstLastPara="1" vertOverflow="overflow" horzOverflow="overflow" vert="horz" wrap="none" lIns="50800" tIns="50800" rIns="50800" bIns="50800" numCol="1" spcCol="38100" rtlCol="0" anchor="ctr">
                    <a:spAutoFit/>
                  </a:bodyPr>
                  <a:lstStyle/>
                  <a:p>
                    <a:pPr marL="0" marR="0" indent="0" algn="ctr" defTabSz="584200" rtl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2000" b="0" i="1" u="none" strike="noStrike" cap="none" spc="0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FillTx/>
                        <a:latin typeface="Gill Sans"/>
                        <a:ea typeface="Gill Sans"/>
                        <a:cs typeface="Gill Sans"/>
                        <a:sym typeface="Gill Sans"/>
                      </a:rPr>
                      <a:t>s</a:t>
                    </a:r>
                  </a:p>
                </p:txBody>
              </p:sp>
            </p:grpSp>
            <p:grpSp>
              <p:nvGrpSpPr>
                <p:cNvPr id="30" name="Gruppo 29">
                  <a:extLst>
                    <a:ext uri="{FF2B5EF4-FFF2-40B4-BE49-F238E27FC236}">
                      <a16:creationId xmlns:a16="http://schemas.microsoft.com/office/drawing/2014/main" id="{5F900DE2-2DD0-741E-99D5-CC7305F5F805}"/>
                    </a:ext>
                  </a:extLst>
                </p:cNvPr>
                <p:cNvGrpSpPr/>
                <p:nvPr/>
              </p:nvGrpSpPr>
              <p:grpSpPr>
                <a:xfrm>
                  <a:off x="8339712" y="9203003"/>
                  <a:ext cx="3763617" cy="152400"/>
                  <a:chOff x="8375374" y="5691465"/>
                  <a:chExt cx="3763617" cy="152400"/>
                </a:xfrm>
              </p:grpSpPr>
              <p:cxnSp>
                <p:nvCxnSpPr>
                  <p:cNvPr id="31" name="Connettore 1 30">
                    <a:extLst>
                      <a:ext uri="{FF2B5EF4-FFF2-40B4-BE49-F238E27FC236}">
                        <a16:creationId xmlns:a16="http://schemas.microsoft.com/office/drawing/2014/main" id="{DBE3DCE0-3367-6A57-7D5D-5E4610A1682D}"/>
                      </a:ext>
                    </a:extLst>
                  </p:cNvPr>
                  <p:cNvCxnSpPr/>
                  <p:nvPr/>
                </p:nvCxnSpPr>
                <p:spPr>
                  <a:xfrm>
                    <a:off x="8375374" y="5804452"/>
                    <a:ext cx="3763617" cy="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2" name="Connettore 1 31">
                    <a:extLst>
                      <a:ext uri="{FF2B5EF4-FFF2-40B4-BE49-F238E27FC236}">
                        <a16:creationId xmlns:a16="http://schemas.microsoft.com/office/drawing/2014/main" id="{66235313-5B8D-AE93-4560-F9F82C0C09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380623" y="5691465"/>
                    <a:ext cx="0" cy="15240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3" name="Connettore 1 32">
                    <a:extLst>
                      <a:ext uri="{FF2B5EF4-FFF2-40B4-BE49-F238E27FC236}">
                        <a16:creationId xmlns:a16="http://schemas.microsoft.com/office/drawing/2014/main" id="{0B14F269-3FB5-0B65-4FED-BE872AB26E6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053753" y="5691465"/>
                    <a:ext cx="0" cy="15240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cxnSp>
                <p:nvCxnSpPr>
                  <p:cNvPr id="34" name="Connettore 1 33">
                    <a:extLst>
                      <a:ext uri="{FF2B5EF4-FFF2-40B4-BE49-F238E27FC236}">
                        <a16:creationId xmlns:a16="http://schemas.microsoft.com/office/drawing/2014/main" id="{4A601D8A-7487-6623-56E7-CFEDDE038BB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2128406" y="5691465"/>
                    <a:ext cx="0" cy="152400"/>
                  </a:xfrm>
                  <a:prstGeom prst="line">
                    <a:avLst/>
                  </a:prstGeom>
                  <a:noFill/>
                  <a:ln w="25400" cap="flat">
                    <a:solidFill>
                      <a:srgbClr val="000000"/>
                    </a:solidFill>
                    <a:prstDash val="solid"/>
                    <a:miter lim="400000"/>
                  </a:ln>
                  <a:effectLst/>
                  <a:sp3d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94F6A32-B849-1CBA-AF45-178DEA660B4A}"/>
                  </a:ext>
                </a:extLst>
              </p:cNvPr>
              <p:cNvSpPr txBox="1"/>
              <p:nvPr/>
            </p:nvSpPr>
            <p:spPr>
              <a:xfrm>
                <a:off x="2593425" y="3286017"/>
                <a:ext cx="484108" cy="748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X</a:t>
                </a:r>
              </a:p>
            </p:txBody>
          </p:sp>
          <p:sp>
            <p:nvSpPr>
              <p:cNvPr id="61" name="CasellaDiTesto 60">
                <a:extLst>
                  <a:ext uri="{FF2B5EF4-FFF2-40B4-BE49-F238E27FC236}">
                    <a16:creationId xmlns:a16="http://schemas.microsoft.com/office/drawing/2014/main" id="{A00D50DE-5F21-22DC-2F0C-FA8647065061}"/>
                  </a:ext>
                </a:extLst>
              </p:cNvPr>
              <p:cNvSpPr txBox="1"/>
              <p:nvPr/>
            </p:nvSpPr>
            <p:spPr>
              <a:xfrm>
                <a:off x="1170490" y="3509798"/>
                <a:ext cx="256480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/>
                  </a:rPr>
                  <a:t>X</a:t>
                </a:r>
              </a:p>
            </p:txBody>
          </p:sp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A45DD1D5-4E3D-67BE-B5AF-D6046CF9E9B2}"/>
                  </a:ext>
                </a:extLst>
              </p:cNvPr>
              <p:cNvSpPr txBox="1"/>
              <p:nvPr/>
            </p:nvSpPr>
            <p:spPr>
              <a:xfrm>
                <a:off x="1701872" y="3525647"/>
                <a:ext cx="256480" cy="3795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/>
                  </a:rPr>
                  <a:t>X</a:t>
                </a:r>
              </a:p>
            </p:txBody>
          </p:sp>
          <p:sp>
            <p:nvSpPr>
              <p:cNvPr id="63" name="CasellaDiTesto 62">
                <a:extLst>
                  <a:ext uri="{FF2B5EF4-FFF2-40B4-BE49-F238E27FC236}">
                    <a16:creationId xmlns:a16="http://schemas.microsoft.com/office/drawing/2014/main" id="{BAEB1F8F-352C-3528-760D-87EFA9104ADE}"/>
                  </a:ext>
                </a:extLst>
              </p:cNvPr>
              <p:cNvSpPr txBox="1"/>
              <p:nvPr/>
            </p:nvSpPr>
            <p:spPr>
              <a:xfrm>
                <a:off x="1085640" y="3889389"/>
                <a:ext cx="363881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/>
                  </a:rPr>
                  <a:t>R1</a:t>
                </a:r>
              </a:p>
            </p:txBody>
          </p:sp>
          <p:sp>
            <p:nvSpPr>
              <p:cNvPr id="64" name="CasellaDiTesto 63">
                <a:extLst>
                  <a:ext uri="{FF2B5EF4-FFF2-40B4-BE49-F238E27FC236}">
                    <a16:creationId xmlns:a16="http://schemas.microsoft.com/office/drawing/2014/main" id="{044AD3C4-6C5F-B9E4-522E-D64C3D94E2D9}"/>
                  </a:ext>
                </a:extLst>
              </p:cNvPr>
              <p:cNvSpPr txBox="1"/>
              <p:nvPr/>
            </p:nvSpPr>
            <p:spPr>
              <a:xfrm>
                <a:off x="1617157" y="3866284"/>
                <a:ext cx="363882" cy="3488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Gill Sans"/>
                  </a:rPr>
                  <a:t>R2</a:t>
                </a:r>
              </a:p>
            </p:txBody>
          </p:sp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433A9F99-25B3-DA14-8506-704E692553F1}"/>
                  </a:ext>
                </a:extLst>
              </p:cNvPr>
              <p:cNvSpPr txBox="1"/>
              <p:nvPr/>
            </p:nvSpPr>
            <p:spPr>
              <a:xfrm>
                <a:off x="111669" y="3028715"/>
                <a:ext cx="331822" cy="7489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Gill Sans"/>
                    <a:ea typeface="Gill Sans"/>
                    <a:cs typeface="Gill Sans"/>
                    <a:sym typeface="Gill Sans"/>
                  </a:rPr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017125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7" grpId="0" animBg="1"/>
      <p:bldP spid="68" grpId="0" animBg="1"/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10bi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9900"/>
            <a:ext cx="2286000" cy="393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11bbi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5435600"/>
            <a:ext cx="2286000" cy="3657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27b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100" y="5676900"/>
            <a:ext cx="2540000" cy="317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11bio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8900" y="5321300"/>
            <a:ext cx="2247900" cy="388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Shape 304"/>
          <p:cNvSpPr/>
          <p:nvPr/>
        </p:nvSpPr>
        <p:spPr>
          <a:xfrm>
            <a:off x="3124200" y="2501900"/>
            <a:ext cx="8978900" cy="2540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5" name="Shape 305"/>
          <p:cNvSpPr/>
          <p:nvPr/>
        </p:nvSpPr>
        <p:spPr>
          <a:xfrm flipH="1">
            <a:off x="4952999" y="2540000"/>
            <a:ext cx="1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81534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2039600" y="2540000"/>
            <a:ext cx="0" cy="2286000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Franklin Gothic Book"/>
              <a:ea typeface="Franklin Gothic Book"/>
              <a:cs typeface="Franklin Gothic Book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7445500" y="914400"/>
            <a:ext cx="5617417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6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MORGAN’S FLY ROOM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hpThumb_generated_thumbnail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749300"/>
            <a:ext cx="12192000" cy="411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phpThumb_generated_thumbnail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384" y="5029200"/>
            <a:ext cx="8908316" cy="4622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4457700"/>
            <a:ext cx="7505700" cy="2019300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Shape 314"/>
          <p:cNvSpPr/>
          <p:nvPr/>
        </p:nvSpPr>
        <p:spPr>
          <a:xfrm>
            <a:off x="508000" y="-28991"/>
            <a:ext cx="11850238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Le frequenze di ricombinazione fra coppie di geni sono</a:t>
            </a:r>
          </a:p>
          <a:p>
            <a:pPr algn="r">
              <a:defRPr sz="4800" b="1" i="1">
                <a:solidFill>
                  <a:srgbClr val="EDE125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in funzione delle loro distanze</a:t>
            </a:r>
          </a:p>
        </p:txBody>
      </p:sp>
      <p:pic>
        <p:nvPicPr>
          <p:cNvPr id="315" name="5.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23" y="6032225"/>
            <a:ext cx="4724401" cy="358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2692400"/>
            <a:ext cx="4370103" cy="3098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5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0"/>
            <a:ext cx="131826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14300"/>
            <a:ext cx="11303000" cy="26162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753839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533160"/>
            <a:ext cx="11239500" cy="1905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69045979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2207</Words>
  <Application>Microsoft Macintosh PowerPoint</Application>
  <PresentationFormat>Personalizzato</PresentationFormat>
  <Paragraphs>309</Paragraphs>
  <Slides>31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American Typewriter</vt:lpstr>
      <vt:lpstr>Arial</vt:lpstr>
      <vt:lpstr>Franklin Gothic Book</vt:lpstr>
      <vt:lpstr>Franklin Gothic Medium</vt:lpstr>
      <vt:lpstr>Gill Sans</vt:lpstr>
      <vt:lpstr>Wingdings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Frequenze di ricombinazione possono variare da specie a specie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6- Cenci</dc:title>
  <cp:lastModifiedBy>Microsoft Office User</cp:lastModifiedBy>
  <cp:revision>23</cp:revision>
  <dcterms:modified xsi:type="dcterms:W3CDTF">2025-04-01T14:35:30Z</dcterms:modified>
</cp:coreProperties>
</file>