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9753600" cx="13004800"/>
  <p:notesSz cx="6858000" cy="9144000"/>
  <p:embeddedFontLst>
    <p:embeddedFont>
      <p:font typeface="Libre Franklin SemiBold"/>
      <p:regular r:id="rId42"/>
      <p:bold r:id="rId43"/>
      <p:italic r:id="rId44"/>
      <p:boldItalic r:id="rId45"/>
    </p:embeddedFont>
    <p:embeddedFont>
      <p:font typeface="Merriweather Sans"/>
      <p:regular r:id="rId46"/>
      <p:bold r:id="rId47"/>
      <p:italic r:id="rId48"/>
      <p:boldItalic r:id="rId49"/>
    </p:embeddedFont>
    <p:embeddedFont>
      <p:font typeface="Libre Franklin"/>
      <p:regular r:id="rId50"/>
      <p:bold r:id="rId51"/>
      <p:italic r:id="rId52"/>
      <p:boldItalic r:id="rId53"/>
    </p:embeddedFont>
    <p:embeddedFont>
      <p:font typeface="Libre Franklin Medium"/>
      <p:regular r:id="rId54"/>
      <p:bold r:id="rId55"/>
      <p:italic r:id="rId56"/>
      <p:boldItalic r:id="rId57"/>
    </p:embeddedFont>
    <p:embeddedFont>
      <p:font typeface="Cutive"/>
      <p:regular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GoogleSlidesCustomDataVersion2">
      <go:slidesCustomData xmlns:go="http://customooxmlschemas.google.com/" r:id="rId59" roundtripDataSignature="AMtx7mgcNIlD2T6I0WbL1Ji+DVbCQMmN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72" orient="horz"/>
        <p:guide pos="409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LibreFranklinSemiBold-regular.fntdata"/><Relationship Id="rId41" Type="http://schemas.openxmlformats.org/officeDocument/2006/relationships/slide" Target="slides/slide36.xml"/><Relationship Id="rId44" Type="http://schemas.openxmlformats.org/officeDocument/2006/relationships/font" Target="fonts/LibreFranklinSemiBold-italic.fntdata"/><Relationship Id="rId43" Type="http://schemas.openxmlformats.org/officeDocument/2006/relationships/font" Target="fonts/LibreFranklinSemiBold-bold.fntdata"/><Relationship Id="rId46" Type="http://schemas.openxmlformats.org/officeDocument/2006/relationships/font" Target="fonts/MerriweatherSans-regular.fntdata"/><Relationship Id="rId45" Type="http://schemas.openxmlformats.org/officeDocument/2006/relationships/font" Target="fonts/LibreFranklin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erriweatherSans-italic.fntdata"/><Relationship Id="rId47" Type="http://schemas.openxmlformats.org/officeDocument/2006/relationships/font" Target="fonts/MerriweatherSans-bold.fntdata"/><Relationship Id="rId49" Type="http://schemas.openxmlformats.org/officeDocument/2006/relationships/font" Target="fonts/Merriweather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ibreFranklin-bold.fntdata"/><Relationship Id="rId50" Type="http://schemas.openxmlformats.org/officeDocument/2006/relationships/font" Target="fonts/LibreFranklin-regular.fntdata"/><Relationship Id="rId53" Type="http://schemas.openxmlformats.org/officeDocument/2006/relationships/font" Target="fonts/LibreFranklin-boldItalic.fntdata"/><Relationship Id="rId52" Type="http://schemas.openxmlformats.org/officeDocument/2006/relationships/font" Target="fonts/LibreFranklin-italic.fntdata"/><Relationship Id="rId11" Type="http://schemas.openxmlformats.org/officeDocument/2006/relationships/slide" Target="slides/slide6.xml"/><Relationship Id="rId55" Type="http://schemas.openxmlformats.org/officeDocument/2006/relationships/font" Target="fonts/LibreFranklinMedium-bold.fntdata"/><Relationship Id="rId10" Type="http://schemas.openxmlformats.org/officeDocument/2006/relationships/slide" Target="slides/slide5.xml"/><Relationship Id="rId54" Type="http://schemas.openxmlformats.org/officeDocument/2006/relationships/font" Target="fonts/LibreFranklinMedium-regular.fntdata"/><Relationship Id="rId13" Type="http://schemas.openxmlformats.org/officeDocument/2006/relationships/slide" Target="slides/slide8.xml"/><Relationship Id="rId57" Type="http://schemas.openxmlformats.org/officeDocument/2006/relationships/font" Target="fonts/LibreFranklinMedium-boldItalic.fntdata"/><Relationship Id="rId12" Type="http://schemas.openxmlformats.org/officeDocument/2006/relationships/slide" Target="slides/slide7.xml"/><Relationship Id="rId56" Type="http://schemas.openxmlformats.org/officeDocument/2006/relationships/font" Target="fonts/LibreFranklinMedium-italic.fntdata"/><Relationship Id="rId15" Type="http://schemas.openxmlformats.org/officeDocument/2006/relationships/slide" Target="slides/slide10.xml"/><Relationship Id="rId59" Type="http://customschemas.google.com/relationships/presentationmetadata" Target="metadata"/><Relationship Id="rId14" Type="http://schemas.openxmlformats.org/officeDocument/2006/relationships/slide" Target="slides/slide9.xml"/><Relationship Id="rId58" Type="http://schemas.openxmlformats.org/officeDocument/2006/relationships/font" Target="fonts/Cutive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4084a6c909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4084a6c909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o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In alto">
  <p:cSld name="Titolo - In alto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9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9pPr>
          </a:lstStyle>
          <a:p/>
        </p:txBody>
      </p:sp>
      <p:sp>
        <p:nvSpPr>
          <p:cNvPr id="13" name="Google Shape;13;p39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destra">
  <p:cSld name="Titolo e punti elenco - A destra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0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40"/>
          <p:cNvSpPr txBox="1"/>
          <p:nvPr>
            <p:ph idx="1" type="body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Cutive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Cutive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Cutive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Cutive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Cutive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7" name="Google Shape;17;p40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1"/>
          <p:cNvSpPr txBox="1"/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Cutive"/>
              <a:buNone/>
              <a:defRPr sz="8000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1"/>
          <p:cNvSpPr txBox="1"/>
          <p:nvPr>
            <p:ph idx="1" type="body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Cutive"/>
              <a:buNone/>
              <a:defRPr>
                <a:solidFill>
                  <a:srgbClr val="909696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Cutive"/>
              <a:buNone/>
              <a:defRPr>
                <a:solidFill>
                  <a:srgbClr val="909696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Cutive"/>
              <a:buNone/>
              <a:defRPr>
                <a:solidFill>
                  <a:srgbClr val="909696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Cutive"/>
              <a:buNone/>
              <a:defRPr>
                <a:solidFill>
                  <a:srgbClr val="909696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4200"/>
              <a:buFont typeface="Cutive"/>
              <a:buNone/>
              <a:defRPr>
                <a:solidFill>
                  <a:srgbClr val="909696"/>
                </a:solidFill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21" name="Google Shape;21;p41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Orizzontale">
  <p:cSld name="Foto - Orizzonta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2"/>
          <p:cNvSpPr/>
          <p:nvPr>
            <p:ph idx="2" type="pic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24" name="Google Shape;24;p42"/>
          <p:cNvSpPr txBox="1"/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Cutive"/>
              <a:buNone/>
              <a:defRPr sz="8000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42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6 su">
  <p:cSld name="Foto - 6 su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3"/>
          <p:cNvSpPr/>
          <p:nvPr>
            <p:ph idx="2" type="pic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28" name="Google Shape;28;p43"/>
          <p:cNvSpPr/>
          <p:nvPr>
            <p:ph idx="3" type="pic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29" name="Google Shape;29;p43"/>
          <p:cNvSpPr/>
          <p:nvPr>
            <p:ph idx="4" type="pic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0" name="Google Shape;30;p43"/>
          <p:cNvSpPr/>
          <p:nvPr>
            <p:ph idx="5" type="pic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1" name="Google Shape;31;p43"/>
          <p:cNvSpPr/>
          <p:nvPr>
            <p:ph idx="6" type="pic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2" name="Google Shape;32;p43"/>
          <p:cNvSpPr/>
          <p:nvPr>
            <p:ph idx="7" type="pic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3" name="Google Shape;33;p43"/>
          <p:cNvSpPr txBox="1"/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Cutive"/>
              <a:buNone/>
              <a:defRPr sz="8000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9pPr>
          </a:lstStyle>
          <a:p/>
        </p:txBody>
      </p:sp>
      <p:sp>
        <p:nvSpPr>
          <p:cNvPr id="34" name="Google Shape;34;p43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Verticale">
  <p:cSld name="Foto - Vertical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4"/>
          <p:cNvSpPr/>
          <p:nvPr>
            <p:ph idx="2" type="pic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7" name="Google Shape;37;p44"/>
          <p:cNvSpPr txBox="1"/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44"/>
          <p:cNvSpPr txBox="1"/>
          <p:nvPr>
            <p:ph idx="1" type="body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Cutive"/>
              <a:buNone/>
              <a:defRPr sz="5000">
                <a:solidFill>
                  <a:srgbClr val="909696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Cutive"/>
              <a:buNone/>
              <a:defRPr sz="5000">
                <a:solidFill>
                  <a:srgbClr val="909696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Cutive"/>
              <a:buNone/>
              <a:defRPr sz="5000">
                <a:solidFill>
                  <a:srgbClr val="909696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Cutive"/>
              <a:buNone/>
              <a:defRPr sz="5000">
                <a:solidFill>
                  <a:srgbClr val="909696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Cutive"/>
              <a:buNone/>
              <a:defRPr sz="5000">
                <a:solidFill>
                  <a:srgbClr val="909696"/>
                </a:solidFill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39" name="Google Shape;39;p44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, punti elenco e foto">
  <p:cSld name="Titolo, punti elenco e foto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/>
          <p:nvPr>
            <p:ph idx="2" type="pic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42" name="Google Shape;42;p45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1800"/>
              <a:buNone/>
              <a:defRPr/>
            </a:lvl9pPr>
          </a:lstStyle>
          <a:p/>
        </p:txBody>
      </p:sp>
      <p:sp>
        <p:nvSpPr>
          <p:cNvPr id="43" name="Google Shape;43;p45"/>
          <p:cNvSpPr txBox="1"/>
          <p:nvPr>
            <p:ph idx="1" type="body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Cutive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Cutive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Cutive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Cutive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Cutive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44" name="Google Shape;44;p45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sz="1800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6000"/>
              <a:buFont typeface="Libre Franklin Medium"/>
              <a:buNone/>
              <a:defRPr b="0" i="0" sz="6000" u="none" cap="none" strike="noStrike">
                <a:solidFill>
                  <a:srgbClr val="6FFA3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6000"/>
              <a:buFont typeface="Libre Franklin Medium"/>
              <a:buNone/>
              <a:defRPr b="0" i="0" sz="6000" u="none" cap="none" strike="noStrike">
                <a:solidFill>
                  <a:srgbClr val="6FFA3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6000"/>
              <a:buFont typeface="Libre Franklin Medium"/>
              <a:buNone/>
              <a:defRPr b="0" i="0" sz="6000" u="none" cap="none" strike="noStrike">
                <a:solidFill>
                  <a:srgbClr val="6FFA3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6000"/>
              <a:buFont typeface="Libre Franklin Medium"/>
              <a:buNone/>
              <a:defRPr b="0" i="0" sz="6000" u="none" cap="none" strike="noStrike">
                <a:solidFill>
                  <a:srgbClr val="6FFA3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6000"/>
              <a:buFont typeface="Libre Franklin Medium"/>
              <a:buNone/>
              <a:defRPr b="0" i="0" sz="6000" u="none" cap="none" strike="noStrike">
                <a:solidFill>
                  <a:srgbClr val="6FFA3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6000"/>
              <a:buFont typeface="Libre Franklin Medium"/>
              <a:buNone/>
              <a:defRPr b="0" i="0" sz="6000" u="none" cap="none" strike="noStrike">
                <a:solidFill>
                  <a:srgbClr val="6FFA3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6000"/>
              <a:buFont typeface="Libre Franklin Medium"/>
              <a:buNone/>
              <a:defRPr b="0" i="0" sz="6000" u="none" cap="none" strike="noStrike">
                <a:solidFill>
                  <a:srgbClr val="6FFA3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6000"/>
              <a:buFont typeface="Libre Franklin Medium"/>
              <a:buNone/>
              <a:defRPr b="0" i="0" sz="6000" u="none" cap="none" strike="noStrike">
                <a:solidFill>
                  <a:srgbClr val="6FFA3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A35"/>
              </a:buClr>
              <a:buSzPts val="6000"/>
              <a:buFont typeface="Libre Franklin Medium"/>
              <a:buNone/>
              <a:defRPr b="0" i="0" sz="6000" u="none" cap="none" strike="noStrike">
                <a:solidFill>
                  <a:srgbClr val="6FFA3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7" name="Google Shape;7;p37"/>
          <p:cNvSpPr txBox="1"/>
          <p:nvPr>
            <p:ph idx="1" type="body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4864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1pPr>
            <a:lvl2pPr indent="-548640" lvl="1" marL="914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2pPr>
            <a:lvl3pPr indent="-548639" lvl="2" marL="1371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3pPr>
            <a:lvl4pPr indent="-548639" lvl="3" marL="1828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4pPr>
            <a:lvl5pPr indent="-548639" lvl="4" marL="22860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5pPr>
            <a:lvl6pPr indent="-548639" lvl="5" marL="2743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indent="-548639" lvl="6" marL="3200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indent="-548639" lvl="7" marL="3657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indent="-548640" lvl="8" marL="4114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/>
        </p:txBody>
      </p:sp>
      <p:sp>
        <p:nvSpPr>
          <p:cNvPr id="8" name="Google Shape;8;p37"/>
          <p:cNvSpPr txBox="1"/>
          <p:nvPr>
            <p:ph idx="12" type="sldNum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F1FD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EAF1F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hyperlink" Target="https://it.wikipedia.org/wiki/Pietro_il_Grande" TargetMode="External"/><Relationship Id="rId6" Type="http://schemas.openxmlformats.org/officeDocument/2006/relationships/hyperlink" Target="https://it.wikipedia.org/wiki/Camera_d%27ambra" TargetMode="External"/><Relationship Id="rId7" Type="http://schemas.openxmlformats.org/officeDocument/2006/relationships/image" Target="../media/image3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4084a6c909_0_0"/>
          <p:cNvSpPr txBox="1"/>
          <p:nvPr>
            <p:ph type="title"/>
          </p:nvPr>
        </p:nvSpPr>
        <p:spPr>
          <a:xfrm>
            <a:off x="1079500" y="2921000"/>
            <a:ext cx="10845900" cy="2412900"/>
          </a:xfrm>
          <a:prstGeom prst="rect">
            <a:avLst/>
          </a:prstGeom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g34084a6c909_0_0"/>
          <p:cNvSpPr txBox="1"/>
          <p:nvPr>
            <p:ph idx="1" type="body"/>
          </p:nvPr>
        </p:nvSpPr>
        <p:spPr>
          <a:xfrm>
            <a:off x="1163800" y="3437450"/>
            <a:ext cx="10845900" cy="13800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A61C00"/>
                </a:solidFill>
                <a:latin typeface="Libre Franklin SemiBold"/>
                <a:ea typeface="Libre Franklin SemiBold"/>
                <a:cs typeface="Libre Franklin SemiBold"/>
                <a:sym typeface="Libre Franklin SemiBold"/>
              </a:rPr>
              <a:t>LEZIONE 6</a:t>
            </a:r>
            <a:endParaRPr sz="6000">
              <a:solidFill>
                <a:srgbClr val="A61C00"/>
              </a:solidFill>
              <a:latin typeface="Libre Franklin SemiBold"/>
              <a:ea typeface="Libre Franklin SemiBold"/>
              <a:cs typeface="Libre Franklin SemiBold"/>
              <a:sym typeface="Libre Franklin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8800" y="1587500"/>
            <a:ext cx="6819900" cy="65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prism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050" y="3970855"/>
            <a:ext cx="13296900" cy="57277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1"/>
          <p:cNvSpPr/>
          <p:nvPr/>
        </p:nvSpPr>
        <p:spPr>
          <a:xfrm>
            <a:off x="-25400" y="337476"/>
            <a:ext cx="13004800" cy="2872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76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 modo con cui i cromosomi determinano il sesso di un individuo non è uguale per tutte le specie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1934" y="1054100"/>
            <a:ext cx="5665775" cy="85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2"/>
          <p:cNvSpPr/>
          <p:nvPr/>
        </p:nvSpPr>
        <p:spPr>
          <a:xfrm>
            <a:off x="3807655" y="11973"/>
            <a:ext cx="5094193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76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 ciclo cellulare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100"/>
            <a:ext cx="13004800" cy="984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2600" y="800100"/>
            <a:ext cx="6959600" cy="816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rippl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3700" y="927100"/>
            <a:ext cx="7150100" cy="789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doors dir="vert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4509" y="2032000"/>
            <a:ext cx="4981730" cy="734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/>
          <p:nvPr/>
        </p:nvSpPr>
        <p:spPr>
          <a:xfrm>
            <a:off x="182824" y="-82570"/>
            <a:ext cx="12865101" cy="21929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96875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6250"/>
              <a:buFont typeface="Libre Franklin Medium"/>
              <a:buChar char="•"/>
            </a:pPr>
            <a:r>
              <a:rPr b="0" i="0" lang="en-US" sz="5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L’esistenza di checkpoint garantisce</a:t>
            </a:r>
            <a:endParaRPr/>
          </a:p>
          <a:p>
            <a:pPr indent="-396875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6250"/>
              <a:buFont typeface="Libre Franklin Medium"/>
              <a:buChar char="•"/>
            </a:pPr>
            <a:r>
              <a:rPr b="0" i="0" lang="en-US" sz="5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una corretta separazione dei cromosomi</a:t>
            </a:r>
            <a:endParaRPr/>
          </a:p>
          <a:p>
            <a:pPr indent="-396875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6250"/>
              <a:buFont typeface="Libre Franklin Medium"/>
              <a:buChar char="•"/>
            </a:pPr>
            <a:r>
              <a:rPr b="0" i="0" lang="en-US" sz="5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durante la mitosi</a:t>
            </a:r>
            <a:endParaRPr/>
          </a:p>
        </p:txBody>
      </p:sp>
      <p:pic>
        <p:nvPicPr>
          <p:cNvPr id="145" name="Google Shape;14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6839" y="1993900"/>
            <a:ext cx="4942333" cy="59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6900" y="2374900"/>
            <a:ext cx="6946900" cy="73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/>
          <p:nvPr/>
        </p:nvSpPr>
        <p:spPr>
          <a:xfrm>
            <a:off x="228600" y="244202"/>
            <a:ext cx="12776200" cy="202619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76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 Medium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 meiosi produce cellule germinali aploidi</a:t>
            </a:r>
            <a:r>
              <a:rPr b="0" i="0" lang="en-US" sz="6000" u="none" cap="none" strike="noStrike">
                <a:solidFill>
                  <a:srgbClr val="0D0A0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, </a:t>
            </a:r>
            <a:r>
              <a:rPr b="0" i="0" lang="en-US" sz="6500" u="none" cap="none" strike="noStrike">
                <a:solidFill>
                  <a:srgbClr val="0D0A0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 gameti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223" y="893233"/>
            <a:ext cx="6198402" cy="760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9384" y="1246000"/>
            <a:ext cx="6078204" cy="7233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100" y="1352862"/>
            <a:ext cx="11658600" cy="7029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425" y="1844150"/>
            <a:ext cx="5346701" cy="759496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"/>
          <p:cNvSpPr/>
          <p:nvPr/>
        </p:nvSpPr>
        <p:spPr>
          <a:xfrm>
            <a:off x="6350" y="34052"/>
            <a:ext cx="12992100" cy="1887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60375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250"/>
              <a:buFont typeface="Libre Franklin Medium"/>
              <a:buChar char="•"/>
            </a:pPr>
            <a:r>
              <a:rPr b="0" i="0" lang="en-US" sz="58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Federico Guglielmo di Prussia e le Guardie di Potsdam (1713-1740)</a:t>
            </a:r>
            <a:endParaRPr/>
          </a:p>
        </p:txBody>
      </p:sp>
      <p:pic>
        <p:nvPicPr>
          <p:cNvPr id="57" name="Google Shape;5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6075" y="2131325"/>
            <a:ext cx="2686901" cy="741615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"/>
          <p:cNvSpPr txBox="1"/>
          <p:nvPr/>
        </p:nvSpPr>
        <p:spPr>
          <a:xfrm>
            <a:off x="9283975" y="2131325"/>
            <a:ext cx="3000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020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Schwerid Rediwanoff di Mosca.  Rdiwanoff apparteneva al corpo di uomini "donati" dallo zar</a:t>
            </a:r>
            <a:r>
              <a:rPr lang="en-US" sz="1800">
                <a:solidFill>
                  <a:srgbClr val="020202"/>
                </a:solidFill>
                <a:uFill>
                  <a:noFill/>
                </a:uFill>
                <a:latin typeface="Libre Franklin"/>
                <a:ea typeface="Libre Franklin"/>
                <a:cs typeface="Libre Franklin"/>
                <a:sym typeface="Libre Frankli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Pietro il Grande</a:t>
            </a:r>
            <a:r>
              <a:rPr lang="en-US" sz="1800">
                <a:solidFill>
                  <a:srgbClr val="02020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 Federico Guglielmo I dopo aver ricevuto la</a:t>
            </a:r>
            <a:r>
              <a:rPr lang="en-US" sz="1800">
                <a:solidFill>
                  <a:srgbClr val="020202"/>
                </a:solidFill>
                <a:uFill>
                  <a:noFill/>
                </a:uFill>
                <a:latin typeface="Libre Franklin"/>
                <a:ea typeface="Libre Franklin"/>
                <a:cs typeface="Libre Franklin"/>
                <a:sym typeface="Libre Frankli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camera d'ambra</a:t>
            </a:r>
            <a:r>
              <a:rPr lang="en-US" sz="1800">
                <a:solidFill>
                  <a:srgbClr val="02020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sz="2100">
              <a:solidFill>
                <a:srgbClr val="02020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9" name="Google Shape;59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45376" y="4684925"/>
            <a:ext cx="3607025" cy="339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1800" y="3554610"/>
            <a:ext cx="9865846" cy="476525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/>
          <p:nvPr/>
        </p:nvSpPr>
        <p:spPr>
          <a:xfrm>
            <a:off x="37914" y="1302219"/>
            <a:ext cx="12913271" cy="2441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016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0F"/>
              </a:buClr>
              <a:buSzPts val="4750"/>
              <a:buFont typeface="Trebuchet MS"/>
              <a:buChar char="•"/>
            </a:pPr>
            <a:r>
              <a:rPr b="0" i="0" lang="en-US" sz="3800" u="none" cap="none" strike="noStrike">
                <a:solidFill>
                  <a:srgbClr val="0D0A0F"/>
                </a:solidFill>
                <a:latin typeface="Trebuchet MS"/>
                <a:ea typeface="Trebuchet MS"/>
                <a:cs typeface="Trebuchet MS"/>
                <a:sym typeface="Trebuchet MS"/>
              </a:rPr>
              <a:t>Dopo il crossing over i cromatidi fratelli non sono più identici. Questo processo è infatti alla base della ricombinazione intracromosomica che genera nuove combinazioni di alleli su un cromatidio.</a:t>
            </a:r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517875" y="8227541"/>
            <a:ext cx="11770125" cy="1241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2936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0A01"/>
              </a:buClr>
              <a:buSzPts val="4625"/>
              <a:buFont typeface="Trebuchet MS"/>
              <a:buChar char="•"/>
            </a:pPr>
            <a:r>
              <a:rPr b="0" i="0" lang="en-US" sz="3700" u="none" cap="none" strike="noStrike">
                <a:solidFill>
                  <a:srgbClr val="290A01"/>
                </a:solidFill>
                <a:latin typeface="Trebuchet MS"/>
                <a:ea typeface="Trebuchet MS"/>
                <a:cs typeface="Trebuchet MS"/>
                <a:sym typeface="Trebuchet MS"/>
              </a:rPr>
              <a:t>Nota bene: Dopo la meiosi I e II ognuna delle cellule aploidi risultanti porta una sola combinazione di alleli</a:t>
            </a:r>
            <a:endParaRPr/>
          </a:p>
        </p:txBody>
      </p:sp>
      <p:sp>
        <p:nvSpPr>
          <p:cNvPr id="170" name="Google Shape;170;p20"/>
          <p:cNvSpPr/>
          <p:nvPr/>
        </p:nvSpPr>
        <p:spPr>
          <a:xfrm>
            <a:off x="6502400" y="4610100"/>
            <a:ext cx="95890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C35"/>
              </a:buClr>
              <a:buSzPts val="4500"/>
              <a:buFont typeface="Trebuchet MS"/>
              <a:buNone/>
            </a:pPr>
            <a:r>
              <a:t/>
            </a:r>
            <a:endParaRPr b="0" i="0" sz="3600" u="none" cap="none" strike="noStrike">
              <a:solidFill>
                <a:srgbClr val="669C3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1" name="Google Shape;171;p20"/>
          <p:cNvSpPr/>
          <p:nvPr/>
        </p:nvSpPr>
        <p:spPr>
          <a:xfrm>
            <a:off x="4348651" y="-47294"/>
            <a:ext cx="5126879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76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 Crossing-Over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3070" y="2598437"/>
            <a:ext cx="9916112" cy="571374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1"/>
          <p:cNvSpPr/>
          <p:nvPr/>
        </p:nvSpPr>
        <p:spPr>
          <a:xfrm>
            <a:off x="970636" y="967691"/>
            <a:ext cx="11905915" cy="1764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ibre Franklin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 modalità con cui ogni coppia di omologhi si allinea e separa sono casuali e del tutto indipendenti da quelle delle altre coppie di cromosomi</a:t>
            </a:r>
            <a:endParaRPr b="0" i="0" sz="3600" u="none" cap="none" strike="noStrike">
              <a:solidFill>
                <a:srgbClr val="669C3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8" name="Google Shape;178;p21"/>
          <p:cNvSpPr/>
          <p:nvPr/>
        </p:nvSpPr>
        <p:spPr>
          <a:xfrm>
            <a:off x="224852" y="8312180"/>
            <a:ext cx="12216983" cy="144142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3625"/>
              <a:buFont typeface="Libre Franklin"/>
              <a:buNone/>
            </a:pPr>
            <a:r>
              <a:rPr b="0" i="0" lang="en-US" sz="2900" u="none" cap="none" strike="noStrike">
                <a:solidFill>
                  <a:srgbClr val="02020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Nei gameti sono possibili otto diverse (2</a:t>
            </a:r>
            <a:r>
              <a:rPr b="0" baseline="30000" i="0" lang="en-US" sz="2900" u="none" cap="none" strike="noStrike">
                <a:solidFill>
                  <a:srgbClr val="02020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</a:t>
            </a:r>
            <a:r>
              <a:rPr b="0" i="0" lang="en-US" sz="2900" u="none" cap="none" strike="noStrike">
                <a:solidFill>
                  <a:srgbClr val="02020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 combinazioni di cromosomi, a seconda di come i cromosomi si appaiano e si separano nella meiosi I e II (nell’uomo 2</a:t>
            </a:r>
            <a:r>
              <a:rPr b="0" baseline="30000" i="0" lang="en-US" sz="2900" u="none" cap="none" strike="noStrike">
                <a:solidFill>
                  <a:srgbClr val="02020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23</a:t>
            </a:r>
            <a:r>
              <a:rPr b="0" i="0" lang="en-US" sz="2900" u="none" cap="none" strike="noStrike">
                <a:solidFill>
                  <a:srgbClr val="02020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=8388068)</a:t>
            </a:r>
            <a:endParaRPr/>
          </a:p>
        </p:txBody>
      </p:sp>
      <p:sp>
        <p:nvSpPr>
          <p:cNvPr id="179" name="Google Shape;179;p21"/>
          <p:cNvSpPr/>
          <p:nvPr/>
        </p:nvSpPr>
        <p:spPr>
          <a:xfrm>
            <a:off x="-16911" y="126435"/>
            <a:ext cx="14854437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6000"/>
              <a:buFont typeface="Libre Franklin"/>
              <a:buNone/>
            </a:pPr>
            <a:r>
              <a:rPr b="0" i="0" lang="en-US" sz="48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 separazione casuale dei cromosomi omologhi</a:t>
            </a:r>
            <a:endParaRPr b="0" i="0" sz="4800" u="none" cap="none" strike="noStrike">
              <a:solidFill>
                <a:srgbClr val="8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7000" y="127000"/>
            <a:ext cx="5373212" cy="94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2393" y="57150"/>
            <a:ext cx="5783581" cy="96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2833" y="-21946"/>
            <a:ext cx="6362701" cy="827999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/>
          <p:nvPr/>
        </p:nvSpPr>
        <p:spPr>
          <a:xfrm>
            <a:off x="-2282" y="1789161"/>
            <a:ext cx="6539641" cy="6954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293687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625"/>
              <a:buFont typeface="Trebuchet MS"/>
              <a:buChar char="•"/>
            </a:pPr>
            <a:r>
              <a:rPr b="0" i="0" lang="en-US" sz="3700" u="none" cap="none" strike="noStrike">
                <a:solidFill>
                  <a:srgbClr val="800000"/>
                </a:solidFill>
                <a:latin typeface="Trebuchet MS"/>
                <a:ea typeface="Trebuchet MS"/>
                <a:cs typeface="Trebuchet MS"/>
                <a:sym typeface="Trebuchet MS"/>
              </a:rPr>
              <a:t>Riassumendo</a:t>
            </a:r>
            <a:r>
              <a:rPr b="0" i="0" lang="en-US" sz="3700" u="none" cap="none" strike="noStrike">
                <a:solidFill>
                  <a:srgbClr val="0D0A0F"/>
                </a:solidFill>
                <a:latin typeface="Trebuchet MS"/>
                <a:ea typeface="Trebuchet MS"/>
                <a:cs typeface="Trebuchet MS"/>
                <a:sym typeface="Trebuchet MS"/>
              </a:rPr>
              <a:t>: il crossing-over crea nuove combinazioni rimescolando gli alleli presenti sullo </a:t>
            </a:r>
            <a:r>
              <a:rPr b="0" i="1" lang="en-US" sz="3700" u="none" cap="none" strike="noStrike">
                <a:solidFill>
                  <a:srgbClr val="0D0A0F"/>
                </a:solidFill>
                <a:latin typeface="Trebuchet MS"/>
                <a:ea typeface="Trebuchet MS"/>
                <a:cs typeface="Trebuchet MS"/>
                <a:sym typeface="Trebuchet MS"/>
              </a:rPr>
              <a:t>stesso</a:t>
            </a:r>
            <a:r>
              <a:rPr b="0" i="0" lang="en-US" sz="3700" u="none" cap="none" strike="noStrike">
                <a:solidFill>
                  <a:srgbClr val="0D0A0F"/>
                </a:solidFill>
                <a:latin typeface="Trebuchet MS"/>
                <a:ea typeface="Trebuchet MS"/>
                <a:cs typeface="Trebuchet MS"/>
                <a:sym typeface="Trebuchet MS"/>
              </a:rPr>
              <a:t> cromosoma, mentre la distribuzione casuale dei cromosomi materni e paterni determina nuove combinazioni rimescolando gli alleli portati da cromosomi </a:t>
            </a:r>
            <a:r>
              <a:rPr b="0" i="1" lang="en-US" sz="3700" u="none" cap="none" strike="noStrike">
                <a:solidFill>
                  <a:srgbClr val="0D0A0F"/>
                </a:solidFill>
                <a:latin typeface="Trebuchet MS"/>
                <a:ea typeface="Trebuchet MS"/>
                <a:cs typeface="Trebuchet MS"/>
                <a:sym typeface="Trebuchet MS"/>
              </a:rPr>
              <a:t>diversi</a:t>
            </a:r>
            <a:r>
              <a:rPr b="0" i="0" lang="en-US" sz="3700" u="none" cap="none" strike="noStrike">
                <a:solidFill>
                  <a:srgbClr val="0D0A0F"/>
                </a:solidFill>
                <a:latin typeface="Trebuchet MS"/>
                <a:ea typeface="Trebuchet MS"/>
                <a:cs typeface="Trebuchet MS"/>
                <a:sym typeface="Trebuchet MS"/>
              </a:rPr>
              <a:t>. Questi due processi insieme riescono a spiegare la straordinaria quantità di variabilità genetica che si manifesta nelle cellule dopo la meiosi.</a:t>
            </a:r>
            <a:endParaRPr/>
          </a:p>
        </p:txBody>
      </p:sp>
    </p:spTree>
  </p:cSld>
  <p:clrMapOvr>
    <a:masterClrMapping/>
  </p:clrMapOvr>
  <p:transition spd="slow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5200" y="-381000"/>
            <a:ext cx="7505700" cy="9755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prism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381" y="1981200"/>
            <a:ext cx="10114419" cy="77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/>
          <p:nvPr/>
        </p:nvSpPr>
        <p:spPr>
          <a:xfrm>
            <a:off x="330200" y="-162341"/>
            <a:ext cx="12890500" cy="2318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B04"/>
              </a:buClr>
              <a:buSzPts val="6000"/>
              <a:buFont typeface="Libre Franklin"/>
              <a:buNone/>
            </a:pPr>
            <a:r>
              <a:rPr b="0" i="0" lang="en-US" sz="4800" u="none" cap="none" strike="noStrike">
                <a:solidFill>
                  <a:srgbClr val="961B0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L’oogenesi nell’uomo</a:t>
            </a:r>
            <a:r>
              <a:rPr b="0" i="0" lang="en-US" sz="4800" u="none" cap="none" strike="noStrike">
                <a:solidFill>
                  <a:srgbClr val="0D0A0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: divisioni meiotiche</a:t>
            </a:r>
            <a:endParaRPr b="0" i="0" sz="3600" u="none" cap="none" strike="noStrike">
              <a:solidFill>
                <a:srgbClr val="0D0A0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0F"/>
              </a:buClr>
              <a:buSzPts val="6000"/>
              <a:buFont typeface="Libre Franklin"/>
              <a:buNone/>
            </a:pPr>
            <a:r>
              <a:rPr b="0" i="0" lang="en-US" sz="4800" u="none" cap="none" strike="noStrike">
                <a:solidFill>
                  <a:srgbClr val="0D0A0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asimmetriche producono una cellula uovo</a:t>
            </a:r>
            <a:endParaRPr b="0" i="0" sz="3600" u="none" cap="none" strike="noStrike">
              <a:solidFill>
                <a:srgbClr val="0D0A0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0F"/>
              </a:buClr>
              <a:buSzPts val="6000"/>
              <a:buFont typeface="Libre Franklin"/>
              <a:buNone/>
            </a:pPr>
            <a:r>
              <a:rPr b="0" i="0" lang="en-US" sz="4800" u="none" cap="none" strike="noStrike">
                <a:solidFill>
                  <a:srgbClr val="0D0A0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 grandi dimensioni</a:t>
            </a:r>
            <a:endParaRPr b="0" i="0" sz="3600" u="none" cap="none" strike="noStrike">
              <a:solidFill>
                <a:srgbClr val="0D0A0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8087" y="2444165"/>
            <a:ext cx="8657613" cy="714957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/>
          <p:nvPr/>
        </p:nvSpPr>
        <p:spPr>
          <a:xfrm>
            <a:off x="393038" y="-71897"/>
            <a:ext cx="13004801" cy="2349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7625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 Medium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 spermatogenesi nell’uomo</a:t>
            </a:r>
            <a:r>
              <a:rPr b="0" i="0" lang="en-US" sz="6000" u="none" cap="none" strike="noStrike">
                <a:solidFill>
                  <a:srgbClr val="290A0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: divisioni meiotiche simmetriche producono quattro spermatozoi</a:t>
            </a:r>
            <a:endParaRPr/>
          </a:p>
        </p:txBody>
      </p:sp>
    </p:spTree>
  </p:cSld>
  <p:clrMapOvr>
    <a:masterClrMapping/>
  </p:clrMapOvr>
  <p:transition spd="slow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/>
          <p:nvPr/>
        </p:nvSpPr>
        <p:spPr>
          <a:xfrm>
            <a:off x="1270000" y="3322285"/>
            <a:ext cx="11125200" cy="473462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1312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0F"/>
              </a:buClr>
              <a:buSzPts val="5375"/>
              <a:buFont typeface="Trebuchet MS"/>
              <a:buChar char="•"/>
            </a:pPr>
            <a:r>
              <a:rPr b="0" i="0" lang="en-US" sz="4300" u="none" cap="none" strike="noStrike">
                <a:solidFill>
                  <a:srgbClr val="0D0A0F"/>
                </a:solidFill>
                <a:latin typeface="Trebuchet MS"/>
                <a:ea typeface="Trebuchet MS"/>
                <a:cs typeface="Trebuchet MS"/>
                <a:sym typeface="Trebuchet MS"/>
              </a:rPr>
              <a:t>(1) l’eredità dei geni corrisponde all’eredità</a:t>
            </a:r>
            <a:endParaRPr/>
          </a:p>
          <a:p>
            <a:pPr indent="-341312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0F"/>
              </a:buClr>
              <a:buSzPts val="5375"/>
              <a:buFont typeface="Trebuchet MS"/>
              <a:buChar char="•"/>
            </a:pPr>
            <a:r>
              <a:rPr b="0" i="0" lang="en-US" sz="4300" u="none" cap="none" strike="noStrike">
                <a:solidFill>
                  <a:srgbClr val="0D0A0F"/>
                </a:solidFill>
                <a:latin typeface="Trebuchet MS"/>
                <a:ea typeface="Trebuchet MS"/>
                <a:cs typeface="Trebuchet MS"/>
                <a:sym typeface="Trebuchet MS"/>
              </a:rPr>
              <a:t>dei cromosomi in ogni dettaglio</a:t>
            </a:r>
            <a:endParaRPr/>
          </a:p>
          <a:p>
            <a:pPr indent="-341312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0F"/>
              </a:buClr>
              <a:buSzPts val="5375"/>
              <a:buFont typeface="Trebuchet MS"/>
              <a:buChar char="•"/>
            </a:pPr>
            <a:r>
              <a:rPr b="0" i="0" lang="en-US" sz="4300" u="none" cap="none" strike="noStrike">
                <a:solidFill>
                  <a:srgbClr val="0D0A0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indent="-341312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0F"/>
              </a:buClr>
              <a:buSzPts val="5375"/>
              <a:buFont typeface="Trebuchet MS"/>
              <a:buChar char="•"/>
            </a:pPr>
            <a:r>
              <a:rPr b="0" i="0" lang="en-US" sz="4300" u="none" cap="none" strike="noStrike">
                <a:solidFill>
                  <a:srgbClr val="0D0A0F"/>
                </a:solidFill>
                <a:latin typeface="Trebuchet MS"/>
                <a:ea typeface="Trebuchet MS"/>
                <a:cs typeface="Trebuchet MS"/>
                <a:sym typeface="Trebuchet MS"/>
              </a:rPr>
              <a:t>(2) la trasmissione di particolari cromosomi coincide con la trasmissione di caratteri specifici oltre quelli della determinazione del sesso.</a:t>
            </a:r>
            <a:endParaRPr/>
          </a:p>
        </p:txBody>
      </p:sp>
      <p:sp>
        <p:nvSpPr>
          <p:cNvPr id="214" name="Google Shape;214;p27"/>
          <p:cNvSpPr/>
          <p:nvPr/>
        </p:nvSpPr>
        <p:spPr>
          <a:xfrm>
            <a:off x="2930690" y="375807"/>
            <a:ext cx="7803819" cy="194925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76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 Medium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Validazione della teoria</a:t>
            </a:r>
            <a:endParaRPr/>
          </a:p>
          <a:p>
            <a:pPr indent="-476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 Medium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cromosomica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/>
          <p:nvPr/>
        </p:nvSpPr>
        <p:spPr>
          <a:xfrm>
            <a:off x="2023977" y="-4961"/>
            <a:ext cx="7845848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76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Ipotesi di Sutton (1903)</a:t>
            </a:r>
            <a:endParaRPr/>
          </a:p>
        </p:txBody>
      </p:sp>
      <p:sp>
        <p:nvSpPr>
          <p:cNvPr id="220" name="Google Shape;220;p28"/>
          <p:cNvSpPr/>
          <p:nvPr/>
        </p:nvSpPr>
        <p:spPr>
          <a:xfrm>
            <a:off x="254000" y="2083561"/>
            <a:ext cx="12700000" cy="71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F821"/>
              </a:buClr>
              <a:buSzPts val="4500"/>
              <a:buFont typeface="Trebuchet MS"/>
              <a:buNone/>
            </a:pPr>
            <a:r>
              <a:t/>
            </a:r>
            <a:endParaRPr b="0" i="0" sz="3600" u="none" cap="none" strike="noStrike">
              <a:solidFill>
                <a:srgbClr val="290A0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Google Shape;221;p28"/>
          <p:cNvSpPr/>
          <p:nvPr/>
        </p:nvSpPr>
        <p:spPr>
          <a:xfrm>
            <a:off x="241300" y="3332394"/>
            <a:ext cx="12725400" cy="71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C35"/>
              </a:buClr>
              <a:buSzPts val="4500"/>
              <a:buFont typeface="Trebuchet MS"/>
              <a:buNone/>
            </a:pPr>
            <a:r>
              <a:t/>
            </a:r>
            <a:endParaRPr b="0" i="0" sz="3600" u="none" cap="none" strike="noStrike">
              <a:solidFill>
                <a:srgbClr val="334E1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2" name="Google Shape;222;p28"/>
          <p:cNvSpPr/>
          <p:nvPr/>
        </p:nvSpPr>
        <p:spPr>
          <a:xfrm>
            <a:off x="5448300" y="2370666"/>
            <a:ext cx="12801600" cy="71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018"/>
              </a:buClr>
              <a:buSzPts val="4500"/>
              <a:buFont typeface="Trebuchet MS"/>
              <a:buNone/>
            </a:pPr>
            <a:r>
              <a:t/>
            </a:r>
            <a:endParaRPr b="0" i="0" sz="3600" u="none" cap="none" strike="noStrike">
              <a:solidFill>
                <a:srgbClr val="669C3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3" name="Google Shape;223;p28"/>
          <p:cNvSpPr/>
          <p:nvPr/>
        </p:nvSpPr>
        <p:spPr>
          <a:xfrm>
            <a:off x="241300" y="8530927"/>
            <a:ext cx="13093700" cy="71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F72C"/>
              </a:buClr>
              <a:buSzPts val="4500"/>
              <a:buFont typeface="Trebuchet MS"/>
              <a:buNone/>
            </a:pPr>
            <a:r>
              <a:t/>
            </a:r>
            <a:endParaRPr b="0" i="0" sz="3600" u="none" cap="none" strike="noStrike">
              <a:solidFill>
                <a:srgbClr val="669C3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4" name="Google Shape;224;p28"/>
          <p:cNvSpPr/>
          <p:nvPr/>
        </p:nvSpPr>
        <p:spPr>
          <a:xfrm>
            <a:off x="254000" y="1071794"/>
            <a:ext cx="12446000" cy="71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C35"/>
              </a:buClr>
              <a:buSzPts val="4500"/>
              <a:buFont typeface="Trebuchet MS"/>
              <a:buNone/>
            </a:pPr>
            <a:r>
              <a:t/>
            </a:r>
            <a:endParaRPr b="0" i="0" sz="3600" u="none" cap="none" strike="noStrike">
              <a:solidFill>
                <a:srgbClr val="0D0A0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5" name="Google Shape;225;p28"/>
          <p:cNvSpPr txBox="1"/>
          <p:nvPr>
            <p:ph idx="1" type="body"/>
          </p:nvPr>
        </p:nvSpPr>
        <p:spPr>
          <a:xfrm>
            <a:off x="38099" y="2681918"/>
            <a:ext cx="12445999" cy="85399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11112" lvl="0" marL="81280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0F"/>
              </a:buClr>
              <a:buSzPts val="2400"/>
              <a:buFont typeface="Libre Franklin"/>
              <a:buChar char="•"/>
            </a:pPr>
            <a:r>
              <a:rPr lang="en-US" sz="2000">
                <a:solidFill>
                  <a:srgbClr val="0D0A0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1. Ogni cellula contiene due copie di ciascun tipo di cromosoma e ci sono due copie di ciascun tipo di gene.</a:t>
            </a:r>
            <a:endParaRPr/>
          </a:p>
          <a:p>
            <a:pPr indent="-11112" lvl="0" marL="812801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24C90"/>
              </a:buClr>
              <a:buSzPts val="2400"/>
              <a:buFont typeface="Libre Franklin"/>
              <a:buChar char="•"/>
            </a:pPr>
            <a:r>
              <a:rPr lang="en-US" sz="2000">
                <a:solidFill>
                  <a:srgbClr val="024C9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2. Il complemento cromosomico, come i geni di Mendel, non mostra variazioni quando viene trasmesso dai genitori alla progenie.</a:t>
            </a:r>
            <a:endParaRPr/>
          </a:p>
          <a:p>
            <a:pPr indent="-11112" lvl="0" marL="812801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Char char="•"/>
            </a:pPr>
            <a:r>
              <a:rPr lang="en-US" sz="20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3. Durante la meiosi, i cromosomi omologhi si appaiano e poi si separano in gameti differenti così come gli alleli alternativi di ciascun gene segregano in gameti diversi</a:t>
            </a:r>
            <a:endParaRPr/>
          </a:p>
          <a:p>
            <a:pPr indent="-11112" lvl="0" marL="812801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24C90"/>
              </a:buClr>
              <a:buSzPts val="2400"/>
              <a:buFont typeface="Libre Franklin"/>
              <a:buChar char="•"/>
            </a:pPr>
            <a:r>
              <a:rPr lang="en-US" sz="2000">
                <a:solidFill>
                  <a:srgbClr val="024C9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4. Le copie materne e paterne di ciascuna coppia cromosomica si separano ai poli opposti del fuso a prescindere dalla segregazione di ogni altra coppia di omologhi, così come alleli alternativi di geni non associati assortiscono in maniera indipendente.</a:t>
            </a:r>
            <a:endParaRPr/>
          </a:p>
          <a:p>
            <a:pPr indent="-11112" lvl="0" marL="812801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Char char="•"/>
            </a:pPr>
            <a:r>
              <a:rPr lang="en-US" sz="20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5. Durante la fecondazione il gruppo di cromosomi di una cellula uovo si unisce con il gruppo dei cromosomi di uno spermatozoo incontrato a caso, così come gli alleli di un genitore si uniscono a caso con quelli provenienti dall’altro genitore.</a:t>
            </a:r>
            <a:endParaRPr/>
          </a:p>
          <a:p>
            <a:pPr indent="-11112" lvl="0" marL="812801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24B90"/>
              </a:buClr>
              <a:buSzPts val="2400"/>
              <a:buFont typeface="Libre Franklin"/>
              <a:buChar char="•"/>
            </a:pPr>
            <a:r>
              <a:rPr lang="en-US" sz="2000">
                <a:solidFill>
                  <a:srgbClr val="024B9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6. In tutte le cellule che derivano dalla fecondazione di una cellula uovo, metà dei cromosomi e metà dei geni sono di origine materna, l’altra metà di origine paterna</a:t>
            </a:r>
            <a:endParaRPr/>
          </a:p>
          <a:p>
            <a:pPr indent="141287" lvl="0" marL="812801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DF40D"/>
              </a:buClr>
              <a:buSzPts val="2400"/>
              <a:buFont typeface="Cutive"/>
              <a:buNone/>
            </a:pPr>
            <a:r>
              <a:t/>
            </a:r>
            <a:endParaRPr sz="2000">
              <a:solidFill>
                <a:srgbClr val="8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07438" lvl="0" marL="802738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6018"/>
              </a:buClr>
              <a:buSzPts val="2400"/>
              <a:buFont typeface="Cutive"/>
              <a:buNone/>
            </a:pPr>
            <a:r>
              <a:t/>
            </a:r>
            <a:endParaRPr sz="20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07438" lvl="0" marL="802738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utive"/>
              <a:buNone/>
            </a:pPr>
            <a:r>
              <a:t/>
            </a:r>
            <a:endParaRPr sz="2000">
              <a:solidFill>
                <a:srgbClr val="334E1A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07438" lvl="0" marL="802738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E7F821"/>
              </a:buClr>
              <a:buSzPts val="2400"/>
              <a:buFont typeface="Cutive"/>
              <a:buNone/>
            </a:pPr>
            <a:r>
              <a:t/>
            </a:r>
            <a:endParaRPr sz="2000">
              <a:solidFill>
                <a:srgbClr val="290A0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07438" lvl="0" marL="802738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utive"/>
              <a:buNone/>
            </a:pPr>
            <a:r>
              <a:t/>
            </a:r>
            <a:endParaRPr sz="2000">
              <a:solidFill>
                <a:srgbClr val="0D0A0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07438" lvl="0" marL="802738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utive"/>
              <a:buNone/>
            </a:pPr>
            <a:r>
              <a:t/>
            </a:r>
            <a:endParaRPr sz="20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500" y="88900"/>
            <a:ext cx="8242300" cy="927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6900" y="1854200"/>
            <a:ext cx="6731000" cy="49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"/>
          <p:cNvSpPr/>
          <p:nvPr/>
        </p:nvSpPr>
        <p:spPr>
          <a:xfrm>
            <a:off x="568452" y="7401885"/>
            <a:ext cx="11583525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285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500"/>
              <a:buFont typeface="Libre Franklin Medium"/>
              <a:buChar char="•"/>
            </a:pPr>
            <a:r>
              <a:rPr b="0" i="0" lang="en-US" sz="36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Caratteri continui</a:t>
            </a:r>
            <a:r>
              <a:rPr b="0" i="0" lang="en-US" sz="36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: </a:t>
            </a:r>
            <a:endParaRPr/>
          </a:p>
          <a:p>
            <a:pPr indent="-285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ibre Franklin Medium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Se produciono fenotipi a variazione continua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5844" y="457200"/>
            <a:ext cx="5516556" cy="91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4300" y="1282700"/>
            <a:ext cx="4051300" cy="520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1420" y="224746"/>
            <a:ext cx="6235700" cy="842395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/>
          <p:nvPr/>
        </p:nvSpPr>
        <p:spPr>
          <a:xfrm>
            <a:off x="4047344" y="224746"/>
            <a:ext cx="3928256" cy="833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Cutive"/>
              <a:buNone/>
            </a:pPr>
            <a:r>
              <a:t/>
            </a:r>
            <a:endParaRPr b="0" i="0" sz="3600" u="none" cap="none" strike="noStrike">
              <a:solidFill>
                <a:srgbClr val="669C3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8300" y="2446815"/>
            <a:ext cx="10109200" cy="711628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1"/>
          <p:cNvSpPr/>
          <p:nvPr/>
        </p:nvSpPr>
        <p:spPr>
          <a:xfrm>
            <a:off x="532870" y="108019"/>
            <a:ext cx="12320060" cy="2349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7625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L’analisi dei rari errori della meiosi ha fornito un ulteriore sostegno alla teoria cromosomica</a:t>
            </a:r>
            <a:endParaRPr/>
          </a:p>
        </p:txBody>
      </p:sp>
      <p:sp>
        <p:nvSpPr>
          <p:cNvPr id="245" name="Google Shape;245;p31"/>
          <p:cNvSpPr/>
          <p:nvPr/>
        </p:nvSpPr>
        <p:spPr>
          <a:xfrm>
            <a:off x="6767850" y="2278398"/>
            <a:ext cx="6160030" cy="63409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Cutive"/>
              <a:buNone/>
            </a:pPr>
            <a:r>
              <a:t/>
            </a:r>
            <a:endParaRPr b="0" i="0" sz="3600" u="none" cap="none" strike="noStrike">
              <a:solidFill>
                <a:srgbClr val="669C3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6" name="Google Shape;246;p31"/>
          <p:cNvSpPr/>
          <p:nvPr/>
        </p:nvSpPr>
        <p:spPr>
          <a:xfrm>
            <a:off x="532870" y="2278398"/>
            <a:ext cx="6160030" cy="63409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Cutive"/>
              <a:buNone/>
            </a:pPr>
            <a:r>
              <a:t/>
            </a:r>
            <a:endParaRPr b="0" i="0" sz="3600" u="none" cap="none" strike="noStrike">
              <a:solidFill>
                <a:srgbClr val="669C3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8300" y="2446815"/>
            <a:ext cx="10109200" cy="7116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/>
          <p:nvPr/>
        </p:nvSpPr>
        <p:spPr>
          <a:xfrm>
            <a:off x="532870" y="108019"/>
            <a:ext cx="12320060" cy="2349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7625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L’analisi dei rari errori della meiosi ha fornito un ulteriore sostegno alla teoria cromosomica</a:t>
            </a:r>
            <a:endParaRPr/>
          </a:p>
        </p:txBody>
      </p:sp>
      <p:sp>
        <p:nvSpPr>
          <p:cNvPr id="253" name="Google Shape;253;p32"/>
          <p:cNvSpPr/>
          <p:nvPr/>
        </p:nvSpPr>
        <p:spPr>
          <a:xfrm>
            <a:off x="1257299" y="2457380"/>
            <a:ext cx="5578215" cy="62369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Cutive"/>
              <a:buNone/>
            </a:pPr>
            <a:r>
              <a:t/>
            </a:r>
            <a:endParaRPr b="0" i="0" sz="3600" u="none" cap="none" strike="noStrike">
              <a:solidFill>
                <a:srgbClr val="669C3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6692900" y="2446815"/>
            <a:ext cx="5578215" cy="62369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Cutive"/>
              <a:buNone/>
            </a:pPr>
            <a:r>
              <a:t/>
            </a:r>
            <a:endParaRPr b="0" i="0" sz="3600" u="none" cap="none" strike="noStrike">
              <a:solidFill>
                <a:srgbClr val="669C3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0975" y="1892300"/>
            <a:ext cx="6241966" cy="71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3"/>
          <p:cNvSpPr/>
          <p:nvPr/>
        </p:nvSpPr>
        <p:spPr>
          <a:xfrm>
            <a:off x="635000" y="37499"/>
            <a:ext cx="11734800" cy="17876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57187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5625"/>
              <a:buFont typeface="Libre Franklin"/>
              <a:buChar char="•"/>
            </a:pPr>
            <a:r>
              <a:rPr b="1" i="0" lang="en-US" sz="45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 caratteri associati ai cromosomi X e Y nell’uomo sono identificati mediante l’analisi dei pedigree</a:t>
            </a:r>
            <a:endParaRPr/>
          </a:p>
        </p:txBody>
      </p:sp>
      <p:sp>
        <p:nvSpPr>
          <p:cNvPr id="261" name="Google Shape;261;p33"/>
          <p:cNvSpPr/>
          <p:nvPr/>
        </p:nvSpPr>
        <p:spPr>
          <a:xfrm>
            <a:off x="6400800" y="2498240"/>
            <a:ext cx="6273800" cy="6535121"/>
          </a:xfrm>
          <a:prstGeom prst="rect">
            <a:avLst/>
          </a:prstGeom>
          <a:noFill/>
          <a:ln cap="flat" cmpd="sng" w="50800">
            <a:solidFill>
              <a:srgbClr val="FFFCE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746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2750"/>
              <a:buFont typeface="Trebuchet MS"/>
              <a:buChar char="•"/>
            </a:pPr>
            <a:r>
              <a:rPr b="0" i="0" lang="en-US" sz="2200" u="none" cap="none" strike="noStrik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1. Il carattere si manifesta più frequentemente nei maschi che nelle femmine</a:t>
            </a:r>
            <a:endParaRPr/>
          </a:p>
          <a:p>
            <a:pPr indent="-1746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5000"/>
              </a:buClr>
              <a:buSzPts val="2750"/>
              <a:buFont typeface="Trebuchet MS"/>
              <a:buChar char="•"/>
            </a:pPr>
            <a:r>
              <a:rPr b="0" i="0" lang="en-US" sz="2200" u="none" cap="none" strike="noStrike">
                <a:solidFill>
                  <a:srgbClr val="D95000"/>
                </a:solidFill>
                <a:latin typeface="Trebuchet MS"/>
                <a:ea typeface="Trebuchet MS"/>
                <a:cs typeface="Trebuchet MS"/>
                <a:sym typeface="Trebuchet MS"/>
              </a:rPr>
              <a:t>2. La mutazione e il carattere non vengono mai trasmessi dal padre al figlio poiché i figli ricevono dai propri padri solo il cromosoma Y.</a:t>
            </a:r>
            <a:endParaRPr/>
          </a:p>
          <a:p>
            <a:pPr indent="-1746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0F"/>
              </a:buClr>
              <a:buSzPts val="2750"/>
              <a:buFont typeface="Trebuchet MS"/>
              <a:buChar char="•"/>
            </a:pPr>
            <a:r>
              <a:rPr b="0" i="0" lang="en-US" sz="2200" u="none" cap="none" strike="noStrike">
                <a:solidFill>
                  <a:srgbClr val="0D0A0F"/>
                </a:solidFill>
                <a:latin typeface="Trebuchet MS"/>
                <a:ea typeface="Trebuchet MS"/>
                <a:cs typeface="Trebuchet MS"/>
                <a:sym typeface="Trebuchet MS"/>
              </a:rPr>
              <a:t>3. Un maschio malato, invece, trasmette la mutazione associata all’X a tutte le sue figlie, che si comportano da portatori eterozigoti senza manifestare il carattere</a:t>
            </a: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, ma trasmettendolo alla loro progenie.</a:t>
            </a:r>
            <a:r>
              <a:rPr b="0" i="0" lang="en-US" sz="2200" u="none" cap="none" strike="noStrike">
                <a:solidFill>
                  <a:srgbClr val="FFFC4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indent="-1746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D7"/>
              </a:buClr>
              <a:buSzPts val="2750"/>
              <a:buFont typeface="Trebuchet MS"/>
              <a:buChar char="•"/>
            </a:pPr>
            <a:r>
              <a:rPr b="0" i="0" lang="en-US" sz="2200" u="none" cap="none" strike="noStrike">
                <a:solidFill>
                  <a:srgbClr val="00A3D7"/>
                </a:solidFill>
                <a:latin typeface="Trebuchet MS"/>
                <a:ea typeface="Trebuchet MS"/>
                <a:cs typeface="Trebuchet MS"/>
                <a:sym typeface="Trebuchet MS"/>
              </a:rPr>
              <a:t>4. In questo modo, il carattere spesso salta una generazione, dato che la mutazione viene trasmessa dal nonno, tramite</a:t>
            </a:r>
            <a:endParaRPr/>
          </a:p>
          <a:p>
            <a:pPr indent="-1746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D7"/>
              </a:buClr>
              <a:buSzPts val="2750"/>
              <a:buFont typeface="Trebuchet MS"/>
              <a:buChar char="•"/>
            </a:pPr>
            <a:r>
              <a:rPr b="0" i="0" lang="en-US" sz="2200" u="none" cap="none" strike="noStrike">
                <a:solidFill>
                  <a:srgbClr val="00A3D7"/>
                </a:solidFill>
                <a:latin typeface="Trebuchet MS"/>
                <a:ea typeface="Trebuchet MS"/>
                <a:cs typeface="Trebuchet MS"/>
                <a:sym typeface="Trebuchet MS"/>
              </a:rPr>
              <a:t>una figlia portatrice, al nipote maschio.</a:t>
            </a:r>
            <a:endParaRPr/>
          </a:p>
          <a:p>
            <a:pPr indent="-1746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D21C"/>
              </a:buClr>
              <a:buSzPts val="2750"/>
              <a:buFont typeface="Trebuchet MS"/>
              <a:buChar char="•"/>
            </a:pPr>
            <a:r>
              <a:rPr b="0" i="0" lang="en-US" sz="2200" u="none" cap="none" strike="noStrike">
                <a:solidFill>
                  <a:srgbClr val="9CD21C"/>
                </a:solidFill>
                <a:latin typeface="Trebuchet MS"/>
                <a:ea typeface="Trebuchet MS"/>
                <a:cs typeface="Trebuchet MS"/>
                <a:sym typeface="Trebuchet MS"/>
              </a:rPr>
              <a:t>5. Il solo modo in cui il carattere può comparire nelle generazioni successive è quando la sorella di un maschio ma-lato è portatrice. In tal caso, metà dei suoi figli maschi mostreranno il carattere.</a:t>
            </a:r>
            <a:endParaRPr/>
          </a:p>
        </p:txBody>
      </p:sp>
    </p:spTree>
  </p:cSld>
  <p:clrMapOvr>
    <a:masterClrMapping/>
  </p:clrMapOvr>
  <mc:AlternateContent>
    <mc:Choice Requires="p14">
      <p:transition spd="slow">
        <p14:rippl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1154"/>
            <a:ext cx="770890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055" y="1688210"/>
            <a:ext cx="7162800" cy="505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723" y="0"/>
            <a:ext cx="11099800" cy="29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06607"/>
            <a:ext cx="6565900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800" y="2572683"/>
            <a:ext cx="6007100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09600" y="1266419"/>
            <a:ext cx="13487400" cy="852528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4"/>
          <p:cNvSpPr/>
          <p:nvPr/>
        </p:nvSpPr>
        <p:spPr>
          <a:xfrm>
            <a:off x="152400" y="21547"/>
            <a:ext cx="14033500" cy="190000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8100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6000"/>
              <a:buFont typeface="Libre Franklin Medium"/>
              <a:buChar char="•"/>
            </a:pPr>
            <a:r>
              <a:rPr b="1" i="0" lang="en-US" sz="48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Anche la variabilità continua può essere spiegata dalle estensioni dell’analisi </a:t>
            </a:r>
            <a:endParaRPr/>
          </a:p>
          <a:p>
            <a:pPr indent="-38100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6000"/>
              <a:buFont typeface="Libre Franklin Medium"/>
              <a:buChar char="•"/>
            </a:pPr>
            <a:r>
              <a:rPr b="1" i="0" lang="en-US" sz="48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mendeliana</a:t>
            </a: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1905000" y="2603500"/>
            <a:ext cx="2794000" cy="607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C35"/>
              </a:buClr>
              <a:buSzPts val="4500"/>
              <a:buFont typeface="Cutive"/>
              <a:buNone/>
            </a:pPr>
            <a:r>
              <a:t/>
            </a:r>
            <a:endParaRPr b="0" i="0" sz="3600" u="none" cap="none" strike="noStrike">
              <a:solidFill>
                <a:srgbClr val="669C3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3" name="Google Shape;73;p4"/>
          <p:cNvSpPr/>
          <p:nvPr/>
        </p:nvSpPr>
        <p:spPr>
          <a:xfrm>
            <a:off x="4914900" y="1663700"/>
            <a:ext cx="3771900" cy="697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C35"/>
              </a:buClr>
              <a:buSzPts val="4500"/>
              <a:buFont typeface="Cutive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4" name="Google Shape;74;p4"/>
          <p:cNvSpPr/>
          <p:nvPr/>
        </p:nvSpPr>
        <p:spPr>
          <a:xfrm>
            <a:off x="9080500" y="1625600"/>
            <a:ext cx="3771900" cy="701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C35"/>
              </a:buClr>
              <a:buSzPts val="4500"/>
              <a:buFont typeface="Cutive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>
    <mc:Choice Requires="p14">
      <p:transition spd="slow">
        <p14:warp dir="in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/>
          <p:nvPr/>
        </p:nvSpPr>
        <p:spPr>
          <a:xfrm>
            <a:off x="330200" y="654575"/>
            <a:ext cx="11656366" cy="2780248"/>
          </a:xfrm>
          <a:prstGeom prst="rect">
            <a:avLst/>
          </a:prstGeom>
          <a:noFill/>
          <a:ln cap="flat" cmpd="sng" w="38100">
            <a:solidFill>
              <a:srgbClr val="28F91D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28575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ibre Franklin Medium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 caratteri continui (chiamati anche </a:t>
            </a:r>
            <a:r>
              <a:rPr b="1" i="0" lang="en-US" sz="36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caratteri quantitativi</a:t>
            </a:r>
            <a:r>
              <a:rPr b="0" i="0" lang="en-US" sz="36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)</a:t>
            </a:r>
            <a:endParaRPr/>
          </a:p>
          <a:p>
            <a:pPr indent="-28575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ibre Franklin Medium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variano quantitativamente in un intervallo di valori e possono essere anche misurati: la lunghezza di un fiore del tabacco,in millimetri, la quantità di latte giornalmente prodotto da una mucca, in litri, l’altezza di una persona, in metri.</a:t>
            </a: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90651" y="4274601"/>
            <a:ext cx="11595915" cy="1893852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28575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ibre Franklin Medium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Essi sono di solito </a:t>
            </a:r>
            <a:r>
              <a:rPr b="1" i="0" lang="en-US" sz="36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poligenici</a:t>
            </a:r>
            <a:r>
              <a:rPr b="1" i="0" lang="en-US" sz="36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r>
              <a:rPr b="0" i="0" lang="en-US" sz="36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(controllati da più geni) e mostrano gli effetti additivi di un gran numero di alleli, che creano un enorme potenziale di variazione all’interno di una popolazione.</a:t>
            </a:r>
            <a:endParaRPr/>
          </a:p>
        </p:txBody>
      </p:sp>
      <p:sp>
        <p:nvSpPr>
          <p:cNvPr id="81" name="Google Shape;81;p5"/>
          <p:cNvSpPr/>
          <p:nvPr/>
        </p:nvSpPr>
        <p:spPr>
          <a:xfrm>
            <a:off x="390651" y="6771748"/>
            <a:ext cx="11595915" cy="2337050"/>
          </a:xfrm>
          <a:prstGeom prst="rect">
            <a:avLst/>
          </a:prstGeom>
          <a:noFill/>
          <a:ln cap="flat" cmpd="sng" w="28575">
            <a:solidFill>
              <a:srgbClr val="FF66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28575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ibre Franklin Medium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 caratteri poligenici sono, per definizione, </a:t>
            </a:r>
            <a:r>
              <a:rPr b="1" i="0" lang="en-US" sz="3600" u="none" cap="none" strike="noStrike">
                <a:solidFill>
                  <a:srgbClr val="8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multifattoriali</a:t>
            </a:r>
            <a:r>
              <a:rPr b="1" i="0" lang="en-US" sz="36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,</a:t>
            </a:r>
            <a:endParaRPr b="0" i="0" sz="3600" u="none" cap="none" strike="noStrike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-28575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Libre Franklin Medium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 non tutti i caratteri multifattoriali sono poligenici (alcuni, per esempio, sono determinati dal modo in cui gli alleli di un gene interagiscono l’uno con l’altro e con l’ambiente).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 txBox="1"/>
          <p:nvPr>
            <p:ph type="title"/>
          </p:nvPr>
        </p:nvSpPr>
        <p:spPr>
          <a:xfrm>
            <a:off x="1079500" y="152400"/>
            <a:ext cx="10845900" cy="20955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61B04"/>
                </a:solidFill>
              </a:rPr>
              <a:t>Quiz</a:t>
            </a:r>
            <a:endParaRPr>
              <a:solidFill>
                <a:srgbClr val="961B04"/>
              </a:solidFill>
            </a:endParaRPr>
          </a:p>
        </p:txBody>
      </p:sp>
      <p:pic>
        <p:nvPicPr>
          <p:cNvPr id="87" name="Google Shape;8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3175" y="3476625"/>
            <a:ext cx="2838450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1200" y="38100"/>
            <a:ext cx="5486400" cy="966701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7"/>
          <p:cNvSpPr/>
          <p:nvPr/>
        </p:nvSpPr>
        <p:spPr>
          <a:xfrm>
            <a:off x="533400" y="380603"/>
            <a:ext cx="6083300" cy="5334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96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50"/>
              <a:buFont typeface="Trebuchet MS"/>
              <a:buChar char="•"/>
            </a:pPr>
            <a:r>
              <a:rPr b="0" i="0" lang="en-US" sz="50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Una coppia di cromosomi determina il sesso di un individuo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C35"/>
              </a:buClr>
              <a:buSzPts val="4500"/>
              <a:buFont typeface="Trebuchet MS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C35"/>
              </a:buClr>
              <a:buSzPts val="4500"/>
              <a:buFont typeface="Trebuchet MS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Trebuchet MS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Cromosomi sessuali</a:t>
            </a:r>
            <a:endParaRPr/>
          </a:p>
          <a:p>
            <a:pPr indent="-317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Trebuchet MS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Autosomi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342900" y="-174525"/>
            <a:ext cx="12563674" cy="194925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76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 la fecondazione, i gameti aplodi formano zigoti diploidi</a:t>
            </a:r>
            <a:endParaRPr/>
          </a:p>
        </p:txBody>
      </p:sp>
      <p:pic>
        <p:nvPicPr>
          <p:cNvPr id="99" name="Google Shape;9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070" y="1786466"/>
            <a:ext cx="5806661" cy="70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7900" y="1485900"/>
            <a:ext cx="6604000" cy="82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9"/>
          <p:cNvSpPr/>
          <p:nvPr/>
        </p:nvSpPr>
        <p:spPr>
          <a:xfrm>
            <a:off x="749300" y="-238026"/>
            <a:ext cx="12141200" cy="194925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76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500"/>
              <a:buFont typeface="Libre Franklin"/>
              <a:buChar char="•"/>
            </a:pPr>
            <a:r>
              <a:rPr b="0" i="0" lang="en-US" sz="60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 numero e la forma dei cromosomi variano da specie a specie</a:t>
            </a:r>
            <a:endParaRPr/>
          </a:p>
        </p:txBody>
      </p:sp>
      <p:pic>
        <p:nvPicPr>
          <p:cNvPr id="106" name="Google Shape;10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2332" y="1536700"/>
            <a:ext cx="6357475" cy="54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prism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83689C"/>
      </a:dk1>
      <a:lt1>
        <a:srgbClr val="669C35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