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2" r:id="rId2"/>
    <p:sldId id="299" r:id="rId3"/>
    <p:sldId id="300" r:id="rId4"/>
    <p:sldId id="293" r:id="rId5"/>
    <p:sldId id="301" r:id="rId6"/>
    <p:sldId id="294" r:id="rId7"/>
    <p:sldId id="295" r:id="rId8"/>
    <p:sldId id="296" r:id="rId9"/>
    <p:sldId id="283" r:id="rId10"/>
    <p:sldId id="269" r:id="rId11"/>
    <p:sldId id="270" r:id="rId12"/>
    <p:sldId id="271" r:id="rId13"/>
    <p:sldId id="272" r:id="rId14"/>
    <p:sldId id="297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9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2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AD98692-A5A8-4343-8EAB-920B6A294FFE}" type="datetimeFigureOut">
              <a:t>07/03/25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04151" y="9080500"/>
            <a:ext cx="384370" cy="379591"/>
          </a:xfrm>
        </p:spPr>
        <p:txBody>
          <a:bodyPr/>
          <a:lstStyle/>
          <a:p>
            <a:fld id="{43006632-B62A-864F-8DF3-2FD7B931462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48501" y="4744344"/>
            <a:ext cx="3511296" cy="455168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558" y="886435"/>
            <a:ext cx="11632057" cy="797565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BF54D29-0E33-2912-9669-AA9DCEFB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923" y="1435012"/>
            <a:ext cx="9846838" cy="5037575"/>
          </a:xfrm>
        </p:spPr>
        <p:txBody>
          <a:bodyPr anchor="b">
            <a:normAutofit/>
          </a:bodyPr>
          <a:lstStyle/>
          <a:p>
            <a:pPr algn="l"/>
            <a:r>
              <a:rPr lang="en-US" sz="14300" dirty="0" err="1">
                <a:latin typeface="+mj-lt"/>
                <a:cs typeface="+mj-cs"/>
              </a:rPr>
              <a:t>Lezione</a:t>
            </a:r>
            <a:r>
              <a:rPr lang="en-US" sz="14300" dirty="0">
                <a:latin typeface="+mj-lt"/>
                <a:cs typeface="+mj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08078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" name="Segnaposto testo 1"/>
          <p:cNvSpPr>
            <a:spLocks noGrp="1"/>
          </p:cNvSpPr>
          <p:nvPr>
            <p:ph type="body" sz="half" idx="1"/>
          </p:nvPr>
        </p:nvSpPr>
        <p:spPr>
          <a:xfrm>
            <a:off x="0" y="1850038"/>
            <a:ext cx="6737848" cy="7998516"/>
          </a:xfrm>
        </p:spPr>
        <p:txBody>
          <a:bodyPr/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it-IT">
                <a:solidFill>
                  <a:srgbClr val="800000"/>
                </a:solidFill>
                <a:sym typeface="Franklin Gothic Medium"/>
              </a:rPr>
              <a:t>EREDITA’ DI UN SINGOLO GENE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coppie di alleli mostrano deviazioni dalla completa dominanza e recessività,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forme differenti di un gene non sono limitate a due alleli 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un gene può determinare più di un carattere</a:t>
            </a:r>
            <a:endParaRPr lang="en-US"/>
          </a:p>
        </p:txBody>
      </p:sp>
      <p:sp>
        <p:nvSpPr>
          <p:cNvPr id="256" name="Shape 256"/>
          <p:cNvSpPr/>
          <p:nvPr/>
        </p:nvSpPr>
        <p:spPr>
          <a:xfrm>
            <a:off x="7448228" y="2710381"/>
            <a:ext cx="5370624" cy="456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endParaRPr lang="it-IT">
              <a:solidFill>
                <a:srgbClr val="800000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800000"/>
              </a:solidFill>
            </a:endParaRPr>
          </a:p>
          <a:p>
            <a:pPr>
              <a:lnSpc>
                <a:spcPct val="70000"/>
              </a:lnSpc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6957995" y="2679700"/>
            <a:ext cx="52324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027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1pPr>
            <a:lvl2pPr marL="1327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2pPr>
            <a:lvl3pPr marL="1835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3pPr>
            <a:lvl4pPr marL="2360605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4pPr>
            <a:lvl5pPr marL="28855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0" y="383518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936255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781406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6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321577"/>
            <a:ext cx="1252225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La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non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è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sempre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completa</a:t>
            </a:r>
            <a:endParaRPr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94575"/>
            <a:ext cx="7162800" cy="5270500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663046" y="967548"/>
            <a:ext cx="5323063" cy="810322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Poiché gli eterozigoti non rassomiglino a nessuno dei due omozigoti, i rapporti </a:t>
            </a:r>
            <a:r>
              <a:rPr lang="it-IT" sz="3200" b="1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fenotipici</a:t>
            </a:r>
            <a:r>
              <a:rPr lang="it-IT" sz="3200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 un riflesso esatto dei rapporti genotipici. </a:t>
            </a:r>
          </a:p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  <a:p>
            <a:pPr marL="342900" indent="0">
              <a:buNone/>
            </a:pPr>
            <a:endParaRPr lang="en-US" sz="32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75"/>
            <a:ext cx="7162800" cy="52705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05840" y="2702290"/>
            <a:ext cx="7663046" cy="6050393"/>
            <a:chOff x="0" y="2702290"/>
            <a:chExt cx="7663046" cy="605039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2290"/>
              <a:ext cx="7663046" cy="6050393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3333886" y="5573480"/>
              <a:ext cx="3563200" cy="28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merican Typewriter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" y="2713586"/>
            <a:ext cx="7663046" cy="60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478892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dirty="0">
                <a:solidFill>
                  <a:schemeClr val="accent5">
                    <a:lumMod val="75000"/>
                  </a:schemeClr>
                </a:solidFill>
                <a:latin typeface="Franklin Gothic Book"/>
                <a:cs typeface="Franklin Gothic Book"/>
              </a:rPr>
              <a:t>ATTENZIONE!</a:t>
            </a:r>
            <a:endParaRPr dirty="0">
              <a:solidFill>
                <a:schemeClr val="accent5">
                  <a:lumMod val="75000"/>
                </a:schemeClr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</a:t>
            </a:r>
            <a:endParaRPr dirty="0">
              <a:solidFill>
                <a:srgbClr val="800000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definite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nel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contesto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del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particolare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preso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in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considerazione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(es. anemia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falciforme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>
              <a:solidFill>
                <a:srgbClr val="151618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Considerando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differenti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gli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stessi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due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possono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mostrare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395221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deviazioni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dalle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relazioni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dominanza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b="1" dirty="0">
                <a:solidFill>
                  <a:srgbClr val="800000"/>
                </a:solidFill>
              </a:rPr>
              <a:t>non </a:t>
            </a:r>
            <a:r>
              <a:rPr b="1" dirty="0" err="1">
                <a:solidFill>
                  <a:srgbClr val="800000"/>
                </a:solidFill>
              </a:rPr>
              <a:t>inficiano</a:t>
            </a:r>
            <a:r>
              <a:rPr b="1" dirty="0">
                <a:solidFill>
                  <a:srgbClr val="800000"/>
                </a:solidFill>
              </a:rPr>
              <a:t> le </a:t>
            </a:r>
            <a:r>
              <a:rPr b="1" dirty="0" err="1">
                <a:solidFill>
                  <a:srgbClr val="800000"/>
                </a:solidFill>
              </a:rPr>
              <a:t>leggi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mendeliane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della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segregazione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Piuttosto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riflettono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differenze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nel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modo in cui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prodotti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controllano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formazione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del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rendendo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ancor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più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complesso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compito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valutare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risultati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visibili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della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trasmissione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e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dedurre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dal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5" y="-1426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Come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stabiliscono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le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relazioni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di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tra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alleli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multipli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3150116"/>
            <a:ext cx="5143500" cy="6196568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In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alcune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serie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multipli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ciascun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è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codominante</a:t>
            </a:r>
            <a:endParaRPr dirty="0">
              <a:solidFill>
                <a:srgbClr val="151618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altro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allele, 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differente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genotipo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produce</a:t>
            </a:r>
            <a:r>
              <a:rPr lang="it-IT"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perciò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fenotipo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distinto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.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Questo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succede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soprattutto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con</a:t>
            </a: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rilevabili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solo a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livello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molecolare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(es. HLA-B)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Un allele la cui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maggiore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di </a:t>
            </a:r>
            <a:r>
              <a:rPr dirty="0" err="1">
                <a:solidFill>
                  <a:srgbClr val="151618"/>
                </a:solidFill>
              </a:rPr>
              <a:t>tipo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spesso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indicato</a:t>
            </a:r>
            <a:r>
              <a:rPr dirty="0">
                <a:solidFill>
                  <a:srgbClr val="151618"/>
                </a:solidFill>
              </a:rPr>
              <a:t> dal segno “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” in </a:t>
            </a:r>
            <a:r>
              <a:rPr dirty="0" err="1">
                <a:solidFill>
                  <a:srgbClr val="151618"/>
                </a:solidFill>
              </a:rPr>
              <a:t>apice</a:t>
            </a:r>
            <a:r>
              <a:rPr dirty="0">
                <a:solidFill>
                  <a:srgbClr val="151618"/>
                </a:solidFill>
              </a:rPr>
              <a:t> (+).Un allele con una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minore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 dirty="0"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Al </a:t>
            </a:r>
            <a:r>
              <a:rPr dirty="0" err="1">
                <a:solidFill>
                  <a:srgbClr val="151618"/>
                </a:solidFill>
              </a:rPr>
              <a:t>contrario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alcuni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geni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hanno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 di un allele </a:t>
            </a:r>
            <a:r>
              <a:rPr dirty="0" err="1">
                <a:solidFill>
                  <a:srgbClr val="151618"/>
                </a:solidFill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ciò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li </a:t>
            </a:r>
            <a:r>
              <a:rPr dirty="0" err="1">
                <a:solidFill>
                  <a:srgbClr val="151618"/>
                </a:solidFill>
              </a:rPr>
              <a:t>rende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polimorfici</a:t>
            </a:r>
            <a:endParaRPr dirty="0">
              <a:solidFill>
                <a:srgbClr val="151618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2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92100"/>
            <a:ext cx="12824263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748304" y="5710404"/>
            <a:ext cx="11912601" cy="322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Per ben 34 anni, le leggi di Mendel rimasero ignorate: non sperimentate, non confermate e non applicate. Poi nel 1900, 16 anni dopo la morte di Mendel, </a:t>
            </a: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Carl Correns, Hugo de Vries e Erich von Tschermak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, indipendentemente l’uno dall’altro, riscoprirono e diedero atto del suo lavoro </a:t>
            </a:r>
          </a:p>
        </p:txBody>
      </p:sp>
    </p:spTree>
    <p:extLst>
      <p:ext uri="{BB962C8B-B14F-4D97-AF65-F5344CB8AC3E}">
        <p14:creationId xmlns:p14="http://schemas.microsoft.com/office/powerpoint/2010/main" val="423715112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518308"/>
            <a:ext cx="617170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Un gene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può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controllare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diversi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caratteri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visibili</a:t>
            </a:r>
            <a:endParaRPr sz="5400"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38100" cmpd="sng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fenomeno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per cui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singolo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gene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determina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certo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apparentemente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non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correlati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è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conosciuto</a:t>
            </a:r>
            <a:endParaRPr dirty="0"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 dirty="0" err="1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  <a:endParaRPr b="1" dirty="0">
              <a:solidFill>
                <a:schemeClr val="accent5">
                  <a:lumMod val="7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4E6AF8AB-0CBC-4B4C-84BC-78BF958A4F0A}"/>
              </a:ext>
            </a:extLst>
          </p:cNvPr>
          <p:cNvSpPr>
            <a:spLocks/>
          </p:cNvSpPr>
          <p:nvPr/>
        </p:nvSpPr>
        <p:spPr>
          <a:xfrm>
            <a:off x="6311404" y="3532220"/>
            <a:ext cx="6119318" cy="388799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298" grpId="1" animBg="1" advAuto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2" y="232946"/>
            <a:ext cx="7576243" cy="5796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799350" y="1538478"/>
            <a:ext cx="5702576" cy="2697084"/>
            <a:chOff x="1799350" y="1538478"/>
            <a:chExt cx="5702576" cy="2697084"/>
          </a:xfrm>
        </p:grpSpPr>
        <p:sp>
          <p:nvSpPr>
            <p:cNvPr id="4" name="CasellaDiTesto 3"/>
            <p:cNvSpPr txBox="1"/>
            <p:nvPr/>
          </p:nvSpPr>
          <p:spPr>
            <a:xfrm>
              <a:off x="1799350" y="1538478"/>
              <a:ext cx="29219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490113" y="2585613"/>
              <a:ext cx="29219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7209729" y="3825193"/>
              <a:ext cx="29219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266787" y="1538478"/>
              <a:ext cx="29219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580616" y="2574443"/>
            <a:ext cx="5921310" cy="421539"/>
            <a:chOff x="1580616" y="2574443"/>
            <a:chExt cx="5921310" cy="421539"/>
          </a:xfrm>
        </p:grpSpPr>
        <p:sp>
          <p:nvSpPr>
            <p:cNvPr id="8" name="CasellaDiTesto 7"/>
            <p:cNvSpPr txBox="1"/>
            <p:nvPr/>
          </p:nvSpPr>
          <p:spPr>
            <a:xfrm>
              <a:off x="1580616" y="2585613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410930" y="2585613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268771" y="2585613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169904" y="2574443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226962" y="2585613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3197879" y="1494206"/>
            <a:ext cx="2402914" cy="454641"/>
            <a:chOff x="3197879" y="1494206"/>
            <a:chExt cx="2402914" cy="454641"/>
          </a:xfrm>
        </p:grpSpPr>
        <p:sp>
          <p:nvSpPr>
            <p:cNvPr id="2" name="CasellaDiTesto 1"/>
            <p:cNvSpPr txBox="1"/>
            <p:nvPr/>
          </p:nvSpPr>
          <p:spPr>
            <a:xfrm>
              <a:off x="3197879" y="1494206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5268771" y="1538478"/>
              <a:ext cx="33202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Ff</a:t>
              </a: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6318867" y="4171159"/>
            <a:ext cx="181045" cy="2718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1100" b="1" i="0" u="none" strike="noStrike" cap="none" spc="0" normalizeH="0" baseline="0">
                <a:ln>
                  <a:noFill/>
                </a:ln>
                <a:solidFill>
                  <a:srgbClr val="292C30"/>
                </a:solidFill>
                <a:effectLst/>
                <a:uFillTx/>
                <a:latin typeface="Arial"/>
                <a:ea typeface="Trebuchet MS"/>
                <a:cs typeface="Arial"/>
                <a:sym typeface="Trebuchet MS"/>
              </a:rPr>
              <a:t>4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262582" y="4181020"/>
            <a:ext cx="181045" cy="2718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1100" b="1" i="0" u="none" strike="noStrike" cap="none" spc="0" normalizeH="0" baseline="0">
                <a:ln>
                  <a:noFill/>
                </a:ln>
                <a:solidFill>
                  <a:srgbClr val="292C30"/>
                </a:solidFill>
                <a:effectLst/>
                <a:uFillTx/>
                <a:latin typeface="Arial"/>
                <a:ea typeface="Trebuchet MS"/>
                <a:cs typeface="Arial"/>
                <a:sym typeface="Trebuchet MS"/>
              </a:rPr>
              <a:t>5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5B674F1-AD91-2F7B-94EA-308FDC3E2C69}"/>
              </a:ext>
            </a:extLst>
          </p:cNvPr>
          <p:cNvGrpSpPr/>
          <p:nvPr/>
        </p:nvGrpSpPr>
        <p:grpSpPr>
          <a:xfrm>
            <a:off x="8095686" y="1815260"/>
            <a:ext cx="1407890" cy="1518364"/>
            <a:chOff x="8095686" y="1815260"/>
            <a:chExt cx="1407890" cy="1518364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8349414" y="1815260"/>
              <a:ext cx="1154162" cy="151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  </a:t>
              </a: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III3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lang="en-US" sz="2800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Arial"/>
                </a:rPr>
                <a:t>1/3 FF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2/3</a:t>
              </a:r>
              <a:r>
                <a:rPr kumimoji="0" lang="en-US" sz="2800" b="0" i="0" u="none" strike="noStrike" cap="none" spc="0" normalizeH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 Ff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/>
                <a:cs typeface="Arial"/>
                <a:sym typeface="Trebuchet MS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8104500" y="2451555"/>
              <a:ext cx="36107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(a)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8095686" y="2885926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(b)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68B6F445-D310-AE71-BB0A-353BDFBD2EE8}"/>
              </a:ext>
            </a:extLst>
          </p:cNvPr>
          <p:cNvGrpSpPr/>
          <p:nvPr/>
        </p:nvGrpSpPr>
        <p:grpSpPr>
          <a:xfrm>
            <a:off x="9939922" y="1839927"/>
            <a:ext cx="1446572" cy="1518364"/>
            <a:chOff x="9939922" y="1839927"/>
            <a:chExt cx="1446572" cy="1518364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10232332" y="1839927"/>
              <a:ext cx="1154162" cy="151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  </a:t>
              </a:r>
              <a:r>
                <a:rPr kumimoji="0" lang="en-US" sz="3600" b="1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III4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lang="en-US" sz="2800" dirty="0">
                  <a:solidFill>
                    <a:schemeClr val="bg2">
                      <a:lumMod val="50000"/>
                    </a:schemeClr>
                  </a:solidFill>
                  <a:latin typeface="Arial"/>
                  <a:cs typeface="Arial"/>
                </a:rPr>
                <a:t>1/3 FF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2/3</a:t>
              </a:r>
              <a:r>
                <a:rPr kumimoji="0" lang="en-US" sz="2800" b="0" i="0" u="none" strike="noStrike" cap="none" spc="0" normalizeH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Arial"/>
                  <a:cs typeface="Arial"/>
                  <a:sym typeface="Trebuchet MS"/>
                </a:rPr>
                <a:t> Ff</a:t>
              </a:r>
              <a:endPara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/>
                <a:cs typeface="Arial"/>
                <a:sym typeface="Trebuchet MS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9939922" y="2524313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(c)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9939922" y="2902636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(d)</a:t>
              </a: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8718633" y="4256080"/>
            <a:ext cx="22055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/>
                <a:cs typeface="Arial"/>
                <a:sym typeface="Trebuchet MS"/>
              </a:rPr>
              <a:t> 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/>
                <a:cs typeface="Arial"/>
                <a:sym typeface="Trebuchet MS"/>
              </a:rPr>
              <a:t>IV1 (Ff)?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40A6C1F-F219-8D5F-0453-6740D61C93CE}"/>
              </a:ext>
            </a:extLst>
          </p:cNvPr>
          <p:cNvGrpSpPr/>
          <p:nvPr/>
        </p:nvGrpSpPr>
        <p:grpSpPr>
          <a:xfrm>
            <a:off x="7778399" y="5034784"/>
            <a:ext cx="940234" cy="370414"/>
            <a:chOff x="8213115" y="4839912"/>
            <a:chExt cx="940234" cy="370414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8213115" y="4839912"/>
              <a:ext cx="36107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(a)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8785760" y="4839912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(c)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8581855" y="4861513"/>
              <a:ext cx="21800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X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A5BC1C1-D10F-D744-1C1F-0276B8AF4476}"/>
              </a:ext>
            </a:extLst>
          </p:cNvPr>
          <p:cNvSpPr txBox="1"/>
          <p:nvPr/>
        </p:nvSpPr>
        <p:spPr>
          <a:xfrm>
            <a:off x="9274441" y="4969132"/>
            <a:ext cx="235000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0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x 1/3 X 1/3 = 0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D4643E2A-014A-4DD8-4E36-0FD5D6B70626}"/>
              </a:ext>
            </a:extLst>
          </p:cNvPr>
          <p:cNvGrpSpPr/>
          <p:nvPr/>
        </p:nvGrpSpPr>
        <p:grpSpPr>
          <a:xfrm>
            <a:off x="7778399" y="5473978"/>
            <a:ext cx="940234" cy="370414"/>
            <a:chOff x="8213115" y="4839912"/>
            <a:chExt cx="940234" cy="370414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744683C-F54D-C377-8FA6-69B70847868A}"/>
                </a:ext>
              </a:extLst>
            </p:cNvPr>
            <p:cNvSpPr txBox="1"/>
            <p:nvPr/>
          </p:nvSpPr>
          <p:spPr>
            <a:xfrm>
              <a:off x="8213115" y="4839912"/>
              <a:ext cx="36107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(a)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2C38972-9B94-59B1-E0D4-ABBC13D41477}"/>
                </a:ext>
              </a:extLst>
            </p:cNvPr>
            <p:cNvSpPr txBox="1"/>
            <p:nvPr/>
          </p:nvSpPr>
          <p:spPr>
            <a:xfrm>
              <a:off x="8785760" y="4839912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(d)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E859758C-9921-3307-D234-46B9497C1CEB}"/>
                </a:ext>
              </a:extLst>
            </p:cNvPr>
            <p:cNvSpPr txBox="1"/>
            <p:nvPr/>
          </p:nvSpPr>
          <p:spPr>
            <a:xfrm>
              <a:off x="8581855" y="4861513"/>
              <a:ext cx="21800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X</a:t>
              </a:r>
            </a:p>
          </p:txBody>
        </p: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8FE84C2-9F0C-4956-8B91-6807FC51BE24}"/>
              </a:ext>
            </a:extLst>
          </p:cNvPr>
          <p:cNvSpPr txBox="1"/>
          <p:nvPr/>
        </p:nvSpPr>
        <p:spPr>
          <a:xfrm>
            <a:off x="9023890" y="5387549"/>
            <a:ext cx="37269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1/2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x 1/3 X 2/3 = 1/9= 3/27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9A66D37-C85B-ABAF-8535-9816A98795FE}"/>
              </a:ext>
            </a:extLst>
          </p:cNvPr>
          <p:cNvGrpSpPr/>
          <p:nvPr/>
        </p:nvGrpSpPr>
        <p:grpSpPr>
          <a:xfrm>
            <a:off x="7778399" y="5951287"/>
            <a:ext cx="940234" cy="370414"/>
            <a:chOff x="8213115" y="4839912"/>
            <a:chExt cx="940234" cy="370414"/>
          </a:xfrm>
        </p:grpSpPr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8DB7D002-9890-B769-49E8-96DE2792EDAF}"/>
                </a:ext>
              </a:extLst>
            </p:cNvPr>
            <p:cNvSpPr txBox="1"/>
            <p:nvPr/>
          </p:nvSpPr>
          <p:spPr>
            <a:xfrm>
              <a:off x="8213115" y="4839912"/>
              <a:ext cx="36708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(b)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8DCA3A8F-0FA0-1236-AEC7-81967316A46D}"/>
                </a:ext>
              </a:extLst>
            </p:cNvPr>
            <p:cNvSpPr txBox="1"/>
            <p:nvPr/>
          </p:nvSpPr>
          <p:spPr>
            <a:xfrm>
              <a:off x="8785760" y="4839912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(c)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479D1E1-D55A-46EF-CF3A-8A708A618977}"/>
                </a:ext>
              </a:extLst>
            </p:cNvPr>
            <p:cNvSpPr txBox="1"/>
            <p:nvPr/>
          </p:nvSpPr>
          <p:spPr>
            <a:xfrm>
              <a:off x="8581855" y="4861513"/>
              <a:ext cx="21800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X</a:t>
              </a: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3181A50-56C7-02B2-20D7-39EAD8FD0713}"/>
              </a:ext>
            </a:extLst>
          </p:cNvPr>
          <p:cNvSpPr txBox="1"/>
          <p:nvPr/>
        </p:nvSpPr>
        <p:spPr>
          <a:xfrm>
            <a:off x="9023889" y="5867241"/>
            <a:ext cx="37269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1/2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x 2/3 X 1/3 = 1/9= 3/27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02541B3-CF02-17DC-5065-FAC6D2C32AB1}"/>
              </a:ext>
            </a:extLst>
          </p:cNvPr>
          <p:cNvGrpSpPr/>
          <p:nvPr/>
        </p:nvGrpSpPr>
        <p:grpSpPr>
          <a:xfrm>
            <a:off x="7778399" y="6461914"/>
            <a:ext cx="940234" cy="370414"/>
            <a:chOff x="8213115" y="4839912"/>
            <a:chExt cx="940234" cy="370414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59A0E16E-2BB8-BE92-CE8E-AF22658205EB}"/>
                </a:ext>
              </a:extLst>
            </p:cNvPr>
            <p:cNvSpPr txBox="1"/>
            <p:nvPr/>
          </p:nvSpPr>
          <p:spPr>
            <a:xfrm>
              <a:off x="8213115" y="4839912"/>
              <a:ext cx="36708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(b)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83692946-F6D4-4A37-3B28-9365279A05DD}"/>
                </a:ext>
              </a:extLst>
            </p:cNvPr>
            <p:cNvSpPr txBox="1"/>
            <p:nvPr/>
          </p:nvSpPr>
          <p:spPr>
            <a:xfrm>
              <a:off x="8785760" y="4839912"/>
              <a:ext cx="36758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(d)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4AA6B978-3B36-45C1-8125-209E31E37456}"/>
                </a:ext>
              </a:extLst>
            </p:cNvPr>
            <p:cNvSpPr txBox="1"/>
            <p:nvPr/>
          </p:nvSpPr>
          <p:spPr>
            <a:xfrm>
              <a:off x="8581855" y="4861513"/>
              <a:ext cx="21800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292C30"/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X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0E78EC7-7541-90D2-6A01-77759C78F1A4}"/>
              </a:ext>
            </a:extLst>
          </p:cNvPr>
          <p:cNvSpPr txBox="1"/>
          <p:nvPr/>
        </p:nvSpPr>
        <p:spPr>
          <a:xfrm>
            <a:off x="9023889" y="6377868"/>
            <a:ext cx="371415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2/3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x 2/3 X 2/3 =         8/27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D8CBC011-7124-6015-84F8-75F35AA844A0}"/>
              </a:ext>
            </a:extLst>
          </p:cNvPr>
          <p:cNvGrpSpPr/>
          <p:nvPr/>
        </p:nvGrpSpPr>
        <p:grpSpPr>
          <a:xfrm>
            <a:off x="11864493" y="5406901"/>
            <a:ext cx="1091959" cy="2083732"/>
            <a:chOff x="11864493" y="5406901"/>
            <a:chExt cx="1091959" cy="2083732"/>
          </a:xfrm>
        </p:grpSpPr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1A3AC1D5-4F98-36CF-4CD7-4DA21F35E358}"/>
                </a:ext>
              </a:extLst>
            </p:cNvPr>
            <p:cNvSpPr txBox="1"/>
            <p:nvPr/>
          </p:nvSpPr>
          <p:spPr>
            <a:xfrm>
              <a:off x="12672720" y="5406901"/>
              <a:ext cx="28373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+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94D2FDC3-B25F-07CD-1B3B-D83D70C1EDA3}"/>
                </a:ext>
              </a:extLst>
            </p:cNvPr>
            <p:cNvSpPr txBox="1"/>
            <p:nvPr/>
          </p:nvSpPr>
          <p:spPr>
            <a:xfrm>
              <a:off x="12672363" y="5828176"/>
              <a:ext cx="28373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+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71018EF4-1130-0F89-F24C-E516D7D0ABFF}"/>
                </a:ext>
              </a:extLst>
            </p:cNvPr>
            <p:cNvSpPr txBox="1"/>
            <p:nvPr/>
          </p:nvSpPr>
          <p:spPr>
            <a:xfrm>
              <a:off x="12670002" y="6338803"/>
              <a:ext cx="28373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=</a:t>
              </a:r>
            </a:p>
          </p:txBody>
        </p: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14A3C3D0-6C97-635B-B180-8BFF15A84D60}"/>
                </a:ext>
              </a:extLst>
            </p:cNvPr>
            <p:cNvCxnSpPr/>
            <p:nvPr/>
          </p:nvCxnSpPr>
          <p:spPr>
            <a:xfrm>
              <a:off x="11884843" y="6864782"/>
              <a:ext cx="1068891" cy="0"/>
            </a:xfrm>
            <a:prstGeom prst="line">
              <a:avLst/>
            </a:prstGeom>
            <a:noFill/>
            <a:ln w="25400" cap="flat">
              <a:solidFill>
                <a:schemeClr val="tx2">
                  <a:lumMod val="1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96419482-9564-FE00-7D66-7F069C55FCC3}"/>
                </a:ext>
              </a:extLst>
            </p:cNvPr>
            <p:cNvSpPr txBox="1"/>
            <p:nvPr/>
          </p:nvSpPr>
          <p:spPr>
            <a:xfrm>
              <a:off x="11864493" y="7018709"/>
              <a:ext cx="94737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5000"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14/27</a:t>
              </a:r>
            </a:p>
          </p:txBody>
        </p:sp>
      </p:grpSp>
      <p:pic>
        <p:nvPicPr>
          <p:cNvPr id="70" name="Immagine 69" descr="Immagine che contiene linea, diagramma, quadrato&#10;&#10;Descrizione generata automaticamente">
            <a:extLst>
              <a:ext uri="{FF2B5EF4-FFF2-40B4-BE49-F238E27FC236}">
                <a16:creationId xmlns:a16="http://schemas.microsoft.com/office/drawing/2014/main" id="{6E590F98-1A6B-49CE-B4E2-5C01689F8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5" y="6329196"/>
            <a:ext cx="3378200" cy="2794000"/>
          </a:xfrm>
          <a:prstGeom prst="rect">
            <a:avLst/>
          </a:prstGeom>
        </p:spPr>
      </p:pic>
      <p:grpSp>
        <p:nvGrpSpPr>
          <p:cNvPr id="66" name="Gruppo 65">
            <a:extLst>
              <a:ext uri="{FF2B5EF4-FFF2-40B4-BE49-F238E27FC236}">
                <a16:creationId xmlns:a16="http://schemas.microsoft.com/office/drawing/2014/main" id="{AE3FD60C-BB4C-D74E-B066-C1D416DB44AD}"/>
              </a:ext>
            </a:extLst>
          </p:cNvPr>
          <p:cNvGrpSpPr/>
          <p:nvPr/>
        </p:nvGrpSpPr>
        <p:grpSpPr>
          <a:xfrm>
            <a:off x="2329722" y="7836505"/>
            <a:ext cx="1488820" cy="1201227"/>
            <a:chOff x="4184073" y="7669297"/>
            <a:chExt cx="1488820" cy="1201227"/>
          </a:xfrm>
        </p:grpSpPr>
        <p:sp>
          <p:nvSpPr>
            <p:cNvPr id="61" name="Simbolo &quot;divieto&quot; 60">
              <a:extLst>
                <a:ext uri="{FF2B5EF4-FFF2-40B4-BE49-F238E27FC236}">
                  <a16:creationId xmlns:a16="http://schemas.microsoft.com/office/drawing/2014/main" id="{833C47BA-5487-6FC6-13A9-C7F7B97EF9D0}"/>
                </a:ext>
              </a:extLst>
            </p:cNvPr>
            <p:cNvSpPr/>
            <p:nvPr/>
          </p:nvSpPr>
          <p:spPr>
            <a:xfrm>
              <a:off x="4849341" y="8121641"/>
              <a:ext cx="798691" cy="737996"/>
            </a:xfrm>
            <a:prstGeom prst="noSmoking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merican Typewriter"/>
              </a:endParaRPr>
            </a:p>
          </p:txBody>
        </p:sp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E110CF4D-C7CB-513F-B757-6130E32850BC}"/>
                </a:ext>
              </a:extLst>
            </p:cNvPr>
            <p:cNvGrpSpPr/>
            <p:nvPr/>
          </p:nvGrpSpPr>
          <p:grpSpPr>
            <a:xfrm>
              <a:off x="4184073" y="7669297"/>
              <a:ext cx="1488820" cy="1201227"/>
              <a:chOff x="2207890" y="7879803"/>
              <a:chExt cx="1488820" cy="1201227"/>
            </a:xfrm>
          </p:grpSpPr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0A8671DE-00A3-D2C9-E3F6-C2B9D9D41F60}"/>
                  </a:ext>
                </a:extLst>
              </p:cNvPr>
              <p:cNvSpPr txBox="1"/>
              <p:nvPr/>
            </p:nvSpPr>
            <p:spPr>
              <a:xfrm>
                <a:off x="2252318" y="7879803"/>
                <a:ext cx="468077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25000"/>
                  <a:buNone/>
                  <a:tabLst/>
                </a:pPr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1/3</a:t>
                </a:r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5DC7AEB9-5500-0D90-41A6-63FD4CBC178F}"/>
                  </a:ext>
                </a:extLst>
              </p:cNvPr>
              <p:cNvSpPr txBox="1"/>
              <p:nvPr/>
            </p:nvSpPr>
            <p:spPr>
              <a:xfrm>
                <a:off x="3228633" y="7936702"/>
                <a:ext cx="468077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25000"/>
                  <a:buNone/>
                  <a:tabLst/>
                </a:pPr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1/3</a:t>
                </a:r>
              </a:p>
            </p:txBody>
          </p:sp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75381416-8F10-A3A2-81F9-A9E5E9512A96}"/>
                  </a:ext>
                </a:extLst>
              </p:cNvPr>
              <p:cNvSpPr txBox="1"/>
              <p:nvPr/>
            </p:nvSpPr>
            <p:spPr>
              <a:xfrm>
                <a:off x="2207890" y="8701439"/>
                <a:ext cx="468077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25000"/>
                  <a:buNone/>
                  <a:tabLst/>
                </a:pPr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Tx/>
                    <a:latin typeface="Trebuchet MS"/>
                    <a:ea typeface="Trebuchet MS"/>
                    <a:cs typeface="Trebuchet MS"/>
                    <a:sym typeface="Trebuchet MS"/>
                  </a:rPr>
                  <a:t>1/3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539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5" grpId="0"/>
      <p:bldP spid="40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17599" y="2751108"/>
            <a:ext cx="11917297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Sebbene molti caratteri nell’uomo si trasmettano chiaramente nelle famiglie, la maggior parte non mostra un modello mendeliano semplice d’eredità</a:t>
            </a:r>
          </a:p>
        </p:txBody>
      </p:sp>
      <p:sp>
        <p:nvSpPr>
          <p:cNvPr id="219" name="Shape 219"/>
          <p:cNvSpPr/>
          <p:nvPr/>
        </p:nvSpPr>
        <p:spPr>
          <a:xfrm>
            <a:off x="1030320" y="871339"/>
            <a:ext cx="1049185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L’eredità mendeliana dell’uomo</a:t>
            </a:r>
          </a:p>
        </p:txBody>
      </p:sp>
      <p:sp>
        <p:nvSpPr>
          <p:cNvPr id="220" name="Shape 220"/>
          <p:cNvSpPr/>
          <p:nvPr/>
        </p:nvSpPr>
        <p:spPr>
          <a:xfrm>
            <a:off x="195395" y="5425143"/>
            <a:ext cx="12161705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Esistono pochi caratteri governati da un singolo gene nella specie umana e spesso sono la causa di un’anormalità che è disabilitante o sfavorevole per la vita.</a:t>
            </a:r>
          </a:p>
        </p:txBody>
      </p:sp>
    </p:spTree>
    <p:extLst>
      <p:ext uri="{BB962C8B-B14F-4D97-AF65-F5344CB8AC3E}">
        <p14:creationId xmlns:p14="http://schemas.microsoft.com/office/powerpoint/2010/main" val="27071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  <p:bldP spid="22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ab2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17500"/>
            <a:ext cx="10883900" cy="8917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134557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381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0" y="4335262"/>
            <a:ext cx="12263954" cy="540582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56744" y="1586846"/>
            <a:ext cx="12491312" cy="279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buSzTx/>
              <a:buNone/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Una storia familiare può essere rappresentata e seguita attraverso il cosiddetto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Franklin Gothic Medium"/>
              </a:rPr>
              <a:t>pedigree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, cioè un diagramma ordinato delle più importanti caratteristiche genetiche di una famiglia, che risale almeno a entrambe le coppie di nonni e possibilmente per più generazioni possibili.</a:t>
            </a:r>
          </a:p>
        </p:txBody>
      </p:sp>
      <p:sp>
        <p:nvSpPr>
          <p:cNvPr id="226" name="Shape 226"/>
          <p:cNvSpPr/>
          <p:nvPr/>
        </p:nvSpPr>
        <p:spPr>
          <a:xfrm>
            <a:off x="2815683" y="113573"/>
            <a:ext cx="619467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Analisi di pedigree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6744" y="7804929"/>
            <a:ext cx="12491312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339328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2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96" y="423333"/>
            <a:ext cx="6663608" cy="843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3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159641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</a:t>
              </a:r>
              <a:r>
                <a:rPr b="1">
                  <a:solidFill>
                    <a:srgbClr val="151618"/>
                  </a:solidFill>
                </a:rPr>
                <a:t>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 indent="273050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it-IT">
                  <a:solidFill>
                    <a:schemeClr val="accent5"/>
                  </a:solidFill>
                </a:rPr>
                <a:t>¼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endParaRPr>
                <a:solidFill>
                  <a:schemeClr val="tx2">
                    <a:lumMod val="10000"/>
                  </a:schemeClr>
                </a:solidFill>
              </a:endParaRP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SSMS           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it-IT">
                  <a:solidFill>
                    <a:srgbClr val="C82506"/>
                  </a:solidFill>
                </a:rPr>
                <a:t>¼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endParaRPr>
                <a:solidFill>
                  <a:schemeClr val="tx2">
                    <a:lumMod val="10000"/>
                  </a:schemeClr>
                </a:solidFill>
              </a:endParaRP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SMSS            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it-IT">
                  <a:solidFill>
                    <a:srgbClr val="C82506"/>
                  </a:solidFill>
                </a:rPr>
                <a:t>¼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endParaRPr>
                <a:solidFill>
                  <a:schemeClr val="tx2">
                    <a:lumMod val="10000"/>
                  </a:schemeClr>
                </a:solidFill>
              </a:endParaRP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MSSS            </a:t>
              </a:r>
              <a:r>
                <a:rPr lang="it-IT">
                  <a:solidFill>
                    <a:srgbClr val="C82506"/>
                  </a:solidFill>
                </a:rPr>
                <a:t>¼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x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 ¾ </a:t>
              </a:r>
              <a:endParaRPr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7030972"/>
            <a:ext cx="4928736" cy="1612901"/>
            <a:chOff x="82847" y="0"/>
            <a:chExt cx="4928734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199493"/>
              <a:ext cx="2690740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</a:t>
              </a:r>
              <a:r>
                <a:rPr lang="it-IT">
                  <a:solidFill>
                    <a:schemeClr val="tx2">
                      <a:lumMod val="10000"/>
                    </a:schemeClr>
                  </a:solidFill>
                </a:rPr>
                <a:t>¾</a:t>
              </a:r>
              <a:r>
                <a:rPr>
                  <a:solidFill>
                    <a:srgbClr val="151618"/>
                  </a:solidFill>
                </a:rPr>
                <a:t>)</a:t>
              </a:r>
              <a:r>
                <a:rPr lang="it-IT">
                  <a:solidFill>
                    <a:srgbClr val="151618"/>
                  </a:solidFill>
                </a:rPr>
                <a:t> 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</a:t>
              </a:r>
              <a:r>
                <a:rPr lang="it-IT">
                  <a:solidFill>
                    <a:srgbClr val="C82506"/>
                  </a:solidFill>
                </a:rPr>
                <a:t>¼</a:t>
              </a:r>
              <a:r>
                <a:rPr>
                  <a:solidFill>
                    <a:srgbClr val="151618"/>
                  </a:solidFill>
                </a:rPr>
                <a:t>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0611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</TotalTime>
  <Words>937</Words>
  <Application>Microsoft Macintosh PowerPoint</Application>
  <PresentationFormat>Personalizzato</PresentationFormat>
  <Paragraphs>118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American Typewriter</vt:lpstr>
      <vt:lpstr>Arial</vt:lpstr>
      <vt:lpstr>Franklin Gothic Book</vt:lpstr>
      <vt:lpstr>Franklin Gothic Medium</vt:lpstr>
      <vt:lpstr>Helvetica</vt:lpstr>
      <vt:lpstr>Lucida Grande</vt:lpstr>
      <vt:lpstr>Trebuchet MS</vt:lpstr>
      <vt:lpstr>Wingdings</vt:lpstr>
      <vt:lpstr>White</vt:lpstr>
      <vt:lpstr>Lezione 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Estensioni Dell’analisi Mendeliana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Microsoft Office User</cp:lastModifiedBy>
  <cp:revision>41</cp:revision>
  <dcterms:modified xsi:type="dcterms:W3CDTF">2025-03-07T11:22:16Z</dcterms:modified>
</cp:coreProperties>
</file>