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38" r:id="rId2"/>
    <p:sldId id="294" r:id="rId3"/>
    <p:sldId id="327" r:id="rId4"/>
    <p:sldId id="296" r:id="rId5"/>
    <p:sldId id="297" r:id="rId6"/>
    <p:sldId id="298" r:id="rId7"/>
    <p:sldId id="299" r:id="rId8"/>
    <p:sldId id="336" r:id="rId9"/>
    <p:sldId id="300" r:id="rId10"/>
    <p:sldId id="339" r:id="rId11"/>
    <p:sldId id="315" r:id="rId12"/>
    <p:sldId id="301" r:id="rId13"/>
    <p:sldId id="316" r:id="rId14"/>
    <p:sldId id="302" r:id="rId15"/>
    <p:sldId id="303" r:id="rId16"/>
    <p:sldId id="304" r:id="rId17"/>
    <p:sldId id="305" r:id="rId18"/>
    <p:sldId id="340" r:id="rId19"/>
    <p:sldId id="306" r:id="rId20"/>
    <p:sldId id="307" r:id="rId21"/>
    <p:sldId id="308" r:id="rId22"/>
    <p:sldId id="309" r:id="rId23"/>
    <p:sldId id="310" r:id="rId24"/>
    <p:sldId id="328" r:id="rId25"/>
    <p:sldId id="329" r:id="rId26"/>
    <p:sldId id="330" r:id="rId27"/>
    <p:sldId id="331" r:id="rId28"/>
    <p:sldId id="332" r:id="rId29"/>
    <p:sldId id="333" r:id="rId30"/>
    <p:sldId id="341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BDDAA"/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680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5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812D48F-6F8B-45D3-4E79-4CE9AD41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Lezione</a:t>
            </a:r>
            <a:r>
              <a:rPr lang="en-US" dirty="0">
                <a:solidFill>
                  <a:srgbClr val="C00000"/>
                </a:solidFill>
              </a:rPr>
              <a:t> 3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F4AD33-D5A5-1D38-1BD1-A282EAB4B3B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Cenci</a:t>
            </a:r>
          </a:p>
        </p:txBody>
      </p:sp>
    </p:spTree>
    <p:extLst>
      <p:ext uri="{BB962C8B-B14F-4D97-AF65-F5344CB8AC3E}">
        <p14:creationId xmlns:p14="http://schemas.microsoft.com/office/powerpoint/2010/main" val="7285587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adi, Gioco di dadi, rosso, luce&#10;&#10;Descrizione generata automaticamente">
            <a:extLst>
              <a:ext uri="{FF2B5EF4-FFF2-40B4-BE49-F238E27FC236}">
                <a16:creationId xmlns:a16="http://schemas.microsoft.com/office/drawing/2014/main" id="{ED1CC8EF-B2E3-DDAE-1E96-BA1822A2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33" y="797600"/>
            <a:ext cx="5405621" cy="4054216"/>
          </a:xfrm>
          <a:prstGeom prst="rect">
            <a:avLst/>
          </a:prstGeom>
        </p:spPr>
      </p:pic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BE361485-6013-7F94-93D2-821BDFB42177}"/>
              </a:ext>
            </a:extLst>
          </p:cNvPr>
          <p:cNvSpPr txBox="1">
            <a:spLocks/>
          </p:cNvSpPr>
          <p:nvPr/>
        </p:nvSpPr>
        <p:spPr>
          <a:xfrm>
            <a:off x="5426439" y="5473909"/>
            <a:ext cx="7578361" cy="278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904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  <a:lvl2pPr marL="1429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2pPr>
            <a:lvl3pPr marL="1937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3pPr>
            <a:lvl4pPr marL="2462257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4pPr>
            <a:lvl5pPr marL="29871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5pPr>
            <a:lvl6pPr marL="33427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3698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40539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44095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EC7D77-1012-698E-844D-E2F6925D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844" y="4876800"/>
            <a:ext cx="10845800" cy="60114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Prob “11”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”5” dado dx (1/6) x “6” dado </a:t>
            </a:r>
            <a:r>
              <a:rPr lang="en-US" sz="2800" dirty="0" err="1">
                <a:solidFill>
                  <a:schemeClr val="bg1"/>
                </a:solidFill>
              </a:rPr>
              <a:t>sn</a:t>
            </a:r>
            <a:r>
              <a:rPr lang="en-US" sz="2800" dirty="0">
                <a:solidFill>
                  <a:schemeClr val="bg1"/>
                </a:solidFill>
              </a:rPr>
              <a:t> (1/6)= (1/6)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”6” dado dx (1/6) x “5” dado </a:t>
            </a:r>
            <a:r>
              <a:rPr lang="en-US" sz="2800" dirty="0" err="1">
                <a:solidFill>
                  <a:schemeClr val="bg1"/>
                </a:solidFill>
              </a:rPr>
              <a:t>sn</a:t>
            </a:r>
            <a:r>
              <a:rPr lang="en-US" sz="2800" dirty="0">
                <a:solidFill>
                  <a:schemeClr val="bg1"/>
                </a:solidFill>
              </a:rPr>
              <a:t> (1/6)= (1/6)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C00000"/>
                </a:solidFill>
              </a:rPr>
              <a:t>Probabilità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totale</a:t>
            </a:r>
            <a:r>
              <a:rPr lang="en-US" sz="3200" dirty="0">
                <a:solidFill>
                  <a:schemeClr val="bg1"/>
                </a:solidFill>
              </a:rPr>
              <a:t>: (1/6)</a:t>
            </a:r>
            <a:r>
              <a:rPr lang="en-US" sz="3200" baseline="30000" dirty="0">
                <a:solidFill>
                  <a:schemeClr val="bg1"/>
                </a:solidFill>
              </a:rPr>
              <a:t>2 </a:t>
            </a:r>
            <a:r>
              <a:rPr lang="en-US" sz="3200" dirty="0">
                <a:solidFill>
                  <a:schemeClr val="bg1"/>
                </a:solidFill>
              </a:rPr>
              <a:t>+ (1/6)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</a:p>
          <a:p>
            <a:pPr marL="867833" lvl="1" indent="0">
              <a:buNone/>
            </a:pP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49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875248"/>
            <a:ext cx="1216405" cy="1182965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382154"/>
              <a:ext cx="1216405" cy="118296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¼+¼= ½</a:t>
            </a:r>
          </a:p>
          <a:p>
            <a:endParaRPr lang="en-US" sz="6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4971654"/>
            <a:ext cx="10570739" cy="4159486"/>
            <a:chOff x="1118393" y="4971654"/>
            <a:chExt cx="10570739" cy="4159486"/>
          </a:xfrm>
        </p:grpSpPr>
        <p:cxnSp>
          <p:nvCxnSpPr>
            <p:cNvPr id="24" name="Connettore 2 23"/>
            <p:cNvCxnSpPr>
              <a:stCxn id="9" idx="0"/>
            </p:cNvCxnSpPr>
            <p:nvPr/>
          </p:nvCxnSpPr>
          <p:spPr>
            <a:xfrm>
              <a:off x="1514698" y="4971654"/>
              <a:ext cx="202580" cy="3149638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3" y="4996016"/>
              <a:ext cx="9821259" cy="3125276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>
            <a:stCxn id="18" idx="0"/>
          </p:cNvCxnSpPr>
          <p:nvPr/>
        </p:nvCxnSpPr>
        <p:spPr>
          <a:xfrm flipH="1">
            <a:off x="4733391" y="4979424"/>
            <a:ext cx="3706874" cy="330979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514698" y="4971654"/>
            <a:ext cx="6925567" cy="5291472"/>
            <a:chOff x="1514698" y="4971654"/>
            <a:chExt cx="6925567" cy="5291472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>
              <a:stCxn id="9" idx="0"/>
            </p:cNvCxnSpPr>
            <p:nvPr/>
          </p:nvCxnSpPr>
          <p:spPr>
            <a:xfrm>
              <a:off x="1514698" y="4971654"/>
              <a:ext cx="4859917" cy="3301068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>
              <a:stCxn id="18" idx="0"/>
            </p:cNvCxnSpPr>
            <p:nvPr/>
          </p:nvCxnSpPr>
          <p:spPr>
            <a:xfrm flipH="1">
              <a:off x="6529233" y="4979424"/>
              <a:ext cx="1911032" cy="3336014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4996016"/>
            <a:ext cx="6770954" cy="5285015"/>
            <a:chOff x="1867872" y="4978111"/>
            <a:chExt cx="6770954" cy="5285015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4978111"/>
              <a:ext cx="4506743" cy="329461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4978111"/>
              <a:ext cx="2109594" cy="3337327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67314" y="8208625"/>
            <a:ext cx="10855808" cy="136447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237532" y="1780686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0" y="2116426"/>
            <a:ext cx="12549597" cy="6108700"/>
          </a:xfrm>
        </p:spPr>
        <p:txBody>
          <a:bodyPr/>
          <a:lstStyle/>
          <a:p>
            <a:pPr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dirty="0"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 lang="it-IT" dirty="0">
                <a:solidFill>
                  <a:schemeClr val="bg1"/>
                </a:solidFill>
                <a:sym typeface="Franklin Gothic Medium"/>
              </a:rPr>
              <a:t>rapporto tra giallo e verde nella progenie F2.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dirty="0">
                <a:solidFill>
                  <a:schemeClr val="bg1"/>
                </a:solidFill>
              </a:rPr>
              <a:t>La frazione di piselli F2 che saranno gialli è la somma di 1/4 (l’evento che produce YY) + 1/4 (l’evento mutuamente escluso che genera </a:t>
            </a:r>
            <a:r>
              <a:rPr lang="it-IT" dirty="0" err="1">
                <a:solidFill>
                  <a:schemeClr val="bg1"/>
                </a:solidFill>
              </a:rPr>
              <a:t>Yy</a:t>
            </a:r>
            <a:r>
              <a:rPr lang="it-IT" dirty="0">
                <a:solidFill>
                  <a:schemeClr val="bg1"/>
                </a:solidFill>
              </a:rPr>
              <a:t>) + 1/4 (il terzo evento, mutualmente escluso, che produce </a:t>
            </a:r>
            <a:r>
              <a:rPr lang="it-IT" dirty="0" err="1">
                <a:solidFill>
                  <a:schemeClr val="bg1"/>
                </a:solidFill>
              </a:rPr>
              <a:t>yY</a:t>
            </a:r>
            <a:r>
              <a:rPr lang="it-IT" dirty="0">
                <a:solidFill>
                  <a:schemeClr val="bg1"/>
                </a:solidFill>
              </a:rPr>
              <a:t>) per ottenere </a:t>
            </a:r>
            <a:r>
              <a:rPr lang="it-IT" dirty="0">
                <a:solidFill>
                  <a:schemeClr val="bg1"/>
                </a:solidFill>
                <a:sym typeface="Franklin Gothic Medium"/>
              </a:rPr>
              <a:t>3/4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  <a:p>
            <a:pPr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dirty="0">
                <a:solidFill>
                  <a:schemeClr val="bg1"/>
                </a:solidFill>
              </a:rPr>
              <a:t>Il rimanente 1/4 della progenie F2 sarà verde.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  <p:sp>
        <p:nvSpPr>
          <p:cNvPr id="4" name="Rettangolo 3"/>
          <p:cNvSpPr>
            <a:spLocks/>
          </p:cNvSpPr>
          <p:nvPr/>
        </p:nvSpPr>
        <p:spPr>
          <a:xfrm>
            <a:off x="4108501" y="4468482"/>
            <a:ext cx="5677197" cy="179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6" name="Rettangolo 5"/>
          <p:cNvSpPr>
            <a:spLocks/>
          </p:cNvSpPr>
          <p:nvPr/>
        </p:nvSpPr>
        <p:spPr>
          <a:xfrm>
            <a:off x="10911675" y="4466659"/>
            <a:ext cx="1699425" cy="179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52424" y="4466659"/>
            <a:ext cx="3398851" cy="1799979"/>
            <a:chOff x="952424" y="4466659"/>
            <a:chExt cx="3398851" cy="1799979"/>
          </a:xfrm>
        </p:grpSpPr>
        <p:sp>
          <p:nvSpPr>
            <p:cNvPr id="5" name="Rettangolo 4"/>
            <p:cNvSpPr>
              <a:spLocks/>
            </p:cNvSpPr>
            <p:nvPr/>
          </p:nvSpPr>
          <p:spPr>
            <a:xfrm>
              <a:off x="952425" y="4466659"/>
              <a:ext cx="3398850" cy="179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7" name="Rettangolo 6"/>
            <p:cNvSpPr>
              <a:spLocks/>
            </p:cNvSpPr>
            <p:nvPr/>
          </p:nvSpPr>
          <p:spPr>
            <a:xfrm>
              <a:off x="952424" y="4616067"/>
              <a:ext cx="1699425" cy="503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952424" y="6305812"/>
            <a:ext cx="3398850" cy="1142777"/>
            <a:chOff x="952424" y="4466659"/>
            <a:chExt cx="3398850" cy="1799979"/>
          </a:xfrm>
        </p:grpSpPr>
        <p:sp>
          <p:nvSpPr>
            <p:cNvPr id="10" name="Rettangolo 9"/>
            <p:cNvSpPr>
              <a:spLocks/>
            </p:cNvSpPr>
            <p:nvPr/>
          </p:nvSpPr>
          <p:spPr>
            <a:xfrm>
              <a:off x="2651849" y="4466659"/>
              <a:ext cx="1699425" cy="179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1" name="Rettangolo 10"/>
            <p:cNvSpPr>
              <a:spLocks/>
            </p:cNvSpPr>
            <p:nvPr/>
          </p:nvSpPr>
          <p:spPr>
            <a:xfrm>
              <a:off x="952424" y="4616067"/>
              <a:ext cx="1699425" cy="503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sp>
        <p:nvSpPr>
          <p:cNvPr id="12" name="Rettangolo 11"/>
          <p:cNvSpPr>
            <a:spLocks/>
          </p:cNvSpPr>
          <p:nvPr/>
        </p:nvSpPr>
        <p:spPr>
          <a:xfrm>
            <a:off x="4260901" y="6266638"/>
            <a:ext cx="5677197" cy="125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3" name="Rettangolo 12"/>
          <p:cNvSpPr>
            <a:spLocks/>
          </p:cNvSpPr>
          <p:nvPr/>
        </p:nvSpPr>
        <p:spPr>
          <a:xfrm>
            <a:off x="10911675" y="6352167"/>
            <a:ext cx="1531872" cy="125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12" grpId="0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079500" y="-557292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6133" y="1363355"/>
            <a:ext cx="12078764" cy="6291601"/>
          </a:xfrm>
        </p:spPr>
        <p:txBody>
          <a:bodyPr/>
          <a:lstStyle/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000" b="1">
                <a:solidFill>
                  <a:srgbClr val="800000"/>
                </a:solidFill>
                <a:sym typeface="Franklin Gothic Medium"/>
              </a:rPr>
              <a:t>FENOTIPO</a:t>
            </a:r>
            <a:r>
              <a:rPr lang="it-IT" sz="4000">
                <a:solidFill>
                  <a:srgbClr val="800000"/>
                </a:solidFill>
              </a:rPr>
              <a:t> </a:t>
            </a:r>
            <a:r>
              <a:rPr lang="it-IT">
                <a:solidFill>
                  <a:schemeClr val="bg1"/>
                </a:solidFill>
              </a:rPr>
              <a:t>caratteristica osservabile, come il colore </a:t>
            </a:r>
            <a:r>
              <a:rPr lang="it-IT">
                <a:solidFill>
                  <a:srgbClr val="000000"/>
                </a:solidFill>
              </a:rPr>
              <a:t>giallo o verde del seme di pisello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000" b="1">
                <a:solidFill>
                  <a:srgbClr val="800000"/>
                </a:solidFill>
                <a:sym typeface="Franklin Gothic Medium"/>
              </a:rPr>
              <a:t>GENOTIPO</a:t>
            </a:r>
            <a:r>
              <a:rPr lang="it-IT">
                <a:solidFill>
                  <a:srgbClr val="000000"/>
                </a:solidFill>
              </a:rPr>
              <a:t> l’effettiva coppia di alleli presenti in un individuo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rgbClr val="000000"/>
                </a:solidFill>
              </a:rPr>
              <a:t>Un genotipo YY o yy è chiamato </a:t>
            </a:r>
            <a:r>
              <a:rPr lang="it-IT" sz="4000" b="1">
                <a:solidFill>
                  <a:srgbClr val="800000"/>
                </a:solidFill>
                <a:sym typeface="Franklin Gothic Medium"/>
              </a:rPr>
              <a:t>OMOZIGOTE</a:t>
            </a:r>
            <a:r>
              <a:rPr lang="it-IT">
                <a:solidFill>
                  <a:srgbClr val="000000"/>
                </a:solidFill>
              </a:rPr>
              <a:t>, perché le due copie del gene che determina il particolare carattere in questione sono identiche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rgbClr val="000000"/>
                </a:solidFill>
              </a:rPr>
              <a:t>Al contrario un genotipo con due differenti alleli per un carattere è detto </a:t>
            </a:r>
            <a:r>
              <a:rPr lang="it-IT" sz="4000" b="1">
                <a:solidFill>
                  <a:srgbClr val="800000"/>
                </a:solidFill>
                <a:sym typeface="Franklin Gothic Medium"/>
              </a:rPr>
              <a:t>ETEROZIGOTE</a:t>
            </a:r>
            <a:r>
              <a:rPr lang="it-IT" sz="4000">
                <a:solidFill>
                  <a:srgbClr val="800000"/>
                </a:solidFill>
              </a:rPr>
              <a:t> </a:t>
            </a:r>
            <a:r>
              <a:rPr lang="it-IT">
                <a:solidFill>
                  <a:srgbClr val="000000"/>
                </a:solidFill>
              </a:rPr>
              <a:t>(ibrido per quel carattere)</a:t>
            </a:r>
          </a:p>
          <a:p>
            <a:pPr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234057" y="7653308"/>
            <a:ext cx="12585701" cy="2041585"/>
          </a:xfrm>
          <a:prstGeom prst="rect">
            <a:avLst/>
          </a:prstGeom>
          <a:ln/>
          <a:effectLst>
            <a:outerShdw blurRad="50800" dist="127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tx1"/>
                </a:solidFill>
              </a:rP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tx1"/>
                </a:solidFill>
              </a:rP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98" y="431533"/>
            <a:ext cx="11591999" cy="9218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C1292547-DD34-194B-8C6D-3446F964C4E5}"/>
              </a:ext>
            </a:extLst>
          </p:cNvPr>
          <p:cNvSpPr/>
          <p:nvPr/>
        </p:nvSpPr>
        <p:spPr>
          <a:xfrm>
            <a:off x="2563317" y="1746162"/>
            <a:ext cx="1109273" cy="10098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4F553DC-7DD8-5A4E-C5A1-844B0C0D5B35}"/>
              </a:ext>
            </a:extLst>
          </p:cNvPr>
          <p:cNvSpPr/>
          <p:nvPr/>
        </p:nvSpPr>
        <p:spPr>
          <a:xfrm>
            <a:off x="2445894" y="4731640"/>
            <a:ext cx="1109273" cy="10098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60706C9-75E3-2EFF-9F7B-79544305A0AA}"/>
              </a:ext>
            </a:extLst>
          </p:cNvPr>
          <p:cNvSpPr/>
          <p:nvPr/>
        </p:nvSpPr>
        <p:spPr>
          <a:xfrm>
            <a:off x="5039194" y="1773962"/>
            <a:ext cx="1109273" cy="1009848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7F0DEDC-EA9B-4314-BBA4-A7F2F1104B05}"/>
              </a:ext>
            </a:extLst>
          </p:cNvPr>
          <p:cNvSpPr/>
          <p:nvPr/>
        </p:nvSpPr>
        <p:spPr>
          <a:xfrm>
            <a:off x="5039193" y="4731640"/>
            <a:ext cx="1109273" cy="1009848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B9058B5-EA34-BD50-9227-33231A061991}"/>
              </a:ext>
            </a:extLst>
          </p:cNvPr>
          <p:cNvSpPr/>
          <p:nvPr/>
        </p:nvSpPr>
        <p:spPr>
          <a:xfrm>
            <a:off x="8849194" y="1746162"/>
            <a:ext cx="1109273" cy="1009848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EF29AB-E033-9EF0-4CA3-0BF5E52197DE}"/>
              </a:ext>
            </a:extLst>
          </p:cNvPr>
          <p:cNvSpPr txBox="1"/>
          <p:nvPr/>
        </p:nvSpPr>
        <p:spPr>
          <a:xfrm>
            <a:off x="4227062" y="1773962"/>
            <a:ext cx="17677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231FDA-A17E-5348-0FAF-F976F0AE0B40}"/>
              </a:ext>
            </a:extLst>
          </p:cNvPr>
          <p:cNvSpPr txBox="1"/>
          <p:nvPr/>
        </p:nvSpPr>
        <p:spPr>
          <a:xfrm>
            <a:off x="4227062" y="4731640"/>
            <a:ext cx="5305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X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EB42B5-6CB8-CD34-C36C-CBF1F33C3FC9}"/>
              </a:ext>
            </a:extLst>
          </p:cNvPr>
          <p:cNvGrpSpPr/>
          <p:nvPr/>
        </p:nvGrpSpPr>
        <p:grpSpPr>
          <a:xfrm>
            <a:off x="5039193" y="1746162"/>
            <a:ext cx="4921773" cy="1037648"/>
            <a:chOff x="5039193" y="1746162"/>
            <a:chExt cx="4921773" cy="1037648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17E2F1C0-BF5F-66AB-C018-983F4BFB822E}"/>
                </a:ext>
              </a:extLst>
            </p:cNvPr>
            <p:cNvSpPr/>
            <p:nvPr/>
          </p:nvSpPr>
          <p:spPr>
            <a:xfrm>
              <a:off x="5039193" y="1773962"/>
              <a:ext cx="1109273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82057FD3-B401-55D9-2E51-1D5F3F6F0DC1}"/>
                </a:ext>
              </a:extLst>
            </p:cNvPr>
            <p:cNvSpPr/>
            <p:nvPr/>
          </p:nvSpPr>
          <p:spPr>
            <a:xfrm>
              <a:off x="8851693" y="1746162"/>
              <a:ext cx="1109273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sp>
        <p:nvSpPr>
          <p:cNvPr id="18" name="Ovale 17">
            <a:extLst>
              <a:ext uri="{FF2B5EF4-FFF2-40B4-BE49-F238E27FC236}">
                <a16:creationId xmlns:a16="http://schemas.microsoft.com/office/drawing/2014/main" id="{4EC5F853-1C89-3110-F541-3B2AA861046A}"/>
              </a:ext>
            </a:extLst>
          </p:cNvPr>
          <p:cNvSpPr/>
          <p:nvPr/>
        </p:nvSpPr>
        <p:spPr>
          <a:xfrm>
            <a:off x="8851692" y="4702744"/>
            <a:ext cx="1109273" cy="1009848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9120381-6668-7236-848B-56293FDF716E}"/>
              </a:ext>
            </a:extLst>
          </p:cNvPr>
          <p:cNvSpPr/>
          <p:nvPr/>
        </p:nvSpPr>
        <p:spPr>
          <a:xfrm>
            <a:off x="10363199" y="4731640"/>
            <a:ext cx="1109273" cy="10098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9B0AE41-8CB8-603C-FE7C-72C72D814EA9}"/>
              </a:ext>
            </a:extLst>
          </p:cNvPr>
          <p:cNvGrpSpPr/>
          <p:nvPr/>
        </p:nvGrpSpPr>
        <p:grpSpPr>
          <a:xfrm>
            <a:off x="5039193" y="4703840"/>
            <a:ext cx="6433279" cy="1037648"/>
            <a:chOff x="5039193" y="4703840"/>
            <a:chExt cx="6433279" cy="1037648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64676BEB-2CC5-4A2D-0898-62D245DB670E}"/>
                </a:ext>
              </a:extLst>
            </p:cNvPr>
            <p:cNvGrpSpPr/>
            <p:nvPr/>
          </p:nvGrpSpPr>
          <p:grpSpPr>
            <a:xfrm>
              <a:off x="5039193" y="4703840"/>
              <a:ext cx="4921773" cy="1037648"/>
              <a:chOff x="5039193" y="1746162"/>
              <a:chExt cx="4921773" cy="1037648"/>
            </a:xfrm>
          </p:grpSpPr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BAB27B7B-0894-771D-9678-B41A2477A6F8}"/>
                  </a:ext>
                </a:extLst>
              </p:cNvPr>
              <p:cNvSpPr/>
              <p:nvPr/>
            </p:nvSpPr>
            <p:spPr>
              <a:xfrm>
                <a:off x="5039193" y="1773962"/>
                <a:ext cx="1109273" cy="1009848"/>
              </a:xfrm>
              <a:prstGeom prst="ellipse">
                <a:avLst/>
              </a:prstGeom>
              <a:solidFill>
                <a:srgbClr val="FFFF00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2490E2AA-7965-D5A8-6D12-99275B6E5678}"/>
                  </a:ext>
                </a:extLst>
              </p:cNvPr>
              <p:cNvSpPr/>
              <p:nvPr/>
            </p:nvSpPr>
            <p:spPr>
              <a:xfrm>
                <a:off x="8851693" y="1746162"/>
                <a:ext cx="1109273" cy="1009848"/>
              </a:xfrm>
              <a:prstGeom prst="ellipse">
                <a:avLst/>
              </a:prstGeom>
              <a:solidFill>
                <a:srgbClr val="FFFF00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96ACBB13-9279-F4B1-2BC4-AFA67C585097}"/>
                </a:ext>
              </a:extLst>
            </p:cNvPr>
            <p:cNvSpPr/>
            <p:nvPr/>
          </p:nvSpPr>
          <p:spPr>
            <a:xfrm>
              <a:off x="10363199" y="4717734"/>
              <a:ext cx="1109273" cy="100984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sp>
        <p:nvSpPr>
          <p:cNvPr id="25" name="Freccia destra 24">
            <a:extLst>
              <a:ext uri="{FF2B5EF4-FFF2-40B4-BE49-F238E27FC236}">
                <a16:creationId xmlns:a16="http://schemas.microsoft.com/office/drawing/2014/main" id="{59BE5466-9B9A-CAA0-CED8-DB48A8E297D0}"/>
              </a:ext>
            </a:extLst>
          </p:cNvPr>
          <p:cNvSpPr/>
          <p:nvPr/>
        </p:nvSpPr>
        <p:spPr>
          <a:xfrm>
            <a:off x="7124075" y="2030442"/>
            <a:ext cx="749508" cy="512961"/>
          </a:xfrm>
          <a:prstGeom prst="rightArrow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26" name="Freccia destra 25">
            <a:extLst>
              <a:ext uri="{FF2B5EF4-FFF2-40B4-BE49-F238E27FC236}">
                <a16:creationId xmlns:a16="http://schemas.microsoft.com/office/drawing/2014/main" id="{B1EE08B4-BC4B-62B1-205E-E331123901E2}"/>
              </a:ext>
            </a:extLst>
          </p:cNvPr>
          <p:cNvSpPr/>
          <p:nvPr/>
        </p:nvSpPr>
        <p:spPr>
          <a:xfrm>
            <a:off x="7086129" y="4988120"/>
            <a:ext cx="749508" cy="512961"/>
          </a:xfrm>
          <a:prstGeom prst="rightArrow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BE9C28B-853E-F115-C588-019CB915F3C3}"/>
              </a:ext>
            </a:extLst>
          </p:cNvPr>
          <p:cNvSpPr>
            <a:spLocks/>
          </p:cNvSpPr>
          <p:nvPr/>
        </p:nvSpPr>
        <p:spPr>
          <a:xfrm>
            <a:off x="2445894" y="3588434"/>
            <a:ext cx="9915521" cy="323846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71887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  <p:sp>
        <p:nvSpPr>
          <p:cNvPr id="2" name="Rettangolo 1"/>
          <p:cNvSpPr/>
          <p:nvPr/>
        </p:nvSpPr>
        <p:spPr>
          <a:xfrm>
            <a:off x="6680200" y="2260600"/>
            <a:ext cx="4089400" cy="4927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511122" y="6127710"/>
            <a:ext cx="7058078" cy="3057247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dirty="0">
                <a:solidFill>
                  <a:srgbClr val="000000"/>
                </a:solidFill>
              </a:rPr>
              <a:t>Mendel </a:t>
            </a:r>
            <a:r>
              <a:rPr sz="3200" dirty="0" err="1">
                <a:solidFill>
                  <a:srgbClr val="000000"/>
                </a:solidFill>
              </a:rPr>
              <a:t>definì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caratteri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alternativi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costanti</a:t>
            </a:r>
            <a:r>
              <a:rPr sz="3200" dirty="0">
                <a:solidFill>
                  <a:srgbClr val="000000"/>
                </a:solidFill>
              </a:rPr>
              <a:t>, e </a:t>
            </a:r>
            <a:r>
              <a:rPr sz="3200" dirty="0" err="1">
                <a:solidFill>
                  <a:srgbClr val="000000"/>
                </a:solidFill>
              </a:rPr>
              <a:t>che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escludono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mutua</a:t>
            </a:r>
            <a:r>
              <a:rPr lang="it-IT" sz="3200" dirty="0">
                <a:solidFill>
                  <a:srgbClr val="000000"/>
                </a:solidFill>
              </a:rPr>
              <a:t>l</a:t>
            </a:r>
            <a:r>
              <a:rPr sz="3200" dirty="0" err="1">
                <a:solidFill>
                  <a:srgbClr val="000000"/>
                </a:solidFill>
              </a:rPr>
              <a:t>mente</a:t>
            </a:r>
            <a:r>
              <a:rPr sz="3200" dirty="0">
                <a:solidFill>
                  <a:srgbClr val="000000"/>
                </a:solidFill>
              </a:rPr>
              <a:t>, come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fiori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porpora</a:t>
            </a:r>
            <a:r>
              <a:rPr sz="3200" dirty="0">
                <a:solidFill>
                  <a:srgbClr val="000000"/>
                </a:solidFill>
              </a:rPr>
              <a:t> o </a:t>
            </a:r>
            <a:r>
              <a:rPr sz="3200" dirty="0" err="1">
                <a:solidFill>
                  <a:srgbClr val="000000"/>
                </a:solidFill>
              </a:rPr>
              <a:t>bianchi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semi </a:t>
            </a:r>
            <a:r>
              <a:rPr sz="3200" dirty="0" err="1">
                <a:solidFill>
                  <a:srgbClr val="000000"/>
                </a:solidFill>
              </a:rPr>
              <a:t>gialli</a:t>
            </a:r>
            <a:r>
              <a:rPr sz="3200" dirty="0">
                <a:solidFill>
                  <a:srgbClr val="000000"/>
                </a:solidFill>
              </a:rPr>
              <a:t> o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verdi</a:t>
            </a:r>
            <a:r>
              <a:rPr sz="3200" dirty="0">
                <a:solidFill>
                  <a:srgbClr val="000000"/>
                </a:solidFill>
              </a:rPr>
              <a:t>, come </a:t>
            </a:r>
            <a:r>
              <a:rPr sz="3200" dirty="0">
                <a:solidFill>
                  <a:srgbClr val="800000"/>
                </a:solidFill>
              </a:rPr>
              <a:t>“</a:t>
            </a:r>
            <a:r>
              <a:rPr sz="3200" dirty="0" err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</a:t>
            </a:r>
            <a:r>
              <a:rPr sz="3200" dirty="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 sz="3200" dirty="0" err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antagoniste”</a:t>
            </a:r>
            <a:r>
              <a:rPr sz="3200" dirty="0" err="1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 per </a:t>
            </a:r>
            <a:r>
              <a:rPr sz="3200" dirty="0" err="1">
                <a:solidFill>
                  <a:srgbClr val="000000"/>
                </a:solidFill>
              </a:rPr>
              <a:t>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suoi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studi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considerò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sette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coppie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antagoniste</a:t>
            </a:r>
            <a:endParaRPr sz="3200" dirty="0">
              <a:solidFill>
                <a:srgbClr val="000000"/>
              </a:solidFill>
            </a:endParaRPr>
          </a:p>
        </p:txBody>
      </p:sp>
      <p:pic>
        <p:nvPicPr>
          <p:cNvPr id="2" name="2.1.png">
            <a:extLst>
              <a:ext uri="{FF2B5EF4-FFF2-40B4-BE49-F238E27FC236}">
                <a16:creationId xmlns:a16="http://schemas.microsoft.com/office/drawing/2014/main" id="{10AC6DD1-6DE4-2F72-7636-0E945303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2" y="413174"/>
            <a:ext cx="6192000" cy="5018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97036"/>
            <a:ext cx="7239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Medium"/>
                <a:cs typeface="Franklin Gothic Book"/>
              </a:rP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chemeClr val="bg1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  <a:latin typeface="Franklin Gothic Medium"/>
                <a:cs typeface="Franklin Gothic Medium"/>
              </a:rPr>
              <a:t>“I differenti tipi di cellule germinali [uova o polline] di un ibrido sono prodotti, in media, in numeri uguali” (Mendel</a:t>
            </a:r>
            <a:r>
              <a:rPr sz="3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2" name="Shape 152"/>
          <p:cNvSpPr/>
          <p:nvPr/>
        </p:nvSpPr>
        <p:spPr>
          <a:xfrm>
            <a:off x="884420" y="5070145"/>
            <a:ext cx="6633980" cy="2257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000000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000000"/>
                </a:solidFill>
              </a:rPr>
              <a:t>giallo e liscio, giallo e rugoso, verde e liscio, verde e rugoso in un rapporto </a:t>
            </a:r>
            <a:r>
              <a:rPr sz="2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 dirty="0">
                <a:solidFill>
                  <a:srgbClr val="000000"/>
                </a:solidFill>
              </a:rPr>
              <a:t>Se </a:t>
            </a:r>
            <a:r>
              <a:rPr sz="2800" dirty="0" err="1">
                <a:solidFill>
                  <a:srgbClr val="000000"/>
                </a:solidFill>
              </a:rPr>
              <a:t>osservate</a:t>
            </a:r>
            <a:r>
              <a:rPr sz="2800" dirty="0">
                <a:solidFill>
                  <a:srgbClr val="000000"/>
                </a:solidFill>
              </a:rPr>
              <a:t> solo il </a:t>
            </a:r>
            <a:r>
              <a:rPr sz="2800" dirty="0" err="1">
                <a:solidFill>
                  <a:srgbClr val="000000"/>
                </a:solidFill>
              </a:rPr>
              <a:t>colore</a:t>
            </a:r>
            <a:r>
              <a:rPr sz="2800" dirty="0">
                <a:solidFill>
                  <a:srgbClr val="000000"/>
                </a:solidFill>
              </a:rPr>
              <a:t> o solo la forma del </a:t>
            </a:r>
            <a:r>
              <a:rPr sz="2800" dirty="0" err="1">
                <a:solidFill>
                  <a:srgbClr val="000000"/>
                </a:solidFill>
              </a:rPr>
              <a:t>pisello</a:t>
            </a:r>
            <a:r>
              <a:rPr sz="2800" dirty="0">
                <a:solidFill>
                  <a:srgbClr val="000000"/>
                </a:solidFill>
              </a:rPr>
              <a:t>, </a:t>
            </a:r>
            <a:r>
              <a:rPr sz="2800" dirty="0" err="1">
                <a:solidFill>
                  <a:srgbClr val="000000"/>
                </a:solidFill>
              </a:rPr>
              <a:t>potrete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vedere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che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ciascun</a:t>
            </a:r>
            <a:r>
              <a:rPr sz="2800" dirty="0">
                <a:solidFill>
                  <a:srgbClr val="000000"/>
                </a:solidFill>
              </a:rPr>
              <a:t> carattere </a:t>
            </a:r>
            <a:r>
              <a:rPr sz="2800" dirty="0" err="1">
                <a:solidFill>
                  <a:srgbClr val="000000"/>
                </a:solidFill>
              </a:rPr>
              <a:t>è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ereditato</a:t>
            </a:r>
            <a:r>
              <a:rPr sz="2800" dirty="0">
                <a:solidFill>
                  <a:srgbClr val="000000"/>
                </a:solidFill>
              </a:rPr>
              <a:t> con un </a:t>
            </a:r>
            <a:r>
              <a:rPr sz="2800" dirty="0" err="1">
                <a:solidFill>
                  <a:srgbClr val="000000"/>
                </a:solidFill>
              </a:rPr>
              <a:t>rapporto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3:1</a:t>
            </a:r>
            <a:r>
              <a:rPr sz="2800" dirty="0">
                <a:solidFill>
                  <a:srgbClr val="000000"/>
                </a:solidFill>
              </a:rPr>
              <a:t> come </a:t>
            </a:r>
            <a:r>
              <a:rPr sz="2800" dirty="0" err="1">
                <a:solidFill>
                  <a:srgbClr val="000000"/>
                </a:solidFill>
              </a:rPr>
              <a:t>predetto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dalla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legge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della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dirty="0" err="1">
                <a:solidFill>
                  <a:srgbClr val="000000"/>
                </a:solidFill>
              </a:rPr>
              <a:t>segregazione</a:t>
            </a:r>
            <a:r>
              <a:rPr sz="2800" dirty="0">
                <a:solidFill>
                  <a:srgbClr val="000000"/>
                </a:solidFill>
              </a:rPr>
              <a:t>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391454" y="556598"/>
            <a:ext cx="4025549" cy="1186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2076" y="5910164"/>
            <a:ext cx="1961914" cy="214915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86450" y="3084668"/>
            <a:ext cx="2018901" cy="20358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872076" y="2066792"/>
            <a:ext cx="5283445" cy="324532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144727" y="5561907"/>
            <a:ext cx="5283445" cy="410399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391454" y="904505"/>
            <a:ext cx="4025549" cy="1186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179783"/>
            <a:ext cx="12176262" cy="2272417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Legge dell’Assortimento Indipendente</a:t>
            </a:r>
          </a:p>
        </p:txBody>
      </p:sp>
      <p:sp>
        <p:nvSpPr>
          <p:cNvPr id="2" name="Rettangolo 1"/>
          <p:cNvSpPr/>
          <p:nvPr/>
        </p:nvSpPr>
        <p:spPr>
          <a:xfrm>
            <a:off x="8255335" y="2269373"/>
            <a:ext cx="881980" cy="279850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21941" y="2267096"/>
            <a:ext cx="12732170" cy="687367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 lang="it-IT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800000"/>
                </a:solidFill>
              </a:rPr>
              <a:t>9/16</a:t>
            </a:r>
            <a:r>
              <a:rPr lang="it-IT">
                <a:solidFill>
                  <a:srgbClr val="800000"/>
                </a:solidFill>
              </a:rPr>
              <a:t> </a:t>
            </a:r>
            <a:endParaRPr>
              <a:solidFill>
                <a:srgbClr val="8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¾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it-IT">
              <a:solidFill>
                <a:srgbClr val="000000"/>
              </a:solidFill>
            </a:endParaRP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X </a:t>
            </a:r>
            <a:r>
              <a:rPr lang="it-IT">
                <a:solidFill>
                  <a:srgbClr val="000000"/>
                </a:solidFill>
              </a:rPr>
              <a:t>¼ 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8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</a:t>
            </a:r>
            <a:r>
              <a:rPr>
                <a:solidFill>
                  <a:srgbClr val="800000"/>
                </a:solidFill>
              </a:rPr>
              <a:t>9:3:3:1 </a:t>
            </a:r>
            <a:r>
              <a:rPr>
                <a:solidFill>
                  <a:srgbClr val="000000"/>
                </a:solidFill>
              </a:rPr>
              <a:t>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0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apporto giallo/verde</a:t>
            </a:r>
            <a:r>
              <a:rPr>
                <a:solidFill>
                  <a:srgbClr val="000000"/>
                </a:solidFill>
              </a:rPr>
              <a:t> nella generazione F2 sarà 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¾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: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¼ 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¾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:</a:t>
            </a:r>
            <a:r>
              <a:rPr lang="it-IT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¼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.</a:t>
            </a:r>
          </a:p>
        </p:txBody>
      </p:sp>
      <p:sp>
        <p:nvSpPr>
          <p:cNvPr id="161" name="Shape 161"/>
          <p:cNvSpPr/>
          <p:nvPr/>
        </p:nvSpPr>
        <p:spPr>
          <a:xfrm>
            <a:off x="1743660" y="7095879"/>
            <a:ext cx="10246695" cy="2041585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rapporto fenotipico 9:3:3:1, osservato in un incrocio diibrido, deriva da due rapporti fenotipici 3:1 separati.</a:t>
            </a:r>
          </a:p>
        </p:txBody>
      </p:sp>
      <p:sp>
        <p:nvSpPr>
          <p:cNvPr id="3" name="Ovale 2"/>
          <p:cNvSpPr/>
          <p:nvPr/>
        </p:nvSpPr>
        <p:spPr>
          <a:xfrm>
            <a:off x="1743660" y="2453871"/>
            <a:ext cx="861067" cy="753382"/>
          </a:xfrm>
          <a:prstGeom prst="ellipse">
            <a:avLst/>
          </a:prstGeom>
          <a:solidFill>
            <a:srgbClr val="FFFF00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743660" y="4737264"/>
            <a:ext cx="861067" cy="753382"/>
          </a:xfrm>
          <a:prstGeom prst="ellipse">
            <a:avLst/>
          </a:prstGeom>
          <a:solidFill>
            <a:srgbClr val="6FFF16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4" name="Stella a 12 punte 3"/>
          <p:cNvSpPr/>
          <p:nvPr/>
        </p:nvSpPr>
        <p:spPr>
          <a:xfrm>
            <a:off x="1636025" y="3487078"/>
            <a:ext cx="1011754" cy="882533"/>
          </a:xfrm>
          <a:prstGeom prst="star12">
            <a:avLst/>
          </a:prstGeom>
          <a:solidFill>
            <a:srgbClr val="FFFF00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Stella a 12 punte 8"/>
          <p:cNvSpPr/>
          <p:nvPr/>
        </p:nvSpPr>
        <p:spPr>
          <a:xfrm>
            <a:off x="1614498" y="5921150"/>
            <a:ext cx="1011754" cy="882533"/>
          </a:xfrm>
          <a:prstGeom prst="star12">
            <a:avLst/>
          </a:prstGeom>
          <a:solidFill>
            <a:srgbClr val="6FFF16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Diagramma Ramificato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6310769" y="2182402"/>
            <a:ext cx="3963531" cy="3275999"/>
          </a:xfrm>
          <a:prstGeom prst="rect">
            <a:avLst/>
          </a:prstGeom>
          <a:solidFill>
            <a:srgbClr val="FBDD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00300" y="2182403"/>
            <a:ext cx="3293755" cy="3276000"/>
          </a:xfrm>
          <a:prstGeom prst="rect">
            <a:avLst/>
          </a:prstGeom>
          <a:solidFill>
            <a:srgbClr val="FBDD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60338" y="3035054"/>
            <a:ext cx="395995" cy="2411996"/>
          </a:xfrm>
          <a:prstGeom prst="rect">
            <a:avLst/>
          </a:prstGeom>
          <a:solidFill>
            <a:srgbClr val="FBDD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3F7D8F-F5D1-E875-0C22-6AB6B008F41B}"/>
              </a:ext>
            </a:extLst>
          </p:cNvPr>
          <p:cNvSpPr/>
          <p:nvPr/>
        </p:nvSpPr>
        <p:spPr>
          <a:xfrm>
            <a:off x="4712112" y="2775954"/>
            <a:ext cx="432000" cy="2664000"/>
          </a:xfrm>
          <a:prstGeom prst="rect">
            <a:avLst/>
          </a:prstGeom>
          <a:solidFill>
            <a:srgbClr val="FBDD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Group 172"/>
          <p:cNvGrpSpPr/>
          <p:nvPr/>
        </p:nvGrpSpPr>
        <p:grpSpPr>
          <a:xfrm>
            <a:off x="5130801" y="2190749"/>
            <a:ext cx="647701" cy="698502"/>
            <a:chOff x="0" y="-6351"/>
            <a:chExt cx="647700" cy="698501"/>
          </a:xfrm>
        </p:grpSpPr>
        <p:sp>
          <p:nvSpPr>
            <p:cNvPr id="170" name="Shape 170"/>
            <p:cNvSpPr/>
            <p:nvPr/>
          </p:nvSpPr>
          <p:spPr>
            <a:xfrm>
              <a:off x="0" y="50800"/>
              <a:ext cx="647700" cy="5842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>
                <a:latin typeface="Franklin Gothic Medium"/>
                <a:ea typeface="Franklin Gothic Medium"/>
                <a:cs typeface="Franklin Gothic Medium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72863" y="-6351"/>
              <a:ext cx="383866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040404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 dirty="0"/>
                <a:t>?</a:t>
              </a:r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8369300" y="2190749"/>
            <a:ext cx="679267" cy="1333501"/>
            <a:chOff x="825500" y="1441449"/>
            <a:chExt cx="679267" cy="1333501"/>
          </a:xfrm>
        </p:grpSpPr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8369300" y="5340350"/>
            <a:ext cx="679267" cy="2667002"/>
            <a:chOff x="825500" y="1403349"/>
            <a:chExt cx="679267" cy="2667001"/>
          </a:xfrm>
        </p:grpSpPr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5130800" y="5238750"/>
            <a:ext cx="679267" cy="1435102"/>
            <a:chOff x="774700" y="1301749"/>
            <a:chExt cx="679267" cy="1435101"/>
          </a:xfrm>
        </p:grpSpPr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8DE2F038-298D-4FA6-C00B-676E92AD8326}"/>
              </a:ext>
            </a:extLst>
          </p:cNvPr>
          <p:cNvGrpSpPr/>
          <p:nvPr/>
        </p:nvGrpSpPr>
        <p:grpSpPr>
          <a:xfrm>
            <a:off x="4347932" y="716320"/>
            <a:ext cx="1979493" cy="498968"/>
            <a:chOff x="4347932" y="716320"/>
            <a:chExt cx="1979493" cy="49896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F8A1EED-8C97-2CC5-CA74-FA111BDE8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9425" y="739951"/>
              <a:ext cx="468000" cy="432900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A1409B2-2493-5302-4FD1-2B853EAB6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AC27AFC-6309-E2B7-9123-436B0071C8B8}"/>
              </a:ext>
            </a:extLst>
          </p:cNvPr>
          <p:cNvGrpSpPr/>
          <p:nvPr/>
        </p:nvGrpSpPr>
        <p:grpSpPr>
          <a:xfrm>
            <a:off x="7589719" y="703015"/>
            <a:ext cx="1979493" cy="498968"/>
            <a:chOff x="4347932" y="716320"/>
            <a:chExt cx="1979493" cy="49896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8236935-491A-3F85-A510-15CDEC28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9425" y="739951"/>
              <a:ext cx="468000" cy="43290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594C7F0-39D3-1BD9-7F74-6B47C0EDD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97354A0-6911-E89D-CF78-A10CFB2291FC}"/>
              </a:ext>
            </a:extLst>
          </p:cNvPr>
          <p:cNvGrpSpPr/>
          <p:nvPr/>
        </p:nvGrpSpPr>
        <p:grpSpPr>
          <a:xfrm>
            <a:off x="4373332" y="3919291"/>
            <a:ext cx="1979493" cy="498968"/>
            <a:chOff x="4347932" y="716320"/>
            <a:chExt cx="1979493" cy="49896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5865F4AB-571A-D96E-70DA-E6D9BEB7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9425" y="739951"/>
              <a:ext cx="468000" cy="4329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BBC740E-E4C5-CCC9-06B3-DF59D1749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F80F8CC-5AFB-0232-2319-45F2D52EFC81}"/>
              </a:ext>
            </a:extLst>
          </p:cNvPr>
          <p:cNvGrpSpPr/>
          <p:nvPr/>
        </p:nvGrpSpPr>
        <p:grpSpPr>
          <a:xfrm>
            <a:off x="7589719" y="3919291"/>
            <a:ext cx="1979493" cy="498968"/>
            <a:chOff x="4347932" y="716320"/>
            <a:chExt cx="1979493" cy="498968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52A91894-98EB-036F-AFF9-CF80F3D8E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9425" y="739951"/>
              <a:ext cx="468000" cy="43290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4078A95-4440-3C3A-4CF2-C549E424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932" y="716320"/>
              <a:ext cx="1003301" cy="498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373142"/>
      </p:ext>
    </p:extLst>
  </p:cSld>
  <p:clrMapOvr>
    <a:masterClrMapping/>
  </p:clrMapOvr>
  <p:transition spd="slow">
    <p:blinds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 advAuto="0"/>
      <p:bldP spid="199" grpId="0" animBg="1" advAuto="0"/>
      <p:bldP spid="209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952128"/>
            <a:ext cx="12035777" cy="865929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Unità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discrete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chiamate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3600" dirty="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controllano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la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comparsa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caratteri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ereditati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geni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sono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costituiti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da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forme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alternative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chiamate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alleli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che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sono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responsabili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della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manifestazione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delle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differenti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forme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di un carattere.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Le cellule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somatiche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degli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organismi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che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riproducono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sessualmente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portano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due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copie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di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ciascun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gene.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Quando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le due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copie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di un gene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sono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costituite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dallo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stesso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allele,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l’individuo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è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per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quell’allele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.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Quando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le due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copie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sono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differenti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,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l’individuo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è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per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quelli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alleli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Il </a:t>
            </a:r>
            <a:r>
              <a:rPr lang="en-US" sz="3600" b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genotipo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è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una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descrizione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della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combinazione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allelica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delle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due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copie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di un gene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presenti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in un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individuo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. Il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è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la forma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che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si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osserva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delcarattere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 espresso da un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individuo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  <a:endParaRPr lang="en-US" dirty="0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8256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8" y="1195270"/>
            <a:ext cx="11667130" cy="821123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Un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incrocio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tra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due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linee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parentali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(P), pure per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una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coppia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di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alleli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alternativi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di un gene,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produrrà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una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prima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generazione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filiale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(F1) di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ibridi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eterozigoti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Il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espresso da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questi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ibridi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è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determinato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dall’allele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dominante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della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coppia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, e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questo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è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uguale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a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quello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espresso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dagli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individui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omozigoti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per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l’allele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dominante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Il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associato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con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l’allele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recessivo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ricomparirà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solo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nella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generazione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F2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negliindividui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omozigoti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per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questo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allele.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Negli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incroci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trala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F1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,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fenotipi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dominante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e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recessivo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appariranno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nella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generazione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F2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nel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rapporto</a:t>
            </a:r>
            <a:r>
              <a:rPr lang="en-US" sz="36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>
                <a:solidFill>
                  <a:srgbClr val="800000"/>
                </a:solidFill>
                <a:latin typeface="Franklin Gothic Book"/>
                <a:cs typeface="Franklin Gothic Book"/>
              </a:rPr>
              <a:t>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  <a:endParaRPr lang="en-US" dirty="0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61576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45023"/>
            <a:ext cx="12357995" cy="80010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Le due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copie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di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ciascun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gene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segregano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durante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la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formazione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gameti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. Come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risultato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,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ciascun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uovo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e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ciascun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spematozoo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o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granulo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pollinico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contiene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solo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una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copia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, e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quindi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, solo un allele, di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ciascun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gene. I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gameti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maschili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e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femminili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si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uniscono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casualmente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al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momento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della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fecondazione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. Mendel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descrisse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questo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processo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come </a:t>
            </a:r>
            <a:r>
              <a:rPr lang="en-US" sz="4000" b="1" dirty="0" err="1">
                <a:solidFill>
                  <a:srgbClr val="800000"/>
                </a:solidFill>
              </a:rPr>
              <a:t>legge</a:t>
            </a:r>
            <a:r>
              <a:rPr lang="en-US" sz="4000" b="1" dirty="0">
                <a:solidFill>
                  <a:srgbClr val="800000"/>
                </a:solidFill>
              </a:rPr>
              <a:t> </a:t>
            </a:r>
            <a:r>
              <a:rPr lang="en-US" sz="4000" b="1" dirty="0" err="1">
                <a:solidFill>
                  <a:srgbClr val="800000"/>
                </a:solidFill>
              </a:rPr>
              <a:t>della</a:t>
            </a:r>
            <a:r>
              <a:rPr lang="en-US" sz="4000" b="1" dirty="0">
                <a:solidFill>
                  <a:srgbClr val="800000"/>
                </a:solidFill>
              </a:rPr>
              <a:t> </a:t>
            </a:r>
            <a:r>
              <a:rPr lang="en-US" sz="4000" b="1" dirty="0" err="1">
                <a:solidFill>
                  <a:srgbClr val="800000"/>
                </a:solidFill>
              </a:rPr>
              <a:t>segregazione</a:t>
            </a:r>
            <a:r>
              <a:rPr lang="en-US" sz="4000" b="1" dirty="0">
                <a:solidFill>
                  <a:srgbClr val="151618"/>
                </a:solidFill>
                <a:latin typeface="Franklin Gothic Book"/>
                <a:cs typeface="Franklin Gothic Book"/>
              </a:rPr>
              <a:t>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La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segregazione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degli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alleli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di un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qualsiasi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gene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è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indipendente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dalla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segregazione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degli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alleli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di un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altro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Mendel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descrisse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questo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processo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come la </a:t>
            </a:r>
            <a:r>
              <a:rPr lang="en-US" sz="4000" b="1" dirty="0" err="1">
                <a:solidFill>
                  <a:srgbClr val="800000"/>
                </a:solidFill>
              </a:rPr>
              <a:t>legge</a:t>
            </a:r>
            <a:r>
              <a:rPr lang="en-US" sz="4000" b="1" dirty="0">
                <a:solidFill>
                  <a:srgbClr val="800000"/>
                </a:solidFill>
              </a:rPr>
              <a:t> </a:t>
            </a:r>
            <a:r>
              <a:rPr lang="en-US" sz="4000" b="1" dirty="0" err="1">
                <a:solidFill>
                  <a:srgbClr val="800000"/>
                </a:solidFill>
              </a:rPr>
              <a:t>dell’assortimento</a:t>
            </a:r>
            <a:r>
              <a:rPr lang="en-US" sz="4000" b="1" dirty="0">
                <a:solidFill>
                  <a:srgbClr val="800000"/>
                </a:solidFill>
              </a:rPr>
              <a:t> </a:t>
            </a:r>
            <a:r>
              <a:rPr lang="en-US" sz="4000" b="1" dirty="0" err="1">
                <a:solidFill>
                  <a:srgbClr val="800000"/>
                </a:solidFill>
              </a:rPr>
              <a:t>indipendente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. Secondo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questa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legge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,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gli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incroci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tra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diibridi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Aa Bb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della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F1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genereranno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progenie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F2 con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rapporto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err="1">
                <a:solidFill>
                  <a:srgbClr val="151618"/>
                </a:solidFill>
                <a:latin typeface="Franklin Gothic Book"/>
                <a:cs typeface="Franklin Gothic Book"/>
              </a:rPr>
              <a:t>fenotipici</a:t>
            </a:r>
            <a:r>
              <a:rPr lang="en-US" sz="4000" dirty="0">
                <a:solidFill>
                  <a:srgbClr val="151618"/>
                </a:solidFill>
                <a:latin typeface="Franklin Gothic Book"/>
                <a:cs typeface="Franklin Gothic Book"/>
              </a:rPr>
              <a:t> di </a:t>
            </a:r>
            <a:r>
              <a:rPr lang="en-US" sz="4000" b="1" i="1" dirty="0">
                <a:solidFill>
                  <a:srgbClr val="800000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b="1" i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bb</a:t>
            </a:r>
            <a:r>
              <a:rPr lang="tr-TR" sz="4000" b="1" i="1" dirty="0">
                <a:solidFill>
                  <a:srgbClr val="800000"/>
                </a:solidFill>
                <a:latin typeface="Franklin Gothic Book"/>
                <a:cs typeface="Franklin Gothic Book"/>
              </a:rPr>
              <a:t>) : 3(</a:t>
            </a:r>
            <a:r>
              <a:rPr lang="tr-TR" sz="4000" b="1" i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aa</a:t>
            </a:r>
            <a:r>
              <a:rPr lang="tr-TR" sz="4000" b="1" i="1" dirty="0">
                <a:solidFill>
                  <a:srgbClr val="800000"/>
                </a:solidFill>
                <a:latin typeface="Franklin Gothic Book"/>
                <a:cs typeface="Franklin Gothic Book"/>
              </a:rPr>
              <a:t> B–) : 1(</a:t>
            </a:r>
            <a:r>
              <a:rPr lang="tr-TR" sz="4000" b="1" i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aa</a:t>
            </a:r>
            <a:r>
              <a:rPr lang="tr-TR" sz="4000" b="1" i="1" dirty="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lang="tr-TR" sz="4000" b="1" i="1" dirty="0" err="1">
                <a:solidFill>
                  <a:srgbClr val="800000"/>
                </a:solidFill>
                <a:latin typeface="Franklin Gothic Book"/>
                <a:cs typeface="Franklin Gothic Book"/>
              </a:rPr>
              <a:t>bb</a:t>
            </a:r>
            <a:r>
              <a:rPr lang="tr-TR" sz="4000" b="1" i="1" dirty="0">
                <a:solidFill>
                  <a:srgbClr val="800000"/>
                </a:solidFill>
                <a:latin typeface="Franklin Gothic Book"/>
                <a:cs typeface="Franklin Gothic Book"/>
              </a:rPr>
              <a:t>)</a:t>
            </a:r>
            <a:endParaRPr lang="en-US" sz="4000" b="1" i="1" dirty="0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214005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812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35791" y="416447"/>
            <a:ext cx="5335584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decise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di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incrociare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porcellini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d’India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per la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sua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esperienza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di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scienze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.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Comprò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un 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maschio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con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pelliccia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liscia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nera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femmina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con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pelliccia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bianca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riccia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li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incrociò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.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Alla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prima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generazione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di 8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cuccioli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osservò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solo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animali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con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pelliccia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nera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riccia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. Dalla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seconda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cucciolata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con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gli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stessi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genitori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ottenne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7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animali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, sempre con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pelliccia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nera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riccia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. La F2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della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prima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cucciolata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mostrava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varietà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di mantelli: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su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125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porcellini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, 8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mostravano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mantello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bianco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liscio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, 25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nero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liscio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, 23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erano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bianchi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69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neri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e </a:t>
            </a:r>
            <a:r>
              <a:rPr kumimoji="0" lang="en-US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ricci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Come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sono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ereditati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I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caratteri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per il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colore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ed il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tipo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mantello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Quali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fenotipi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e in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quali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proporzioni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studentessa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avrebbe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dovuto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aspettarsi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avesse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incrociato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femmina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bianca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liscia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della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F2 con un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maschio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ranklin Gothic Book"/>
                <a:cs typeface="Franklin Gothic Book"/>
              </a:rPr>
              <a:t>della</a:t>
            </a:r>
            <a:r>
              <a:rPr lang="en-US" sz="2000" dirty="0">
                <a:solidFill>
                  <a:srgbClr val="000000"/>
                </a:solidFill>
                <a:latin typeface="Franklin Gothic Book"/>
                <a:cs typeface="Franklin Gothic Book"/>
              </a:rPr>
              <a:t> F1?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  <p:pic>
        <p:nvPicPr>
          <p:cNvPr id="1026" name="Picture 2" descr="Porcellino d'India - Cavia: come prendersene cura?">
            <a:extLst>
              <a:ext uri="{FF2B5EF4-FFF2-40B4-BE49-F238E27FC236}">
                <a16:creationId xmlns:a16="http://schemas.microsoft.com/office/drawing/2014/main" id="{700ADD8C-6E4D-9B04-2831-1DDB3B604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1" y="1771517"/>
            <a:ext cx="4639656" cy="36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681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56" y="1904961"/>
            <a:ext cx="7460684" cy="61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2377660" y="-132993"/>
            <a:ext cx="8871018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</a:defRPr>
            </a:lvl1pPr>
          </a:lstStyle>
          <a:p>
            <a:r>
              <a:rPr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La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Rivoluzione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di Mendel</a:t>
            </a:r>
          </a:p>
        </p:txBody>
      </p:sp>
      <p:sp>
        <p:nvSpPr>
          <p:cNvPr id="2" name="Rettangolo 1"/>
          <p:cNvSpPr>
            <a:spLocks/>
          </p:cNvSpPr>
          <p:nvPr/>
        </p:nvSpPr>
        <p:spPr>
          <a:xfrm>
            <a:off x="2091600" y="3402175"/>
            <a:ext cx="8453292" cy="111599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5" name="Rettangolo 4"/>
          <p:cNvSpPr>
            <a:spLocks/>
          </p:cNvSpPr>
          <p:nvPr/>
        </p:nvSpPr>
        <p:spPr>
          <a:xfrm>
            <a:off x="2091600" y="4670566"/>
            <a:ext cx="8453292" cy="331199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85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F4BEB3-3A41-E3AA-A9E5-237282B8AFFE}"/>
              </a:ext>
            </a:extLst>
          </p:cNvPr>
          <p:cNvSpPr txBox="1"/>
          <p:nvPr/>
        </p:nvSpPr>
        <p:spPr>
          <a:xfrm>
            <a:off x="813530" y="1550242"/>
            <a:ext cx="11244735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Una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foglie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larghe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fiori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gialli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stelo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alto (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P1)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viene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incrociata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una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foglie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strette,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fiori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bianchi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stelo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basso (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P2). La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progenie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(F1),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tutta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identica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presenta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foglie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larghe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fiori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gialli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stelo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basso.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Indicare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genotipi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delle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parentali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. Se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si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incrociano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le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F1 con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P2,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considerando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che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I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geni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sono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indipendenti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determinare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la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probabilità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ottenere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le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seguenti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progenie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fenotipo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P1</a:t>
            </a:r>
          </a:p>
          <a:p>
            <a:pPr marL="457200" indent="-457200" algn="l"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fenotipo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P2</a:t>
            </a:r>
          </a:p>
          <a:p>
            <a:pPr marL="457200" indent="-457200" algn="l"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fenotipo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P1 o P2</a:t>
            </a:r>
          </a:p>
          <a:p>
            <a:pPr marL="457200" indent="-457200" algn="l"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Piante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che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non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presentano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nè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il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fenotipo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P1 </a:t>
            </a:r>
            <a:r>
              <a:rPr lang="en-US" sz="2800" dirty="0" err="1">
                <a:solidFill>
                  <a:schemeClr val="bg1"/>
                </a:solidFill>
                <a:latin typeface="Tw Cen MT" panose="020B0602020104020603" pitchFamily="34" charset="77"/>
              </a:rPr>
              <a:t>nè</a:t>
            </a: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77"/>
              </a:rPr>
              <a:t> il P2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w Cen MT" panose="020B0602020104020603" pitchFamily="34" charset="77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76694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40659"/>
            <a:ext cx="1431561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4800" dirty="0" err="1">
                <a:solidFill>
                  <a:srgbClr val="800000"/>
                </a:solidFill>
              </a:rPr>
              <a:t>L’incrocio</a:t>
            </a:r>
            <a:r>
              <a:rPr sz="4800" dirty="0">
                <a:solidFill>
                  <a:srgbClr val="800000"/>
                </a:solidFill>
              </a:rPr>
              <a:t> </a:t>
            </a:r>
            <a:r>
              <a:rPr sz="4800" dirty="0" err="1">
                <a:solidFill>
                  <a:srgbClr val="800000"/>
                </a:solidFill>
              </a:rPr>
              <a:t>monoibrido</a:t>
            </a:r>
            <a:r>
              <a:rPr sz="4800" dirty="0">
                <a:solidFill>
                  <a:srgbClr val="800000"/>
                </a:solidFill>
              </a:rPr>
              <a:t> </a:t>
            </a:r>
            <a:r>
              <a:rPr sz="4800" dirty="0" err="1">
                <a:solidFill>
                  <a:srgbClr val="800000"/>
                </a:solidFill>
              </a:rPr>
              <a:t>svela</a:t>
            </a:r>
            <a:r>
              <a:rPr sz="4800" dirty="0">
                <a:solidFill>
                  <a:srgbClr val="800000"/>
                </a:solidFill>
              </a:rPr>
              <a:t> le </a:t>
            </a:r>
            <a:r>
              <a:rPr sz="4800" dirty="0" err="1">
                <a:solidFill>
                  <a:srgbClr val="800000"/>
                </a:solidFill>
              </a:rPr>
              <a:t>unità</a:t>
            </a:r>
            <a:endParaRPr sz="4800" dirty="0">
              <a:solidFill>
                <a:srgbClr val="800000"/>
              </a:solidFill>
            </a:endParaRP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4800" dirty="0" err="1">
                <a:solidFill>
                  <a:srgbClr val="800000"/>
                </a:solidFill>
              </a:rPr>
              <a:t>dell’eredità</a:t>
            </a:r>
            <a:r>
              <a:rPr sz="4800" dirty="0">
                <a:solidFill>
                  <a:srgbClr val="800000"/>
                </a:solidFill>
              </a:rPr>
              <a:t> e le </a:t>
            </a:r>
            <a:r>
              <a:rPr sz="4800" dirty="0" err="1">
                <a:solidFill>
                  <a:srgbClr val="800000"/>
                </a:solidFill>
              </a:rPr>
              <a:t>leggi</a:t>
            </a:r>
            <a:r>
              <a:rPr sz="4800" dirty="0">
                <a:solidFill>
                  <a:srgbClr val="800000"/>
                </a:solidFill>
              </a:rPr>
              <a:t> </a:t>
            </a:r>
            <a:r>
              <a:rPr sz="4800" dirty="0" err="1">
                <a:solidFill>
                  <a:srgbClr val="800000"/>
                </a:solidFill>
              </a:rPr>
              <a:t>della</a:t>
            </a:r>
            <a:r>
              <a:rPr sz="4800" dirty="0">
                <a:solidFill>
                  <a:srgbClr val="800000"/>
                </a:solidFill>
              </a:rPr>
              <a:t> </a:t>
            </a:r>
            <a:r>
              <a:rPr sz="4800" dirty="0" err="1">
                <a:solidFill>
                  <a:srgbClr val="800000"/>
                </a:solidFill>
              </a:rPr>
              <a:t>segregazione</a:t>
            </a:r>
            <a:endParaRPr sz="4800" dirty="0">
              <a:solidFill>
                <a:srgbClr val="800000"/>
              </a:solidFill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6241256" y="1955300"/>
            <a:ext cx="6649244" cy="23970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7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lnSpc>
                <a:spcPct val="7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5220375"/>
            <a:ext cx="6649244" cy="406265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80000"/>
              </a:lnSpc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3803972"/>
            <a:ext cx="7056702" cy="387285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ctr" defTabSz="584200">
              <a:lnSpc>
                <a:spcPct val="80000"/>
              </a:lnSpc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160139"/>
            <a:ext cx="11568841" cy="102592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dirty="0">
                <a:solidFill>
                  <a:srgbClr val="800000"/>
                </a:solidFill>
              </a:rPr>
              <a:t>La </a:t>
            </a:r>
            <a:r>
              <a:rPr dirty="0" err="1">
                <a:solidFill>
                  <a:srgbClr val="800000"/>
                </a:solidFill>
              </a:rPr>
              <a:t>legge</a:t>
            </a:r>
            <a:r>
              <a:rPr dirty="0">
                <a:solidFill>
                  <a:srgbClr val="800000"/>
                </a:solidFill>
              </a:rPr>
              <a:t> </a:t>
            </a:r>
            <a:r>
              <a:rPr dirty="0" err="1">
                <a:solidFill>
                  <a:srgbClr val="800000"/>
                </a:solidFill>
              </a:rPr>
              <a:t>della</a:t>
            </a:r>
            <a:r>
              <a:rPr dirty="0">
                <a:solidFill>
                  <a:srgbClr val="800000"/>
                </a:solidFill>
              </a:rPr>
              <a:t> </a:t>
            </a:r>
            <a:r>
              <a:rPr dirty="0" err="1">
                <a:solidFill>
                  <a:srgbClr val="800000"/>
                </a:solidFill>
              </a:rPr>
              <a:t>Segregazione</a:t>
            </a:r>
            <a:endParaRPr dirty="0">
              <a:solidFill>
                <a:srgbClr val="80000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44484AA-812C-2A59-2549-2632E9A8C9BE}"/>
              </a:ext>
            </a:extLst>
          </p:cNvPr>
          <p:cNvSpPr>
            <a:spLocks/>
          </p:cNvSpPr>
          <p:nvPr/>
        </p:nvSpPr>
        <p:spPr>
          <a:xfrm>
            <a:off x="0" y="4429930"/>
            <a:ext cx="5591331" cy="532367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55" y="1362155"/>
            <a:ext cx="7882457" cy="7631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uppo 3"/>
          <p:cNvGrpSpPr/>
          <p:nvPr/>
        </p:nvGrpSpPr>
        <p:grpSpPr>
          <a:xfrm>
            <a:off x="3454874" y="4292887"/>
            <a:ext cx="5234145" cy="2849102"/>
            <a:chOff x="3454874" y="4292887"/>
            <a:chExt cx="5234145" cy="2849102"/>
          </a:xfrm>
        </p:grpSpPr>
        <p:sp>
          <p:nvSpPr>
            <p:cNvPr id="5" name="Rettangolo 4"/>
            <p:cNvSpPr>
              <a:spLocks/>
            </p:cNvSpPr>
            <p:nvPr/>
          </p:nvSpPr>
          <p:spPr>
            <a:xfrm>
              <a:off x="3454874" y="4298006"/>
              <a:ext cx="3707999" cy="28439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6" name="Rettangolo 5"/>
            <p:cNvSpPr>
              <a:spLocks/>
            </p:cNvSpPr>
            <p:nvPr/>
          </p:nvSpPr>
          <p:spPr>
            <a:xfrm>
              <a:off x="7141469" y="4292887"/>
              <a:ext cx="1547550" cy="13319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  <p:sp>
        <p:nvSpPr>
          <p:cNvPr id="2" name="Rettangolo 1"/>
          <p:cNvSpPr>
            <a:spLocks/>
          </p:cNvSpPr>
          <p:nvPr/>
        </p:nvSpPr>
        <p:spPr>
          <a:xfrm>
            <a:off x="3529574" y="2246022"/>
            <a:ext cx="5807924" cy="205198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>
            <a:spLocks noChangeAspect="1"/>
          </p:cNvSpPr>
          <p:nvPr/>
        </p:nvSpPr>
        <p:spPr>
          <a:xfrm>
            <a:off x="7152527" y="5612250"/>
            <a:ext cx="737328" cy="71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7816121" y="6303341"/>
            <a:ext cx="737328" cy="7199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152075" y="5591369"/>
            <a:ext cx="1388340" cy="1459850"/>
            <a:chOff x="7197045" y="5591369"/>
            <a:chExt cx="1388340" cy="1459850"/>
          </a:xfrm>
        </p:grpSpPr>
        <p:sp>
          <p:nvSpPr>
            <p:cNvPr id="11" name="Rettangolo 10"/>
            <p:cNvSpPr>
              <a:spLocks noChangeAspect="1"/>
            </p:cNvSpPr>
            <p:nvPr/>
          </p:nvSpPr>
          <p:spPr>
            <a:xfrm>
              <a:off x="7848057" y="5591369"/>
              <a:ext cx="737328" cy="71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2" name="Rettangolo 11"/>
            <p:cNvSpPr>
              <a:spLocks noChangeAspect="1"/>
            </p:cNvSpPr>
            <p:nvPr/>
          </p:nvSpPr>
          <p:spPr>
            <a:xfrm>
              <a:off x="7197045" y="6331240"/>
              <a:ext cx="737328" cy="719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8" grpId="2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30914"/>
            <a:ext cx="12484100" cy="156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80000"/>
              </a:lnSpc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lnSpc>
                <a:spcPct val="80000"/>
              </a:lnSpc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1755971"/>
            <a:ext cx="12230100" cy="278024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800" dirty="0">
                <a:solidFill>
                  <a:schemeClr val="accent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 </a:t>
            </a:r>
            <a:r>
              <a:rPr lang="it-IT" sz="4800" dirty="0">
                <a:solidFill>
                  <a:schemeClr val="accent1"/>
                </a:solidFill>
              </a:rPr>
              <a:t>:</a:t>
            </a:r>
            <a:r>
              <a:rPr dirty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>
                <a:solidFill>
                  <a:schemeClr val="bg1"/>
                </a:solidFill>
              </a:rPr>
              <a:t>la </a:t>
            </a:r>
            <a:r>
              <a:rPr dirty="0" err="1">
                <a:solidFill>
                  <a:schemeClr val="bg1"/>
                </a:solidFill>
              </a:rPr>
              <a:t>probabilità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che</a:t>
            </a:r>
            <a:r>
              <a:rPr dirty="0">
                <a:solidFill>
                  <a:schemeClr val="bg1"/>
                </a:solidFill>
              </a:rPr>
              <a:t> due o </a:t>
            </a:r>
            <a:r>
              <a:rPr dirty="0" err="1">
                <a:solidFill>
                  <a:schemeClr val="bg1"/>
                </a:solidFill>
              </a:rPr>
              <a:t>più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</a:t>
            </a:r>
            <a:r>
              <a:rPr dirty="0"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 dirty="0" err="1"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indipendenti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si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verifichino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contemporaneamente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è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uguale</a:t>
            </a:r>
            <a:r>
              <a:rPr dirty="0">
                <a:solidFill>
                  <a:schemeClr val="bg1"/>
                </a:solidFill>
              </a:rPr>
              <a:t> al </a:t>
            </a:r>
            <a:r>
              <a:rPr dirty="0" err="1">
                <a:solidFill>
                  <a:schemeClr val="bg1"/>
                </a:solidFill>
              </a:rPr>
              <a:t>prodotto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delle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singole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probabilità</a:t>
            </a:r>
            <a:r>
              <a:rPr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7350" y="5465940"/>
            <a:ext cx="12249150" cy="2503250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b="1">
                <a:solidFill>
                  <a:schemeClr val="bg1"/>
                </a:solidFill>
              </a:rPr>
              <a:t>due eventi indipendenti </a:t>
            </a:r>
            <a:r>
              <a:rPr lang="it-IT">
                <a:solidFill>
                  <a:schemeClr val="bg1"/>
                </a:solidFill>
              </a:rPr>
              <a:t>:</a:t>
            </a: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chemeClr val="bg1"/>
                </a:solidFill>
              </a:rPr>
              <a:t>Probabilità dell’evento 1 </a:t>
            </a:r>
            <a:r>
              <a:rPr lang="it-IT" sz="72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 lang="it-IT"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dadi, Gioco di dadi, rosso, luce&#10;&#10;Descrizione generata automaticamente">
            <a:extLst>
              <a:ext uri="{FF2B5EF4-FFF2-40B4-BE49-F238E27FC236}">
                <a16:creationId xmlns:a16="http://schemas.microsoft.com/office/drawing/2014/main" id="{ED1CC8EF-B2E3-DDAE-1E96-BA1822A2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44" y="1072421"/>
            <a:ext cx="5405621" cy="4054216"/>
          </a:xfrm>
          <a:prstGeom prst="rect">
            <a:avLst/>
          </a:prstGeom>
        </p:spPr>
      </p:pic>
      <p:pic>
        <p:nvPicPr>
          <p:cNvPr id="11" name="Immagine 10" descr="Immagine che contiene dadi, Gioco di dadi, rosso&#10;&#10;Descrizione generata automaticamente">
            <a:extLst>
              <a:ext uri="{FF2B5EF4-FFF2-40B4-BE49-F238E27FC236}">
                <a16:creationId xmlns:a16="http://schemas.microsoft.com/office/drawing/2014/main" id="{1122B69A-3D69-FD4A-772D-5469AAAA6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1455399"/>
            <a:ext cx="3162300" cy="3035300"/>
          </a:xfrm>
          <a:prstGeom prst="rect">
            <a:avLst/>
          </a:prstGeom>
        </p:spPr>
      </p:pic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1176A9E-56D1-5484-7B00-995E72E70D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6348" y="6217067"/>
            <a:ext cx="6950439" cy="16377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Prob “6” “6”&gt;(1/6) x (1/6)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Prob “</a:t>
            </a:r>
            <a:r>
              <a:rPr lang="en-US" sz="3200" dirty="0" err="1">
                <a:solidFill>
                  <a:schemeClr val="bg1"/>
                </a:solidFill>
              </a:rPr>
              <a:t>pari</a:t>
            </a:r>
            <a:r>
              <a:rPr lang="en-US" sz="3200" dirty="0">
                <a:solidFill>
                  <a:schemeClr val="bg1"/>
                </a:solidFill>
              </a:rPr>
              <a:t>” “</a:t>
            </a:r>
            <a:r>
              <a:rPr lang="en-US" sz="3200" dirty="0" err="1">
                <a:solidFill>
                  <a:schemeClr val="bg1"/>
                </a:solidFill>
              </a:rPr>
              <a:t>pari</a:t>
            </a:r>
            <a:r>
              <a:rPr lang="en-US" sz="3200" dirty="0">
                <a:solidFill>
                  <a:schemeClr val="bg1"/>
                </a:solidFill>
              </a:rPr>
              <a:t>”&gt; (1/2) X (1/2)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B4DE83B1-CF8A-FF0B-1B82-1E18A9CB86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0480" y="5333636"/>
            <a:ext cx="4686195" cy="3461895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 “6”&gt;1/6</a:t>
            </a:r>
          </a:p>
          <a:p>
            <a:r>
              <a:rPr lang="en-US" dirty="0">
                <a:solidFill>
                  <a:schemeClr val="bg1"/>
                </a:solidFill>
              </a:rPr>
              <a:t>Prob “</a:t>
            </a:r>
            <a:r>
              <a:rPr lang="en-US" dirty="0" err="1">
                <a:solidFill>
                  <a:schemeClr val="bg1"/>
                </a:solidFill>
              </a:rPr>
              <a:t>pari</a:t>
            </a:r>
            <a:r>
              <a:rPr lang="en-US" dirty="0">
                <a:solidFill>
                  <a:schemeClr val="bg1"/>
                </a:solidFill>
              </a:rPr>
              <a:t>”&gt;1/2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BE361485-6013-7F94-93D2-821BDFB42177}"/>
              </a:ext>
            </a:extLst>
          </p:cNvPr>
          <p:cNvSpPr txBox="1">
            <a:spLocks/>
          </p:cNvSpPr>
          <p:nvPr/>
        </p:nvSpPr>
        <p:spPr>
          <a:xfrm>
            <a:off x="5426439" y="5473909"/>
            <a:ext cx="7578361" cy="2785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904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  <a:lvl2pPr marL="1429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2pPr>
            <a:lvl3pPr marL="1937323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3pPr>
            <a:lvl4pPr marL="2462257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4pPr>
            <a:lvl5pPr marL="29871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5pPr>
            <a:lvl6pPr marL="33427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36983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40539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4409590" marR="0" indent="-56149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427325" y="2332727"/>
            <a:ext cx="11950700" cy="2687915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ctr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</p:txBody>
      </p:sp>
      <p:sp>
        <p:nvSpPr>
          <p:cNvPr id="4" name="Shape 436"/>
          <p:cNvSpPr/>
          <p:nvPr/>
        </p:nvSpPr>
        <p:spPr>
          <a:xfrm>
            <a:off x="427325" y="6132593"/>
            <a:ext cx="11950700" cy="2780249"/>
          </a:xfrm>
          <a:prstGeom prst="rect">
            <a:avLst/>
          </a:prstGeom>
          <a:ln/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</a:t>
            </a:r>
            <a:r>
              <a:rPr sz="4800" b="1">
                <a:solidFill>
                  <a:schemeClr val="bg1"/>
                </a:solidFill>
              </a:rPr>
              <a:t>+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1603</Words>
  <Application>Microsoft Macintosh PowerPoint</Application>
  <PresentationFormat>Personalizzato</PresentationFormat>
  <Paragraphs>162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Franklin Gothic Book</vt:lpstr>
      <vt:lpstr>Franklin Gothic Medium</vt:lpstr>
      <vt:lpstr>Gill Sans</vt:lpstr>
      <vt:lpstr>Lucida Grande</vt:lpstr>
      <vt:lpstr>Trebuchet MS</vt:lpstr>
      <vt:lpstr>Tw Cen MT</vt:lpstr>
      <vt:lpstr>Wingdings</vt:lpstr>
      <vt:lpstr>White</vt:lpstr>
      <vt:lpstr>Lezione 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Terminologia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Concetti Essenziali</vt:lpstr>
      <vt:lpstr>Concetti Essenziali</vt:lpstr>
      <vt:lpstr>Concetti Essenziali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Microsoft Office User</cp:lastModifiedBy>
  <cp:revision>84</cp:revision>
  <cp:lastPrinted>2018-03-06T11:54:25Z</cp:lastPrinted>
  <dcterms:modified xsi:type="dcterms:W3CDTF">2025-03-05T12:34:16Z</dcterms:modified>
</cp:coreProperties>
</file>