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8" r:id="rId2"/>
    <p:sldId id="279" r:id="rId3"/>
    <p:sldId id="280" r:id="rId4"/>
    <p:sldId id="313" r:id="rId5"/>
    <p:sldId id="314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315" r:id="rId22"/>
    <p:sldId id="296" r:id="rId23"/>
    <p:sldId id="297" r:id="rId24"/>
    <p:sldId id="316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736" y="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2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</a:rPr>
              <a:t>Genetica</a:t>
            </a:r>
            <a:r>
              <a:rPr>
                <a:solidFill>
                  <a:srgbClr val="000000"/>
                </a:solidFill>
              </a:rPr>
              <a:t>, ovvero la scienza dell’eredità, consiste essenzialmente nello studio dell’informazione biologica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513308" y="6522143"/>
            <a:ext cx="11978184" cy="286361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just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compito dei Genetisti è quello di </a:t>
            </a:r>
            <a:r>
              <a:rPr b="1">
                <a:solidFill>
                  <a:srgbClr val="800000"/>
                </a:solidFill>
              </a:rPr>
              <a:t>studiare come gli organismi trasmettono l’informazione biologica </a:t>
            </a:r>
            <a:r>
              <a:rPr>
                <a:solidFill>
                  <a:srgbClr val="000000"/>
                </a:solidFill>
              </a:rPr>
              <a:t>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000000"/>
                </a:solidFill>
              </a:rPr>
              <a:t>Il primo era che uno dei genitori contribuisse maggiormente alle caratteristiche ereditate dalla progenie; nel1694,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>
                <a:solidFill>
                  <a:srgbClr val="000000"/>
                </a:solidFill>
              </a:rPr>
              <a:t>, uno dei primi microscopisti, sosteneva che questo genitore fosse il maschio, grazie alla presenza di un </a:t>
            </a:r>
            <a:r>
              <a:rPr sz="3600" i="1">
                <a:solidFill>
                  <a:srgbClr val="000000"/>
                </a:solidFill>
              </a:rPr>
              <a:t>homu</a:t>
            </a:r>
            <a:r>
              <a:rPr lang="it-IT" sz="3600" i="1">
                <a:solidFill>
                  <a:srgbClr val="000000"/>
                </a:solidFill>
              </a:rPr>
              <a:t>n</a:t>
            </a:r>
            <a:r>
              <a:rPr sz="3600" i="1">
                <a:solidFill>
                  <a:srgbClr val="000000"/>
                </a:solidFill>
              </a:rPr>
              <a:t>culus</a:t>
            </a:r>
            <a:r>
              <a:rPr sz="3600">
                <a:solidFill>
                  <a:srgbClr val="000000"/>
                </a:solidFill>
              </a:rPr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rPr>
                <a:solidFill>
                  <a:schemeClr val="bg1"/>
                </a:solidFill>
              </a:rPr>
              <a:t>, cioè l’idea che i tratti parentali si mescolassero e cambiassero per sempre nella progenie,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517678" y="3152613"/>
            <a:ext cx="10747641" cy="3155735"/>
          </a:xfrm>
          <a:prstGeom prst="rect">
            <a:avLst/>
          </a:prstGeom>
          <a:noFill/>
          <a:ln w="12700" cap="flat">
            <a:solidFill>
              <a:srgbClr val="4F81BD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...almeno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1. L’Organismo sperimentale di Mendel: </a:t>
            </a:r>
            <a:r>
              <a:rPr i="1">
                <a:solidFill>
                  <a:srgbClr val="800000"/>
                </a:solidFill>
                <a:latin typeface="Franklin Gothic Book"/>
                <a:cs typeface="Franklin Gothic Book"/>
              </a:rPr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056085"/>
            <a:ext cx="12288640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just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Mendel studiò l’eredità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rPr sz="4800">
                <a:solidFill>
                  <a:schemeClr val="bg1"/>
                </a:solidFill>
              </a:rPr>
              <a:t>, ben visibili, di particolari caratteri: fiori porpora e bianchi, piselli gialli e verdi. </a:t>
            </a:r>
          </a:p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4800">
              <a:solidFill>
                <a:schemeClr val="bg1"/>
              </a:solidFill>
            </a:endParaRPr>
          </a:p>
          <a:p>
            <a:pPr marL="246184" indent="-246184" algn="just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519644"/>
            <a:ext cx="992399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437716"/>
            <a:ext cx="125410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Mendel, da esperto coltivatore, controllò attentamente i suoi incroci, lavorando su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rPr>
                <a:solidFill>
                  <a:schemeClr val="bg1"/>
                </a:solidFill>
              </a:rPr>
              <a:t>per assicurarsi che la progenie osservata fosse realmente il risultato degli incroci specifici che lui aveva programmato.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Effettuò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677336"/>
            <a:ext cx="10716618" cy="3334246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 lavorò con un gran numero di piante,contò la progenie, sottopose i suoi dati a un’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rPr>
                <a:solidFill>
                  <a:schemeClr val="bg1"/>
                </a:solidFill>
              </a:rP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44858"/>
            <a:ext cx="10705902" cy="1949252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rPr>
                <a:solidFill>
                  <a:schemeClr val="bg1"/>
                </a:solidFill>
              </a:rP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rPr>
                <a:solidFill>
                  <a:schemeClr val="bg1"/>
                </a:solidFill>
              </a:rP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rPr>
                <a:solidFill>
                  <a:schemeClr val="bg1"/>
                </a:solidFill>
              </a:rP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256" y="1904961"/>
            <a:ext cx="7460684" cy="61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273522" y="-127661"/>
            <a:ext cx="997515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</a:defRPr>
            </a:lvl1pPr>
          </a:lstStyle>
          <a:p>
            <a:r>
              <a:t>La Rivoluzione di Mendel</a:t>
            </a:r>
          </a:p>
        </p:txBody>
      </p:sp>
      <p:sp>
        <p:nvSpPr>
          <p:cNvPr id="2" name="Rettangolo 1"/>
          <p:cNvSpPr>
            <a:spLocks/>
          </p:cNvSpPr>
          <p:nvPr/>
        </p:nvSpPr>
        <p:spPr>
          <a:xfrm>
            <a:off x="2091600" y="3402175"/>
            <a:ext cx="8453292" cy="111599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5" name="Rettangolo 4"/>
          <p:cNvSpPr>
            <a:spLocks/>
          </p:cNvSpPr>
          <p:nvPr/>
        </p:nvSpPr>
        <p:spPr>
          <a:xfrm>
            <a:off x="2091600" y="4670566"/>
            <a:ext cx="8453292" cy="331199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440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40659"/>
            <a:ext cx="1431561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4800"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4800"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717543"/>
            <a:ext cx="6649244" cy="28725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chemeClr val="bg1"/>
                </a:solidFill>
              </a:rPr>
              <a:t>ibridi per un singolo carattere, sono spesso chiamati incroci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 sz="360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5124104"/>
            <a:ext cx="6649244" cy="3549689"/>
          </a:xfrm>
          <a:prstGeom prst="rect">
            <a:avLst/>
          </a:prstGeom>
          <a:solidFill>
            <a:srgbClr val="CCFFCC"/>
          </a:solidFill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 sz="32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 sz="3200"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 sz="32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1" y="2303562"/>
            <a:ext cx="6607374" cy="6873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000"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000">
                <a:solidFill>
                  <a:schemeClr val="bg1"/>
                </a:solidFill>
              </a:rPr>
              <a:t>principio generale dell’eredità:</a:t>
            </a:r>
            <a:endParaRPr lang="it-IT" sz="4000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 sz="4000">
              <a:solidFill>
                <a:schemeClr val="bg1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0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ctr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4000"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574738" y="4585783"/>
            <a:ext cx="5254561" cy="492089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6755" y="1362155"/>
            <a:ext cx="7882457" cy="76319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uppo 3"/>
          <p:cNvGrpSpPr/>
          <p:nvPr/>
        </p:nvGrpSpPr>
        <p:grpSpPr>
          <a:xfrm>
            <a:off x="3454874" y="4298006"/>
            <a:ext cx="5189175" cy="2843983"/>
            <a:chOff x="3454874" y="4298006"/>
            <a:chExt cx="5189175" cy="2843983"/>
          </a:xfrm>
        </p:grpSpPr>
        <p:sp>
          <p:nvSpPr>
            <p:cNvPr id="5" name="Rettangolo 4"/>
            <p:cNvSpPr>
              <a:spLocks/>
            </p:cNvSpPr>
            <p:nvPr/>
          </p:nvSpPr>
          <p:spPr>
            <a:xfrm>
              <a:off x="3454874" y="4298006"/>
              <a:ext cx="3707999" cy="28439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6" name="Rettangolo 5"/>
            <p:cNvSpPr>
              <a:spLocks/>
            </p:cNvSpPr>
            <p:nvPr/>
          </p:nvSpPr>
          <p:spPr>
            <a:xfrm>
              <a:off x="7096499" y="4337857"/>
              <a:ext cx="1547550" cy="13319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  <p:sp>
        <p:nvSpPr>
          <p:cNvPr id="2" name="Rettangolo 1"/>
          <p:cNvSpPr>
            <a:spLocks/>
          </p:cNvSpPr>
          <p:nvPr/>
        </p:nvSpPr>
        <p:spPr>
          <a:xfrm>
            <a:off x="3529574" y="2246022"/>
            <a:ext cx="5807924" cy="205198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>
            <a:spLocks noChangeAspect="1"/>
          </p:cNvSpPr>
          <p:nvPr/>
        </p:nvSpPr>
        <p:spPr>
          <a:xfrm>
            <a:off x="7152527" y="5635190"/>
            <a:ext cx="737328" cy="71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7785641" y="6355169"/>
            <a:ext cx="737328" cy="71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197045" y="5632091"/>
            <a:ext cx="1369830" cy="1419128"/>
            <a:chOff x="7197045" y="5632091"/>
            <a:chExt cx="1369830" cy="1419128"/>
          </a:xfrm>
        </p:grpSpPr>
        <p:sp>
          <p:nvSpPr>
            <p:cNvPr id="11" name="Rettangolo 10"/>
            <p:cNvSpPr>
              <a:spLocks noChangeAspect="1"/>
            </p:cNvSpPr>
            <p:nvPr/>
          </p:nvSpPr>
          <p:spPr>
            <a:xfrm>
              <a:off x="7829547" y="5632091"/>
              <a:ext cx="737328" cy="71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2" name="Rettangolo 11"/>
            <p:cNvSpPr>
              <a:spLocks noChangeAspect="1"/>
            </p:cNvSpPr>
            <p:nvPr/>
          </p:nvSpPr>
          <p:spPr>
            <a:xfrm>
              <a:off x="7197045" y="6331240"/>
              <a:ext cx="737328" cy="71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19513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8" grpId="2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823015" y="603250"/>
            <a:ext cx="8833174" cy="3289300"/>
            <a:chOff x="1823015" y="603250"/>
            <a:chExt cx="883317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015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2389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285678" y="1917343"/>
            <a:ext cx="1270034" cy="1406167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4181" y="3623357"/>
            <a:ext cx="9668806" cy="5893199"/>
            <a:chOff x="2334181" y="3623357"/>
            <a:chExt cx="9668806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334181" y="3623357"/>
              <a:ext cx="9668806" cy="5893199"/>
              <a:chOff x="2430732" y="3342771"/>
              <a:chExt cx="8966813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732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0668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4" name="Freccia destra 13"/>
              <p:cNvSpPr/>
              <p:nvPr/>
            </p:nvSpPr>
            <p:spPr>
              <a:xfrm rot="8755605">
                <a:off x="4554694" y="6532993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5" name="Freccia destra 14"/>
              <p:cNvSpPr/>
              <p:nvPr/>
            </p:nvSpPr>
            <p:spPr>
              <a:xfrm rot="2389027">
                <a:off x="7909662" y="6471966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865" y="653019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488510"/>
            <a:ext cx="1203294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584200">
              <a:buSzPct val="125000"/>
              <a:buFont typeface="Wingdings" charset="2"/>
              <a:buChar char="ü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 lang="it-IT" sz="3600">
                <a:solidFill>
                  <a:srgbClr val="000000"/>
                </a:solidFill>
              </a:rPr>
              <a:t>L</a:t>
            </a:r>
            <a:r>
              <a:rPr lang="it-IT"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Rigorosa Analisi Delle Informazioni Registrate Sistematicamente, Ricavate Da Queste Osservazioni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Lo Sviluppo Di Un Quadro Teorico, Un Modo Di Vedere I Fenomeni, Che Può Spiegare La Loro Origine E Relazione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9500" y="-486032"/>
            <a:ext cx="10845800" cy="2095500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Franklin Gothic Book"/>
                <a:cs typeface="Franklin Gothic Book"/>
              </a:rPr>
              <a:t>La Rivoluzione di Mendel</a:t>
            </a:r>
            <a:endParaRPr lang="en-US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677604" y="2247900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584200">
              <a:buSzPct val="125000"/>
              <a:buFont typeface="Wingdings" charset="2"/>
              <a:buChar char="ü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Il lavoro vero e proprio: l’analisi genetica secondo Mendel,compresa una discussione degli esperimenti di incrocio di Mendel e i relativi mezzi analitici della genetica.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 lang="it-IT">
                <a:solidFill>
                  <a:schemeClr val="bg1"/>
                </a:solidFill>
              </a:rP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841</Words>
  <Application>Microsoft Macintosh PowerPoint</Application>
  <PresentationFormat>Personalizzato</PresentationFormat>
  <Paragraphs>74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La Rivoluzione di Mendel</vt:lpstr>
      <vt:lpstr>Le strategie mendeliane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50</cp:revision>
  <cp:lastPrinted>2018-03-06T11:54:25Z</cp:lastPrinted>
  <dcterms:modified xsi:type="dcterms:W3CDTF">2025-03-04T05:27:57Z</dcterms:modified>
</cp:coreProperties>
</file>