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5" r:id="rId25"/>
    <p:sldId id="296" r:id="rId26"/>
    <p:sldId id="297" r:id="rId27"/>
    <p:sldId id="298" r:id="rId28"/>
    <p:sldId id="299" r:id="rId29"/>
    <p:sldId id="292" r:id="rId30"/>
    <p:sldId id="294" r:id="rId31"/>
    <p:sldId id="281" r:id="rId32"/>
    <p:sldId id="282" r:id="rId33"/>
    <p:sldId id="283" r:id="rId34"/>
    <p:sldId id="284" r:id="rId35"/>
    <p:sldId id="285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36" d="100"/>
          <a:sy n="36" d="100"/>
        </p:scale>
        <p:origin x="-174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1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>
                <a:solidFill>
                  <a:schemeClr val="bg1"/>
                </a:solidFill>
              </a:rPr>
              <a:t>Corso di </a:t>
            </a:r>
            <a:r>
              <a:rPr dirty="0" err="1">
                <a:solidFill>
                  <a:schemeClr val="bg1"/>
                </a:solidFill>
              </a:rPr>
              <a:t>Genetica</a:t>
            </a:r>
            <a:endParaRPr dirty="0">
              <a:solidFill>
                <a:schemeClr val="bg1"/>
              </a:solidFill>
            </a:endParaRP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>
                <a:solidFill>
                  <a:schemeClr val="bg1"/>
                </a:solidFill>
              </a:rPr>
              <a:t>-</a:t>
            </a:r>
            <a:r>
              <a:rPr dirty="0" err="1">
                <a:solidFill>
                  <a:schemeClr val="bg1"/>
                </a:solidFill>
              </a:rPr>
              <a:t>Lezione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15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58393"/>
            <a:ext cx="132588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-61713"/>
            <a:ext cx="89281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: 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rgbClr val="800000"/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rgbClr val="800000"/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rgbClr val="800000"/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L’analisi di ricombinazione negli incroci 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Hfr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209344"/>
            <a:ext cx="8061895" cy="60464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6451" y="6255765"/>
            <a:ext cx="12378349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American Typewriter"/>
              </a:rPr>
              <a:t>colonia 1= protrotrofa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American Typewriter"/>
              </a:rPr>
              <a:t> perchè cresce su tutte le piastre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colonia 2 = </a:t>
            </a:r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thr-pan-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 (se fosse stata solo thr- sarebbe cresciuta anche in piastra 1; se fosse stata solo pan- sarebbe cresciuta anche in piastra 2)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colonia 3= </a:t>
            </a:r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met- pan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- (se fosse stata solo met- sarebbe cresciuta anche in piastra 1; se fosse stata solo pan- sarebbe cresciuta anche in piastra 3)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colonia 4= </a:t>
            </a: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his-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 (cresce sia in 5 che in 6)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colonia 5= </a:t>
            </a:r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pro-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 (cresce sia in 4 che in 5)</a:t>
            </a:r>
            <a:endParaRPr kumimoji="0" lang="en-US" sz="2000" b="0" i="0" u="none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aseline="0">
                <a:solidFill>
                  <a:schemeClr val="bg1"/>
                </a:solidFill>
                <a:latin typeface="Arial"/>
                <a:cs typeface="Arial"/>
              </a:rPr>
              <a:t>colonia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 6= </a:t>
            </a:r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thr- 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perchè cresce solo in presenza di thr (piastra 1 e piastra 3)</a:t>
            </a:r>
          </a:p>
          <a:p>
            <a:pPr algn="l"/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3502" y="3887539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1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23643" y="3887539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2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93784" y="3887539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3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3502" y="5054828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4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23643" y="5068399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5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93784" y="5081970"/>
            <a:ext cx="13763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piastra 6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82320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027" y="0"/>
            <a:ext cx="7060747" cy="3522332"/>
          </a:xfrm>
          <a:prstGeom prst="rect">
            <a:avLst/>
          </a:prstGeom>
        </p:spPr>
      </p:pic>
      <p:pic>
        <p:nvPicPr>
          <p:cNvPr id="3" name="Immagine 2" descr="CamScanner 23-05-2025 16.18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79" y="0"/>
            <a:ext cx="6753397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1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40" y="551979"/>
            <a:ext cx="7419896" cy="31349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578" y="3686885"/>
            <a:ext cx="6443737" cy="3052297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397956" y="3686885"/>
            <a:ext cx="4750397" cy="4755652"/>
          </a:xfrm>
          <a:prstGeom prst="ellipse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696905" y="3718664"/>
            <a:ext cx="7571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pab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599076" y="4551083"/>
            <a:ext cx="7571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ilv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769799" y="6422910"/>
            <a:ext cx="7571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met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591879" y="7874650"/>
            <a:ext cx="7571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arg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8705" y="7313879"/>
            <a:ext cx="7571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nic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02167" y="6116310"/>
            <a:ext cx="17930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(trp pyr cys)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00265" y="4830815"/>
            <a:ext cx="90558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his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58246" y="3718664"/>
            <a:ext cx="90558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lys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5593" y="6937666"/>
            <a:ext cx="5877566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Disegno il cromosoma batterico mettendo tutti i geni incluso il cluster (trp pyr cys) di cui non si può sapere la disposizione dei tre geni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Poi procedo ad inserire la posizione del plasmide F e l’ordine di trasferimento nel ceppo F- (il primo gene a sinistra è quello che entra per primo)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14" name="Freccia angolare in su 13"/>
          <p:cNvSpPr/>
          <p:nvPr/>
        </p:nvSpPr>
        <p:spPr>
          <a:xfrm rot="17613181">
            <a:off x="10233936" y="3569721"/>
            <a:ext cx="402495" cy="297885"/>
          </a:xfrm>
          <a:prstGeom prst="bentUp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345852">
            <a:off x="10347111" y="3270805"/>
            <a:ext cx="61005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HfrA</a:t>
            </a:r>
            <a:endParaRPr kumimoji="0" lang="en-US" sz="14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grpSp>
        <p:nvGrpSpPr>
          <p:cNvPr id="18" name="Gruppo 17"/>
          <p:cNvGrpSpPr/>
          <p:nvPr/>
        </p:nvGrpSpPr>
        <p:grpSpPr>
          <a:xfrm rot="2340516" flipH="1">
            <a:off x="6780522" y="5538907"/>
            <a:ext cx="641723" cy="610051"/>
            <a:chOff x="7343890" y="5734497"/>
            <a:chExt cx="605138" cy="610051"/>
          </a:xfrm>
        </p:grpSpPr>
        <p:sp>
          <p:nvSpPr>
            <p:cNvPr id="16" name="Freccia angolare in su 15"/>
            <p:cNvSpPr/>
            <p:nvPr/>
          </p:nvSpPr>
          <p:spPr>
            <a:xfrm rot="1468690">
              <a:off x="7343890" y="5748425"/>
              <a:ext cx="402495" cy="297885"/>
            </a:xfrm>
            <a:prstGeom prst="bentUpArrow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 rot="6801361">
              <a:off x="7484984" y="5880505"/>
              <a:ext cx="610051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>
                  <a:solidFill>
                    <a:srgbClr val="FF0000"/>
                  </a:solidFill>
                  <a:latin typeface="Arial"/>
                  <a:cs typeface="Arial"/>
                </a:rPr>
                <a:t>HfrB</a:t>
              </a:r>
              <a:endParaRPr kumimoji="0" 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cs typeface="Arial"/>
                <a:sym typeface="American Typewriter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 rot="13218068" flipH="1">
            <a:off x="7520235" y="5108319"/>
            <a:ext cx="632109" cy="610051"/>
            <a:chOff x="7343890" y="5734498"/>
            <a:chExt cx="596072" cy="610051"/>
          </a:xfrm>
        </p:grpSpPr>
        <p:sp>
          <p:nvSpPr>
            <p:cNvPr id="20" name="Freccia angolare in su 19"/>
            <p:cNvSpPr/>
            <p:nvPr/>
          </p:nvSpPr>
          <p:spPr>
            <a:xfrm rot="1468690">
              <a:off x="7343890" y="5748425"/>
              <a:ext cx="402495" cy="297885"/>
            </a:xfrm>
            <a:prstGeom prst="bentUpArrow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 rot="6801361">
              <a:off x="7484984" y="5889571"/>
              <a:ext cx="610051" cy="29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>
                  <a:solidFill>
                    <a:srgbClr val="FF0000"/>
                  </a:solidFill>
                  <a:latin typeface="Arial"/>
                  <a:cs typeface="Arial"/>
                </a:rPr>
                <a:t>HfrC</a:t>
              </a:r>
              <a:endParaRPr kumimoji="0" 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cs typeface="Arial"/>
                <a:sym typeface="American Typewriter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 rot="18460058" flipH="1">
            <a:off x="9223975" y="8347884"/>
            <a:ext cx="632109" cy="610051"/>
            <a:chOff x="7343890" y="5734498"/>
            <a:chExt cx="596072" cy="610051"/>
          </a:xfrm>
        </p:grpSpPr>
        <p:sp>
          <p:nvSpPr>
            <p:cNvPr id="23" name="Freccia angolare in su 22"/>
            <p:cNvSpPr/>
            <p:nvPr/>
          </p:nvSpPr>
          <p:spPr>
            <a:xfrm rot="1468690">
              <a:off x="7343890" y="5748425"/>
              <a:ext cx="402495" cy="297885"/>
            </a:xfrm>
            <a:prstGeom prst="bentUpArrow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merican Typewriter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 rot="6801361">
              <a:off x="7484984" y="5889571"/>
              <a:ext cx="610051" cy="29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>
                  <a:solidFill>
                    <a:srgbClr val="FF0000"/>
                  </a:solidFill>
                  <a:latin typeface="Arial"/>
                  <a:cs typeface="Arial"/>
                </a:rPr>
                <a:t>HfrD</a:t>
              </a:r>
              <a:endParaRPr kumimoji="0" lang="en-US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cs typeface="Arial"/>
                <a:sym typeface="American Typewri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612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8" y="274079"/>
            <a:ext cx="8770941" cy="54642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07222" y="5502367"/>
            <a:ext cx="44035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determinare l’ordine dei 3 geni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01511" y="7228711"/>
            <a:ext cx="997899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Per determinare l’ordine dei tre geni rispetto procedo con delle simulazioni di crossing over tra l’elemento trasferito da Hfr B e il cromosoma batterico auxtrofo F-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American Typewriter"/>
              </a:rPr>
              <a:t>Devo considerare che 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I risultati dei CO devono corrispondere ai genotipi indicati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Che il genotipo più raro è quello ottenuto da un numero di crossing over maggiori e/o più rari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</a:pPr>
            <a:endParaRPr lang="en-US" sz="1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8027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5" y="1231900"/>
            <a:ext cx="6375400" cy="8521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6487" y="762093"/>
            <a:ext cx="497198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American Typewriter"/>
              </a:rPr>
              <a:t>simulo tre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disposizioni diverse</a:t>
            </a: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American Typewriter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45" y="1440129"/>
            <a:ext cx="6232861" cy="47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2881"/>
      </p:ext>
    </p:extLst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7217" y="1153426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5145404"/>
            <a:ext cx="109728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36601" y="-226813"/>
            <a:ext cx="10865786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dirty="0" err="1">
                <a:solidFill>
                  <a:srgbClr val="800000"/>
                </a:solidFill>
              </a:rPr>
              <a:t>Trovare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mutazioni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nei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geni</a:t>
            </a:r>
            <a:r>
              <a:rPr dirty="0">
                <a:solidFill>
                  <a:srgbClr val="800000"/>
                </a:solidFill>
              </a:rPr>
              <a:t> </a:t>
            </a:r>
            <a:r>
              <a:rPr dirty="0" err="1">
                <a:solidFill>
                  <a:srgbClr val="800000"/>
                </a:solidFill>
              </a:rPr>
              <a:t>batterici</a:t>
            </a:r>
            <a:endParaRPr dirty="0">
              <a:solidFill>
                <a:srgbClr val="80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79617B1-EA08-E7F3-8F02-933BBF8C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33" y="2827102"/>
            <a:ext cx="11767278" cy="6346877"/>
          </a:xfrm>
        </p:spPr>
        <p:txBody>
          <a:bodyPr/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la </a:t>
            </a:r>
            <a:r>
              <a:rPr lang="it-IT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conferiscono </a:t>
            </a:r>
            <a:r>
              <a:rPr lang="it-IT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resistenza </a:t>
            </a: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creano </a:t>
            </a:r>
            <a:r>
              <a:rPr lang="it-IT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auxotrof</a:t>
            </a:r>
            <a:r>
              <a:rPr lang="it-IT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 </a:t>
            </a: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</a:t>
            </a:r>
            <a:r>
              <a:rPr lang="it-IT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nei geni </a:t>
            </a:r>
            <a:r>
              <a:rPr lang="it-IT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essenziali</a:t>
            </a:r>
            <a:r>
              <a:rPr lang="it-IT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it-IT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947519"/>
            <a:ext cx="12763500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1. I 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generalizzati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il ciclo litico, nel momento in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cui il DNA viene impacchettato nel capside proteico; </a:t>
            </a:r>
            <a:endParaRPr lang="it-IT" sz="32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i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generalizzati possono trasferire qualsiasi gene batterico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o gruppo di geni contenuti in un frammento di giuste dimensioni del DNA del cromosoma batterico;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specializzati possono trasferire solo quei geni vicini ai siti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6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8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4989571"/>
            <a:ext cx="117348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235723" y="210196"/>
            <a:ext cx="768350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Trucchi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5D89A8-056D-C68C-F1EB-E75B5ED6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FD6DCF8-1A28-D0AD-B3E5-17240845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953781"/>
            <a:ext cx="12204700" cy="6295149"/>
          </a:xfrm>
        </p:spPr>
        <p:txBody>
          <a:bodyPr/>
          <a:lstStyle/>
          <a:p>
            <a:pPr algn="l">
              <a:buFont typeface="Wingdings" pitchFamily="2" charset="2"/>
              <a:buChar char="v"/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3600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</a:t>
            </a:r>
            <a:r>
              <a:rPr lang="it-IT" sz="3600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lang="it-IT" sz="3600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(</a:t>
            </a:r>
            <a:r>
              <a:rPr lang="it-IT" sz="3600" i="1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</a:t>
            </a:r>
            <a:r>
              <a:rPr lang="it-IT" sz="3600" i="1" dirty="0" err="1">
                <a:solidFill>
                  <a:srgbClr val="800000"/>
                </a:solidFill>
                <a:latin typeface="Arial"/>
                <a:ea typeface="Arial"/>
                <a:cs typeface="Arial"/>
              </a:rPr>
              <a:t>plating</a:t>
            </a:r>
            <a:r>
              <a:rPr lang="it-IT" sz="3600" dirty="0">
                <a:solidFill>
                  <a:srgbClr val="800000"/>
                </a:solidFill>
                <a:latin typeface="Arial"/>
                <a:ea typeface="Arial"/>
                <a:cs typeface="Arial"/>
              </a:rPr>
              <a:t>)</a:t>
            </a:r>
            <a:r>
              <a:rPr lang="it-IT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permette il simultaneo trasferimento di migliaia di colonie da una piastra all’altra</a:t>
            </a:r>
          </a:p>
          <a:p>
            <a:pPr defTabSz="457200">
              <a:buFont typeface="Wingdings" pitchFamily="2" charset="2"/>
              <a:buChar char="v"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3600" dirty="0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lang="it-IT" sz="3600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lang="it-IT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defTabSz="457200">
              <a:buFont typeface="Wingdings" pitchFamily="2" charset="2"/>
              <a:buChar char="v"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3600" dirty="0">
                <a:solidFill>
                  <a:srgbClr val="800000"/>
                </a:solidFill>
              </a:rPr>
              <a:t>L’</a:t>
            </a:r>
            <a:r>
              <a:rPr lang="it-IT" sz="3600" i="1" dirty="0">
                <a:solidFill>
                  <a:srgbClr val="800000"/>
                </a:solidFill>
              </a:rPr>
              <a:t>arricchimento</a:t>
            </a:r>
            <a:r>
              <a:rPr lang="it-IT" sz="3600" i="1" dirty="0">
                <a:solidFill>
                  <a:srgbClr val="000000"/>
                </a:solidFill>
              </a:rPr>
              <a:t> </a:t>
            </a:r>
            <a:r>
              <a:rPr lang="it-IT" sz="3600" dirty="0">
                <a:solidFill>
                  <a:srgbClr val="000000"/>
                </a:solidFill>
              </a:rPr>
              <a:t>incrementa la proporzione di cellule mutanti in una popolazione, esponendola agli agenti che uccidono le cellule selvatiche.</a:t>
            </a:r>
          </a:p>
          <a:p>
            <a:pPr defTabSz="457200">
              <a:buFont typeface="Wingdings" pitchFamily="2" charset="2"/>
              <a:buChar char="v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Selezione di fenotipi mutanti visibili su piastre di Petri</a:t>
            </a:r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1" y="2818286"/>
            <a:ext cx="12020409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Arricchimento mutanti auxotrofi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719528" y="175240"/>
            <a:ext cx="1129467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4800" dirty="0" err="1">
                <a:solidFill>
                  <a:srgbClr val="800000"/>
                </a:solidFill>
              </a:rPr>
              <a:t>Struttura</a:t>
            </a:r>
            <a:r>
              <a:rPr sz="4800" dirty="0">
                <a:solidFill>
                  <a:srgbClr val="800000"/>
                </a:solidFill>
              </a:rPr>
              <a:t> e </a:t>
            </a:r>
            <a:r>
              <a:rPr sz="4800" dirty="0" err="1">
                <a:solidFill>
                  <a:srgbClr val="800000"/>
                </a:solidFill>
              </a:rPr>
              <a:t>organizzazione</a:t>
            </a:r>
            <a:r>
              <a:rPr sz="4800" dirty="0">
                <a:solidFill>
                  <a:srgbClr val="800000"/>
                </a:solidFill>
              </a:rPr>
              <a:t> del </a:t>
            </a:r>
            <a:r>
              <a:rPr sz="4800" dirty="0" err="1">
                <a:solidFill>
                  <a:srgbClr val="800000"/>
                </a:solidFill>
              </a:rPr>
              <a:t>cromosoma</a:t>
            </a:r>
            <a:r>
              <a:rPr sz="4800" dirty="0">
                <a:solidFill>
                  <a:srgbClr val="800000"/>
                </a:solidFill>
              </a:rPr>
              <a:t> in </a:t>
            </a:r>
            <a:r>
              <a:rPr sz="4800" i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719528" y="2567305"/>
            <a:ext cx="107485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244184" y="6077882"/>
            <a:ext cx="1149391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0FEE794-A8CC-4708-6CBE-63433BAB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3272" y="1755160"/>
            <a:ext cx="11853888" cy="7273352"/>
          </a:xfrm>
        </p:spPr>
        <p:txBody>
          <a:bodyPr/>
          <a:lstStyle/>
          <a:p>
            <a:r>
              <a:rPr lang="it-IT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Il cromosoma circolare di </a:t>
            </a: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E. coli </a:t>
            </a:r>
            <a:r>
              <a:rPr lang="it-IT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Quasi il 90% del DNA di </a:t>
            </a:r>
            <a:r>
              <a:rPr lang="it-IT" sz="2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codifica per proteine; in media, ogni </a:t>
            </a:r>
            <a:r>
              <a:rPr lang="it-IT" sz="240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kilobase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(kb) del cromosoma contiene un gene. Questo contrasta chiaramente con il genoma umano, in cui meno del 5% del DNA codifica per proteine e c’è circa un gene ogni 30 kb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 motivo di questa discrepanza è che i geni di </a:t>
            </a:r>
            <a:r>
              <a:rPr lang="it-IT" sz="2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non hanno introni. Inoltre, nei batteri c’è pochissimo DNA ripetuto e le regioni </a:t>
            </a:r>
            <a:r>
              <a:rPr lang="it-IT" sz="240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intergeniche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tendono a essere molto piccole.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La sequenza completa del genoma di </a:t>
            </a:r>
            <a:r>
              <a:rPr lang="it-IT" sz="2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identificò 4288 geni, ma, sorprendentemente, la funzione di una porzione di geni rimane un mistero ancora oggi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lang="it-IT" sz="2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</a:t>
            </a:r>
            <a:r>
              <a:rPr lang="it-IT" sz="2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Struttura e organizzazione del cromosoma in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872105"/>
            <a:ext cx="126492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55600" y="5805805"/>
            <a:ext cx="116459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90313"/>
            <a:ext cx="1276350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replicazione del cromosoma di </a:t>
            </a:r>
            <a:r>
              <a:rPr i="1">
                <a:solidFill>
                  <a:srgbClr val="800000"/>
                </a:solidFill>
              </a:rPr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9967</TotalTime>
  <Words>948</Words>
  <Application>Microsoft Macintosh PowerPoint</Application>
  <PresentationFormat>Personalizzato</PresentationFormat>
  <Paragraphs>88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White</vt:lpstr>
      <vt:lpstr>Corso di Genetica -Lezione 15</vt:lpstr>
      <vt:lpstr>Presentazione di PowerPoint</vt:lpstr>
      <vt:lpstr>Presentazione di PowerPoint</vt:lpstr>
      <vt:lpstr>Presentazione di PowerPoint</vt:lpstr>
      <vt:lpstr>Presentazione di PowerPoint</vt:lpstr>
      <vt:lpstr>Arricchimento mutanti auxotrofi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39</cp:revision>
  <dcterms:modified xsi:type="dcterms:W3CDTF">2025-05-25T08:02:00Z</dcterms:modified>
</cp:coreProperties>
</file>