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6858000" cx="9144000"/>
  <p:notesSz cx="6858000" cy="9144000"/>
  <p:embeddedFontLst>
    <p:embeddedFont>
      <p:font typeface="Merriweather Sans"/>
      <p:regular r:id="rId50"/>
      <p:bold r:id="rId51"/>
      <p:italic r:id="rId52"/>
      <p:boldItalic r:id="rId53"/>
    </p:embeddedFont>
    <p:embeddedFont>
      <p:font typeface="Libre Franklin"/>
      <p:regular r:id="rId54"/>
      <p:bold r:id="rId55"/>
      <p:italic r:id="rId56"/>
      <p:boldItalic r:id="rId57"/>
    </p:embeddedFont>
    <p:embeddedFont>
      <p:font typeface="Cutive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59" roundtripDataSignature="AMtx7mgPj/yJySK7RwTjLXD+/yopcM1n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erriweatherSans-bold.fntdata"/><Relationship Id="rId50" Type="http://schemas.openxmlformats.org/officeDocument/2006/relationships/font" Target="fonts/MerriweatherSans-regular.fntdata"/><Relationship Id="rId53" Type="http://schemas.openxmlformats.org/officeDocument/2006/relationships/font" Target="fonts/MerriweatherSans-boldItalic.fntdata"/><Relationship Id="rId52" Type="http://schemas.openxmlformats.org/officeDocument/2006/relationships/font" Target="fonts/MerriweatherSans-italic.fntdata"/><Relationship Id="rId11" Type="http://schemas.openxmlformats.org/officeDocument/2006/relationships/slide" Target="slides/slide6.xml"/><Relationship Id="rId55" Type="http://schemas.openxmlformats.org/officeDocument/2006/relationships/font" Target="fonts/LibreFranklin-bold.fntdata"/><Relationship Id="rId10" Type="http://schemas.openxmlformats.org/officeDocument/2006/relationships/slide" Target="slides/slide5.xml"/><Relationship Id="rId54" Type="http://schemas.openxmlformats.org/officeDocument/2006/relationships/font" Target="fonts/LibreFranklin-regular.fntdata"/><Relationship Id="rId13" Type="http://schemas.openxmlformats.org/officeDocument/2006/relationships/slide" Target="slides/slide8.xml"/><Relationship Id="rId57" Type="http://schemas.openxmlformats.org/officeDocument/2006/relationships/font" Target="fonts/LibreFranklin-boldItalic.fntdata"/><Relationship Id="rId12" Type="http://schemas.openxmlformats.org/officeDocument/2006/relationships/slide" Target="slides/slide7.xml"/><Relationship Id="rId56" Type="http://schemas.openxmlformats.org/officeDocument/2006/relationships/font" Target="fonts/LibreFranklin-italic.fntdata"/><Relationship Id="rId15" Type="http://schemas.openxmlformats.org/officeDocument/2006/relationships/slide" Target="slides/slide10.xml"/><Relationship Id="rId59" Type="http://customschemas.google.com/relationships/presentationmetadata" Target="metadata"/><Relationship Id="rId14" Type="http://schemas.openxmlformats.org/officeDocument/2006/relationships/slide" Target="slides/slide9.xml"/><Relationship Id="rId58" Type="http://schemas.openxmlformats.org/officeDocument/2006/relationships/font" Target="fonts/Cutive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8"/>
          <p:cNvSpPr/>
          <p:nvPr>
            <p:ph idx="2" type="pic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7" name="Google Shape;47;p68"/>
          <p:cNvSpPr txBox="1"/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68"/>
          <p:cNvSpPr txBox="1"/>
          <p:nvPr>
            <p:ph idx="1" type="body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3400"/>
              <a:buFont typeface="Libre Franklin"/>
              <a:buNone/>
              <a:defRPr sz="34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49" name="Google Shape;49;p68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9"/>
          <p:cNvSpPr/>
          <p:nvPr>
            <p:ph idx="2" type="pic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2" name="Google Shape;52;p69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69"/>
          <p:cNvSpPr txBox="1"/>
          <p:nvPr>
            <p:ph idx="1" type="body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indent="-3810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indent="-3810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indent="-3810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indent="-3810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4" name="Google Shape;54;p69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0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70"/>
          <p:cNvSpPr txBox="1"/>
          <p:nvPr>
            <p:ph idx="1" type="body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indent="-3810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indent="-3810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indent="-3810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indent="-3810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8" name="Google Shape;58;p70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1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71"/>
          <p:cNvSpPr txBox="1"/>
          <p:nvPr>
            <p:ph idx="1" type="body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indent="-3810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indent="-3810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indent="-3810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indent="-3810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2" name="Google Shape;62;p71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0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60"/>
          <p:cNvSpPr txBox="1"/>
          <p:nvPr>
            <p:ph idx="1" type="body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4" name="Google Shape;14;p60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/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61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2"/>
          <p:cNvSpPr txBox="1"/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62"/>
          <p:cNvSpPr txBox="1"/>
          <p:nvPr>
            <p:ph idx="1" type="body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1" name="Google Shape;21;p62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3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63"/>
          <p:cNvSpPr txBox="1"/>
          <p:nvPr>
            <p:ph idx="1" type="body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1pPr>
            <a:lvl2pPr indent="-38100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2pPr>
            <a:lvl3pPr indent="-38100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3pPr>
            <a:lvl4pPr indent="-38100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4pPr>
            <a:lvl5pPr indent="-38100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Char char="•"/>
              <a:defRPr sz="2000"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5" name="Google Shape;25;p63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4"/>
          <p:cNvSpPr txBox="1"/>
          <p:nvPr>
            <p:ph idx="1" type="body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8" name="Google Shape;28;p64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5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65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6"/>
          <p:cNvSpPr/>
          <p:nvPr>
            <p:ph idx="2" type="pic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4" name="Google Shape;34;p66"/>
          <p:cNvSpPr txBox="1"/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6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7"/>
          <p:cNvSpPr/>
          <p:nvPr>
            <p:ph idx="2" type="pic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8" name="Google Shape;38;p67"/>
          <p:cNvSpPr/>
          <p:nvPr>
            <p:ph idx="3" type="pic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9" name="Google Shape;39;p67"/>
          <p:cNvSpPr/>
          <p:nvPr>
            <p:ph idx="4" type="pic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0" name="Google Shape;40;p67"/>
          <p:cNvSpPr/>
          <p:nvPr>
            <p:ph idx="5" type="pic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1" name="Google Shape;41;p67"/>
          <p:cNvSpPr/>
          <p:nvPr>
            <p:ph idx="6" type="pic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2" name="Google Shape;42;p67"/>
          <p:cNvSpPr/>
          <p:nvPr>
            <p:ph idx="7" type="pic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3" name="Google Shape;43;p67"/>
          <p:cNvSpPr txBox="1"/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  <a:defRPr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67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sz="120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8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  <a:defRPr b="0" i="0" sz="4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utive"/>
              <a:buNone/>
              <a:defRPr b="0" i="0" sz="4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58"/>
          <p:cNvSpPr txBox="1"/>
          <p:nvPr>
            <p:ph idx="1" type="body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>
            <a:lvl1pPr indent="-441960" lvl="0" marL="4572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441960" lvl="1" marL="914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441960" lvl="2" marL="13716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441960" lvl="3" marL="1828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441960" lvl="4" marL="22860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Char char="•"/>
              <a:defRPr b="0" i="0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441960" lvl="5" marL="27432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b="0" i="0" sz="2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441960" lvl="6" marL="32004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b="0" i="0" sz="2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441960" lvl="7" marL="36576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b="0" i="0" sz="2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441959" lvl="8" marL="4114800" marR="0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Cutive"/>
              <a:buChar char="•"/>
              <a:defRPr b="0" i="0" sz="2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58"/>
          <p:cNvSpPr txBox="1"/>
          <p:nvPr>
            <p:ph idx="12" type="sldNum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4294967295" type="title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Corso di Genetica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-Lezione 14-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ibre Franklin"/>
              <a:buNone/>
            </a:pPr>
            <a:r>
              <a:rPr lang="en-US">
                <a:solidFill>
                  <a:schemeClr val="dk1"/>
                </a:solidFill>
              </a:rPr>
              <a:t>Cenci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70150" y="330200"/>
            <a:ext cx="4203700" cy="620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231900"/>
            <a:ext cx="9213057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4114800" y="533400"/>
            <a:ext cx="5029200" cy="549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Libre Franklin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Cutive"/>
              <a:ea typeface="Cutive"/>
              <a:cs typeface="Cutive"/>
              <a:sym typeface="Cutive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idx="4294967295" type="ctr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b="0" i="0" lang="en-US" sz="70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Delezioni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312" y="1144587"/>
            <a:ext cx="7191376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73449" y="165100"/>
            <a:ext cx="5378251" cy="65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76200"/>
            <a:ext cx="5842000" cy="669395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/>
          <p:nvPr/>
        </p:nvSpPr>
        <p:spPr>
          <a:xfrm>
            <a:off x="3644900" y="3822700"/>
            <a:ext cx="1308100" cy="241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utive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5702300" y="1006732"/>
            <a:ext cx="1285608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Libre Franklin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w- rst- fa-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25" y="1387475"/>
            <a:ext cx="7118350" cy="40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25" y="1243012"/>
            <a:ext cx="9099550" cy="492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399" y="317500"/>
            <a:ext cx="4216369" cy="598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65700" y="736599"/>
            <a:ext cx="3962400" cy="557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idx="4294967295"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b="0" i="0" lang="en-US" sz="70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Inversioni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53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riarrangiamenti strutturali e le variazioni nel numero dei cromosomi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63500"/>
            <a:ext cx="4383088" cy="67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7537" y="4005262"/>
            <a:ext cx="4383088" cy="1998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27438" cy="679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0200" y="3500437"/>
            <a:ext cx="4311650" cy="129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2543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2420937"/>
            <a:ext cx="4059238" cy="211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6"/>
          <p:cNvSpPr txBox="1"/>
          <p:nvPr>
            <p:ph type="title"/>
          </p:nvPr>
        </p:nvSpPr>
        <p:spPr>
          <a:xfrm>
            <a:off x="-127000" y="101600"/>
            <a:ext cx="88773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800"/>
              <a:buFont typeface="Libre Franklin"/>
              <a:buNone/>
            </a:pPr>
            <a:r>
              <a:rPr lang="en-US" sz="3800">
                <a:solidFill>
                  <a:srgbClr val="800000"/>
                </a:solidFill>
              </a:rPr>
              <a:t>Le inversioni come soppressori del Crossing Overg</a:t>
            </a:r>
            <a:br>
              <a:rPr lang="en-US" sz="3800">
                <a:solidFill>
                  <a:srgbClr val="800000"/>
                </a:solidFill>
              </a:rPr>
            </a:br>
            <a:endParaRPr sz="3800"/>
          </a:p>
        </p:txBody>
      </p:sp>
      <p:sp>
        <p:nvSpPr>
          <p:cNvPr id="194" name="Google Shape;194;p36"/>
          <p:cNvSpPr txBox="1"/>
          <p:nvPr>
            <p:ph idx="1" type="body"/>
          </p:nvPr>
        </p:nvSpPr>
        <p:spPr>
          <a:xfrm>
            <a:off x="-127000" y="927100"/>
            <a:ext cx="9118600" cy="62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406914" lvl="0" marL="7053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Il crossing-over all’interno dell’ansa d’inversione, negli individui eterozigoti per l’inversione,sia paracentrica che pericentrica, ha lo stesso effetto: </a:t>
            </a:r>
            <a:r>
              <a:rPr lang="en-US" sz="2300">
                <a:solidFill>
                  <a:srgbClr val="800000"/>
                </a:solidFill>
              </a:rPr>
              <a:t>la formazione di gameti ricombinanti che dopo la fecondazione impediscono allo zigote di svilupparsi.</a:t>
            </a:r>
            <a:endParaRPr sz="2300"/>
          </a:p>
          <a:p>
            <a:pPr indent="-406914" lvl="0" marL="705364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Poiché possono dar vita a una progenie vitale soltanto i gameti che contengono cromosomi che non hanno ricombinato all’interno dell’ansa d’inversione, le inversioni agiscono da </a:t>
            </a:r>
            <a:r>
              <a:rPr lang="en-US" sz="2300">
                <a:solidFill>
                  <a:srgbClr val="800000"/>
                </a:solidFill>
              </a:rPr>
              <a:t>soppressori del crossing- over.</a:t>
            </a:r>
            <a:endParaRPr sz="2300"/>
          </a:p>
          <a:p>
            <a:pPr indent="-406914" lvl="0" marL="705364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Trebuchet MS"/>
              <a:buChar char="•"/>
            </a:pPr>
            <a:r>
              <a:rPr lang="en-US" sz="2300">
                <a:solidFill>
                  <a:schemeClr val="dk1"/>
                </a:solidFill>
              </a:rPr>
              <a:t>Questo non vuol dire che i crossing-over nelle anse non avvengono, ma semplicemente che non ci sono ricombinanti tra la progenie vitale di un individuo eterozigote per un’inversione.</a:t>
            </a:r>
            <a:endParaRPr sz="2300"/>
          </a:p>
          <a:p>
            <a:pPr indent="-225304" lvl="0" marL="705364" rtl="0" algn="l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r>
              <a:t/>
            </a:r>
            <a:endParaRPr sz="2300"/>
          </a:p>
        </p:txBody>
      </p:sp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8187" y="681037"/>
            <a:ext cx="4238626" cy="50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7"/>
          <p:cNvSpPr/>
          <p:nvPr/>
        </p:nvSpPr>
        <p:spPr>
          <a:xfrm>
            <a:off x="520700" y="1019066"/>
            <a:ext cx="3962400" cy="5247591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genetisti usano i soppressori del crossing-over per produrre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</a:t>
            </a:r>
            <a:r>
              <a:rPr b="1" i="0" lang="en-US" sz="2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cromosomi bilanciatori</a:t>
            </a: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che contengono inversioni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multiple sovrapposte (pericentriche e paracentriche), come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anche dei marcatori che producono fenotipi dominanti visibili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Traslocazioni</a:t>
            </a:r>
            <a:endParaRPr/>
          </a:p>
        </p:txBody>
      </p:sp>
    </p:spTree>
  </p:cSld>
  <p:clrMapOvr>
    <a:masterClrMapping/>
  </p:clrMapOvr>
  <p:transition spd="slow">
    <p:wipe dir="l"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549275"/>
            <a:ext cx="4203700" cy="548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3437" y="3860800"/>
            <a:ext cx="4167188" cy="1655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8225" y="1671637"/>
            <a:ext cx="4527550" cy="3519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25" y="6350"/>
            <a:ext cx="7921625" cy="6837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6150" y="-31750"/>
            <a:ext cx="7046913" cy="690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38100" y="-114300"/>
            <a:ext cx="9067800" cy="193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b="0" i="0" lang="en-US" sz="48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riarrangiamenti strutturali e le variazioni nel numero dei cromosomi</a:t>
            </a:r>
            <a:endParaRPr sz="2300"/>
          </a:p>
        </p:txBody>
      </p:sp>
      <p:sp>
        <p:nvSpPr>
          <p:cNvPr id="78" name="Google Shape;78;p13"/>
          <p:cNvSpPr/>
          <p:nvPr/>
        </p:nvSpPr>
        <p:spPr>
          <a:xfrm>
            <a:off x="228600" y="2321485"/>
            <a:ext cx="8686800" cy="3954929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I riarrangiamenti delle sequenze di DNA all’interno e tra i cromosomi: delezioni, duplicazioni, inversioni, traslocazioni e il movimento degli elementi trasponibili.</a:t>
            </a:r>
            <a:endParaRPr sz="1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b="0" i="0" lang="en-US" sz="3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■ Le variazioni nel numero di cromosomi: aneuploidia, che include la monosomia e la trisomia; la monoploidia e la poliploidia.</a:t>
            </a:r>
            <a:endParaRPr sz="1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3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Nelle traslocazioni eterozigoti, solo il modello di segregazione alternato può dar origine a una progenie vitale; la segregazione</a:t>
            </a:r>
            <a:endParaRPr sz="3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adiacente-1, ugualmente probabile, e la rara segregazione adiacente-2 non possono farlo. Per questo, i geni vicini ai punti di rottura delle traslocazioni sui cromosomi non omologhi,</a:t>
            </a:r>
            <a:endParaRPr sz="13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57D"/>
              </a:buClr>
              <a:buSzPts val="3400"/>
              <a:buFont typeface="Libre Franklin"/>
              <a:buNone/>
            </a:pPr>
            <a:r>
              <a:rPr b="0" i="0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che subiscono una traslocazione reciproca, mostrano uno</a:t>
            </a:r>
            <a:r>
              <a:rPr b="1" i="0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pseudo-</a:t>
            </a:r>
            <a:r>
              <a:rPr b="1" i="1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linkage</a:t>
            </a:r>
            <a:r>
              <a:rPr b="0" i="0" lang="en-US" sz="33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si comportano come se fossero associati.</a:t>
            </a:r>
            <a:endParaRPr sz="1300">
              <a:solidFill>
                <a:schemeClr val="dk1"/>
              </a:solidFill>
            </a:endParaRPr>
          </a:p>
        </p:txBody>
      </p:sp>
      <p:sp>
        <p:nvSpPr>
          <p:cNvPr id="232" name="Google Shape;232;p43"/>
          <p:cNvSpPr/>
          <p:nvPr/>
        </p:nvSpPr>
        <p:spPr>
          <a:xfrm>
            <a:off x="175228" y="0"/>
            <a:ext cx="62295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8CFE"/>
              </a:buClr>
              <a:buSzPts val="4800"/>
              <a:buFont typeface="Libre Franklin"/>
              <a:buNone/>
            </a:pPr>
            <a:r>
              <a:rPr b="0" i="0" lang="en-US" sz="4800" u="none" cap="none" strike="noStrike">
                <a:solidFill>
                  <a:srgbClr val="B18CFE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Pseudo-linkage</a:t>
            </a:r>
            <a:endParaRPr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587" y="1189037"/>
            <a:ext cx="8378826" cy="519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620712"/>
            <a:ext cx="4311650" cy="5678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2350" y="4581525"/>
            <a:ext cx="4311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6"/>
          <p:cNvSpPr txBox="1"/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lang="en-US" sz="7000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Aneuploidie</a:t>
            </a:r>
            <a:endParaRPr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227012"/>
            <a:ext cx="7010400" cy="6408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075" y="460375"/>
            <a:ext cx="8451850" cy="594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350" y="519112"/>
            <a:ext cx="5319713" cy="582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0"/>
            <a:ext cx="3806825" cy="658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462" y="3789362"/>
            <a:ext cx="4095751" cy="1160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7612" y="808037"/>
            <a:ext cx="4167188" cy="5246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2450" y="1262062"/>
            <a:ext cx="5499100" cy="4338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225304" lvl="0" marL="7053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900" y="381000"/>
            <a:ext cx="79375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3"/>
          <p:cNvSpPr txBox="1"/>
          <p:nvPr>
            <p:ph idx="4294967295"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rPr b="0" i="0" lang="en-US" sz="7000" u="none" cap="none" strike="noStrike">
                <a:solidFill>
                  <a:srgbClr val="6FBE4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Le Poliploidie</a:t>
            </a:r>
            <a:endParaRPr/>
          </a:p>
        </p:txBody>
      </p:sp>
    </p:spTree>
  </p:cSld>
  <p:clrMapOvr>
    <a:masterClrMapping/>
  </p:clrMapOvr>
  <p:transition spd="slow" p14:dur="2000">
    <p:checker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600" y="1239887"/>
            <a:ext cx="8178800" cy="943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/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  <a:noFill/>
          <a:ln>
            <a:noFill/>
          </a:ln>
        </p:spPr>
        <p:txBody>
          <a:bodyPr anchorCtr="0" anchor="b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BE40"/>
              </a:buClr>
              <a:buSzPts val="70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295" name="Google Shape;295;p55"/>
          <p:cNvSpPr txBox="1"/>
          <p:nvPr>
            <p:ph idx="1" type="body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2800"/>
              <a:buFont typeface="Libre Franklin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8987" y="63500"/>
            <a:ext cx="3768726" cy="6453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7900" y="4652962"/>
            <a:ext cx="4167188" cy="156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warp dir="in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14300"/>
            <a:ext cx="9144000" cy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-225304" lvl="0" marL="70536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6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711200"/>
            <a:ext cx="3835400" cy="54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13300" y="-101600"/>
            <a:ext cx="414641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Libre Franklin"/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700" y="381000"/>
            <a:ext cx="81026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442" y="1047750"/>
            <a:ext cx="4098557" cy="44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3762" y="1257300"/>
            <a:ext cx="1918031" cy="407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92442" y="5334000"/>
            <a:ext cx="3120658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Libre Franklin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Displasia ectodermica anidrotica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0900" y="254000"/>
            <a:ext cx="4140200" cy="63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512" y="0"/>
            <a:ext cx="6140451" cy="6453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