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9753600" cx="13004800"/>
  <p:notesSz cx="6858000" cy="9144000"/>
  <p:embeddedFontLst>
    <p:embeddedFont>
      <p:font typeface="Merriweather Sans"/>
      <p:regular r:id="rId30"/>
      <p:bold r:id="rId31"/>
      <p:italic r:id="rId32"/>
      <p:boldItalic r:id="rId33"/>
    </p:embeddedFont>
    <p:embeddedFont>
      <p:font typeface="Libre Franklin"/>
      <p:regular r:id="rId34"/>
      <p:bold r:id="rId35"/>
      <p:italic r:id="rId36"/>
      <p:boldItalic r:id="rId37"/>
    </p:embeddedFont>
    <p:embeddedFont>
      <p:font typeface="Libre Franklin Medium"/>
      <p:regular r:id="rId38"/>
      <p:bold r:id="rId39"/>
      <p:italic r:id="rId40"/>
      <p:boldItalic r:id="rId41"/>
    </p:embeddedFont>
    <p:embeddedFont>
      <p:font typeface="Cutiv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GoogleSlidesCustomDataVersion2">
      <go:slidesCustomData xmlns:go="http://customooxmlschemas.google.com/" r:id="rId43" roundtripDataSignature="AMtx7mjjMHFpDMC/wao8H/CMPhGLACeE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Medium-italic.fntdata"/><Relationship Id="rId20" Type="http://schemas.openxmlformats.org/officeDocument/2006/relationships/slide" Target="slides/slide15.xml"/><Relationship Id="rId42" Type="http://schemas.openxmlformats.org/officeDocument/2006/relationships/font" Target="fonts/Cutive-regular.fntdata"/><Relationship Id="rId41" Type="http://schemas.openxmlformats.org/officeDocument/2006/relationships/font" Target="fonts/LibreFranklin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Sans-bold.fntdata"/><Relationship Id="rId30" Type="http://schemas.openxmlformats.org/officeDocument/2006/relationships/font" Target="fonts/MerriweatherSans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Sans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Sans-italic.fntdata"/><Relationship Id="rId13" Type="http://schemas.openxmlformats.org/officeDocument/2006/relationships/slide" Target="slides/slide8.xml"/><Relationship Id="rId35" Type="http://schemas.openxmlformats.org/officeDocument/2006/relationships/font" Target="fonts/LibreFranklin-bold.fntdata"/><Relationship Id="rId12" Type="http://schemas.openxmlformats.org/officeDocument/2006/relationships/slide" Target="slides/slide7.xml"/><Relationship Id="rId34" Type="http://schemas.openxmlformats.org/officeDocument/2006/relationships/font" Target="fonts/LibreFranklin-regular.fntdata"/><Relationship Id="rId15" Type="http://schemas.openxmlformats.org/officeDocument/2006/relationships/slide" Target="slides/slide10.xml"/><Relationship Id="rId37" Type="http://schemas.openxmlformats.org/officeDocument/2006/relationships/font" Target="fonts/LibreFranklin-boldItalic.fntdata"/><Relationship Id="rId14" Type="http://schemas.openxmlformats.org/officeDocument/2006/relationships/slide" Target="slides/slide9.xml"/><Relationship Id="rId36" Type="http://schemas.openxmlformats.org/officeDocument/2006/relationships/font" Target="fonts/LibreFranklin-italic.fntdata"/><Relationship Id="rId17" Type="http://schemas.openxmlformats.org/officeDocument/2006/relationships/slide" Target="slides/slide12.xml"/><Relationship Id="rId39" Type="http://schemas.openxmlformats.org/officeDocument/2006/relationships/font" Target="fonts/LibreFranklinMedium-bold.fntdata"/><Relationship Id="rId16" Type="http://schemas.openxmlformats.org/officeDocument/2006/relationships/slide" Target="slides/slide11.xml"/><Relationship Id="rId38" Type="http://schemas.openxmlformats.org/officeDocument/2006/relationships/font" Target="fonts/LibreFranklin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50" name="Google Shape;50;p27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55" name="Google Shape;55;p28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  <a:defRPr b="0" i="0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297395" y="9080500"/>
            <a:ext cx="413516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56925cfb8b_0_10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9" name="Google Shape;19;g356925cfb8b_0_102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1pPr>
            <a:lvl2pPr indent="-5486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2pPr>
            <a:lvl3pPr indent="-5486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3pPr>
            <a:lvl4pPr indent="-5486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4pPr>
            <a:lvl5pPr indent="-5486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5pPr>
            <a:lvl6pPr indent="-548639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6pPr>
            <a:lvl7pPr indent="-548639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7pPr>
            <a:lvl8pPr indent="-54863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8pPr>
            <a:lvl9pPr indent="-548640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Char char="•"/>
              <a:defRPr/>
            </a:lvl9pPr>
          </a:lstStyle>
          <a:p/>
        </p:txBody>
      </p:sp>
      <p:sp>
        <p:nvSpPr>
          <p:cNvPr id="20" name="Google Shape;20;g356925cfb8b_0_102"/>
          <p:cNvSpPr txBox="1"/>
          <p:nvPr>
            <p:ph idx="12" type="sldNum"/>
          </p:nvPr>
        </p:nvSpPr>
        <p:spPr>
          <a:xfrm>
            <a:off x="6311968" y="9080500"/>
            <a:ext cx="384370" cy="65659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7" name="Google Shape;37;p25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1" name="Google Shape;41;p26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2" name="Google Shape;42;p26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3" name="Google Shape;43;p26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4" name="Google Shape;44;p26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5" name="Google Shape;45;p26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6" name="Google Shape;46;p26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5000"/>
              <a:buFont typeface="Libre Franklin Medium"/>
              <a:buNone/>
              <a:defRPr b="0" i="0" sz="5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6311968" y="90805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idx="4294967295"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0"/>
              <a:buFont typeface="Libre Franklin"/>
              <a:buNone/>
            </a:pP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Corso di Genetica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0"/>
              <a:buFont typeface="Libre Franklin"/>
              <a:buNone/>
            </a:pP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-Lezione 13-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0"/>
              <a:buFont typeface="Libre Franklin"/>
              <a:buNone/>
            </a:pPr>
            <a:r>
              <a:t/>
            </a:r>
            <a:endParaRPr>
              <a:solidFill>
                <a:srgbClr val="00009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/>
          <p:nvPr/>
        </p:nvSpPr>
        <p:spPr>
          <a:xfrm>
            <a:off x="596900" y="309106"/>
            <a:ext cx="11785600" cy="1210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L’uso di mRNA sintetici e della traduzione </a:t>
            </a:r>
            <a:r>
              <a:rPr b="0" i="1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vitro 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 scoprire quali aminoacidi corrispondono ai codoni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6337300" y="2040076"/>
            <a:ext cx="6045200" cy="3057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 1961, Marshall Nirenberg e Heinrich Matthaei mRNA sintetico poli-U (5′. . . UUUUUUUUUUUU. . . 3′)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Har Gobind Khorana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sintetizzò degli mRNA costituiti da dinucleotidi ripetuti,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647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1" name="Google Shape;1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00" y="1519700"/>
            <a:ext cx="4980675" cy="82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/>
          <p:nvPr/>
        </p:nvSpPr>
        <p:spPr>
          <a:xfrm>
            <a:off x="101600" y="2640411"/>
            <a:ext cx="4953000" cy="2872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 1965, Nirenberg e Philip Leder usarono corti mRNA sintetici, lunghi soltanto tre nucleotidi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675" y="165276"/>
            <a:ext cx="6857500" cy="899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450" y="1141900"/>
            <a:ext cx="7605576" cy="49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50800" y="100062"/>
            <a:ext cx="12954000" cy="17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400"/>
              <a:buFont typeface="Libre Franklin Medium"/>
              <a:buNone/>
            </a:pPr>
            <a:r>
              <a:rPr b="0" i="0" lang="en-US" sz="4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Una successione di codoni non sovrapposti costituisce la cornice di lettura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505400" y="2141026"/>
            <a:ext cx="11994000" cy="6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✧"/>
            </a:pPr>
            <a:r>
              <a:rPr b="0" i="0" lang="en-US" sz="2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 codone è composto da più di un nucleotide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✧"/>
            </a:pPr>
            <a:r>
              <a:rPr b="0" i="0" lang="en-US" sz="2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Ciascun nucleotide fa parte di un solo codone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✧"/>
            </a:pPr>
            <a:r>
              <a:rPr b="0" i="0" lang="en-US" sz="2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 codone è composto da tre nucleotidi, e il punto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Libre Franklin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inizio di ciascun gene stabilisce il registro di lettura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✧"/>
            </a:pPr>
            <a:r>
              <a:rPr b="0" i="0" lang="en-US" sz="2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maggior parte degli aminoacidi sono specificati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Libre Franklin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 più di un codone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/>
          <p:nvPr/>
        </p:nvSpPr>
        <p:spPr>
          <a:xfrm>
            <a:off x="249015" y="601722"/>
            <a:ext cx="12248549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1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Usare la genetica per verificare il codice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375" y="1823825"/>
            <a:ext cx="6557740" cy="580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title="Schermata 2025-04-24 alle 11.47.44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15" y="2198640"/>
            <a:ext cx="6087536" cy="457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/>
          <p:nvPr/>
        </p:nvSpPr>
        <p:spPr>
          <a:xfrm>
            <a:off x="279401" y="-168755"/>
            <a:ext cx="12725400" cy="2466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2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decifrazione del codice: le manipolazioni biochimiche hanno rivelato a quali aminoacidi corrispondono i diversi codoni</a:t>
            </a:r>
            <a:endParaRPr sz="1100"/>
          </a:p>
        </p:txBody>
      </p:sp>
      <p:sp>
        <p:nvSpPr>
          <p:cNvPr id="161" name="Google Shape;161;p31"/>
          <p:cNvSpPr/>
          <p:nvPr/>
        </p:nvSpPr>
        <p:spPr>
          <a:xfrm>
            <a:off x="279400" y="2286266"/>
            <a:ext cx="12230100" cy="6405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-533371" lvl="0" marL="5714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1"/>
              <a:buFont typeface="Arial"/>
              <a:buChar char="•"/>
            </a:pPr>
            <a:r>
              <a:rPr b="0" i="0" lang="en-US" sz="39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scoperta dell’RNA messaggero, la molecola per il trasporto dell’informazione genetica</a:t>
            </a:r>
            <a:endParaRPr sz="800">
              <a:solidFill>
                <a:schemeClr val="dk1"/>
              </a:solidFill>
            </a:endParaRPr>
          </a:p>
          <a:p>
            <a:pPr indent="-282482" lvl="0" marL="5714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Arial"/>
              <a:buNone/>
            </a:pPr>
            <a:r>
              <a:t/>
            </a:r>
            <a:endParaRPr b="0" i="0" sz="395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33371" lvl="0" marL="5714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1"/>
              <a:buFont typeface="Arial"/>
              <a:buChar char="•"/>
            </a:pPr>
            <a:r>
              <a:rPr b="0" i="0" lang="en-US" sz="39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direzione 5′-3′ nel</a:t>
            </a:r>
            <a:r>
              <a:rPr lang="en-US" sz="39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-US" sz="39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mRNA corrisponde alla direzione N-terminale-C-terminale di un polipeptide</a:t>
            </a:r>
            <a:endParaRPr sz="800">
              <a:solidFill>
                <a:schemeClr val="dk1"/>
              </a:solidFill>
            </a:endParaRPr>
          </a:p>
          <a:p>
            <a:pPr indent="-282482" lvl="0" marL="5714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Arial"/>
              <a:buNone/>
            </a:pPr>
            <a:r>
              <a:t/>
            </a:r>
            <a:endParaRPr b="0" i="0" sz="395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33371" lvl="0" marL="57147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1"/>
              <a:buFont typeface="Arial"/>
              <a:buChar char="•"/>
            </a:pPr>
            <a:r>
              <a:rPr b="0" i="0" lang="en-US" sz="39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codoni non senso determinano la terminazione di una catena polipeptidica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/>
          <p:nvPr/>
        </p:nvSpPr>
        <p:spPr>
          <a:xfrm>
            <a:off x="555075" y="55275"/>
            <a:ext cx="12096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58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genetico: sommario</a:t>
            </a:r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486825" y="983950"/>
            <a:ext cx="124068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consiste di </a:t>
            </a:r>
            <a:r>
              <a:rPr b="0" i="1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codoni di triplette</a:t>
            </a: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ognuno dei quali specifica un aminoacido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3544349" y="2373150"/>
            <a:ext cx="7969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rgbClr val="00009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codoni sono </a:t>
            </a:r>
            <a:r>
              <a:rPr b="0" i="1" lang="en-US" sz="3982" u="none" cap="none" strike="noStrike">
                <a:solidFill>
                  <a:srgbClr val="00009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 sovrapposti</a:t>
            </a:r>
            <a:endParaRPr/>
          </a:p>
        </p:txBody>
      </p:sp>
      <p:sp>
        <p:nvSpPr>
          <p:cNvPr id="169" name="Google Shape;169;p32"/>
          <p:cNvSpPr/>
          <p:nvPr/>
        </p:nvSpPr>
        <p:spPr>
          <a:xfrm>
            <a:off x="2199650" y="4703349"/>
            <a:ext cx="9806100" cy="13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include tre </a:t>
            </a:r>
            <a:r>
              <a:rPr b="0" i="1" lang="en-US" sz="3982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codoni di stop</a:t>
            </a:r>
            <a:r>
              <a:rPr b="0" i="0" lang="en-US" sz="3982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 </a:t>
            </a:r>
            <a:r>
              <a:rPr b="0" i="1" lang="en-US" sz="3982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 senso</a:t>
            </a:r>
            <a:r>
              <a:rPr b="0" i="0" lang="en-US" sz="3982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UAA, UAG e UGA.</a:t>
            </a:r>
            <a:endParaRPr/>
          </a:p>
        </p:txBody>
      </p:sp>
      <p:sp>
        <p:nvSpPr>
          <p:cNvPr id="170" name="Google Shape;170;p32"/>
          <p:cNvSpPr/>
          <p:nvPr/>
        </p:nvSpPr>
        <p:spPr>
          <a:xfrm>
            <a:off x="486825" y="3367911"/>
            <a:ext cx="11785600" cy="1328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rgbClr val="6600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è </a:t>
            </a:r>
            <a:r>
              <a:rPr b="0" i="1" lang="en-US" sz="3982" u="none" cap="none" strike="noStrike">
                <a:solidFill>
                  <a:srgbClr val="6600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degenerato</a:t>
            </a:r>
            <a:r>
              <a:rPr b="0" i="0" lang="en-US" sz="3982" u="none" cap="none" strike="noStrike">
                <a:solidFill>
                  <a:srgbClr val="6600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cioè, in molti casi lo stesso aminoacido è specificato da più di un codone</a:t>
            </a:r>
            <a:endParaRPr/>
          </a:p>
        </p:txBody>
      </p:sp>
      <p:sp>
        <p:nvSpPr>
          <p:cNvPr id="171" name="Google Shape;171;p32"/>
          <p:cNvSpPr/>
          <p:nvPr/>
        </p:nvSpPr>
        <p:spPr>
          <a:xfrm>
            <a:off x="437447" y="6542250"/>
            <a:ext cx="115683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rgbClr val="961B0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Prevede l’esistenza di un registro di lettura</a:t>
            </a:r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2126550" y="7501175"/>
            <a:ext cx="108051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rgbClr val="0000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ogni codone viene interpretato in maniera sequenziale in un aminoacido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/>
          <p:nvPr/>
        </p:nvSpPr>
        <p:spPr>
          <a:xfrm>
            <a:off x="0" y="238150"/>
            <a:ext cx="13004700" cy="25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4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 sono tre modi in cui le mutazioni possono modificare il messaggio codificato in una sequenza di nucleotidi</a:t>
            </a:r>
            <a:endParaRPr sz="400"/>
          </a:p>
        </p:txBody>
      </p:sp>
      <p:pic>
        <p:nvPicPr>
          <p:cNvPr id="178" name="Google Shape;178;p33" title="Schermata 2025-04-29 alle 09.10.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25" y="2835550"/>
            <a:ext cx="6691513" cy="66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266700" y="-323150"/>
            <a:ext cx="11988900" cy="27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89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nella sequenza codificante di un gene possono alterare il prodotto genico</a:t>
            </a:r>
            <a:endParaRPr sz="100"/>
          </a:p>
        </p:txBody>
      </p:sp>
      <p:sp>
        <p:nvSpPr>
          <p:cNvPr id="184" name="Google Shape;184;p34"/>
          <p:cNvSpPr/>
          <p:nvPr/>
        </p:nvSpPr>
        <p:spPr>
          <a:xfrm>
            <a:off x="317501" y="2466894"/>
            <a:ext cx="11810999" cy="1328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</a:t>
            </a:r>
            <a:r>
              <a:rPr b="1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silenti</a:t>
            </a: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non alterano la codificazione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degli aminoacidi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317501" y="3856058"/>
            <a:ext cx="106044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</a:t>
            </a:r>
            <a:r>
              <a:rPr b="1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senso </a:t>
            </a: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sostituiscono un aminoacido con un altro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34"/>
          <p:cNvSpPr/>
          <p:nvPr/>
        </p:nvSpPr>
        <p:spPr>
          <a:xfrm>
            <a:off x="317500" y="5330300"/>
            <a:ext cx="126492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</a:t>
            </a:r>
            <a:r>
              <a:rPr b="1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non senso</a:t>
            </a: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 cambiano un codone che </a:t>
            </a:r>
            <a:endParaRPr b="0" i="0" sz="3982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specifica un aminoacido in codone di stop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317500" y="7005110"/>
            <a:ext cx="11938000" cy="1940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</a:t>
            </a:r>
            <a:r>
              <a:rPr b="1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frameshift</a:t>
            </a: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derivano dall’inserzione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82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 dalla delezione di nucleotidi all’interno della sequenza codificante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/>
          <p:nvPr/>
        </p:nvSpPr>
        <p:spPr>
          <a:xfrm>
            <a:off x="513950" y="0"/>
            <a:ext cx="119769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47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genetico è quasi, ma non del tutto, universale</a:t>
            </a:r>
            <a:endParaRPr/>
          </a:p>
        </p:txBody>
      </p:sp>
      <p:sp>
        <p:nvSpPr>
          <p:cNvPr id="193" name="Google Shape;193;p35"/>
          <p:cNvSpPr/>
          <p:nvPr/>
        </p:nvSpPr>
        <p:spPr>
          <a:xfrm>
            <a:off x="507851" y="2235075"/>
            <a:ext cx="12261300" cy="43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1" u="none" cap="none" strike="noStrike">
                <a:solidFill>
                  <a:schemeClr val="dk1"/>
                </a:solidFill>
                <a:highlight>
                  <a:srgbClr val="96D35F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Nei protozoi ciliati, i codoni UAA e UGA, che nella maggior parte degli organismi sono codoni non senso, specificano l’aminoacido glutamina; in altri ciliati, UGA, che rappresenta il terzo codone di stop in molti organismi, specifica la cisteina.</a:t>
            </a:r>
            <a:endParaRPr>
              <a:solidFill>
                <a:schemeClr val="dk1"/>
              </a:solidFill>
              <a:highlight>
                <a:srgbClr val="96D35F"/>
              </a:highlight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507850" y="6760175"/>
            <a:ext cx="118785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1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Nei mitocondri di lievito, CUA specifica la treonina invece della leucina</a:t>
            </a:r>
            <a:endParaRPr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Il DNA è il materiale genetico</a:t>
            </a:r>
            <a:endParaRPr/>
          </a:p>
        </p:txBody>
      </p:sp>
      <p:sp>
        <p:nvSpPr>
          <p:cNvPr id="76" name="Google Shape;76;p4"/>
          <p:cNvSpPr txBox="1"/>
          <p:nvPr>
            <p:ph idx="1" type="body"/>
          </p:nvPr>
        </p:nvSpPr>
        <p:spPr>
          <a:xfrm>
            <a:off x="765499" y="2018139"/>
            <a:ext cx="11360715" cy="7498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 fontScale="85000" lnSpcReduction="20000"/>
          </a:bodyPr>
          <a:lstStyle/>
          <a:p>
            <a:pPr indent="-561490" lvl="1" marL="142932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localizzato nei cromosomi (“nucleina”; Miescher (1869)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il principio trasformante (Griffith, 1928; Avery 1929)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 geni sono fatti di DNA (Hershey and Chase, 1952)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Il DNA è una doppia elica (Watson and Crick; 1953)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La replicazione del DNA è semiconservativa (Meselson and Stahl; 1957)</a:t>
            </a:r>
            <a:endParaRPr/>
          </a:p>
          <a:p>
            <a:pPr indent="-561490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La ricombinazione assortisce l’informazione contenuta nel DNA</a:t>
            </a:r>
            <a:endParaRPr/>
          </a:p>
          <a:p>
            <a:pPr indent="-289456" lvl="1" marL="1429323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Libre Franklin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/>
          <p:nvPr/>
        </p:nvSpPr>
        <p:spPr>
          <a:xfrm>
            <a:off x="473050" y="736600"/>
            <a:ext cx="129282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11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Come le mutazioni influenzano l’espressione genica</a:t>
            </a:r>
            <a:endParaRPr/>
          </a:p>
        </p:txBody>
      </p:sp>
      <p:sp>
        <p:nvSpPr>
          <p:cNvPr id="200" name="Google Shape;200;p36"/>
          <p:cNvSpPr/>
          <p:nvPr/>
        </p:nvSpPr>
        <p:spPr>
          <a:xfrm>
            <a:off x="692525" y="4298205"/>
            <a:ext cx="11487600" cy="3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1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che alterano le coppie nucleotidiche del DNA possono modificare uno qualsiasi dei passaggi, o dei prodotti, dell’espressione genica.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379301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None/>
            </a:pPr>
            <a:r>
              <a:rPr lang="en-US" sz="5689">
                <a:solidFill>
                  <a:srgbClr val="000000"/>
                </a:solidFill>
              </a:rPr>
              <a:t>Anche se situate all’esterno della sequenza codificante di un gene le mutazioni possono alterare l’espressione genica</a:t>
            </a:r>
            <a:endParaRPr/>
          </a:p>
          <a:p>
            <a:pPr indent="0" lvl="0" marL="379301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5040"/>
              <a:buNone/>
            </a:pPr>
            <a:r>
              <a:t/>
            </a:r>
            <a:endParaRPr sz="5689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/>
          <p:nvPr/>
        </p:nvSpPr>
        <p:spPr>
          <a:xfrm>
            <a:off x="127001" y="1479459"/>
            <a:ext cx="12738101" cy="978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689" u="none" cap="none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8"/>
          <p:cNvSpPr/>
          <p:nvPr/>
        </p:nvSpPr>
        <p:spPr>
          <a:xfrm>
            <a:off x="215901" y="7909113"/>
            <a:ext cx="12230100" cy="1940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973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973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p38"/>
          <p:cNvSpPr txBox="1"/>
          <p:nvPr>
            <p:ph type="title"/>
          </p:nvPr>
        </p:nvSpPr>
        <p:spPr>
          <a:xfrm>
            <a:off x="555130" y="469620"/>
            <a:ext cx="124497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51">
                <a:solidFill>
                  <a:srgbClr val="800000"/>
                </a:solidFill>
              </a:rPr>
              <a:t>Mutazioni nei geni che codificano le</a:t>
            </a:r>
            <a:br>
              <a:rPr lang="en-US" sz="4551">
                <a:solidFill>
                  <a:srgbClr val="800000"/>
                </a:solidFill>
              </a:rPr>
            </a:br>
            <a:r>
              <a:rPr lang="en-US" sz="4551">
                <a:solidFill>
                  <a:srgbClr val="800000"/>
                </a:solidFill>
              </a:rPr>
              <a:t>molecole necessarie all’espressione possono influenzare la trascrizione, lo splicing dell’mRNA oppure la traduzione</a:t>
            </a:r>
            <a:br>
              <a:rPr lang="en-US" sz="4551">
                <a:solidFill>
                  <a:srgbClr val="800000"/>
                </a:solidFill>
              </a:rPr>
            </a:br>
            <a:endParaRPr sz="4551"/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537750" y="3423025"/>
            <a:ext cx="11916600" cy="61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381698" lvl="0" marL="457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851"/>
              <a:buChar char="❖"/>
            </a:pPr>
            <a:r>
              <a:rPr lang="en-US" sz="3850">
                <a:solidFill>
                  <a:srgbClr val="000000"/>
                </a:solidFill>
              </a:rPr>
              <a:t>Mutazioni in geni che codificano proteine o RNA coinvolti nell’espressione genica sono generalmente letali</a:t>
            </a:r>
            <a:endParaRPr sz="3500"/>
          </a:p>
          <a:p>
            <a:pPr indent="-38169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1"/>
              <a:buChar char="❖"/>
            </a:pPr>
            <a:r>
              <a:rPr lang="en-US" sz="3850">
                <a:solidFill>
                  <a:srgbClr val="000000"/>
                </a:solidFill>
              </a:rPr>
              <a:t>Mutazioni in geni dei tRNA possono sopprimere</a:t>
            </a:r>
            <a:endParaRPr sz="3500"/>
          </a:p>
          <a:p>
            <a:pPr indent="0" lvl="0" marL="457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en-US" sz="3850">
                <a:solidFill>
                  <a:srgbClr val="000000"/>
                </a:solidFill>
              </a:rPr>
              <a:t>Mutazioni in geni che codificano proteine</a:t>
            </a:r>
            <a:endParaRPr sz="3500"/>
          </a:p>
          <a:p>
            <a:pPr indent="-381698" lvl="0" marL="4572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3851"/>
              <a:buChar char="❖"/>
            </a:pPr>
            <a:r>
              <a:t/>
            </a:r>
            <a:endParaRPr sz="38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951" y="-95250"/>
            <a:ext cx="72009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7001" y="1528534"/>
            <a:ext cx="4639558" cy="44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60" y="1450811"/>
            <a:ext cx="4474699" cy="447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0"/>
          <p:cNvSpPr/>
          <p:nvPr/>
        </p:nvSpPr>
        <p:spPr>
          <a:xfrm>
            <a:off x="575924" y="35100"/>
            <a:ext cx="12045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533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Mutazione Neomorfe</a:t>
            </a:r>
            <a:endParaRPr/>
          </a:p>
        </p:txBody>
      </p:sp>
      <p:sp>
        <p:nvSpPr>
          <p:cNvPr id="226" name="Google Shape;226;p40"/>
          <p:cNvSpPr/>
          <p:nvPr/>
        </p:nvSpPr>
        <p:spPr>
          <a:xfrm>
            <a:off x="239025" y="6080950"/>
            <a:ext cx="12719400" cy="3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50775" spcFirstLastPara="1" rIns="50775" wrap="square" tIns="5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1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Generano un fenotipo nuovo. Alcune mutazioni neomorfe causano la produzione di proteine con una funzione nuova, mentre altre inducono i geni a esprimere la normale proteina in tempi e luoghi inappropriati (Espressione Ectopica)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1003300" y="1043762"/>
            <a:ext cx="9588500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400"/>
              <a:buFont typeface="Libre Franklin"/>
              <a:buNone/>
            </a:pPr>
            <a:r>
              <a:rPr b="1" i="0" lang="en-US" sz="64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codice genetico: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876300" y="3122831"/>
            <a:ext cx="10668000" cy="5273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Come triplette dei quattro nucleotidi specificano 20 aminoacidi, rendendo possibile la traduzione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dell’informazione da catena nucleotidica a sequenza di aminoacidi.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</a:t>
            </a:r>
            <a:r>
              <a:rPr b="0" i="0" lang="en-US" sz="4800" u="none" cap="none" strike="noStrike">
                <a:solidFill>
                  <a:srgbClr val="024B9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le mutazioni influenzano l’informazione e l’espressione genica.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100" y="1524000"/>
            <a:ext cx="6350000" cy="63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/>
          <p:nvPr/>
        </p:nvSpPr>
        <p:spPr>
          <a:xfrm>
            <a:off x="0" y="480050"/>
            <a:ext cx="120714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 codice genetico, una tripletta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nucleotidi codifica per un aminoacido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250" y="2059850"/>
            <a:ext cx="5548789" cy="738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>
            <a:off x="77225" y="-244900"/>
            <a:ext cx="12597300" cy="23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1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sequenza nucleotidica di un gene è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1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co-lineare con la sequenza aminoacidica del polipeptide codificato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7213" y="7714238"/>
            <a:ext cx="1282402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Yanofsky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8597900" y="2009180"/>
            <a:ext cx="4279900" cy="471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puntiformi modificano soltanto una singola coppia nucleotidica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D35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maggior parte delle mutazioni puntiformi influenza un singolo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aminoacido in un polipeptide,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 rot="5401503">
            <a:off x="9810681" y="6661213"/>
            <a:ext cx="965201" cy="977901"/>
          </a:xfrm>
          <a:prstGeom prst="rightArrow">
            <a:avLst>
              <a:gd fmla="val 32000" name="adj1"/>
              <a:gd fmla="val 57895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77800" rotWithShape="0" dir="5400000" dist="406400">
              <a:srgbClr val="000000">
                <a:alpha val="6745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5694877" y="7829907"/>
            <a:ext cx="7251701" cy="17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FF6A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ogni nucleotide in un gene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A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FF6A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deve influenzare l’identità di un solo aminoacido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450" y="2689675"/>
            <a:ext cx="8475327" cy="601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>
            <a:off x="1235925" y="7990899"/>
            <a:ext cx="50847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D7"/>
              </a:buClr>
              <a:buSzPts val="4000"/>
              <a:buFont typeface="Libre Franklin"/>
              <a:buNone/>
            </a:pPr>
            <a:r>
              <a:rPr b="0" i="0" lang="en-US" sz="4000" u="none" cap="none" strike="noStrike">
                <a:solidFill>
                  <a:srgbClr val="00A3D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Crick e Brenner, 1955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0456668" cy="768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165100"/>
            <a:ext cx="5323225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0"/>
          <p:cNvSpPr/>
          <p:nvPr/>
        </p:nvSpPr>
        <p:spPr>
          <a:xfrm>
            <a:off x="951550" y="7025775"/>
            <a:ext cx="11403000" cy="23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fatto che la soppressione intragenica funzioni più spesso di quanto dovrebbe suggerisce che, almeno per alcuni aminoacidi, il codice prevede più di un codone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6262818" y="314028"/>
            <a:ext cx="4575221" cy="718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mutazioni frameshift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0"/>
            <a:ext cx="5595126" cy="70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9825" y="926560"/>
            <a:ext cx="5595125" cy="497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/>
          <p:nvPr/>
        </p:nvSpPr>
        <p:spPr>
          <a:xfrm>
            <a:off x="632423" y="1310462"/>
            <a:ext cx="11721157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400"/>
              <a:buFont typeface="Libre Franklin"/>
              <a:buNone/>
            </a:pPr>
            <a:r>
              <a:rPr b="0" i="0" lang="en-US" sz="64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scoperta dell’RNA messaggero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1"/>
          <p:cNvSpPr/>
          <p:nvPr/>
        </p:nvSpPr>
        <p:spPr>
          <a:xfrm>
            <a:off x="571500" y="4579044"/>
            <a:ext cx="11341100" cy="3795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sistemi per la traduzione </a:t>
            </a:r>
            <a:r>
              <a:rPr b="0" i="1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vitro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D117"/>
              </a:buClr>
              <a:buSzPts val="4000"/>
              <a:buFont typeface="Trebuchet MS"/>
              <a:buNone/>
            </a:pPr>
            <a:r>
              <a:t/>
            </a:r>
            <a:endParaRPr b="0" i="1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sintesi di mRNA artificiali che contenevano solo pochissimi codoni di composizione nota.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