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9753600" cx="13004800"/>
  <p:notesSz cx="6858000" cy="9144000"/>
  <p:embeddedFontLst>
    <p:embeddedFont>
      <p:font typeface="Merriweather Sans"/>
      <p:regular r:id="rId24"/>
      <p:bold r:id="rId25"/>
      <p:italic r:id="rId26"/>
      <p:boldItalic r:id="rId27"/>
    </p:embeddedFont>
    <p:embeddedFont>
      <p:font typeface="Libre Franklin"/>
      <p:regular r:id="rId28"/>
      <p:bold r:id="rId29"/>
      <p:italic r:id="rId30"/>
      <p:boldItalic r:id="rId31"/>
    </p:embeddedFont>
    <p:embeddedFont>
      <p:font typeface="Arial Narrow"/>
      <p:regular r:id="rId32"/>
      <p:bold r:id="rId33"/>
      <p:italic r:id="rId34"/>
      <p:boldItalic r:id="rId35"/>
    </p:embeddedFont>
    <p:embeddedFont>
      <p:font typeface="Cutive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000000"/>
          </p15:clr>
        </p15:guide>
        <p15:guide id="2" pos="4096">
          <p15:clr>
            <a:srgbClr val="000000"/>
          </p15:clr>
        </p15:guide>
      </p15:sldGuideLst>
    </p:ext>
    <p:ext uri="GoogleSlidesCustomDataVersion2">
      <go:slidesCustomData xmlns:go="http://customooxmlschemas.google.com/" r:id="rId37" roundtripDataSignature="AMtx7mha+YigYS8o8TwbOVtTQJCPMRCE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erriweatherSans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Sans-italic.fntdata"/><Relationship Id="rId25" Type="http://schemas.openxmlformats.org/officeDocument/2006/relationships/font" Target="fonts/MerriweatherSans-bold.fntdata"/><Relationship Id="rId28" Type="http://schemas.openxmlformats.org/officeDocument/2006/relationships/font" Target="fonts/LibreFranklin-regular.fntdata"/><Relationship Id="rId27" Type="http://schemas.openxmlformats.org/officeDocument/2006/relationships/font" Target="fonts/Merriweather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-boldItalic.fntdata"/><Relationship Id="rId30" Type="http://schemas.openxmlformats.org/officeDocument/2006/relationships/font" Target="fonts/LibreFranklin-italic.fntdata"/><Relationship Id="rId11" Type="http://schemas.openxmlformats.org/officeDocument/2006/relationships/slide" Target="slides/slide6.xml"/><Relationship Id="rId33" Type="http://schemas.openxmlformats.org/officeDocument/2006/relationships/font" Target="fonts/ArialNarrow-bold.fntdata"/><Relationship Id="rId10" Type="http://schemas.openxmlformats.org/officeDocument/2006/relationships/slide" Target="slides/slide5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8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7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Cutive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6 su">
  <p:cSld name="Foto - 6 su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/>
          <p:nvPr>
            <p:ph idx="2" type="pic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4" name="Google Shape;44;p29"/>
          <p:cNvSpPr/>
          <p:nvPr>
            <p:ph idx="3" type="pic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5" name="Google Shape;45;p29"/>
          <p:cNvSpPr/>
          <p:nvPr>
            <p:ph idx="4" type="pic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6" name="Google Shape;46;p29"/>
          <p:cNvSpPr/>
          <p:nvPr>
            <p:ph idx="5" type="pic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7" name="Google Shape;47;p29"/>
          <p:cNvSpPr/>
          <p:nvPr>
            <p:ph idx="6" type="pic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8" name="Google Shape;48;p29"/>
          <p:cNvSpPr/>
          <p:nvPr>
            <p:ph idx="7" type="pic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9" name="Google Shape;49;p29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/>
          <p:nvPr>
            <p:ph idx="2" type="pic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53" name="Google Shape;53;p30"/>
          <p:cNvSpPr txBox="1"/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" type="body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/>
          <p:nvPr>
            <p:ph idx="2" type="pic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58" name="Google Shape;58;p31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" type="body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>
  <p:cSld name="Titolo e punti elenc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297395" y="9080500"/>
            <a:ext cx="413516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" type="body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Centrato">
  <p:cSld name="Titolo - Centra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/>
          <p:nvPr>
            <p:ph idx="2" type="pic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0" name="Google Shape;40;p28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Libre Franklin"/>
              <a:buNone/>
              <a:defRPr b="0" i="0" sz="7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4864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4864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48639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48639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48639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548639" lvl="5" marL="274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-548639" lvl="6" marL="3200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-548639" lvl="7" marL="3657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-548640" lvl="8" marL="4114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/>
          <p:nvPr>
            <p:ph idx="4294967295"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lang="en-US">
                <a:solidFill>
                  <a:schemeClr val="dk1"/>
                </a:solidFill>
              </a:rPr>
              <a:t>Corso di Genetica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lang="en-US">
                <a:solidFill>
                  <a:schemeClr val="dk1"/>
                </a:solidFill>
              </a:rPr>
              <a:t>Lezione 12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lang="en-US">
                <a:solidFill>
                  <a:schemeClr val="dk1"/>
                </a:solidFill>
              </a:rPr>
              <a:t>-Cenci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>
            <p:ph type="title"/>
          </p:nvPr>
        </p:nvSpPr>
        <p:spPr>
          <a:xfrm>
            <a:off x="217235" y="152400"/>
            <a:ext cx="13019576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Come il genotipo è correlato</a:t>
            </a:r>
            <a:br>
              <a:rPr lang="en-US" sz="5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al fenotipo</a:t>
            </a:r>
            <a:endParaRPr/>
          </a:p>
        </p:txBody>
      </p:sp>
      <p:sp>
        <p:nvSpPr>
          <p:cNvPr id="127" name="Google Shape;127;p10"/>
          <p:cNvSpPr txBox="1"/>
          <p:nvPr>
            <p:ph idx="1" type="body"/>
          </p:nvPr>
        </p:nvSpPr>
        <p:spPr>
          <a:xfrm>
            <a:off x="217235" y="1660921"/>
            <a:ext cx="12282078" cy="8155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561489" lvl="0" marL="9043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mutazioni possono avere un effetto sul fenotipo modificando la composizione aminoacidica di una proteina, oppure alterando la quantità di proteina normale prodotta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possibile spiegare il diverso effetto fenotipico causato, nello stesso gene, da diverse mutazioni di senso, assumendo che ogni aminoacido in un polipeptide abbia un suo effetto specifico sulla struttura proteica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cambiamento di aminoacidi di tipo differente, posti in posizioni differenti lungo la catena polipeptidica, avrà un effetto diverso sulla funzione della proteina, per cui influenzerà il fenotipo in maniera differente.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>
            <p:ph type="title"/>
          </p:nvPr>
        </p:nvSpPr>
        <p:spPr>
          <a:xfrm>
            <a:off x="918527" y="84482"/>
            <a:ext cx="11436033" cy="2425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600"/>
              <a:buFont typeface="Arial"/>
              <a:buNone/>
            </a:pPr>
            <a:r>
              <a:rPr lang="en-US" sz="46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Il rapporto di dominanza tra gli alleli dipende dal rapporto tra funzione proteica e fenotipo</a:t>
            </a:r>
            <a:endParaRPr/>
          </a:p>
        </p:txBody>
      </p:sp>
      <p:sp>
        <p:nvSpPr>
          <p:cNvPr id="133" name="Google Shape;133;p11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561489" lvl="0" marL="9043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4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L’ipotesi “un gene, un polipeptide” aiuta a spiegare il rapporto di dominanza tra due alleli di un gene in un organismo diploide.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504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fenotipo dipende dall’attività della proteina, e l’attività della proteina varia con l’allele; un allele alternativo può cambiare la sequenza aminoacidica o la quantità di proteina prodotta.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>
            <p:ph type="title"/>
          </p:nvPr>
        </p:nvSpPr>
        <p:spPr>
          <a:xfrm>
            <a:off x="0" y="390596"/>
            <a:ext cx="12736896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400"/>
              <a:buFont typeface="Libre Franklin"/>
              <a:buNone/>
            </a:pPr>
            <a:r>
              <a:rPr b="1" lang="en-US" sz="5400">
                <a:solidFill>
                  <a:srgbClr val="800000"/>
                </a:solidFill>
              </a:rPr>
              <a:t>Gli alleli che producono proteine non funzionali di solito sono recessivi</a:t>
            </a:r>
            <a:endParaRPr/>
          </a:p>
        </p:txBody>
      </p:sp>
      <p:sp>
        <p:nvSpPr>
          <p:cNvPr id="139" name="Google Shape;139;p12"/>
          <p:cNvSpPr txBox="1"/>
          <p:nvPr>
            <p:ph idx="1" type="body"/>
          </p:nvPr>
        </p:nvSpPr>
        <p:spPr>
          <a:xfrm>
            <a:off x="174310" y="2875970"/>
            <a:ext cx="12562586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561489" lvl="0" marL="9043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mutazioni che distruggono la funzione della proteina codificata dall’allele selvatico sono conosciute come mutazioni </a:t>
            </a:r>
            <a:r>
              <a:rPr lang="en-US" sz="36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nulle, o alleli nulli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360"/>
              <a:buFont typeface="Noto Sans Symbols"/>
              <a:buChar char="✔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Impediscono la sintesi della proteina, oppure promuovono la sintesi di una proteina incapace di svolgere qualsiasi funzione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</a:t>
            </a:r>
            <a:r>
              <a:rPr lang="en-US" sz="36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mutazione ipomorfa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determina la produzione di molta meno proteina, oppure di una proteina con una funzionalità molto debole ma rivelabile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360"/>
              <a:buFont typeface="Noto Sans Symbols"/>
              <a:buChar char="✔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un eterozigote </a:t>
            </a:r>
            <a:r>
              <a:rPr i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B+/ b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dove b è un allele ipomorfo recessivo rispetto all’allele selvatico </a:t>
            </a:r>
            <a:r>
              <a:rPr i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B+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la quantità di proteina funzionale sarà maggiore della metà della quantità presente in una cellula </a:t>
            </a:r>
            <a:r>
              <a:rPr i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B+/B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100" y="1739900"/>
            <a:ext cx="7175500" cy="64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/>
          <p:nvPr/>
        </p:nvSpPr>
        <p:spPr>
          <a:xfrm>
            <a:off x="1383907" y="464349"/>
            <a:ext cx="10998201" cy="933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Mutazioni nulle (amorfe) e ipomorfe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9271" y="3524746"/>
            <a:ext cx="8781364" cy="5880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 txBox="1"/>
          <p:nvPr>
            <p:ph idx="1" type="body"/>
          </p:nvPr>
        </p:nvSpPr>
        <p:spPr>
          <a:xfrm>
            <a:off x="878976" y="0"/>
            <a:ext cx="10845800" cy="3058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561489" lvl="0" marL="9043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La dominanza incompleta si può generare quando un fenotipo varia in proporzione alla quantità di proteina funzionale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1750" y="1524000"/>
            <a:ext cx="41275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/>
          <p:nvPr/>
        </p:nvSpPr>
        <p:spPr>
          <a:xfrm>
            <a:off x="3441879" y="414884"/>
            <a:ext cx="4927243" cy="872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Aploinsufficienza</a:t>
            </a: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2189435" y="6271841"/>
            <a:ext cx="7698830" cy="1718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Libre Franklin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Un  allele selvatico non fornisce una quantità sufficiente di prodotto genico (mutazione </a:t>
            </a:r>
            <a:r>
              <a:rPr b="0" i="1" lang="en-US" sz="35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 </a:t>
            </a:r>
            <a:r>
              <a:rPr b="0" i="0" lang="en-US" sz="35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topo)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644650"/>
            <a:ext cx="5261955" cy="505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>
            <a:off x="2444688" y="491084"/>
            <a:ext cx="8407525" cy="872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Mutazioni dominanti negative</a:t>
            </a:r>
            <a:endParaRPr/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3412" y="2528921"/>
            <a:ext cx="5261955" cy="32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/>
          <p:nvPr/>
        </p:nvSpPr>
        <p:spPr>
          <a:xfrm>
            <a:off x="457603" y="7002911"/>
            <a:ext cx="10971994" cy="1625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Libre Franklin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Alcuni alleli codificano per delle subunità di multimeri,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Libre Franklin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che inibiscono l’attività delle subunità prodotte dagli alleli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Libre Franklin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normali (i.e. mutazione </a:t>
            </a:r>
            <a:r>
              <a:rPr b="0" i="1" lang="en-US" sz="35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Kinky</a:t>
            </a:r>
            <a:r>
              <a:rPr b="0" i="0" lang="en-US" sz="35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in topo)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Impiego della mutagenesi per analizzare i processi biologici</a:t>
            </a:r>
            <a:br>
              <a:rPr lang="en-US" sz="6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- La dissezione genetica-</a:t>
            </a:r>
            <a:endParaRPr/>
          </a:p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650240" y="2774208"/>
            <a:ext cx="11704320" cy="6818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 fontScale="85000" lnSpcReduction="20000"/>
          </a:bodyPr>
          <a:lstStyle/>
          <a:p>
            <a:pPr indent="-561489" lvl="0" marL="9043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genetisti possono utilizzare le mutazioni per dissezionare complicati processi biologici e individuare le loro componenti proteiche. 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determinare il ruolo specifico di ciascuna proteina, vengono indotte mutazioni nel gene che codifica per quella proteina. La mutazione elimina, o sopprime la proteina funzionale, prevenendo la sua sintesi o alterandone la struttura in modo tale da renderla non funzionale. </a:t>
            </a:r>
            <a:endParaRPr/>
          </a:p>
          <a:p>
            <a:pPr indent="-561489" lvl="0" marL="904389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Successivamente, i ricercatori vanno a vedere cosa succede quando la cellula o l’organismo tenta di portare a termine un processo biologico in assenza della proteina eliminata.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/>
          <p:nvPr/>
        </p:nvSpPr>
        <p:spPr>
          <a:xfrm>
            <a:off x="266700" y="2220483"/>
            <a:ext cx="12458700" cy="2564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8000"/>
              <a:buFont typeface="Libre Franklin"/>
              <a:buNone/>
            </a:pPr>
            <a:r>
              <a:rPr b="1" i="0" lang="en-US" sz="80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Cosa ci dicono le mutazioni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8000"/>
              <a:buFont typeface="Libre Franklin"/>
              <a:buNone/>
            </a:pPr>
            <a:r>
              <a:rPr b="1" i="0" lang="en-US" sz="80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sulla funzione genica</a:t>
            </a:r>
            <a:endParaRPr b="1" i="0" sz="8000" u="none" cap="none" strike="noStrike">
              <a:solidFill>
                <a:srgbClr val="8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2766334" y="7348053"/>
            <a:ext cx="6502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Libre Franklin"/>
              <a:buNone/>
            </a:pPr>
            <a:r>
              <a:rPr b="0" i="0" lang="en-US" sz="4400" u="none" cap="none" strike="noStrike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(acidemia metilmalonica)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9200" y="482600"/>
            <a:ext cx="7683500" cy="87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/>
          <p:nvPr/>
        </p:nvSpPr>
        <p:spPr>
          <a:xfrm>
            <a:off x="9156700" y="8663305"/>
            <a:ext cx="1438219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A2B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2F2A2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Garrod</a:t>
            </a:r>
            <a:endParaRPr/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781" y="1572921"/>
            <a:ext cx="10017704" cy="84524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/>
          <p:nvPr/>
        </p:nvSpPr>
        <p:spPr>
          <a:xfrm>
            <a:off x="-1244600" y="94760"/>
            <a:ext cx="14681200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L’ipotesi un gene, un enzima</a:t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5911435" y="3902644"/>
            <a:ext cx="5254974" cy="28801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2594" y="1819217"/>
            <a:ext cx="10071905" cy="80431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/>
          <p:nvPr/>
        </p:nvSpPr>
        <p:spPr>
          <a:xfrm>
            <a:off x="203200" y="65106"/>
            <a:ext cx="11976100" cy="161069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900"/>
              <a:buFont typeface="Arial Narrow"/>
              <a:buNone/>
            </a:pPr>
            <a:r>
              <a:rPr b="0" i="0" lang="en-US" sz="4900" u="none" cap="none" strike="noStrike">
                <a:solidFill>
                  <a:srgbClr val="800000"/>
                </a:solidFill>
                <a:latin typeface="Arial Narrow"/>
                <a:ea typeface="Arial Narrow"/>
                <a:cs typeface="Arial Narrow"/>
                <a:sym typeface="Arial Narrow"/>
              </a:rPr>
              <a:t>I geni specificano l’identità e l’ordine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900"/>
              <a:buFont typeface="Arial Narrow"/>
              <a:buNone/>
            </a:pPr>
            <a:r>
              <a:rPr b="0" i="0" lang="en-US" sz="4900" u="none" cap="none" strike="noStrike">
                <a:solidFill>
                  <a:srgbClr val="800000"/>
                </a:solidFill>
                <a:latin typeface="Arial Narrow"/>
                <a:ea typeface="Arial Narrow"/>
                <a:cs typeface="Arial Narrow"/>
                <a:sym typeface="Arial Narrow"/>
              </a:rPr>
              <a:t>degli aminoacidi nella catena polipeptidica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700" y="1524000"/>
            <a:ext cx="11874500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700" y="2044143"/>
            <a:ext cx="11201400" cy="784915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"/>
          <p:cNvSpPr/>
          <p:nvPr/>
        </p:nvSpPr>
        <p:spPr>
          <a:xfrm>
            <a:off x="469900" y="-9426"/>
            <a:ext cx="12052300" cy="1949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Il compito principale della maggior parte dei geni è di specificare la sequenza aminoacidica di un polipeptide</a:t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9704078" y="2044143"/>
            <a:ext cx="2351599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AA"/>
              </a:buClr>
              <a:buSzPts val="2400"/>
              <a:buFont typeface="Libre Franklin"/>
              <a:buNone/>
            </a:pPr>
            <a:r>
              <a:rPr b="0" i="1" lang="en-US" sz="2400" u="none" cap="none" strike="noStrike">
                <a:solidFill>
                  <a:srgbClr val="0042A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Ingram (anni 50)</a:t>
            </a:r>
            <a:endParaRPr b="0" i="1" sz="2400" u="none" cap="none" strike="noStrike">
              <a:solidFill>
                <a:srgbClr val="0042A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1600"/>
            <a:ext cx="133477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6100" y="1130300"/>
            <a:ext cx="9372600" cy="8585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9"/>
          <p:cNvSpPr/>
          <p:nvPr/>
        </p:nvSpPr>
        <p:spPr>
          <a:xfrm>
            <a:off x="50800" y="-182304"/>
            <a:ext cx="12395200" cy="145680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Alcune proteine sono costituite da più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 un polipeptide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